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.xml" ContentType="application/vnd.openxmlformats-officedocument.presentationml.notesSlide+xml"/>
  <Override PartName="/ppt/embeddings/oleObject3.bin" ContentType="application/vnd.openxmlformats-officedocument.oleObject"/>
  <Override PartName="/ppt/media/audio1.bin" ContentType="audio/unknown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59"/>
  </p:notesMasterIdLst>
  <p:handoutMasterIdLst>
    <p:handoutMasterId r:id="rId60"/>
  </p:handoutMasterIdLst>
  <p:sldIdLst>
    <p:sldId id="273" r:id="rId2"/>
    <p:sldId id="275" r:id="rId3"/>
    <p:sldId id="276" r:id="rId4"/>
    <p:sldId id="277" r:id="rId5"/>
    <p:sldId id="278" r:id="rId6"/>
    <p:sldId id="279" r:id="rId7"/>
    <p:sldId id="283" r:id="rId8"/>
    <p:sldId id="284" r:id="rId9"/>
    <p:sldId id="285" r:id="rId10"/>
    <p:sldId id="286" r:id="rId11"/>
    <p:sldId id="287" r:id="rId12"/>
    <p:sldId id="288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9" r:id="rId22"/>
    <p:sldId id="300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3" r:id="rId44"/>
    <p:sldId id="327" r:id="rId45"/>
    <p:sldId id="282" r:id="rId46"/>
    <p:sldId id="353" r:id="rId47"/>
    <p:sldId id="329" r:id="rId48"/>
    <p:sldId id="331" r:id="rId49"/>
    <p:sldId id="332" r:id="rId50"/>
    <p:sldId id="333" r:id="rId51"/>
    <p:sldId id="334" r:id="rId52"/>
    <p:sldId id="336" r:id="rId53"/>
    <p:sldId id="348" r:id="rId54"/>
    <p:sldId id="349" r:id="rId55"/>
    <p:sldId id="350" r:id="rId56"/>
    <p:sldId id="351" r:id="rId57"/>
    <p:sldId id="352" r:id="rId5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D7CFF"/>
    <a:srgbClr val="807CFF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8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viewProps" Target="viewProps.xml"/><Relationship Id="rId64" Type="http://schemas.openxmlformats.org/officeDocument/2006/relationships/theme" Target="theme/theme1.xml"/><Relationship Id="rId65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handoutMaster" Target="handoutMasters/handoutMaster1.xml"/><Relationship Id="rId61" Type="http://schemas.openxmlformats.org/officeDocument/2006/relationships/printerSettings" Target="printerSettings/printerSettings1.bin"/><Relationship Id="rId62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Relationship Id="rId2" Type="http://schemas.openxmlformats.org/officeDocument/2006/relationships/slide" Target="slides/slide23.xml"/><Relationship Id="rId3" Type="http://schemas.openxmlformats.org/officeDocument/2006/relationships/slide" Target="slides/slide4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15.12.15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15.12.15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16109A-EFBC-7949-AFD3-95E45C076246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7125" y="674688"/>
            <a:ext cx="4605338" cy="34544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288" y="4354513"/>
            <a:ext cx="5051425" cy="413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basis</a:t>
            </a: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web graph!!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3035B-E9F6-D042-BDA1-039EABA6BCC7}" type="slidenum">
              <a:rPr lang="en-US"/>
              <a:pPr/>
              <a:t>54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E4EE6-EB5B-FE46-8D10-4344FE6569FD}" type="slidenum">
              <a:rPr lang="en-US"/>
              <a:pPr/>
              <a:t>55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F86204-6ACE-A442-96FB-A9BEA7D73316}" type="slidenum">
              <a:rPr lang="en-US"/>
              <a:pPr/>
              <a:t>56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57C84-CFFD-2C42-9942-6A7E866E24B2}" type="slidenum">
              <a:rPr lang="en-US"/>
              <a:pPr/>
              <a:t>57</a:t>
            </a:fld>
            <a:endParaRPr 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7EEBD1-EA02-134E-9BFA-464C026C2F32}" type="slidenum">
              <a:rPr lang="en-US"/>
              <a:pPr/>
              <a:t>46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EAFFB9-ECC7-984B-B04F-944A926D4152}" type="slidenum">
              <a:rPr lang="en-US"/>
              <a:pPr/>
              <a:t>47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9FF80E-BF96-5D49-8971-54FDD94F684F}" type="slidenum">
              <a:rPr lang="en-US"/>
              <a:pPr/>
              <a:t>48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6A3E5E-94ED-3441-B303-35F54B382D14}" type="slidenum">
              <a:rPr lang="en-US"/>
              <a:pPr/>
              <a:t>49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AE1BA-5EB6-8B4D-AF87-89E251C338F4}" type="slidenum">
              <a:rPr lang="en-US"/>
              <a:pPr/>
              <a:t>50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E263A7-A04B-8547-A285-CCE897C935B4}" type="slidenum">
              <a:rPr lang="en-US"/>
              <a:pPr/>
              <a:t>51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D3736-74A2-D84A-AA62-7690E30184C7}" type="slidenum">
              <a:rPr lang="en-US"/>
              <a:pPr/>
              <a:t>52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2DDF1-49CC-BB41-8904-0B11165B0002}" type="slidenum">
              <a:rPr lang="en-US"/>
              <a:pPr/>
              <a:t>53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8638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53200"/>
            <a:ext cx="12192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371600" y="6553200"/>
            <a:ext cx="71628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9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7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  <a:endParaRPr lang="en-US" noProof="0"/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7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audio" Target="../media/audio1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s.cmu.edu/~wcohen/10-802/lda-sep-18.ppt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5.xml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image" Target="../media/image9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4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224136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Web-Mining </a:t>
            </a:r>
            <a:r>
              <a:rPr lang="de-DE" sz="3600" b="1" dirty="0" err="1" smtClean="0">
                <a:cs typeface="+mj-cs"/>
              </a:rPr>
              <a:t>Agents</a:t>
            </a:r>
            <a:r>
              <a:rPr lang="de-DE" sz="3600" b="1" dirty="0" smtClean="0">
                <a:cs typeface="+mj-cs"/>
              </a:rPr>
              <a:t/>
            </a:r>
            <a:br>
              <a:rPr lang="de-DE" sz="3600" b="1" dirty="0" smtClean="0">
                <a:cs typeface="+mj-cs"/>
              </a:rPr>
            </a:br>
            <a:r>
              <a:rPr lang="de-DE" sz="2800" b="1" dirty="0" smtClean="0">
                <a:cs typeface="+mj-cs"/>
              </a:rPr>
              <a:t>Community Analysis</a:t>
            </a:r>
            <a:endParaRPr lang="de-DE" sz="3600" b="1" dirty="0" smtClean="0">
              <a:cs typeface="+mj-cs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n-cs"/>
              </a:rPr>
              <a:t>Tanya Braun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 smtClean="0">
                <a:cs typeface="+mn-cs"/>
              </a:rPr>
              <a:t>Institut für Informationssysteme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Pagerank scoring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Imagine a browser doing a random walk on web pages:</a:t>
            </a:r>
          </a:p>
          <a:p>
            <a:pPr lvl="1"/>
            <a:r>
              <a:rPr lang="en-US" dirty="0">
                <a:ea typeface="ＭＳ Ｐゴシック" charset="0"/>
              </a:rPr>
              <a:t>Start at a random page</a:t>
            </a:r>
          </a:p>
          <a:p>
            <a:pPr lvl="1"/>
            <a:endParaRPr lang="en-US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At </a:t>
            </a:r>
            <a:r>
              <a:rPr lang="en-US" dirty="0">
                <a:ea typeface="ＭＳ Ｐゴシック" charset="0"/>
              </a:rPr>
              <a:t>each step, go out of the current page along one of the links on that page, </a:t>
            </a:r>
            <a:r>
              <a:rPr lang="en-US" dirty="0" err="1">
                <a:ea typeface="ＭＳ Ｐゴシック" charset="0"/>
              </a:rPr>
              <a:t>equiprobably</a:t>
            </a:r>
            <a:endParaRPr lang="en-US" dirty="0">
              <a:ea typeface="ＭＳ Ｐゴシック" charset="0"/>
            </a:endParaRPr>
          </a:p>
          <a:p>
            <a:r>
              <a:rPr lang="en-US" dirty="0">
                <a:ea typeface="ＭＳ Ｐゴシック" charset="0"/>
              </a:rPr>
              <a:t>“In the steady state” each page has a long-term visit rate - use this as the page’s score.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4953000" y="1860575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5410200" y="1898675"/>
            <a:ext cx="609600" cy="190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5410200" y="2089175"/>
            <a:ext cx="6477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5410200" y="2089175"/>
            <a:ext cx="6477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6019800" y="1628800"/>
            <a:ext cx="460190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latin typeface="+mn-lt"/>
              </a:rPr>
              <a:t>1/3</a:t>
            </a:r>
          </a:p>
          <a:p>
            <a:r>
              <a:rPr lang="en-US" sz="1800">
                <a:latin typeface="+mn-lt"/>
              </a:rPr>
              <a:t>1/3</a:t>
            </a:r>
          </a:p>
          <a:p>
            <a:r>
              <a:rPr lang="en-US" sz="1800">
                <a:latin typeface="+mn-lt"/>
              </a:rPr>
              <a:t>1/3</a:t>
            </a:r>
            <a:endParaRPr lang="en-US">
              <a:latin typeface="+mn-lt"/>
            </a:endParaRPr>
          </a:p>
        </p:txBody>
      </p:sp>
      <p:sp>
        <p:nvSpPr>
          <p:cNvPr id="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78343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Not quite enough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The web is full of dead-ends.</a:t>
            </a:r>
          </a:p>
          <a:p>
            <a:pPr lvl="1"/>
            <a:r>
              <a:rPr lang="en-US">
                <a:ea typeface="ＭＳ Ｐゴシック" charset="0"/>
              </a:rPr>
              <a:t>Random walk can get stuck in dead-ends.</a:t>
            </a:r>
          </a:p>
          <a:p>
            <a:pPr lvl="1"/>
            <a:r>
              <a:rPr lang="en-US">
                <a:ea typeface="ＭＳ Ｐゴシック" charset="0"/>
              </a:rPr>
              <a:t>Makes no sense to talk about long-term visit rates.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429000" y="3365376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2286000" y="4051176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2286000" y="3212976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2133600" y="382257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4343400" y="3822576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257800" y="3593976"/>
            <a:ext cx="454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??</a:t>
            </a:r>
          </a:p>
        </p:txBody>
      </p:sp>
      <p:sp>
        <p:nvSpPr>
          <p:cNvPr id="10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66762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Teleporting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ea typeface="ＭＳ Ｐゴシック" charset="0"/>
              </a:rPr>
              <a:t>At a dead end, jump to a random web page.</a:t>
            </a:r>
          </a:p>
          <a:p>
            <a:r>
              <a:rPr lang="en-US" sz="3200" dirty="0">
                <a:ea typeface="ＭＳ Ｐゴシック" charset="0"/>
              </a:rPr>
              <a:t>At any non-dead end, with probability 10%, jump to a random web page.</a:t>
            </a:r>
          </a:p>
          <a:p>
            <a:pPr lvl="1"/>
            <a:r>
              <a:rPr lang="en-US" sz="2800" dirty="0">
                <a:ea typeface="ＭＳ Ｐゴシック" charset="0"/>
              </a:rPr>
              <a:t>With remaining probability (90%), go out on a random link.</a:t>
            </a:r>
          </a:p>
          <a:p>
            <a:pPr lvl="1"/>
            <a:r>
              <a:rPr lang="en-US" sz="2800" dirty="0">
                <a:ea typeface="ＭＳ Ｐゴシック" charset="0"/>
              </a:rPr>
              <a:t>10% - a parameter</a:t>
            </a:r>
            <a:r>
              <a:rPr lang="en-US" sz="2800" dirty="0" smtClean="0">
                <a:ea typeface="ＭＳ Ｐゴシック" charset="0"/>
              </a:rPr>
              <a:t>.</a:t>
            </a:r>
          </a:p>
          <a:p>
            <a:r>
              <a:rPr lang="en-US" sz="3200" dirty="0">
                <a:ea typeface="ＭＳ Ｐゴシック" charset="0"/>
              </a:rPr>
              <a:t>There is a long-term rate at which any page is </a:t>
            </a:r>
            <a:r>
              <a:rPr lang="en-US" sz="3200" dirty="0" smtClean="0">
                <a:ea typeface="ＭＳ Ｐゴシック" charset="0"/>
              </a:rPr>
              <a:t>visited.</a:t>
            </a:r>
            <a:endParaRPr lang="en-US" sz="3200" dirty="0">
              <a:ea typeface="ＭＳ Ｐゴシック" charset="0"/>
            </a:endParaRPr>
          </a:p>
          <a:p>
            <a:pPr lvl="1"/>
            <a:r>
              <a:rPr lang="en-US" sz="3000" dirty="0">
                <a:ea typeface="ＭＳ Ｐゴシック" charset="0"/>
              </a:rPr>
              <a:t>How do we compute this visit rate?</a:t>
            </a:r>
          </a:p>
          <a:p>
            <a:pPr lvl="1"/>
            <a:endParaRPr lang="en-US" sz="2800" dirty="0">
              <a:ea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66911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Markov chains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A Markov chain consists of </a:t>
            </a:r>
            <a:r>
              <a:rPr lang="en-US" sz="2800" i="1">
                <a:ea typeface="ＭＳ Ｐゴシック" charset="0"/>
                <a:cs typeface="ＭＳ Ｐゴシック" charset="0"/>
              </a:rPr>
              <a:t>n </a:t>
            </a:r>
            <a:r>
              <a:rPr lang="en-US" sz="2800" u="sng">
                <a:ea typeface="ＭＳ Ｐゴシック" charset="0"/>
                <a:cs typeface="ＭＳ Ｐゴシック" charset="0"/>
              </a:rPr>
              <a:t>states</a:t>
            </a:r>
            <a:r>
              <a:rPr lang="en-US" sz="2800">
                <a:ea typeface="ＭＳ Ｐゴシック" charset="0"/>
                <a:cs typeface="ＭＳ Ｐゴシック" charset="0"/>
              </a:rPr>
              <a:t>, plus an </a:t>
            </a:r>
            <a:r>
              <a:rPr lang="en-US" sz="2800" i="1"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ea typeface="ＭＳ Ｐゴシック" charset="0"/>
                <a:cs typeface="ＭＳ Ｐゴシック" charset="0"/>
                <a:sym typeface="Symbol" charset="0"/>
              </a:rPr>
              <a:t></a:t>
            </a:r>
            <a:r>
              <a:rPr lang="en-US" sz="2800" i="1"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ea typeface="ＭＳ Ｐゴシック" charset="0"/>
                <a:cs typeface="ＭＳ Ｐゴシック" charset="0"/>
              </a:rPr>
              <a:t> </a:t>
            </a:r>
            <a:r>
              <a:rPr lang="en-US" sz="2800" u="sng">
                <a:ea typeface="ＭＳ Ｐゴシック" charset="0"/>
                <a:cs typeface="ＭＳ Ｐゴシック" charset="0"/>
              </a:rPr>
              <a:t>transition probability matrix</a:t>
            </a:r>
            <a:r>
              <a:rPr lang="en-US" sz="2800">
                <a:ea typeface="ＭＳ Ｐゴシック" charset="0"/>
                <a:cs typeface="ＭＳ Ｐゴシック" charset="0"/>
              </a:rPr>
              <a:t> </a:t>
            </a:r>
            <a:r>
              <a:rPr lang="en-US" sz="2800" b="1">
                <a:ea typeface="ＭＳ Ｐゴシック" charset="0"/>
                <a:cs typeface="ＭＳ Ｐゴシック" charset="0"/>
              </a:rPr>
              <a:t>P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At each step, we are in exactly one of the states.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For </a:t>
            </a:r>
            <a:r>
              <a:rPr lang="en-US" sz="2800" i="1">
                <a:ea typeface="ＭＳ Ｐゴシック" charset="0"/>
                <a:cs typeface="ＭＳ Ｐゴシック" charset="0"/>
              </a:rPr>
              <a:t>1 </a:t>
            </a:r>
            <a:r>
              <a:rPr lang="en-US" sz="2800">
                <a:ea typeface="ＭＳ Ｐゴシック" charset="0"/>
                <a:cs typeface="ＭＳ Ｐゴシック" charset="0"/>
                <a:sym typeface="Symbol" charset="0"/>
              </a:rPr>
              <a:t> </a:t>
            </a:r>
            <a:r>
              <a:rPr lang="en-US" sz="2800" i="1">
                <a:ea typeface="ＭＳ Ｐゴシック" charset="0"/>
                <a:cs typeface="ＭＳ Ｐゴシック" charset="0"/>
              </a:rPr>
              <a:t>i,j </a:t>
            </a:r>
            <a:r>
              <a:rPr lang="en-US" sz="2800">
                <a:ea typeface="ＭＳ Ｐゴシック" charset="0"/>
                <a:cs typeface="ＭＳ Ｐゴシック" charset="0"/>
                <a:sym typeface="Symbol" charset="0"/>
              </a:rPr>
              <a:t> </a:t>
            </a:r>
            <a:r>
              <a:rPr lang="en-US" sz="2800" i="1">
                <a:ea typeface="ＭＳ Ｐゴシック" charset="0"/>
                <a:cs typeface="ＭＳ Ｐゴシック" charset="0"/>
              </a:rPr>
              <a:t>n, </a:t>
            </a:r>
            <a:r>
              <a:rPr lang="en-US" sz="2800">
                <a:ea typeface="ＭＳ Ｐゴシック" charset="0"/>
                <a:cs typeface="ＭＳ Ｐゴシック" charset="0"/>
              </a:rPr>
              <a:t>the matrix entry </a:t>
            </a:r>
            <a:r>
              <a:rPr lang="en-US" sz="2800" i="1">
                <a:ea typeface="ＭＳ Ｐゴシック" charset="0"/>
                <a:cs typeface="ＭＳ Ｐゴシック" charset="0"/>
              </a:rPr>
              <a:t>P</a:t>
            </a:r>
            <a:r>
              <a:rPr lang="en-US" sz="2800" i="1" baseline="-25000">
                <a:ea typeface="ＭＳ Ｐゴシック" charset="0"/>
                <a:cs typeface="ＭＳ Ｐゴシック" charset="0"/>
              </a:rPr>
              <a:t>ij</a:t>
            </a:r>
            <a:r>
              <a:rPr lang="en-US" sz="2800">
                <a:ea typeface="ＭＳ Ｐゴシック" charset="0"/>
                <a:cs typeface="ＭＳ Ｐゴシック" charset="0"/>
              </a:rPr>
              <a:t> tells us the probability of </a:t>
            </a:r>
            <a:r>
              <a:rPr lang="en-US" sz="2800" i="1">
                <a:ea typeface="ＭＳ Ｐゴシック" charset="0"/>
                <a:cs typeface="ＭＳ Ｐゴシック" charset="0"/>
              </a:rPr>
              <a:t>j</a:t>
            </a:r>
            <a:r>
              <a:rPr lang="en-US" sz="2800">
                <a:ea typeface="ＭＳ Ｐゴシック" charset="0"/>
                <a:cs typeface="ＭＳ Ｐゴシック" charset="0"/>
              </a:rPr>
              <a:t> being the next state, given we are currently in state </a:t>
            </a:r>
            <a:r>
              <a:rPr lang="en-US" sz="2800" i="1">
                <a:ea typeface="ＭＳ Ｐゴシック" charset="0"/>
                <a:cs typeface="ＭＳ Ｐゴシック" charset="0"/>
              </a:rPr>
              <a:t>i</a:t>
            </a:r>
            <a:r>
              <a:rPr lang="en-US" sz="2800">
                <a:ea typeface="ＭＳ Ｐゴシック" charset="0"/>
                <a:cs typeface="ＭＳ Ｐゴシック" charset="0"/>
              </a:rPr>
              <a:t>. 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2971800" y="5034210"/>
            <a:ext cx="685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i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876800" y="5034210"/>
            <a:ext cx="685800" cy="6858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j</a:t>
            </a:r>
          </a:p>
        </p:txBody>
      </p:sp>
      <p:cxnSp>
        <p:nvCxnSpPr>
          <p:cNvPr id="31750" name="AutoShape 6"/>
          <p:cNvCxnSpPr>
            <a:cxnSpLocks noChangeShapeType="1"/>
            <a:stCxn id="31748" idx="6"/>
            <a:endCxn id="31749" idx="2"/>
          </p:cNvCxnSpPr>
          <p:nvPr/>
        </p:nvCxnSpPr>
        <p:spPr bwMode="auto">
          <a:xfrm>
            <a:off x="3657600" y="5377110"/>
            <a:ext cx="1219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935413" y="5339010"/>
            <a:ext cx="484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P</a:t>
            </a:r>
            <a:r>
              <a:rPr lang="en-US" baseline="-25000"/>
              <a:t>ij</a:t>
            </a: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6553200" y="3861048"/>
            <a:ext cx="914400" cy="1096962"/>
          </a:xfrm>
          <a:prstGeom prst="upArrowCallout">
            <a:avLst>
              <a:gd name="adj1" fmla="val 25000"/>
              <a:gd name="adj2" fmla="val 25000"/>
              <a:gd name="adj3" fmla="val 19994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</a:t>
            </a:r>
            <a:r>
              <a:rPr lang="en-US" baseline="-25000"/>
              <a:t>ii</a:t>
            </a:r>
            <a:r>
              <a:rPr lang="en-US"/>
              <a:t>&gt;0</a:t>
            </a:r>
          </a:p>
          <a:p>
            <a:pPr algn="ctr"/>
            <a:r>
              <a:rPr lang="en-US"/>
              <a:t>is OK.</a:t>
            </a:r>
            <a:endParaRPr lang="en-US" baseline="-25000"/>
          </a:p>
        </p:txBody>
      </p:sp>
      <p:sp>
        <p:nvSpPr>
          <p:cNvPr id="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41061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625002"/>
              </p:ext>
            </p:extLst>
          </p:nvPr>
        </p:nvGraphicFramePr>
        <p:xfrm>
          <a:off x="3203848" y="1052736"/>
          <a:ext cx="134302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53" name="Formel" r:id="rId3" imgW="672840" imgH="444240" progId="Equation.3">
                  <p:embed/>
                </p:oleObj>
              </mc:Choice>
              <mc:Fallback>
                <p:oleObj name="Formel" r:id="rId3" imgW="6728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052736"/>
                        <a:ext cx="134302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Markov chains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Clearly, for all </a:t>
            </a:r>
            <a:r>
              <a:rPr lang="en-US" dirty="0" err="1"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ea typeface="ＭＳ Ｐゴシック" charset="0"/>
                <a:cs typeface="ＭＳ Ｐゴシック" charset="0"/>
              </a:rPr>
              <a:t>,</a:t>
            </a:r>
          </a:p>
          <a:p>
            <a:endParaRPr lang="en-US" dirty="0" smtClean="0"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ea typeface="ＭＳ Ｐゴシック" charset="0"/>
                <a:cs typeface="ＭＳ Ｐゴシック" charset="0"/>
              </a:rPr>
              <a:t>Markov </a:t>
            </a:r>
            <a:r>
              <a:rPr lang="en-US" dirty="0">
                <a:ea typeface="ＭＳ Ｐゴシック" charset="0"/>
                <a:cs typeface="ＭＳ Ｐゴシック" charset="0"/>
              </a:rPr>
              <a:t>chains are abstractions of random walks.</a:t>
            </a:r>
          </a:p>
          <a:p>
            <a:r>
              <a:rPr lang="en-US" i="1" dirty="0">
                <a:ea typeface="ＭＳ Ｐゴシック" charset="0"/>
                <a:cs typeface="ＭＳ Ｐゴシック" charset="0"/>
              </a:rPr>
              <a:t>Exercise</a:t>
            </a:r>
            <a:r>
              <a:rPr lang="en-US" dirty="0">
                <a:ea typeface="ＭＳ Ｐゴシック" charset="0"/>
                <a:cs typeface="ＭＳ Ｐゴシック" charset="0"/>
              </a:rPr>
              <a:t>: represent the teleporting random walk from 3 slides ago as a Markov chain, for this case: 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2133600" y="4077072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4114800" y="4077072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096000" y="4077072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2776" name="AutoShape 8"/>
          <p:cNvCxnSpPr>
            <a:cxnSpLocks noChangeShapeType="1"/>
            <a:stCxn id="32773" idx="7"/>
            <a:endCxn id="32774" idx="1"/>
          </p:cNvCxnSpPr>
          <p:nvPr/>
        </p:nvCxnSpPr>
        <p:spPr bwMode="auto">
          <a:xfrm>
            <a:off x="2914650" y="4210422"/>
            <a:ext cx="1333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7" name="AutoShape 9"/>
          <p:cNvCxnSpPr>
            <a:cxnSpLocks noChangeShapeType="1"/>
            <a:stCxn id="32774" idx="3"/>
            <a:endCxn id="32773" idx="5"/>
          </p:cNvCxnSpPr>
          <p:nvPr/>
        </p:nvCxnSpPr>
        <p:spPr bwMode="auto">
          <a:xfrm flipH="1">
            <a:off x="2914650" y="4858122"/>
            <a:ext cx="13335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8" name="AutoShape 10"/>
          <p:cNvCxnSpPr>
            <a:cxnSpLocks noChangeShapeType="1"/>
            <a:stCxn id="32774" idx="6"/>
            <a:endCxn id="32775" idx="2"/>
          </p:cNvCxnSpPr>
          <p:nvPr/>
        </p:nvCxnSpPr>
        <p:spPr bwMode="auto">
          <a:xfrm>
            <a:off x="5029200" y="4534272"/>
            <a:ext cx="1066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9" name="AutoShape 11"/>
          <p:cNvCxnSpPr>
            <a:cxnSpLocks noChangeShapeType="1"/>
            <a:stCxn id="32773" idx="0"/>
            <a:endCxn id="32775" idx="0"/>
          </p:cNvCxnSpPr>
          <p:nvPr/>
        </p:nvCxnSpPr>
        <p:spPr bwMode="auto">
          <a:xfrm rot="5400000" flipV="1">
            <a:off x="4571206" y="2096666"/>
            <a:ext cx="1588" cy="3962400"/>
          </a:xfrm>
          <a:prstGeom prst="curvedConnector3">
            <a:avLst>
              <a:gd name="adj1" fmla="val -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36377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Ergodic Markov chains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0296"/>
            <a:ext cx="8229600" cy="4525963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</a:rPr>
              <a:t>A Markov chain is </a:t>
            </a:r>
            <a:r>
              <a:rPr lang="en-US" sz="2800" u="sng" dirty="0" err="1">
                <a:ea typeface="ＭＳ Ｐゴシック" charset="0"/>
              </a:rPr>
              <a:t>ergodic</a:t>
            </a:r>
            <a:r>
              <a:rPr lang="en-US" sz="2800" dirty="0">
                <a:ea typeface="ＭＳ Ｐゴシック" charset="0"/>
              </a:rPr>
              <a:t> if</a:t>
            </a:r>
          </a:p>
          <a:p>
            <a:pPr lvl="1"/>
            <a:r>
              <a:rPr lang="en-US" sz="2400" dirty="0">
                <a:ea typeface="ＭＳ Ｐゴシック" charset="0"/>
              </a:rPr>
              <a:t>you have a path from any state to any other (reducibility)</a:t>
            </a:r>
          </a:p>
          <a:p>
            <a:pPr lvl="1"/>
            <a:r>
              <a:rPr lang="en-US" sz="2400" dirty="0">
                <a:ea typeface="ＭＳ Ｐゴシック" charset="0"/>
              </a:rPr>
              <a:t>returns to states occur at irregular times (aperiodicity)</a:t>
            </a:r>
          </a:p>
          <a:p>
            <a:pPr lvl="1"/>
            <a:r>
              <a:rPr lang="en-US" sz="2400" dirty="0">
                <a:ea typeface="ＭＳ Ｐゴシック" charset="0"/>
              </a:rPr>
              <a:t>For any start state, after a finite transient time T</a:t>
            </a:r>
            <a:r>
              <a:rPr lang="en-US" sz="2400" baseline="-25000" dirty="0">
                <a:ea typeface="ＭＳ Ｐゴシック" charset="0"/>
              </a:rPr>
              <a:t>0</a:t>
            </a:r>
            <a:r>
              <a:rPr lang="en-US" sz="2400" dirty="0">
                <a:ea typeface="ＭＳ Ｐゴシック" charset="0"/>
              </a:rPr>
              <a:t>, </a:t>
            </a:r>
            <a:r>
              <a:rPr lang="en-US" sz="2400" u="sng" dirty="0">
                <a:ea typeface="ＭＳ Ｐゴシック" charset="0"/>
              </a:rPr>
              <a:t>the probability of being in any state at a fixed time T&gt;T</a:t>
            </a:r>
            <a:r>
              <a:rPr lang="en-US" sz="2400" u="sng" baseline="-25000" dirty="0">
                <a:ea typeface="ＭＳ Ｐゴシック" charset="0"/>
              </a:rPr>
              <a:t>0</a:t>
            </a:r>
            <a:r>
              <a:rPr lang="en-US" sz="2400" u="sng" dirty="0">
                <a:ea typeface="ＭＳ Ｐゴシック" charset="0"/>
              </a:rPr>
              <a:t> is nonzero.</a:t>
            </a:r>
            <a:r>
              <a:rPr lang="en-US" sz="2400" dirty="0">
                <a:ea typeface="ＭＳ Ｐゴシック" charset="0"/>
              </a:rPr>
              <a:t> (positive recurrence)</a:t>
            </a:r>
            <a:endParaRPr lang="en-US" sz="2400" u="sng" dirty="0">
              <a:ea typeface="ＭＳ Ｐゴシック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2743200" y="508364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3962400" y="5083646"/>
            <a:ext cx="457200" cy="457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33798" name="AutoShape 6"/>
          <p:cNvCxnSpPr>
            <a:cxnSpLocks noChangeShapeType="1"/>
            <a:stCxn id="33796" idx="7"/>
            <a:endCxn id="33797" idx="1"/>
          </p:cNvCxnSpPr>
          <p:nvPr/>
        </p:nvCxnSpPr>
        <p:spPr bwMode="auto">
          <a:xfrm>
            <a:off x="3133725" y="5150321"/>
            <a:ext cx="895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9" name="AutoShape 7"/>
          <p:cNvCxnSpPr>
            <a:cxnSpLocks noChangeShapeType="1"/>
            <a:stCxn id="33797" idx="3"/>
            <a:endCxn id="33796" idx="5"/>
          </p:cNvCxnSpPr>
          <p:nvPr/>
        </p:nvCxnSpPr>
        <p:spPr bwMode="auto">
          <a:xfrm flipH="1">
            <a:off x="3133725" y="5474171"/>
            <a:ext cx="895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4670750" y="4712081"/>
            <a:ext cx="1372538" cy="1200329"/>
          </a:xfrm>
          <a:prstGeom prst="leftArrowCallout">
            <a:avLst>
              <a:gd name="adj1" fmla="val 25000"/>
              <a:gd name="adj2" fmla="val 25000"/>
              <a:gd name="adj3" fmla="val 18106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+mn-lt"/>
              </a:rPr>
              <a:t>Not</a:t>
            </a:r>
          </a:p>
          <a:p>
            <a:pPr algn="ctr"/>
            <a:r>
              <a:rPr lang="en-US">
                <a:latin typeface="+mn-lt"/>
              </a:rPr>
              <a:t>ergodic</a:t>
            </a:r>
          </a:p>
          <a:p>
            <a:pPr algn="ctr"/>
            <a:r>
              <a:rPr lang="en-US">
                <a:latin typeface="+mn-lt"/>
              </a:rPr>
              <a:t>(even/</a:t>
            </a:r>
          </a:p>
          <a:p>
            <a:pPr algn="ctr"/>
            <a:r>
              <a:rPr lang="en-US">
                <a:latin typeface="+mn-lt"/>
              </a:rPr>
              <a:t>odd).</a:t>
            </a:r>
          </a:p>
        </p:txBody>
      </p:sp>
      <p:sp>
        <p:nvSpPr>
          <p:cNvPr id="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88762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Ergodic Markov chains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For any ergodic Markov chain, there is a unique </a:t>
            </a:r>
            <a:r>
              <a:rPr lang="en-US" sz="2800" u="sng" dirty="0">
                <a:ea typeface="ＭＳ Ｐゴシック" charset="0"/>
              </a:rPr>
              <a:t>long-term visit rate</a:t>
            </a:r>
            <a:r>
              <a:rPr lang="en-US" sz="2800" dirty="0">
                <a:ea typeface="ＭＳ Ｐゴシック" charset="0"/>
              </a:rPr>
              <a:t> for each state.</a:t>
            </a:r>
          </a:p>
          <a:p>
            <a:pPr lvl="1"/>
            <a:r>
              <a:rPr lang="en-US" i="1" dirty="0">
                <a:ea typeface="ＭＳ Ｐゴシック" charset="0"/>
              </a:rPr>
              <a:t>Steady-state probability distribution</a:t>
            </a:r>
            <a:r>
              <a:rPr lang="en-US" dirty="0">
                <a:ea typeface="ＭＳ Ｐゴシック" charset="0"/>
              </a:rPr>
              <a:t>.</a:t>
            </a:r>
          </a:p>
          <a:p>
            <a:r>
              <a:rPr lang="en-US" sz="2800" dirty="0">
                <a:ea typeface="ＭＳ Ｐゴシック" charset="0"/>
              </a:rPr>
              <a:t>Over a long time-period, we visit each state in proportion to this rate.</a:t>
            </a:r>
          </a:p>
          <a:p>
            <a:r>
              <a:rPr lang="en-US" sz="2800" dirty="0">
                <a:ea typeface="ＭＳ Ｐゴシック" charset="0"/>
              </a:rPr>
              <a:t>It doesn’t matter where we start.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12111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Probability vectors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7936"/>
            <a:ext cx="8229600" cy="4525962"/>
          </a:xfrm>
        </p:spPr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A probability (row) vector </a:t>
            </a: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 = (x</a:t>
            </a:r>
            <a:r>
              <a:rPr lang="en-US" sz="2800" baseline="-25000">
                <a:ea typeface="ＭＳ Ｐゴシック" charset="0"/>
                <a:cs typeface="ＭＳ Ｐゴシック" charset="0"/>
              </a:rPr>
              <a:t>1</a:t>
            </a:r>
            <a:r>
              <a:rPr lang="en-US" sz="2800">
                <a:ea typeface="ＭＳ Ｐゴシック" charset="0"/>
                <a:cs typeface="ＭＳ Ｐゴシック" charset="0"/>
              </a:rPr>
              <a:t>, … x</a:t>
            </a:r>
            <a:r>
              <a:rPr lang="en-US" sz="2800" baseline="-25000"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ea typeface="ＭＳ Ｐゴシック" charset="0"/>
                <a:cs typeface="ＭＳ Ｐゴシック" charset="0"/>
              </a:rPr>
              <a:t>) tells us where the walk is at any point.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E.g., (000…1…000) means we’re in state i.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771800" y="2607295"/>
            <a:ext cx="256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i</a:t>
            </a:r>
          </a:p>
        </p:txBody>
      </p:sp>
      <p:sp>
        <p:nvSpPr>
          <p:cNvPr id="35846" name="Text Box 5"/>
          <p:cNvSpPr txBox="1">
            <a:spLocks noChangeArrowheads="1"/>
          </p:cNvSpPr>
          <p:nvPr/>
        </p:nvSpPr>
        <p:spPr bwMode="auto">
          <a:xfrm>
            <a:off x="3424430" y="2607295"/>
            <a:ext cx="3554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n</a:t>
            </a:r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1966325" y="2607295"/>
            <a:ext cx="3425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1</a:t>
            </a:r>
          </a:p>
        </p:txBody>
      </p:sp>
      <p:sp>
        <p:nvSpPr>
          <p:cNvPr id="35848" name="Text Box 7"/>
          <p:cNvSpPr txBox="1">
            <a:spLocks noChangeArrowheads="1"/>
          </p:cNvSpPr>
          <p:nvPr/>
        </p:nvSpPr>
        <p:spPr bwMode="auto">
          <a:xfrm>
            <a:off x="457200" y="3713510"/>
            <a:ext cx="8458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i="0">
                <a:latin typeface="+mn-lt"/>
              </a:rPr>
              <a:t>More generally, the vector </a:t>
            </a:r>
            <a:r>
              <a:rPr lang="en-US" sz="2800" b="1" i="0">
                <a:latin typeface="+mn-lt"/>
              </a:rPr>
              <a:t>x</a:t>
            </a:r>
            <a:r>
              <a:rPr lang="en-US" sz="2800" i="0">
                <a:latin typeface="+mn-lt"/>
              </a:rPr>
              <a:t> = (x</a:t>
            </a:r>
            <a:r>
              <a:rPr lang="en-US" sz="2800" i="0" baseline="-25000">
                <a:latin typeface="+mn-lt"/>
              </a:rPr>
              <a:t>1</a:t>
            </a:r>
            <a:r>
              <a:rPr lang="en-US" sz="2800" i="0">
                <a:latin typeface="+mn-lt"/>
              </a:rPr>
              <a:t>, … x</a:t>
            </a:r>
            <a:r>
              <a:rPr lang="en-US" sz="2800" i="0" baseline="-25000">
                <a:latin typeface="+mn-lt"/>
              </a:rPr>
              <a:t>n</a:t>
            </a:r>
            <a:r>
              <a:rPr lang="en-US" sz="2800" i="0">
                <a:latin typeface="+mn-lt"/>
              </a:rPr>
              <a:t>) means the walk is in state i with probability x</a:t>
            </a:r>
            <a:r>
              <a:rPr lang="en-US" sz="2800" i="0" baseline="-25000">
                <a:latin typeface="+mn-lt"/>
              </a:rPr>
              <a:t>i</a:t>
            </a:r>
            <a:r>
              <a:rPr lang="en-US" sz="2800" i="0">
                <a:latin typeface="+mn-lt"/>
              </a:rPr>
              <a:t>.</a:t>
            </a:r>
            <a:r>
              <a:rPr lang="en-US" sz="2000" i="0">
                <a:latin typeface="+mn-lt"/>
              </a:rPr>
              <a:t> 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925989"/>
              </p:ext>
            </p:extLst>
          </p:nvPr>
        </p:nvGraphicFramePr>
        <p:xfrm>
          <a:off x="3505200" y="4653310"/>
          <a:ext cx="1657350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25" name="Formel" r:id="rId3" imgW="583920" imgH="431640" progId="Equation.3">
                  <p:embed/>
                </p:oleObj>
              </mc:Choice>
              <mc:Fallback>
                <p:oleObj name="Formel" r:id="rId3" imgW="583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653310"/>
                        <a:ext cx="1657350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38112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Change in probability vector</a:t>
            </a:r>
          </a:p>
        </p:txBody>
      </p:sp>
      <p:sp>
        <p:nvSpPr>
          <p:cNvPr id="125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If the probability vector is  </a:t>
            </a:r>
            <a:br>
              <a:rPr lang="en-US" sz="2800">
                <a:ea typeface="ＭＳ Ｐゴシック" charset="0"/>
                <a:cs typeface="ＭＳ Ｐゴシック" charset="0"/>
              </a:rPr>
            </a:b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 </a:t>
            </a:r>
            <a:r>
              <a:rPr lang="en-US" sz="2800" i="1">
                <a:ea typeface="ＭＳ Ｐゴシック" charset="0"/>
                <a:cs typeface="ＭＳ Ｐゴシック" charset="0"/>
              </a:rPr>
              <a:t>= </a:t>
            </a:r>
            <a:r>
              <a:rPr lang="en-US" sz="2800">
                <a:ea typeface="ＭＳ Ｐゴシック" charset="0"/>
                <a:cs typeface="ＭＳ Ｐゴシック" charset="0"/>
              </a:rPr>
              <a:t>(</a:t>
            </a:r>
            <a:r>
              <a:rPr lang="en-US" sz="2800" i="1">
                <a:ea typeface="ＭＳ Ｐゴシック" charset="0"/>
                <a:cs typeface="ＭＳ Ｐゴシック" charset="0"/>
              </a:rPr>
              <a:t>x</a:t>
            </a:r>
            <a:r>
              <a:rPr lang="en-US" sz="2800" i="1" baseline="-25000">
                <a:ea typeface="ＭＳ Ｐゴシック" charset="0"/>
                <a:cs typeface="ＭＳ Ｐゴシック" charset="0"/>
              </a:rPr>
              <a:t>1</a:t>
            </a:r>
            <a:r>
              <a:rPr lang="en-US" sz="2800" i="1">
                <a:ea typeface="ＭＳ Ｐゴシック" charset="0"/>
                <a:cs typeface="ＭＳ Ｐゴシック" charset="0"/>
              </a:rPr>
              <a:t>, … x</a:t>
            </a:r>
            <a:r>
              <a:rPr lang="en-US" sz="2800" i="1" baseline="-25000">
                <a:ea typeface="ＭＳ Ｐゴシック" charset="0"/>
                <a:cs typeface="ＭＳ Ｐゴシック" charset="0"/>
              </a:rPr>
              <a:t>n</a:t>
            </a:r>
            <a:r>
              <a:rPr lang="en-US" sz="2800">
                <a:ea typeface="ＭＳ Ｐゴシック" charset="0"/>
                <a:cs typeface="ＭＳ Ｐゴシック" charset="0"/>
              </a:rPr>
              <a:t>)</a:t>
            </a:r>
            <a:r>
              <a:rPr lang="en-US" sz="2800" i="1"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ea typeface="ＭＳ Ｐゴシック" charset="0"/>
                <a:cs typeface="ＭＳ Ｐゴシック" charset="0"/>
              </a:rPr>
              <a:t>at this step, </a:t>
            </a:r>
            <a:br>
              <a:rPr lang="en-US" sz="2800">
                <a:ea typeface="ＭＳ Ｐゴシック" charset="0"/>
                <a:cs typeface="ＭＳ Ｐゴシック" charset="0"/>
              </a:rPr>
            </a:br>
            <a:r>
              <a:rPr lang="en-US" sz="2800">
                <a:ea typeface="ＭＳ Ｐゴシック" charset="0"/>
                <a:cs typeface="ＭＳ Ｐゴシック" charset="0"/>
              </a:rPr>
              <a:t>what is it at the next step?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Recall that row </a:t>
            </a:r>
            <a:r>
              <a:rPr lang="en-US" sz="2800" i="1">
                <a:ea typeface="ＭＳ Ｐゴシック" charset="0"/>
                <a:cs typeface="ＭＳ Ｐゴシック" charset="0"/>
              </a:rPr>
              <a:t>i</a:t>
            </a:r>
            <a:r>
              <a:rPr lang="en-US" sz="2800">
                <a:ea typeface="ＭＳ Ｐゴシック" charset="0"/>
                <a:cs typeface="ＭＳ Ｐゴシック" charset="0"/>
              </a:rPr>
              <a:t> of the transition prob. Matrix </a:t>
            </a:r>
            <a:r>
              <a:rPr lang="en-US" sz="2800" b="1">
                <a:ea typeface="ＭＳ Ｐゴシック" charset="0"/>
                <a:cs typeface="ＭＳ Ｐゴシック" charset="0"/>
              </a:rPr>
              <a:t>P</a:t>
            </a:r>
            <a:r>
              <a:rPr lang="en-US" sz="2800">
                <a:ea typeface="ＭＳ Ｐゴシック" charset="0"/>
                <a:cs typeface="ＭＳ Ｐゴシック" charset="0"/>
              </a:rPr>
              <a:t> tells us where we go next from state </a:t>
            </a:r>
            <a:r>
              <a:rPr lang="en-US" sz="2800" i="1">
                <a:ea typeface="ＭＳ Ｐゴシック" charset="0"/>
                <a:cs typeface="ＭＳ Ｐゴシック" charset="0"/>
              </a:rPr>
              <a:t>i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So from </a:t>
            </a: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, our next state is distributed as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  <a:endParaRPr lang="en-US" sz="2800" i="1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2235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7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747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Steady state 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>
                <a:ea typeface="ＭＳ Ｐゴシック" charset="0"/>
              </a:rPr>
              <a:t>The steady state looks like a vector of probabilities </a:t>
            </a:r>
            <a:r>
              <a:rPr lang="en-US" sz="3000" b="1">
                <a:ea typeface="ＭＳ Ｐゴシック" charset="0"/>
              </a:rPr>
              <a:t>a</a:t>
            </a:r>
            <a:r>
              <a:rPr lang="en-US" sz="3000">
                <a:ea typeface="ＭＳ Ｐゴシック" charset="0"/>
              </a:rPr>
              <a:t> = (a</a:t>
            </a:r>
            <a:r>
              <a:rPr lang="en-US" sz="3000" baseline="-25000">
                <a:ea typeface="ＭＳ Ｐゴシック" charset="0"/>
              </a:rPr>
              <a:t>1</a:t>
            </a:r>
            <a:r>
              <a:rPr lang="en-US" sz="3000">
                <a:ea typeface="ＭＳ Ｐゴシック" charset="0"/>
              </a:rPr>
              <a:t>, … a</a:t>
            </a:r>
            <a:r>
              <a:rPr lang="en-US" sz="3000" baseline="-25000">
                <a:ea typeface="ＭＳ Ｐゴシック" charset="0"/>
              </a:rPr>
              <a:t>n</a:t>
            </a:r>
            <a:r>
              <a:rPr lang="en-US" sz="3000">
                <a:ea typeface="ＭＳ Ｐゴシック" charset="0"/>
              </a:rPr>
              <a:t>):</a:t>
            </a:r>
          </a:p>
          <a:p>
            <a:pPr lvl="1"/>
            <a:r>
              <a:rPr lang="en-US">
                <a:ea typeface="ＭＳ Ｐゴシック" charset="0"/>
              </a:rPr>
              <a:t>a</a:t>
            </a:r>
            <a:r>
              <a:rPr lang="en-US" baseline="-25000">
                <a:ea typeface="ＭＳ Ｐゴシック" charset="0"/>
              </a:rPr>
              <a:t>i</a:t>
            </a:r>
            <a:r>
              <a:rPr lang="en-US">
                <a:ea typeface="ＭＳ Ｐゴシック" charset="0"/>
              </a:rPr>
              <a:t> is the probability that we are in state i.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3505200" y="3343597"/>
            <a:ext cx="457200" cy="457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1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4724400" y="3343597"/>
            <a:ext cx="457200" cy="457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2</a:t>
            </a:r>
          </a:p>
        </p:txBody>
      </p:sp>
      <p:cxnSp>
        <p:nvCxnSpPr>
          <p:cNvPr id="37894" name="AutoShape 6"/>
          <p:cNvCxnSpPr>
            <a:cxnSpLocks noChangeShapeType="1"/>
            <a:stCxn id="37892" idx="7"/>
            <a:endCxn id="37893" idx="1"/>
          </p:cNvCxnSpPr>
          <p:nvPr/>
        </p:nvCxnSpPr>
        <p:spPr bwMode="auto">
          <a:xfrm>
            <a:off x="3895725" y="3410272"/>
            <a:ext cx="895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5" name="AutoShape 7"/>
          <p:cNvCxnSpPr>
            <a:cxnSpLocks noChangeShapeType="1"/>
            <a:stCxn id="37893" idx="3"/>
            <a:endCxn id="37892" idx="5"/>
          </p:cNvCxnSpPr>
          <p:nvPr/>
        </p:nvCxnSpPr>
        <p:spPr bwMode="auto">
          <a:xfrm flipH="1">
            <a:off x="3895725" y="3734122"/>
            <a:ext cx="8953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6" name="AutoShape 8"/>
          <p:cNvCxnSpPr>
            <a:cxnSpLocks noChangeShapeType="1"/>
            <a:stCxn id="37892" idx="1"/>
            <a:endCxn id="37892" idx="3"/>
          </p:cNvCxnSpPr>
          <p:nvPr/>
        </p:nvCxnSpPr>
        <p:spPr bwMode="auto">
          <a:xfrm rot="5400000" flipV="1">
            <a:off x="3410744" y="3571403"/>
            <a:ext cx="323850" cy="1588"/>
          </a:xfrm>
          <a:prstGeom prst="curvedConnector5">
            <a:avLst>
              <a:gd name="adj1" fmla="val -91176"/>
              <a:gd name="adj2" fmla="val -39000000"/>
              <a:gd name="adj3" fmla="val 19117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7" name="AutoShape 9"/>
          <p:cNvCxnSpPr>
            <a:cxnSpLocks noChangeShapeType="1"/>
            <a:stCxn id="37893" idx="7"/>
            <a:endCxn id="37893" idx="5"/>
          </p:cNvCxnSpPr>
          <p:nvPr/>
        </p:nvCxnSpPr>
        <p:spPr bwMode="auto">
          <a:xfrm rot="5400000" flipV="1">
            <a:off x="4953794" y="3571403"/>
            <a:ext cx="323850" cy="1588"/>
          </a:xfrm>
          <a:prstGeom prst="curvedConnector5">
            <a:avLst>
              <a:gd name="adj1" fmla="val -91176"/>
              <a:gd name="adj2" fmla="val 39000000"/>
              <a:gd name="adj3" fmla="val 19117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4092970" y="3067343"/>
            <a:ext cx="53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0">
                <a:latin typeface="+mn-lt"/>
              </a:rPr>
              <a:t>3/4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4100907" y="3707105"/>
            <a:ext cx="53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0">
                <a:latin typeface="+mn-lt"/>
              </a:rPr>
              <a:t>1/4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650307" y="3341980"/>
            <a:ext cx="53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0">
                <a:latin typeface="+mn-lt"/>
              </a:rPr>
              <a:t>3/4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2500707" y="3341980"/>
            <a:ext cx="5357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i="0">
                <a:latin typeface="+mn-lt"/>
              </a:rPr>
              <a:t>1/4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971600" y="4423603"/>
            <a:ext cx="639149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i="0">
                <a:latin typeface="+mn-lt"/>
              </a:rPr>
              <a:t>For this example, a</a:t>
            </a:r>
            <a:r>
              <a:rPr lang="en-US" sz="3200" i="0" baseline="-25000">
                <a:latin typeface="+mn-lt"/>
              </a:rPr>
              <a:t>1</a:t>
            </a:r>
            <a:r>
              <a:rPr lang="en-US" sz="3200" i="0">
                <a:latin typeface="+mn-lt"/>
              </a:rPr>
              <a:t>=1/4 and a</a:t>
            </a:r>
            <a:r>
              <a:rPr lang="en-US" sz="3200" i="0" baseline="-25000">
                <a:latin typeface="+mn-lt"/>
              </a:rPr>
              <a:t>2</a:t>
            </a:r>
            <a:r>
              <a:rPr lang="en-US" sz="3200" i="0">
                <a:latin typeface="+mn-lt"/>
              </a:rPr>
              <a:t>=3/4.</a:t>
            </a:r>
          </a:p>
        </p:txBody>
      </p:sp>
      <p:sp>
        <p:nvSpPr>
          <p:cNvPr id="15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89360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Literature</a:t>
            </a:r>
          </a:p>
        </p:txBody>
      </p:sp>
      <p:sp>
        <p:nvSpPr>
          <p:cNvPr id="1638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sz="2400">
                <a:ea typeface="ＭＳ Ｐゴシック" charset="0"/>
                <a:cs typeface="ＭＳ Ｐゴシック" charset="0"/>
              </a:rPr>
              <a:t>Christopher D. Manning, Prabhakar Raghavan and Hinrich Schütze, Introduction to Information Retrieval, Cambridge University Press. 2008.</a:t>
            </a:r>
            <a:endParaRPr lang="en-US" sz="2400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>
                <a:ea typeface="ＭＳ Ｐゴシック" charset="0"/>
                <a:cs typeface="ＭＳ Ｐゴシック" charset="0"/>
              </a:rPr>
              <a:t>http://nlp.stanford.edu/IR-book/information-retrieval-book.html</a:t>
            </a:r>
          </a:p>
        </p:txBody>
      </p:sp>
      <p:pic>
        <p:nvPicPr>
          <p:cNvPr id="16389" name="Bild 6" descr="ii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975" y="3068960"/>
            <a:ext cx="2079625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3660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sz="3600">
                <a:latin typeface="+mn-lt"/>
                <a:ea typeface="ＭＳ Ｐゴシック" charset="0"/>
                <a:cs typeface="ＭＳ Ｐゴシック" charset="0"/>
              </a:rPr>
              <a:t>How do we compute this vector?</a:t>
            </a:r>
          </a:p>
        </p:txBody>
      </p:sp>
      <p:sp>
        <p:nvSpPr>
          <p:cNvPr id="125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Let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 </a:t>
            </a:r>
            <a:r>
              <a:rPr lang="en-US" sz="2800" i="1">
                <a:ea typeface="ＭＳ Ｐゴシック" charset="0"/>
              </a:rPr>
              <a:t>= </a:t>
            </a:r>
            <a:r>
              <a:rPr lang="en-US" sz="2800">
                <a:ea typeface="ＭＳ Ｐゴシック" charset="0"/>
              </a:rPr>
              <a:t>(</a:t>
            </a:r>
            <a:r>
              <a:rPr lang="en-US" sz="2800" i="1">
                <a:ea typeface="ＭＳ Ｐゴシック" charset="0"/>
              </a:rPr>
              <a:t>a</a:t>
            </a:r>
            <a:r>
              <a:rPr lang="en-US" sz="2800" i="1" baseline="-25000">
                <a:ea typeface="ＭＳ Ｐゴシック" charset="0"/>
              </a:rPr>
              <a:t>1</a:t>
            </a:r>
            <a:r>
              <a:rPr lang="en-US" sz="2800" i="1">
                <a:ea typeface="ＭＳ Ｐゴシック" charset="0"/>
              </a:rPr>
              <a:t>, … a</a:t>
            </a:r>
            <a:r>
              <a:rPr lang="en-US" sz="2800" i="1" baseline="-25000">
                <a:ea typeface="ＭＳ Ｐゴシック" charset="0"/>
              </a:rPr>
              <a:t>n</a:t>
            </a:r>
            <a:r>
              <a:rPr lang="en-US" sz="2800">
                <a:ea typeface="ＭＳ Ｐゴシック" charset="0"/>
              </a:rPr>
              <a:t>) denote the row vector of steady-state probabilities.</a:t>
            </a:r>
          </a:p>
          <a:p>
            <a:r>
              <a:rPr lang="en-US" sz="2800">
                <a:ea typeface="ＭＳ Ｐゴシック" charset="0"/>
              </a:rPr>
              <a:t>If we our current position is described by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, then the next step is distributed as </a:t>
            </a:r>
            <a:r>
              <a:rPr lang="en-US" sz="2800" b="1">
                <a:ea typeface="ＭＳ Ｐゴシック" charset="0"/>
              </a:rPr>
              <a:t>aP</a:t>
            </a:r>
            <a:r>
              <a:rPr lang="en-US" sz="2800">
                <a:ea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</a:rPr>
              <a:t>But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 is the steady state, so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=</a:t>
            </a:r>
            <a:r>
              <a:rPr lang="en-US" sz="2800" b="1">
                <a:ea typeface="ＭＳ Ｐゴシック" charset="0"/>
              </a:rPr>
              <a:t>aP</a:t>
            </a:r>
            <a:r>
              <a:rPr lang="en-US" sz="2800">
                <a:ea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</a:rPr>
              <a:t>Solving this matrix equation gives us </a:t>
            </a:r>
            <a:r>
              <a:rPr lang="en-US" sz="2800" b="1">
                <a:ea typeface="ＭＳ Ｐゴシック" charset="0"/>
              </a:rPr>
              <a:t>a</a:t>
            </a:r>
            <a:r>
              <a:rPr lang="en-US" sz="2800">
                <a:ea typeface="ＭＳ Ｐゴシック" charset="0"/>
              </a:rPr>
              <a:t>.</a:t>
            </a:r>
          </a:p>
          <a:p>
            <a:pPr lvl="1"/>
            <a:r>
              <a:rPr lang="en-US" sz="2400">
                <a:ea typeface="ＭＳ Ｐゴシック" charset="0"/>
              </a:rPr>
              <a:t>So </a:t>
            </a:r>
            <a:r>
              <a:rPr lang="en-US" sz="2400" b="1">
                <a:ea typeface="ＭＳ Ｐゴシック" charset="0"/>
              </a:rPr>
              <a:t>a</a:t>
            </a:r>
            <a:r>
              <a:rPr lang="en-US" sz="2400">
                <a:ea typeface="ＭＳ Ｐゴシック" charset="0"/>
              </a:rPr>
              <a:t> is the (left) eigenvector for </a:t>
            </a:r>
            <a:r>
              <a:rPr lang="en-US" sz="2400" b="1">
                <a:ea typeface="ＭＳ Ｐゴシック" charset="0"/>
              </a:rPr>
              <a:t>P</a:t>
            </a:r>
            <a:r>
              <a:rPr lang="en-US" sz="2400">
                <a:ea typeface="ＭＳ Ｐゴシック" charset="0"/>
              </a:rPr>
              <a:t>.</a:t>
            </a:r>
          </a:p>
          <a:p>
            <a:pPr lvl="1"/>
            <a:r>
              <a:rPr lang="en-US" sz="2400">
                <a:ea typeface="ＭＳ Ｐゴシック" charset="0"/>
              </a:rPr>
              <a:t>(Corresponds to the “principal” eigenvector of </a:t>
            </a:r>
            <a:r>
              <a:rPr lang="en-US" sz="2400" b="1">
                <a:ea typeface="ＭＳ Ｐゴシック" charset="0"/>
              </a:rPr>
              <a:t>P </a:t>
            </a:r>
            <a:r>
              <a:rPr lang="en-US" sz="2400">
                <a:ea typeface="ＭＳ Ｐゴシック" charset="0"/>
              </a:rPr>
              <a:t>with the largest eigenvalue.)</a:t>
            </a:r>
          </a:p>
          <a:p>
            <a:pPr lvl="1"/>
            <a:r>
              <a:rPr lang="en-US" sz="2400">
                <a:ea typeface="ＭＳ Ｐゴシック" charset="0"/>
              </a:rPr>
              <a:t>Transition probability matrices always have largest eigenvalue 1.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886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2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One way of computing a</a:t>
            </a:r>
          </a:p>
        </p:txBody>
      </p:sp>
      <p:sp>
        <p:nvSpPr>
          <p:cNvPr id="126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Recall, regardless of where we start, we eventually reach the steady state </a:t>
            </a:r>
            <a:r>
              <a:rPr lang="en-US" sz="2800" b="1">
                <a:ea typeface="ＭＳ Ｐゴシック" charset="0"/>
                <a:cs typeface="ＭＳ Ｐゴシック" charset="0"/>
              </a:rPr>
              <a:t>a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Start with any distribution (say </a:t>
            </a: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=(</a:t>
            </a:r>
            <a:r>
              <a:rPr lang="en-US" sz="2800" i="1">
                <a:ea typeface="ＭＳ Ｐゴシック" charset="0"/>
                <a:cs typeface="ＭＳ Ｐゴシック" charset="0"/>
              </a:rPr>
              <a:t>10…0</a:t>
            </a:r>
            <a:r>
              <a:rPr lang="en-US" sz="2800">
                <a:ea typeface="ＭＳ Ｐゴシック" charset="0"/>
                <a:cs typeface="ＭＳ Ｐゴシック" charset="0"/>
              </a:rPr>
              <a:t>)).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After one step, we’re at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>
                <a:ea typeface="ＭＳ Ｐゴシック" charset="0"/>
                <a:cs typeface="ＭＳ Ｐゴシック" charset="0"/>
              </a:rPr>
              <a:t>;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after two steps at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 i="1" baseline="30000">
                <a:ea typeface="ＭＳ Ｐゴシック" charset="0"/>
                <a:cs typeface="ＭＳ Ｐゴシック" charset="0"/>
              </a:rPr>
              <a:t>2</a:t>
            </a:r>
            <a:r>
              <a:rPr lang="en-US" sz="2800">
                <a:ea typeface="ＭＳ Ｐゴシック" charset="0"/>
                <a:cs typeface="ＭＳ Ｐゴシック" charset="0"/>
              </a:rPr>
              <a:t> , then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 i="1" baseline="30000">
                <a:ea typeface="ＭＳ Ｐゴシック" charset="0"/>
                <a:cs typeface="ＭＳ Ｐゴシック" charset="0"/>
              </a:rPr>
              <a:t>3</a:t>
            </a:r>
            <a:r>
              <a:rPr lang="en-US" sz="2800">
                <a:ea typeface="ＭＳ Ｐゴシック" charset="0"/>
                <a:cs typeface="ＭＳ Ｐゴシック" charset="0"/>
              </a:rPr>
              <a:t> and so on.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“Eventually” means for “large” </a:t>
            </a:r>
            <a:r>
              <a:rPr lang="en-US" sz="2800" i="1">
                <a:ea typeface="ＭＳ Ｐゴシック" charset="0"/>
                <a:cs typeface="ＭＳ Ｐゴシック" charset="0"/>
              </a:rPr>
              <a:t>k</a:t>
            </a:r>
            <a:r>
              <a:rPr lang="en-US" sz="2800">
                <a:ea typeface="ＭＳ Ｐゴシック" charset="0"/>
                <a:cs typeface="ＭＳ Ｐゴシック" charset="0"/>
              </a:rPr>
              <a:t>, </a:t>
            </a:r>
            <a:r>
              <a:rPr lang="en-US" sz="2800" b="1">
                <a:ea typeface="ＭＳ Ｐゴシック" charset="0"/>
                <a:cs typeface="ＭＳ Ｐゴシック" charset="0"/>
              </a:rPr>
              <a:t>xP</a:t>
            </a:r>
            <a:r>
              <a:rPr lang="en-US" sz="2800" i="1" baseline="30000">
                <a:ea typeface="ＭＳ Ｐゴシック" charset="0"/>
                <a:cs typeface="ＭＳ Ｐゴシック" charset="0"/>
              </a:rPr>
              <a:t>k </a:t>
            </a:r>
            <a:r>
              <a:rPr lang="en-US" sz="2800">
                <a:ea typeface="ＭＳ Ｐゴシック" charset="0"/>
                <a:cs typeface="ＭＳ Ｐゴシック" charset="0"/>
              </a:rPr>
              <a:t>= </a:t>
            </a:r>
            <a:r>
              <a:rPr lang="en-US" sz="2800" b="1">
                <a:ea typeface="ＭＳ Ｐゴシック" charset="0"/>
                <a:cs typeface="ＭＳ Ｐゴシック" charset="0"/>
              </a:rPr>
              <a:t>a</a:t>
            </a:r>
            <a:r>
              <a:rPr lang="en-US" sz="2800"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Algorithm: multiply </a:t>
            </a:r>
            <a:r>
              <a:rPr lang="en-US" sz="2800" b="1">
                <a:ea typeface="ＭＳ Ｐゴシック" charset="0"/>
                <a:cs typeface="ＭＳ Ｐゴシック" charset="0"/>
              </a:rPr>
              <a:t>x</a:t>
            </a:r>
            <a:r>
              <a:rPr lang="en-US" sz="2800">
                <a:ea typeface="ＭＳ Ｐゴシック" charset="0"/>
                <a:cs typeface="ＭＳ Ｐゴシック" charset="0"/>
              </a:rPr>
              <a:t> by increasing powers of </a:t>
            </a:r>
            <a:r>
              <a:rPr lang="en-US" sz="2800" b="1">
                <a:ea typeface="ＭＳ Ｐゴシック" charset="0"/>
                <a:cs typeface="ＭＳ Ｐゴシック" charset="0"/>
              </a:rPr>
              <a:t>P</a:t>
            </a:r>
            <a:r>
              <a:rPr lang="en-US" sz="2800">
                <a:ea typeface="ＭＳ Ｐゴシック" charset="0"/>
                <a:cs typeface="ＭＳ Ｐゴシック" charset="0"/>
              </a:rPr>
              <a:t> until the product looks stable.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684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0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054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Pagerank summary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Preprocessing:</a:t>
            </a:r>
          </a:p>
          <a:p>
            <a:pPr lvl="1"/>
            <a:r>
              <a:rPr lang="en-US" dirty="0">
                <a:ea typeface="ＭＳ Ｐゴシック" charset="0"/>
              </a:rPr>
              <a:t>Given graph of links, build matrix </a:t>
            </a:r>
            <a:r>
              <a:rPr lang="en-US" b="1" dirty="0">
                <a:ea typeface="ＭＳ Ｐゴシック" charset="0"/>
              </a:rPr>
              <a:t>P</a:t>
            </a:r>
            <a:r>
              <a:rPr lang="en-US" dirty="0">
                <a:ea typeface="ＭＳ Ｐゴシック" charset="0"/>
              </a:rPr>
              <a:t>.</a:t>
            </a:r>
          </a:p>
          <a:p>
            <a:pPr lvl="1"/>
            <a:r>
              <a:rPr lang="en-US" dirty="0">
                <a:ea typeface="ＭＳ Ｐゴシック" charset="0"/>
              </a:rPr>
              <a:t>From it compute </a:t>
            </a:r>
            <a:r>
              <a:rPr lang="en-US" b="1" dirty="0">
                <a:ea typeface="ＭＳ Ｐゴシック" charset="0"/>
              </a:rPr>
              <a:t>a</a:t>
            </a:r>
            <a:r>
              <a:rPr lang="en-US" dirty="0">
                <a:ea typeface="ＭＳ Ｐゴシック" charset="0"/>
              </a:rPr>
              <a:t>.</a:t>
            </a:r>
          </a:p>
          <a:p>
            <a:pPr lvl="1"/>
            <a:r>
              <a:rPr lang="en-US" dirty="0">
                <a:ea typeface="ＭＳ Ｐゴシック" charset="0"/>
              </a:rPr>
              <a:t>The entry </a:t>
            </a:r>
            <a:r>
              <a:rPr lang="en-US" i="1" dirty="0" err="1">
                <a:ea typeface="ＭＳ Ｐゴシック" charset="0"/>
              </a:rPr>
              <a:t>a</a:t>
            </a:r>
            <a:r>
              <a:rPr lang="en-US" i="1" baseline="-25000" dirty="0" err="1">
                <a:ea typeface="ＭＳ Ｐゴシック" charset="0"/>
              </a:rPr>
              <a:t>i</a:t>
            </a:r>
            <a:r>
              <a:rPr lang="en-US" dirty="0">
                <a:ea typeface="ＭＳ Ｐゴシック" charset="0"/>
              </a:rPr>
              <a:t> is a number between 0 and 1: the </a:t>
            </a:r>
            <a:r>
              <a:rPr lang="en-US" dirty="0" err="1">
                <a:ea typeface="ＭＳ Ｐゴシック" charset="0"/>
              </a:rPr>
              <a:t>pagerank</a:t>
            </a:r>
            <a:r>
              <a:rPr lang="en-US" dirty="0">
                <a:ea typeface="ＭＳ Ｐゴシック" charset="0"/>
              </a:rPr>
              <a:t> of page </a:t>
            </a:r>
            <a:r>
              <a:rPr lang="en-US" i="1" dirty="0" err="1">
                <a:ea typeface="ＭＳ Ｐゴシック" charset="0"/>
              </a:rPr>
              <a:t>i</a:t>
            </a:r>
            <a:r>
              <a:rPr lang="en-US" dirty="0">
                <a:ea typeface="ＭＳ Ｐゴシック" charset="0"/>
              </a:rPr>
              <a:t>.</a:t>
            </a:r>
          </a:p>
          <a:p>
            <a:r>
              <a:rPr lang="en-US" dirty="0">
                <a:ea typeface="ＭＳ Ｐゴシック" charset="0"/>
              </a:rPr>
              <a:t>Query processing:</a:t>
            </a:r>
          </a:p>
          <a:p>
            <a:pPr lvl="1"/>
            <a:r>
              <a:rPr lang="en-US" dirty="0">
                <a:ea typeface="ＭＳ Ｐゴシック" charset="0"/>
              </a:rPr>
              <a:t>Retrieve pages meeting query.</a:t>
            </a:r>
          </a:p>
          <a:p>
            <a:pPr lvl="1"/>
            <a:r>
              <a:rPr lang="en-US" dirty="0">
                <a:ea typeface="ＭＳ Ｐゴシック" charset="0"/>
              </a:rPr>
              <a:t>Rank them by their </a:t>
            </a:r>
            <a:r>
              <a:rPr lang="en-US" dirty="0" err="1">
                <a:ea typeface="ＭＳ Ｐゴシック" charset="0"/>
              </a:rPr>
              <a:t>pagerank</a:t>
            </a:r>
            <a:r>
              <a:rPr lang="en-US" dirty="0">
                <a:ea typeface="ＭＳ Ｐゴシック" charset="0"/>
              </a:rPr>
              <a:t>.</a:t>
            </a:r>
          </a:p>
          <a:p>
            <a:pPr lvl="1"/>
            <a:r>
              <a:rPr lang="en-US" dirty="0">
                <a:ea typeface="ＭＳ Ｐゴシック" charset="0"/>
              </a:rPr>
              <a:t>Order is query-</a:t>
            </a:r>
            <a:r>
              <a:rPr lang="en-US" i="1" dirty="0">
                <a:ea typeface="ＭＳ Ｐゴシック" charset="0"/>
              </a:rPr>
              <a:t>independent</a:t>
            </a:r>
            <a:r>
              <a:rPr lang="en-US" dirty="0" smtClean="0">
                <a:ea typeface="ＭＳ Ｐゴシック" charset="0"/>
              </a:rPr>
              <a:t>.</a:t>
            </a:r>
          </a:p>
          <a:p>
            <a:r>
              <a:rPr lang="en-US" dirty="0" err="1">
                <a:ea typeface="ＭＳ Ｐゴシック" charset="0"/>
                <a:cs typeface="ＭＳ Ｐゴシック" charset="0"/>
              </a:rPr>
              <a:t>Pagerank</a:t>
            </a:r>
            <a:r>
              <a:rPr lang="en-US" dirty="0">
                <a:ea typeface="ＭＳ Ｐゴシック" charset="0"/>
                <a:cs typeface="ＭＳ Ｐゴシック" charset="0"/>
              </a:rPr>
              <a:t> is used in Google, but so are many other clever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heuristics.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82648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97768"/>
            <a:ext cx="7772400" cy="1143000"/>
          </a:xfrm>
        </p:spPr>
        <p:txBody>
          <a:bodyPr/>
          <a:lstStyle/>
          <a:p>
            <a:r>
              <a:rPr lang="en-US" sz="3600" dirty="0" err="1">
                <a:latin typeface="+mn-lt"/>
                <a:ea typeface="ＭＳ Ｐゴシック" charset="0"/>
                <a:cs typeface="ＭＳ Ｐゴシック" charset="0"/>
              </a:rPr>
              <a:t>Pagerank</a:t>
            </a:r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: Issues and Variants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ea typeface="ＭＳ Ｐゴシック" charset="0"/>
              </a:rPr>
              <a:t>How realistic is the random surfer model?</a:t>
            </a:r>
          </a:p>
          <a:p>
            <a:pPr lvl="1"/>
            <a:r>
              <a:rPr lang="en-US" sz="2400">
                <a:ea typeface="ＭＳ Ｐゴシック" charset="0"/>
              </a:rPr>
              <a:t>What if we modeled the back button? [Fagi00]</a:t>
            </a:r>
          </a:p>
          <a:p>
            <a:pPr lvl="1"/>
            <a:r>
              <a:rPr lang="en-US" sz="2400">
                <a:ea typeface="ＭＳ Ｐゴシック" charset="0"/>
              </a:rPr>
              <a:t>Surfer behavior sharply skewed towards short paths [Hube98]</a:t>
            </a:r>
          </a:p>
          <a:p>
            <a:pPr lvl="1"/>
            <a:r>
              <a:rPr lang="en-US" sz="2400">
                <a:ea typeface="ＭＳ Ｐゴシック" charset="0"/>
              </a:rPr>
              <a:t>Search engines, bookmarks &amp; directories make jumps non-random.</a:t>
            </a:r>
          </a:p>
          <a:p>
            <a:r>
              <a:rPr lang="en-US" sz="2400">
                <a:ea typeface="ＭＳ Ｐゴシック" charset="0"/>
              </a:rPr>
              <a:t>Biased Surfer Models</a:t>
            </a:r>
          </a:p>
          <a:p>
            <a:pPr lvl="1"/>
            <a:r>
              <a:rPr lang="en-US" sz="2400">
                <a:ea typeface="ＭＳ Ｐゴシック" charset="0"/>
              </a:rPr>
              <a:t>Weight edge traversal probabilities based on match with topic/query (non-uniform edge selection)</a:t>
            </a:r>
          </a:p>
          <a:p>
            <a:pPr lvl="1"/>
            <a:r>
              <a:rPr lang="en-US" sz="2400">
                <a:ea typeface="ＭＳ Ｐゴシック" charset="0"/>
              </a:rPr>
              <a:t>Bias jumps to pages on topic (e.g., based on personal bookmarks &amp; categories of interest)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67600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>
                <a:latin typeface="+mn-lt"/>
                <a:ea typeface="ＭＳ Ｐゴシック" charset="0"/>
                <a:cs typeface="ＭＳ Ｐゴシック" charset="0"/>
              </a:rPr>
              <a:t>Topic-Specific Pagerank  </a:t>
            </a:r>
            <a:r>
              <a:rPr lang="en-US" sz="3300">
                <a:latin typeface="+mn-lt"/>
                <a:ea typeface="ＭＳ Ｐゴシック" charset="0"/>
                <a:cs typeface="ＭＳ Ｐゴシック" charset="0"/>
              </a:rPr>
              <a:t>[Have02]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752"/>
            <a:ext cx="8153400" cy="5562600"/>
          </a:xfrm>
        </p:spPr>
        <p:txBody>
          <a:bodyPr/>
          <a:lstStyle/>
          <a:p>
            <a:pPr marL="609600" indent="-609600"/>
            <a:r>
              <a:rPr lang="en-US" sz="3000" dirty="0">
                <a:ea typeface="ＭＳ Ｐゴシック" charset="0"/>
              </a:rPr>
              <a:t>Conceptually, we use a random surfer who teleports, with say 10% probability, using the following rule:</a:t>
            </a:r>
          </a:p>
          <a:p>
            <a:pPr marL="1371600" lvl="2" indent="-457200"/>
            <a:r>
              <a:rPr lang="en-US" dirty="0">
                <a:ea typeface="ＭＳ Ｐゴシック" charset="0"/>
              </a:rPr>
              <a:t>Selects a category (say, one of the 16 top level ODP categories) based on a query &amp; user -specific distribution over the categories</a:t>
            </a:r>
          </a:p>
          <a:p>
            <a:pPr marL="1371600" lvl="2" indent="-457200"/>
            <a:r>
              <a:rPr lang="en-US" dirty="0">
                <a:ea typeface="ＭＳ Ｐゴシック" charset="0"/>
              </a:rPr>
              <a:t>Teleport to a page uniformly at random within the chosen category</a:t>
            </a:r>
          </a:p>
          <a:p>
            <a:pPr marL="990600" lvl="1" indent="-533400"/>
            <a:r>
              <a:rPr lang="en-US" dirty="0">
                <a:ea typeface="ＭＳ Ｐゴシック" charset="0"/>
              </a:rPr>
              <a:t>Sounds hard to implement: can’t compute PageRank at query time!</a:t>
            </a:r>
          </a:p>
        </p:txBody>
      </p:sp>
      <p:sp>
        <p:nvSpPr>
          <p:cNvPr id="45060" name="Rechteck 3"/>
          <p:cNvSpPr>
            <a:spLocks noChangeArrowheads="1"/>
          </p:cNvSpPr>
          <p:nvPr/>
        </p:nvSpPr>
        <p:spPr bwMode="auto">
          <a:xfrm>
            <a:off x="3131840" y="6309320"/>
            <a:ext cx="4379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ODP = Open Directory Project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65337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>
                <a:latin typeface="+mn-lt"/>
                <a:ea typeface="ＭＳ Ｐゴシック" charset="0"/>
                <a:cs typeface="ＭＳ Ｐゴシック" charset="0"/>
              </a:rPr>
              <a:t>Topic-Specific Pagerank  </a:t>
            </a:r>
            <a:r>
              <a:rPr lang="en-US" sz="3300">
                <a:latin typeface="+mn-lt"/>
                <a:ea typeface="ＭＳ Ｐゴシック" charset="0"/>
                <a:cs typeface="ＭＳ Ｐゴシック" charset="0"/>
              </a:rPr>
              <a:t>[Have02]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68760"/>
            <a:ext cx="8229600" cy="5562600"/>
          </a:xfrm>
        </p:spPr>
        <p:txBody>
          <a:bodyPr/>
          <a:lstStyle/>
          <a:p>
            <a:pPr marL="609600" indent="-609600"/>
            <a:r>
              <a:rPr lang="en-US" dirty="0">
                <a:ea typeface="ＭＳ Ｐゴシック" charset="0"/>
              </a:rPr>
              <a:t>Implementation</a:t>
            </a:r>
          </a:p>
          <a:p>
            <a:pPr marL="1371600" lvl="2" indent="-457200"/>
            <a:r>
              <a:rPr lang="en-US" b="1" dirty="0">
                <a:ea typeface="ＭＳ Ｐゴシック" charset="0"/>
              </a:rPr>
              <a:t>Offline</a:t>
            </a:r>
            <a:r>
              <a:rPr lang="en-US" dirty="0">
                <a:ea typeface="ＭＳ Ｐゴシック" charset="0"/>
              </a:rPr>
              <a:t>: Compute </a:t>
            </a:r>
            <a:r>
              <a:rPr lang="en-US" dirty="0" err="1">
                <a:ea typeface="ＭＳ Ｐゴシック" charset="0"/>
              </a:rPr>
              <a:t>pagerank</a:t>
            </a:r>
            <a:r>
              <a:rPr lang="en-US" dirty="0">
                <a:ea typeface="ＭＳ Ｐゴシック" charset="0"/>
              </a:rPr>
              <a:t> distributions </a:t>
            </a:r>
            <a:r>
              <a:rPr lang="en-US" dirty="0" err="1">
                <a:ea typeface="ＭＳ Ｐゴシック" charset="0"/>
              </a:rPr>
              <a:t>wrt</a:t>
            </a:r>
            <a:r>
              <a:rPr lang="en-US" dirty="0">
                <a:ea typeface="ＭＳ Ｐゴシック" charset="0"/>
              </a:rPr>
              <a:t> to </a:t>
            </a:r>
            <a:r>
              <a:rPr lang="en-US" i="1" dirty="0">
                <a:ea typeface="ＭＳ Ｐゴシック" charset="0"/>
              </a:rPr>
              <a:t>individual</a:t>
            </a:r>
            <a:r>
              <a:rPr lang="en-US" dirty="0">
                <a:ea typeface="ＭＳ Ｐゴシック" charset="0"/>
              </a:rPr>
              <a:t> categories</a:t>
            </a:r>
          </a:p>
          <a:p>
            <a:pPr marL="1752600" lvl="3" indent="-381000"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Query-independent model as before</a:t>
            </a:r>
          </a:p>
          <a:p>
            <a:pPr marL="1752600" lvl="3" indent="-381000"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Each page has multiple </a:t>
            </a:r>
            <a:r>
              <a:rPr lang="en-US" dirty="0" err="1">
                <a:ea typeface="ＭＳ Ｐゴシック" charset="0"/>
              </a:rPr>
              <a:t>pagerank</a:t>
            </a:r>
            <a:r>
              <a:rPr lang="en-US" dirty="0">
                <a:ea typeface="ＭＳ Ｐゴシック" charset="0"/>
              </a:rPr>
              <a:t> scores – one for each ODP category, with teleportation only to that category</a:t>
            </a:r>
          </a:p>
          <a:p>
            <a:pPr marL="1371600" lvl="2" indent="-457200"/>
            <a:r>
              <a:rPr lang="en-US" b="1" dirty="0">
                <a:ea typeface="ＭＳ Ｐゴシック" charset="0"/>
              </a:rPr>
              <a:t>Online</a:t>
            </a:r>
            <a:r>
              <a:rPr lang="en-US" dirty="0">
                <a:ea typeface="ＭＳ Ｐゴシック" charset="0"/>
              </a:rPr>
              <a:t>: Distribution of weights over categories computed by query context classification</a:t>
            </a:r>
          </a:p>
          <a:p>
            <a:pPr marL="1752600" lvl="3" indent="-381000">
              <a:buFont typeface="Wingdings" charset="0"/>
              <a:buNone/>
            </a:pPr>
            <a:r>
              <a:rPr lang="en-US" dirty="0">
                <a:ea typeface="ＭＳ Ｐゴシック" charset="0"/>
              </a:rPr>
              <a:t>Generate a dynamic </a:t>
            </a:r>
            <a:r>
              <a:rPr lang="en-US" dirty="0" err="1">
                <a:ea typeface="ＭＳ Ｐゴシック" charset="0"/>
              </a:rPr>
              <a:t>pagerank</a:t>
            </a:r>
            <a:r>
              <a:rPr lang="en-US" dirty="0">
                <a:ea typeface="ＭＳ Ｐゴシック" charset="0"/>
              </a:rPr>
              <a:t> score for each page - weighted sum of category-specific </a:t>
            </a:r>
            <a:r>
              <a:rPr lang="en-US" dirty="0" err="1">
                <a:ea typeface="ＭＳ Ｐゴシック" charset="0"/>
              </a:rPr>
              <a:t>pageranks</a:t>
            </a:r>
            <a:endParaRPr lang="en-US" sz="1800" dirty="0">
              <a:ea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65815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188640"/>
            <a:ext cx="8424167" cy="503238"/>
          </a:xfrm>
        </p:spPr>
        <p:txBody>
          <a:bodyPr/>
          <a:lstStyle/>
          <a:p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Influencing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PageRank (</a:t>
            </a:r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“Personalization”)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400">
                <a:ea typeface="ＭＳ Ｐゴシック" charset="0"/>
              </a:rPr>
              <a:t>Input: </a:t>
            </a:r>
          </a:p>
          <a:p>
            <a:pPr lvl="1"/>
            <a:r>
              <a:rPr lang="en-US" sz="3200">
                <a:ea typeface="ＭＳ Ｐゴシック" charset="0"/>
              </a:rPr>
              <a:t>Web graph </a:t>
            </a:r>
            <a:r>
              <a:rPr lang="en-US" sz="3200" i="1">
                <a:ea typeface="ＭＳ Ｐゴシック" charset="0"/>
              </a:rPr>
              <a:t>W</a:t>
            </a:r>
            <a:endParaRPr lang="en-US" sz="3200">
              <a:ea typeface="ＭＳ Ｐゴシック" charset="0"/>
            </a:endParaRPr>
          </a:p>
          <a:p>
            <a:pPr lvl="1"/>
            <a:r>
              <a:rPr lang="en-US" sz="3200">
                <a:ea typeface="ＭＳ Ｐゴシック" charset="0"/>
              </a:rPr>
              <a:t>influence vector </a:t>
            </a:r>
            <a:r>
              <a:rPr lang="en-US" sz="3200" b="1">
                <a:ea typeface="ＭＳ Ｐゴシック" charset="0"/>
              </a:rPr>
              <a:t>v</a:t>
            </a:r>
            <a:endParaRPr lang="en-US" sz="4000" b="1">
              <a:ea typeface="ＭＳ Ｐゴシック" charset="0"/>
            </a:endParaRPr>
          </a:p>
          <a:p>
            <a:pPr lvl="2">
              <a:buFont typeface="Wingdings" charset="0"/>
              <a:buNone/>
            </a:pPr>
            <a:r>
              <a:rPr lang="en-US" sz="3200" b="1">
                <a:ea typeface="ＭＳ Ｐゴシック" charset="0"/>
              </a:rPr>
              <a:t>v</a:t>
            </a:r>
            <a:r>
              <a:rPr lang="en-US" sz="3200">
                <a:ea typeface="ＭＳ Ｐゴシック" charset="0"/>
              </a:rPr>
              <a:t> : (page </a:t>
            </a:r>
            <a:r>
              <a:rPr lang="en-US" sz="3200">
                <a:ea typeface="ＭＳ Ｐゴシック" charset="0"/>
                <a:sym typeface="Symbol" charset="0"/>
              </a:rPr>
              <a:t> degree of influence)</a:t>
            </a:r>
          </a:p>
          <a:p>
            <a:r>
              <a:rPr lang="en-US" sz="3400">
                <a:ea typeface="ＭＳ Ｐゴシック" charset="0"/>
              </a:rPr>
              <a:t>Output:</a:t>
            </a:r>
          </a:p>
          <a:p>
            <a:pPr lvl="1"/>
            <a:r>
              <a:rPr lang="en-US" sz="3200">
                <a:ea typeface="ＭＳ Ｐゴシック" charset="0"/>
              </a:rPr>
              <a:t>Rank vector </a:t>
            </a:r>
            <a:r>
              <a:rPr lang="en-US" sz="3200" b="1">
                <a:ea typeface="ＭＳ Ｐゴシック" charset="0"/>
              </a:rPr>
              <a:t>r</a:t>
            </a:r>
            <a:r>
              <a:rPr lang="en-US" sz="3200">
                <a:ea typeface="ＭＳ Ｐゴシック" charset="0"/>
              </a:rPr>
              <a:t>: </a:t>
            </a:r>
            <a:br>
              <a:rPr lang="en-US" sz="3200">
                <a:ea typeface="ＭＳ Ｐゴシック" charset="0"/>
              </a:rPr>
            </a:br>
            <a:r>
              <a:rPr lang="en-US" sz="3200">
                <a:ea typeface="ＭＳ Ｐゴシック" charset="0"/>
              </a:rPr>
              <a:t>(page </a:t>
            </a:r>
            <a:r>
              <a:rPr lang="en-US" sz="3200">
                <a:ea typeface="ＭＳ Ｐゴシック" charset="0"/>
                <a:sym typeface="Symbol" charset="0"/>
              </a:rPr>
              <a:t> page importance wrt </a:t>
            </a:r>
            <a:r>
              <a:rPr lang="en-US" sz="3200" b="1">
                <a:ea typeface="ＭＳ Ｐゴシック" charset="0"/>
                <a:sym typeface="Symbol" charset="0"/>
              </a:rPr>
              <a:t>v</a:t>
            </a:r>
            <a:r>
              <a:rPr lang="en-US" sz="3200">
                <a:ea typeface="ＭＳ Ｐゴシック" charset="0"/>
                <a:sym typeface="Symbol" charset="0"/>
              </a:rPr>
              <a:t>)</a:t>
            </a:r>
            <a:endParaRPr lang="en-US" sz="3200" baseline="-25000">
              <a:ea typeface="ＭＳ Ｐゴシック" charset="0"/>
            </a:endParaRPr>
          </a:p>
          <a:p>
            <a:r>
              <a:rPr lang="en-US" sz="3400" b="1">
                <a:ea typeface="ＭＳ Ｐゴシック" charset="0"/>
              </a:rPr>
              <a:t>r</a:t>
            </a:r>
            <a:r>
              <a:rPr lang="en-US" sz="3400" baseline="-25000">
                <a:ea typeface="ＭＳ Ｐゴシック" charset="0"/>
              </a:rPr>
              <a:t> </a:t>
            </a:r>
            <a:r>
              <a:rPr lang="en-US" sz="3400">
                <a:ea typeface="ＭＳ Ｐゴシック" charset="0"/>
              </a:rPr>
              <a:t>= PR(</a:t>
            </a:r>
            <a:r>
              <a:rPr lang="en-US" sz="3400" i="1">
                <a:ea typeface="ＭＳ Ｐゴシック" charset="0"/>
              </a:rPr>
              <a:t>W</a:t>
            </a:r>
            <a:r>
              <a:rPr lang="en-US" sz="3400">
                <a:ea typeface="ＭＳ Ｐゴシック" charset="0"/>
              </a:rPr>
              <a:t> , </a:t>
            </a:r>
            <a:r>
              <a:rPr lang="en-US" sz="3400" b="1">
                <a:ea typeface="ＭＳ Ｐゴシック" charset="0"/>
              </a:rPr>
              <a:t>v</a:t>
            </a:r>
            <a:r>
              <a:rPr lang="en-US" sz="3400">
                <a:ea typeface="ＭＳ Ｐゴシック" charset="0"/>
              </a:rPr>
              <a:t>)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48942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Non-uniform Teleportation</a:t>
            </a:r>
          </a:p>
        </p:txBody>
      </p:sp>
      <p:sp>
        <p:nvSpPr>
          <p:cNvPr id="49155" name="Oval 3"/>
          <p:cNvSpPr>
            <a:spLocks noChangeArrowheads="1"/>
          </p:cNvSpPr>
          <p:nvPr/>
        </p:nvSpPr>
        <p:spPr bwMode="auto">
          <a:xfrm>
            <a:off x="2209800" y="2225824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4572000" y="1844824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3657600" y="2835424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158" name="Oval 6"/>
          <p:cNvSpPr>
            <a:spLocks noChangeArrowheads="1"/>
          </p:cNvSpPr>
          <p:nvPr/>
        </p:nvSpPr>
        <p:spPr bwMode="auto">
          <a:xfrm>
            <a:off x="4114800" y="3978424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159" name="Oval 7"/>
          <p:cNvSpPr>
            <a:spLocks noChangeArrowheads="1"/>
          </p:cNvSpPr>
          <p:nvPr/>
        </p:nvSpPr>
        <p:spPr bwMode="auto">
          <a:xfrm>
            <a:off x="5715000" y="2225824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160" name="Oval 8"/>
          <p:cNvSpPr>
            <a:spLocks noChangeArrowheads="1"/>
          </p:cNvSpPr>
          <p:nvPr/>
        </p:nvSpPr>
        <p:spPr bwMode="auto">
          <a:xfrm>
            <a:off x="5943600" y="3064024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V="1">
            <a:off x="2667000" y="2073424"/>
            <a:ext cx="1905000" cy="3810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V="1">
            <a:off x="4114800" y="2454424"/>
            <a:ext cx="1600200" cy="457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V="1">
            <a:off x="4572000" y="3368824"/>
            <a:ext cx="1371600" cy="685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 flipV="1">
            <a:off x="4038600" y="3140224"/>
            <a:ext cx="1905000" cy="76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>
            <a:off x="5029200" y="2073424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6019800" y="2606824"/>
            <a:ext cx="152400" cy="457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 flipH="1" flipV="1">
            <a:off x="3962400" y="3292624"/>
            <a:ext cx="304800" cy="685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cxnSp>
        <p:nvCxnSpPr>
          <p:cNvPr id="49168" name="AutoShape 16"/>
          <p:cNvCxnSpPr>
            <a:cxnSpLocks noChangeShapeType="1"/>
            <a:stCxn id="49159" idx="0"/>
            <a:endCxn id="49155" idx="0"/>
          </p:cNvCxnSpPr>
          <p:nvPr/>
        </p:nvCxnSpPr>
        <p:spPr bwMode="auto">
          <a:xfrm rot="-5400000" flipH="1" flipV="1">
            <a:off x="4190206" y="474018"/>
            <a:ext cx="1588" cy="3505200"/>
          </a:xfrm>
          <a:prstGeom prst="curvedConnector3">
            <a:avLst>
              <a:gd name="adj1" fmla="val -62700005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9" name="AutoShape 17"/>
          <p:cNvCxnSpPr>
            <a:cxnSpLocks noChangeShapeType="1"/>
            <a:stCxn id="49156" idx="1"/>
            <a:endCxn id="49155" idx="7"/>
          </p:cNvCxnSpPr>
          <p:nvPr/>
        </p:nvCxnSpPr>
        <p:spPr bwMode="auto">
          <a:xfrm rot="-5400000" flipH="1" flipV="1">
            <a:off x="3429000" y="1082824"/>
            <a:ext cx="381000" cy="2038350"/>
          </a:xfrm>
          <a:prstGeom prst="curvedConnector3">
            <a:avLst>
              <a:gd name="adj1" fmla="val -775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0" name="AutoShape 18"/>
          <p:cNvCxnSpPr>
            <a:cxnSpLocks noChangeShapeType="1"/>
            <a:stCxn id="49158" idx="2"/>
            <a:endCxn id="49155" idx="3"/>
          </p:cNvCxnSpPr>
          <p:nvPr/>
        </p:nvCxnSpPr>
        <p:spPr bwMode="auto">
          <a:xfrm rot="10800000">
            <a:off x="2276475" y="2616349"/>
            <a:ext cx="1838325" cy="1590675"/>
          </a:xfrm>
          <a:prstGeom prst="curved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1" name="AutoShape 19"/>
          <p:cNvCxnSpPr>
            <a:cxnSpLocks noChangeShapeType="1"/>
            <a:stCxn id="49157" idx="6"/>
            <a:endCxn id="49155" idx="6"/>
          </p:cNvCxnSpPr>
          <p:nvPr/>
        </p:nvCxnSpPr>
        <p:spPr bwMode="auto">
          <a:xfrm flipH="1" flipV="1">
            <a:off x="2667000" y="2454424"/>
            <a:ext cx="1447800" cy="609600"/>
          </a:xfrm>
          <a:prstGeom prst="curvedConnector3">
            <a:avLst>
              <a:gd name="adj1" fmla="val -15792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2" name="AutoShape 20"/>
          <p:cNvCxnSpPr>
            <a:cxnSpLocks noChangeShapeType="1"/>
            <a:stCxn id="49160" idx="5"/>
            <a:endCxn id="49155" idx="4"/>
          </p:cNvCxnSpPr>
          <p:nvPr/>
        </p:nvCxnSpPr>
        <p:spPr bwMode="auto">
          <a:xfrm rot="16200000" flipV="1">
            <a:off x="4000500" y="1120924"/>
            <a:ext cx="771525" cy="3895725"/>
          </a:xfrm>
          <a:prstGeom prst="curvedConnector3">
            <a:avLst>
              <a:gd name="adj1" fmla="val -188273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3" name="Text Box 21"/>
          <p:cNvSpPr txBox="1">
            <a:spLocks noChangeArrowheads="1"/>
          </p:cNvSpPr>
          <p:nvPr/>
        </p:nvSpPr>
        <p:spPr bwMode="auto">
          <a:xfrm>
            <a:off x="1447800" y="5197624"/>
            <a:ext cx="61487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Teleport with 10% probability to a Sports page</a:t>
            </a:r>
          </a:p>
        </p:txBody>
      </p:sp>
      <p:sp>
        <p:nvSpPr>
          <p:cNvPr id="49174" name="Text Box 22"/>
          <p:cNvSpPr txBox="1">
            <a:spLocks noChangeArrowheads="1"/>
          </p:cNvSpPr>
          <p:nvPr/>
        </p:nvSpPr>
        <p:spPr bwMode="auto">
          <a:xfrm>
            <a:off x="1295400" y="2003574"/>
            <a:ext cx="1004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Sports</a:t>
            </a:r>
          </a:p>
        </p:txBody>
      </p:sp>
      <p:sp>
        <p:nvSpPr>
          <p:cNvPr id="49175" name="Oval 23"/>
          <p:cNvSpPr>
            <a:spLocks noChangeArrowheads="1"/>
          </p:cNvSpPr>
          <p:nvPr/>
        </p:nvSpPr>
        <p:spPr bwMode="auto">
          <a:xfrm>
            <a:off x="2362200" y="2378224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176" name="Oval 24"/>
          <p:cNvSpPr>
            <a:spLocks noChangeArrowheads="1"/>
          </p:cNvSpPr>
          <p:nvPr/>
        </p:nvSpPr>
        <p:spPr bwMode="auto">
          <a:xfrm>
            <a:off x="2514600" y="2530624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177" name="Oval 25"/>
          <p:cNvSpPr>
            <a:spLocks noChangeArrowheads="1"/>
          </p:cNvSpPr>
          <p:nvPr/>
        </p:nvSpPr>
        <p:spPr bwMode="auto">
          <a:xfrm>
            <a:off x="4724400" y="1997224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 flipV="1">
            <a:off x="3048000" y="2759224"/>
            <a:ext cx="685800" cy="152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2743200" y="2987824"/>
            <a:ext cx="1371600" cy="11430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49180" name="Freeform 28"/>
          <p:cNvSpPr>
            <a:spLocks/>
          </p:cNvSpPr>
          <p:nvPr/>
        </p:nvSpPr>
        <p:spPr bwMode="auto">
          <a:xfrm>
            <a:off x="1905000" y="2302024"/>
            <a:ext cx="457200" cy="369332"/>
          </a:xfrm>
          <a:custGeom>
            <a:avLst/>
            <a:gdLst>
              <a:gd name="T0" fmla="*/ 2147483647 w 200"/>
              <a:gd name="T1" fmla="*/ 2147483647 h 160"/>
              <a:gd name="T2" fmla="*/ 2147483647 w 200"/>
              <a:gd name="T3" fmla="*/ 2147483647 h 160"/>
              <a:gd name="T4" fmla="*/ 2147483647 w 200"/>
              <a:gd name="T5" fmla="*/ 2147483647 h 160"/>
              <a:gd name="T6" fmla="*/ 0 60000 65536"/>
              <a:gd name="T7" fmla="*/ 0 60000 65536"/>
              <a:gd name="T8" fmla="*/ 0 60000 65536"/>
              <a:gd name="T9" fmla="*/ 0 w 200"/>
              <a:gd name="T10" fmla="*/ 0 h 160"/>
              <a:gd name="T11" fmla="*/ 200 w 200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160">
                <a:moveTo>
                  <a:pt x="200" y="64"/>
                </a:moveTo>
                <a:cubicBezTo>
                  <a:pt x="108" y="32"/>
                  <a:pt x="16" y="0"/>
                  <a:pt x="8" y="16"/>
                </a:cubicBezTo>
                <a:cubicBezTo>
                  <a:pt x="0" y="32"/>
                  <a:pt x="76" y="96"/>
                  <a:pt x="152" y="1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767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06152"/>
            <a:ext cx="8001000" cy="990600"/>
          </a:xfrm>
        </p:spPr>
        <p:txBody>
          <a:bodyPr/>
          <a:lstStyle/>
          <a:p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Interpretation of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Composite </a:t>
            </a:r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Score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ea typeface="ＭＳ Ｐゴシック" charset="0"/>
              </a:rPr>
              <a:t>For a set of personalization vectors {</a:t>
            </a:r>
            <a:r>
              <a:rPr lang="en-US" sz="3200" b="1">
                <a:ea typeface="ＭＳ Ｐゴシック" charset="0"/>
              </a:rPr>
              <a:t>v</a:t>
            </a:r>
            <a:r>
              <a:rPr lang="en-US" sz="3200" b="1" baseline="-25000">
                <a:ea typeface="ＭＳ Ｐゴシック" charset="0"/>
              </a:rPr>
              <a:t>j</a:t>
            </a:r>
            <a:r>
              <a:rPr lang="en-US" sz="3200">
                <a:ea typeface="ＭＳ Ｐゴシック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3200" baseline="-25000">
              <a:ea typeface="ＭＳ Ｐゴシック" charset="0"/>
            </a:endParaRPr>
          </a:p>
          <a:p>
            <a:pPr>
              <a:buFont typeface="Wingdings" charset="0"/>
              <a:buNone/>
            </a:pPr>
            <a:r>
              <a:rPr lang="en-US" sz="2400">
                <a:ea typeface="ＭＳ Ｐゴシック" charset="0"/>
                <a:sym typeface="Symbol" charset="0"/>
              </a:rPr>
              <a:t>	   </a:t>
            </a:r>
            <a:r>
              <a:rPr lang="en-US" sz="2400" baseline="-25000">
                <a:ea typeface="ＭＳ Ｐゴシック" charset="0"/>
                <a:sym typeface="Symbol" charset="0"/>
              </a:rPr>
              <a:t>j </a:t>
            </a:r>
            <a:r>
              <a:rPr lang="en-US" sz="2400">
                <a:ea typeface="ＭＳ Ｐゴシック" charset="0"/>
                <a:sym typeface="Symbol" charset="0"/>
              </a:rPr>
              <a:t>[w</a:t>
            </a:r>
            <a:r>
              <a:rPr lang="en-US" sz="2400" baseline="-25000">
                <a:ea typeface="ＭＳ Ｐゴシック" charset="0"/>
                <a:sym typeface="Symbol" charset="0"/>
              </a:rPr>
              <a:t>j</a:t>
            </a:r>
            <a:r>
              <a:rPr lang="en-US" sz="2400">
                <a:ea typeface="ＭＳ Ｐゴシック" charset="0"/>
                <a:sym typeface="Symbol" charset="0"/>
              </a:rPr>
              <a:t> </a:t>
            </a:r>
            <a:r>
              <a:rPr lang="en-US" sz="2400">
                <a:ea typeface="ＭＳ Ｐゴシック" charset="0"/>
                <a:cs typeface="Times New Roman" charset="0"/>
                <a:sym typeface="Symbol" charset="0"/>
              </a:rPr>
              <a:t>·</a:t>
            </a:r>
            <a:r>
              <a:rPr lang="en-US" sz="2400">
                <a:ea typeface="ＭＳ Ｐゴシック" charset="0"/>
                <a:sym typeface="Symbol" charset="0"/>
              </a:rPr>
              <a:t> PR(</a:t>
            </a:r>
            <a:r>
              <a:rPr lang="en-US" sz="2400" i="1">
                <a:ea typeface="ＭＳ Ｐゴシック" charset="0"/>
                <a:sym typeface="Symbol" charset="0"/>
              </a:rPr>
              <a:t>W </a:t>
            </a:r>
            <a:r>
              <a:rPr lang="en-US" sz="2400">
                <a:ea typeface="ＭＳ Ｐゴシック" charset="0"/>
                <a:sym typeface="Symbol" charset="0"/>
              </a:rPr>
              <a:t>, </a:t>
            </a:r>
            <a:r>
              <a:rPr lang="en-US" sz="2400" b="1">
                <a:ea typeface="ＭＳ Ｐゴシック" charset="0"/>
                <a:sym typeface="Symbol" charset="0"/>
              </a:rPr>
              <a:t>v</a:t>
            </a:r>
            <a:r>
              <a:rPr lang="en-US" sz="2400" baseline="-25000">
                <a:ea typeface="ＭＳ Ｐゴシック" charset="0"/>
                <a:sym typeface="Symbol" charset="0"/>
              </a:rPr>
              <a:t>j</a:t>
            </a:r>
            <a:r>
              <a:rPr lang="en-US" sz="2400">
                <a:ea typeface="ＭＳ Ｐゴシック" charset="0"/>
                <a:sym typeface="Symbol" charset="0"/>
              </a:rPr>
              <a:t>)] = PR(</a:t>
            </a:r>
            <a:r>
              <a:rPr lang="en-US" sz="2400" i="1">
                <a:ea typeface="ＭＳ Ｐゴシック" charset="0"/>
                <a:sym typeface="Symbol" charset="0"/>
              </a:rPr>
              <a:t>W</a:t>
            </a:r>
            <a:r>
              <a:rPr lang="en-US" sz="2400">
                <a:ea typeface="ＭＳ Ｐゴシック" charset="0"/>
                <a:sym typeface="Symbol" charset="0"/>
              </a:rPr>
              <a:t> , </a:t>
            </a:r>
            <a:r>
              <a:rPr lang="en-US" sz="2400" baseline="-25000">
                <a:ea typeface="ＭＳ Ｐゴシック" charset="0"/>
                <a:sym typeface="Symbol" charset="0"/>
              </a:rPr>
              <a:t>j </a:t>
            </a:r>
            <a:r>
              <a:rPr lang="en-US" sz="2400">
                <a:ea typeface="ＭＳ Ｐゴシック" charset="0"/>
                <a:sym typeface="Symbol" charset="0"/>
              </a:rPr>
              <a:t>[w</a:t>
            </a:r>
            <a:r>
              <a:rPr lang="en-US" sz="2400" baseline="-25000">
                <a:ea typeface="ＭＳ Ｐゴシック" charset="0"/>
                <a:sym typeface="Symbol" charset="0"/>
              </a:rPr>
              <a:t>j</a:t>
            </a:r>
            <a:r>
              <a:rPr lang="en-US" sz="2400">
                <a:ea typeface="ＭＳ Ｐゴシック" charset="0"/>
                <a:sym typeface="Symbol" charset="0"/>
              </a:rPr>
              <a:t> </a:t>
            </a:r>
            <a:r>
              <a:rPr lang="en-US" sz="2400">
                <a:ea typeface="ＭＳ Ｐゴシック" charset="0"/>
                <a:cs typeface="Times New Roman" charset="0"/>
                <a:sym typeface="Symbol" charset="0"/>
              </a:rPr>
              <a:t>·</a:t>
            </a:r>
            <a:r>
              <a:rPr lang="en-US" sz="2400">
                <a:ea typeface="ＭＳ Ｐゴシック" charset="0"/>
                <a:sym typeface="Symbol" charset="0"/>
              </a:rPr>
              <a:t> </a:t>
            </a:r>
            <a:r>
              <a:rPr lang="en-US" sz="2400" b="1">
                <a:ea typeface="ＭＳ Ｐゴシック" charset="0"/>
                <a:sym typeface="Symbol" charset="0"/>
              </a:rPr>
              <a:t>v</a:t>
            </a:r>
            <a:r>
              <a:rPr lang="en-US" sz="2400" baseline="-25000">
                <a:ea typeface="ＭＳ Ｐゴシック" charset="0"/>
                <a:sym typeface="Symbol" charset="0"/>
              </a:rPr>
              <a:t>j</a:t>
            </a:r>
            <a:r>
              <a:rPr lang="en-US" sz="2400">
                <a:ea typeface="ＭＳ Ｐゴシック" charset="0"/>
                <a:sym typeface="Symbol" charset="0"/>
              </a:rPr>
              <a:t>]) </a:t>
            </a:r>
          </a:p>
          <a:p>
            <a:pPr>
              <a:buFont typeface="Wingdings" charset="0"/>
              <a:buNone/>
            </a:pPr>
            <a:endParaRPr lang="en-US" sz="2400">
              <a:ea typeface="ＭＳ Ｐゴシック" charset="0"/>
              <a:sym typeface="Symbol" charset="0"/>
            </a:endParaRPr>
          </a:p>
          <a:p>
            <a:r>
              <a:rPr lang="en-US" sz="2800">
                <a:ea typeface="ＭＳ Ｐゴシック" charset="0"/>
                <a:sym typeface="Symbol" charset="0"/>
              </a:rPr>
              <a:t>Weighted sum of rank vectors itself forms a valid rank vector, because PR() is linear wrt </a:t>
            </a:r>
            <a:r>
              <a:rPr lang="en-US" sz="3200" b="1">
                <a:ea typeface="ＭＳ Ｐゴシック" charset="0"/>
              </a:rPr>
              <a:t>v</a:t>
            </a:r>
            <a:r>
              <a:rPr lang="en-US" sz="3200" b="1" baseline="-25000">
                <a:ea typeface="ＭＳ Ｐゴシック" charset="0"/>
              </a:rPr>
              <a:t>j</a:t>
            </a:r>
            <a:endParaRPr lang="en-US" sz="2800">
              <a:ea typeface="ＭＳ Ｐゴシック" charset="0"/>
              <a:sym typeface="Symbol" charset="0"/>
            </a:endParaRPr>
          </a:p>
          <a:p>
            <a:pPr>
              <a:buFont typeface="Wingdings" charset="0"/>
              <a:buNone/>
            </a:pPr>
            <a:endParaRPr lang="en-US" sz="2800">
              <a:ea typeface="ＭＳ Ｐゴシック" charset="0"/>
              <a:sym typeface="Symbol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84874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Interpretation</a:t>
            </a:r>
          </a:p>
        </p:txBody>
      </p:sp>
      <p:sp>
        <p:nvSpPr>
          <p:cNvPr id="51203" name="Oval 3"/>
          <p:cNvSpPr>
            <a:spLocks noChangeArrowheads="1"/>
          </p:cNvSpPr>
          <p:nvPr/>
        </p:nvSpPr>
        <p:spPr bwMode="auto">
          <a:xfrm>
            <a:off x="2209800" y="2297906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4572000" y="191690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3657600" y="290750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4114800" y="405050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5715000" y="229790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5943600" y="313610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 flipV="1">
            <a:off x="2667000" y="2145506"/>
            <a:ext cx="1905000" cy="3810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V="1">
            <a:off x="4114800" y="2526506"/>
            <a:ext cx="1600200" cy="457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 flipV="1">
            <a:off x="4572000" y="3440906"/>
            <a:ext cx="1371600" cy="685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 flipV="1">
            <a:off x="4038600" y="3212306"/>
            <a:ext cx="1905000" cy="76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5029200" y="2145506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6019800" y="2678906"/>
            <a:ext cx="152400" cy="457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 flipH="1" flipV="1">
            <a:off x="3962400" y="3364706"/>
            <a:ext cx="304800" cy="685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cxnSp>
        <p:nvCxnSpPr>
          <p:cNvPr id="51216" name="AutoShape 16"/>
          <p:cNvCxnSpPr>
            <a:cxnSpLocks noChangeShapeType="1"/>
            <a:stCxn id="51207" idx="0"/>
            <a:endCxn id="51203" idx="0"/>
          </p:cNvCxnSpPr>
          <p:nvPr/>
        </p:nvCxnSpPr>
        <p:spPr bwMode="auto">
          <a:xfrm rot="-5400000" flipH="1" flipV="1">
            <a:off x="4190206" y="546100"/>
            <a:ext cx="1588" cy="3505200"/>
          </a:xfrm>
          <a:prstGeom prst="curvedConnector3">
            <a:avLst>
              <a:gd name="adj1" fmla="val -62700005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7" name="AutoShape 17"/>
          <p:cNvCxnSpPr>
            <a:cxnSpLocks noChangeShapeType="1"/>
            <a:stCxn id="51204" idx="1"/>
            <a:endCxn id="51203" idx="7"/>
          </p:cNvCxnSpPr>
          <p:nvPr/>
        </p:nvCxnSpPr>
        <p:spPr bwMode="auto">
          <a:xfrm rot="-5400000" flipH="1" flipV="1">
            <a:off x="3429000" y="1154906"/>
            <a:ext cx="381000" cy="2038350"/>
          </a:xfrm>
          <a:prstGeom prst="curvedConnector3">
            <a:avLst>
              <a:gd name="adj1" fmla="val -775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8" name="AutoShape 18"/>
          <p:cNvCxnSpPr>
            <a:cxnSpLocks noChangeShapeType="1"/>
            <a:stCxn id="51206" idx="2"/>
            <a:endCxn id="51203" idx="3"/>
          </p:cNvCxnSpPr>
          <p:nvPr/>
        </p:nvCxnSpPr>
        <p:spPr bwMode="auto">
          <a:xfrm rot="10800000">
            <a:off x="2276475" y="2688431"/>
            <a:ext cx="1838325" cy="1590675"/>
          </a:xfrm>
          <a:prstGeom prst="curved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19" name="AutoShape 19"/>
          <p:cNvCxnSpPr>
            <a:cxnSpLocks noChangeShapeType="1"/>
            <a:stCxn id="51205" idx="6"/>
            <a:endCxn id="51203" idx="6"/>
          </p:cNvCxnSpPr>
          <p:nvPr/>
        </p:nvCxnSpPr>
        <p:spPr bwMode="auto">
          <a:xfrm flipH="1" flipV="1">
            <a:off x="2667000" y="2526506"/>
            <a:ext cx="1447800" cy="609600"/>
          </a:xfrm>
          <a:prstGeom prst="curvedConnector3">
            <a:avLst>
              <a:gd name="adj1" fmla="val -15792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20" name="AutoShape 20"/>
          <p:cNvCxnSpPr>
            <a:cxnSpLocks noChangeShapeType="1"/>
            <a:stCxn id="51208" idx="5"/>
            <a:endCxn id="51203" idx="4"/>
          </p:cNvCxnSpPr>
          <p:nvPr/>
        </p:nvCxnSpPr>
        <p:spPr bwMode="auto">
          <a:xfrm rot="16200000" flipV="1">
            <a:off x="4000500" y="1193006"/>
            <a:ext cx="771525" cy="3895725"/>
          </a:xfrm>
          <a:prstGeom prst="curvedConnector3">
            <a:avLst>
              <a:gd name="adj1" fmla="val -188273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2971800" y="5276056"/>
            <a:ext cx="33864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10% Sports teleportation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295400" y="2075656"/>
            <a:ext cx="1004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Sports</a:t>
            </a:r>
          </a:p>
        </p:txBody>
      </p:sp>
      <p:sp>
        <p:nvSpPr>
          <p:cNvPr id="51223" name="Oval 23"/>
          <p:cNvSpPr>
            <a:spLocks noChangeArrowheads="1"/>
          </p:cNvSpPr>
          <p:nvPr/>
        </p:nvSpPr>
        <p:spPr bwMode="auto">
          <a:xfrm>
            <a:off x="2362200" y="2450306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1224" name="Oval 24"/>
          <p:cNvSpPr>
            <a:spLocks noChangeArrowheads="1"/>
          </p:cNvSpPr>
          <p:nvPr/>
        </p:nvSpPr>
        <p:spPr bwMode="auto">
          <a:xfrm>
            <a:off x="2514600" y="2602706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1225" name="Oval 25"/>
          <p:cNvSpPr>
            <a:spLocks noChangeArrowheads="1"/>
          </p:cNvSpPr>
          <p:nvPr/>
        </p:nvSpPr>
        <p:spPr bwMode="auto">
          <a:xfrm>
            <a:off x="4724400" y="206930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H="1" flipV="1">
            <a:off x="3048000" y="2831306"/>
            <a:ext cx="685800" cy="152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2743200" y="3059906"/>
            <a:ext cx="1371600" cy="11430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1905000" y="2374106"/>
            <a:ext cx="457200" cy="369332"/>
          </a:xfrm>
          <a:custGeom>
            <a:avLst/>
            <a:gdLst>
              <a:gd name="T0" fmla="*/ 2147483647 w 200"/>
              <a:gd name="T1" fmla="*/ 2147483647 h 160"/>
              <a:gd name="T2" fmla="*/ 2147483647 w 200"/>
              <a:gd name="T3" fmla="*/ 2147483647 h 160"/>
              <a:gd name="T4" fmla="*/ 2147483647 w 200"/>
              <a:gd name="T5" fmla="*/ 2147483647 h 160"/>
              <a:gd name="T6" fmla="*/ 0 60000 65536"/>
              <a:gd name="T7" fmla="*/ 0 60000 65536"/>
              <a:gd name="T8" fmla="*/ 0 60000 65536"/>
              <a:gd name="T9" fmla="*/ 0 w 200"/>
              <a:gd name="T10" fmla="*/ 0 h 160"/>
              <a:gd name="T11" fmla="*/ 200 w 200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160">
                <a:moveTo>
                  <a:pt x="200" y="64"/>
                </a:moveTo>
                <a:cubicBezTo>
                  <a:pt x="108" y="32"/>
                  <a:pt x="16" y="0"/>
                  <a:pt x="8" y="16"/>
                </a:cubicBezTo>
                <a:cubicBezTo>
                  <a:pt x="0" y="32"/>
                  <a:pt x="76" y="96"/>
                  <a:pt x="152" y="1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29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76806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Today’s lecture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Anchor text</a:t>
            </a:r>
          </a:p>
          <a:p>
            <a:r>
              <a:rPr lang="en-US">
                <a:ea typeface="ＭＳ Ｐゴシック" charset="0"/>
              </a:rPr>
              <a:t>Link analysis for ranking</a:t>
            </a:r>
          </a:p>
          <a:p>
            <a:pPr lvl="1"/>
            <a:r>
              <a:rPr lang="en-US">
                <a:ea typeface="ＭＳ Ｐゴシック" charset="0"/>
              </a:rPr>
              <a:t>Pagerank and variants</a:t>
            </a:r>
          </a:p>
          <a:p>
            <a:pPr lvl="1"/>
            <a:r>
              <a:rPr lang="en-US">
                <a:ea typeface="ＭＳ Ｐゴシック" charset="0"/>
                <a:cs typeface="ＭＳ Ｐゴシック" charset="0"/>
              </a:rPr>
              <a:t>Hyperlink-Induced Topic Search (HITS)</a:t>
            </a:r>
            <a:endParaRPr lang="en-US">
              <a:ea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0845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Interpretation</a:t>
            </a:r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2209800" y="232501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4572000" y="1944018"/>
            <a:ext cx="4572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3657600" y="293461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4114800" y="407761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5715000" y="232501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5943600" y="316321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 flipV="1">
            <a:off x="2667000" y="2172618"/>
            <a:ext cx="1905000" cy="3810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H="1" flipV="1">
            <a:off x="3048000" y="2858418"/>
            <a:ext cx="685800" cy="152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4114800" y="2553618"/>
            <a:ext cx="1600200" cy="457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V="1">
            <a:off x="4572000" y="3468018"/>
            <a:ext cx="1371600" cy="685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H="1" flipV="1">
            <a:off x="4038600" y="3239418"/>
            <a:ext cx="1905000" cy="76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5029200" y="2172618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6019800" y="2706018"/>
            <a:ext cx="152400" cy="457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H="1" flipV="1">
            <a:off x="3962400" y="3391818"/>
            <a:ext cx="304800" cy="685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cxnSp>
        <p:nvCxnSpPr>
          <p:cNvPr id="52241" name="AutoShape 17"/>
          <p:cNvCxnSpPr>
            <a:cxnSpLocks noChangeShapeType="1"/>
            <a:stCxn id="52231" idx="0"/>
            <a:endCxn id="52228" idx="7"/>
          </p:cNvCxnSpPr>
          <p:nvPr/>
        </p:nvCxnSpPr>
        <p:spPr bwMode="auto">
          <a:xfrm rot="5400000" flipH="1">
            <a:off x="5295900" y="1677318"/>
            <a:ext cx="314325" cy="981075"/>
          </a:xfrm>
          <a:prstGeom prst="curvedConnector3">
            <a:avLst>
              <a:gd name="adj1" fmla="val 193940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2" name="AutoShape 18"/>
          <p:cNvCxnSpPr>
            <a:cxnSpLocks noChangeShapeType="1"/>
            <a:stCxn id="52230" idx="1"/>
          </p:cNvCxnSpPr>
          <p:nvPr/>
        </p:nvCxnSpPr>
        <p:spPr bwMode="auto">
          <a:xfrm rot="-5400000">
            <a:off x="3505200" y="3001293"/>
            <a:ext cx="1819275" cy="466725"/>
          </a:xfrm>
          <a:prstGeom prst="curvedConnector3">
            <a:avLst>
              <a:gd name="adj1" fmla="val 51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3" name="AutoShape 19"/>
          <p:cNvCxnSpPr>
            <a:cxnSpLocks noChangeShapeType="1"/>
          </p:cNvCxnSpPr>
          <p:nvPr/>
        </p:nvCxnSpPr>
        <p:spPr bwMode="auto">
          <a:xfrm rot="-5400000">
            <a:off x="3686968" y="2143250"/>
            <a:ext cx="931863" cy="838200"/>
          </a:xfrm>
          <a:prstGeom prst="curvedConnector2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4" name="AutoShape 20"/>
          <p:cNvCxnSpPr>
            <a:cxnSpLocks noChangeShapeType="1"/>
            <a:stCxn id="52227" idx="0"/>
            <a:endCxn id="52228" idx="0"/>
          </p:cNvCxnSpPr>
          <p:nvPr/>
        </p:nvCxnSpPr>
        <p:spPr bwMode="auto">
          <a:xfrm rot="-5400000">
            <a:off x="3429000" y="953418"/>
            <a:ext cx="381000" cy="2362200"/>
          </a:xfrm>
          <a:prstGeom prst="curvedConnector3">
            <a:avLst>
              <a:gd name="adj1" fmla="val 160000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245" name="AutoShape 21"/>
          <p:cNvCxnSpPr>
            <a:cxnSpLocks noChangeShapeType="1"/>
            <a:endCxn id="52228" idx="4"/>
          </p:cNvCxnSpPr>
          <p:nvPr/>
        </p:nvCxnSpPr>
        <p:spPr bwMode="auto">
          <a:xfrm rot="10800000">
            <a:off x="4800600" y="2401218"/>
            <a:ext cx="1381125" cy="1228725"/>
          </a:xfrm>
          <a:prstGeom prst="curvedConnector2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6" name="Text Box 22"/>
          <p:cNvSpPr txBox="1">
            <a:spLocks noChangeArrowheads="1"/>
          </p:cNvSpPr>
          <p:nvPr/>
        </p:nvSpPr>
        <p:spPr bwMode="auto">
          <a:xfrm>
            <a:off x="4114800" y="1340768"/>
            <a:ext cx="1033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Health</a:t>
            </a:r>
          </a:p>
        </p:txBody>
      </p:sp>
      <p:sp>
        <p:nvSpPr>
          <p:cNvPr id="52247" name="Oval 23"/>
          <p:cNvSpPr>
            <a:spLocks noChangeArrowheads="1"/>
          </p:cNvSpPr>
          <p:nvPr/>
        </p:nvSpPr>
        <p:spPr bwMode="auto">
          <a:xfrm>
            <a:off x="4724400" y="2096418"/>
            <a:ext cx="4572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2248" name="Oval 24"/>
          <p:cNvSpPr>
            <a:spLocks noChangeArrowheads="1"/>
          </p:cNvSpPr>
          <p:nvPr/>
        </p:nvSpPr>
        <p:spPr bwMode="auto">
          <a:xfrm>
            <a:off x="2362200" y="247741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2249" name="Oval 25"/>
          <p:cNvSpPr>
            <a:spLocks noChangeArrowheads="1"/>
          </p:cNvSpPr>
          <p:nvPr/>
        </p:nvSpPr>
        <p:spPr bwMode="auto">
          <a:xfrm>
            <a:off x="2514600" y="2629818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2743200" y="3087018"/>
            <a:ext cx="1371600" cy="11430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2251" name="Freeform 27"/>
          <p:cNvSpPr>
            <a:spLocks/>
          </p:cNvSpPr>
          <p:nvPr/>
        </p:nvSpPr>
        <p:spPr bwMode="auto">
          <a:xfrm>
            <a:off x="5029200" y="1931318"/>
            <a:ext cx="184666" cy="369332"/>
          </a:xfrm>
          <a:custGeom>
            <a:avLst/>
            <a:gdLst>
              <a:gd name="T0" fmla="*/ 0 w 208"/>
              <a:gd name="T1" fmla="*/ 2147483647 h 152"/>
              <a:gd name="T2" fmla="*/ 2147483647 w 208"/>
              <a:gd name="T3" fmla="*/ 2147483647 h 152"/>
              <a:gd name="T4" fmla="*/ 2147483647 w 208"/>
              <a:gd name="T5" fmla="*/ 2147483647 h 152"/>
              <a:gd name="T6" fmla="*/ 0 60000 65536"/>
              <a:gd name="T7" fmla="*/ 0 60000 65536"/>
              <a:gd name="T8" fmla="*/ 0 60000 65536"/>
              <a:gd name="T9" fmla="*/ 0 w 208"/>
              <a:gd name="T10" fmla="*/ 0 h 152"/>
              <a:gd name="T11" fmla="*/ 208 w 208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" h="152">
                <a:moveTo>
                  <a:pt x="0" y="104"/>
                </a:moveTo>
                <a:cubicBezTo>
                  <a:pt x="88" y="52"/>
                  <a:pt x="176" y="0"/>
                  <a:pt x="192" y="8"/>
                </a:cubicBezTo>
                <a:cubicBezTo>
                  <a:pt x="208" y="16"/>
                  <a:pt x="152" y="84"/>
                  <a:pt x="96" y="152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2971800" y="5303168"/>
            <a:ext cx="341477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10% Health teleportation</a:t>
            </a:r>
          </a:p>
        </p:txBody>
      </p:sp>
      <p:sp>
        <p:nvSpPr>
          <p:cNvPr id="2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20340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Interpretation</a:t>
            </a:r>
          </a:p>
        </p:txBody>
      </p:sp>
      <p:sp>
        <p:nvSpPr>
          <p:cNvPr id="53251" name="Oval 3"/>
          <p:cNvSpPr>
            <a:spLocks noChangeArrowheads="1"/>
          </p:cNvSpPr>
          <p:nvPr/>
        </p:nvSpPr>
        <p:spPr bwMode="auto">
          <a:xfrm>
            <a:off x="2209800" y="2397026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2" name="Oval 4"/>
          <p:cNvSpPr>
            <a:spLocks noChangeArrowheads="1"/>
          </p:cNvSpPr>
          <p:nvPr/>
        </p:nvSpPr>
        <p:spPr bwMode="auto">
          <a:xfrm>
            <a:off x="4572000" y="2016026"/>
            <a:ext cx="4572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3" name="Oval 5"/>
          <p:cNvSpPr>
            <a:spLocks noChangeArrowheads="1"/>
          </p:cNvSpPr>
          <p:nvPr/>
        </p:nvSpPr>
        <p:spPr bwMode="auto">
          <a:xfrm>
            <a:off x="3657600" y="300662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4114800" y="414962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5715000" y="239702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5943600" y="3235226"/>
            <a:ext cx="457200" cy="4572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V="1">
            <a:off x="2667000" y="2244626"/>
            <a:ext cx="1905000" cy="3810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4114800" y="2625626"/>
            <a:ext cx="1600200" cy="457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3259" name="Line 11"/>
          <p:cNvSpPr>
            <a:spLocks noChangeShapeType="1"/>
          </p:cNvSpPr>
          <p:nvPr/>
        </p:nvSpPr>
        <p:spPr bwMode="auto">
          <a:xfrm flipV="1">
            <a:off x="4572000" y="3540026"/>
            <a:ext cx="1371600" cy="685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 flipV="1">
            <a:off x="4038600" y="3311426"/>
            <a:ext cx="1905000" cy="76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5029200" y="2244626"/>
            <a:ext cx="685800" cy="2286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019800" y="2778026"/>
            <a:ext cx="152400" cy="4572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 flipH="1" flipV="1">
            <a:off x="3962400" y="3463826"/>
            <a:ext cx="304800" cy="6858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cxnSp>
        <p:nvCxnSpPr>
          <p:cNvPr id="53264" name="AutoShape 16"/>
          <p:cNvCxnSpPr>
            <a:cxnSpLocks noChangeShapeType="1"/>
            <a:stCxn id="53255" idx="0"/>
            <a:endCxn id="53251" idx="0"/>
          </p:cNvCxnSpPr>
          <p:nvPr/>
        </p:nvCxnSpPr>
        <p:spPr bwMode="auto">
          <a:xfrm rot="-5400000" flipH="1" flipV="1">
            <a:off x="4190206" y="645220"/>
            <a:ext cx="1588" cy="3505200"/>
          </a:xfrm>
          <a:prstGeom prst="curvedConnector3">
            <a:avLst>
              <a:gd name="adj1" fmla="val -62700005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5" name="AutoShape 17"/>
          <p:cNvCxnSpPr>
            <a:cxnSpLocks noChangeShapeType="1"/>
            <a:stCxn id="53252" idx="1"/>
            <a:endCxn id="53251" idx="7"/>
          </p:cNvCxnSpPr>
          <p:nvPr/>
        </p:nvCxnSpPr>
        <p:spPr bwMode="auto">
          <a:xfrm rot="-5400000" flipH="1" flipV="1">
            <a:off x="3429000" y="1254026"/>
            <a:ext cx="381000" cy="2038350"/>
          </a:xfrm>
          <a:prstGeom prst="curvedConnector3">
            <a:avLst>
              <a:gd name="adj1" fmla="val -77500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6" name="AutoShape 18"/>
          <p:cNvCxnSpPr>
            <a:cxnSpLocks noChangeShapeType="1"/>
            <a:stCxn id="53254" idx="2"/>
            <a:endCxn id="53251" idx="3"/>
          </p:cNvCxnSpPr>
          <p:nvPr/>
        </p:nvCxnSpPr>
        <p:spPr bwMode="auto">
          <a:xfrm rot="10800000">
            <a:off x="2276475" y="2787551"/>
            <a:ext cx="1838325" cy="1590675"/>
          </a:xfrm>
          <a:prstGeom prst="curvedConnector2">
            <a:avLst/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7" name="AutoShape 19"/>
          <p:cNvCxnSpPr>
            <a:cxnSpLocks noChangeShapeType="1"/>
            <a:stCxn id="53253" idx="6"/>
            <a:endCxn id="53251" idx="6"/>
          </p:cNvCxnSpPr>
          <p:nvPr/>
        </p:nvCxnSpPr>
        <p:spPr bwMode="auto">
          <a:xfrm flipH="1" flipV="1">
            <a:off x="2667000" y="2625626"/>
            <a:ext cx="1447800" cy="609600"/>
          </a:xfrm>
          <a:prstGeom prst="curvedConnector3">
            <a:avLst>
              <a:gd name="adj1" fmla="val -15792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68" name="AutoShape 20"/>
          <p:cNvCxnSpPr>
            <a:cxnSpLocks noChangeShapeType="1"/>
            <a:stCxn id="53256" idx="5"/>
            <a:endCxn id="53251" idx="4"/>
          </p:cNvCxnSpPr>
          <p:nvPr/>
        </p:nvCxnSpPr>
        <p:spPr bwMode="auto">
          <a:xfrm rot="16200000" flipV="1">
            <a:off x="4000500" y="1292126"/>
            <a:ext cx="771525" cy="3895725"/>
          </a:xfrm>
          <a:prstGeom prst="curvedConnector3">
            <a:avLst>
              <a:gd name="adj1" fmla="val -188273"/>
            </a:avLst>
          </a:prstGeom>
          <a:noFill/>
          <a:ln w="9525">
            <a:solidFill>
              <a:srgbClr val="FF0000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1295400" y="2174776"/>
            <a:ext cx="10048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Sports</a:t>
            </a:r>
          </a:p>
        </p:txBody>
      </p:sp>
      <p:sp>
        <p:nvSpPr>
          <p:cNvPr id="53270" name="Oval 22"/>
          <p:cNvSpPr>
            <a:spLocks noChangeArrowheads="1"/>
          </p:cNvSpPr>
          <p:nvPr/>
        </p:nvSpPr>
        <p:spPr bwMode="auto">
          <a:xfrm>
            <a:off x="4572000" y="2016026"/>
            <a:ext cx="4572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53271" name="AutoShape 23"/>
          <p:cNvCxnSpPr>
            <a:cxnSpLocks noChangeShapeType="1"/>
            <a:endCxn id="53270" idx="7"/>
          </p:cNvCxnSpPr>
          <p:nvPr/>
        </p:nvCxnSpPr>
        <p:spPr bwMode="auto">
          <a:xfrm rot="5400000" flipH="1">
            <a:off x="5295900" y="1749326"/>
            <a:ext cx="314325" cy="981075"/>
          </a:xfrm>
          <a:prstGeom prst="curvedConnector3">
            <a:avLst>
              <a:gd name="adj1" fmla="val 193940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2" name="AutoShape 24"/>
          <p:cNvCxnSpPr>
            <a:cxnSpLocks noChangeShapeType="1"/>
          </p:cNvCxnSpPr>
          <p:nvPr/>
        </p:nvCxnSpPr>
        <p:spPr bwMode="auto">
          <a:xfrm rot="-5400000">
            <a:off x="3505200" y="3073301"/>
            <a:ext cx="1819275" cy="466725"/>
          </a:xfrm>
          <a:prstGeom prst="curvedConnector3">
            <a:avLst>
              <a:gd name="adj1" fmla="val 51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3" name="AutoShape 25"/>
          <p:cNvCxnSpPr>
            <a:cxnSpLocks noChangeShapeType="1"/>
          </p:cNvCxnSpPr>
          <p:nvPr/>
        </p:nvCxnSpPr>
        <p:spPr bwMode="auto">
          <a:xfrm rot="-5400000">
            <a:off x="3686968" y="2215258"/>
            <a:ext cx="931863" cy="838200"/>
          </a:xfrm>
          <a:prstGeom prst="curvedConnector2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4" name="AutoShape 26"/>
          <p:cNvCxnSpPr>
            <a:cxnSpLocks noChangeShapeType="1"/>
            <a:endCxn id="53270" idx="0"/>
          </p:cNvCxnSpPr>
          <p:nvPr/>
        </p:nvCxnSpPr>
        <p:spPr bwMode="auto">
          <a:xfrm rot="-5400000">
            <a:off x="3429000" y="1025426"/>
            <a:ext cx="381000" cy="2362200"/>
          </a:xfrm>
          <a:prstGeom prst="curvedConnector3">
            <a:avLst>
              <a:gd name="adj1" fmla="val 160000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275" name="AutoShape 27"/>
          <p:cNvCxnSpPr>
            <a:cxnSpLocks noChangeShapeType="1"/>
            <a:endCxn id="53270" idx="4"/>
          </p:cNvCxnSpPr>
          <p:nvPr/>
        </p:nvCxnSpPr>
        <p:spPr bwMode="auto">
          <a:xfrm rot="10800000">
            <a:off x="4800600" y="2473226"/>
            <a:ext cx="1381125" cy="1228725"/>
          </a:xfrm>
          <a:prstGeom prst="curvedConnector2">
            <a:avLst/>
          </a:prstGeom>
          <a:noFill/>
          <a:ln w="19050">
            <a:solidFill>
              <a:schemeClr val="tx2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276" name="Text Box 28"/>
          <p:cNvSpPr txBox="1">
            <a:spLocks noChangeArrowheads="1"/>
          </p:cNvSpPr>
          <p:nvPr/>
        </p:nvSpPr>
        <p:spPr bwMode="auto">
          <a:xfrm>
            <a:off x="4114800" y="1412776"/>
            <a:ext cx="10332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Health</a:t>
            </a:r>
          </a:p>
        </p:txBody>
      </p:sp>
      <p:sp>
        <p:nvSpPr>
          <p:cNvPr id="53277" name="Oval 29"/>
          <p:cNvSpPr>
            <a:spLocks noChangeArrowheads="1"/>
          </p:cNvSpPr>
          <p:nvPr/>
        </p:nvSpPr>
        <p:spPr bwMode="auto">
          <a:xfrm>
            <a:off x="2362200" y="2549426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78" name="Oval 30"/>
          <p:cNvSpPr>
            <a:spLocks noChangeArrowheads="1"/>
          </p:cNvSpPr>
          <p:nvPr/>
        </p:nvSpPr>
        <p:spPr bwMode="auto">
          <a:xfrm>
            <a:off x="2514600" y="2701826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79" name="Oval 31"/>
          <p:cNvSpPr>
            <a:spLocks noChangeArrowheads="1"/>
          </p:cNvSpPr>
          <p:nvPr/>
        </p:nvSpPr>
        <p:spPr bwMode="auto">
          <a:xfrm>
            <a:off x="4724400" y="2168426"/>
            <a:ext cx="457200" cy="457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2743200" y="3159026"/>
            <a:ext cx="1371600" cy="11430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 flipH="1" flipV="1">
            <a:off x="3048000" y="2930426"/>
            <a:ext cx="685800" cy="152400"/>
          </a:xfrm>
          <a:prstGeom prst="line">
            <a:avLst/>
          </a:prstGeom>
          <a:noFill/>
          <a:ln w="1587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de-DE">
              <a:latin typeface="+mn-lt"/>
            </a:endParaRPr>
          </a:p>
        </p:txBody>
      </p:sp>
      <p:sp>
        <p:nvSpPr>
          <p:cNvPr id="53282" name="Freeform 34"/>
          <p:cNvSpPr>
            <a:spLocks/>
          </p:cNvSpPr>
          <p:nvPr/>
        </p:nvSpPr>
        <p:spPr bwMode="auto">
          <a:xfrm>
            <a:off x="1905000" y="2473226"/>
            <a:ext cx="457200" cy="369332"/>
          </a:xfrm>
          <a:custGeom>
            <a:avLst/>
            <a:gdLst>
              <a:gd name="T0" fmla="*/ 2147483647 w 200"/>
              <a:gd name="T1" fmla="*/ 2147483647 h 160"/>
              <a:gd name="T2" fmla="*/ 2147483647 w 200"/>
              <a:gd name="T3" fmla="*/ 2147483647 h 160"/>
              <a:gd name="T4" fmla="*/ 2147483647 w 200"/>
              <a:gd name="T5" fmla="*/ 2147483647 h 160"/>
              <a:gd name="T6" fmla="*/ 0 60000 65536"/>
              <a:gd name="T7" fmla="*/ 0 60000 65536"/>
              <a:gd name="T8" fmla="*/ 0 60000 65536"/>
              <a:gd name="T9" fmla="*/ 0 w 200"/>
              <a:gd name="T10" fmla="*/ 0 h 160"/>
              <a:gd name="T11" fmla="*/ 200 w 200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" h="160">
                <a:moveTo>
                  <a:pt x="200" y="64"/>
                </a:moveTo>
                <a:cubicBezTo>
                  <a:pt x="108" y="32"/>
                  <a:pt x="16" y="0"/>
                  <a:pt x="8" y="16"/>
                </a:cubicBezTo>
                <a:cubicBezTo>
                  <a:pt x="0" y="32"/>
                  <a:pt x="76" y="96"/>
                  <a:pt x="152" y="160"/>
                </a:cubicBezTo>
              </a:path>
            </a:pathLst>
          </a:custGeom>
          <a:noFill/>
          <a:ln w="9525">
            <a:solidFill>
              <a:schemeClr val="hlink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3283" name="Freeform 35"/>
          <p:cNvSpPr>
            <a:spLocks/>
          </p:cNvSpPr>
          <p:nvPr/>
        </p:nvSpPr>
        <p:spPr bwMode="auto">
          <a:xfrm>
            <a:off x="5029200" y="2003326"/>
            <a:ext cx="184666" cy="369332"/>
          </a:xfrm>
          <a:custGeom>
            <a:avLst/>
            <a:gdLst>
              <a:gd name="T0" fmla="*/ 0 w 208"/>
              <a:gd name="T1" fmla="*/ 2147483647 h 152"/>
              <a:gd name="T2" fmla="*/ 2147483647 w 208"/>
              <a:gd name="T3" fmla="*/ 2147483647 h 152"/>
              <a:gd name="T4" fmla="*/ 2147483647 w 208"/>
              <a:gd name="T5" fmla="*/ 2147483647 h 152"/>
              <a:gd name="T6" fmla="*/ 0 60000 65536"/>
              <a:gd name="T7" fmla="*/ 0 60000 65536"/>
              <a:gd name="T8" fmla="*/ 0 60000 65536"/>
              <a:gd name="T9" fmla="*/ 0 w 208"/>
              <a:gd name="T10" fmla="*/ 0 h 152"/>
              <a:gd name="T11" fmla="*/ 208 w 208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8" h="152">
                <a:moveTo>
                  <a:pt x="0" y="104"/>
                </a:moveTo>
                <a:cubicBezTo>
                  <a:pt x="88" y="52"/>
                  <a:pt x="176" y="0"/>
                  <a:pt x="192" y="8"/>
                </a:cubicBezTo>
                <a:cubicBezTo>
                  <a:pt x="208" y="16"/>
                  <a:pt x="152" y="84"/>
                  <a:pt x="96" y="152"/>
                </a:cubicBezTo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1600200" y="5216426"/>
            <a:ext cx="63700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pr = (0.9 PR</a:t>
            </a:r>
            <a:r>
              <a:rPr lang="en-US" i="0" baseline="-25000">
                <a:latin typeface="+mn-lt"/>
              </a:rPr>
              <a:t>sports</a:t>
            </a:r>
            <a:r>
              <a:rPr lang="en-US" i="0">
                <a:latin typeface="+mn-lt"/>
              </a:rPr>
              <a:t> + 0.1 PR</a:t>
            </a:r>
            <a:r>
              <a:rPr lang="en-US" i="0" baseline="-25000">
                <a:latin typeface="+mn-lt"/>
              </a:rPr>
              <a:t>health</a:t>
            </a:r>
            <a:r>
              <a:rPr lang="en-US" i="0">
                <a:latin typeface="+mn-lt"/>
              </a:rPr>
              <a:t>) gives you:</a:t>
            </a:r>
          </a:p>
          <a:p>
            <a:r>
              <a:rPr lang="en-US" i="0">
                <a:latin typeface="+mn-lt"/>
              </a:rPr>
              <a:t>9% sports teleportation, 1% health teleportation</a:t>
            </a:r>
          </a:p>
        </p:txBody>
      </p:sp>
      <p:sp>
        <p:nvSpPr>
          <p:cNvPr id="37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3926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Hyperlink-Induced Topic Search (HITS</a:t>
            </a:r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In response to a query, instead of an ordered list of pages each meeting the query, find </a:t>
            </a:r>
            <a:r>
              <a:rPr lang="en-US" sz="2800" u="sng">
                <a:ea typeface="ＭＳ Ｐゴシック" charset="0"/>
              </a:rPr>
              <a:t>two</a:t>
            </a:r>
            <a:r>
              <a:rPr lang="en-US" sz="2800">
                <a:ea typeface="ＭＳ Ｐゴシック" charset="0"/>
              </a:rPr>
              <a:t> sets of inter-related pages:</a:t>
            </a:r>
          </a:p>
          <a:p>
            <a:pPr lvl="1"/>
            <a:r>
              <a:rPr lang="en-US" sz="2400">
                <a:ea typeface="ＭＳ Ｐゴシック" charset="0"/>
              </a:rPr>
              <a:t>Hub pages are good lists of links on a subject.</a:t>
            </a:r>
          </a:p>
          <a:p>
            <a:pPr lvl="2"/>
            <a:r>
              <a:rPr lang="en-US" sz="2000">
                <a:ea typeface="ＭＳ Ｐゴシック" charset="0"/>
              </a:rPr>
              <a:t>e.g., “Bob’s list of cancer-related links.”</a:t>
            </a:r>
          </a:p>
          <a:p>
            <a:pPr lvl="1"/>
            <a:r>
              <a:rPr lang="en-US" sz="2400">
                <a:ea typeface="ＭＳ Ｐゴシック" charset="0"/>
              </a:rPr>
              <a:t>Authority pages occur recurrently on good hubs for the subject.</a:t>
            </a:r>
          </a:p>
          <a:p>
            <a:r>
              <a:rPr lang="en-US" sz="2800">
                <a:ea typeface="ＭＳ Ｐゴシック" charset="0"/>
              </a:rPr>
              <a:t>Best suited for “broad topic” queries rather than for page-finding queries.</a:t>
            </a:r>
          </a:p>
          <a:p>
            <a:r>
              <a:rPr lang="en-US" sz="2800">
                <a:ea typeface="ＭＳ Ｐゴシック" charset="0"/>
              </a:rPr>
              <a:t>Gets at a broader slice of common opinion.</a:t>
            </a:r>
          </a:p>
          <a:p>
            <a:endParaRPr lang="en-US" sz="2800">
              <a:ea typeface="ＭＳ Ｐゴシック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736304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Jon M. Kleinberg, Hubs, </a:t>
            </a:r>
            <a:r>
              <a:rPr lang="de-DE" sz="1200" dirty="0" err="1">
                <a:solidFill>
                  <a:srgbClr val="0000FF"/>
                </a:solidFill>
              </a:rPr>
              <a:t>Authorities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Communities, </a:t>
            </a:r>
            <a:r>
              <a:rPr lang="de-DE" sz="1200" dirty="0" smtClean="0">
                <a:solidFill>
                  <a:srgbClr val="0000FF"/>
                </a:solidFill>
              </a:rPr>
              <a:t/>
            </a:r>
            <a:br>
              <a:rPr lang="de-DE" sz="1200" dirty="0" smtClean="0">
                <a:solidFill>
                  <a:srgbClr val="0000FF"/>
                </a:solidFill>
              </a:rPr>
            </a:br>
            <a:r>
              <a:rPr lang="de-DE" sz="1200" dirty="0" smtClean="0">
                <a:solidFill>
                  <a:srgbClr val="0000FF"/>
                </a:solidFill>
              </a:rPr>
              <a:t>ACM </a:t>
            </a:r>
            <a:r>
              <a:rPr lang="de-DE" sz="1200" dirty="0">
                <a:solidFill>
                  <a:srgbClr val="0000FF"/>
                </a:solidFill>
              </a:rPr>
              <a:t>Computing Surveys 31(4), </a:t>
            </a:r>
            <a:r>
              <a:rPr lang="de-DE" sz="1200" dirty="0" err="1">
                <a:solidFill>
                  <a:srgbClr val="0000FF"/>
                </a:solidFill>
              </a:rPr>
              <a:t>December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b="1" dirty="0" smtClean="0">
                <a:solidFill>
                  <a:srgbClr val="FF0000"/>
                </a:solidFill>
              </a:rPr>
              <a:t>1999</a:t>
            </a:r>
            <a:endParaRPr lang="de-DE" sz="1200" b="1" dirty="0">
              <a:solidFill>
                <a:srgbClr val="FF0000"/>
              </a:solidFill>
            </a:endParaRP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89503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Hubs and Authorities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  <a:cs typeface="ＭＳ Ｐゴシック" charset="0"/>
              </a:rPr>
              <a:t>Thus, a good hub page for a topic </a:t>
            </a:r>
            <a:r>
              <a:rPr lang="en-US" sz="2800" i="1">
                <a:ea typeface="ＭＳ Ｐゴシック" charset="0"/>
                <a:cs typeface="ＭＳ Ｐゴシック" charset="0"/>
              </a:rPr>
              <a:t>points</a:t>
            </a:r>
            <a:r>
              <a:rPr lang="en-US" sz="2800">
                <a:ea typeface="ＭＳ Ｐゴシック" charset="0"/>
                <a:cs typeface="ＭＳ Ｐゴシック" charset="0"/>
              </a:rPr>
              <a:t> to many authoritative pages for that topic.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A good authority page for a topic is </a:t>
            </a:r>
            <a:r>
              <a:rPr lang="en-US" sz="2800" i="1">
                <a:ea typeface="ＭＳ Ｐゴシック" charset="0"/>
                <a:cs typeface="ＭＳ Ｐゴシック" charset="0"/>
              </a:rPr>
              <a:t>pointed</a:t>
            </a:r>
            <a:r>
              <a:rPr lang="en-US" sz="2800">
                <a:ea typeface="ＭＳ Ｐゴシック" charset="0"/>
                <a:cs typeface="ＭＳ Ｐゴシック" charset="0"/>
              </a:rPr>
              <a:t> to by many good hubs for that topic.</a:t>
            </a:r>
          </a:p>
          <a:p>
            <a:r>
              <a:rPr lang="en-US" sz="2800">
                <a:ea typeface="ＭＳ Ｐゴシック" charset="0"/>
                <a:cs typeface="ＭＳ Ｐゴシック" charset="0"/>
              </a:rPr>
              <a:t>Circular definition - will turn this into an iterative computation.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93880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+mn-lt"/>
                <a:ea typeface="ＭＳ Ｐゴシック" charset="0"/>
                <a:cs typeface="ＭＳ Ｐゴシック" charset="0"/>
              </a:rPr>
              <a:t>The hope</a:t>
            </a:r>
          </a:p>
        </p:txBody>
      </p:sp>
      <p:graphicFrame>
        <p:nvGraphicFramePr>
          <p:cNvPr id="56322" name="Object 2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794378975"/>
              </p:ext>
            </p:extLst>
          </p:nvPr>
        </p:nvGraphicFramePr>
        <p:xfrm>
          <a:off x="1657350" y="1268760"/>
          <a:ext cx="5829300" cy="443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05" name="Bild" r:id="rId3" imgW="2743200" imgH="1828800" progId="Word.Picture.8">
                  <p:embed/>
                </p:oleObj>
              </mc:Choice>
              <mc:Fallback>
                <p:oleObj name="Bild" r:id="rId3" imgW="2743200" imgH="18288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1268760"/>
                        <a:ext cx="5829300" cy="443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974737" y="5609928"/>
            <a:ext cx="48468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Long distance telephone companies</a:t>
            </a:r>
          </a:p>
        </p:txBody>
      </p:sp>
      <p:sp>
        <p:nvSpPr>
          <p:cNvPr id="56325" name="AutoShape 5"/>
          <p:cNvSpPr>
            <a:spLocks noChangeArrowheads="1"/>
          </p:cNvSpPr>
          <p:nvPr/>
        </p:nvSpPr>
        <p:spPr bwMode="auto">
          <a:xfrm>
            <a:off x="415586" y="2760494"/>
            <a:ext cx="1023027" cy="369332"/>
          </a:xfrm>
          <a:prstGeom prst="rightArrowCallout">
            <a:avLst>
              <a:gd name="adj1" fmla="val 25000"/>
              <a:gd name="adj2" fmla="val 25000"/>
              <a:gd name="adj3" fmla="val 45125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+mn-lt"/>
              </a:rPr>
              <a:t>Hubs</a:t>
            </a:r>
          </a:p>
        </p:txBody>
      </p:sp>
      <p:sp>
        <p:nvSpPr>
          <p:cNvPr id="56326" name="AutoShape 6"/>
          <p:cNvSpPr>
            <a:spLocks noChangeArrowheads="1"/>
          </p:cNvSpPr>
          <p:nvPr/>
        </p:nvSpPr>
        <p:spPr bwMode="auto">
          <a:xfrm>
            <a:off x="6827017" y="2379494"/>
            <a:ext cx="1868541" cy="369332"/>
          </a:xfrm>
          <a:prstGeom prst="leftArrowCallout">
            <a:avLst>
              <a:gd name="adj1" fmla="val 25000"/>
              <a:gd name="adj2" fmla="val 25000"/>
              <a:gd name="adj3" fmla="val 8412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>
                <a:latin typeface="+mn-lt"/>
              </a:rPr>
              <a:t>Authorities</a:t>
            </a:r>
          </a:p>
        </p:txBody>
      </p:sp>
      <p:sp>
        <p:nvSpPr>
          <p:cNvPr id="7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31297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High-level scheme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ea typeface="ＭＳ Ｐゴシック" charset="0"/>
              </a:rPr>
              <a:t>Extract from the web a </a:t>
            </a:r>
            <a:r>
              <a:rPr lang="en-US" sz="3200" u="sng">
                <a:ea typeface="ＭＳ Ｐゴシック" charset="0"/>
              </a:rPr>
              <a:t>base set</a:t>
            </a:r>
            <a:r>
              <a:rPr lang="en-US" sz="3200">
                <a:ea typeface="ＭＳ Ｐゴシック" charset="0"/>
              </a:rPr>
              <a:t> of pages that </a:t>
            </a:r>
            <a:r>
              <a:rPr lang="en-US" sz="3200" i="1">
                <a:ea typeface="ＭＳ Ｐゴシック" charset="0"/>
              </a:rPr>
              <a:t>could</a:t>
            </a:r>
            <a:r>
              <a:rPr lang="en-US" sz="3200">
                <a:ea typeface="ＭＳ Ｐゴシック" charset="0"/>
              </a:rPr>
              <a:t> be good hubs or authorities.</a:t>
            </a:r>
          </a:p>
          <a:p>
            <a:r>
              <a:rPr lang="en-US" sz="3200">
                <a:ea typeface="ＭＳ Ｐゴシック" charset="0"/>
              </a:rPr>
              <a:t>From these, identify a small set of top hub and authority pages;</a:t>
            </a:r>
          </a:p>
          <a:p>
            <a:pPr lvl="1">
              <a:buFont typeface="Symbol" charset="0"/>
              <a:buChar char="®"/>
            </a:pPr>
            <a:r>
              <a:rPr lang="en-US" sz="2800">
                <a:ea typeface="ＭＳ Ｐゴシック" charset="0"/>
              </a:rPr>
              <a:t>iterative algorithm.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02005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Base set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Given text query (say </a:t>
            </a:r>
            <a:r>
              <a:rPr lang="en-US" b="1" i="1">
                <a:ea typeface="ＭＳ Ｐゴシック" charset="0"/>
              </a:rPr>
              <a:t>browser</a:t>
            </a:r>
            <a:r>
              <a:rPr lang="en-US">
                <a:ea typeface="ＭＳ Ｐゴシック" charset="0"/>
              </a:rPr>
              <a:t>), use a text index to get all pages containing </a:t>
            </a:r>
            <a:r>
              <a:rPr lang="en-US" b="1" i="1">
                <a:ea typeface="ＭＳ Ｐゴシック" charset="0"/>
              </a:rPr>
              <a:t>browser.</a:t>
            </a:r>
          </a:p>
          <a:p>
            <a:pPr lvl="1"/>
            <a:r>
              <a:rPr lang="en-US">
                <a:ea typeface="ＭＳ Ｐゴシック" charset="0"/>
              </a:rPr>
              <a:t>Call this the </a:t>
            </a:r>
            <a:r>
              <a:rPr lang="en-US" u="sng">
                <a:ea typeface="ＭＳ Ｐゴシック" charset="0"/>
              </a:rPr>
              <a:t>root set</a:t>
            </a:r>
            <a:r>
              <a:rPr lang="en-US">
                <a:ea typeface="ＭＳ Ｐゴシック" charset="0"/>
              </a:rPr>
              <a:t> of pages. </a:t>
            </a:r>
          </a:p>
          <a:p>
            <a:r>
              <a:rPr lang="en-US">
                <a:ea typeface="ＭＳ Ｐゴシック" charset="0"/>
              </a:rPr>
              <a:t>Add in any page that either</a:t>
            </a:r>
          </a:p>
          <a:p>
            <a:pPr lvl="1"/>
            <a:r>
              <a:rPr lang="en-US">
                <a:ea typeface="ＭＳ Ｐゴシック" charset="0"/>
              </a:rPr>
              <a:t>points to a page in the root set, or</a:t>
            </a:r>
          </a:p>
          <a:p>
            <a:pPr lvl="1"/>
            <a:r>
              <a:rPr lang="en-US">
                <a:ea typeface="ＭＳ Ｐゴシック" charset="0"/>
              </a:rPr>
              <a:t>is pointed to by a page in the root set.</a:t>
            </a:r>
          </a:p>
          <a:p>
            <a:r>
              <a:rPr lang="en-US">
                <a:ea typeface="ＭＳ Ｐゴシック" charset="0"/>
              </a:rPr>
              <a:t>Call this the </a:t>
            </a:r>
            <a:r>
              <a:rPr lang="en-US" u="sng">
                <a:ea typeface="ＭＳ Ｐゴシック" charset="0"/>
              </a:rPr>
              <a:t>base set</a:t>
            </a:r>
            <a:r>
              <a:rPr lang="en-US">
                <a:ea typeface="ＭＳ Ｐゴシック" charset="0"/>
              </a:rPr>
              <a:t>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88576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Visualization</a:t>
            </a:r>
          </a:p>
        </p:txBody>
      </p:sp>
      <p:sp>
        <p:nvSpPr>
          <p:cNvPr id="1289219" name="AutoShape 3"/>
          <p:cNvSpPr>
            <a:spLocks noChangeArrowheads="1"/>
          </p:cNvSpPr>
          <p:nvPr/>
        </p:nvSpPr>
        <p:spPr bwMode="auto">
          <a:xfrm>
            <a:off x="3233192" y="2077616"/>
            <a:ext cx="2286000" cy="1828800"/>
          </a:xfrm>
          <a:prstGeom prst="flowChartConnector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+mn-lt"/>
              </a:rPr>
              <a:t>Root</a:t>
            </a:r>
          </a:p>
          <a:p>
            <a:pPr algn="ctr"/>
            <a:r>
              <a:rPr lang="en-US">
                <a:latin typeface="+mn-lt"/>
              </a:rPr>
              <a:t>set</a:t>
            </a:r>
          </a:p>
        </p:txBody>
      </p:sp>
      <p:sp>
        <p:nvSpPr>
          <p:cNvPr id="1289220" name="AutoShape 4"/>
          <p:cNvSpPr>
            <a:spLocks noChangeArrowheads="1"/>
          </p:cNvSpPr>
          <p:nvPr/>
        </p:nvSpPr>
        <p:spPr bwMode="auto">
          <a:xfrm>
            <a:off x="2699792" y="1772816"/>
            <a:ext cx="3656013" cy="274161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1" name="Oval 5"/>
          <p:cNvSpPr>
            <a:spLocks noChangeArrowheads="1"/>
          </p:cNvSpPr>
          <p:nvPr/>
        </p:nvSpPr>
        <p:spPr bwMode="auto">
          <a:xfrm>
            <a:off x="3736430" y="18490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2" name="Oval 6"/>
          <p:cNvSpPr>
            <a:spLocks noChangeArrowheads="1"/>
          </p:cNvSpPr>
          <p:nvPr/>
        </p:nvSpPr>
        <p:spPr bwMode="auto">
          <a:xfrm>
            <a:off x="2898230" y="26872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3" name="Oval 7"/>
          <p:cNvSpPr>
            <a:spLocks noChangeArrowheads="1"/>
          </p:cNvSpPr>
          <p:nvPr/>
        </p:nvSpPr>
        <p:spPr bwMode="auto">
          <a:xfrm>
            <a:off x="2974430" y="2199854"/>
            <a:ext cx="182562" cy="182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289224" name="Oval 8"/>
          <p:cNvSpPr>
            <a:spLocks noChangeArrowheads="1"/>
          </p:cNvSpPr>
          <p:nvPr/>
        </p:nvSpPr>
        <p:spPr bwMode="auto">
          <a:xfrm>
            <a:off x="5717630" y="3571454"/>
            <a:ext cx="182562" cy="182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5" name="Oval 9"/>
          <p:cNvSpPr>
            <a:spLocks noChangeArrowheads="1"/>
          </p:cNvSpPr>
          <p:nvPr/>
        </p:nvSpPr>
        <p:spPr bwMode="auto">
          <a:xfrm>
            <a:off x="5823992" y="2915816"/>
            <a:ext cx="182563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6" name="Oval 10"/>
          <p:cNvSpPr>
            <a:spLocks noChangeArrowheads="1"/>
          </p:cNvSpPr>
          <p:nvPr/>
        </p:nvSpPr>
        <p:spPr bwMode="auto">
          <a:xfrm>
            <a:off x="5565230" y="2428454"/>
            <a:ext cx="182562" cy="182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7" name="Oval 11"/>
          <p:cNvSpPr>
            <a:spLocks noChangeArrowheads="1"/>
          </p:cNvSpPr>
          <p:nvPr/>
        </p:nvSpPr>
        <p:spPr bwMode="auto">
          <a:xfrm>
            <a:off x="5442992" y="2077616"/>
            <a:ext cx="182563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8" name="Oval 12"/>
          <p:cNvSpPr>
            <a:spLocks noChangeArrowheads="1"/>
          </p:cNvSpPr>
          <p:nvPr/>
        </p:nvSpPr>
        <p:spPr bwMode="auto">
          <a:xfrm>
            <a:off x="2974430" y="32968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29" name="Oval 13"/>
          <p:cNvSpPr>
            <a:spLocks noChangeArrowheads="1"/>
          </p:cNvSpPr>
          <p:nvPr/>
        </p:nvSpPr>
        <p:spPr bwMode="auto">
          <a:xfrm>
            <a:off x="3126830" y="37540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0" name="Oval 14"/>
          <p:cNvSpPr>
            <a:spLocks noChangeArrowheads="1"/>
          </p:cNvSpPr>
          <p:nvPr/>
        </p:nvSpPr>
        <p:spPr bwMode="auto">
          <a:xfrm>
            <a:off x="4346030" y="34492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1" name="Oval 15"/>
          <p:cNvSpPr>
            <a:spLocks noChangeArrowheads="1"/>
          </p:cNvSpPr>
          <p:nvPr/>
        </p:nvSpPr>
        <p:spPr bwMode="auto">
          <a:xfrm>
            <a:off x="4803230" y="33730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2" name="Oval 16"/>
          <p:cNvSpPr>
            <a:spLocks noChangeArrowheads="1"/>
          </p:cNvSpPr>
          <p:nvPr/>
        </p:nvSpPr>
        <p:spPr bwMode="auto">
          <a:xfrm>
            <a:off x="5108030" y="29920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3" name="Oval 17"/>
          <p:cNvSpPr>
            <a:spLocks noChangeArrowheads="1"/>
          </p:cNvSpPr>
          <p:nvPr/>
        </p:nvSpPr>
        <p:spPr bwMode="auto">
          <a:xfrm>
            <a:off x="4985792" y="2611016"/>
            <a:ext cx="182563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4" name="Oval 18"/>
          <p:cNvSpPr>
            <a:spLocks noChangeArrowheads="1"/>
          </p:cNvSpPr>
          <p:nvPr/>
        </p:nvSpPr>
        <p:spPr bwMode="auto">
          <a:xfrm>
            <a:off x="3660230" y="26872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5" name="Oval 19"/>
          <p:cNvSpPr>
            <a:spLocks noChangeArrowheads="1"/>
          </p:cNvSpPr>
          <p:nvPr/>
        </p:nvSpPr>
        <p:spPr bwMode="auto">
          <a:xfrm>
            <a:off x="3507830" y="32968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289236" name="Oval 20"/>
          <p:cNvSpPr>
            <a:spLocks noChangeArrowheads="1"/>
          </p:cNvSpPr>
          <p:nvPr/>
        </p:nvSpPr>
        <p:spPr bwMode="auto">
          <a:xfrm>
            <a:off x="3431630" y="2915816"/>
            <a:ext cx="182562" cy="1825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1289237" name="AutoShape 21"/>
          <p:cNvCxnSpPr>
            <a:cxnSpLocks noChangeShapeType="1"/>
            <a:stCxn id="1289221" idx="4"/>
            <a:endCxn id="1289234" idx="0"/>
          </p:cNvCxnSpPr>
          <p:nvPr/>
        </p:nvCxnSpPr>
        <p:spPr bwMode="auto">
          <a:xfrm flipH="1">
            <a:off x="3752305" y="2031579"/>
            <a:ext cx="76200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38" name="AutoShape 22"/>
          <p:cNvCxnSpPr>
            <a:cxnSpLocks noChangeShapeType="1"/>
            <a:stCxn id="1289233" idx="0"/>
            <a:endCxn id="1289221" idx="5"/>
          </p:cNvCxnSpPr>
          <p:nvPr/>
        </p:nvCxnSpPr>
        <p:spPr bwMode="auto">
          <a:xfrm flipH="1" flipV="1">
            <a:off x="3892005" y="2004591"/>
            <a:ext cx="1185862" cy="606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39" name="AutoShape 23"/>
          <p:cNvCxnSpPr>
            <a:cxnSpLocks noChangeShapeType="1"/>
            <a:stCxn id="1289233" idx="0"/>
            <a:endCxn id="1289227" idx="3"/>
          </p:cNvCxnSpPr>
          <p:nvPr/>
        </p:nvCxnSpPr>
        <p:spPr bwMode="auto">
          <a:xfrm flipV="1">
            <a:off x="5077867" y="2233191"/>
            <a:ext cx="392113" cy="377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0" name="AutoShape 24"/>
          <p:cNvCxnSpPr>
            <a:cxnSpLocks noChangeShapeType="1"/>
            <a:stCxn id="1289233" idx="6"/>
            <a:endCxn id="1289226" idx="3"/>
          </p:cNvCxnSpPr>
          <p:nvPr/>
        </p:nvCxnSpPr>
        <p:spPr bwMode="auto">
          <a:xfrm flipV="1">
            <a:off x="5168355" y="2584029"/>
            <a:ext cx="423862" cy="1190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1" name="AutoShape 25"/>
          <p:cNvCxnSpPr>
            <a:cxnSpLocks noChangeShapeType="1"/>
            <a:stCxn id="1289232" idx="6"/>
            <a:endCxn id="1289225" idx="2"/>
          </p:cNvCxnSpPr>
          <p:nvPr/>
        </p:nvCxnSpPr>
        <p:spPr bwMode="auto">
          <a:xfrm flipV="1">
            <a:off x="5290592" y="3007891"/>
            <a:ext cx="533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2" name="AutoShape 26"/>
          <p:cNvCxnSpPr>
            <a:cxnSpLocks noChangeShapeType="1"/>
            <a:stCxn id="1289232" idx="5"/>
            <a:endCxn id="1289224" idx="1"/>
          </p:cNvCxnSpPr>
          <p:nvPr/>
        </p:nvCxnSpPr>
        <p:spPr bwMode="auto">
          <a:xfrm>
            <a:off x="5263605" y="3147591"/>
            <a:ext cx="481012" cy="4508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3" name="AutoShape 27"/>
          <p:cNvCxnSpPr>
            <a:cxnSpLocks noChangeShapeType="1"/>
            <a:stCxn id="1289232" idx="3"/>
            <a:endCxn id="1289231" idx="7"/>
          </p:cNvCxnSpPr>
          <p:nvPr/>
        </p:nvCxnSpPr>
        <p:spPr bwMode="auto">
          <a:xfrm flipH="1">
            <a:off x="4958805" y="3147591"/>
            <a:ext cx="176212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4" name="AutoShape 28"/>
          <p:cNvCxnSpPr>
            <a:cxnSpLocks noChangeShapeType="1"/>
            <a:stCxn id="1289231" idx="6"/>
            <a:endCxn id="1289224" idx="2"/>
          </p:cNvCxnSpPr>
          <p:nvPr/>
        </p:nvCxnSpPr>
        <p:spPr bwMode="auto">
          <a:xfrm>
            <a:off x="4985792" y="3465091"/>
            <a:ext cx="731838" cy="198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5" name="AutoShape 29"/>
          <p:cNvCxnSpPr>
            <a:cxnSpLocks noChangeShapeType="1"/>
            <a:stCxn id="1289232" idx="7"/>
            <a:endCxn id="1289226" idx="3"/>
          </p:cNvCxnSpPr>
          <p:nvPr/>
        </p:nvCxnSpPr>
        <p:spPr bwMode="auto">
          <a:xfrm flipV="1">
            <a:off x="5263605" y="2584029"/>
            <a:ext cx="328612" cy="434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6" name="AutoShape 30"/>
          <p:cNvCxnSpPr>
            <a:cxnSpLocks noChangeShapeType="1"/>
            <a:stCxn id="1289229" idx="6"/>
            <a:endCxn id="1289230" idx="2"/>
          </p:cNvCxnSpPr>
          <p:nvPr/>
        </p:nvCxnSpPr>
        <p:spPr bwMode="auto">
          <a:xfrm flipV="1">
            <a:off x="3309392" y="3541291"/>
            <a:ext cx="1036638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7" name="AutoShape 31"/>
          <p:cNvCxnSpPr>
            <a:cxnSpLocks noChangeShapeType="1"/>
            <a:stCxn id="1289229" idx="7"/>
            <a:endCxn id="1289235" idx="3"/>
          </p:cNvCxnSpPr>
          <p:nvPr/>
        </p:nvCxnSpPr>
        <p:spPr bwMode="auto">
          <a:xfrm flipV="1">
            <a:off x="3282405" y="3452391"/>
            <a:ext cx="252412" cy="328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8" name="AutoShape 32"/>
          <p:cNvCxnSpPr>
            <a:cxnSpLocks noChangeShapeType="1"/>
            <a:stCxn id="1289228" idx="6"/>
            <a:endCxn id="1289235" idx="2"/>
          </p:cNvCxnSpPr>
          <p:nvPr/>
        </p:nvCxnSpPr>
        <p:spPr bwMode="auto">
          <a:xfrm>
            <a:off x="3156992" y="3388891"/>
            <a:ext cx="3508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49" name="AutoShape 33"/>
          <p:cNvCxnSpPr>
            <a:cxnSpLocks noChangeShapeType="1"/>
            <a:stCxn id="1289228" idx="7"/>
            <a:endCxn id="1289236" idx="3"/>
          </p:cNvCxnSpPr>
          <p:nvPr/>
        </p:nvCxnSpPr>
        <p:spPr bwMode="auto">
          <a:xfrm flipV="1">
            <a:off x="3130005" y="3071391"/>
            <a:ext cx="328612" cy="252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50" name="AutoShape 34"/>
          <p:cNvCxnSpPr>
            <a:cxnSpLocks noChangeShapeType="1"/>
            <a:stCxn id="1289230" idx="1"/>
            <a:endCxn id="1289234" idx="5"/>
          </p:cNvCxnSpPr>
          <p:nvPr/>
        </p:nvCxnSpPr>
        <p:spPr bwMode="auto">
          <a:xfrm flipH="1" flipV="1">
            <a:off x="3815805" y="2842791"/>
            <a:ext cx="557212" cy="633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51" name="AutoShape 35"/>
          <p:cNvCxnSpPr>
            <a:cxnSpLocks noChangeShapeType="1"/>
            <a:stCxn id="1289222" idx="6"/>
            <a:endCxn id="1289234" idx="2"/>
          </p:cNvCxnSpPr>
          <p:nvPr/>
        </p:nvCxnSpPr>
        <p:spPr bwMode="auto">
          <a:xfrm>
            <a:off x="3080792" y="2779291"/>
            <a:ext cx="5794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52" name="AutoShape 36"/>
          <p:cNvCxnSpPr>
            <a:cxnSpLocks noChangeShapeType="1"/>
            <a:stCxn id="1289223" idx="6"/>
            <a:endCxn id="1289221" idx="3"/>
          </p:cNvCxnSpPr>
          <p:nvPr/>
        </p:nvCxnSpPr>
        <p:spPr bwMode="auto">
          <a:xfrm flipV="1">
            <a:off x="3156992" y="2004591"/>
            <a:ext cx="606425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9253" name="AutoShape 37"/>
          <p:cNvCxnSpPr>
            <a:cxnSpLocks noChangeShapeType="1"/>
            <a:stCxn id="1289223" idx="5"/>
            <a:endCxn id="1289234" idx="1"/>
          </p:cNvCxnSpPr>
          <p:nvPr/>
        </p:nvCxnSpPr>
        <p:spPr bwMode="auto">
          <a:xfrm>
            <a:off x="3130005" y="2355429"/>
            <a:ext cx="557212" cy="358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89254" name="Text Box 38"/>
          <p:cNvSpPr txBox="1">
            <a:spLocks noChangeArrowheads="1"/>
          </p:cNvSpPr>
          <p:nvPr/>
        </p:nvSpPr>
        <p:spPr bwMode="auto">
          <a:xfrm>
            <a:off x="3854974" y="4132784"/>
            <a:ext cx="1223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i="0">
                <a:latin typeface="+mn-lt"/>
              </a:rPr>
              <a:t>Base set</a:t>
            </a:r>
          </a:p>
        </p:txBody>
      </p:sp>
      <p:sp>
        <p:nvSpPr>
          <p:cNvPr id="39" name="Foliennummernplatzhalter 1"/>
          <p:cNvSpPr txBox="1">
            <a:spLocks/>
          </p:cNvSpPr>
          <p:nvPr/>
        </p:nvSpPr>
        <p:spPr>
          <a:xfrm>
            <a:off x="7956550" y="6400800"/>
            <a:ext cx="1008063" cy="19685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3459873F-0287-9A4B-A260-FE52D1F3913B}" type="slidenum">
              <a:rPr lang="de-DE" smtClean="0"/>
              <a:pPr>
                <a:defRPr/>
              </a:pPr>
              <a:t>37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116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31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4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41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44500"/>
                            </p:stCondLst>
                            <p:childTnLst>
                              <p:par>
                                <p:cTn id="9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50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528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9218" grpId="0" autoUpdateAnimBg="0"/>
      <p:bldP spid="1289219" grpId="0" animBg="1" autoUpdateAnimBg="0"/>
      <p:bldP spid="1289220" grpId="0" animBg="1"/>
      <p:bldP spid="1289221" grpId="0" animBg="1"/>
      <p:bldP spid="1289222" grpId="0" animBg="1"/>
      <p:bldP spid="1289223" grpId="0" animBg="1" autoUpdateAnimBg="0"/>
      <p:bldP spid="1289224" grpId="0" animBg="1"/>
      <p:bldP spid="1289225" grpId="0" animBg="1"/>
      <p:bldP spid="1289226" grpId="0" animBg="1"/>
      <p:bldP spid="1289227" grpId="0" animBg="1"/>
      <p:bldP spid="1289228" grpId="0" animBg="1"/>
      <p:bldP spid="1289229" grpId="0" animBg="1"/>
      <p:bldP spid="1289230" grpId="0" animBg="1"/>
      <p:bldP spid="1289231" grpId="0" animBg="1"/>
      <p:bldP spid="1289232" grpId="0" animBg="1"/>
      <p:bldP spid="1289233" grpId="0" animBg="1"/>
      <p:bldP spid="1289234" grpId="0" animBg="1"/>
      <p:bldP spid="1289235" grpId="0" animBg="1"/>
      <p:bldP spid="1289236" grpId="0" animBg="1"/>
      <p:bldP spid="1289254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n-lt"/>
                <a:ea typeface="ＭＳ Ｐゴシック" charset="0"/>
                <a:cs typeface="ＭＳ Ｐゴシック" charset="0"/>
              </a:rPr>
              <a:t>Assembling the base </a:t>
            </a:r>
            <a:r>
              <a:rPr lang="en-US" sz="3600" dirty="0" smtClean="0">
                <a:latin typeface="+mn-lt"/>
                <a:ea typeface="ＭＳ Ｐゴシック" charset="0"/>
                <a:cs typeface="ＭＳ Ｐゴシック" charset="0"/>
              </a:rPr>
              <a:t>set</a:t>
            </a:r>
            <a:endParaRPr lang="en-US" sz="3600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Root set typically 200-1000 nodes.</a:t>
            </a:r>
          </a:p>
          <a:p>
            <a:r>
              <a:rPr lang="en-US" sz="2800">
                <a:ea typeface="ＭＳ Ｐゴシック" charset="0"/>
              </a:rPr>
              <a:t>Base set may have up to 5000 nodes.</a:t>
            </a:r>
          </a:p>
          <a:p>
            <a:r>
              <a:rPr lang="en-US" sz="2800">
                <a:ea typeface="ＭＳ Ｐゴシック" charset="0"/>
              </a:rPr>
              <a:t>How do you find the base set nodes?</a:t>
            </a:r>
          </a:p>
          <a:p>
            <a:pPr lvl="1"/>
            <a:r>
              <a:rPr lang="en-US" sz="2400">
                <a:ea typeface="ＭＳ Ｐゴシック" charset="0"/>
              </a:rPr>
              <a:t>Follow out-links by parsing root set pages.</a:t>
            </a:r>
          </a:p>
          <a:p>
            <a:pPr lvl="1"/>
            <a:r>
              <a:rPr lang="en-US" sz="2400">
                <a:ea typeface="ＭＳ Ｐゴシック" charset="0"/>
              </a:rPr>
              <a:t>Get in-links (and out-links) from a connectivity server.</a:t>
            </a:r>
          </a:p>
          <a:p>
            <a:pPr lvl="1"/>
            <a:r>
              <a:rPr lang="en-US" sz="2400">
                <a:ea typeface="ＭＳ Ｐゴシック" charset="0"/>
              </a:rPr>
              <a:t>(Actually, suffices to text-index strings of the form </a:t>
            </a:r>
            <a:r>
              <a:rPr lang="en-US" sz="2400" b="1">
                <a:ea typeface="ＭＳ Ｐゴシック" charset="0"/>
              </a:rPr>
              <a:t>href=“</a:t>
            </a:r>
            <a:r>
              <a:rPr lang="en-US" sz="2400" b="1" u="sng">
                <a:ea typeface="ＭＳ Ｐゴシック" charset="0"/>
              </a:rPr>
              <a:t>URL</a:t>
            </a:r>
            <a:r>
              <a:rPr lang="en-US" sz="2400" b="1">
                <a:ea typeface="ＭＳ Ｐゴシック" charset="0"/>
              </a:rPr>
              <a:t>”</a:t>
            </a:r>
            <a:r>
              <a:rPr lang="en-US" sz="2400">
                <a:ea typeface="ＭＳ Ｐゴシック" charset="0"/>
              </a:rPr>
              <a:t> to get in-links to </a:t>
            </a:r>
            <a:r>
              <a:rPr lang="en-US" sz="2400" u="sng">
                <a:ea typeface="ＭＳ Ｐゴシック" charset="0"/>
              </a:rPr>
              <a:t>URL</a:t>
            </a:r>
            <a:r>
              <a:rPr lang="en-US" sz="2400">
                <a:ea typeface="ＭＳ Ｐゴシック" charset="0"/>
              </a:rPr>
              <a:t>.)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7870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Distilling hubs and authorities</a:t>
            </a:r>
          </a:p>
        </p:txBody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Compute, for each page </a:t>
            </a:r>
            <a:r>
              <a:rPr lang="en-US" sz="2800" i="1">
                <a:ea typeface="ＭＳ Ｐゴシック" charset="0"/>
              </a:rPr>
              <a:t>x</a:t>
            </a:r>
            <a:r>
              <a:rPr lang="en-US" sz="2800">
                <a:ea typeface="ＭＳ Ｐゴシック" charset="0"/>
              </a:rPr>
              <a:t> in the base set, a </a:t>
            </a:r>
            <a:r>
              <a:rPr lang="en-US" sz="2800" u="sng">
                <a:ea typeface="ＭＳ Ｐゴシック" charset="0"/>
              </a:rPr>
              <a:t>hub score</a:t>
            </a:r>
            <a:r>
              <a:rPr lang="en-US" sz="2800">
                <a:ea typeface="ＭＳ Ｐゴシック" charset="0"/>
              </a:rPr>
              <a:t> </a:t>
            </a:r>
            <a:r>
              <a:rPr lang="en-US" sz="2800" i="1">
                <a:ea typeface="ＭＳ Ｐゴシック" charset="0"/>
              </a:rPr>
              <a:t>h(x)</a:t>
            </a:r>
            <a:r>
              <a:rPr lang="en-US" sz="2800">
                <a:ea typeface="ＭＳ Ｐゴシック" charset="0"/>
              </a:rPr>
              <a:t> and an </a:t>
            </a:r>
            <a:r>
              <a:rPr lang="en-US" sz="2800" u="sng">
                <a:ea typeface="ＭＳ Ｐゴシック" charset="0"/>
              </a:rPr>
              <a:t>authority score</a:t>
            </a:r>
            <a:r>
              <a:rPr lang="en-US" sz="2800">
                <a:ea typeface="ＭＳ Ｐゴシック" charset="0"/>
              </a:rPr>
              <a:t> </a:t>
            </a:r>
            <a:r>
              <a:rPr lang="en-US" sz="2800" i="1">
                <a:ea typeface="ＭＳ Ｐゴシック" charset="0"/>
              </a:rPr>
              <a:t>a(x).</a:t>
            </a:r>
          </a:p>
          <a:p>
            <a:r>
              <a:rPr lang="en-US" sz="2800">
                <a:ea typeface="ＭＳ Ｐゴシック" charset="0"/>
              </a:rPr>
              <a:t>Initialize: for all </a:t>
            </a:r>
            <a:r>
              <a:rPr lang="en-US" sz="2800" i="1">
                <a:ea typeface="ＭＳ Ｐゴシック" charset="0"/>
              </a:rPr>
              <a:t>x, h(x)</a:t>
            </a:r>
            <a:r>
              <a:rPr lang="en-US" sz="2800" i="1">
                <a:ea typeface="ＭＳ Ｐゴシック" charset="0"/>
                <a:sym typeface="Symbol" charset="0"/>
              </a:rPr>
              <a:t>1; a(x) 1</a:t>
            </a:r>
            <a:r>
              <a:rPr lang="en-US" sz="2800">
                <a:ea typeface="ＭＳ Ｐゴシック" charset="0"/>
                <a:sym typeface="Symbol" charset="0"/>
              </a:rPr>
              <a:t>;</a:t>
            </a:r>
          </a:p>
          <a:p>
            <a:r>
              <a:rPr lang="en-US" sz="2800">
                <a:ea typeface="ＭＳ Ｐゴシック" charset="0"/>
                <a:sym typeface="Symbol" charset="0"/>
              </a:rPr>
              <a:t>Iteratively update all </a:t>
            </a:r>
            <a:r>
              <a:rPr lang="en-US" sz="2800" i="1">
                <a:ea typeface="ＭＳ Ｐゴシック" charset="0"/>
                <a:sym typeface="Symbol" charset="0"/>
              </a:rPr>
              <a:t>h(x), a(x)</a:t>
            </a:r>
            <a:r>
              <a:rPr lang="en-US" sz="2800">
                <a:ea typeface="ＭＳ Ｐゴシック" charset="0"/>
                <a:sym typeface="Symbol" charset="0"/>
              </a:rPr>
              <a:t>;</a:t>
            </a:r>
          </a:p>
          <a:p>
            <a:r>
              <a:rPr lang="en-US" sz="2800">
                <a:ea typeface="ＭＳ Ｐゴシック" charset="0"/>
                <a:sym typeface="Symbol" charset="0"/>
              </a:rPr>
              <a:t>After iterations</a:t>
            </a:r>
          </a:p>
          <a:p>
            <a:pPr lvl="1"/>
            <a:r>
              <a:rPr lang="en-US" sz="2400">
                <a:ea typeface="ＭＳ Ｐゴシック" charset="0"/>
                <a:sym typeface="Symbol" charset="0"/>
              </a:rPr>
              <a:t>output pages with highest </a:t>
            </a:r>
            <a:r>
              <a:rPr lang="en-US" sz="2400" i="1">
                <a:ea typeface="ＭＳ Ｐゴシック" charset="0"/>
                <a:sym typeface="Symbol" charset="0"/>
              </a:rPr>
              <a:t>h()</a:t>
            </a:r>
            <a:r>
              <a:rPr lang="en-US" sz="2400">
                <a:ea typeface="ＭＳ Ｐゴシック" charset="0"/>
                <a:sym typeface="Symbol" charset="0"/>
              </a:rPr>
              <a:t> scores as top hubs</a:t>
            </a:r>
          </a:p>
          <a:p>
            <a:pPr lvl="1"/>
            <a:r>
              <a:rPr lang="en-US" sz="2400">
                <a:ea typeface="ＭＳ Ｐゴシック" charset="0"/>
                <a:sym typeface="Symbol" charset="0"/>
              </a:rPr>
              <a:t> highest </a:t>
            </a:r>
            <a:r>
              <a:rPr lang="en-US" sz="2400" i="1">
                <a:ea typeface="ＭＳ Ｐゴシック" charset="0"/>
                <a:sym typeface="Symbol" charset="0"/>
              </a:rPr>
              <a:t>a()</a:t>
            </a:r>
            <a:r>
              <a:rPr lang="en-US" sz="2400">
                <a:ea typeface="ＭＳ Ｐゴシック" charset="0"/>
                <a:sym typeface="Symbol" charset="0"/>
              </a:rPr>
              <a:t> scores as top authorities.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431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12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The Web as a Directed Graph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85800" y="4293096"/>
            <a:ext cx="82066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i="0" dirty="0">
                <a:latin typeface="+mn-lt"/>
              </a:rPr>
              <a:t>Assumption 1:</a:t>
            </a:r>
            <a:r>
              <a:rPr lang="en-US" i="0" dirty="0">
                <a:latin typeface="+mn-lt"/>
              </a:rPr>
              <a:t> A hyperlink between pages denotes 		 author perceived relevance (quality signal)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5283696"/>
            <a:ext cx="7696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 i="0">
                <a:latin typeface="+mn-lt"/>
              </a:rPr>
              <a:t>Assumption 2:</a:t>
            </a:r>
            <a:r>
              <a:rPr lang="en-US" i="0">
                <a:latin typeface="+mn-lt"/>
              </a:rPr>
              <a:t> The anchor of the hyperlink</a:t>
            </a:r>
            <a:br>
              <a:rPr lang="en-US" i="0">
                <a:latin typeface="+mn-lt"/>
              </a:rPr>
            </a:br>
            <a:r>
              <a:rPr lang="en-US" i="0">
                <a:latin typeface="+mn-lt"/>
              </a:rPr>
              <a:t>		 describes the target page (textual context)</a:t>
            </a:r>
          </a:p>
        </p:txBody>
      </p: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838200" y="1556792"/>
            <a:ext cx="6858000" cy="2438400"/>
            <a:chOff x="192" y="912"/>
            <a:chExt cx="5232" cy="1536"/>
          </a:xfrm>
        </p:grpSpPr>
        <p:sp>
          <p:nvSpPr>
            <p:cNvPr id="18438" name="Line 6"/>
            <p:cNvSpPr>
              <a:spLocks noChangeShapeType="1"/>
            </p:cNvSpPr>
            <p:nvPr/>
          </p:nvSpPr>
          <p:spPr bwMode="auto">
            <a:xfrm>
              <a:off x="2208" y="1680"/>
              <a:ext cx="13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064" cy="9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+mn-lt"/>
                </a:rPr>
                <a:t>Page A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2496" y="1438"/>
              <a:ext cx="8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i="0">
                  <a:latin typeface="+mn-lt"/>
                </a:rPr>
                <a:t>hyperlink</a:t>
              </a:r>
            </a:p>
          </p:txBody>
        </p:sp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2112" y="1920"/>
              <a:ext cx="14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V="1">
              <a:off x="2016" y="960"/>
              <a:ext cx="72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V="1">
              <a:off x="3024" y="1824"/>
              <a:ext cx="62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V="1">
              <a:off x="3360" y="1968"/>
              <a:ext cx="52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3216" y="912"/>
              <a:ext cx="57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>
                <a:latin typeface="+mn-lt"/>
              </a:endParaRPr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3552" y="1152"/>
              <a:ext cx="1872" cy="9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>
                  <a:latin typeface="+mn-lt"/>
                </a:rPr>
                <a:t>Page B</a:t>
              </a:r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1634" y="1566"/>
              <a:ext cx="630" cy="2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600" i="0">
                  <a:latin typeface="+mn-lt"/>
                </a:rPr>
                <a:t>Anchor</a:t>
              </a:r>
            </a:p>
          </p:txBody>
        </p:sp>
      </p:grpSp>
      <p:sp>
        <p:nvSpPr>
          <p:cNvPr id="16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03096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Iterative update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Repeat the following updates, for all </a:t>
            </a:r>
            <a:r>
              <a:rPr lang="en-US" i="1">
                <a:ea typeface="ＭＳ Ｐゴシック" charset="0"/>
                <a:cs typeface="ＭＳ Ｐゴシック" charset="0"/>
              </a:rPr>
              <a:t>x</a:t>
            </a:r>
            <a:r>
              <a:rPr lang="en-US">
                <a:ea typeface="ＭＳ Ｐゴシック" charset="0"/>
                <a:cs typeface="ＭＳ Ｐゴシック" charset="0"/>
              </a:rPr>
              <a:t>:</a:t>
            </a:r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232647"/>
              </p:ext>
            </p:extLst>
          </p:nvPr>
        </p:nvGraphicFramePr>
        <p:xfrm>
          <a:off x="1475656" y="2505472"/>
          <a:ext cx="3016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63" name="Equation" r:id="rId3" imgW="1002960" imgH="355320" progId="Equation.3">
                  <p:embed/>
                </p:oleObj>
              </mc:Choice>
              <mc:Fallback>
                <p:oleObj name="Equation" r:id="rId3" imgW="1002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505472"/>
                        <a:ext cx="30162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315876"/>
              </p:ext>
            </p:extLst>
          </p:nvPr>
        </p:nvGraphicFramePr>
        <p:xfrm>
          <a:off x="1475656" y="4105672"/>
          <a:ext cx="3016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64" name="Formel" r:id="rId5" imgW="1002960" imgH="355320" progId="Equation.3">
                  <p:embed/>
                </p:oleObj>
              </mc:Choice>
              <mc:Fallback>
                <p:oleObj name="Formel" r:id="rId5" imgW="100296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105672"/>
                        <a:ext cx="30162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5742856" y="2734072"/>
            <a:ext cx="381000" cy="38100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x</a:t>
            </a:r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6504856" y="227687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6504856" y="319127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auto">
          <a:xfrm>
            <a:off x="6809656" y="2734072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2474" name="AutoShape 10"/>
          <p:cNvCxnSpPr>
            <a:cxnSpLocks noChangeShapeType="1"/>
            <a:stCxn id="62470" idx="7"/>
            <a:endCxn id="62471" idx="2"/>
          </p:cNvCxnSpPr>
          <p:nvPr/>
        </p:nvCxnSpPr>
        <p:spPr bwMode="auto">
          <a:xfrm flipV="1">
            <a:off x="6068294" y="2467372"/>
            <a:ext cx="436562" cy="322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5" name="AutoShape 11"/>
          <p:cNvCxnSpPr>
            <a:cxnSpLocks noChangeShapeType="1"/>
            <a:stCxn id="62470" idx="6"/>
            <a:endCxn id="62473" idx="2"/>
          </p:cNvCxnSpPr>
          <p:nvPr/>
        </p:nvCxnSpPr>
        <p:spPr bwMode="auto">
          <a:xfrm>
            <a:off x="6123856" y="2924572"/>
            <a:ext cx="6858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476" name="AutoShape 12"/>
          <p:cNvCxnSpPr>
            <a:cxnSpLocks noChangeShapeType="1"/>
            <a:stCxn id="62470" idx="5"/>
            <a:endCxn id="62472" idx="2"/>
          </p:cNvCxnSpPr>
          <p:nvPr/>
        </p:nvCxnSpPr>
        <p:spPr bwMode="auto">
          <a:xfrm>
            <a:off x="6068294" y="3059510"/>
            <a:ext cx="436562" cy="3222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2477" name="Group 13"/>
          <p:cNvGrpSpPr>
            <a:grpSpLocks/>
          </p:cNvGrpSpPr>
          <p:nvPr/>
        </p:nvGrpSpPr>
        <p:grpSpPr bwMode="auto">
          <a:xfrm>
            <a:off x="5742856" y="3800872"/>
            <a:ext cx="1447800" cy="1447800"/>
            <a:chOff x="3840" y="2784"/>
            <a:chExt cx="912" cy="912"/>
          </a:xfrm>
        </p:grpSpPr>
        <p:sp>
          <p:nvSpPr>
            <p:cNvPr id="62478" name="Oval 14"/>
            <p:cNvSpPr>
              <a:spLocks noChangeArrowheads="1"/>
            </p:cNvSpPr>
            <p:nvPr/>
          </p:nvSpPr>
          <p:spPr bwMode="auto">
            <a:xfrm>
              <a:off x="3984" y="345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79" name="Oval 15"/>
            <p:cNvSpPr>
              <a:spLocks noChangeArrowheads="1"/>
            </p:cNvSpPr>
            <p:nvPr/>
          </p:nvSpPr>
          <p:spPr bwMode="auto">
            <a:xfrm>
              <a:off x="3840" y="312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0" name="Oval 16"/>
            <p:cNvSpPr>
              <a:spLocks noChangeArrowheads="1"/>
            </p:cNvSpPr>
            <p:nvPr/>
          </p:nvSpPr>
          <p:spPr bwMode="auto">
            <a:xfrm>
              <a:off x="3984" y="278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1" name="Oval 17"/>
            <p:cNvSpPr>
              <a:spLocks noChangeArrowheads="1"/>
            </p:cNvSpPr>
            <p:nvPr/>
          </p:nvSpPr>
          <p:spPr bwMode="auto">
            <a:xfrm>
              <a:off x="4512" y="3120"/>
              <a:ext cx="240" cy="2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x</a:t>
              </a:r>
            </a:p>
          </p:txBody>
        </p:sp>
        <p:cxnSp>
          <p:nvCxnSpPr>
            <p:cNvPr id="62482" name="AutoShape 18"/>
            <p:cNvCxnSpPr>
              <a:cxnSpLocks noChangeShapeType="1"/>
              <a:stCxn id="62480" idx="6"/>
              <a:endCxn id="62481" idx="1"/>
            </p:cNvCxnSpPr>
            <p:nvPr/>
          </p:nvCxnSpPr>
          <p:spPr bwMode="auto">
            <a:xfrm>
              <a:off x="4224" y="2904"/>
              <a:ext cx="323" cy="2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83" name="AutoShape 19"/>
            <p:cNvCxnSpPr>
              <a:cxnSpLocks noChangeShapeType="1"/>
              <a:stCxn id="62479" idx="6"/>
              <a:endCxn id="62481" idx="2"/>
            </p:cNvCxnSpPr>
            <p:nvPr/>
          </p:nvCxnSpPr>
          <p:spPr bwMode="auto">
            <a:xfrm>
              <a:off x="4080" y="3240"/>
              <a:ext cx="43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2484" name="AutoShape 20"/>
            <p:cNvCxnSpPr>
              <a:cxnSpLocks noChangeShapeType="1"/>
              <a:stCxn id="62478" idx="6"/>
              <a:endCxn id="62481" idx="3"/>
            </p:cNvCxnSpPr>
            <p:nvPr/>
          </p:nvCxnSpPr>
          <p:spPr bwMode="auto">
            <a:xfrm flipV="1">
              <a:off x="4224" y="3325"/>
              <a:ext cx="323" cy="2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900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Scaling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To prevent the </a:t>
            </a:r>
            <a:r>
              <a:rPr lang="en-US" sz="2800" i="1">
                <a:ea typeface="ＭＳ Ｐゴシック" charset="0"/>
              </a:rPr>
              <a:t>h()</a:t>
            </a:r>
            <a:r>
              <a:rPr lang="en-US" sz="2800">
                <a:ea typeface="ＭＳ Ｐゴシック" charset="0"/>
              </a:rPr>
              <a:t> and </a:t>
            </a:r>
            <a:r>
              <a:rPr lang="en-US" sz="2800" i="1">
                <a:ea typeface="ＭＳ Ｐゴシック" charset="0"/>
              </a:rPr>
              <a:t>a()</a:t>
            </a:r>
            <a:r>
              <a:rPr lang="en-US" sz="2800">
                <a:ea typeface="ＭＳ Ｐゴシック" charset="0"/>
              </a:rPr>
              <a:t> values from getting too big, can scale down after each iteration.</a:t>
            </a:r>
          </a:p>
          <a:p>
            <a:r>
              <a:rPr lang="en-US" sz="2800">
                <a:ea typeface="ＭＳ Ｐゴシック" charset="0"/>
              </a:rPr>
              <a:t>Scaling factor doesn’t really matter:</a:t>
            </a:r>
          </a:p>
          <a:p>
            <a:pPr lvl="1"/>
            <a:r>
              <a:rPr lang="en-US">
                <a:ea typeface="ＭＳ Ｐゴシック" charset="0"/>
              </a:rPr>
              <a:t>we only care about the </a:t>
            </a:r>
            <a:r>
              <a:rPr lang="en-US" i="1">
                <a:ea typeface="ＭＳ Ｐゴシック" charset="0"/>
              </a:rPr>
              <a:t>relative</a:t>
            </a:r>
            <a:r>
              <a:rPr lang="en-US">
                <a:ea typeface="ＭＳ Ｐゴシック" charset="0"/>
              </a:rPr>
              <a:t> values of the scores.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46527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How many iterations?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a typeface="ＭＳ Ｐゴシック" charset="0"/>
              </a:rPr>
              <a:t>Claim: relative values of scores will converge after a few iterations:</a:t>
            </a:r>
          </a:p>
          <a:p>
            <a:pPr lvl="1"/>
            <a:r>
              <a:rPr lang="en-US" sz="2000">
                <a:ea typeface="ＭＳ Ｐゴシック" charset="0"/>
              </a:rPr>
              <a:t>In fact, suitably scaled, </a:t>
            </a:r>
            <a:r>
              <a:rPr lang="en-US" sz="2000" i="1">
                <a:ea typeface="ＭＳ Ｐゴシック" charset="0"/>
              </a:rPr>
              <a:t>h()</a:t>
            </a:r>
            <a:r>
              <a:rPr lang="en-US" sz="2000">
                <a:ea typeface="ＭＳ Ｐゴシック" charset="0"/>
              </a:rPr>
              <a:t> and </a:t>
            </a:r>
            <a:r>
              <a:rPr lang="en-US" sz="2000" i="1">
                <a:ea typeface="ＭＳ Ｐゴシック" charset="0"/>
              </a:rPr>
              <a:t>a()</a:t>
            </a:r>
            <a:r>
              <a:rPr lang="en-US" sz="2000">
                <a:ea typeface="ＭＳ Ｐゴシック" charset="0"/>
              </a:rPr>
              <a:t> scores settle into a steady state!</a:t>
            </a:r>
          </a:p>
          <a:p>
            <a:r>
              <a:rPr lang="en-US" sz="2800">
                <a:ea typeface="ＭＳ Ｐゴシック" charset="0"/>
              </a:rPr>
              <a:t>We only require the </a:t>
            </a:r>
            <a:r>
              <a:rPr lang="en-US" sz="2800" u="sng">
                <a:ea typeface="ＭＳ Ｐゴシック" charset="0"/>
              </a:rPr>
              <a:t>relative orders</a:t>
            </a:r>
            <a:r>
              <a:rPr lang="en-US" sz="2800">
                <a:ea typeface="ＭＳ Ｐゴシック" charset="0"/>
              </a:rPr>
              <a:t> of the </a:t>
            </a:r>
            <a:r>
              <a:rPr lang="en-US" sz="2800" i="1">
                <a:ea typeface="ＭＳ Ｐゴシック" charset="0"/>
              </a:rPr>
              <a:t>h()</a:t>
            </a:r>
            <a:r>
              <a:rPr lang="en-US" sz="2800">
                <a:ea typeface="ＭＳ Ｐゴシック" charset="0"/>
              </a:rPr>
              <a:t> and </a:t>
            </a:r>
            <a:r>
              <a:rPr lang="en-US" sz="2800" i="1">
                <a:ea typeface="ＭＳ Ｐゴシック" charset="0"/>
              </a:rPr>
              <a:t>a()</a:t>
            </a:r>
            <a:r>
              <a:rPr lang="en-US" sz="2800">
                <a:ea typeface="ＭＳ Ｐゴシック" charset="0"/>
              </a:rPr>
              <a:t> scores - not their absolute values.</a:t>
            </a:r>
          </a:p>
          <a:p>
            <a:r>
              <a:rPr lang="en-US" sz="2800">
                <a:ea typeface="ＭＳ Ｐゴシック" charset="0"/>
              </a:rPr>
              <a:t>In practice, ~5 iterations get you close to stability.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45641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Things to note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Pulled together good pages regardless of language of page content.</a:t>
            </a:r>
          </a:p>
          <a:p>
            <a:r>
              <a:rPr lang="en-US">
                <a:ea typeface="ＭＳ Ｐゴシック" charset="0"/>
              </a:rPr>
              <a:t>Use </a:t>
            </a:r>
            <a:r>
              <a:rPr lang="en-US" i="1">
                <a:ea typeface="ＭＳ Ｐゴシック" charset="0"/>
              </a:rPr>
              <a:t>only</a:t>
            </a:r>
            <a:r>
              <a:rPr lang="en-US">
                <a:ea typeface="ＭＳ Ｐゴシック" charset="0"/>
              </a:rPr>
              <a:t> link analysis </a:t>
            </a:r>
            <a:r>
              <a:rPr lang="en-US" u="sng">
                <a:ea typeface="ＭＳ Ｐゴシック" charset="0"/>
              </a:rPr>
              <a:t>after</a:t>
            </a:r>
            <a:r>
              <a:rPr lang="en-US">
                <a:ea typeface="ＭＳ Ｐゴシック" charset="0"/>
              </a:rPr>
              <a:t> base set assembled</a:t>
            </a:r>
          </a:p>
          <a:p>
            <a:pPr lvl="1"/>
            <a:r>
              <a:rPr lang="en-US">
                <a:ea typeface="ＭＳ Ｐゴシック" charset="0"/>
              </a:rPr>
              <a:t>	Iterative scoring is query-independent.</a:t>
            </a:r>
          </a:p>
          <a:p>
            <a:r>
              <a:rPr lang="en-US">
                <a:ea typeface="ＭＳ Ｐゴシック" charset="0"/>
              </a:rPr>
              <a:t>Iterative computation </a:t>
            </a:r>
            <a:r>
              <a:rPr lang="en-US" u="sng">
                <a:ea typeface="ＭＳ Ｐゴシック" charset="0"/>
              </a:rPr>
              <a:t>after</a:t>
            </a:r>
            <a:r>
              <a:rPr lang="en-US">
                <a:ea typeface="ＭＳ Ｐゴシック" charset="0"/>
              </a:rPr>
              <a:t> text index retrieval - significant overhead.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2086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640"/>
            <a:ext cx="8229600" cy="503238"/>
          </a:xfrm>
        </p:spPr>
        <p:txBody>
          <a:bodyPr/>
          <a:lstStyle/>
          <a:p>
            <a:r>
              <a:rPr lang="en-US" sz="3600">
                <a:latin typeface="+mn-lt"/>
                <a:ea typeface="ＭＳ Ｐゴシック" charset="0"/>
                <a:cs typeface="ＭＳ Ｐゴシック" charset="0"/>
              </a:rPr>
              <a:t>Issues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000">
                <a:ea typeface="ＭＳ Ｐゴシック" charset="0"/>
              </a:rPr>
              <a:t>Topic Drift</a:t>
            </a:r>
          </a:p>
          <a:p>
            <a:pPr lvl="1"/>
            <a:r>
              <a:rPr lang="en-US">
                <a:ea typeface="ＭＳ Ｐゴシック" charset="0"/>
              </a:rPr>
              <a:t>Off-topic pages can cause off-topic “authorities” to be returned</a:t>
            </a:r>
          </a:p>
          <a:p>
            <a:pPr lvl="2"/>
            <a:r>
              <a:rPr lang="en-US">
                <a:ea typeface="ＭＳ Ｐゴシック" charset="0"/>
              </a:rPr>
              <a:t>E.g., the neighborhood graph can be about a “super topic”</a:t>
            </a:r>
          </a:p>
          <a:p>
            <a:r>
              <a:rPr lang="en-US" sz="3000">
                <a:ea typeface="ＭＳ Ｐゴシック" charset="0"/>
              </a:rPr>
              <a:t>Mutually Reinforcing Affiliates</a:t>
            </a:r>
          </a:p>
          <a:p>
            <a:pPr lvl="1"/>
            <a:r>
              <a:rPr lang="en-US">
                <a:ea typeface="ＭＳ Ｐゴシック" charset="0"/>
              </a:rPr>
              <a:t>Affiliated pages/sites can boost each others’ scores </a:t>
            </a:r>
          </a:p>
          <a:p>
            <a:pPr lvl="2"/>
            <a:r>
              <a:rPr lang="en-US">
                <a:ea typeface="ＭＳ Ｐゴシック" charset="0"/>
              </a:rPr>
              <a:t>Linkage between affiliated pages is not a useful signal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60215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424167" cy="503238"/>
          </a:xfrm>
        </p:spPr>
        <p:txBody>
          <a:bodyPr/>
          <a:lstStyle/>
          <a:p>
            <a:r>
              <a:rPr lang="en-US" dirty="0" smtClean="0">
                <a:latin typeface="+mn-lt"/>
                <a:ea typeface="ＭＳ Ｐゴシック" charset="0"/>
                <a:cs typeface="ＭＳ Ｐゴシック" charset="0"/>
              </a:rPr>
              <a:t>Citation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charset="0"/>
              </a:rPr>
              <a:t>Pioneered </a:t>
            </a:r>
            <a:r>
              <a:rPr lang="en-US" sz="2400" dirty="0">
                <a:ea typeface="ＭＳ Ｐゴシック" charset="0"/>
              </a:rPr>
              <a:t>by Eugene </a:t>
            </a:r>
            <a:r>
              <a:rPr lang="en-US" sz="2400" dirty="0" smtClean="0">
                <a:ea typeface="ＭＳ Ｐゴシック" charset="0"/>
              </a:rPr>
              <a:t>Garfield since the 1960s</a:t>
            </a:r>
            <a:endParaRPr lang="en-US" sz="2400" dirty="0" smtClean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ea typeface="ＭＳ Ｐゴシック" charset="0"/>
              </a:rPr>
              <a:t>Citation </a:t>
            </a:r>
            <a:r>
              <a:rPr lang="en-US" sz="2400" dirty="0">
                <a:ea typeface="ＭＳ Ｐゴシック" charset="0"/>
              </a:rPr>
              <a:t>frequency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Co-citation coupling frequency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ea typeface="ＭＳ Ｐゴシック" charset="0"/>
              </a:rPr>
              <a:t>Cocitations</a:t>
            </a:r>
            <a:r>
              <a:rPr lang="en-US" sz="2000" dirty="0">
                <a:ea typeface="ＭＳ Ｐゴシック" charset="0"/>
              </a:rPr>
              <a:t> with a given author measures “impact”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ea typeface="ＭＳ Ｐゴシック" charset="0"/>
              </a:rPr>
              <a:t>Cocitation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 smtClean="0">
                <a:ea typeface="ＭＳ Ｐゴシック" charset="0"/>
              </a:rPr>
              <a:t>analysis</a:t>
            </a:r>
            <a:endParaRPr lang="en-US" sz="2000" dirty="0"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Bibliographic coupling frequency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Articles that co-cite the same articles are related 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ea typeface="ＭＳ Ｐゴシック" charset="0"/>
              </a:rPr>
              <a:t>Citation indexing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ea typeface="ＭＳ Ｐゴシック" charset="0"/>
              </a:rPr>
              <a:t>Who is </a:t>
            </a:r>
            <a:r>
              <a:rPr lang="en-US" sz="2000" dirty="0" smtClean="0">
                <a:ea typeface="ＭＳ Ｐゴシック" charset="0"/>
              </a:rPr>
              <a:t>cited by author x?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>
                <a:ea typeface="ＭＳ Ｐゴシック" charset="0"/>
              </a:rPr>
              <a:t>Pagerank</a:t>
            </a:r>
            <a:r>
              <a:rPr lang="en-US" sz="2400" dirty="0" smtClean="0">
                <a:ea typeface="ＭＳ Ｐゴシック" charset="0"/>
              </a:rPr>
              <a:t> (preview: </a:t>
            </a:r>
            <a:r>
              <a:rPr lang="en-US" sz="2400" dirty="0" err="1" smtClean="0">
                <a:ea typeface="ＭＳ Ｐゴシック" charset="0"/>
              </a:rPr>
              <a:t>Pinski</a:t>
            </a:r>
            <a:r>
              <a:rPr lang="en-US" sz="2400" dirty="0" smtClean="0">
                <a:ea typeface="ＭＳ Ｐゴシック" charset="0"/>
              </a:rPr>
              <a:t> and </a:t>
            </a:r>
            <a:r>
              <a:rPr lang="en-US" sz="2400" dirty="0" err="1" smtClean="0">
                <a:ea typeface="ＭＳ Ｐゴシック" charset="0"/>
              </a:rPr>
              <a:t>Narin</a:t>
            </a:r>
            <a:r>
              <a:rPr lang="en-US" sz="2400" dirty="0" smtClean="0">
                <a:ea typeface="ＭＳ Ｐゴシック" charset="0"/>
              </a:rPr>
              <a:t> ’60s)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45</a:t>
            </a:fld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2339752" y="537321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E. Garfield, </a:t>
            </a:r>
            <a:r>
              <a:rPr lang="de-DE" sz="1200" dirty="0" err="1">
                <a:solidFill>
                  <a:srgbClr val="0000FF"/>
                </a:solidFill>
              </a:rPr>
              <a:t>Citation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analysis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as</a:t>
            </a:r>
            <a:r>
              <a:rPr lang="de-DE" sz="1200" dirty="0">
                <a:solidFill>
                  <a:srgbClr val="0000FF"/>
                </a:solidFill>
              </a:rPr>
              <a:t> a </a:t>
            </a:r>
            <a:r>
              <a:rPr lang="de-DE" sz="1200" dirty="0" err="1">
                <a:solidFill>
                  <a:srgbClr val="0000FF"/>
                </a:solidFill>
              </a:rPr>
              <a:t>tool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journal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evaluation</a:t>
            </a:r>
            <a:r>
              <a:rPr lang="de-DE" sz="1200" dirty="0">
                <a:solidFill>
                  <a:srgbClr val="0000FF"/>
                </a:solidFill>
              </a:rPr>
              <a:t>. </a:t>
            </a:r>
            <a:r>
              <a:rPr lang="de-DE" sz="1200" dirty="0" smtClean="0">
                <a:solidFill>
                  <a:srgbClr val="0000FF"/>
                </a:solidFill>
              </a:rPr>
              <a:t/>
            </a:r>
            <a:br>
              <a:rPr lang="de-DE" sz="1200" dirty="0" smtClean="0">
                <a:solidFill>
                  <a:srgbClr val="0000FF"/>
                </a:solidFill>
              </a:rPr>
            </a:br>
            <a:r>
              <a:rPr lang="de-DE" sz="1200" dirty="0" smtClean="0">
                <a:solidFill>
                  <a:srgbClr val="0000FF"/>
                </a:solidFill>
              </a:rPr>
              <a:t>Science</a:t>
            </a:r>
            <a:r>
              <a:rPr lang="de-DE" sz="1200" dirty="0">
                <a:solidFill>
                  <a:srgbClr val="0000FF"/>
                </a:solidFill>
              </a:rPr>
              <a:t>. Nov 3;178(4060):471-9. </a:t>
            </a:r>
            <a:r>
              <a:rPr lang="de-DE" sz="1200" b="1" dirty="0">
                <a:solidFill>
                  <a:srgbClr val="FF0000"/>
                </a:solidFill>
              </a:rPr>
              <a:t>1972</a:t>
            </a:r>
          </a:p>
        </p:txBody>
      </p:sp>
      <p:sp>
        <p:nvSpPr>
          <p:cNvPr id="3" name="Rechteck 2"/>
          <p:cNvSpPr/>
          <p:nvPr/>
        </p:nvSpPr>
        <p:spPr>
          <a:xfrm>
            <a:off x="2195736" y="6021288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G</a:t>
            </a:r>
            <a:r>
              <a:rPr lang="de-DE" sz="1200" dirty="0" smtClean="0">
                <a:solidFill>
                  <a:srgbClr val="0000FF"/>
                </a:solidFill>
              </a:rPr>
              <a:t>. </a:t>
            </a:r>
            <a:r>
              <a:rPr lang="de-DE" sz="1200" dirty="0" err="1" smtClean="0">
                <a:solidFill>
                  <a:srgbClr val="0000FF"/>
                </a:solidFill>
              </a:rPr>
              <a:t>Pinski</a:t>
            </a:r>
            <a:r>
              <a:rPr lang="de-DE" sz="1200" dirty="0" smtClean="0">
                <a:solidFill>
                  <a:srgbClr val="0000FF"/>
                </a:solidFill>
              </a:rPr>
              <a:t>, F. </a:t>
            </a:r>
            <a:r>
              <a:rPr lang="de-DE" sz="1200" dirty="0" err="1" smtClean="0">
                <a:solidFill>
                  <a:srgbClr val="0000FF"/>
                </a:solidFill>
              </a:rPr>
              <a:t>Narin</a:t>
            </a:r>
            <a:r>
              <a:rPr lang="de-DE" sz="1200" dirty="0" smtClean="0">
                <a:solidFill>
                  <a:srgbClr val="0000FF"/>
                </a:solidFill>
              </a:rPr>
              <a:t>. </a:t>
            </a:r>
            <a:r>
              <a:rPr lang="de-DE" sz="1200" dirty="0" err="1" smtClean="0">
                <a:solidFill>
                  <a:srgbClr val="0000FF"/>
                </a:solidFill>
              </a:rPr>
              <a:t>Citation</a:t>
            </a:r>
            <a:r>
              <a:rPr lang="de-DE" sz="1200" dirty="0" smtClean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aggregates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journal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aggregates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scientific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publications</a:t>
            </a:r>
            <a:r>
              <a:rPr lang="de-DE" sz="1200" dirty="0">
                <a:solidFill>
                  <a:srgbClr val="0000FF"/>
                </a:solidFill>
              </a:rPr>
              <a:t>: </a:t>
            </a:r>
            <a:r>
              <a:rPr lang="de-DE" sz="1200" dirty="0" err="1">
                <a:solidFill>
                  <a:srgbClr val="0000FF"/>
                </a:solidFill>
              </a:rPr>
              <a:t>Theory</a:t>
            </a:r>
            <a:r>
              <a:rPr lang="de-DE" sz="1200" dirty="0">
                <a:solidFill>
                  <a:srgbClr val="0000FF"/>
                </a:solidFill>
              </a:rPr>
              <a:t>, </a:t>
            </a:r>
            <a:r>
              <a:rPr lang="de-DE" sz="1200" dirty="0" err="1">
                <a:solidFill>
                  <a:srgbClr val="0000FF"/>
                </a:solidFill>
              </a:rPr>
              <a:t>with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application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to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literature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physics</a:t>
            </a:r>
            <a:r>
              <a:rPr lang="de-DE" sz="1200" dirty="0">
                <a:solidFill>
                  <a:srgbClr val="0000FF"/>
                </a:solidFill>
              </a:rPr>
              <a:t>. Information Processing &amp; Management, 12 (5), 297- 312</a:t>
            </a:r>
            <a:r>
              <a:rPr lang="de-DE" sz="1200" dirty="0" smtClean="0">
                <a:solidFill>
                  <a:srgbClr val="0000FF"/>
                </a:solidFill>
              </a:rPr>
              <a:t>. </a:t>
            </a:r>
            <a:r>
              <a:rPr lang="de-DE" sz="1200" b="1" dirty="0">
                <a:solidFill>
                  <a:srgbClr val="FF0000"/>
                </a:solidFill>
              </a:rPr>
              <a:t>1976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074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Generative Topic Models for Community Analysis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/>
              <a:t>Pilfered from: Ramesh Nallapati</a:t>
            </a:r>
          </a:p>
          <a:p>
            <a:r>
              <a:rPr lang="en-US" sz="1800">
                <a:hlinkClick r:id="rId3"/>
              </a:rPr>
              <a:t>http://www.cs.cmu.edu/~wcohen/10-802/lda-sep-18.ppt</a:t>
            </a:r>
            <a:r>
              <a:rPr lang="en-US" sz="1800"/>
              <a:t> 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26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C0C0C0"/>
                </a:solidFill>
              </a:rPr>
              <a:t>Part I: Introduction to Topic Models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C0C0C0"/>
                </a:solidFill>
              </a:rPr>
              <a:t>Naive Bayes model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C0C0C0"/>
                </a:solidFill>
              </a:rPr>
              <a:t>Mixture Models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rgbClr val="C0C0C0"/>
                </a:solidFill>
              </a:rPr>
              <a:t>Expectation Maximization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C0C0C0"/>
                </a:solidFill>
              </a:rPr>
              <a:t>PLSA</a:t>
            </a:r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C0C0C0"/>
                </a:solidFill>
              </a:rPr>
              <a:t>LDA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rgbClr val="C0C0C0"/>
                </a:solidFill>
              </a:rPr>
              <a:t>Variational EM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rgbClr val="C0C0C0"/>
                </a:solidFill>
              </a:rPr>
              <a:t>Gibbs Sampling</a:t>
            </a:r>
          </a:p>
          <a:p>
            <a:pPr>
              <a:lnSpc>
                <a:spcPct val="90000"/>
              </a:lnSpc>
            </a:pPr>
            <a:r>
              <a:rPr lang="en-US" sz="2400" b="1"/>
              <a:t>Part II: Topic Models for Community Analysis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Citation modeling with PLSA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Citation Modeling with LDA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Author Topic Model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Author Topic Recipient Model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Modeling influence of Citations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Mixed membership Stochastic Block Model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4956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000" dirty="0"/>
              <a:t>Hyperlink modeling using </a:t>
            </a:r>
            <a:r>
              <a:rPr lang="en-US" sz="4000" dirty="0" smtClean="0"/>
              <a:t>PLSA</a:t>
            </a:r>
            <a:endParaRPr lang="en-US" sz="4000" dirty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8600" y="2209800"/>
            <a:ext cx="3200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762000" y="2362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762000" y="3429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762000" y="4495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33400" y="3276600"/>
            <a:ext cx="1143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762000" y="594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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10668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1143000" y="2895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0668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048000" y="54102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21336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</a:t>
            </a:r>
            <a:r>
              <a:rPr lang="en-US" sz="2400" baseline="-25000">
                <a:sym typeface="Symbol" charset="0"/>
              </a:rPr>
              <a:t>d</a:t>
            </a:r>
            <a:endParaRPr lang="en-US" sz="2400" baseline="-25000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1143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6" name="Oval 16"/>
          <p:cNvSpPr>
            <a:spLocks noChangeArrowheads="1"/>
          </p:cNvSpPr>
          <p:nvPr/>
        </p:nvSpPr>
        <p:spPr bwMode="auto">
          <a:xfrm>
            <a:off x="838200" y="10668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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11430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371600" y="5029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1828800" y="3276600"/>
            <a:ext cx="12192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2057400" y="3429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0501" name="Oval 21"/>
          <p:cNvSpPr>
            <a:spLocks noChangeArrowheads="1"/>
          </p:cNvSpPr>
          <p:nvPr/>
        </p:nvSpPr>
        <p:spPr bwMode="auto">
          <a:xfrm>
            <a:off x="2057400" y="4495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23622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1143000" y="30480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04" name="Line 24"/>
          <p:cNvSpPr>
            <a:spLocks noChangeShapeType="1"/>
          </p:cNvSpPr>
          <p:nvPr/>
        </p:nvSpPr>
        <p:spPr bwMode="auto">
          <a:xfrm>
            <a:off x="23622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05" name="Oval 25"/>
          <p:cNvSpPr>
            <a:spLocks noChangeArrowheads="1"/>
          </p:cNvSpPr>
          <p:nvPr/>
        </p:nvSpPr>
        <p:spPr bwMode="auto">
          <a:xfrm>
            <a:off x="2057400" y="594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g</a:t>
            </a: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 flipV="1">
            <a:off x="23622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08" name="Text Box 28"/>
          <p:cNvSpPr txBox="1">
            <a:spLocks noChangeArrowheads="1"/>
          </p:cNvSpPr>
          <p:nvPr/>
        </p:nvSpPr>
        <p:spPr bwMode="auto">
          <a:xfrm>
            <a:off x="3886200" y="2057400"/>
            <a:ext cx="5105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/>
              <a:t> Select document d ~ Mult(</a:t>
            </a:r>
            <a:r>
              <a:rPr lang="en-US" sz="2000">
                <a:latin typeface="Symbol" charset="0"/>
                <a:sym typeface="Symbol" charset="0"/>
              </a:rPr>
              <a:t></a:t>
            </a:r>
            <a:r>
              <a:rPr lang="en-US" sz="2000"/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/>
              <a:t> For each position n = 1,</a:t>
            </a:r>
            <a:r>
              <a:rPr lang="en-US" sz="2000">
                <a:latin typeface="MT Extra" charset="0"/>
                <a:sym typeface="MT Extra" charset="0"/>
              </a:rPr>
              <a:t></a:t>
            </a:r>
            <a:r>
              <a:rPr lang="en-US" sz="2000"/>
              <a:t>, N</a:t>
            </a:r>
            <a:r>
              <a:rPr lang="en-US" sz="2000" baseline="-25000"/>
              <a:t>d</a:t>
            </a:r>
            <a:endParaRPr lang="en-US" sz="2000"/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/>
              <a:t> generate z</a:t>
            </a:r>
            <a:r>
              <a:rPr lang="en-US" sz="2000" baseline="-25000"/>
              <a:t>n</a:t>
            </a:r>
            <a:r>
              <a:rPr lang="en-US" sz="2000"/>
              <a:t> ~ Mult( </a:t>
            </a:r>
            <a:r>
              <a:rPr lang="en-US" sz="2000">
                <a:latin typeface="cmsy10" charset="0"/>
              </a:rPr>
              <a:t>¢</a:t>
            </a:r>
            <a:r>
              <a:rPr lang="en-US" sz="2000"/>
              <a:t> | </a:t>
            </a:r>
            <a:r>
              <a:rPr lang="en-US" sz="2000">
                <a:latin typeface="Symbol" charset="0"/>
                <a:sym typeface="Symbol" charset="0"/>
              </a:rPr>
              <a:t></a:t>
            </a:r>
            <a:r>
              <a:rPr lang="en-US" sz="2000" baseline="-25000">
                <a:sym typeface="Symbol" charset="0"/>
              </a:rPr>
              <a:t>d</a:t>
            </a:r>
            <a:r>
              <a:rPr lang="en-US" sz="2000"/>
              <a:t>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/>
              <a:t> generate w</a:t>
            </a:r>
            <a:r>
              <a:rPr lang="en-US" sz="2000" baseline="-25000"/>
              <a:t>n</a:t>
            </a:r>
            <a:r>
              <a:rPr lang="en-US" sz="2000"/>
              <a:t> ~ Mult( </a:t>
            </a:r>
            <a:r>
              <a:rPr lang="en-US" sz="2000">
                <a:latin typeface="cmsy10" charset="0"/>
              </a:rPr>
              <a:t>¢</a:t>
            </a:r>
            <a:r>
              <a:rPr lang="en-US" sz="2000"/>
              <a:t> | </a:t>
            </a:r>
            <a:r>
              <a:rPr lang="en-US" sz="2000">
                <a:latin typeface="Symbol" charset="0"/>
                <a:sym typeface="Symbol" charset="0"/>
              </a:rPr>
              <a:t></a:t>
            </a:r>
            <a:r>
              <a:rPr lang="en-US" sz="2000" baseline="-25000">
                <a:sym typeface="Symbol" charset="0"/>
              </a:rPr>
              <a:t>z</a:t>
            </a:r>
            <a:r>
              <a:rPr lang="en-US" sz="2000" baseline="-50000">
                <a:sym typeface="Symbol" charset="0"/>
              </a:rPr>
              <a:t>n</a:t>
            </a:r>
            <a:r>
              <a:rPr lang="en-US" sz="2000"/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/>
              <a:t> For each citation j = 1,</a:t>
            </a:r>
            <a:r>
              <a:rPr lang="en-US" sz="2000">
                <a:latin typeface="MT Extra" charset="0"/>
                <a:sym typeface="MT Extra" charset="0"/>
              </a:rPr>
              <a:t></a:t>
            </a:r>
            <a:r>
              <a:rPr lang="en-US" sz="2000"/>
              <a:t>, L</a:t>
            </a:r>
            <a:r>
              <a:rPr lang="en-US" sz="2000" baseline="-25000"/>
              <a:t>d</a:t>
            </a:r>
            <a:r>
              <a:rPr lang="en-US" sz="2000"/>
              <a:t> 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/>
              <a:t> generate z</a:t>
            </a:r>
            <a:r>
              <a:rPr lang="en-US" sz="2000" baseline="-25000"/>
              <a:t>j</a:t>
            </a:r>
            <a:r>
              <a:rPr lang="en-US" sz="2000"/>
              <a:t> ~ Mult( </a:t>
            </a:r>
            <a:r>
              <a:rPr lang="en-US" sz="2000">
                <a:latin typeface="cmsy10" charset="0"/>
              </a:rPr>
              <a:t>¢</a:t>
            </a:r>
            <a:r>
              <a:rPr lang="en-US" sz="2000"/>
              <a:t> | </a:t>
            </a:r>
            <a:r>
              <a:rPr lang="en-US" sz="2000">
                <a:latin typeface="Symbol" charset="0"/>
                <a:sym typeface="Symbol" charset="0"/>
              </a:rPr>
              <a:t></a:t>
            </a:r>
            <a:r>
              <a:rPr lang="en-US" sz="2000" baseline="-25000">
                <a:sym typeface="Symbol" charset="0"/>
              </a:rPr>
              <a:t>d</a:t>
            </a:r>
            <a:r>
              <a:rPr lang="en-US" sz="2000"/>
              <a:t>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/>
              <a:t> generate c</a:t>
            </a:r>
            <a:r>
              <a:rPr lang="en-US" sz="2000" baseline="-25000"/>
              <a:t>j</a:t>
            </a:r>
            <a:r>
              <a:rPr lang="en-US" sz="2000"/>
              <a:t> ~ Mult( </a:t>
            </a:r>
            <a:r>
              <a:rPr lang="en-US" sz="2000">
                <a:latin typeface="cmsy10" charset="0"/>
              </a:rPr>
              <a:t>¢</a:t>
            </a:r>
            <a:r>
              <a:rPr lang="en-US" sz="2000"/>
              <a:t> | </a:t>
            </a:r>
            <a:r>
              <a:rPr lang="en-US" sz="2000">
                <a:latin typeface="Symbol" charset="0"/>
                <a:sym typeface="Symbol" charset="0"/>
              </a:rPr>
              <a:t></a:t>
            </a:r>
            <a:r>
              <a:rPr lang="en-US" sz="2000" baseline="-25000">
                <a:sym typeface="Symbol" charset="0"/>
              </a:rPr>
              <a:t>z</a:t>
            </a:r>
            <a:r>
              <a:rPr lang="en-US" sz="2000" baseline="-50000">
                <a:sym typeface="Symbol" charset="0"/>
              </a:rPr>
              <a:t>j</a:t>
            </a:r>
            <a:r>
              <a:rPr lang="en-US" sz="2000"/>
              <a:t>)</a:t>
            </a:r>
          </a:p>
        </p:txBody>
      </p:sp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27432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sp>
        <p:nvSpPr>
          <p:cNvPr id="2" name="Rechteck 1"/>
          <p:cNvSpPr/>
          <p:nvPr/>
        </p:nvSpPr>
        <p:spPr>
          <a:xfrm>
            <a:off x="3059832" y="6069196"/>
            <a:ext cx="38164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 smtClean="0">
                <a:solidFill>
                  <a:srgbClr val="0000FF"/>
                </a:solidFill>
              </a:rPr>
              <a:t>D. A. Cohn, </a:t>
            </a:r>
            <a:r>
              <a:rPr lang="de-DE" sz="1100" dirty="0" err="1" smtClean="0">
                <a:solidFill>
                  <a:srgbClr val="0000FF"/>
                </a:solidFill>
              </a:rPr>
              <a:t>Th</a:t>
            </a:r>
            <a:r>
              <a:rPr lang="de-DE" sz="1100" dirty="0" smtClean="0">
                <a:solidFill>
                  <a:srgbClr val="0000FF"/>
                </a:solidFill>
              </a:rPr>
              <a:t>. Hofmann, The </a:t>
            </a:r>
            <a:r>
              <a:rPr lang="de-DE" sz="1100" dirty="0" err="1">
                <a:solidFill>
                  <a:srgbClr val="0000FF"/>
                </a:solidFill>
              </a:rPr>
              <a:t>Missing</a:t>
            </a:r>
            <a:r>
              <a:rPr lang="de-DE" sz="1100" dirty="0">
                <a:solidFill>
                  <a:srgbClr val="0000FF"/>
                </a:solidFill>
              </a:rPr>
              <a:t> Link - A </a:t>
            </a:r>
            <a:r>
              <a:rPr lang="de-DE" sz="1100" dirty="0" err="1">
                <a:solidFill>
                  <a:srgbClr val="0000FF"/>
                </a:solidFill>
              </a:rPr>
              <a:t>Probabilistic</a:t>
            </a:r>
            <a:r>
              <a:rPr lang="de-DE" sz="1100" dirty="0">
                <a:solidFill>
                  <a:srgbClr val="0000FF"/>
                </a:solidFill>
              </a:rPr>
              <a:t> Model of </a:t>
            </a:r>
            <a:r>
              <a:rPr lang="de-DE" sz="1100" dirty="0" err="1">
                <a:solidFill>
                  <a:srgbClr val="0000FF"/>
                </a:solidFill>
              </a:rPr>
              <a:t>Document</a:t>
            </a:r>
            <a:r>
              <a:rPr lang="de-DE" sz="1100" dirty="0">
                <a:solidFill>
                  <a:srgbClr val="0000FF"/>
                </a:solidFill>
              </a:rPr>
              <a:t> Content </a:t>
            </a:r>
            <a:r>
              <a:rPr lang="de-DE" sz="1100" dirty="0" err="1">
                <a:solidFill>
                  <a:srgbClr val="0000FF"/>
                </a:solidFill>
              </a:rPr>
              <a:t>and</a:t>
            </a:r>
            <a:r>
              <a:rPr lang="de-DE" sz="1100" dirty="0">
                <a:solidFill>
                  <a:srgbClr val="0000FF"/>
                </a:solidFill>
              </a:rPr>
              <a:t> Hypertext </a:t>
            </a:r>
            <a:r>
              <a:rPr lang="de-DE" sz="1100" dirty="0" smtClean="0">
                <a:solidFill>
                  <a:srgbClr val="0000FF"/>
                </a:solidFill>
              </a:rPr>
              <a:t>Connectivity, In: </a:t>
            </a:r>
            <a:r>
              <a:rPr lang="de-DE" sz="1100" dirty="0" err="1" smtClean="0">
                <a:solidFill>
                  <a:srgbClr val="0000FF"/>
                </a:solidFill>
              </a:rPr>
              <a:t>Proc</a:t>
            </a:r>
            <a:r>
              <a:rPr lang="de-DE" sz="1100" dirty="0" smtClean="0">
                <a:solidFill>
                  <a:srgbClr val="0000FF"/>
                </a:solidFill>
              </a:rPr>
              <a:t>.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is-IS" sz="1100" dirty="0" smtClean="0">
                <a:solidFill>
                  <a:srgbClr val="0000FF"/>
                </a:solidFill>
              </a:rPr>
              <a:t>NIPS, </a:t>
            </a:r>
            <a:r>
              <a:rPr lang="is-IS" sz="1100" dirty="0">
                <a:solidFill>
                  <a:srgbClr val="0000FF"/>
                </a:solidFill>
              </a:rPr>
              <a:t>pp. 430-</a:t>
            </a:r>
            <a:r>
              <a:rPr lang="is-IS" sz="1100" dirty="0" smtClean="0">
                <a:solidFill>
                  <a:srgbClr val="0000FF"/>
                </a:solidFill>
              </a:rPr>
              <a:t>436, </a:t>
            </a:r>
            <a:r>
              <a:rPr lang="is-IS" sz="1100" b="1" dirty="0" smtClean="0">
                <a:solidFill>
                  <a:srgbClr val="FF0000"/>
                </a:solidFill>
              </a:rPr>
              <a:t>2000</a:t>
            </a:r>
            <a:endParaRPr lang="de-DE" sz="1100" b="1" dirty="0">
              <a:solidFill>
                <a:srgbClr val="FF0000"/>
              </a:solidFill>
            </a:endParaRPr>
          </a:p>
        </p:txBody>
      </p:sp>
      <p:sp>
        <p:nvSpPr>
          <p:cNvPr id="29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169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9" grpId="0" animBg="1"/>
      <p:bldP spid="20500" grpId="0" animBg="1"/>
      <p:bldP spid="20501" grpId="0" animBg="1"/>
      <p:bldP spid="20502" grpId="0" animBg="1"/>
      <p:bldP spid="20503" grpId="0" animBg="1"/>
      <p:bldP spid="20504" grpId="0" animBg="1"/>
      <p:bldP spid="20505" grpId="0" animBg="1"/>
      <p:bldP spid="20506" grpId="0" animBg="1"/>
      <p:bldP spid="2050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Hyperlink modeling using </a:t>
            </a:r>
            <a:r>
              <a:rPr lang="en-US" dirty="0" smtClean="0"/>
              <a:t>PLSA</a:t>
            </a:r>
            <a:endParaRPr lang="en-US" sz="24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28600" y="2209800"/>
            <a:ext cx="32004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762000" y="2362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762000" y="3429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762000" y="4495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33400" y="3276600"/>
            <a:ext cx="1143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762000" y="594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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10668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1143000" y="2895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10668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48000" y="54102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21336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</a:t>
            </a:r>
            <a:r>
              <a:rPr lang="en-US" sz="2400" baseline="-25000">
                <a:sym typeface="Symbol" charset="0"/>
              </a:rPr>
              <a:t>d</a:t>
            </a:r>
            <a:endParaRPr lang="en-US" sz="2400" baseline="-25000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1143000" y="3048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20" name="Oval 16"/>
          <p:cNvSpPr>
            <a:spLocks noChangeArrowheads="1"/>
          </p:cNvSpPr>
          <p:nvPr/>
        </p:nvSpPr>
        <p:spPr bwMode="auto">
          <a:xfrm>
            <a:off x="838200" y="10668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</a:t>
            </a: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>
            <a:off x="1143000" y="1600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1371600" y="5029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1828800" y="3276600"/>
            <a:ext cx="12192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1524" name="Oval 20"/>
          <p:cNvSpPr>
            <a:spLocks noChangeArrowheads="1"/>
          </p:cNvSpPr>
          <p:nvPr/>
        </p:nvSpPr>
        <p:spPr bwMode="auto">
          <a:xfrm>
            <a:off x="2057400" y="3429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1525" name="Oval 21"/>
          <p:cNvSpPr>
            <a:spLocks noChangeArrowheads="1"/>
          </p:cNvSpPr>
          <p:nvPr/>
        </p:nvSpPr>
        <p:spPr bwMode="auto">
          <a:xfrm>
            <a:off x="2057400" y="4495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23622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1143000" y="30480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3622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29" name="Oval 25"/>
          <p:cNvSpPr>
            <a:spLocks noChangeArrowheads="1"/>
          </p:cNvSpPr>
          <p:nvPr/>
        </p:nvSpPr>
        <p:spPr bwMode="auto">
          <a:xfrm>
            <a:off x="2057400" y="594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g</a:t>
            </a:r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 flipV="1">
            <a:off x="23622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743200" y="5029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pic>
        <p:nvPicPr>
          <p:cNvPr id="21535" name="Picture 31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191000"/>
            <a:ext cx="5384800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1537" name="Picture 33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057400"/>
            <a:ext cx="3657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4267200" y="1676400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PLSA likelihood: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3810000" y="3810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New likelihood: 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3810000" y="5943600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Learning using EM</a:t>
            </a:r>
          </a:p>
        </p:txBody>
      </p:sp>
      <p:sp>
        <p:nvSpPr>
          <p:cNvPr id="3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49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075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8" grpId="0"/>
      <p:bldP spid="21539" grpId="0"/>
      <p:bldP spid="215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7796"/>
            <a:ext cx="8229600" cy="503238"/>
          </a:xfrm>
        </p:spPr>
        <p:txBody>
          <a:bodyPr/>
          <a:lstStyle/>
          <a:p>
            <a:r>
              <a:rPr lang="en-US" dirty="0">
                <a:latin typeface="+mn-lt"/>
                <a:ea typeface="ＭＳ Ｐゴシック" charset="0"/>
              </a:rPr>
              <a:t>Anchor </a:t>
            </a:r>
            <a:r>
              <a:rPr lang="en-US" dirty="0" smtClean="0">
                <a:latin typeface="+mn-lt"/>
                <a:ea typeface="ＭＳ Ｐゴシック" charset="0"/>
              </a:rPr>
              <a:t>Text</a:t>
            </a:r>
            <a:r>
              <a:rPr lang="en-US" sz="3600" dirty="0">
                <a:latin typeface="+mn-lt"/>
                <a:ea typeface="ＭＳ Ｐゴシック" charset="0"/>
              </a:rPr>
              <a:t> </a:t>
            </a:r>
            <a:r>
              <a:rPr lang="en-US" sz="2800" dirty="0" smtClean="0">
                <a:latin typeface="+mn-lt"/>
                <a:ea typeface="ＭＳ Ｐゴシック" charset="0"/>
              </a:rPr>
              <a:t>WWW </a:t>
            </a:r>
            <a:r>
              <a:rPr lang="en-US" sz="2800" dirty="0">
                <a:latin typeface="+mn-lt"/>
                <a:ea typeface="ＭＳ Ｐゴシック" charset="0"/>
              </a:rPr>
              <a:t>Worm - </a:t>
            </a:r>
            <a:r>
              <a:rPr lang="en-US" sz="2800" dirty="0" err="1">
                <a:latin typeface="+mn-lt"/>
                <a:ea typeface="ＭＳ Ｐゴシック" charset="0"/>
              </a:rPr>
              <a:t>McBryan</a:t>
            </a:r>
            <a:r>
              <a:rPr lang="en-US" sz="2800" dirty="0">
                <a:latin typeface="+mn-lt"/>
                <a:ea typeface="ＭＳ Ｐゴシック" charset="0"/>
              </a:rPr>
              <a:t> [Mcbr94]</a:t>
            </a:r>
            <a:r>
              <a:rPr lang="en-US" sz="3600" dirty="0">
                <a:latin typeface="+mn-lt"/>
                <a:ea typeface="ＭＳ Ｐゴシック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537050"/>
          </a:xfrm>
        </p:spPr>
        <p:txBody>
          <a:bodyPr/>
          <a:lstStyle/>
          <a:p>
            <a:r>
              <a:rPr lang="en-US" sz="2200" dirty="0">
                <a:ea typeface="ＭＳ Ｐゴシック" charset="0"/>
              </a:rPr>
              <a:t>For </a:t>
            </a:r>
            <a:r>
              <a:rPr lang="en-US" sz="2200" b="1" dirty="0" smtClean="0">
                <a:ea typeface="ＭＳ Ｐゴシック" charset="0"/>
              </a:rPr>
              <a:t>IBM </a:t>
            </a:r>
            <a:r>
              <a:rPr lang="en-US" sz="2200" dirty="0" smtClean="0">
                <a:ea typeface="ＭＳ Ｐゴシック" charset="0"/>
              </a:rPr>
              <a:t>how </a:t>
            </a:r>
            <a:r>
              <a:rPr lang="en-US" sz="2200" dirty="0">
                <a:ea typeface="ＭＳ Ｐゴシック" charset="0"/>
              </a:rPr>
              <a:t>to distinguish between:</a:t>
            </a:r>
          </a:p>
          <a:p>
            <a:pPr lvl="1"/>
            <a:r>
              <a:rPr lang="en-US" sz="2000" dirty="0">
                <a:ea typeface="ＭＳ Ｐゴシック" charset="0"/>
              </a:rPr>
              <a:t>IBM’s home page (mostly graphical)</a:t>
            </a:r>
          </a:p>
          <a:p>
            <a:pPr lvl="1"/>
            <a:r>
              <a:rPr lang="en-US" sz="2000" dirty="0">
                <a:ea typeface="ＭＳ Ｐゴシック" charset="0"/>
              </a:rPr>
              <a:t>IBM’s copyright page (high term freq. for ‘</a:t>
            </a:r>
            <a:r>
              <a:rPr lang="en-US" sz="2000" dirty="0" err="1">
                <a:ea typeface="ＭＳ Ｐゴシック" charset="0"/>
              </a:rPr>
              <a:t>ibm</a:t>
            </a:r>
            <a:r>
              <a:rPr lang="en-US" sz="2000" dirty="0">
                <a:ea typeface="ＭＳ Ｐゴシック" charset="0"/>
              </a:rPr>
              <a:t>’)</a:t>
            </a:r>
          </a:p>
          <a:p>
            <a:pPr lvl="1"/>
            <a:r>
              <a:rPr lang="en-US" sz="2000" dirty="0">
                <a:ea typeface="ＭＳ Ｐゴシック" charset="0"/>
              </a:rPr>
              <a:t>Rival’s spam page (arbitrarily high term freq.)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810000" y="4343400"/>
            <a:ext cx="1828800" cy="1295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latin typeface="+mn-lt"/>
              </a:rPr>
              <a:t>www.ibm.com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828800" y="3581400"/>
            <a:ext cx="941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“ibm”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86200" y="3505200"/>
            <a:ext cx="1544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“ibm.com”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248400" y="3429000"/>
            <a:ext cx="2467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“IBM home page”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648200" y="38862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5638800" y="3810000"/>
            <a:ext cx="685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04800" y="4114800"/>
            <a:ext cx="3124200" cy="120032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0">
                <a:latin typeface="+mn-lt"/>
              </a:rPr>
              <a:t>A million pieces of anchor text with “ibm” send a strong signal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590800" y="3886200"/>
            <a:ext cx="1219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>
              <a:latin typeface="+mn-lt"/>
            </a:endParaRPr>
          </a:p>
        </p:txBody>
      </p:sp>
      <p:sp>
        <p:nvSpPr>
          <p:cNvPr id="1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95830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Hyperlink modeling using </a:t>
            </a:r>
            <a:r>
              <a:rPr lang="en-US" dirty="0" smtClean="0"/>
              <a:t>PLSA</a:t>
            </a:r>
            <a:endParaRPr lang="en-US" sz="2400" dirty="0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17526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Heuristic: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533400" y="5257800"/>
            <a:ext cx="838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 </a:t>
            </a:r>
            <a:r>
              <a:rPr lang="en-US" sz="2000">
                <a:latin typeface="cmsy10" charset="0"/>
              </a:rPr>
              <a:t>·</a:t>
            </a:r>
            <a:r>
              <a:rPr lang="en-US" sz="2000"/>
              <a:t> </a:t>
            </a:r>
            <a:r>
              <a:rPr lang="en-US" sz="2000">
                <a:latin typeface="Symbol" charset="0"/>
                <a:sym typeface="Symbol" charset="0"/>
              </a:rPr>
              <a:t></a:t>
            </a:r>
            <a:r>
              <a:rPr lang="en-US" sz="2000"/>
              <a:t> </a:t>
            </a:r>
            <a:r>
              <a:rPr lang="en-US" sz="2000">
                <a:latin typeface="cmsy10" charset="0"/>
              </a:rPr>
              <a:t>·</a:t>
            </a:r>
            <a:r>
              <a:rPr lang="en-US" sz="2000"/>
              <a:t> 1 determines the relative importance of content and hyperlinks</a:t>
            </a:r>
          </a:p>
        </p:txBody>
      </p:sp>
      <p:pic>
        <p:nvPicPr>
          <p:cNvPr id="24585" name="Picture 9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19400"/>
            <a:ext cx="6172200" cy="181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257800" y="3505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charset="0"/>
                <a:sym typeface="Symbol" charset="0"/>
              </a:rPr>
              <a:t>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7772400" y="350520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(1-</a:t>
            </a:r>
            <a:r>
              <a:rPr lang="en-US">
                <a:latin typeface="Symbol" charset="0"/>
                <a:sym typeface="Symbol" charset="0"/>
              </a:rPr>
              <a:t></a:t>
            </a:r>
            <a:r>
              <a:rPr lang="en-US"/>
              <a:t>)</a:t>
            </a:r>
          </a:p>
        </p:txBody>
      </p:sp>
      <p:sp>
        <p:nvSpPr>
          <p:cNvPr id="8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743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6" grpId="0"/>
      <p:bldP spid="24587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Hyperlink modeling using </a:t>
            </a:r>
            <a:r>
              <a:rPr lang="en-US" dirty="0" smtClean="0"/>
              <a:t>PLSA</a:t>
            </a:r>
            <a:endParaRPr lang="en-US" sz="24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Classification performance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9144000" cy="330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28600" y="56388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Hyperlink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657600" y="5638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content</a:t>
            </a:r>
          </a:p>
        </p:txBody>
      </p:sp>
      <p:sp>
        <p:nvSpPr>
          <p:cNvPr id="23559" name="AutoShape 7"/>
          <p:cNvSpPr>
            <a:spLocks noChangeArrowheads="1"/>
          </p:cNvSpPr>
          <p:nvPr/>
        </p:nvSpPr>
        <p:spPr bwMode="auto">
          <a:xfrm>
            <a:off x="1371600" y="5715000"/>
            <a:ext cx="2286000" cy="228600"/>
          </a:xfrm>
          <a:prstGeom prst="left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4953000" y="5562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Hyperlink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8229600" y="54864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content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019800" y="5638800"/>
            <a:ext cx="2286000" cy="228600"/>
          </a:xfrm>
          <a:prstGeom prst="leftRigh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865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Hyperlink modeling using </a:t>
            </a:r>
            <a:r>
              <a:rPr lang="en-US" dirty="0" smtClean="0"/>
              <a:t>LDA</a:t>
            </a:r>
            <a:endParaRPr lang="en-US" sz="2400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8600" y="2209800"/>
            <a:ext cx="31242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762000" y="3429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762000" y="4495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w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33400" y="3276600"/>
            <a:ext cx="1143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762000" y="594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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 flipV="1">
            <a:off x="10668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10668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676400" y="53340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838200" y="2362200"/>
            <a:ext cx="609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</a:t>
            </a:r>
            <a:endParaRPr lang="en-US" sz="2400" baseline="-25000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H="1">
            <a:off x="10668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1371600" y="5029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</a:t>
            </a:r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762000" y="1143000"/>
            <a:ext cx="6096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a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1066800" y="1676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3657600" y="1268760"/>
            <a:ext cx="51054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/>
              <a:t> For each document d = 1,</a:t>
            </a:r>
            <a:r>
              <a:rPr lang="en-US" sz="2000" dirty="0">
                <a:latin typeface="MT Extra" charset="0"/>
                <a:sym typeface="MT Extra" charset="0"/>
              </a:rPr>
              <a:t></a:t>
            </a:r>
            <a:r>
              <a:rPr lang="en-US" sz="2000" dirty="0"/>
              <a:t>,M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/>
              <a:t> Generate </a:t>
            </a:r>
            <a:r>
              <a:rPr lang="en-US" sz="2000" dirty="0">
                <a:latin typeface="Symbol" charset="0"/>
                <a:sym typeface="Symbol" charset="0"/>
              </a:rPr>
              <a:t></a:t>
            </a:r>
            <a:r>
              <a:rPr lang="en-US" sz="2000" baseline="-25000" dirty="0">
                <a:sym typeface="Symbol" charset="0"/>
              </a:rPr>
              <a:t>d</a:t>
            </a:r>
            <a:r>
              <a:rPr lang="en-US" sz="2000" dirty="0"/>
              <a:t> ~ Dir(</a:t>
            </a:r>
            <a:r>
              <a:rPr lang="en-US" sz="2000" dirty="0">
                <a:latin typeface="cmsy10" charset="0"/>
              </a:rPr>
              <a:t>¢</a:t>
            </a:r>
            <a:r>
              <a:rPr lang="en-US" sz="2000" dirty="0"/>
              <a:t> | </a:t>
            </a:r>
            <a:r>
              <a:rPr lang="en-US" sz="2000" dirty="0">
                <a:latin typeface="Symbol" charset="0"/>
                <a:sym typeface="Symbol" charset="0"/>
              </a:rPr>
              <a:t></a:t>
            </a:r>
            <a:r>
              <a:rPr lang="en-US" sz="2000" dirty="0"/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/>
              <a:t> For each position n = 1,</a:t>
            </a:r>
            <a:r>
              <a:rPr lang="en-US" sz="2000" dirty="0">
                <a:latin typeface="MT Extra" charset="0"/>
                <a:sym typeface="MT Extra" charset="0"/>
              </a:rPr>
              <a:t></a:t>
            </a:r>
            <a:r>
              <a:rPr lang="en-US" sz="2000" dirty="0"/>
              <a:t>, </a:t>
            </a:r>
            <a:r>
              <a:rPr lang="en-US" sz="2000" dirty="0" err="1"/>
              <a:t>N</a:t>
            </a:r>
            <a:r>
              <a:rPr lang="en-US" sz="2000" baseline="-25000" dirty="0" err="1"/>
              <a:t>d</a:t>
            </a:r>
            <a:endParaRPr lang="en-US" sz="2000" dirty="0"/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 dirty="0"/>
              <a:t> generate </a:t>
            </a:r>
            <a:r>
              <a:rPr lang="en-US" sz="2000" dirty="0" err="1"/>
              <a:t>z</a:t>
            </a:r>
            <a:r>
              <a:rPr lang="en-US" sz="2000" baseline="-25000" dirty="0" err="1"/>
              <a:t>n</a:t>
            </a:r>
            <a:r>
              <a:rPr lang="en-US" sz="2000" dirty="0"/>
              <a:t> ~ </a:t>
            </a:r>
            <a:r>
              <a:rPr lang="en-US" sz="2000" dirty="0" err="1"/>
              <a:t>Mult</a:t>
            </a:r>
            <a:r>
              <a:rPr lang="en-US" sz="2000" dirty="0"/>
              <a:t>( </a:t>
            </a:r>
            <a:r>
              <a:rPr lang="en-US" sz="2000" dirty="0">
                <a:latin typeface="cmsy10" charset="0"/>
              </a:rPr>
              <a:t>¢</a:t>
            </a:r>
            <a:r>
              <a:rPr lang="en-US" sz="2000" dirty="0"/>
              <a:t> | </a:t>
            </a:r>
            <a:r>
              <a:rPr lang="en-US" sz="2000" dirty="0">
                <a:latin typeface="Symbol" charset="0"/>
                <a:sym typeface="Symbol" charset="0"/>
              </a:rPr>
              <a:t></a:t>
            </a:r>
            <a:r>
              <a:rPr lang="en-US" sz="2000" baseline="-25000" dirty="0">
                <a:sym typeface="Symbol" charset="0"/>
              </a:rPr>
              <a:t>d</a:t>
            </a:r>
            <a:r>
              <a:rPr lang="en-US" sz="2000" dirty="0"/>
              <a:t>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 dirty="0"/>
              <a:t> generate </a:t>
            </a:r>
            <a:r>
              <a:rPr lang="en-US" sz="2000" dirty="0" err="1"/>
              <a:t>w</a:t>
            </a:r>
            <a:r>
              <a:rPr lang="en-US" sz="2000" baseline="-25000" dirty="0" err="1"/>
              <a:t>n</a:t>
            </a:r>
            <a:r>
              <a:rPr lang="en-US" sz="2000" dirty="0"/>
              <a:t> ~ </a:t>
            </a:r>
            <a:r>
              <a:rPr lang="en-US" sz="2000" dirty="0" err="1"/>
              <a:t>Mult</a:t>
            </a:r>
            <a:r>
              <a:rPr lang="en-US" sz="2000" dirty="0"/>
              <a:t>( </a:t>
            </a:r>
            <a:r>
              <a:rPr lang="en-US" sz="2000" dirty="0">
                <a:latin typeface="cmsy10" charset="0"/>
              </a:rPr>
              <a:t>¢</a:t>
            </a:r>
            <a:r>
              <a:rPr lang="en-US" sz="2000" dirty="0"/>
              <a:t> | </a:t>
            </a:r>
            <a:r>
              <a:rPr lang="en-US" sz="2000" dirty="0">
                <a:latin typeface="Symbol" charset="0"/>
                <a:sym typeface="Symbol" charset="0"/>
              </a:rPr>
              <a:t></a:t>
            </a:r>
            <a:r>
              <a:rPr lang="en-US" sz="2000" baseline="-25000" dirty="0" err="1">
                <a:sym typeface="Symbol" charset="0"/>
              </a:rPr>
              <a:t>z</a:t>
            </a:r>
            <a:r>
              <a:rPr lang="en-US" sz="2000" baseline="-50000" dirty="0" err="1">
                <a:sym typeface="Symbol" charset="0"/>
              </a:rPr>
              <a:t>n</a:t>
            </a:r>
            <a:r>
              <a:rPr lang="en-US" sz="2000" dirty="0"/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/>
              <a:t>For each citation j = 1,</a:t>
            </a:r>
            <a:r>
              <a:rPr lang="en-US" sz="2000" dirty="0">
                <a:sym typeface="MT Extra" charset="0"/>
              </a:rPr>
              <a:t></a:t>
            </a:r>
            <a:r>
              <a:rPr lang="en-US" sz="2000" dirty="0"/>
              <a:t>, </a:t>
            </a:r>
            <a:r>
              <a:rPr lang="en-US" sz="2000" dirty="0" err="1"/>
              <a:t>L</a:t>
            </a:r>
            <a:r>
              <a:rPr lang="en-US" sz="2000" baseline="-25000" dirty="0" err="1"/>
              <a:t>d</a:t>
            </a:r>
            <a:r>
              <a:rPr lang="en-US" sz="2000" dirty="0"/>
              <a:t> 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 dirty="0"/>
              <a:t> generate </a:t>
            </a:r>
            <a:r>
              <a:rPr lang="en-US" sz="2000" dirty="0" err="1"/>
              <a:t>z</a:t>
            </a:r>
            <a:r>
              <a:rPr lang="en-US" sz="2000" baseline="-25000" dirty="0" err="1"/>
              <a:t>j</a:t>
            </a:r>
            <a:r>
              <a:rPr lang="en-US" sz="2000" dirty="0"/>
              <a:t> ~ </a:t>
            </a:r>
            <a:r>
              <a:rPr lang="en-US" sz="2000" dirty="0" err="1"/>
              <a:t>Mult</a:t>
            </a:r>
            <a:r>
              <a:rPr lang="en-US" sz="2000" dirty="0"/>
              <a:t>( . | </a:t>
            </a:r>
            <a:r>
              <a:rPr lang="en-US" sz="2000" dirty="0">
                <a:sym typeface="Symbol" charset="0"/>
              </a:rPr>
              <a:t></a:t>
            </a:r>
            <a:r>
              <a:rPr lang="en-US" sz="2000" baseline="-25000" dirty="0">
                <a:sym typeface="Symbol" charset="0"/>
              </a:rPr>
              <a:t>d</a:t>
            </a:r>
            <a:r>
              <a:rPr lang="en-US" sz="2000" dirty="0"/>
              <a:t>)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2000" dirty="0"/>
              <a:t> generate </a:t>
            </a:r>
            <a:r>
              <a:rPr lang="en-US" sz="2000" dirty="0" err="1"/>
              <a:t>c</a:t>
            </a:r>
            <a:r>
              <a:rPr lang="en-US" sz="2000" baseline="-25000" dirty="0" err="1"/>
              <a:t>j</a:t>
            </a:r>
            <a:r>
              <a:rPr lang="en-US" sz="2000" dirty="0"/>
              <a:t> ~ </a:t>
            </a:r>
            <a:r>
              <a:rPr lang="en-US" sz="2000" dirty="0" err="1"/>
              <a:t>Mult</a:t>
            </a:r>
            <a:r>
              <a:rPr lang="en-US" sz="2000" dirty="0"/>
              <a:t>( . | </a:t>
            </a:r>
            <a:r>
              <a:rPr lang="en-US" sz="2000" dirty="0">
                <a:sym typeface="Symbol" charset="0"/>
              </a:rPr>
              <a:t></a:t>
            </a:r>
            <a:r>
              <a:rPr lang="en-US" sz="2000" baseline="-25000" dirty="0" err="1">
                <a:sym typeface="Symbol" charset="0"/>
              </a:rPr>
              <a:t>z</a:t>
            </a:r>
            <a:r>
              <a:rPr lang="en-US" sz="2000" baseline="-50000" dirty="0" err="1">
                <a:sym typeface="Symbol" charset="0"/>
              </a:rPr>
              <a:t>j</a:t>
            </a:r>
            <a:r>
              <a:rPr lang="en-US" sz="2000" dirty="0"/>
              <a:t>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n-US" sz="2000" dirty="0"/>
          </a:p>
        </p:txBody>
      </p:sp>
      <p:sp>
        <p:nvSpPr>
          <p:cNvPr id="25618" name="Oval 18"/>
          <p:cNvSpPr>
            <a:spLocks noChangeArrowheads="1"/>
          </p:cNvSpPr>
          <p:nvPr/>
        </p:nvSpPr>
        <p:spPr bwMode="auto">
          <a:xfrm>
            <a:off x="2209800" y="34290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z</a:t>
            </a:r>
          </a:p>
        </p:txBody>
      </p:sp>
      <p:sp>
        <p:nvSpPr>
          <p:cNvPr id="25619" name="Oval 19"/>
          <p:cNvSpPr>
            <a:spLocks noChangeArrowheads="1"/>
          </p:cNvSpPr>
          <p:nvPr/>
        </p:nvSpPr>
        <p:spPr bwMode="auto">
          <a:xfrm>
            <a:off x="2209800" y="44958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1981200" y="3276600"/>
            <a:ext cx="1143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621" name="Oval 21"/>
          <p:cNvSpPr>
            <a:spLocks noChangeArrowheads="1"/>
          </p:cNvSpPr>
          <p:nvPr/>
        </p:nvSpPr>
        <p:spPr bwMode="auto">
          <a:xfrm>
            <a:off x="2209800" y="5943600"/>
            <a:ext cx="6858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>
                <a:latin typeface="Symbol" charset="0"/>
                <a:sym typeface="Symbol" charset="0"/>
              </a:rPr>
              <a:t>g</a:t>
            </a: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 flipV="1">
            <a:off x="2514600" y="5181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2514600" y="4114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1447800" y="26670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819400" y="5029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4038600" y="5006503"/>
            <a:ext cx="441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Learning using </a:t>
            </a:r>
            <a:r>
              <a:rPr lang="en-US" dirty="0" err="1"/>
              <a:t>variational</a:t>
            </a:r>
            <a:r>
              <a:rPr lang="en-US" dirty="0"/>
              <a:t> EM</a:t>
            </a:r>
          </a:p>
        </p:txBody>
      </p:sp>
      <p:sp>
        <p:nvSpPr>
          <p:cNvPr id="2" name="Rechteck 1"/>
          <p:cNvSpPr/>
          <p:nvPr/>
        </p:nvSpPr>
        <p:spPr>
          <a:xfrm>
            <a:off x="3059832" y="6093296"/>
            <a:ext cx="417646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100" dirty="0">
                <a:solidFill>
                  <a:srgbClr val="0000FF"/>
                </a:solidFill>
              </a:rPr>
              <a:t>E. </a:t>
            </a:r>
            <a:r>
              <a:rPr lang="de-DE" sz="1100" dirty="0" err="1">
                <a:solidFill>
                  <a:srgbClr val="0000FF"/>
                </a:solidFill>
              </a:rPr>
              <a:t>Erosheva</a:t>
            </a:r>
            <a:r>
              <a:rPr lang="de-DE" sz="1100" dirty="0">
                <a:solidFill>
                  <a:srgbClr val="0000FF"/>
                </a:solidFill>
              </a:rPr>
              <a:t>, S </a:t>
            </a:r>
            <a:r>
              <a:rPr lang="de-DE" sz="1100" dirty="0" err="1">
                <a:solidFill>
                  <a:srgbClr val="0000FF"/>
                </a:solidFill>
              </a:rPr>
              <a:t>Fienberg</a:t>
            </a:r>
            <a:r>
              <a:rPr lang="de-DE" sz="1100" dirty="0">
                <a:solidFill>
                  <a:srgbClr val="0000FF"/>
                </a:solidFill>
              </a:rPr>
              <a:t>, J. </a:t>
            </a:r>
            <a:r>
              <a:rPr lang="de-DE" sz="1100" dirty="0" err="1">
                <a:solidFill>
                  <a:srgbClr val="0000FF"/>
                </a:solidFill>
              </a:rPr>
              <a:t>Lafferty</a:t>
            </a:r>
            <a:r>
              <a:rPr lang="de-DE" sz="1100" dirty="0">
                <a:solidFill>
                  <a:srgbClr val="0000FF"/>
                </a:solidFill>
              </a:rPr>
              <a:t>, Mixed-membership </a:t>
            </a:r>
            <a:r>
              <a:rPr lang="de-DE" sz="1100" dirty="0" err="1">
                <a:solidFill>
                  <a:srgbClr val="0000FF"/>
                </a:solidFill>
              </a:rPr>
              <a:t>models</a:t>
            </a:r>
            <a:r>
              <a:rPr lang="de-DE" sz="1100" dirty="0">
                <a:solidFill>
                  <a:srgbClr val="0000FF"/>
                </a:solidFill>
              </a:rPr>
              <a:t> of </a:t>
            </a:r>
            <a:r>
              <a:rPr lang="de-DE" sz="1100" dirty="0" err="1">
                <a:solidFill>
                  <a:srgbClr val="0000FF"/>
                </a:solidFill>
              </a:rPr>
              <a:t>scientific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publications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Proc</a:t>
            </a:r>
            <a:r>
              <a:rPr lang="de-DE" sz="1100" dirty="0">
                <a:solidFill>
                  <a:srgbClr val="0000FF"/>
                </a:solidFill>
              </a:rPr>
              <a:t> National </a:t>
            </a:r>
            <a:r>
              <a:rPr lang="de-DE" sz="1100" dirty="0" err="1">
                <a:solidFill>
                  <a:srgbClr val="0000FF"/>
                </a:solidFill>
              </a:rPr>
              <a:t>Academy</a:t>
            </a:r>
            <a:r>
              <a:rPr lang="de-DE" sz="1100" dirty="0">
                <a:solidFill>
                  <a:srgbClr val="0000FF"/>
                </a:solidFill>
              </a:rPr>
              <a:t> Science U S A. 2004 Apr 6;101 </a:t>
            </a:r>
            <a:r>
              <a:rPr lang="de-DE" sz="1100" dirty="0" err="1">
                <a:solidFill>
                  <a:srgbClr val="0000FF"/>
                </a:solidFill>
              </a:rPr>
              <a:t>Suppl</a:t>
            </a:r>
            <a:r>
              <a:rPr lang="de-DE" sz="1100" dirty="0">
                <a:solidFill>
                  <a:srgbClr val="0000FF"/>
                </a:solidFill>
              </a:rPr>
              <a:t> 1:5220-7. </a:t>
            </a:r>
            <a:r>
              <a:rPr lang="de-DE" sz="1100" dirty="0" err="1">
                <a:solidFill>
                  <a:srgbClr val="0000FF"/>
                </a:solidFill>
              </a:rPr>
              <a:t>Epub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b="1" dirty="0">
                <a:solidFill>
                  <a:srgbClr val="FF0000"/>
                </a:solidFill>
              </a:rPr>
              <a:t>2004</a:t>
            </a:r>
            <a:r>
              <a:rPr lang="de-DE" sz="1100" dirty="0">
                <a:solidFill>
                  <a:srgbClr val="0000FF"/>
                </a:solidFill>
              </a:rPr>
              <a:t> Mar 12.</a:t>
            </a:r>
          </a:p>
        </p:txBody>
      </p:sp>
      <p:sp>
        <p:nvSpPr>
          <p:cNvPr id="27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162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8" grpId="0" animBg="1"/>
      <p:bldP spid="25619" grpId="0" animBg="1"/>
      <p:bldP spid="25620" grpId="0" animBg="1"/>
      <p:bldP spid="25621" grpId="0" animBg="1"/>
      <p:bldP spid="25622" grpId="0" animBg="1"/>
      <p:bldP spid="25623" grpId="0" animBg="1"/>
      <p:bldP spid="25624" grpId="0" animBg="1"/>
      <p:bldP spid="25625" grpId="0"/>
      <p:bldP spid="25626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Citation </a:t>
            </a:r>
            <a:r>
              <a:rPr lang="en-US" dirty="0" smtClean="0"/>
              <a:t>Influences</a:t>
            </a:r>
            <a:endParaRPr lang="en-US" sz="24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Citation influence model 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722214"/>
            <a:ext cx="4759325" cy="408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Rechteck 1"/>
          <p:cNvSpPr/>
          <p:nvPr/>
        </p:nvSpPr>
        <p:spPr>
          <a:xfrm>
            <a:off x="244827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L. Dietz, St. Bickel,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T. Scheffer, </a:t>
            </a:r>
            <a:r>
              <a:rPr lang="de-DE" sz="1200" dirty="0" err="1">
                <a:solidFill>
                  <a:srgbClr val="0000FF"/>
                </a:solidFill>
              </a:rPr>
              <a:t>Unsupervised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Prediction</a:t>
            </a:r>
            <a:r>
              <a:rPr lang="de-DE" sz="1200" dirty="0">
                <a:solidFill>
                  <a:srgbClr val="0000FF"/>
                </a:solidFill>
              </a:rPr>
              <a:t> of </a:t>
            </a:r>
            <a:r>
              <a:rPr lang="de-DE" sz="1200" dirty="0" err="1">
                <a:solidFill>
                  <a:srgbClr val="0000FF"/>
                </a:solidFill>
              </a:rPr>
              <a:t>Citation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Influences</a:t>
            </a:r>
            <a:r>
              <a:rPr lang="de-DE" sz="1200" dirty="0">
                <a:solidFill>
                  <a:srgbClr val="0000FF"/>
                </a:solidFill>
              </a:rPr>
              <a:t>, In: </a:t>
            </a:r>
            <a:r>
              <a:rPr lang="de-DE" sz="1200" dirty="0" err="1">
                <a:solidFill>
                  <a:srgbClr val="0000FF"/>
                </a:solidFill>
              </a:rPr>
              <a:t>Proc</a:t>
            </a:r>
            <a:r>
              <a:rPr lang="de-DE" sz="1200" dirty="0">
                <a:solidFill>
                  <a:srgbClr val="0000FF"/>
                </a:solidFill>
              </a:rPr>
              <a:t>. ICML </a:t>
            </a:r>
            <a:r>
              <a:rPr lang="de-DE" sz="1200" b="1" dirty="0">
                <a:solidFill>
                  <a:srgbClr val="FF0000"/>
                </a:solidFill>
              </a:rPr>
              <a:t>2007</a:t>
            </a:r>
            <a:r>
              <a:rPr lang="de-DE" sz="12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8630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Citation </a:t>
            </a:r>
            <a:r>
              <a:rPr lang="en-US" dirty="0" smtClean="0"/>
              <a:t>Influences</a:t>
            </a:r>
            <a:endParaRPr lang="en-US" sz="24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Citation influence graph for LDA paper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2438400"/>
            <a:ext cx="8956675" cy="334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165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Citation </a:t>
            </a:r>
            <a:r>
              <a:rPr lang="en-US" dirty="0" smtClean="0"/>
              <a:t>Influences</a:t>
            </a:r>
            <a:endParaRPr lang="en-US" sz="2400" dirty="0"/>
          </a:p>
        </p:txBody>
      </p:sp>
      <p:pic>
        <p:nvPicPr>
          <p:cNvPr id="4506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030760"/>
            <a:ext cx="5073650" cy="4162425"/>
          </a:xfrm>
          <a:noFill/>
          <a:ln/>
        </p:spPr>
      </p:pic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67544" y="126876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  <a:r>
              <a:rPr lang="en-US" sz="2400" dirty="0"/>
              <a:t>Words in LDA paper assigned to citations </a:t>
            </a:r>
          </a:p>
        </p:txBody>
      </p:sp>
      <p:sp>
        <p:nvSpPr>
          <p:cNvPr id="5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55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7785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Link-PLSA-LDA: Topic Influence in </a:t>
            </a:r>
            <a:r>
              <a:rPr lang="en-US" sz="3600" dirty="0" smtClean="0"/>
              <a:t>Blogs</a:t>
            </a:r>
            <a:endParaRPr lang="en-US" sz="2400" dirty="0"/>
          </a:p>
        </p:txBody>
      </p:sp>
      <p:pic>
        <p:nvPicPr>
          <p:cNvPr id="12186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2" t="32655" r="24359" b="8807"/>
          <a:stretch>
            <a:fillRect/>
          </a:stretch>
        </p:blipFill>
        <p:spPr bwMode="auto">
          <a:xfrm>
            <a:off x="1259632" y="1104106"/>
            <a:ext cx="61722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4644008" y="1124744"/>
            <a:ext cx="41399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" name="Rechteck 1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R. </a:t>
            </a:r>
            <a:r>
              <a:rPr lang="de-DE" sz="1200" dirty="0" err="1">
                <a:solidFill>
                  <a:srgbClr val="0000FF"/>
                </a:solidFill>
              </a:rPr>
              <a:t>Nallapati</a:t>
            </a:r>
            <a:r>
              <a:rPr lang="de-DE" sz="1200" dirty="0">
                <a:solidFill>
                  <a:srgbClr val="0000FF"/>
                </a:solidFill>
              </a:rPr>
              <a:t>, A. Ahmed, E. </a:t>
            </a:r>
            <a:r>
              <a:rPr lang="de-DE" sz="1200" dirty="0" err="1">
                <a:solidFill>
                  <a:srgbClr val="0000FF"/>
                </a:solidFill>
              </a:rPr>
              <a:t>Xing</a:t>
            </a:r>
            <a:r>
              <a:rPr lang="de-DE" sz="1200" dirty="0">
                <a:solidFill>
                  <a:srgbClr val="0000FF"/>
                </a:solidFill>
              </a:rPr>
              <a:t>, W.W. Cohen, Joint Latent Topic Models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Text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Citations</a:t>
            </a:r>
            <a:r>
              <a:rPr lang="de-DE" sz="1200" dirty="0">
                <a:solidFill>
                  <a:srgbClr val="0000FF"/>
                </a:solidFill>
              </a:rPr>
              <a:t>, In: </a:t>
            </a:r>
            <a:r>
              <a:rPr lang="de-DE" sz="1200" dirty="0" err="1">
                <a:solidFill>
                  <a:srgbClr val="0000FF"/>
                </a:solidFill>
              </a:rPr>
              <a:t>Proc</a:t>
            </a:r>
            <a:r>
              <a:rPr lang="de-DE" sz="1200" dirty="0">
                <a:solidFill>
                  <a:srgbClr val="0000FF"/>
                </a:solidFill>
              </a:rPr>
              <a:t>. KDD, </a:t>
            </a:r>
            <a:r>
              <a:rPr lang="de-DE" sz="1200" b="1" dirty="0">
                <a:solidFill>
                  <a:srgbClr val="FF0000"/>
                </a:solidFill>
              </a:rPr>
              <a:t>2008</a:t>
            </a:r>
            <a:r>
              <a:rPr lang="de-DE" sz="120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6" name="Foliennummernplatzhalter 1"/>
          <p:cNvSpPr txBox="1">
            <a:spLocks/>
          </p:cNvSpPr>
          <p:nvPr/>
        </p:nvSpPr>
        <p:spPr>
          <a:xfrm>
            <a:off x="7956550" y="6358852"/>
            <a:ext cx="1008063" cy="19685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3459873F-0287-9A4B-A260-FE52D1F3913B}" type="slidenum">
              <a:rPr lang="de-DE" sz="1100" smtClean="0"/>
              <a:pPr algn="r">
                <a:defRPr/>
              </a:pPr>
              <a:t>56</a:t>
            </a:fld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334148847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31818" r="15811" b="8182"/>
          <a:stretch>
            <a:fillRect/>
          </a:stretch>
        </p:blipFill>
        <p:spPr bwMode="auto">
          <a:xfrm>
            <a:off x="381000" y="152400"/>
            <a:ext cx="7772400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Foliennummernplatzhalter 1"/>
          <p:cNvSpPr txBox="1">
            <a:spLocks/>
          </p:cNvSpPr>
          <p:nvPr/>
        </p:nvSpPr>
        <p:spPr>
          <a:xfrm>
            <a:off x="7956550" y="6358852"/>
            <a:ext cx="1008063" cy="196850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fld id="{3459873F-0287-9A4B-A260-FE52D1F3913B}" type="slidenum">
              <a:rPr lang="de-DE" sz="1100" smtClean="0"/>
              <a:pPr algn="r">
                <a:defRPr/>
              </a:pPr>
              <a:t>57</a:t>
            </a:fld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71708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Indexing anchor text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When indexing a document </a:t>
            </a:r>
            <a:r>
              <a:rPr lang="en-US" i="1">
                <a:ea typeface="ＭＳ Ｐゴシック" charset="0"/>
                <a:cs typeface="ＭＳ Ｐゴシック" charset="0"/>
              </a:rPr>
              <a:t>D</a:t>
            </a:r>
            <a:r>
              <a:rPr lang="en-US">
                <a:ea typeface="ＭＳ Ｐゴシック" charset="0"/>
                <a:cs typeface="ＭＳ Ｐゴシック" charset="0"/>
              </a:rPr>
              <a:t>, include anchor text from links pointing to </a:t>
            </a:r>
            <a:r>
              <a:rPr lang="en-US" i="1">
                <a:ea typeface="ＭＳ Ｐゴシック" charset="0"/>
                <a:cs typeface="ＭＳ Ｐゴシック" charset="0"/>
              </a:rPr>
              <a:t>D</a:t>
            </a:r>
            <a:r>
              <a:rPr lang="en-US"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419176" y="3998292"/>
            <a:ext cx="152400" cy="609600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5314776" y="3160092"/>
            <a:ext cx="2057400" cy="304800"/>
          </a:xfrm>
          <a:prstGeom prst="flowChartProcess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>
                <a:latin typeface="+mn-lt"/>
              </a:rPr>
              <a:t>www.ibm.com</a:t>
            </a:r>
            <a:endParaRPr lang="en-US" sz="1400">
              <a:latin typeface="+mn-lt"/>
            </a:endParaRPr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1845806" y="2351233"/>
            <a:ext cx="2980303" cy="701731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>
                <a:latin typeface="+mn-lt"/>
              </a:rPr>
              <a:t>Armonk, NY-based computer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+mn-lt"/>
              </a:rPr>
              <a:t>giant </a:t>
            </a:r>
            <a:r>
              <a:rPr lang="en-US" sz="1800" u="sng">
                <a:latin typeface="+mn-lt"/>
              </a:rPr>
              <a:t>IBM</a:t>
            </a:r>
            <a:r>
              <a:rPr lang="en-US" sz="1800">
                <a:latin typeface="+mn-lt"/>
              </a:rPr>
              <a:t> announced today</a:t>
            </a:r>
            <a:endParaRPr lang="en-US" sz="1400">
              <a:latin typeface="+mn-lt"/>
            </a:endParaRPr>
          </a:p>
        </p:txBody>
      </p:sp>
      <p:cxnSp>
        <p:nvCxnSpPr>
          <p:cNvPr id="20487" name="AutoShape 7"/>
          <p:cNvCxnSpPr>
            <a:cxnSpLocks noChangeShapeType="1"/>
            <a:stCxn id="20486" idx="2"/>
            <a:endCxn id="20485" idx="1"/>
          </p:cNvCxnSpPr>
          <p:nvPr/>
        </p:nvCxnSpPr>
        <p:spPr bwMode="auto">
          <a:xfrm>
            <a:off x="3335958" y="3052964"/>
            <a:ext cx="1978818" cy="25952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971376" y="4460409"/>
            <a:ext cx="3100769" cy="1366528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>
                <a:latin typeface="+mn-lt"/>
              </a:rPr>
              <a:t>Joe’s computer hardware links</a:t>
            </a:r>
          </a:p>
          <a:p>
            <a:pPr>
              <a:spcBef>
                <a:spcPct val="20000"/>
              </a:spcBef>
            </a:pPr>
            <a:r>
              <a:rPr lang="en-US" sz="1800" u="sng">
                <a:latin typeface="+mn-lt"/>
              </a:rPr>
              <a:t>Compaq</a:t>
            </a:r>
          </a:p>
          <a:p>
            <a:pPr>
              <a:spcBef>
                <a:spcPct val="20000"/>
              </a:spcBef>
            </a:pPr>
            <a:r>
              <a:rPr lang="en-US" sz="1800" u="sng">
                <a:latin typeface="+mn-lt"/>
              </a:rPr>
              <a:t>HP</a:t>
            </a:r>
          </a:p>
          <a:p>
            <a:pPr>
              <a:spcBef>
                <a:spcPct val="20000"/>
              </a:spcBef>
            </a:pPr>
            <a:r>
              <a:rPr lang="en-US" sz="1800" u="sng">
                <a:latin typeface="+mn-lt"/>
              </a:rPr>
              <a:t>IBM</a:t>
            </a:r>
            <a:endParaRPr lang="en-US" sz="1400" u="sng">
              <a:latin typeface="+mn-lt"/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419176" y="3312492"/>
            <a:ext cx="2895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4880535" y="4305445"/>
            <a:ext cx="2930645" cy="701731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800" u="sng">
                <a:latin typeface="+mn-lt"/>
              </a:rPr>
              <a:t>Big Blue</a:t>
            </a:r>
            <a:r>
              <a:rPr lang="en-US" sz="1800">
                <a:latin typeface="+mn-lt"/>
              </a:rPr>
              <a:t> today announced</a:t>
            </a:r>
          </a:p>
          <a:p>
            <a:pPr algn="ctr">
              <a:spcBef>
                <a:spcPct val="20000"/>
              </a:spcBef>
            </a:pPr>
            <a:r>
              <a:rPr lang="en-US" sz="1800">
                <a:latin typeface="+mn-lt"/>
              </a:rPr>
              <a:t>record profits for the quarter</a:t>
            </a:r>
            <a:endParaRPr lang="en-US" sz="1400">
              <a:latin typeface="+mn-lt"/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6000576" y="3464892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1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8430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4724400" y="495868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4716016" y="564448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Query-independent ordering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96752"/>
            <a:ext cx="7772400" cy="4116388"/>
          </a:xfrm>
        </p:spPr>
        <p:txBody>
          <a:bodyPr/>
          <a:lstStyle/>
          <a:p>
            <a:r>
              <a:rPr lang="en-US" sz="2800" dirty="0">
                <a:ea typeface="ＭＳ Ｐゴシック" charset="0"/>
              </a:rPr>
              <a:t>First generation: using link counts as simple measures of popularity.</a:t>
            </a:r>
          </a:p>
          <a:p>
            <a:r>
              <a:rPr lang="en-US" sz="2800" dirty="0">
                <a:ea typeface="ＭＳ Ｐゴシック" charset="0"/>
              </a:rPr>
              <a:t>Two basic suggestions:</a:t>
            </a:r>
          </a:p>
          <a:p>
            <a:pPr lvl="1"/>
            <a:r>
              <a:rPr lang="en-US" sz="2400" u="sng" dirty="0">
                <a:ea typeface="ＭＳ Ｐゴシック" charset="0"/>
              </a:rPr>
              <a:t>Undirected popularity:</a:t>
            </a:r>
            <a:endParaRPr lang="en-US" sz="2400" dirty="0">
              <a:ea typeface="ＭＳ Ｐゴシック" charset="0"/>
            </a:endParaRPr>
          </a:p>
          <a:p>
            <a:pPr lvl="2"/>
            <a:r>
              <a:rPr lang="en-US" sz="2000" dirty="0">
                <a:ea typeface="ＭＳ Ｐゴシック" charset="0"/>
              </a:rPr>
              <a:t>Each page gets a score = the number of in-links plus the number of out-links (3+2=5).</a:t>
            </a:r>
          </a:p>
          <a:p>
            <a:pPr lvl="1"/>
            <a:r>
              <a:rPr lang="en-US" sz="2400" u="sng" dirty="0">
                <a:ea typeface="ＭＳ Ｐゴシック" charset="0"/>
              </a:rPr>
              <a:t>Directed popularity:</a:t>
            </a:r>
            <a:endParaRPr lang="en-US" sz="2400" dirty="0">
              <a:ea typeface="ＭＳ Ｐゴシック" charset="0"/>
            </a:endParaRPr>
          </a:p>
          <a:p>
            <a:pPr lvl="2"/>
            <a:r>
              <a:rPr lang="en-US" sz="2000" dirty="0">
                <a:ea typeface="ＭＳ Ｐゴシック" charset="0"/>
              </a:rPr>
              <a:t>Score of a page = number of its in-links (3).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873624" y="5013176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>
            <a:off x="2829744" y="4854352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2601144" y="5463952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 flipV="1">
            <a:off x="2905944" y="5692552"/>
            <a:ext cx="990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>
              <a:latin typeface="+mn-lt"/>
            </a:endParaRPr>
          </a:p>
        </p:txBody>
      </p:sp>
      <p:sp>
        <p:nvSpPr>
          <p:cNvPr id="10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0496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Query processing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First retrieve all pages meeting the text query 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/>
            </a:r>
            <a:br>
              <a:rPr lang="en-US" dirty="0" smtClean="0"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ea typeface="ＭＳ Ｐゴシック" charset="0"/>
                <a:cs typeface="ＭＳ Ｐゴシック" charset="0"/>
              </a:rPr>
              <a:t>(</a:t>
            </a:r>
            <a:r>
              <a:rPr lang="en-US" dirty="0">
                <a:ea typeface="ＭＳ Ｐゴシック" charset="0"/>
                <a:cs typeface="ＭＳ Ｐゴシック" charset="0"/>
              </a:rPr>
              <a:t>say </a:t>
            </a:r>
            <a:r>
              <a:rPr lang="en-US" b="1" i="1" dirty="0">
                <a:ea typeface="ＭＳ Ｐゴシック" charset="0"/>
                <a:cs typeface="ＭＳ Ｐゴシック" charset="0"/>
              </a:rPr>
              <a:t>venture capital</a:t>
            </a:r>
            <a:r>
              <a:rPr lang="en-US" dirty="0">
                <a:ea typeface="ＭＳ Ｐゴシック" charset="0"/>
                <a:cs typeface="ＭＳ Ｐゴシック" charset="0"/>
              </a:rPr>
              <a:t>).</a:t>
            </a: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Order these by their link popularity (either variant on the previous page).</a:t>
            </a: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89248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  <a:ea typeface="ＭＳ Ｐゴシック" charset="0"/>
                <a:cs typeface="ＭＳ Ｐゴシック" charset="0"/>
              </a:rPr>
              <a:t>Spamming simple popularity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>
                <a:ea typeface="ＭＳ Ｐゴシック" charset="0"/>
                <a:cs typeface="ＭＳ Ｐゴシック" charset="0"/>
              </a:rPr>
              <a:t>Exercise</a:t>
            </a:r>
            <a:r>
              <a:rPr lang="en-US">
                <a:ea typeface="ＭＳ Ｐゴシック" charset="0"/>
                <a:cs typeface="ＭＳ Ｐゴシック" charset="0"/>
              </a:rPr>
              <a:t>: How do you spam each of the following heuristics so your page gets a high score?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Each page gets a score = the number of in-links plus the number of out-links.</a:t>
            </a:r>
          </a:p>
          <a:p>
            <a:r>
              <a:rPr lang="en-US">
                <a:ea typeface="ＭＳ Ｐゴシック" charset="0"/>
                <a:cs typeface="ＭＳ Ｐゴシック" charset="0"/>
              </a:rPr>
              <a:t>Score of a page = number of its in-links.</a:t>
            </a:r>
          </a:p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81739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}&#10;&amp;&amp;\prod_{d=1}^{N_d} P(w_1,\cdots,w_{N_d}, c_1,\cdots,c_{L_d},d | \theta,\beta,\gamma,\pi) \nonumber\\&#10;&amp;=&amp; \prod_{d=1}^{N_d} \pi_d \left\{\prod_{n=1}^{N_d}\left(\sum_k \theta_{dk} \beta_{kw_n}\right)\right\} \left\{\prod_{j=1}^{L_d}\left(\sum_k \theta_{dk} \gamma_{kc_j}\right)\right\} \nonumber&#10;\end{eqnarray}&#10;\end{document}&#10;"/>
  <p:tag name="FILENAME" val="TP_tmp"/>
  <p:tag name="FORMAT" val="bmpmono"/>
  <p:tag name="RES" val="1200"/>
  <p:tag name="BLEND" val="0"/>
  <p:tag name="TRANSPARENT" val="0"/>
  <p:tag name="TBUG" val="0"/>
  <p:tag name="ALLOWFS" val="0"/>
  <p:tag name="MAGNIFICATION" val="1752"/>
  <p:tag name="ORIGWIDTH" val="242"/>
  <p:tag name="PICTUREFILESIZE" val="60102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}&#10;&amp;&amp;\prod_{d=1}^{N_d} P(w_1,\cdots,w_{N_d}, d | \theta,\beta,\pi) \nonumber\\&#10;&amp;=&amp; \prod_{d=1}^{N_d} \pi_d \left\{\prod_{n=1}^{N_d}\left(\sum_k \theta_{dk} \beta_{kw_n}\right)\right\} \nonumber&#10;\end{eqnarray}&#10;\end{document}&#10;"/>
  <p:tag name="FILENAME" val="TP_tmp"/>
  <p:tag name="FORMAT" val="bmpmono"/>
  <p:tag name="RES" val="1200"/>
  <p:tag name="BLEND" val="0"/>
  <p:tag name="TRANSPARENT" val="0"/>
  <p:tag name="TBUG" val="0"/>
  <p:tag name="ALLOWFS" val="0"/>
  <p:tag name="MAGNIFICATION" val="2000"/>
  <p:tag name="ORIGWIDTH" val="144"/>
  <p:tag name="PICTUREFILESIZE" val="33006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eqnarray}&#10;&amp;&amp;\prod_{d=1}^{N_d} P(w_1,\cdots,w_{N_d}, c_1,\cdots,c_{L_d},d | \theta,\beta,\gamma,\pi) \nonumber\\&#10;&amp;=&amp; \prod_{d=1}^{N_d} \pi_d \left\{\prod_{n=1}^{N_d}\left(\sum_k \theta_{dk} \beta_{kw_n}\right)\right\} \left\{\prod_{j=1}^{L_d}\left(\sum_k \theta_{dk} \gamma_{kc_j}\right)\right\}\nonumber&#10;\end{eqnarray}&#10;\end{document}&#10;"/>
  <p:tag name="FILENAME" val="TP_tmp"/>
  <p:tag name="FORMAT" val="bmpmono"/>
  <p:tag name="RES" val="1200"/>
  <p:tag name="BLEND" val="0"/>
  <p:tag name="TRANSPARENT" val="0"/>
  <p:tag name="TBUG" val="0"/>
  <p:tag name="ALLOWFS" val="0"/>
  <p:tag name="MAGNIFICATION" val="2000"/>
  <p:tag name="ORIGWIDTH" val="242"/>
  <p:tag name="PICTUREFILESIZE" val="601026"/>
</p:tagLst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2832</Words>
  <Application>Microsoft Macintosh PowerPoint</Application>
  <PresentationFormat>Bildschirmpräsentation (4:3)</PresentationFormat>
  <Paragraphs>450</Paragraphs>
  <Slides>57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57</vt:i4>
      </vt:variant>
    </vt:vector>
  </HeadingPairs>
  <TitlesOfParts>
    <vt:vector size="61" baseType="lpstr">
      <vt:lpstr>7_Standarddesign</vt:lpstr>
      <vt:lpstr>Formel</vt:lpstr>
      <vt:lpstr>Bild</vt:lpstr>
      <vt:lpstr>Equation</vt:lpstr>
      <vt:lpstr>Web-Mining Agents Community Analysis</vt:lpstr>
      <vt:lpstr>Literature</vt:lpstr>
      <vt:lpstr>Today’s lecture</vt:lpstr>
      <vt:lpstr>The Web as a Directed Graph</vt:lpstr>
      <vt:lpstr>Anchor Text WWW Worm - McBryan [Mcbr94] </vt:lpstr>
      <vt:lpstr>Indexing anchor text</vt:lpstr>
      <vt:lpstr>Query-independent ordering</vt:lpstr>
      <vt:lpstr>Query processing</vt:lpstr>
      <vt:lpstr>Spamming simple popularity</vt:lpstr>
      <vt:lpstr>Pagerank scoring</vt:lpstr>
      <vt:lpstr>Not quite enough</vt:lpstr>
      <vt:lpstr>Teleporting</vt:lpstr>
      <vt:lpstr>Markov chains</vt:lpstr>
      <vt:lpstr>Markov chains</vt:lpstr>
      <vt:lpstr>Ergodic Markov chains</vt:lpstr>
      <vt:lpstr>Ergodic Markov chains</vt:lpstr>
      <vt:lpstr>Probability vectors</vt:lpstr>
      <vt:lpstr>Change in probability vector</vt:lpstr>
      <vt:lpstr>Steady state example</vt:lpstr>
      <vt:lpstr>How do we compute this vector?</vt:lpstr>
      <vt:lpstr>One way of computing a</vt:lpstr>
      <vt:lpstr>Pagerank summary</vt:lpstr>
      <vt:lpstr>Pagerank: Issues and Variants</vt:lpstr>
      <vt:lpstr>Topic-Specific Pagerank  [Have02]</vt:lpstr>
      <vt:lpstr>Topic-Specific Pagerank  [Have02]</vt:lpstr>
      <vt:lpstr>Influencing PageRank (“Personalization”)</vt:lpstr>
      <vt:lpstr>Non-uniform Teleportation</vt:lpstr>
      <vt:lpstr>Interpretation of Composite Score</vt:lpstr>
      <vt:lpstr>Interpretation</vt:lpstr>
      <vt:lpstr>Interpretation</vt:lpstr>
      <vt:lpstr>Interpretation</vt:lpstr>
      <vt:lpstr>Hyperlink-Induced Topic Search (HITS)</vt:lpstr>
      <vt:lpstr>Hubs and Authorities</vt:lpstr>
      <vt:lpstr>The hope</vt:lpstr>
      <vt:lpstr>High-level scheme</vt:lpstr>
      <vt:lpstr>Base set</vt:lpstr>
      <vt:lpstr>Visualization</vt:lpstr>
      <vt:lpstr>Assembling the base set</vt:lpstr>
      <vt:lpstr>Distilling hubs and authorities</vt:lpstr>
      <vt:lpstr>Iterative update</vt:lpstr>
      <vt:lpstr>Scaling</vt:lpstr>
      <vt:lpstr>How many iterations?</vt:lpstr>
      <vt:lpstr>Things to note</vt:lpstr>
      <vt:lpstr>Issues</vt:lpstr>
      <vt:lpstr>Citation</vt:lpstr>
      <vt:lpstr>Generative Topic Models for Community Analysis </vt:lpstr>
      <vt:lpstr>Outline</vt:lpstr>
      <vt:lpstr>Hyperlink modeling using PLSA</vt:lpstr>
      <vt:lpstr>Hyperlink modeling using PLSA</vt:lpstr>
      <vt:lpstr>Hyperlink modeling using PLSA</vt:lpstr>
      <vt:lpstr>Hyperlink modeling using PLSA</vt:lpstr>
      <vt:lpstr>Hyperlink modeling using LDA</vt:lpstr>
      <vt:lpstr>Modeling Citation Influences</vt:lpstr>
      <vt:lpstr>Modeling Citation Influences</vt:lpstr>
      <vt:lpstr>Modeling Citation Influences</vt:lpstr>
      <vt:lpstr>Link-PLSA-LDA: Topic Influence in Blogs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451</cp:revision>
  <cp:lastPrinted>2014-10-18T14:57:02Z</cp:lastPrinted>
  <dcterms:created xsi:type="dcterms:W3CDTF">2010-04-27T12:26:40Z</dcterms:created>
  <dcterms:modified xsi:type="dcterms:W3CDTF">2015-12-15T02:30:03Z</dcterms:modified>
</cp:coreProperties>
</file>