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42"/>
  </p:notesMasterIdLst>
  <p:sldIdLst>
    <p:sldId id="256" r:id="rId2"/>
    <p:sldId id="31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320" r:id="rId13"/>
    <p:sldId id="321" r:id="rId14"/>
    <p:sldId id="322" r:id="rId15"/>
    <p:sldId id="266" r:id="rId16"/>
    <p:sldId id="330" r:id="rId17"/>
    <p:sldId id="323" r:id="rId18"/>
    <p:sldId id="324" r:id="rId19"/>
    <p:sldId id="325" r:id="rId20"/>
    <p:sldId id="267" r:id="rId21"/>
    <p:sldId id="268" r:id="rId22"/>
    <p:sldId id="269" r:id="rId23"/>
    <p:sldId id="327" r:id="rId24"/>
    <p:sldId id="328" r:id="rId25"/>
    <p:sldId id="345" r:id="rId26"/>
    <p:sldId id="346" r:id="rId27"/>
    <p:sldId id="347" r:id="rId28"/>
    <p:sldId id="331" r:id="rId29"/>
    <p:sldId id="332" r:id="rId30"/>
    <p:sldId id="270" r:id="rId31"/>
    <p:sldId id="271" r:id="rId32"/>
    <p:sldId id="272" r:id="rId33"/>
    <p:sldId id="273" r:id="rId34"/>
    <p:sldId id="274" r:id="rId35"/>
    <p:sldId id="275" r:id="rId36"/>
    <p:sldId id="333" r:id="rId37"/>
    <p:sldId id="334" r:id="rId38"/>
    <p:sldId id="335" r:id="rId39"/>
    <p:sldId id="336" r:id="rId40"/>
    <p:sldId id="348" r:id="rId41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-124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A1E0A78-1C8A-2144-A8AF-00D4A68BB68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1056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BD61D40-52EA-7242-8D4D-CD7A9CD48575}" type="slidenum">
              <a:rPr lang="de-DE" sz="1200"/>
              <a:pPr/>
              <a:t>1</a:t>
            </a:fld>
            <a:endParaRPr lang="de-DE" sz="1200"/>
          </a:p>
        </p:txBody>
      </p:sp>
      <p:sp>
        <p:nvSpPr>
          <p:cNvPr id="153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23D9E02-9BE9-8443-9212-53AB5312A376}" type="slidenum">
              <a:rPr lang="de-DE" sz="1200"/>
              <a:pPr/>
              <a:t>10</a:t>
            </a:fld>
            <a:endParaRPr lang="de-DE" sz="1200"/>
          </a:p>
        </p:txBody>
      </p:sp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F8E695-C34A-F045-BB93-454488E56141}" type="slidenum">
              <a:rPr lang="de-DE" sz="1200"/>
              <a:pPr/>
              <a:t>11</a:t>
            </a:fld>
            <a:endParaRPr lang="de-DE" sz="1200"/>
          </a:p>
        </p:txBody>
      </p:sp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1DB0812-5C4A-D240-9985-6FE5E4964E68}" type="slidenum">
              <a:rPr lang="de-DE" sz="1200"/>
              <a:pPr/>
              <a:t>12</a:t>
            </a:fld>
            <a:endParaRPr lang="de-DE" sz="1200"/>
          </a:p>
        </p:txBody>
      </p:sp>
      <p:sp>
        <p:nvSpPr>
          <p:cNvPr id="37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2E1164C-AF67-6241-876F-0D579FD2B9EA}" type="slidenum">
              <a:rPr lang="de-DE" sz="1200"/>
              <a:pPr/>
              <a:t>13</a:t>
            </a:fld>
            <a:endParaRPr lang="de-DE" sz="1200"/>
          </a:p>
        </p:txBody>
      </p:sp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79F9A0A-8ECF-1A48-859C-740EB83EE2E9}" type="slidenum">
              <a:rPr lang="de-DE" sz="1200"/>
              <a:pPr/>
              <a:t>14</a:t>
            </a:fld>
            <a:endParaRPr lang="de-DE" sz="1200"/>
          </a:p>
        </p:txBody>
      </p:sp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A313916-7973-264C-9041-AA041C8BB952}" type="slidenum">
              <a:rPr lang="de-DE" sz="1200"/>
              <a:pPr/>
              <a:t>15</a:t>
            </a:fld>
            <a:endParaRPr lang="de-DE" sz="1200"/>
          </a:p>
        </p:txBody>
      </p:sp>
      <p:sp>
        <p:nvSpPr>
          <p:cNvPr id="44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1359611-00C0-5749-8D0A-9EEC4AC52D9F}" type="slidenum">
              <a:rPr lang="de-DE" sz="1200"/>
              <a:pPr/>
              <a:t>16</a:t>
            </a:fld>
            <a:endParaRPr lang="de-DE" sz="1200"/>
          </a:p>
        </p:txBody>
      </p:sp>
      <p:sp>
        <p:nvSpPr>
          <p:cNvPr id="46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72BCAF2-B839-E54C-B471-F38ABB23D155}" type="slidenum">
              <a:rPr lang="de-DE" sz="1200"/>
              <a:pPr/>
              <a:t>17</a:t>
            </a:fld>
            <a:endParaRPr lang="de-DE" sz="1200"/>
          </a:p>
        </p:txBody>
      </p:sp>
      <p:sp>
        <p:nvSpPr>
          <p:cNvPr id="48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4B4065D-444F-CD4E-B0A1-9CA4908C4327}" type="slidenum">
              <a:rPr lang="de-DE" sz="1200"/>
              <a:pPr/>
              <a:t>18</a:t>
            </a:fld>
            <a:endParaRPr lang="de-DE" sz="1200"/>
          </a:p>
        </p:txBody>
      </p:sp>
      <p:sp>
        <p:nvSpPr>
          <p:cNvPr id="50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0F16018-32ED-914C-A655-E35A16676D4D}" type="slidenum">
              <a:rPr lang="de-DE" sz="1200"/>
              <a:pPr/>
              <a:t>19</a:t>
            </a:fld>
            <a:endParaRPr lang="de-DE" sz="1200"/>
          </a:p>
        </p:txBody>
      </p:sp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5FDBFB1-7881-F34A-851F-16C593F532AA}" type="slidenum">
              <a:rPr lang="de-DE" sz="1200"/>
              <a:pPr/>
              <a:t>2</a:t>
            </a:fld>
            <a:endParaRPr lang="de-DE" sz="1200"/>
          </a:p>
        </p:txBody>
      </p:sp>
      <p:sp>
        <p:nvSpPr>
          <p:cNvPr id="17410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93A0E52-5143-5943-8285-90BA53A5C0A3}" type="slidenum">
              <a:rPr lang="de-DE" sz="1200"/>
              <a:pPr/>
              <a:t>20</a:t>
            </a:fld>
            <a:endParaRPr lang="de-DE" sz="1200"/>
          </a:p>
        </p:txBody>
      </p:sp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9EDF62-12D9-6946-815B-574C19BD4F41}" type="slidenum">
              <a:rPr lang="de-DE" sz="1200"/>
              <a:pPr/>
              <a:t>21</a:t>
            </a:fld>
            <a:endParaRPr lang="de-DE" sz="1200"/>
          </a:p>
        </p:txBody>
      </p:sp>
      <p:sp>
        <p:nvSpPr>
          <p:cNvPr id="563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BE1A2F7-91B3-B04F-BD46-15DC6BDE8BB4}" type="slidenum">
              <a:rPr lang="de-DE" sz="1200"/>
              <a:pPr/>
              <a:t>22</a:t>
            </a:fld>
            <a:endParaRPr lang="de-DE" sz="1200"/>
          </a:p>
        </p:txBody>
      </p:sp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398EE69-630A-2547-86F7-D22C55F841D7}" type="slidenum">
              <a:rPr lang="de-DE" sz="1200"/>
              <a:pPr/>
              <a:t>23</a:t>
            </a:fld>
            <a:endParaRPr lang="de-DE" sz="1200"/>
          </a:p>
        </p:txBody>
      </p:sp>
      <p:sp>
        <p:nvSpPr>
          <p:cNvPr id="60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1D9D312-82C3-114D-8F1B-578F49E68564}" type="slidenum">
              <a:rPr lang="de-DE" sz="1200"/>
              <a:pPr/>
              <a:t>24</a:t>
            </a:fld>
            <a:endParaRPr lang="de-DE" sz="1200"/>
          </a:p>
        </p:txBody>
      </p:sp>
      <p:sp>
        <p:nvSpPr>
          <p:cNvPr id="624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30C9063-D72C-2E4D-B2DC-FA0E620C5106}" type="slidenum">
              <a:rPr lang="de-DE" sz="1200"/>
              <a:pPr/>
              <a:t>28</a:t>
            </a:fld>
            <a:endParaRPr lang="de-DE" sz="1200"/>
          </a:p>
        </p:txBody>
      </p:sp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8768E2-258F-584B-9D53-9AD444A1464E}" type="slidenum">
              <a:rPr lang="de-DE" sz="1200"/>
              <a:pPr/>
              <a:t>29</a:t>
            </a:fld>
            <a:endParaRPr lang="de-DE" sz="1200"/>
          </a:p>
        </p:txBody>
      </p:sp>
      <p:sp>
        <p:nvSpPr>
          <p:cNvPr id="69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BA9463-0761-C247-95EC-461F9CF10B90}" type="slidenum">
              <a:rPr lang="de-DE" sz="1200"/>
              <a:pPr/>
              <a:t>30</a:t>
            </a:fld>
            <a:endParaRPr lang="de-DE" sz="1200"/>
          </a:p>
        </p:txBody>
      </p:sp>
      <p:sp>
        <p:nvSpPr>
          <p:cNvPr id="71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A82167E-7FCD-7743-8D8A-F702BFDC6A02}" type="slidenum">
              <a:rPr lang="de-DE" sz="1200"/>
              <a:pPr/>
              <a:t>31</a:t>
            </a:fld>
            <a:endParaRPr lang="de-DE" sz="1200"/>
          </a:p>
        </p:txBody>
      </p:sp>
      <p:sp>
        <p:nvSpPr>
          <p:cNvPr id="737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79C1ADF-650B-5640-AB82-F37FECA10340}" type="slidenum">
              <a:rPr lang="de-DE" sz="1200"/>
              <a:pPr/>
              <a:t>32</a:t>
            </a:fld>
            <a:endParaRPr lang="de-DE" sz="1200"/>
          </a:p>
        </p:txBody>
      </p:sp>
      <p:sp>
        <p:nvSpPr>
          <p:cNvPr id="757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2CCA86A-3E74-E342-A788-63035CA3F3A3}" type="slidenum">
              <a:rPr lang="de-DE" sz="1200"/>
              <a:pPr/>
              <a:t>3</a:t>
            </a:fld>
            <a:endParaRPr lang="de-DE" sz="1200"/>
          </a:p>
        </p:txBody>
      </p:sp>
      <p:sp>
        <p:nvSpPr>
          <p:cNvPr id="19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CA8EC4-A844-124F-AD04-073BB5C5885D}" type="slidenum">
              <a:rPr lang="de-DE" sz="1200"/>
              <a:pPr/>
              <a:t>33</a:t>
            </a:fld>
            <a:endParaRPr lang="de-DE" sz="1200"/>
          </a:p>
        </p:txBody>
      </p:sp>
      <p:sp>
        <p:nvSpPr>
          <p:cNvPr id="778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10B7BDA-B6C0-6643-A90D-3B3D51207DB2}" type="slidenum">
              <a:rPr lang="de-DE" sz="1200"/>
              <a:pPr/>
              <a:t>34</a:t>
            </a:fld>
            <a:endParaRPr lang="de-DE" sz="1200"/>
          </a:p>
        </p:txBody>
      </p:sp>
      <p:sp>
        <p:nvSpPr>
          <p:cNvPr id="798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AE185F-2D70-FD4D-849C-A687D548F8C9}" type="slidenum">
              <a:rPr lang="de-DE" sz="1200"/>
              <a:pPr/>
              <a:t>35</a:t>
            </a:fld>
            <a:endParaRPr lang="de-DE" sz="1200"/>
          </a:p>
        </p:txBody>
      </p:sp>
      <p:sp>
        <p:nvSpPr>
          <p:cNvPr id="819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50CCB3-5567-614A-9D1B-A43D513E286D}" type="slidenum">
              <a:rPr lang="de-DE" sz="1200"/>
              <a:pPr/>
              <a:t>36</a:t>
            </a:fld>
            <a:endParaRPr lang="de-DE" sz="1200"/>
          </a:p>
        </p:txBody>
      </p:sp>
      <p:sp>
        <p:nvSpPr>
          <p:cNvPr id="839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9CD0E2-D875-174A-B45E-6FD9692C16EF}" type="slidenum">
              <a:rPr lang="de-DE" sz="1200"/>
              <a:pPr/>
              <a:t>37</a:t>
            </a:fld>
            <a:endParaRPr lang="de-DE" sz="1200"/>
          </a:p>
        </p:txBody>
      </p:sp>
      <p:sp>
        <p:nvSpPr>
          <p:cNvPr id="860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AA2C88-3FC1-3143-9402-8AD444A2A626}" type="slidenum">
              <a:rPr lang="de-DE" sz="1200"/>
              <a:pPr/>
              <a:t>38</a:t>
            </a:fld>
            <a:endParaRPr lang="de-DE" sz="1200"/>
          </a:p>
        </p:txBody>
      </p:sp>
      <p:sp>
        <p:nvSpPr>
          <p:cNvPr id="880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1BE5E5-7AD9-6B42-A39E-B1CA978B9128}" type="slidenum">
              <a:rPr lang="de-DE" sz="1200"/>
              <a:pPr/>
              <a:t>39</a:t>
            </a:fld>
            <a:endParaRPr lang="de-DE" sz="1200"/>
          </a:p>
        </p:txBody>
      </p:sp>
      <p:sp>
        <p:nvSpPr>
          <p:cNvPr id="901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A3E6B7-41E7-0240-904C-05EEC6E8924A}" type="slidenum">
              <a:rPr lang="de-DE" sz="1200"/>
              <a:pPr/>
              <a:t>4</a:t>
            </a:fld>
            <a:endParaRPr lang="de-DE" sz="1200"/>
          </a:p>
        </p:txBody>
      </p:sp>
      <p:sp>
        <p:nvSpPr>
          <p:cNvPr id="21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18E2AE7-4B3C-4D40-BEA6-246677812FB9}" type="slidenum">
              <a:rPr lang="de-DE" sz="1200"/>
              <a:pPr/>
              <a:t>5</a:t>
            </a:fld>
            <a:endParaRPr lang="de-DE" sz="1200"/>
          </a:p>
        </p:txBody>
      </p:sp>
      <p:sp>
        <p:nvSpPr>
          <p:cNvPr id="23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8DED3A-3112-5F41-A61A-3DE39D0B93E6}" type="slidenum">
              <a:rPr lang="de-DE" sz="1200"/>
              <a:pPr/>
              <a:t>6</a:t>
            </a:fld>
            <a:endParaRPr lang="de-DE" sz="1200"/>
          </a:p>
        </p:txBody>
      </p:sp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31F97C9-EF75-464F-AEFA-E783A4C3F5F1}" type="slidenum">
              <a:rPr lang="de-DE" sz="1200"/>
              <a:pPr/>
              <a:t>7</a:t>
            </a:fld>
            <a:endParaRPr lang="de-DE" sz="1200"/>
          </a:p>
        </p:txBody>
      </p:sp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4517E31-8038-8745-8582-405F784E5BF7}" type="slidenum">
              <a:rPr lang="de-DE" sz="1200"/>
              <a:pPr/>
              <a:t>8</a:t>
            </a:fld>
            <a:endParaRPr lang="de-DE" sz="1200"/>
          </a:p>
        </p:txBody>
      </p:sp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7EEB86C-A0EA-CA46-9F26-CA2C8A4193F6}" type="slidenum">
              <a:rPr lang="de-DE" sz="1200"/>
              <a:pPr/>
              <a:t>9</a:t>
            </a:fld>
            <a:endParaRPr lang="de-DE" sz="1200"/>
          </a:p>
        </p:txBody>
      </p:sp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9144000" cy="4038600"/>
            <a:chOff x="0" y="0"/>
            <a:chExt cx="5760" cy="2544"/>
          </a:xfrm>
        </p:grpSpPr>
        <p:sp>
          <p:nvSpPr>
            <p:cNvPr id="5" name="Rectangle 6" descr="aqbg"/>
            <p:cNvSpPr>
              <a:spLocks noChangeArrowheads="1"/>
            </p:cNvSpPr>
            <p:nvPr/>
          </p:nvSpPr>
          <p:spPr bwMode="auto">
            <a:xfrm>
              <a:off x="0" y="0"/>
              <a:ext cx="5760" cy="220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7"/>
            <p:cNvGrpSpPr>
              <a:grpSpLocks/>
            </p:cNvGrpSpPr>
            <p:nvPr userDrawn="1"/>
          </p:nvGrpSpPr>
          <p:grpSpPr bwMode="auto">
            <a:xfrm>
              <a:off x="0" y="2196"/>
              <a:ext cx="5756" cy="237"/>
              <a:chOff x="0" y="768"/>
              <a:chExt cx="5760" cy="197"/>
            </a:xfrm>
          </p:grpSpPr>
          <p:sp>
            <p:nvSpPr>
              <p:cNvPr id="8" name="Rectangle 8"/>
              <p:cNvSpPr>
                <a:spLocks noChangeArrowheads="1"/>
              </p:cNvSpPr>
              <p:nvPr/>
            </p:nvSpPr>
            <p:spPr bwMode="auto">
              <a:xfrm flipV="1">
                <a:off x="0" y="780"/>
                <a:ext cx="5760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0" y="828"/>
                <a:ext cx="5760" cy="11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4274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Rectangle 10"/>
              <p:cNvSpPr>
                <a:spLocks noChangeArrowheads="1"/>
              </p:cNvSpPr>
              <p:nvPr/>
            </p:nvSpPr>
            <p:spPr bwMode="auto">
              <a:xfrm>
                <a:off x="0" y="768"/>
                <a:ext cx="5760" cy="12"/>
              </a:xfrm>
              <a:prstGeom prst="rect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5176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11"/>
              <p:cNvSpPr>
                <a:spLocks noChangeArrowheads="1"/>
              </p:cNvSpPr>
              <p:nvPr/>
            </p:nvSpPr>
            <p:spPr bwMode="auto">
              <a:xfrm flipV="1">
                <a:off x="0" y="942"/>
                <a:ext cx="5760" cy="23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tint val="42745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>
                  <a:defRPr/>
                </a:pPr>
                <a:endParaRPr lang="en-US" i="0">
                  <a:latin typeface="Times" charset="0"/>
                </a:endParaRPr>
              </a:p>
            </p:txBody>
          </p:sp>
          <p:sp>
            <p:nvSpPr>
              <p:cNvPr id="12" name="Rectangle 12"/>
              <p:cNvSpPr>
                <a:spLocks noChangeArrowheads="1"/>
              </p:cNvSpPr>
              <p:nvPr/>
            </p:nvSpPr>
            <p:spPr bwMode="auto">
              <a:xfrm>
                <a:off x="0" y="824"/>
                <a:ext cx="5760" cy="23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2" y="2448"/>
              <a:ext cx="5758" cy="96"/>
            </a:xfrm>
            <a:prstGeom prst="rect">
              <a:avLst/>
            </a:prstGeom>
            <a:gradFill rotWithShape="1">
              <a:gsLst>
                <a:gs pos="0">
                  <a:srgbClr val="777777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3470275"/>
            <a:ext cx="9139238" cy="74613"/>
          </a:xfrm>
          <a:prstGeom prst="rect">
            <a:avLst/>
          </a:prstGeom>
          <a:solidFill>
            <a:srgbClr val="777777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/>
            </a:lvl1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C6108-8191-4642-A438-39E968599A7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277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04D3A-EC4F-5742-81A3-2659A7C923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495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38950" y="76200"/>
            <a:ext cx="2228850" cy="6324600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534150" cy="6324600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DD6E4-4469-AF48-934E-733866E1100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65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85341-AD0F-2D46-94F0-D97F636D4E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23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6F85-A782-E84C-ADDA-F12C6B55F4B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9597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874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A8FEF-2C4E-3E4D-B0CB-F17EFE8994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421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1D1FC-607A-CB49-AE22-C1EE2A1F485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201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F89A-4569-614A-8BBC-0C08ED1B6EC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6832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6BF9D-3A25-1A47-9ACB-2197C938D7C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2122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577A3-4DF5-D044-A177-390EFC2E78B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550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5E774-EB10-4E4B-8619-50E1A34AB4B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6607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0" y="1905000"/>
            <a:ext cx="381000" cy="4953000"/>
          </a:xfrm>
          <a:prstGeom prst="rtTriangle">
            <a:avLst/>
          </a:prstGeom>
          <a:gradFill rotWithShape="0">
            <a:gsLst>
              <a:gs pos="0">
                <a:schemeClr val="bg1"/>
              </a:gs>
              <a:gs pos="5000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i="0">
              <a:latin typeface="Times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 flipH="1">
            <a:off x="8686800" y="1905000"/>
            <a:ext cx="454025" cy="4953000"/>
          </a:xfrm>
          <a:prstGeom prst="rtTriangle">
            <a:avLst/>
          </a:prstGeom>
          <a:gradFill rotWithShape="0">
            <a:gsLst>
              <a:gs pos="0">
                <a:schemeClr val="bg1"/>
              </a:gs>
              <a:gs pos="5000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i="0">
              <a:latin typeface="Times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71600" y="6553200"/>
            <a:ext cx="716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3246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CC9A895-889E-F848-BB4F-35BCC7B67F9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0" y="0"/>
            <a:ext cx="9144000" cy="1752600"/>
            <a:chOff x="0" y="0"/>
            <a:chExt cx="5760" cy="1104"/>
          </a:xfrm>
        </p:grpSpPr>
        <p:grpSp>
          <p:nvGrpSpPr>
            <p:cNvPr id="1034" name="Group 8"/>
            <p:cNvGrpSpPr>
              <a:grpSpLocks/>
            </p:cNvGrpSpPr>
            <p:nvPr userDrawn="1"/>
          </p:nvGrpSpPr>
          <p:grpSpPr bwMode="auto">
            <a:xfrm>
              <a:off x="4" y="768"/>
              <a:ext cx="5756" cy="240"/>
              <a:chOff x="0" y="768"/>
              <a:chExt cx="5760" cy="197"/>
            </a:xfrm>
          </p:grpSpPr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 flipV="1">
                <a:off x="0" y="780"/>
                <a:ext cx="5760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" name="Rectangle 10"/>
              <p:cNvSpPr>
                <a:spLocks noChangeArrowheads="1"/>
              </p:cNvSpPr>
              <p:nvPr/>
            </p:nvSpPr>
            <p:spPr bwMode="auto">
              <a:xfrm>
                <a:off x="0" y="828"/>
                <a:ext cx="5760" cy="11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4274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" name="Rectangle 11"/>
              <p:cNvSpPr>
                <a:spLocks noChangeArrowheads="1"/>
              </p:cNvSpPr>
              <p:nvPr/>
            </p:nvSpPr>
            <p:spPr bwMode="auto">
              <a:xfrm>
                <a:off x="0" y="768"/>
                <a:ext cx="5760" cy="12"/>
              </a:xfrm>
              <a:prstGeom prst="rect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5176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" name="Rectangle 12"/>
              <p:cNvSpPr>
                <a:spLocks noChangeArrowheads="1"/>
              </p:cNvSpPr>
              <p:nvPr/>
            </p:nvSpPr>
            <p:spPr bwMode="auto">
              <a:xfrm flipV="1">
                <a:off x="0" y="942"/>
                <a:ext cx="5760" cy="23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tint val="42745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>
                  <a:defRPr/>
                </a:pPr>
                <a:endParaRPr lang="en-US" i="0">
                  <a:latin typeface="Times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0" y="824"/>
                <a:ext cx="5760" cy="23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5" name="Rectangle 14" descr="aqbg"/>
            <p:cNvSpPr>
              <a:spLocks noChangeArrowheads="1"/>
            </p:cNvSpPr>
            <p:nvPr/>
          </p:nvSpPr>
          <p:spPr bwMode="auto">
            <a:xfrm>
              <a:off x="0" y="0"/>
              <a:ext cx="5760" cy="768"/>
            </a:xfrm>
            <a:prstGeom prst="rect">
              <a:avLst/>
            </a:prstGeom>
            <a:blipFill dpi="0" rotWithShape="1">
              <a:blip r:embed="rId1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Rectangle 15"/>
            <p:cNvSpPr>
              <a:spLocks noChangeArrowheads="1"/>
            </p:cNvSpPr>
            <p:nvPr/>
          </p:nvSpPr>
          <p:spPr bwMode="auto">
            <a:xfrm>
              <a:off x="2" y="1008"/>
              <a:ext cx="5758" cy="96"/>
            </a:xfrm>
            <a:prstGeom prst="rect">
              <a:avLst/>
            </a:prstGeom>
            <a:gradFill rotWithShape="1">
              <a:gsLst>
                <a:gs pos="0">
                  <a:srgbClr val="777777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Rectangle 16"/>
            <p:cNvSpPr>
              <a:spLocks noChangeArrowheads="1"/>
            </p:cNvSpPr>
            <p:nvPr/>
          </p:nvSpPr>
          <p:spPr bwMode="auto">
            <a:xfrm>
              <a:off x="3" y="746"/>
              <a:ext cx="5757" cy="47"/>
            </a:xfrm>
            <a:prstGeom prst="rect">
              <a:avLst/>
            </a:prstGeom>
            <a:solidFill>
              <a:srgbClr val="777777">
                <a:alpha val="3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2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91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33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748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Lucida Grande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Lucida Grande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Lucida Grande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Lucida Grande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Lucida Grand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 charset="0"/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w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>
                <a:latin typeface="Lucida Grande" charset="0"/>
                <a:ea typeface="ＭＳ Ｐゴシック" charset="0"/>
                <a:cs typeface="ＭＳ Ｐゴシック" charset="0"/>
              </a:rPr>
              <a:t>Web-Mining Agents</a:t>
            </a:r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/>
            </a:r>
            <a:br>
              <a:rPr lang="en-US">
                <a:latin typeface="Lucida Grande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3200">
                <a:latin typeface="Lucida Grande" charset="0"/>
                <a:ea typeface="ＭＳ Ｐゴシック" charset="0"/>
                <a:cs typeface="ＭＳ Ｐゴシック" charset="0"/>
              </a:rPr>
              <a:t>Agents and Rational Behavior</a:t>
            </a:r>
            <a:br>
              <a:rPr lang="de-DE" sz="3200">
                <a:latin typeface="Lucida Grande" charset="0"/>
                <a:ea typeface="ＭＳ Ｐゴシック" charset="0"/>
                <a:cs typeface="ＭＳ Ｐゴシック" charset="0"/>
              </a:rPr>
            </a:br>
            <a:r>
              <a:rPr lang="de-DE" sz="2400">
                <a:latin typeface="Lucida Grande" charset="0"/>
                <a:ea typeface="ＭＳ Ｐゴシック" charset="0"/>
                <a:cs typeface="ＭＳ Ｐゴシック" charset="0"/>
              </a:rPr>
              <a:t>Decision-Making under Uncertainty</a:t>
            </a:r>
            <a:br>
              <a:rPr lang="de-DE" sz="2400">
                <a:latin typeface="Lucida Grande" charset="0"/>
                <a:ea typeface="ＭＳ Ｐゴシック" charset="0"/>
                <a:cs typeface="ＭＳ Ｐゴシック" charset="0"/>
              </a:rPr>
            </a:br>
            <a:r>
              <a:rPr lang="de-DE" sz="2400">
                <a:latin typeface="Lucida Grande" charset="0"/>
                <a:ea typeface="ＭＳ Ｐゴシック" charset="0"/>
                <a:cs typeface="ＭＳ Ｐゴシック" charset="0"/>
              </a:rPr>
              <a:t>Simple Decisions</a:t>
            </a:r>
            <a:endParaRPr lang="en-US" sz="320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495800"/>
            <a:ext cx="7467600" cy="1752600"/>
          </a:xfrm>
          <a:noFill/>
        </p:spPr>
        <p:txBody>
          <a:bodyPr/>
          <a:lstStyle/>
          <a:p>
            <a:pPr eaLnBrk="1" hangingPunct="1"/>
            <a:r>
              <a:rPr lang="de-DE">
                <a:latin typeface="Lucida Grande" charset="0"/>
                <a:ea typeface="ＭＳ Ｐゴシック" charset="0"/>
                <a:cs typeface="ＭＳ Ｐゴシック" charset="0"/>
              </a:rPr>
              <a:t>Ralf Möller</a:t>
            </a:r>
          </a:p>
          <a:p>
            <a:pPr eaLnBrk="1" hangingPunct="1"/>
            <a:r>
              <a:rPr lang="de-DE">
                <a:latin typeface="Lucida Grande" charset="0"/>
                <a:ea typeface="ＭＳ Ｐゴシック" charset="0"/>
                <a:cs typeface="ＭＳ Ｐゴシック" charset="0"/>
              </a:rPr>
              <a:t>Universität zu Lübeck</a:t>
            </a:r>
          </a:p>
          <a:p>
            <a:pPr eaLnBrk="1" hangingPunct="1"/>
            <a:r>
              <a:rPr lang="de-DE">
                <a:latin typeface="Lucida Grande" charset="0"/>
                <a:ea typeface="ＭＳ Ｐゴシック" charset="0"/>
                <a:cs typeface="ＭＳ Ｐゴシック" charset="0"/>
              </a:rPr>
              <a:t>Institut für Informationssysteme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Not quite…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Lucida Grande" charset="0"/>
                <a:ea typeface="ＭＳ Ｐゴシック" charset="0"/>
                <a:cs typeface="ＭＳ Ｐゴシック" charset="0"/>
              </a:rPr>
              <a:t>Must have </a:t>
            </a:r>
            <a:r>
              <a:rPr lang="en-US" sz="2400" b="1">
                <a:latin typeface="Lucida Grande" charset="0"/>
                <a:ea typeface="ＭＳ Ｐゴシック" charset="0"/>
                <a:cs typeface="ＭＳ Ｐゴシック" charset="0"/>
              </a:rPr>
              <a:t>complete</a:t>
            </a:r>
            <a:r>
              <a:rPr lang="en-US" sz="2400">
                <a:latin typeface="Lucida Grande" charset="0"/>
                <a:ea typeface="ＭＳ Ｐゴシック" charset="0"/>
                <a:cs typeface="ＭＳ Ｐゴシック" charset="0"/>
              </a:rPr>
              <a:t> model of: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Lucida Grande" charset="0"/>
                <a:ea typeface="ＭＳ Ｐゴシック" charset="0"/>
              </a:rPr>
              <a:t>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Lucida Grande" charset="0"/>
                <a:ea typeface="ＭＳ Ｐゴシック" charset="0"/>
              </a:rPr>
              <a:t>Utilities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Lucida Grande" charset="0"/>
                <a:ea typeface="ＭＳ Ｐゴシック" charset="0"/>
              </a:rPr>
              <a:t>States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Lucida Grande" charset="0"/>
                <a:ea typeface="ＭＳ Ｐゴシック" charset="0"/>
                <a:cs typeface="ＭＳ Ｐゴシック" charset="0"/>
              </a:rPr>
              <a:t>Even if you have a complete model, it might be computationally </a:t>
            </a:r>
            <a:r>
              <a:rPr lang="en-US" sz="2400" b="1">
                <a:latin typeface="Lucida Grande" charset="0"/>
                <a:ea typeface="ＭＳ Ｐゴシック" charset="0"/>
                <a:cs typeface="ＭＳ Ｐゴシック" charset="0"/>
              </a:rPr>
              <a:t>intractable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Lucida Grande" charset="0"/>
                <a:ea typeface="ＭＳ Ｐゴシック" charset="0"/>
                <a:cs typeface="ＭＳ Ｐゴシック" charset="0"/>
              </a:rPr>
              <a:t>In fact, a truly rational agent takes into account the utility of reasoning as well---</a:t>
            </a:r>
            <a:r>
              <a:rPr lang="en-US" sz="2400" b="1">
                <a:latin typeface="Lucida Grande" charset="0"/>
                <a:ea typeface="ＭＳ Ｐゴシック" charset="0"/>
                <a:cs typeface="ＭＳ Ｐゴシック" charset="0"/>
              </a:rPr>
              <a:t>bounded rationality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Lucida Grande" charset="0"/>
                <a:ea typeface="ＭＳ Ｐゴシック" charset="0"/>
                <a:cs typeface="ＭＳ Ｐゴシック" charset="0"/>
              </a:rPr>
              <a:t>Nevertheless, great progress has been made in this area recently, and we are able to solve much more complex decision-theoretic problems than ever before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We’ll look at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Decision-Theoretic Planning</a:t>
            </a:r>
          </a:p>
          <a:p>
            <a:pPr lvl="1" eaLnBrk="1" hangingPunct="1"/>
            <a:r>
              <a:rPr lang="en-US">
                <a:latin typeface="Lucida Grande" charset="0"/>
                <a:ea typeface="ＭＳ Ｐゴシック" charset="0"/>
              </a:rPr>
              <a:t>Simple decision making (ch. 16)</a:t>
            </a:r>
          </a:p>
          <a:p>
            <a:pPr lvl="1" eaLnBrk="1" hangingPunct="1"/>
            <a:r>
              <a:rPr lang="en-US">
                <a:latin typeface="Lucida Grande" charset="0"/>
                <a:ea typeface="ＭＳ Ｐゴシック" charset="0"/>
              </a:rPr>
              <a:t>Sequential decision making (ch. 17)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Lucida Grande" charset="0"/>
                <a:ea typeface="ＭＳ Ｐゴシック" charset="0"/>
                <a:cs typeface="ＭＳ Ｐゴシック" charset="0"/>
              </a:rPr>
              <a:t>Preferences</a:t>
            </a:r>
          </a:p>
        </p:txBody>
      </p:sp>
      <p:pic>
        <p:nvPicPr>
          <p:cNvPr id="36866" name="Picture 4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7924800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701675" y="6243638"/>
            <a:ext cx="76057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800" i="0"/>
              <a:t>A and B can be lotteries again: Prizes are special lotteries: [1, X; 0, not X]</a:t>
            </a: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5203825" y="47164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5394325" y="45434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Lucida Grande" charset="0"/>
                <a:ea typeface="ＭＳ Ｐゴシック" charset="0"/>
                <a:cs typeface="ＭＳ Ｐゴシック" charset="0"/>
              </a:rPr>
              <a:t>Rational preferences</a:t>
            </a:r>
          </a:p>
        </p:txBody>
      </p:sp>
      <p:pic>
        <p:nvPicPr>
          <p:cNvPr id="38914" name="Picture 3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78486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Lucida Grande" charset="0"/>
                <a:ea typeface="ＭＳ Ｐゴシック" charset="0"/>
                <a:cs typeface="ＭＳ Ｐゴシック" charset="0"/>
              </a:rPr>
              <a:t>Rational preferences contd.</a:t>
            </a:r>
          </a:p>
        </p:txBody>
      </p:sp>
      <p:pic>
        <p:nvPicPr>
          <p:cNvPr id="40962" name="Picture 1027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153400" cy="41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Axioms of Utility Theory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>
                <a:latin typeface="Lucida Grande" charset="0"/>
                <a:ea typeface="ＭＳ Ｐゴシック" charset="0"/>
                <a:cs typeface="ＭＳ Ｐゴシック" charset="0"/>
              </a:rPr>
              <a:t>Orderability ({&lt;, &gt;, ~} is JEPD)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Lucida Grande" charset="0"/>
                <a:ea typeface="ＭＳ Ｐゴシック" charset="0"/>
              </a:rPr>
              <a:t>(A&gt;B) </a:t>
            </a:r>
            <a:r>
              <a:rPr lang="en-US" sz="2000">
                <a:latin typeface="Lucida Grande" charset="0"/>
                <a:ea typeface="ＭＳ Ｐゴシック" charset="0"/>
                <a:sym typeface="Symbol" charset="0"/>
              </a:rPr>
              <a:t></a:t>
            </a:r>
            <a:r>
              <a:rPr lang="en-US" sz="2000">
                <a:latin typeface="Lucida Grande" charset="0"/>
                <a:ea typeface="ＭＳ Ｐゴシック" charset="0"/>
              </a:rPr>
              <a:t> (A&lt;B) </a:t>
            </a:r>
            <a:r>
              <a:rPr lang="en-US" sz="2000">
                <a:latin typeface="Lucida Grande" charset="0"/>
                <a:ea typeface="ＭＳ Ｐゴシック" charset="0"/>
                <a:sym typeface="Symbol" charset="0"/>
              </a:rPr>
              <a:t></a:t>
            </a:r>
            <a:r>
              <a:rPr lang="en-US" sz="2000">
                <a:latin typeface="Lucida Grande" charset="0"/>
                <a:ea typeface="ＭＳ Ｐゴシック" charset="0"/>
              </a:rPr>
              <a:t> (A~B)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Lucida Grande" charset="0"/>
                <a:ea typeface="ＭＳ Ｐゴシック" charset="0"/>
                <a:cs typeface="ＭＳ Ｐゴシック" charset="0"/>
              </a:rPr>
              <a:t>Transitivity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Lucida Grande" charset="0"/>
                <a:ea typeface="ＭＳ Ｐゴシック" charset="0"/>
              </a:rPr>
              <a:t>(A&gt;B) </a:t>
            </a:r>
            <a:r>
              <a:rPr lang="en-US" sz="2000">
                <a:latin typeface="Lucida Grande" charset="0"/>
                <a:ea typeface="ＭＳ Ｐゴシック" charset="0"/>
                <a:sym typeface="Symbol" charset="0"/>
              </a:rPr>
              <a:t> (B&gt;C)  (A&gt;C)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Lucida Grande" charset="0"/>
                <a:ea typeface="ＭＳ Ｐゴシック" charset="0"/>
                <a:cs typeface="ＭＳ Ｐゴシック" charset="0"/>
                <a:sym typeface="Symbol" charset="0"/>
              </a:rPr>
              <a:t>Continuity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Lucida Grande" charset="0"/>
                <a:ea typeface="ＭＳ Ｐゴシック" charset="0"/>
                <a:sym typeface="Symbol" charset="0"/>
              </a:rPr>
              <a:t>A&gt;B&gt;C  p [p,A; 1-p,C] ~ B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Lucida Grande" charset="0"/>
                <a:ea typeface="ＭＳ Ｐゴシック" charset="0"/>
                <a:cs typeface="ＭＳ Ｐゴシック" charset="0"/>
                <a:sym typeface="Symbol" charset="0"/>
              </a:rPr>
              <a:t>Substitutability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Lucida Grande" charset="0"/>
                <a:ea typeface="ＭＳ Ｐゴシック" charset="0"/>
                <a:sym typeface="Symbol" charset="0"/>
              </a:rPr>
              <a:t>A~B  [p,A; 1-p,C]~[p,B; 1-p,C]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Lucida Grande" charset="0"/>
                <a:ea typeface="ＭＳ Ｐゴシック" charset="0"/>
                <a:cs typeface="ＭＳ Ｐゴシック" charset="0"/>
                <a:sym typeface="Symbol" charset="0"/>
              </a:rPr>
              <a:t>Monotonicity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Lucida Grande" charset="0"/>
                <a:ea typeface="ＭＳ Ｐゴシック" charset="0"/>
                <a:sym typeface="Symbol" charset="0"/>
              </a:rPr>
              <a:t>A&gt;B  (p≥q  [p,A; 1-p,B] &gt;~ [q,A; 1-q,B])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Lucida Grande" charset="0"/>
                <a:ea typeface="ＭＳ Ｐゴシック" charset="0"/>
                <a:cs typeface="ＭＳ Ｐゴシック" charset="0"/>
                <a:sym typeface="Symbol" charset="0"/>
              </a:rPr>
              <a:t>Decomposability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Lucida Grande" charset="0"/>
                <a:ea typeface="ＭＳ Ｐゴシック" charset="0"/>
                <a:sym typeface="Symbol" charset="0"/>
              </a:rPr>
              <a:t>[p,A; 1-p, [q,B; 1-q, C]] ~ [p,A; (1-p)q, B; (1-p)(1-q), C]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3657600" y="6302375"/>
            <a:ext cx="4745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800" i="0"/>
              <a:t>Decomposability: There is no fun in gambling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Lucida Grande" charset="0"/>
                <a:ea typeface="ＭＳ Ｐゴシック" charset="0"/>
                <a:cs typeface="ＭＳ Ｐゴシック" charset="0"/>
              </a:rPr>
              <a:t>And then there was utility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5059" name="Picture 4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3058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Lucida Grande" charset="0"/>
                <a:ea typeface="ＭＳ Ｐゴシック" charset="0"/>
                <a:cs typeface="ＭＳ Ｐゴシック" charset="0"/>
              </a:rPr>
              <a:t>Utilities</a:t>
            </a:r>
          </a:p>
        </p:txBody>
      </p:sp>
      <p:pic>
        <p:nvPicPr>
          <p:cNvPr id="47106" name="Picture 3" descr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80772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6"/>
          <p:cNvSpPr>
            <a:spLocks noChangeArrowheads="1"/>
          </p:cNvSpPr>
          <p:nvPr/>
        </p:nvSpPr>
        <p:spPr bwMode="auto">
          <a:xfrm>
            <a:off x="3810000" y="3276600"/>
            <a:ext cx="2286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Rectangle 7"/>
          <p:cNvSpPr>
            <a:spLocks noChangeArrowheads="1"/>
          </p:cNvSpPr>
          <p:nvPr/>
        </p:nvSpPr>
        <p:spPr bwMode="auto">
          <a:xfrm>
            <a:off x="4724400" y="3657600"/>
            <a:ext cx="2286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Rectangle 8"/>
          <p:cNvSpPr>
            <a:spLocks noChangeArrowheads="1"/>
          </p:cNvSpPr>
          <p:nvPr/>
        </p:nvSpPr>
        <p:spPr bwMode="auto">
          <a:xfrm>
            <a:off x="893763" y="5607050"/>
            <a:ext cx="25352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2800" b="1" i="0"/>
              <a:t>-and-continue</a:t>
            </a:r>
            <a:br>
              <a:rPr lang="de-DE" sz="2800" b="1" i="0"/>
            </a:br>
            <a:r>
              <a:rPr lang="de-DE" sz="2800" b="1" i="0"/>
              <a:t>-as-before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Lucida Grande" charset="0"/>
                <a:ea typeface="ＭＳ Ｐゴシック" charset="0"/>
                <a:cs typeface="ＭＳ Ｐゴシック" charset="0"/>
              </a:rPr>
              <a:t>Utility scales</a:t>
            </a:r>
          </a:p>
        </p:txBody>
      </p:sp>
      <p:pic>
        <p:nvPicPr>
          <p:cNvPr id="49154" name="Picture 4" descr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077200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5"/>
          <p:cNvSpPr>
            <a:spLocks noChangeArrowheads="1"/>
          </p:cNvSpPr>
          <p:nvPr/>
        </p:nvSpPr>
        <p:spPr bwMode="auto">
          <a:xfrm>
            <a:off x="5791200" y="1981200"/>
            <a:ext cx="3001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2000" i="0"/>
              <a:t>U(pay $30...) = 0.999999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Lucida Grande" charset="0"/>
                <a:ea typeface="ＭＳ Ｐゴシック" charset="0"/>
                <a:cs typeface="ＭＳ Ｐゴシック" charset="0"/>
              </a:rPr>
              <a:t>Money</a:t>
            </a:r>
          </a:p>
        </p:txBody>
      </p:sp>
      <p:pic>
        <p:nvPicPr>
          <p:cNvPr id="51202" name="Picture 1027" descr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543800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Lucida Grande" charset="0"/>
                <a:ea typeface="ＭＳ Ｐゴシック" charset="0"/>
                <a:cs typeface="ＭＳ Ｐゴシック" charset="0"/>
              </a:rPr>
              <a:t>Literature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3962400" y="4038600"/>
            <a:ext cx="4800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</a:pPr>
            <a:r>
              <a:rPr lang="en-US" i="0">
                <a:latin typeface="Lucida Grande" charset="0"/>
              </a:rPr>
              <a:t>Chapter 16</a:t>
            </a:r>
          </a:p>
        </p:txBody>
      </p:sp>
      <p:pic>
        <p:nvPicPr>
          <p:cNvPr id="16388" name="Picture 5" descr="2e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3336925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4343400" y="5257800"/>
            <a:ext cx="4511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0"/>
              <a:t>Material from Lise Getoor, Jean-Claude Latombe, Daphne Koller, </a:t>
            </a:r>
            <a:br>
              <a:rPr lang="en-US" sz="1800" i="0"/>
            </a:br>
            <a:r>
              <a:rPr lang="en-US" sz="1800" i="0"/>
              <a:t>and Stuart Russell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Money Versus Utility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Money &lt;&gt; Utility</a:t>
            </a:r>
          </a:p>
          <a:p>
            <a:pPr lvl="1" eaLnBrk="1" hangingPunct="1"/>
            <a:r>
              <a:rPr lang="en-US">
                <a:latin typeface="Lucida Grande" charset="0"/>
                <a:ea typeface="ＭＳ Ｐゴシック" charset="0"/>
              </a:rPr>
              <a:t>More money is better, but not always in a linear relationship to the amount of money</a:t>
            </a:r>
          </a:p>
          <a:p>
            <a:pPr eaLnBrk="1" hangingPunct="1"/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Expected Monetary Value</a:t>
            </a:r>
          </a:p>
          <a:p>
            <a:pPr eaLnBrk="1" hangingPunct="1"/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Risk-averse – U(L) &lt; U(S</a:t>
            </a:r>
            <a:r>
              <a:rPr lang="en-US" baseline="-25000">
                <a:latin typeface="Lucida Grande" charset="0"/>
                <a:ea typeface="ＭＳ Ｐゴシック" charset="0"/>
                <a:cs typeface="ＭＳ Ｐゴシック" charset="0"/>
              </a:rPr>
              <a:t>EMV(L)</a:t>
            </a:r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/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Risk-seeking – U(L) &gt; U(S</a:t>
            </a:r>
            <a:r>
              <a:rPr lang="en-US" baseline="-25000">
                <a:latin typeface="Lucida Grande" charset="0"/>
                <a:ea typeface="ＭＳ Ｐゴシック" charset="0"/>
                <a:cs typeface="ＭＳ Ｐゴシック" charset="0"/>
              </a:rPr>
              <a:t>EMV(L)</a:t>
            </a:r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/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Risk-neutral – U(L) = U(S</a:t>
            </a:r>
            <a:r>
              <a:rPr lang="en-US" baseline="-25000">
                <a:latin typeface="Lucida Grande" charset="0"/>
                <a:ea typeface="ＭＳ Ｐゴシック" charset="0"/>
                <a:cs typeface="ＭＳ Ｐゴシック" charset="0"/>
              </a:rPr>
              <a:t>EMV(L)</a:t>
            </a:r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Value Functions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Lucida Grande" charset="0"/>
                <a:ea typeface="ＭＳ Ｐゴシック" charset="0"/>
                <a:cs typeface="ＭＳ Ｐゴシック" charset="0"/>
              </a:rPr>
              <a:t>Provides a ranking of alternatives, but not a meaningful metric scale</a:t>
            </a:r>
          </a:p>
          <a:p>
            <a:pPr eaLnBrk="1" hangingPunct="1"/>
            <a:r>
              <a:rPr lang="en-US" sz="2400">
                <a:latin typeface="Lucida Grande" charset="0"/>
                <a:ea typeface="ＭＳ Ｐゴシック" charset="0"/>
                <a:cs typeface="ＭＳ Ｐゴシック" charset="0"/>
              </a:rPr>
              <a:t>Also known as an “ordinal utility function”</a:t>
            </a:r>
          </a:p>
          <a:p>
            <a:pPr eaLnBrk="1" hangingPunct="1"/>
            <a:endParaRPr lang="en-US" sz="240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Multiattribute Utility Theory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A given state may have multiple utilities</a:t>
            </a:r>
          </a:p>
          <a:p>
            <a:pPr lvl="1" eaLnBrk="1" hangingPunct="1"/>
            <a:r>
              <a:rPr lang="en-US">
                <a:latin typeface="Lucida Grande" charset="0"/>
                <a:ea typeface="ＭＳ Ｐゴシック" charset="0"/>
              </a:rPr>
              <a:t>...because of multiple evaluation criteria</a:t>
            </a:r>
          </a:p>
          <a:p>
            <a:pPr lvl="1" eaLnBrk="1" hangingPunct="1"/>
            <a:r>
              <a:rPr lang="en-US">
                <a:latin typeface="Lucida Grande" charset="0"/>
                <a:ea typeface="ＭＳ Ｐゴシック" charset="0"/>
              </a:rPr>
              <a:t>...because of multiple agents (interested parties) with different utility functions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Lucida Grande" charset="0"/>
                <a:ea typeface="ＭＳ Ｐゴシック" charset="0"/>
                <a:cs typeface="ＭＳ Ｐゴシック" charset="0"/>
              </a:rPr>
              <a:t>Strict dominance</a:t>
            </a:r>
          </a:p>
        </p:txBody>
      </p:sp>
      <p:pic>
        <p:nvPicPr>
          <p:cNvPr id="59394" name="Picture 3" descr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1534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Lucida Grande" charset="0"/>
                <a:ea typeface="ＭＳ Ｐゴシック" charset="0"/>
                <a:cs typeface="ＭＳ Ｐゴシック" charset="0"/>
              </a:rPr>
              <a:t>Stochastic dominance</a:t>
            </a:r>
          </a:p>
        </p:txBody>
      </p:sp>
      <p:pic>
        <p:nvPicPr>
          <p:cNvPr id="61442" name="Picture 3" descr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54380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Bild 1" descr="Screen Shot 2016-01-12 at 15.34.3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4970463"/>
            <a:ext cx="6477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3"/>
          <p:cNvSpPr>
            <a:spLocks noChangeArrowheads="1"/>
          </p:cNvSpPr>
          <p:nvPr/>
        </p:nvSpPr>
        <p:spPr bwMode="auto">
          <a:xfrm>
            <a:off x="755650" y="4676775"/>
            <a:ext cx="7056438" cy="6969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de-DE" sz="1800" i="0" dirty="0" err="1"/>
              <a:t>Continuous</a:t>
            </a:r>
            <a:r>
              <a:rPr lang="de-DE" sz="1800" i="0" dirty="0"/>
              <a:t> </a:t>
            </a:r>
            <a:r>
              <a:rPr lang="de-DE" sz="1800" i="0" dirty="0" err="1"/>
              <a:t>random</a:t>
            </a:r>
            <a:r>
              <a:rPr lang="de-DE" sz="1800" i="0" dirty="0"/>
              <a:t> variable </a:t>
            </a:r>
            <a:r>
              <a:rPr lang="de-DE" sz="1800" dirty="0"/>
              <a:t>S</a:t>
            </a:r>
            <a:r>
              <a:rPr lang="de-DE" sz="1800" baseline="-25000" dirty="0"/>
              <a:t>1</a:t>
            </a:r>
            <a:r>
              <a:rPr lang="de-DE" sz="1800" i="0" dirty="0"/>
              <a:t> </a:t>
            </a:r>
            <a:r>
              <a:rPr lang="de-DE" sz="1800" i="0" dirty="0" err="1"/>
              <a:t>stochastically</a:t>
            </a:r>
            <a:r>
              <a:rPr lang="de-DE" sz="1800" i="0" dirty="0"/>
              <a:t> </a:t>
            </a:r>
            <a:r>
              <a:rPr lang="de-DE" sz="1800" i="0" dirty="0" err="1"/>
              <a:t>dominates</a:t>
            </a:r>
            <a:r>
              <a:rPr lang="de-DE" sz="1800" i="0" dirty="0"/>
              <a:t> </a:t>
            </a:r>
            <a:r>
              <a:rPr lang="de-DE" sz="1800" dirty="0"/>
              <a:t>S</a:t>
            </a:r>
            <a:r>
              <a:rPr lang="de-DE" sz="1800" baseline="-25000" dirty="0"/>
              <a:t>2</a:t>
            </a:r>
            <a:r>
              <a:rPr lang="de-DE" sz="1800" i="0" dirty="0"/>
              <a:t> </a:t>
            </a:r>
            <a:r>
              <a:rPr lang="de-DE" sz="1800" i="0" dirty="0" err="1"/>
              <a:t>iff</a:t>
            </a:r>
            <a:endParaRPr lang="de-DE" sz="1800" i="0" dirty="0"/>
          </a:p>
          <a:p>
            <a:pPr marL="285750" indent="-285750">
              <a:lnSpc>
                <a:spcPct val="110000"/>
              </a:lnSpc>
              <a:buFont typeface="Symbol" charset="0"/>
              <a:buChar char="∀"/>
              <a:defRPr/>
            </a:pPr>
            <a:r>
              <a:rPr lang="en-US" sz="1800" dirty="0">
                <a:latin typeface="Times New Roman" charset="0"/>
                <a:cs typeface="Times New Roman" charset="0"/>
              </a:rPr>
              <a:t>t . P(</a:t>
            </a:r>
            <a:r>
              <a:rPr lang="en-US" sz="1400" dirty="0">
                <a:latin typeface="Times New Roman" charset="0"/>
                <a:cs typeface="Times New Roman" charset="0"/>
              </a:rPr>
              <a:t>S</a:t>
            </a:r>
            <a:r>
              <a:rPr lang="en-US" sz="1400" baseline="-25000" dirty="0">
                <a:latin typeface="Times New Roman" charset="0"/>
                <a:cs typeface="Times New Roman" charset="0"/>
              </a:rPr>
              <a:t>1</a:t>
            </a:r>
            <a:r>
              <a:rPr lang="en-US" sz="1400" dirty="0">
                <a:latin typeface="Times New Roman" charset="0"/>
                <a:cs typeface="Times New Roman" charset="0"/>
              </a:rPr>
              <a:t> ≥  t</a:t>
            </a:r>
            <a:r>
              <a:rPr lang="en-US" sz="1800" dirty="0">
                <a:latin typeface="Times New Roman" charset="0"/>
                <a:cs typeface="Times New Roman" charset="0"/>
              </a:rPr>
              <a:t>) ≥ P(</a:t>
            </a:r>
            <a:r>
              <a:rPr lang="en-US" sz="1400" dirty="0">
                <a:latin typeface="Times New Roman" charset="0"/>
                <a:cs typeface="Times New Roman" charset="0"/>
              </a:rPr>
              <a:t>S</a:t>
            </a:r>
            <a:r>
              <a:rPr lang="en-US" sz="1400" baseline="-25000" dirty="0">
                <a:latin typeface="Times New Roman" charset="0"/>
                <a:cs typeface="Times New Roman" charset="0"/>
              </a:rPr>
              <a:t>2</a:t>
            </a:r>
            <a:r>
              <a:rPr lang="en-US" sz="1400" dirty="0">
                <a:latin typeface="Times New Roman" charset="0"/>
                <a:cs typeface="Times New Roman" charset="0"/>
              </a:rPr>
              <a:t> ≥  t</a:t>
            </a:r>
            <a:r>
              <a:rPr lang="en-US" sz="1800" dirty="0">
                <a:latin typeface="Times New Roman" charset="0"/>
                <a:cs typeface="Times New Roman" charset="0"/>
              </a:rPr>
              <a:t>)</a:t>
            </a:r>
          </a:p>
        </p:txBody>
      </p:sp>
      <p:pic>
        <p:nvPicPr>
          <p:cNvPr id="61445" name="Bild 2" descr="Screen Shot 2016-01-13 at 13.27.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5445125"/>
            <a:ext cx="658018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Rechteck 3"/>
          <p:cNvSpPr>
            <a:spLocks noChangeArrowheads="1"/>
          </p:cNvSpPr>
          <p:nvPr/>
        </p:nvSpPr>
        <p:spPr bwMode="auto">
          <a:xfrm>
            <a:off x="611188" y="6308725"/>
            <a:ext cx="7561262" cy="43338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Stochastic Dominance</a:t>
            </a:r>
          </a:p>
        </p:txBody>
      </p:sp>
      <p:pic>
        <p:nvPicPr>
          <p:cNvPr id="63490" name="Bild 2" descr="Picture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239000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Stochastic Dominance</a:t>
            </a:r>
          </a:p>
        </p:txBody>
      </p:sp>
      <p:pic>
        <p:nvPicPr>
          <p:cNvPr id="64514" name="Bild 2" descr="Picture 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828800"/>
            <a:ext cx="60483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Stochastic Dominance</a:t>
            </a:r>
          </a:p>
        </p:txBody>
      </p:sp>
      <p:pic>
        <p:nvPicPr>
          <p:cNvPr id="65538" name="Bild 2" descr="Picture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52613"/>
            <a:ext cx="7620000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600">
                <a:latin typeface="Lucida Grande" charset="0"/>
                <a:ea typeface="ＭＳ Ｐゴシック" charset="0"/>
                <a:cs typeface="ＭＳ Ｐゴシック" charset="0"/>
              </a:rPr>
              <a:t>Preference structure: Deterministic</a:t>
            </a:r>
          </a:p>
        </p:txBody>
      </p:sp>
      <p:pic>
        <p:nvPicPr>
          <p:cNvPr id="66562" name="Picture 4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28788"/>
            <a:ext cx="79248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feld 1"/>
          <p:cNvSpPr txBox="1">
            <a:spLocks noChangeArrowheads="1"/>
          </p:cNvSpPr>
          <p:nvPr/>
        </p:nvSpPr>
        <p:spPr bwMode="auto">
          <a:xfrm>
            <a:off x="4932363" y="3213100"/>
            <a:ext cx="1250950" cy="338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600" i="0"/>
              <a:t>month &gt; vs.</a:t>
            </a:r>
          </a:p>
        </p:txBody>
      </p:sp>
      <p:sp>
        <p:nvSpPr>
          <p:cNvPr id="66564" name="Textfeld 5"/>
          <p:cNvSpPr txBox="1">
            <a:spLocks noChangeArrowheads="1"/>
          </p:cNvSpPr>
          <p:nvPr/>
        </p:nvSpPr>
        <p:spPr bwMode="auto">
          <a:xfrm>
            <a:off x="4932363" y="3527425"/>
            <a:ext cx="931862" cy="338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600" i="0"/>
              <a:t>month &gt;</a:t>
            </a:r>
          </a:p>
        </p:txBody>
      </p:sp>
      <p:sp>
        <p:nvSpPr>
          <p:cNvPr id="66565" name="Textfeld 6"/>
          <p:cNvSpPr txBox="1">
            <a:spLocks noChangeArrowheads="1"/>
          </p:cNvSpPr>
          <p:nvPr/>
        </p:nvSpPr>
        <p:spPr bwMode="auto">
          <a:xfrm>
            <a:off x="755650" y="5546725"/>
            <a:ext cx="2703513" cy="523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2000" i="0"/>
              <a:t>V(x</a:t>
            </a:r>
            <a:r>
              <a:rPr lang="de-DE" sz="2000" i="0" baseline="-25000"/>
              <a:t>1</a:t>
            </a:r>
            <a:r>
              <a:rPr lang="de-DE" sz="2000" i="0"/>
              <a:t>, ..., v</a:t>
            </a:r>
            <a:r>
              <a:rPr lang="de-DE" sz="2000" i="0" baseline="-25000"/>
              <a:t>n</a:t>
            </a:r>
            <a:r>
              <a:rPr lang="de-DE" sz="2000" i="0"/>
              <a:t>) = </a:t>
            </a:r>
            <a:r>
              <a:rPr lang="de-DE" sz="2800" i="0"/>
              <a:t>𝚺</a:t>
            </a:r>
            <a:r>
              <a:rPr lang="de-DE" sz="2800" i="0" baseline="-25000"/>
              <a:t>i</a:t>
            </a:r>
            <a:r>
              <a:rPr lang="de-DE" sz="2000" i="0"/>
              <a:t> V</a:t>
            </a:r>
            <a:r>
              <a:rPr lang="de-DE" sz="2000" i="0" baseline="-25000"/>
              <a:t>i</a:t>
            </a:r>
            <a:r>
              <a:rPr lang="de-DE" sz="2000" i="0"/>
              <a:t>(x</a:t>
            </a:r>
            <a:r>
              <a:rPr lang="de-DE" sz="2000" i="0" baseline="-25000"/>
              <a:t>i</a:t>
            </a:r>
            <a:r>
              <a:rPr lang="de-DE" sz="2000" i="0"/>
              <a:t>)</a:t>
            </a:r>
            <a:endParaRPr lang="de-DE" sz="2000" i="0" baseline="-25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066800"/>
          </a:xfrm>
        </p:spPr>
        <p:txBody>
          <a:bodyPr/>
          <a:lstStyle/>
          <a:p>
            <a:pPr eaLnBrk="1" hangingPunct="1"/>
            <a:r>
              <a:rPr lang="de-DE" sz="4000">
                <a:latin typeface="Lucida Grande" charset="0"/>
                <a:ea typeface="ＭＳ Ｐゴシック" charset="0"/>
                <a:cs typeface="ＭＳ Ｐゴシック" charset="0"/>
              </a:rPr>
              <a:t>Preference structure: Stochastic</a:t>
            </a:r>
          </a:p>
        </p:txBody>
      </p:sp>
      <p:pic>
        <p:nvPicPr>
          <p:cNvPr id="68610" name="Picture 3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153400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Lucida Grande" charset="0"/>
                <a:ea typeface="ＭＳ Ｐゴシック" charset="0"/>
                <a:cs typeface="ＭＳ Ｐゴシック" charset="0"/>
              </a:rPr>
              <a:t>Decision Making Under Uncertainty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Many environments have multiple possible outcomes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Some of these outcomes may be good; others may be bad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Some may be very likely; others unlikely</a:t>
            </a:r>
          </a:p>
          <a:p>
            <a:pPr eaLnBrk="1" hangingPunct="1">
              <a:lnSpc>
                <a:spcPct val="90000"/>
              </a:lnSpc>
            </a:pPr>
            <a:endParaRPr lang="en-US">
              <a:latin typeface="Lucida Grand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chemeClr val="tx2"/>
                </a:solidFill>
                <a:latin typeface="Lucida Grande" charset="0"/>
                <a:ea typeface="ＭＳ Ｐゴシック" charset="0"/>
                <a:cs typeface="ＭＳ Ｐゴシック" charset="0"/>
              </a:rPr>
              <a:t>What’s a poor agent going to do??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Decision Networks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Extend BNs to handle actions and utilities</a:t>
            </a:r>
          </a:p>
          <a:p>
            <a:pPr eaLnBrk="1" hangingPunct="1"/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Also called </a:t>
            </a:r>
            <a:r>
              <a:rPr lang="en-US" i="1">
                <a:solidFill>
                  <a:schemeClr val="tx2"/>
                </a:solidFill>
                <a:latin typeface="Lucida Grande" charset="0"/>
                <a:ea typeface="ＭＳ Ｐゴシック" charset="0"/>
                <a:cs typeface="ＭＳ Ｐゴシック" charset="0"/>
              </a:rPr>
              <a:t>influence diagrams</a:t>
            </a:r>
          </a:p>
          <a:p>
            <a:pPr eaLnBrk="1" hangingPunct="1"/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Use BN inference methods to solve</a:t>
            </a:r>
          </a:p>
          <a:p>
            <a:pPr eaLnBrk="1" hangingPunct="1"/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Perform </a:t>
            </a:r>
            <a:r>
              <a:rPr lang="en-US" i="1">
                <a:solidFill>
                  <a:schemeClr val="tx2"/>
                </a:solidFill>
                <a:latin typeface="Lucida Grande" charset="0"/>
                <a:ea typeface="ＭＳ Ｐゴシック" charset="0"/>
                <a:cs typeface="ＭＳ Ｐゴシック" charset="0"/>
              </a:rPr>
              <a:t>Value of Information</a:t>
            </a:r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 calculations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Decision Networks cont.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6538" y="1874838"/>
            <a:ext cx="7180262" cy="4525962"/>
          </a:xfrm>
        </p:spPr>
        <p:txBody>
          <a:bodyPr/>
          <a:lstStyle/>
          <a:p>
            <a:pPr eaLnBrk="1" hangingPunct="1"/>
            <a:r>
              <a:rPr lang="en-US" sz="2800">
                <a:latin typeface="Lucida Grande" charset="0"/>
                <a:ea typeface="ＭＳ Ｐゴシック" charset="0"/>
                <a:cs typeface="ＭＳ Ｐゴシック" charset="0"/>
              </a:rPr>
              <a:t>Chance nodes: random variables, as in BNs</a:t>
            </a:r>
          </a:p>
          <a:p>
            <a:pPr eaLnBrk="1" hangingPunct="1"/>
            <a:r>
              <a:rPr lang="en-US" sz="2800">
                <a:latin typeface="Lucida Grande" charset="0"/>
                <a:ea typeface="ＭＳ Ｐゴシック" charset="0"/>
                <a:cs typeface="ＭＳ Ｐゴシック" charset="0"/>
              </a:rPr>
              <a:t>Decision nodes: actions that decision maker can take</a:t>
            </a:r>
          </a:p>
          <a:p>
            <a:pPr eaLnBrk="1" hangingPunct="1"/>
            <a:r>
              <a:rPr lang="en-US" sz="2800">
                <a:latin typeface="Lucida Grande" charset="0"/>
                <a:ea typeface="ＭＳ Ｐゴシック" charset="0"/>
                <a:cs typeface="ＭＳ Ｐゴシック" charset="0"/>
              </a:rPr>
              <a:t>Utility/value nodes: the utility of the outcome state.  </a:t>
            </a:r>
          </a:p>
        </p:txBody>
      </p:sp>
      <p:sp>
        <p:nvSpPr>
          <p:cNvPr id="72707" name="Oval 4"/>
          <p:cNvSpPr>
            <a:spLocks noChangeArrowheads="1"/>
          </p:cNvSpPr>
          <p:nvPr/>
        </p:nvSpPr>
        <p:spPr bwMode="auto">
          <a:xfrm>
            <a:off x="838200" y="1981200"/>
            <a:ext cx="914400" cy="381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8" name="Rectangle 5"/>
          <p:cNvSpPr>
            <a:spLocks noChangeArrowheads="1"/>
          </p:cNvSpPr>
          <p:nvPr/>
        </p:nvSpPr>
        <p:spPr bwMode="auto">
          <a:xfrm>
            <a:off x="914400" y="2895600"/>
            <a:ext cx="762000" cy="3810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9" name="AutoShape 6"/>
          <p:cNvSpPr>
            <a:spLocks noChangeArrowheads="1"/>
          </p:cNvSpPr>
          <p:nvPr/>
        </p:nvSpPr>
        <p:spPr bwMode="auto">
          <a:xfrm>
            <a:off x="914400" y="3810000"/>
            <a:ext cx="838200" cy="533400"/>
          </a:xfrm>
          <a:prstGeom prst="flowChartDecision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R&amp;N example</a:t>
            </a:r>
          </a:p>
        </p:txBody>
      </p:sp>
      <p:pic>
        <p:nvPicPr>
          <p:cNvPr id="3594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9" t="24985" r="20213" b="35692"/>
          <a:stretch>
            <a:fillRect/>
          </a:stretch>
        </p:blipFill>
        <p:spPr bwMode="auto">
          <a:xfrm>
            <a:off x="1755775" y="1743075"/>
            <a:ext cx="5938838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Umbrella Network</a:t>
            </a:r>
          </a:p>
        </p:txBody>
      </p:sp>
      <p:sp>
        <p:nvSpPr>
          <p:cNvPr id="76802" name="Oval 3"/>
          <p:cNvSpPr>
            <a:spLocks noChangeArrowheads="1"/>
          </p:cNvSpPr>
          <p:nvPr/>
        </p:nvSpPr>
        <p:spPr bwMode="auto">
          <a:xfrm>
            <a:off x="5029200" y="2971800"/>
            <a:ext cx="1295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i="0">
                <a:latin typeface="Comic Sans MS" charset="0"/>
              </a:rPr>
              <a:t>weather</a:t>
            </a:r>
          </a:p>
        </p:txBody>
      </p:sp>
      <p:sp>
        <p:nvSpPr>
          <p:cNvPr id="76803" name="Oval 4"/>
          <p:cNvSpPr>
            <a:spLocks noChangeArrowheads="1"/>
          </p:cNvSpPr>
          <p:nvPr/>
        </p:nvSpPr>
        <p:spPr bwMode="auto">
          <a:xfrm>
            <a:off x="6858000" y="4038600"/>
            <a:ext cx="1295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i="0">
                <a:latin typeface="Comic Sans MS" charset="0"/>
              </a:rPr>
              <a:t>forecast</a:t>
            </a:r>
          </a:p>
        </p:txBody>
      </p:sp>
      <p:sp>
        <p:nvSpPr>
          <p:cNvPr id="76804" name="Rectangle 5"/>
          <p:cNvSpPr>
            <a:spLocks noChangeArrowheads="1"/>
          </p:cNvSpPr>
          <p:nvPr/>
        </p:nvSpPr>
        <p:spPr bwMode="auto">
          <a:xfrm>
            <a:off x="1447800" y="2819400"/>
            <a:ext cx="12192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i="0">
                <a:latin typeface="Comic Sans MS" charset="0"/>
              </a:rPr>
              <a:t>umbrella</a:t>
            </a:r>
          </a:p>
        </p:txBody>
      </p:sp>
      <p:sp>
        <p:nvSpPr>
          <p:cNvPr id="76805" name="AutoShape 6"/>
          <p:cNvSpPr>
            <a:spLocks noChangeArrowheads="1"/>
          </p:cNvSpPr>
          <p:nvPr/>
        </p:nvSpPr>
        <p:spPr bwMode="auto">
          <a:xfrm>
            <a:off x="3352800" y="4267200"/>
            <a:ext cx="1676400" cy="685800"/>
          </a:xfrm>
          <a:prstGeom prst="flowChartDecision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i="0">
                <a:latin typeface="Comic Sans MS" charset="0"/>
              </a:rPr>
              <a:t>happiness</a:t>
            </a:r>
          </a:p>
        </p:txBody>
      </p:sp>
      <p:cxnSp>
        <p:nvCxnSpPr>
          <p:cNvPr id="76806" name="AutoShape 7"/>
          <p:cNvCxnSpPr>
            <a:cxnSpLocks noChangeShapeType="1"/>
            <a:stCxn id="76802" idx="4"/>
            <a:endCxn id="76805" idx="0"/>
          </p:cNvCxnSpPr>
          <p:nvPr/>
        </p:nvCxnSpPr>
        <p:spPr bwMode="auto">
          <a:xfrm flipH="1">
            <a:off x="4191000" y="3505200"/>
            <a:ext cx="1485900" cy="762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07" name="AutoShape 8"/>
          <p:cNvCxnSpPr>
            <a:cxnSpLocks noChangeShapeType="1"/>
            <a:stCxn id="76815" idx="4"/>
            <a:endCxn id="76805" idx="0"/>
          </p:cNvCxnSpPr>
          <p:nvPr/>
        </p:nvCxnSpPr>
        <p:spPr bwMode="auto">
          <a:xfrm>
            <a:off x="2667000" y="4114800"/>
            <a:ext cx="1524000" cy="152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08" name="AutoShape 9"/>
          <p:cNvCxnSpPr>
            <a:cxnSpLocks noChangeShapeType="1"/>
            <a:stCxn id="76802" idx="4"/>
            <a:endCxn id="76803" idx="1"/>
          </p:cNvCxnSpPr>
          <p:nvPr/>
        </p:nvCxnSpPr>
        <p:spPr bwMode="auto">
          <a:xfrm>
            <a:off x="5676900" y="3505200"/>
            <a:ext cx="1370013" cy="6111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09" name="Text Box 10"/>
          <p:cNvSpPr txBox="1">
            <a:spLocks noChangeArrowheads="1"/>
          </p:cNvSpPr>
          <p:nvPr/>
        </p:nvSpPr>
        <p:spPr bwMode="auto">
          <a:xfrm>
            <a:off x="1127125" y="2362200"/>
            <a:ext cx="1671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0"/>
              <a:t>take/don’t take</a:t>
            </a:r>
          </a:p>
        </p:txBody>
      </p:sp>
      <p:sp>
        <p:nvSpPr>
          <p:cNvPr id="76810" name="Text Box 11"/>
          <p:cNvSpPr txBox="1">
            <a:spLocks noChangeArrowheads="1"/>
          </p:cNvSpPr>
          <p:nvPr/>
        </p:nvSpPr>
        <p:spPr bwMode="auto">
          <a:xfrm>
            <a:off x="6477000" y="4800600"/>
            <a:ext cx="231457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0"/>
              <a:t>f            w         p(f|w)</a:t>
            </a:r>
          </a:p>
          <a:p>
            <a:r>
              <a:rPr lang="en-US" sz="1800" i="0"/>
              <a:t>sunny    rain      0.3</a:t>
            </a:r>
          </a:p>
          <a:p>
            <a:r>
              <a:rPr lang="en-US" sz="1800" i="0"/>
              <a:t>rainy      rain      0.7</a:t>
            </a:r>
          </a:p>
          <a:p>
            <a:r>
              <a:rPr lang="en-US" sz="1800" i="0"/>
              <a:t>sunny  no rain   0.8</a:t>
            </a:r>
          </a:p>
          <a:p>
            <a:r>
              <a:rPr lang="en-US" sz="1800" i="0"/>
              <a:t>rainy    no rain   0.2</a:t>
            </a:r>
          </a:p>
        </p:txBody>
      </p:sp>
      <p:sp>
        <p:nvSpPr>
          <p:cNvPr id="76811" name="Line 12"/>
          <p:cNvSpPr>
            <a:spLocks noChangeShapeType="1"/>
          </p:cNvSpPr>
          <p:nvPr/>
        </p:nvSpPr>
        <p:spPr bwMode="auto">
          <a:xfrm>
            <a:off x="6248400" y="51054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76812" name="Line 13"/>
          <p:cNvSpPr>
            <a:spLocks noChangeShapeType="1"/>
          </p:cNvSpPr>
          <p:nvPr/>
        </p:nvSpPr>
        <p:spPr bwMode="auto">
          <a:xfrm>
            <a:off x="8077200" y="48006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76813" name="Text Box 14"/>
          <p:cNvSpPr txBox="1">
            <a:spLocks noChangeArrowheads="1"/>
          </p:cNvSpPr>
          <p:nvPr/>
        </p:nvSpPr>
        <p:spPr bwMode="auto">
          <a:xfrm>
            <a:off x="4953000" y="25146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0"/>
              <a:t>P(rain) = 0.4</a:t>
            </a:r>
          </a:p>
        </p:txBody>
      </p:sp>
      <p:sp>
        <p:nvSpPr>
          <p:cNvPr id="76814" name="Text Box 15"/>
          <p:cNvSpPr txBox="1">
            <a:spLocks noChangeArrowheads="1"/>
          </p:cNvSpPr>
          <p:nvPr/>
        </p:nvSpPr>
        <p:spPr bwMode="auto">
          <a:xfrm>
            <a:off x="3124200" y="5029200"/>
            <a:ext cx="24145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0"/>
              <a:t>U(have,rain) = -25</a:t>
            </a:r>
          </a:p>
          <a:p>
            <a:r>
              <a:rPr lang="en-US" sz="1800" i="0"/>
              <a:t>U(have,~rain) = 0</a:t>
            </a:r>
          </a:p>
          <a:p>
            <a:r>
              <a:rPr lang="en-US" sz="1800" i="0"/>
              <a:t>U(~have, rain) = -100</a:t>
            </a:r>
          </a:p>
          <a:p>
            <a:r>
              <a:rPr lang="en-US" sz="1800" i="0"/>
              <a:t>U(~have, ~rain) = 100</a:t>
            </a:r>
          </a:p>
        </p:txBody>
      </p:sp>
      <p:sp>
        <p:nvSpPr>
          <p:cNvPr id="76815" name="Oval 16"/>
          <p:cNvSpPr>
            <a:spLocks noChangeArrowheads="1"/>
          </p:cNvSpPr>
          <p:nvPr/>
        </p:nvSpPr>
        <p:spPr bwMode="auto">
          <a:xfrm>
            <a:off x="1752600" y="3581400"/>
            <a:ext cx="18288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i="0">
                <a:latin typeface="Comic Sans MS" charset="0"/>
              </a:rPr>
              <a:t>have umbrella</a:t>
            </a:r>
          </a:p>
        </p:txBody>
      </p:sp>
      <p:cxnSp>
        <p:nvCxnSpPr>
          <p:cNvPr id="76816" name="AutoShape 17"/>
          <p:cNvCxnSpPr>
            <a:cxnSpLocks noChangeShapeType="1"/>
            <a:stCxn id="76804" idx="2"/>
            <a:endCxn id="76815" idx="1"/>
          </p:cNvCxnSpPr>
          <p:nvPr/>
        </p:nvCxnSpPr>
        <p:spPr bwMode="auto">
          <a:xfrm flipH="1">
            <a:off x="2020888" y="3276600"/>
            <a:ext cx="36512" cy="382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17" name="Text Box 18"/>
          <p:cNvSpPr txBox="1">
            <a:spLocks noChangeArrowheads="1"/>
          </p:cNvSpPr>
          <p:nvPr/>
        </p:nvSpPr>
        <p:spPr bwMode="auto">
          <a:xfrm>
            <a:off x="304800" y="4159250"/>
            <a:ext cx="2193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0"/>
              <a:t>P(have|take) = 1.0</a:t>
            </a:r>
          </a:p>
          <a:p>
            <a:r>
              <a:rPr lang="en-US" sz="1800" i="0"/>
              <a:t>P(~have|~take)=1.0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Evaluating Decision Networks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Lucida Grande" charset="0"/>
                <a:ea typeface="ＭＳ Ｐゴシック" charset="0"/>
                <a:cs typeface="ＭＳ Ｐゴシック" charset="0"/>
              </a:rPr>
              <a:t>Set the evidence variables for current state</a:t>
            </a:r>
          </a:p>
          <a:p>
            <a:pPr eaLnBrk="1" hangingPunct="1"/>
            <a:r>
              <a:rPr lang="en-US" sz="2400">
                <a:latin typeface="Lucida Grande" charset="0"/>
                <a:ea typeface="ＭＳ Ｐゴシック" charset="0"/>
                <a:cs typeface="ＭＳ Ｐゴシック" charset="0"/>
              </a:rPr>
              <a:t>For each possible value of the decision node:</a:t>
            </a:r>
          </a:p>
          <a:p>
            <a:pPr lvl="1" eaLnBrk="1" hangingPunct="1"/>
            <a:r>
              <a:rPr lang="en-US" sz="2000">
                <a:latin typeface="Lucida Grande" charset="0"/>
                <a:ea typeface="ＭＳ Ｐゴシック" charset="0"/>
              </a:rPr>
              <a:t>Set decision node to that value</a:t>
            </a:r>
          </a:p>
          <a:p>
            <a:pPr lvl="1" eaLnBrk="1" hangingPunct="1"/>
            <a:r>
              <a:rPr lang="en-US" sz="2000">
                <a:latin typeface="Lucida Grande" charset="0"/>
                <a:ea typeface="ＭＳ Ｐゴシック" charset="0"/>
              </a:rPr>
              <a:t>Calculate the posterior probability of the parent nodes of the utility node, using BN inference</a:t>
            </a:r>
          </a:p>
          <a:p>
            <a:pPr lvl="1" eaLnBrk="1" hangingPunct="1"/>
            <a:r>
              <a:rPr lang="en-US" sz="2000">
                <a:latin typeface="Lucida Grande" charset="0"/>
                <a:ea typeface="ＭＳ Ｐゴシック" charset="0"/>
              </a:rPr>
              <a:t>Calculate the resulting utility for action</a:t>
            </a:r>
          </a:p>
          <a:p>
            <a:pPr eaLnBrk="1" hangingPunct="1"/>
            <a:r>
              <a:rPr lang="en-US" sz="2400">
                <a:latin typeface="Lucida Grande" charset="0"/>
                <a:ea typeface="ＭＳ Ｐゴシック" charset="0"/>
                <a:cs typeface="ＭＳ Ｐゴシック" charset="0"/>
              </a:rPr>
              <a:t>Return the action with the highest utility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Lucida Grande" charset="0"/>
                <a:ea typeface="ＭＳ Ｐゴシック" charset="0"/>
                <a:cs typeface="ＭＳ Ｐゴシック" charset="0"/>
              </a:rPr>
              <a:t>Decision Making: Umbrella Network</a:t>
            </a:r>
          </a:p>
        </p:txBody>
      </p:sp>
      <p:sp>
        <p:nvSpPr>
          <p:cNvPr id="80898" name="Oval 3"/>
          <p:cNvSpPr>
            <a:spLocks noChangeArrowheads="1"/>
          </p:cNvSpPr>
          <p:nvPr/>
        </p:nvSpPr>
        <p:spPr bwMode="auto">
          <a:xfrm>
            <a:off x="5029200" y="2971800"/>
            <a:ext cx="1295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i="0">
                <a:latin typeface="Comic Sans MS" charset="0"/>
              </a:rPr>
              <a:t>weather</a:t>
            </a:r>
          </a:p>
        </p:txBody>
      </p:sp>
      <p:sp>
        <p:nvSpPr>
          <p:cNvPr id="80899" name="Oval 4"/>
          <p:cNvSpPr>
            <a:spLocks noChangeArrowheads="1"/>
          </p:cNvSpPr>
          <p:nvPr/>
        </p:nvSpPr>
        <p:spPr bwMode="auto">
          <a:xfrm>
            <a:off x="6858000" y="4038600"/>
            <a:ext cx="1295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i="0">
                <a:latin typeface="Comic Sans MS" charset="0"/>
              </a:rPr>
              <a:t>forecast</a:t>
            </a:r>
          </a:p>
        </p:txBody>
      </p:sp>
      <p:sp>
        <p:nvSpPr>
          <p:cNvPr id="80900" name="Rectangle 5"/>
          <p:cNvSpPr>
            <a:spLocks noChangeArrowheads="1"/>
          </p:cNvSpPr>
          <p:nvPr/>
        </p:nvSpPr>
        <p:spPr bwMode="auto">
          <a:xfrm>
            <a:off x="1447800" y="2819400"/>
            <a:ext cx="12192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i="0">
                <a:latin typeface="Comic Sans MS" charset="0"/>
              </a:rPr>
              <a:t>umbrella</a:t>
            </a:r>
          </a:p>
        </p:txBody>
      </p:sp>
      <p:sp>
        <p:nvSpPr>
          <p:cNvPr id="80901" name="AutoShape 6"/>
          <p:cNvSpPr>
            <a:spLocks noChangeArrowheads="1"/>
          </p:cNvSpPr>
          <p:nvPr/>
        </p:nvSpPr>
        <p:spPr bwMode="auto">
          <a:xfrm>
            <a:off x="3352800" y="4267200"/>
            <a:ext cx="1676400" cy="685800"/>
          </a:xfrm>
          <a:prstGeom prst="flowChartDecision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i="0">
                <a:latin typeface="Comic Sans MS" charset="0"/>
              </a:rPr>
              <a:t>happiness</a:t>
            </a:r>
          </a:p>
        </p:txBody>
      </p:sp>
      <p:cxnSp>
        <p:nvCxnSpPr>
          <p:cNvPr id="80902" name="AutoShape 7"/>
          <p:cNvCxnSpPr>
            <a:cxnSpLocks noChangeShapeType="1"/>
            <a:stCxn id="80898" idx="4"/>
            <a:endCxn id="80901" idx="0"/>
          </p:cNvCxnSpPr>
          <p:nvPr/>
        </p:nvCxnSpPr>
        <p:spPr bwMode="auto">
          <a:xfrm flipH="1">
            <a:off x="4191000" y="3505200"/>
            <a:ext cx="1485900" cy="762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03" name="AutoShape 8"/>
          <p:cNvCxnSpPr>
            <a:cxnSpLocks noChangeShapeType="1"/>
            <a:stCxn id="80911" idx="4"/>
            <a:endCxn id="80901" idx="0"/>
          </p:cNvCxnSpPr>
          <p:nvPr/>
        </p:nvCxnSpPr>
        <p:spPr bwMode="auto">
          <a:xfrm>
            <a:off x="2667000" y="4114800"/>
            <a:ext cx="1524000" cy="152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04" name="AutoShape 9"/>
          <p:cNvCxnSpPr>
            <a:cxnSpLocks noChangeShapeType="1"/>
            <a:stCxn id="80898" idx="4"/>
            <a:endCxn id="80899" idx="1"/>
          </p:cNvCxnSpPr>
          <p:nvPr/>
        </p:nvCxnSpPr>
        <p:spPr bwMode="auto">
          <a:xfrm>
            <a:off x="5676900" y="3505200"/>
            <a:ext cx="1370013" cy="6111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05" name="Text Box 10"/>
          <p:cNvSpPr txBox="1">
            <a:spLocks noChangeArrowheads="1"/>
          </p:cNvSpPr>
          <p:nvPr/>
        </p:nvSpPr>
        <p:spPr bwMode="auto">
          <a:xfrm>
            <a:off x="1127125" y="2362200"/>
            <a:ext cx="1671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0"/>
              <a:t>take/don’t take</a:t>
            </a:r>
          </a:p>
        </p:txBody>
      </p:sp>
      <p:sp>
        <p:nvSpPr>
          <p:cNvPr id="80906" name="Text Box 11"/>
          <p:cNvSpPr txBox="1">
            <a:spLocks noChangeArrowheads="1"/>
          </p:cNvSpPr>
          <p:nvPr/>
        </p:nvSpPr>
        <p:spPr bwMode="auto">
          <a:xfrm>
            <a:off x="6477000" y="4800600"/>
            <a:ext cx="231457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0"/>
              <a:t>f            w         p(f|w)</a:t>
            </a:r>
          </a:p>
          <a:p>
            <a:r>
              <a:rPr lang="en-US" sz="1800" i="0"/>
              <a:t>sunny    rain      0.3</a:t>
            </a:r>
          </a:p>
          <a:p>
            <a:r>
              <a:rPr lang="en-US" sz="1800" i="0"/>
              <a:t>rainy      rain      0.7</a:t>
            </a:r>
          </a:p>
          <a:p>
            <a:r>
              <a:rPr lang="en-US" sz="1800" i="0"/>
              <a:t>sunny  no rain   0.8</a:t>
            </a:r>
          </a:p>
          <a:p>
            <a:r>
              <a:rPr lang="en-US" sz="1800" i="0"/>
              <a:t>rainy    no rain   0.2</a:t>
            </a:r>
          </a:p>
        </p:txBody>
      </p:sp>
      <p:sp>
        <p:nvSpPr>
          <p:cNvPr id="80907" name="Line 12"/>
          <p:cNvSpPr>
            <a:spLocks noChangeShapeType="1"/>
          </p:cNvSpPr>
          <p:nvPr/>
        </p:nvSpPr>
        <p:spPr bwMode="auto">
          <a:xfrm>
            <a:off x="6248400" y="51054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80908" name="Line 13"/>
          <p:cNvSpPr>
            <a:spLocks noChangeShapeType="1"/>
          </p:cNvSpPr>
          <p:nvPr/>
        </p:nvSpPr>
        <p:spPr bwMode="auto">
          <a:xfrm>
            <a:off x="8077200" y="48006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80909" name="Text Box 14"/>
          <p:cNvSpPr txBox="1">
            <a:spLocks noChangeArrowheads="1"/>
          </p:cNvSpPr>
          <p:nvPr/>
        </p:nvSpPr>
        <p:spPr bwMode="auto">
          <a:xfrm>
            <a:off x="4953000" y="25146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0"/>
              <a:t>P(rain) = 0.4</a:t>
            </a:r>
          </a:p>
        </p:txBody>
      </p:sp>
      <p:sp>
        <p:nvSpPr>
          <p:cNvPr id="80910" name="Text Box 15"/>
          <p:cNvSpPr txBox="1">
            <a:spLocks noChangeArrowheads="1"/>
          </p:cNvSpPr>
          <p:nvPr/>
        </p:nvSpPr>
        <p:spPr bwMode="auto">
          <a:xfrm>
            <a:off x="3124200" y="5029200"/>
            <a:ext cx="24145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0"/>
              <a:t>U(have,rain) = -25</a:t>
            </a:r>
          </a:p>
          <a:p>
            <a:r>
              <a:rPr lang="en-US" sz="1800" i="0"/>
              <a:t>U(have,~rain) = 0</a:t>
            </a:r>
          </a:p>
          <a:p>
            <a:r>
              <a:rPr lang="en-US" sz="1800" i="0"/>
              <a:t>U(~have, rain) = -100</a:t>
            </a:r>
          </a:p>
          <a:p>
            <a:r>
              <a:rPr lang="en-US" sz="1800" i="0"/>
              <a:t>U(~have, ~rain) = 100</a:t>
            </a:r>
          </a:p>
        </p:txBody>
      </p:sp>
      <p:sp>
        <p:nvSpPr>
          <p:cNvPr id="80911" name="Oval 16"/>
          <p:cNvSpPr>
            <a:spLocks noChangeArrowheads="1"/>
          </p:cNvSpPr>
          <p:nvPr/>
        </p:nvSpPr>
        <p:spPr bwMode="auto">
          <a:xfrm>
            <a:off x="1752600" y="3581400"/>
            <a:ext cx="18288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i="0">
                <a:latin typeface="Comic Sans MS" charset="0"/>
              </a:rPr>
              <a:t>have umbrella</a:t>
            </a:r>
          </a:p>
        </p:txBody>
      </p:sp>
      <p:cxnSp>
        <p:nvCxnSpPr>
          <p:cNvPr id="80912" name="AutoShape 17"/>
          <p:cNvCxnSpPr>
            <a:cxnSpLocks noChangeShapeType="1"/>
            <a:stCxn id="80900" idx="2"/>
            <a:endCxn id="80911" idx="1"/>
          </p:cNvCxnSpPr>
          <p:nvPr/>
        </p:nvCxnSpPr>
        <p:spPr bwMode="auto">
          <a:xfrm flipH="1">
            <a:off x="2020888" y="3276600"/>
            <a:ext cx="36512" cy="382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13" name="Text Box 18"/>
          <p:cNvSpPr txBox="1">
            <a:spLocks noChangeArrowheads="1"/>
          </p:cNvSpPr>
          <p:nvPr/>
        </p:nvSpPr>
        <p:spPr bwMode="auto">
          <a:xfrm>
            <a:off x="304800" y="4159250"/>
            <a:ext cx="2193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0"/>
              <a:t>P(have|take) = 1.0</a:t>
            </a:r>
          </a:p>
          <a:p>
            <a:r>
              <a:rPr lang="en-US" sz="1800" i="0"/>
              <a:t>P(~have|~take)=1.0</a:t>
            </a:r>
          </a:p>
        </p:txBody>
      </p:sp>
      <p:sp>
        <p:nvSpPr>
          <p:cNvPr id="80914" name="Text Box 19"/>
          <p:cNvSpPr txBox="1">
            <a:spLocks noChangeArrowheads="1"/>
          </p:cNvSpPr>
          <p:nvPr/>
        </p:nvSpPr>
        <p:spPr bwMode="auto">
          <a:xfrm>
            <a:off x="2041525" y="1687513"/>
            <a:ext cx="340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chemeClr val="tx2"/>
                </a:solidFill>
              </a:rPr>
              <a:t>Should I take my umbrella??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Lucida Grande" charset="0"/>
                <a:ea typeface="ＭＳ Ｐゴシック" charset="0"/>
                <a:cs typeface="ＭＳ Ｐゴシック" charset="0"/>
              </a:rPr>
              <a:t>Value of information</a:t>
            </a:r>
          </a:p>
        </p:txBody>
      </p:sp>
      <p:pic>
        <p:nvPicPr>
          <p:cNvPr id="82946" name="Picture 3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086600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Lucida Grande" charset="0"/>
                <a:ea typeface="ＭＳ Ｐゴシック" charset="0"/>
                <a:cs typeface="ＭＳ Ｐゴシック" charset="0"/>
              </a:rPr>
              <a:t>General formula</a:t>
            </a:r>
          </a:p>
        </p:txBody>
      </p:sp>
      <p:pic>
        <p:nvPicPr>
          <p:cNvPr id="84994" name="Picture 3" descr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077200" cy="456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Lucida Grande" charset="0"/>
                <a:ea typeface="ＭＳ Ｐゴシック" charset="0"/>
                <a:cs typeface="ＭＳ Ｐゴシック" charset="0"/>
              </a:rPr>
              <a:t>Properties of VPI</a:t>
            </a:r>
          </a:p>
        </p:txBody>
      </p:sp>
      <p:pic>
        <p:nvPicPr>
          <p:cNvPr id="87042" name="Picture 3" descr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229600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Rechteck 3"/>
          <p:cNvSpPr>
            <a:spLocks noChangeArrowheads="1"/>
          </p:cNvSpPr>
          <p:nvPr/>
        </p:nvSpPr>
        <p:spPr bwMode="auto">
          <a:xfrm>
            <a:off x="4059238" y="2060575"/>
            <a:ext cx="3816350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Lucida Grande" charset="0"/>
                <a:ea typeface="ＭＳ Ｐゴシック" charset="0"/>
                <a:cs typeface="ＭＳ Ｐゴシック" charset="0"/>
              </a:rPr>
              <a:t>Qualitative behaviors</a:t>
            </a:r>
          </a:p>
        </p:txBody>
      </p:sp>
      <p:pic>
        <p:nvPicPr>
          <p:cNvPr id="89090" name="Picture 3" descr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78486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>
                <a:latin typeface="Lucida Grande" charset="0"/>
                <a:ea typeface="ＭＳ Ｐゴシック" charset="0"/>
                <a:cs typeface="ＭＳ Ｐゴシック" charset="0"/>
              </a:rPr>
              <a:t>Non-Deterministic </a:t>
            </a:r>
            <a:br>
              <a:rPr lang="en-US" sz="3600">
                <a:latin typeface="Lucida Grande" charset="0"/>
                <a:ea typeface="ＭＳ Ｐゴシック" charset="0"/>
                <a:cs typeface="ＭＳ Ｐゴシック" charset="0"/>
              </a:rPr>
            </a:br>
            <a:r>
              <a:rPr lang="en-US" sz="3600">
                <a:latin typeface="Lucida Grande" charset="0"/>
                <a:ea typeface="ＭＳ Ｐゴシック" charset="0"/>
                <a:cs typeface="ＭＳ Ｐゴシック" charset="0"/>
              </a:rPr>
              <a:t>              vs. Probabilistic Uncertainty</a:t>
            </a:r>
          </a:p>
        </p:txBody>
      </p:sp>
      <p:grpSp>
        <p:nvGrpSpPr>
          <p:cNvPr id="20482" name="Group 3"/>
          <p:cNvGrpSpPr>
            <a:grpSpLocks/>
          </p:cNvGrpSpPr>
          <p:nvPr/>
        </p:nvGrpSpPr>
        <p:grpSpPr bwMode="auto">
          <a:xfrm>
            <a:off x="1447800" y="2065338"/>
            <a:ext cx="1958975" cy="2057400"/>
            <a:chOff x="912" y="1728"/>
            <a:chExt cx="1234" cy="1296"/>
          </a:xfrm>
        </p:grpSpPr>
        <p:grpSp>
          <p:nvGrpSpPr>
            <p:cNvPr id="20503" name="Group 4"/>
            <p:cNvGrpSpPr>
              <a:grpSpLocks/>
            </p:cNvGrpSpPr>
            <p:nvPr/>
          </p:nvGrpSpPr>
          <p:grpSpPr bwMode="auto">
            <a:xfrm>
              <a:off x="912" y="1728"/>
              <a:ext cx="1008" cy="1248"/>
              <a:chOff x="912" y="1728"/>
              <a:chExt cx="1008" cy="1248"/>
            </a:xfrm>
          </p:grpSpPr>
          <p:grpSp>
            <p:nvGrpSpPr>
              <p:cNvPr id="20507" name="Group 5"/>
              <p:cNvGrpSpPr>
                <a:grpSpLocks/>
              </p:cNvGrpSpPr>
              <p:nvPr/>
            </p:nvGrpSpPr>
            <p:grpSpPr bwMode="auto">
              <a:xfrm>
                <a:off x="912" y="1728"/>
                <a:ext cx="1008" cy="1248"/>
                <a:chOff x="912" y="1728"/>
                <a:chExt cx="1008" cy="1248"/>
              </a:xfrm>
            </p:grpSpPr>
            <p:sp>
              <p:nvSpPr>
                <p:cNvPr id="20509" name="Freeform 6"/>
                <p:cNvSpPr>
                  <a:spLocks/>
                </p:cNvSpPr>
                <p:nvPr/>
              </p:nvSpPr>
              <p:spPr bwMode="auto">
                <a:xfrm>
                  <a:off x="912" y="1728"/>
                  <a:ext cx="1008" cy="1248"/>
                </a:xfrm>
                <a:custGeom>
                  <a:avLst/>
                  <a:gdLst>
                    <a:gd name="T0" fmla="*/ 1008 w 1008"/>
                    <a:gd name="T1" fmla="*/ 0 h 1248"/>
                    <a:gd name="T2" fmla="*/ 432 w 1008"/>
                    <a:gd name="T3" fmla="*/ 336 h 1248"/>
                    <a:gd name="T4" fmla="*/ 96 w 1008"/>
                    <a:gd name="T5" fmla="*/ 864 h 1248"/>
                    <a:gd name="T6" fmla="*/ 0 w 1008"/>
                    <a:gd name="T7" fmla="*/ 1248 h 124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08"/>
                    <a:gd name="T13" fmla="*/ 0 h 1248"/>
                    <a:gd name="T14" fmla="*/ 1008 w 1008"/>
                    <a:gd name="T15" fmla="*/ 1248 h 124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08" h="1248">
                      <a:moveTo>
                        <a:pt x="1008" y="0"/>
                      </a:moveTo>
                      <a:cubicBezTo>
                        <a:pt x="796" y="96"/>
                        <a:pt x="584" y="192"/>
                        <a:pt x="432" y="336"/>
                      </a:cubicBezTo>
                      <a:cubicBezTo>
                        <a:pt x="280" y="480"/>
                        <a:pt x="168" y="712"/>
                        <a:pt x="96" y="864"/>
                      </a:cubicBezTo>
                      <a:cubicBezTo>
                        <a:pt x="24" y="1016"/>
                        <a:pt x="12" y="1132"/>
                        <a:pt x="0" y="124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de-DE"/>
                </a:p>
              </p:txBody>
            </p:sp>
            <p:sp>
              <p:nvSpPr>
                <p:cNvPr id="20510" name="Freeform 7"/>
                <p:cNvSpPr>
                  <a:spLocks/>
                </p:cNvSpPr>
                <p:nvPr/>
              </p:nvSpPr>
              <p:spPr bwMode="auto">
                <a:xfrm>
                  <a:off x="1288" y="1920"/>
                  <a:ext cx="248" cy="1056"/>
                </a:xfrm>
                <a:custGeom>
                  <a:avLst/>
                  <a:gdLst>
                    <a:gd name="T0" fmla="*/ 248 w 248"/>
                    <a:gd name="T1" fmla="*/ 0 h 1056"/>
                    <a:gd name="T2" fmla="*/ 56 w 248"/>
                    <a:gd name="T3" fmla="*/ 144 h 1056"/>
                    <a:gd name="T4" fmla="*/ 8 w 248"/>
                    <a:gd name="T5" fmla="*/ 384 h 1056"/>
                    <a:gd name="T6" fmla="*/ 104 w 248"/>
                    <a:gd name="T7" fmla="*/ 1056 h 10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8"/>
                    <a:gd name="T13" fmla="*/ 0 h 1056"/>
                    <a:gd name="T14" fmla="*/ 248 w 248"/>
                    <a:gd name="T15" fmla="*/ 1056 h 10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8" h="1056">
                      <a:moveTo>
                        <a:pt x="248" y="0"/>
                      </a:moveTo>
                      <a:cubicBezTo>
                        <a:pt x="172" y="40"/>
                        <a:pt x="96" y="80"/>
                        <a:pt x="56" y="144"/>
                      </a:cubicBezTo>
                      <a:cubicBezTo>
                        <a:pt x="16" y="208"/>
                        <a:pt x="0" y="232"/>
                        <a:pt x="8" y="384"/>
                      </a:cubicBezTo>
                      <a:cubicBezTo>
                        <a:pt x="16" y="536"/>
                        <a:pt x="60" y="796"/>
                        <a:pt x="104" y="1056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de-DE"/>
                </a:p>
              </p:txBody>
            </p:sp>
            <p:sp>
              <p:nvSpPr>
                <p:cNvPr id="20511" name="Freeform 8"/>
                <p:cNvSpPr>
                  <a:spLocks/>
                </p:cNvSpPr>
                <p:nvPr/>
              </p:nvSpPr>
              <p:spPr bwMode="auto">
                <a:xfrm>
                  <a:off x="1376" y="1920"/>
                  <a:ext cx="544" cy="1056"/>
                </a:xfrm>
                <a:custGeom>
                  <a:avLst/>
                  <a:gdLst>
                    <a:gd name="T0" fmla="*/ 160 w 544"/>
                    <a:gd name="T1" fmla="*/ 0 h 1056"/>
                    <a:gd name="T2" fmla="*/ 16 w 544"/>
                    <a:gd name="T3" fmla="*/ 144 h 1056"/>
                    <a:gd name="T4" fmla="*/ 64 w 544"/>
                    <a:gd name="T5" fmla="*/ 384 h 1056"/>
                    <a:gd name="T6" fmla="*/ 208 w 544"/>
                    <a:gd name="T7" fmla="*/ 624 h 1056"/>
                    <a:gd name="T8" fmla="*/ 544 w 544"/>
                    <a:gd name="T9" fmla="*/ 1056 h 10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44"/>
                    <a:gd name="T16" fmla="*/ 0 h 1056"/>
                    <a:gd name="T17" fmla="*/ 544 w 544"/>
                    <a:gd name="T18" fmla="*/ 1056 h 10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44" h="1056">
                      <a:moveTo>
                        <a:pt x="160" y="0"/>
                      </a:moveTo>
                      <a:cubicBezTo>
                        <a:pt x="96" y="40"/>
                        <a:pt x="32" y="80"/>
                        <a:pt x="16" y="144"/>
                      </a:cubicBezTo>
                      <a:cubicBezTo>
                        <a:pt x="0" y="208"/>
                        <a:pt x="32" y="304"/>
                        <a:pt x="64" y="384"/>
                      </a:cubicBezTo>
                      <a:cubicBezTo>
                        <a:pt x="96" y="464"/>
                        <a:pt x="128" y="512"/>
                        <a:pt x="208" y="624"/>
                      </a:cubicBezTo>
                      <a:cubicBezTo>
                        <a:pt x="288" y="736"/>
                        <a:pt x="416" y="896"/>
                        <a:pt x="544" y="1056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de-DE"/>
                </a:p>
              </p:txBody>
            </p:sp>
          </p:grpSp>
          <p:sp>
            <p:nvSpPr>
              <p:cNvPr id="20508" name="Text Box 9"/>
              <p:cNvSpPr txBox="1">
                <a:spLocks noChangeArrowheads="1"/>
              </p:cNvSpPr>
              <p:nvPr/>
            </p:nvSpPr>
            <p:spPr bwMode="auto">
              <a:xfrm>
                <a:off x="1152" y="1776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i="0">
                    <a:solidFill>
                      <a:srgbClr val="990000"/>
                    </a:solidFill>
                    <a:latin typeface="Tahoma" charset="0"/>
                  </a:rPr>
                  <a:t>?</a:t>
                </a:r>
              </a:p>
            </p:txBody>
          </p:sp>
        </p:grpSp>
        <p:sp>
          <p:nvSpPr>
            <p:cNvPr id="20504" name="Text Box 10"/>
            <p:cNvSpPr txBox="1">
              <a:spLocks noChangeArrowheads="1"/>
            </p:cNvSpPr>
            <p:nvPr/>
          </p:nvSpPr>
          <p:spPr bwMode="auto">
            <a:xfrm>
              <a:off x="1392" y="2736"/>
              <a:ext cx="3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i="0">
                  <a:latin typeface="Tahoma" charset="0"/>
                </a:rPr>
                <a:t>b</a:t>
              </a:r>
            </a:p>
          </p:txBody>
        </p:sp>
        <p:sp>
          <p:nvSpPr>
            <p:cNvPr id="20505" name="Text Box 11"/>
            <p:cNvSpPr txBox="1">
              <a:spLocks noChangeArrowheads="1"/>
            </p:cNvSpPr>
            <p:nvPr/>
          </p:nvSpPr>
          <p:spPr bwMode="auto">
            <a:xfrm>
              <a:off x="960" y="2736"/>
              <a:ext cx="3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i="0">
                  <a:latin typeface="Tahoma" charset="0"/>
                </a:rPr>
                <a:t>a</a:t>
              </a:r>
              <a:endParaRPr lang="en-US" sz="1800" i="0">
                <a:latin typeface="Tahoma" charset="0"/>
              </a:endParaRPr>
            </a:p>
          </p:txBody>
        </p:sp>
        <p:sp>
          <p:nvSpPr>
            <p:cNvPr id="20506" name="Text Box 12"/>
            <p:cNvSpPr txBox="1">
              <a:spLocks noChangeArrowheads="1"/>
            </p:cNvSpPr>
            <p:nvPr/>
          </p:nvSpPr>
          <p:spPr bwMode="auto">
            <a:xfrm>
              <a:off x="1920" y="2736"/>
              <a:ext cx="2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i="0">
                  <a:latin typeface="Tahoma" charset="0"/>
                </a:rPr>
                <a:t>c</a:t>
              </a:r>
            </a:p>
          </p:txBody>
        </p:sp>
      </p:grpSp>
      <p:sp>
        <p:nvSpPr>
          <p:cNvPr id="20483" name="Text Box 13"/>
          <p:cNvSpPr txBox="1">
            <a:spLocks noChangeArrowheads="1"/>
          </p:cNvSpPr>
          <p:nvPr/>
        </p:nvSpPr>
        <p:spPr bwMode="auto">
          <a:xfrm>
            <a:off x="1393825" y="4800600"/>
            <a:ext cx="2416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i="0">
              <a:latin typeface="Tahoma" charset="0"/>
            </a:endParaRPr>
          </a:p>
        </p:txBody>
      </p:sp>
      <p:sp>
        <p:nvSpPr>
          <p:cNvPr id="20484" name="Text Box 14"/>
          <p:cNvSpPr txBox="1">
            <a:spLocks noChangeArrowheads="1"/>
          </p:cNvSpPr>
          <p:nvPr/>
        </p:nvSpPr>
        <p:spPr bwMode="auto">
          <a:xfrm>
            <a:off x="1219200" y="4198938"/>
            <a:ext cx="320040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>
                <a:latin typeface="Tahoma" charset="0"/>
              </a:rPr>
              <a:t>{a,b,c}</a:t>
            </a:r>
          </a:p>
          <a:p>
            <a:pPr eaLnBrk="1" hangingPunct="1">
              <a:spcBef>
                <a:spcPct val="50000"/>
              </a:spcBef>
              <a:buFont typeface="Wingdings" charset="0"/>
              <a:buChar char="à"/>
            </a:pPr>
            <a:r>
              <a:rPr lang="en-US" i="0">
                <a:latin typeface="Tahoma" charset="0"/>
                <a:sym typeface="Wingdings" charset="0"/>
              </a:rPr>
              <a:t> decision that is</a:t>
            </a:r>
            <a:br>
              <a:rPr lang="en-US" i="0">
                <a:latin typeface="Tahoma" charset="0"/>
                <a:sym typeface="Wingdings" charset="0"/>
              </a:rPr>
            </a:br>
            <a:r>
              <a:rPr lang="en-US" i="0">
                <a:latin typeface="Tahoma" charset="0"/>
                <a:sym typeface="Wingdings" charset="0"/>
              </a:rPr>
              <a:t>    best for worst case</a:t>
            </a:r>
            <a:endParaRPr lang="en-US" i="0">
              <a:latin typeface="Tahoma" charset="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724400" y="2065338"/>
            <a:ext cx="3962400" cy="3503612"/>
            <a:chOff x="3264" y="1728"/>
            <a:chExt cx="2496" cy="2207"/>
          </a:xfrm>
        </p:grpSpPr>
        <p:grpSp>
          <p:nvGrpSpPr>
            <p:cNvPr id="20492" name="Group 16"/>
            <p:cNvGrpSpPr>
              <a:grpSpLocks/>
            </p:cNvGrpSpPr>
            <p:nvPr/>
          </p:nvGrpSpPr>
          <p:grpSpPr bwMode="auto">
            <a:xfrm>
              <a:off x="3600" y="1728"/>
              <a:ext cx="1234" cy="1296"/>
              <a:chOff x="912" y="1728"/>
              <a:chExt cx="1234" cy="1296"/>
            </a:xfrm>
          </p:grpSpPr>
          <p:grpSp>
            <p:nvGrpSpPr>
              <p:cNvPr id="20494" name="Group 17"/>
              <p:cNvGrpSpPr>
                <a:grpSpLocks/>
              </p:cNvGrpSpPr>
              <p:nvPr/>
            </p:nvGrpSpPr>
            <p:grpSpPr bwMode="auto">
              <a:xfrm>
                <a:off x="912" y="1728"/>
                <a:ext cx="1008" cy="1248"/>
                <a:chOff x="912" y="1728"/>
                <a:chExt cx="1008" cy="1248"/>
              </a:xfrm>
            </p:grpSpPr>
            <p:grpSp>
              <p:nvGrpSpPr>
                <p:cNvPr id="20498" name="Group 18"/>
                <p:cNvGrpSpPr>
                  <a:grpSpLocks/>
                </p:cNvGrpSpPr>
                <p:nvPr/>
              </p:nvGrpSpPr>
              <p:grpSpPr bwMode="auto">
                <a:xfrm>
                  <a:off x="912" y="1728"/>
                  <a:ext cx="1008" cy="1248"/>
                  <a:chOff x="912" y="1728"/>
                  <a:chExt cx="1008" cy="1248"/>
                </a:xfrm>
              </p:grpSpPr>
              <p:sp>
                <p:nvSpPr>
                  <p:cNvPr id="20500" name="Freeform 19"/>
                  <p:cNvSpPr>
                    <a:spLocks/>
                  </p:cNvSpPr>
                  <p:nvPr/>
                </p:nvSpPr>
                <p:spPr bwMode="auto">
                  <a:xfrm>
                    <a:off x="912" y="1728"/>
                    <a:ext cx="1008" cy="1248"/>
                  </a:xfrm>
                  <a:custGeom>
                    <a:avLst/>
                    <a:gdLst>
                      <a:gd name="T0" fmla="*/ 1008 w 1008"/>
                      <a:gd name="T1" fmla="*/ 0 h 1248"/>
                      <a:gd name="T2" fmla="*/ 432 w 1008"/>
                      <a:gd name="T3" fmla="*/ 336 h 1248"/>
                      <a:gd name="T4" fmla="*/ 96 w 1008"/>
                      <a:gd name="T5" fmla="*/ 864 h 1248"/>
                      <a:gd name="T6" fmla="*/ 0 w 1008"/>
                      <a:gd name="T7" fmla="*/ 1248 h 124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08"/>
                      <a:gd name="T13" fmla="*/ 0 h 1248"/>
                      <a:gd name="T14" fmla="*/ 1008 w 1008"/>
                      <a:gd name="T15" fmla="*/ 1248 h 124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08" h="1248">
                        <a:moveTo>
                          <a:pt x="1008" y="0"/>
                        </a:moveTo>
                        <a:cubicBezTo>
                          <a:pt x="796" y="96"/>
                          <a:pt x="584" y="192"/>
                          <a:pt x="432" y="336"/>
                        </a:cubicBezTo>
                        <a:cubicBezTo>
                          <a:pt x="280" y="480"/>
                          <a:pt x="168" y="712"/>
                          <a:pt x="96" y="864"/>
                        </a:cubicBezTo>
                        <a:cubicBezTo>
                          <a:pt x="24" y="1016"/>
                          <a:pt x="12" y="1132"/>
                          <a:pt x="0" y="1248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de-DE"/>
                  </a:p>
                </p:txBody>
              </p:sp>
              <p:sp>
                <p:nvSpPr>
                  <p:cNvPr id="20501" name="Freeform 20"/>
                  <p:cNvSpPr>
                    <a:spLocks/>
                  </p:cNvSpPr>
                  <p:nvPr/>
                </p:nvSpPr>
                <p:spPr bwMode="auto">
                  <a:xfrm>
                    <a:off x="1288" y="1920"/>
                    <a:ext cx="248" cy="1056"/>
                  </a:xfrm>
                  <a:custGeom>
                    <a:avLst/>
                    <a:gdLst>
                      <a:gd name="T0" fmla="*/ 248 w 248"/>
                      <a:gd name="T1" fmla="*/ 0 h 1056"/>
                      <a:gd name="T2" fmla="*/ 56 w 248"/>
                      <a:gd name="T3" fmla="*/ 144 h 1056"/>
                      <a:gd name="T4" fmla="*/ 8 w 248"/>
                      <a:gd name="T5" fmla="*/ 384 h 1056"/>
                      <a:gd name="T6" fmla="*/ 104 w 248"/>
                      <a:gd name="T7" fmla="*/ 1056 h 105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8"/>
                      <a:gd name="T13" fmla="*/ 0 h 1056"/>
                      <a:gd name="T14" fmla="*/ 248 w 248"/>
                      <a:gd name="T15" fmla="*/ 1056 h 105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8" h="1056">
                        <a:moveTo>
                          <a:pt x="248" y="0"/>
                        </a:moveTo>
                        <a:cubicBezTo>
                          <a:pt x="172" y="40"/>
                          <a:pt x="96" y="80"/>
                          <a:pt x="56" y="144"/>
                        </a:cubicBezTo>
                        <a:cubicBezTo>
                          <a:pt x="16" y="208"/>
                          <a:pt x="0" y="232"/>
                          <a:pt x="8" y="384"/>
                        </a:cubicBezTo>
                        <a:cubicBezTo>
                          <a:pt x="16" y="536"/>
                          <a:pt x="60" y="796"/>
                          <a:pt x="104" y="1056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de-DE"/>
                  </a:p>
                </p:txBody>
              </p:sp>
              <p:sp>
                <p:nvSpPr>
                  <p:cNvPr id="20502" name="Freeform 21"/>
                  <p:cNvSpPr>
                    <a:spLocks/>
                  </p:cNvSpPr>
                  <p:nvPr/>
                </p:nvSpPr>
                <p:spPr bwMode="auto">
                  <a:xfrm>
                    <a:off x="1376" y="1920"/>
                    <a:ext cx="544" cy="1056"/>
                  </a:xfrm>
                  <a:custGeom>
                    <a:avLst/>
                    <a:gdLst>
                      <a:gd name="T0" fmla="*/ 160 w 544"/>
                      <a:gd name="T1" fmla="*/ 0 h 1056"/>
                      <a:gd name="T2" fmla="*/ 16 w 544"/>
                      <a:gd name="T3" fmla="*/ 144 h 1056"/>
                      <a:gd name="T4" fmla="*/ 64 w 544"/>
                      <a:gd name="T5" fmla="*/ 384 h 1056"/>
                      <a:gd name="T6" fmla="*/ 208 w 544"/>
                      <a:gd name="T7" fmla="*/ 624 h 1056"/>
                      <a:gd name="T8" fmla="*/ 544 w 544"/>
                      <a:gd name="T9" fmla="*/ 1056 h 10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44"/>
                      <a:gd name="T16" fmla="*/ 0 h 1056"/>
                      <a:gd name="T17" fmla="*/ 544 w 544"/>
                      <a:gd name="T18" fmla="*/ 1056 h 10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44" h="1056">
                        <a:moveTo>
                          <a:pt x="160" y="0"/>
                        </a:moveTo>
                        <a:cubicBezTo>
                          <a:pt x="96" y="40"/>
                          <a:pt x="32" y="80"/>
                          <a:pt x="16" y="144"/>
                        </a:cubicBezTo>
                        <a:cubicBezTo>
                          <a:pt x="0" y="208"/>
                          <a:pt x="32" y="304"/>
                          <a:pt x="64" y="384"/>
                        </a:cubicBezTo>
                        <a:cubicBezTo>
                          <a:pt x="96" y="464"/>
                          <a:pt x="128" y="512"/>
                          <a:pt x="208" y="624"/>
                        </a:cubicBezTo>
                        <a:cubicBezTo>
                          <a:pt x="288" y="736"/>
                          <a:pt x="416" y="896"/>
                          <a:pt x="544" y="1056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0499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152" y="1776"/>
                  <a:ext cx="240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800" b="1" i="0">
                      <a:solidFill>
                        <a:srgbClr val="990000"/>
                      </a:solidFill>
                      <a:latin typeface="Tahoma" charset="0"/>
                    </a:rPr>
                    <a:t>?</a:t>
                  </a:r>
                </a:p>
              </p:txBody>
            </p:sp>
          </p:grpSp>
          <p:sp>
            <p:nvSpPr>
              <p:cNvPr id="20495" name="Text Box 23"/>
              <p:cNvSpPr txBox="1">
                <a:spLocks noChangeArrowheads="1"/>
              </p:cNvSpPr>
              <p:nvPr/>
            </p:nvSpPr>
            <p:spPr bwMode="auto">
              <a:xfrm>
                <a:off x="1392" y="2736"/>
                <a:ext cx="3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i="0">
                    <a:latin typeface="Tahoma" charset="0"/>
                  </a:rPr>
                  <a:t>b</a:t>
                </a:r>
              </a:p>
            </p:txBody>
          </p:sp>
          <p:sp>
            <p:nvSpPr>
              <p:cNvPr id="20496" name="Text Box 24"/>
              <p:cNvSpPr txBox="1">
                <a:spLocks noChangeArrowheads="1"/>
              </p:cNvSpPr>
              <p:nvPr/>
            </p:nvSpPr>
            <p:spPr bwMode="auto">
              <a:xfrm>
                <a:off x="960" y="2736"/>
                <a:ext cx="3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i="0">
                    <a:latin typeface="Tahoma" charset="0"/>
                  </a:rPr>
                  <a:t>a</a:t>
                </a:r>
                <a:endParaRPr lang="en-US" sz="1800" i="0">
                  <a:latin typeface="Tahoma" charset="0"/>
                </a:endParaRPr>
              </a:p>
            </p:txBody>
          </p:sp>
          <p:sp>
            <p:nvSpPr>
              <p:cNvPr id="20497" name="Text Box 25"/>
              <p:cNvSpPr txBox="1">
                <a:spLocks noChangeArrowheads="1"/>
              </p:cNvSpPr>
              <p:nvPr/>
            </p:nvSpPr>
            <p:spPr bwMode="auto">
              <a:xfrm>
                <a:off x="1920" y="2736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i="0">
                    <a:latin typeface="Tahoma" charset="0"/>
                  </a:rPr>
                  <a:t>c</a:t>
                </a:r>
              </a:p>
            </p:txBody>
          </p:sp>
        </p:grpSp>
        <p:sp>
          <p:nvSpPr>
            <p:cNvPr id="20493" name="Text Box 26"/>
            <p:cNvSpPr txBox="1">
              <a:spLocks noChangeArrowheads="1"/>
            </p:cNvSpPr>
            <p:nvPr/>
          </p:nvSpPr>
          <p:spPr bwMode="auto">
            <a:xfrm>
              <a:off x="3264" y="3072"/>
              <a:ext cx="2496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i="0">
                  <a:latin typeface="Tahoma" charset="0"/>
                </a:rPr>
                <a:t>{a(p</a:t>
              </a:r>
              <a:r>
                <a:rPr lang="en-US" sz="1800" i="0">
                  <a:latin typeface="Tahoma" charset="0"/>
                </a:rPr>
                <a:t>a</a:t>
              </a:r>
              <a:r>
                <a:rPr lang="en-US" i="0">
                  <a:latin typeface="Tahoma" charset="0"/>
                </a:rPr>
                <a:t>),b(p</a:t>
              </a:r>
              <a:r>
                <a:rPr lang="en-US" sz="1800" i="0">
                  <a:latin typeface="Tahoma" charset="0"/>
                </a:rPr>
                <a:t>b</a:t>
              </a:r>
              <a:r>
                <a:rPr lang="en-US" i="0">
                  <a:latin typeface="Tahoma" charset="0"/>
                </a:rPr>
                <a:t>),c(p</a:t>
              </a:r>
              <a:r>
                <a:rPr lang="en-US" sz="1800" i="0">
                  <a:latin typeface="Tahoma" charset="0"/>
                </a:rPr>
                <a:t>c</a:t>
              </a:r>
              <a:r>
                <a:rPr lang="en-US" i="0">
                  <a:latin typeface="Tahoma" charset="0"/>
                </a:rPr>
                <a:t>)}</a:t>
              </a:r>
            </a:p>
            <a:p>
              <a:pPr eaLnBrk="1" hangingPunct="1">
                <a:spcBef>
                  <a:spcPct val="50000"/>
                </a:spcBef>
                <a:buFont typeface="Wingdings" charset="0"/>
                <a:buChar char="à"/>
              </a:pPr>
              <a:r>
                <a:rPr lang="en-US" i="0">
                  <a:latin typeface="Tahoma" charset="0"/>
                  <a:sym typeface="Wingdings" charset="0"/>
                </a:rPr>
                <a:t> decision that maximizes</a:t>
              </a:r>
              <a:br>
                <a:rPr lang="en-US" i="0">
                  <a:latin typeface="Tahoma" charset="0"/>
                  <a:sym typeface="Wingdings" charset="0"/>
                </a:rPr>
              </a:br>
              <a:r>
                <a:rPr lang="en-US" i="0">
                  <a:latin typeface="Tahoma" charset="0"/>
                  <a:sym typeface="Wingdings" charset="0"/>
                </a:rPr>
                <a:t>    expected utility value</a:t>
              </a:r>
              <a:endParaRPr lang="en-US" i="0">
                <a:latin typeface="Tahoma" charset="0"/>
              </a:endParaRPr>
            </a:p>
          </p:txBody>
        </p:sp>
      </p:grpSp>
      <p:sp>
        <p:nvSpPr>
          <p:cNvPr id="20486" name="Text Box 27"/>
          <p:cNvSpPr txBox="1">
            <a:spLocks noChangeArrowheads="1"/>
          </p:cNvSpPr>
          <p:nvPr/>
        </p:nvSpPr>
        <p:spPr bwMode="auto">
          <a:xfrm>
            <a:off x="1317625" y="6248400"/>
            <a:ext cx="2949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i="0">
              <a:latin typeface="Tahoma" charset="0"/>
            </a:endParaRPr>
          </a:p>
        </p:txBody>
      </p:sp>
      <p:sp>
        <p:nvSpPr>
          <p:cNvPr id="20487" name="Text Box 28"/>
          <p:cNvSpPr txBox="1">
            <a:spLocks noChangeArrowheads="1"/>
          </p:cNvSpPr>
          <p:nvPr/>
        </p:nvSpPr>
        <p:spPr bwMode="auto">
          <a:xfrm>
            <a:off x="990600" y="5646738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>
                <a:solidFill>
                  <a:srgbClr val="990000"/>
                </a:solidFill>
                <a:latin typeface="Tahoma" charset="0"/>
              </a:rPr>
              <a:t>Non-deterministic model</a:t>
            </a:r>
          </a:p>
        </p:txBody>
      </p:sp>
      <p:sp>
        <p:nvSpPr>
          <p:cNvPr id="345117" name="Text Box 29"/>
          <p:cNvSpPr txBox="1">
            <a:spLocks noChangeArrowheads="1"/>
          </p:cNvSpPr>
          <p:nvPr/>
        </p:nvSpPr>
        <p:spPr bwMode="auto">
          <a:xfrm>
            <a:off x="5181600" y="5646738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>
                <a:solidFill>
                  <a:srgbClr val="990000"/>
                </a:solidFill>
                <a:latin typeface="Tahoma" charset="0"/>
              </a:rPr>
              <a:t>Probabilistic model</a:t>
            </a:r>
          </a:p>
        </p:txBody>
      </p:sp>
      <p:sp>
        <p:nvSpPr>
          <p:cNvPr id="345118" name="Text Box 30"/>
          <p:cNvSpPr txBox="1">
            <a:spLocks noChangeArrowheads="1"/>
          </p:cNvSpPr>
          <p:nvPr/>
        </p:nvSpPr>
        <p:spPr bwMode="auto">
          <a:xfrm>
            <a:off x="1295400" y="6180138"/>
            <a:ext cx="2951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0">
                <a:solidFill>
                  <a:srgbClr val="008000"/>
                </a:solidFill>
                <a:latin typeface="Tahoma" charset="0"/>
              </a:rPr>
              <a:t>~ Adversarial search</a:t>
            </a:r>
          </a:p>
        </p:txBody>
      </p:sp>
      <p:sp>
        <p:nvSpPr>
          <p:cNvPr id="20490" name="Rectangle 31"/>
          <p:cNvSpPr>
            <a:spLocks noChangeArrowheads="1"/>
          </p:cNvSpPr>
          <p:nvPr/>
        </p:nvSpPr>
        <p:spPr bwMode="auto">
          <a:xfrm>
            <a:off x="990600" y="1836738"/>
            <a:ext cx="34290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20" name="Rectangle 32"/>
          <p:cNvSpPr>
            <a:spLocks noChangeArrowheads="1"/>
          </p:cNvSpPr>
          <p:nvPr/>
        </p:nvSpPr>
        <p:spPr bwMode="auto">
          <a:xfrm>
            <a:off x="4724400" y="1836738"/>
            <a:ext cx="37338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117" grpId="0"/>
      <p:bldP spid="345118" grpId="0" autoUpdateAnimBg="0"/>
      <p:bldP spid="3451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Lucida Grande" charset="0"/>
                <a:ea typeface="ＭＳ Ｐゴシック" charset="0"/>
                <a:cs typeface="ＭＳ Ｐゴシック" charset="0"/>
              </a:rPr>
              <a:t>Information Gathering Agent</a:t>
            </a:r>
          </a:p>
        </p:txBody>
      </p:sp>
      <p:pic>
        <p:nvPicPr>
          <p:cNvPr id="91138" name="Bild 2" descr="Screen Shot 2016-01-13 at 13.58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700463"/>
            <a:ext cx="8027988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Rectangle 3"/>
          <p:cNvSpPr txBox="1">
            <a:spLocks noChangeArrowheads="1"/>
          </p:cNvSpPr>
          <p:nvPr/>
        </p:nvSpPr>
        <p:spPr bwMode="auto">
          <a:xfrm>
            <a:off x="457200" y="1773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</a:pPr>
            <a:r>
              <a:rPr lang="en-US" i="0">
                <a:latin typeface="Lucida Grande" charset="0"/>
              </a:rPr>
              <a:t>Ask questions Request(E</a:t>
            </a:r>
            <a:r>
              <a:rPr lang="en-US" i="0" baseline="-25000">
                <a:latin typeface="Lucida Grande" charset="0"/>
              </a:rPr>
              <a:t>j</a:t>
            </a:r>
            <a:r>
              <a:rPr lang="en-US" i="0">
                <a:latin typeface="Lucida Grande" charset="0"/>
              </a:rPr>
              <a:t>) in a reasonable order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</a:pPr>
            <a:r>
              <a:rPr lang="en-US" i="0">
                <a:latin typeface="Lucida Grande" charset="0"/>
              </a:rPr>
              <a:t>Avoid irrelevant questions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</a:pPr>
            <a:r>
              <a:rPr lang="en-US" i="0">
                <a:latin typeface="Lucida Grande" charset="0"/>
              </a:rPr>
              <a:t>Take into account imporance of piece of information j in relation to Cost(E</a:t>
            </a:r>
            <a:r>
              <a:rPr lang="en-US" i="0" baseline="-25000">
                <a:latin typeface="Lucida Grande" charset="0"/>
              </a:rPr>
              <a:t>j</a:t>
            </a:r>
            <a:r>
              <a:rPr lang="en-US" i="0">
                <a:latin typeface="Lucida Grande" charset="0"/>
              </a:rPr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Lucida Grande" charset="0"/>
                <a:ea typeface="ＭＳ Ｐゴシック" charset="0"/>
                <a:cs typeface="ＭＳ Ｐゴシック" charset="0"/>
              </a:rPr>
              <a:t>Expected Utility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8001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Random variable X with n values x</a:t>
            </a:r>
            <a:r>
              <a:rPr lang="en-US" baseline="-25000">
                <a:latin typeface="Lucida Grande" charset="0"/>
                <a:ea typeface="ＭＳ Ｐゴシック" charset="0"/>
                <a:cs typeface="ＭＳ Ｐゴシック" charset="0"/>
              </a:rPr>
              <a:t>1</a:t>
            </a:r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,…,x</a:t>
            </a:r>
            <a:r>
              <a:rPr lang="en-US" baseline="-25000">
                <a:latin typeface="Lucida Grande" charset="0"/>
                <a:ea typeface="ＭＳ Ｐゴシック" charset="0"/>
                <a:cs typeface="ＭＳ Ｐゴシック" charset="0"/>
              </a:rPr>
              <a:t>n</a:t>
            </a:r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 and distribution (p</a:t>
            </a:r>
            <a:r>
              <a:rPr lang="en-US" baseline="-25000">
                <a:latin typeface="Lucida Grande" charset="0"/>
                <a:ea typeface="ＭＳ Ｐゴシック" charset="0"/>
                <a:cs typeface="ＭＳ Ｐゴシック" charset="0"/>
              </a:rPr>
              <a:t>1</a:t>
            </a:r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,…,p</a:t>
            </a:r>
            <a:r>
              <a:rPr lang="en-US" baseline="-25000">
                <a:latin typeface="Lucida Grande" charset="0"/>
                <a:ea typeface="ＭＳ Ｐゴシック" charset="0"/>
                <a:cs typeface="ＭＳ Ｐゴシック" charset="0"/>
              </a:rPr>
              <a:t>n</a:t>
            </a:r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)</a:t>
            </a:r>
            <a:br>
              <a:rPr lang="en-US">
                <a:latin typeface="Lucida Grande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E.g.: X is the state reached after doing an action A under uncertainty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Function U of X</a:t>
            </a:r>
            <a:br>
              <a:rPr lang="en-US">
                <a:latin typeface="Lucida Grande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E.g., U is the utility of a state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The </a:t>
            </a:r>
            <a:r>
              <a:rPr lang="en-US">
                <a:solidFill>
                  <a:schemeClr val="tx2"/>
                </a:solidFill>
                <a:latin typeface="Lucida Grande" charset="0"/>
                <a:ea typeface="ＭＳ Ｐゴシック" charset="0"/>
                <a:cs typeface="ＭＳ Ｐゴシック" charset="0"/>
              </a:rPr>
              <a:t>expected utility</a:t>
            </a:r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 of A is</a:t>
            </a:r>
            <a:br>
              <a:rPr lang="en-US">
                <a:latin typeface="Lucida Grande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       EU[A=a] = </a:t>
            </a:r>
            <a:r>
              <a:rPr lang="en-US" sz="4000">
                <a:latin typeface="Symbol" charset="0"/>
                <a:ea typeface="ＭＳ Ｐゴシック" charset="0"/>
                <a:cs typeface="ＭＳ Ｐゴシック" charset="0"/>
              </a:rPr>
              <a:t>S</a:t>
            </a:r>
            <a:r>
              <a:rPr lang="en-US" baseline="-25000">
                <a:latin typeface="Lucida Grande" charset="0"/>
                <a:ea typeface="ＭＳ Ｐゴシック" charset="0"/>
                <a:cs typeface="ＭＳ Ｐゴシック" charset="0"/>
              </a:rPr>
              <a:t>i=1,…,n </a:t>
            </a:r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p(x</a:t>
            </a:r>
            <a:r>
              <a:rPr lang="en-US" baseline="-25000">
                <a:latin typeface="Lucida Grande" charset="0"/>
                <a:ea typeface="ＭＳ Ｐゴシック" charset="0"/>
                <a:cs typeface="ＭＳ Ｐゴシック" charset="0"/>
              </a:rPr>
              <a:t>i</a:t>
            </a:r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|A=a)U(x</a:t>
            </a:r>
            <a:r>
              <a:rPr lang="en-US" baseline="-25000">
                <a:latin typeface="Lucida Grande" charset="0"/>
                <a:ea typeface="ＭＳ Ｐゴシック" charset="0"/>
                <a:cs typeface="ＭＳ Ｐゴシック" charset="0"/>
              </a:rPr>
              <a:t>i</a:t>
            </a:r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29000" y="1995488"/>
            <a:ext cx="838200" cy="519112"/>
            <a:chOff x="2160" y="1056"/>
            <a:chExt cx="528" cy="327"/>
          </a:xfrm>
        </p:grpSpPr>
        <p:sp>
          <p:nvSpPr>
            <p:cNvPr id="24602" name="Oval 3"/>
            <p:cNvSpPr>
              <a:spLocks noChangeArrowheads="1"/>
            </p:cNvSpPr>
            <p:nvPr/>
          </p:nvSpPr>
          <p:spPr bwMode="auto">
            <a:xfrm>
              <a:off x="2496" y="1152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3" name="Text Box 4"/>
            <p:cNvSpPr txBox="1">
              <a:spLocks noChangeArrowheads="1"/>
            </p:cNvSpPr>
            <p:nvPr/>
          </p:nvSpPr>
          <p:spPr bwMode="auto">
            <a:xfrm>
              <a:off x="2160" y="1056"/>
              <a:ext cx="33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b="1" i="0"/>
                <a:t>s</a:t>
              </a:r>
              <a:r>
                <a:rPr lang="en-US" sz="2000" b="1" i="0"/>
                <a:t>0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066800" y="3976688"/>
            <a:ext cx="3200400" cy="1662112"/>
            <a:chOff x="672" y="2304"/>
            <a:chExt cx="2016" cy="1047"/>
          </a:xfrm>
        </p:grpSpPr>
        <p:sp>
          <p:nvSpPr>
            <p:cNvPr id="24593" name="Oval 6"/>
            <p:cNvSpPr>
              <a:spLocks noChangeArrowheads="1"/>
            </p:cNvSpPr>
            <p:nvPr/>
          </p:nvSpPr>
          <p:spPr bwMode="auto">
            <a:xfrm>
              <a:off x="960" y="3072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4" name="Oval 7"/>
            <p:cNvSpPr>
              <a:spLocks noChangeArrowheads="1"/>
            </p:cNvSpPr>
            <p:nvPr/>
          </p:nvSpPr>
          <p:spPr bwMode="auto">
            <a:xfrm>
              <a:off x="2496" y="3072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5" name="Oval 8"/>
            <p:cNvSpPr>
              <a:spLocks noChangeArrowheads="1"/>
            </p:cNvSpPr>
            <p:nvPr/>
          </p:nvSpPr>
          <p:spPr bwMode="auto">
            <a:xfrm>
              <a:off x="1728" y="3072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6" name="Line 9"/>
            <p:cNvSpPr>
              <a:spLocks noChangeShapeType="1"/>
            </p:cNvSpPr>
            <p:nvPr/>
          </p:nvSpPr>
          <p:spPr bwMode="auto">
            <a:xfrm flipH="1">
              <a:off x="1056" y="2304"/>
              <a:ext cx="768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4597" name="Line 10"/>
            <p:cNvSpPr>
              <a:spLocks noChangeShapeType="1"/>
            </p:cNvSpPr>
            <p:nvPr/>
          </p:nvSpPr>
          <p:spPr bwMode="auto">
            <a:xfrm>
              <a:off x="1824" y="230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4598" name="Line 11"/>
            <p:cNvSpPr>
              <a:spLocks noChangeShapeType="1"/>
            </p:cNvSpPr>
            <p:nvPr/>
          </p:nvSpPr>
          <p:spPr bwMode="auto">
            <a:xfrm>
              <a:off x="1824" y="2304"/>
              <a:ext cx="768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4599" name="Text Box 12"/>
            <p:cNvSpPr txBox="1">
              <a:spLocks noChangeArrowheads="1"/>
            </p:cNvSpPr>
            <p:nvPr/>
          </p:nvSpPr>
          <p:spPr bwMode="auto">
            <a:xfrm>
              <a:off x="2208" y="3024"/>
              <a:ext cx="33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b="1" i="0"/>
                <a:t>s</a:t>
              </a:r>
              <a:r>
                <a:rPr lang="en-US" sz="2000" b="1" i="0"/>
                <a:t>3</a:t>
              </a:r>
            </a:p>
          </p:txBody>
        </p:sp>
        <p:sp>
          <p:nvSpPr>
            <p:cNvPr id="24600" name="Text Box 13"/>
            <p:cNvSpPr txBox="1">
              <a:spLocks noChangeArrowheads="1"/>
            </p:cNvSpPr>
            <p:nvPr/>
          </p:nvSpPr>
          <p:spPr bwMode="auto">
            <a:xfrm>
              <a:off x="1440" y="3024"/>
              <a:ext cx="33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b="1" i="0"/>
                <a:t>s</a:t>
              </a:r>
              <a:r>
                <a:rPr lang="en-US" sz="2000" b="1" i="0"/>
                <a:t>2</a:t>
              </a:r>
            </a:p>
          </p:txBody>
        </p:sp>
        <p:sp>
          <p:nvSpPr>
            <p:cNvPr id="24601" name="Text Box 14"/>
            <p:cNvSpPr txBox="1">
              <a:spLocks noChangeArrowheads="1"/>
            </p:cNvSpPr>
            <p:nvPr/>
          </p:nvSpPr>
          <p:spPr bwMode="auto">
            <a:xfrm>
              <a:off x="672" y="3024"/>
              <a:ext cx="33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b="1" i="0"/>
                <a:t>s</a:t>
              </a:r>
              <a:r>
                <a:rPr lang="en-US" sz="2000" b="1" i="0"/>
                <a:t>1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193925" y="2452688"/>
            <a:ext cx="1920875" cy="1550987"/>
            <a:chOff x="1382" y="1344"/>
            <a:chExt cx="1210" cy="977"/>
          </a:xfrm>
        </p:grpSpPr>
        <p:sp>
          <p:nvSpPr>
            <p:cNvPr id="24590" name="Rectangle 16"/>
            <p:cNvSpPr>
              <a:spLocks noChangeArrowheads="1"/>
            </p:cNvSpPr>
            <p:nvPr/>
          </p:nvSpPr>
          <p:spPr bwMode="auto">
            <a:xfrm>
              <a:off x="1728" y="2112"/>
              <a:ext cx="192" cy="192"/>
            </a:xfrm>
            <a:prstGeom prst="rect">
              <a:avLst/>
            </a:prstGeom>
            <a:solidFill>
              <a:srgbClr val="E0FFC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1" name="Line 17"/>
            <p:cNvSpPr>
              <a:spLocks noChangeShapeType="1"/>
            </p:cNvSpPr>
            <p:nvPr/>
          </p:nvSpPr>
          <p:spPr bwMode="auto">
            <a:xfrm flipH="1">
              <a:off x="1824" y="1344"/>
              <a:ext cx="768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4592" name="Text Box 18"/>
            <p:cNvSpPr txBox="1">
              <a:spLocks noChangeArrowheads="1"/>
            </p:cNvSpPr>
            <p:nvPr/>
          </p:nvSpPr>
          <p:spPr bwMode="auto">
            <a:xfrm>
              <a:off x="1382" y="2071"/>
              <a:ext cx="3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b="1" i="0"/>
                <a:t>A1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066800" y="5500688"/>
            <a:ext cx="2940050" cy="366712"/>
            <a:chOff x="672" y="3264"/>
            <a:chExt cx="1852" cy="231"/>
          </a:xfrm>
        </p:grpSpPr>
        <p:sp>
          <p:nvSpPr>
            <p:cNvPr id="24587" name="Text Box 20"/>
            <p:cNvSpPr txBox="1">
              <a:spLocks noChangeArrowheads="1"/>
            </p:cNvSpPr>
            <p:nvPr/>
          </p:nvSpPr>
          <p:spPr bwMode="auto">
            <a:xfrm>
              <a:off x="672" y="3264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 i="0">
                  <a:solidFill>
                    <a:srgbClr val="800000"/>
                  </a:solidFill>
                </a:rPr>
                <a:t>0.2</a:t>
              </a:r>
            </a:p>
          </p:txBody>
        </p:sp>
        <p:sp>
          <p:nvSpPr>
            <p:cNvPr id="24588" name="Text Box 21"/>
            <p:cNvSpPr txBox="1">
              <a:spLocks noChangeArrowheads="1"/>
            </p:cNvSpPr>
            <p:nvPr/>
          </p:nvSpPr>
          <p:spPr bwMode="auto">
            <a:xfrm>
              <a:off x="1440" y="3264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 i="0">
                  <a:solidFill>
                    <a:srgbClr val="800000"/>
                  </a:solidFill>
                </a:rPr>
                <a:t>0.7</a:t>
              </a:r>
            </a:p>
          </p:txBody>
        </p:sp>
        <p:sp>
          <p:nvSpPr>
            <p:cNvPr id="24589" name="Text Box 22"/>
            <p:cNvSpPr txBox="1">
              <a:spLocks noChangeArrowheads="1"/>
            </p:cNvSpPr>
            <p:nvPr/>
          </p:nvSpPr>
          <p:spPr bwMode="auto">
            <a:xfrm>
              <a:off x="2208" y="3264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 i="0">
                  <a:solidFill>
                    <a:srgbClr val="800000"/>
                  </a:solidFill>
                </a:rPr>
                <a:t>0.1</a:t>
              </a: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1066800" y="5805488"/>
            <a:ext cx="2876550" cy="366712"/>
            <a:chOff x="672" y="3456"/>
            <a:chExt cx="1812" cy="231"/>
          </a:xfrm>
        </p:grpSpPr>
        <p:sp>
          <p:nvSpPr>
            <p:cNvPr id="24584" name="Text Box 24"/>
            <p:cNvSpPr txBox="1">
              <a:spLocks noChangeArrowheads="1"/>
            </p:cNvSpPr>
            <p:nvPr/>
          </p:nvSpPr>
          <p:spPr bwMode="auto">
            <a:xfrm>
              <a:off x="672" y="3456"/>
              <a:ext cx="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 i="0">
                  <a:solidFill>
                    <a:srgbClr val="FF0066"/>
                  </a:solidFill>
                </a:rPr>
                <a:t>100</a:t>
              </a:r>
            </a:p>
          </p:txBody>
        </p:sp>
        <p:sp>
          <p:nvSpPr>
            <p:cNvPr id="24585" name="Text Box 25"/>
            <p:cNvSpPr txBox="1">
              <a:spLocks noChangeArrowheads="1"/>
            </p:cNvSpPr>
            <p:nvPr/>
          </p:nvSpPr>
          <p:spPr bwMode="auto">
            <a:xfrm>
              <a:off x="1440" y="3456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 i="0">
                  <a:solidFill>
                    <a:srgbClr val="FF0066"/>
                  </a:solidFill>
                </a:rPr>
                <a:t>50</a:t>
              </a:r>
            </a:p>
          </p:txBody>
        </p:sp>
        <p:sp>
          <p:nvSpPr>
            <p:cNvPr id="24586" name="Text Box 26"/>
            <p:cNvSpPr txBox="1">
              <a:spLocks noChangeArrowheads="1"/>
            </p:cNvSpPr>
            <p:nvPr/>
          </p:nvSpPr>
          <p:spPr bwMode="auto">
            <a:xfrm>
              <a:off x="2208" y="3456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 i="0">
                  <a:solidFill>
                    <a:srgbClr val="FF0066"/>
                  </a:solidFill>
                </a:rPr>
                <a:t>70</a:t>
              </a:r>
            </a:p>
          </p:txBody>
        </p:sp>
      </p:grpSp>
      <p:sp>
        <p:nvSpPr>
          <p:cNvPr id="347163" name="Text Box 27"/>
          <p:cNvSpPr txBox="1">
            <a:spLocks noChangeArrowheads="1"/>
          </p:cNvSpPr>
          <p:nvPr/>
        </p:nvSpPr>
        <p:spPr bwMode="auto">
          <a:xfrm>
            <a:off x="3886200" y="3138488"/>
            <a:ext cx="46116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i="0"/>
              <a:t>U(S0) = 100 x 0.2 + 50 x 0.7 + 70 x 0.1</a:t>
            </a:r>
          </a:p>
          <a:p>
            <a:r>
              <a:rPr lang="en-US" sz="2000" b="1" i="0"/>
              <a:t>          = 20 + 35 + 7</a:t>
            </a:r>
          </a:p>
          <a:p>
            <a:r>
              <a:rPr lang="en-US" sz="2000" b="1" i="0"/>
              <a:t>          = 62</a:t>
            </a:r>
          </a:p>
        </p:txBody>
      </p:sp>
      <p:sp>
        <p:nvSpPr>
          <p:cNvPr id="24583" name="Rectangle 2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Lucida Grande" charset="0"/>
                <a:ea typeface="ＭＳ Ｐゴシック" charset="0"/>
                <a:cs typeface="ＭＳ Ｐゴシック" charset="0"/>
              </a:rPr>
              <a:t>One State/One Action Example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6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2"/>
          <p:cNvGrpSpPr>
            <a:grpSpLocks/>
          </p:cNvGrpSpPr>
          <p:nvPr/>
        </p:nvGrpSpPr>
        <p:grpSpPr bwMode="auto">
          <a:xfrm>
            <a:off x="3429000" y="1995488"/>
            <a:ext cx="838200" cy="519112"/>
            <a:chOff x="2160" y="1056"/>
            <a:chExt cx="528" cy="327"/>
          </a:xfrm>
        </p:grpSpPr>
        <p:sp>
          <p:nvSpPr>
            <p:cNvPr id="26663" name="Oval 3"/>
            <p:cNvSpPr>
              <a:spLocks noChangeArrowheads="1"/>
            </p:cNvSpPr>
            <p:nvPr/>
          </p:nvSpPr>
          <p:spPr bwMode="auto">
            <a:xfrm>
              <a:off x="2496" y="1152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4" name="Text Box 4"/>
            <p:cNvSpPr txBox="1">
              <a:spLocks noChangeArrowheads="1"/>
            </p:cNvSpPr>
            <p:nvPr/>
          </p:nvSpPr>
          <p:spPr bwMode="auto">
            <a:xfrm>
              <a:off x="2160" y="1056"/>
              <a:ext cx="33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b="1" i="0"/>
                <a:t>s</a:t>
              </a:r>
              <a:r>
                <a:rPr lang="en-US" sz="2000" b="1" i="0"/>
                <a:t>0</a:t>
              </a:r>
            </a:p>
          </p:txBody>
        </p:sp>
      </p:grpSp>
      <p:grpSp>
        <p:nvGrpSpPr>
          <p:cNvPr id="26626" name="Group 5"/>
          <p:cNvGrpSpPr>
            <a:grpSpLocks/>
          </p:cNvGrpSpPr>
          <p:nvPr/>
        </p:nvGrpSpPr>
        <p:grpSpPr bwMode="auto">
          <a:xfrm>
            <a:off x="1066800" y="3976688"/>
            <a:ext cx="3200400" cy="1662112"/>
            <a:chOff x="672" y="2304"/>
            <a:chExt cx="2016" cy="1047"/>
          </a:xfrm>
        </p:grpSpPr>
        <p:sp>
          <p:nvSpPr>
            <p:cNvPr id="26654" name="Oval 6"/>
            <p:cNvSpPr>
              <a:spLocks noChangeArrowheads="1"/>
            </p:cNvSpPr>
            <p:nvPr/>
          </p:nvSpPr>
          <p:spPr bwMode="auto">
            <a:xfrm>
              <a:off x="960" y="3072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Oval 7"/>
            <p:cNvSpPr>
              <a:spLocks noChangeArrowheads="1"/>
            </p:cNvSpPr>
            <p:nvPr/>
          </p:nvSpPr>
          <p:spPr bwMode="auto">
            <a:xfrm>
              <a:off x="2496" y="3072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Oval 8"/>
            <p:cNvSpPr>
              <a:spLocks noChangeArrowheads="1"/>
            </p:cNvSpPr>
            <p:nvPr/>
          </p:nvSpPr>
          <p:spPr bwMode="auto">
            <a:xfrm>
              <a:off x="1728" y="3072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Line 9"/>
            <p:cNvSpPr>
              <a:spLocks noChangeShapeType="1"/>
            </p:cNvSpPr>
            <p:nvPr/>
          </p:nvSpPr>
          <p:spPr bwMode="auto">
            <a:xfrm flipH="1">
              <a:off x="1056" y="2304"/>
              <a:ext cx="768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6658" name="Line 10"/>
            <p:cNvSpPr>
              <a:spLocks noChangeShapeType="1"/>
            </p:cNvSpPr>
            <p:nvPr/>
          </p:nvSpPr>
          <p:spPr bwMode="auto">
            <a:xfrm>
              <a:off x="1824" y="230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6659" name="Line 11"/>
            <p:cNvSpPr>
              <a:spLocks noChangeShapeType="1"/>
            </p:cNvSpPr>
            <p:nvPr/>
          </p:nvSpPr>
          <p:spPr bwMode="auto">
            <a:xfrm>
              <a:off x="1824" y="2304"/>
              <a:ext cx="768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6660" name="Text Box 12"/>
            <p:cNvSpPr txBox="1">
              <a:spLocks noChangeArrowheads="1"/>
            </p:cNvSpPr>
            <p:nvPr/>
          </p:nvSpPr>
          <p:spPr bwMode="auto">
            <a:xfrm>
              <a:off x="2208" y="3024"/>
              <a:ext cx="33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b="1" i="0"/>
                <a:t>s</a:t>
              </a:r>
              <a:r>
                <a:rPr lang="en-US" sz="2000" b="1" i="0"/>
                <a:t>3</a:t>
              </a:r>
            </a:p>
          </p:txBody>
        </p:sp>
        <p:sp>
          <p:nvSpPr>
            <p:cNvPr id="26661" name="Text Box 13"/>
            <p:cNvSpPr txBox="1">
              <a:spLocks noChangeArrowheads="1"/>
            </p:cNvSpPr>
            <p:nvPr/>
          </p:nvSpPr>
          <p:spPr bwMode="auto">
            <a:xfrm>
              <a:off x="1440" y="3024"/>
              <a:ext cx="33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b="1" i="0"/>
                <a:t>s</a:t>
              </a:r>
              <a:r>
                <a:rPr lang="en-US" sz="2000" b="1" i="0"/>
                <a:t>2</a:t>
              </a:r>
            </a:p>
          </p:txBody>
        </p:sp>
        <p:sp>
          <p:nvSpPr>
            <p:cNvPr id="26662" name="Text Box 14"/>
            <p:cNvSpPr txBox="1">
              <a:spLocks noChangeArrowheads="1"/>
            </p:cNvSpPr>
            <p:nvPr/>
          </p:nvSpPr>
          <p:spPr bwMode="auto">
            <a:xfrm>
              <a:off x="672" y="3024"/>
              <a:ext cx="33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b="1" i="0"/>
                <a:t>s</a:t>
              </a:r>
              <a:r>
                <a:rPr lang="en-US" sz="2000" b="1" i="0"/>
                <a:t>1</a:t>
              </a:r>
            </a:p>
          </p:txBody>
        </p:sp>
      </p:grpSp>
      <p:grpSp>
        <p:nvGrpSpPr>
          <p:cNvPr id="26627" name="Group 15"/>
          <p:cNvGrpSpPr>
            <a:grpSpLocks/>
          </p:cNvGrpSpPr>
          <p:nvPr/>
        </p:nvGrpSpPr>
        <p:grpSpPr bwMode="auto">
          <a:xfrm>
            <a:off x="2193925" y="2452688"/>
            <a:ext cx="1920875" cy="1550987"/>
            <a:chOff x="1382" y="1344"/>
            <a:chExt cx="1210" cy="977"/>
          </a:xfrm>
        </p:grpSpPr>
        <p:sp>
          <p:nvSpPr>
            <p:cNvPr id="26651" name="Rectangle 16"/>
            <p:cNvSpPr>
              <a:spLocks noChangeArrowheads="1"/>
            </p:cNvSpPr>
            <p:nvPr/>
          </p:nvSpPr>
          <p:spPr bwMode="auto">
            <a:xfrm>
              <a:off x="1728" y="2112"/>
              <a:ext cx="192" cy="192"/>
            </a:xfrm>
            <a:prstGeom prst="rect">
              <a:avLst/>
            </a:prstGeom>
            <a:solidFill>
              <a:srgbClr val="E0FFC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Line 17"/>
            <p:cNvSpPr>
              <a:spLocks noChangeShapeType="1"/>
            </p:cNvSpPr>
            <p:nvPr/>
          </p:nvSpPr>
          <p:spPr bwMode="auto">
            <a:xfrm flipH="1">
              <a:off x="1824" y="1344"/>
              <a:ext cx="768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6653" name="Text Box 18"/>
            <p:cNvSpPr txBox="1">
              <a:spLocks noChangeArrowheads="1"/>
            </p:cNvSpPr>
            <p:nvPr/>
          </p:nvSpPr>
          <p:spPr bwMode="auto">
            <a:xfrm>
              <a:off x="1382" y="2071"/>
              <a:ext cx="3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b="1" i="0">
                  <a:solidFill>
                    <a:srgbClr val="800000"/>
                  </a:solidFill>
                </a:rPr>
                <a:t>A1</a:t>
              </a:r>
            </a:p>
          </p:txBody>
        </p:sp>
      </p:grpSp>
      <p:grpSp>
        <p:nvGrpSpPr>
          <p:cNvPr id="26628" name="Group 19"/>
          <p:cNvGrpSpPr>
            <a:grpSpLocks/>
          </p:cNvGrpSpPr>
          <p:nvPr/>
        </p:nvGrpSpPr>
        <p:grpSpPr bwMode="auto">
          <a:xfrm>
            <a:off x="1066800" y="5500688"/>
            <a:ext cx="2940050" cy="366712"/>
            <a:chOff x="672" y="3264"/>
            <a:chExt cx="1852" cy="231"/>
          </a:xfrm>
        </p:grpSpPr>
        <p:sp>
          <p:nvSpPr>
            <p:cNvPr id="26648" name="Text Box 20"/>
            <p:cNvSpPr txBox="1">
              <a:spLocks noChangeArrowheads="1"/>
            </p:cNvSpPr>
            <p:nvPr/>
          </p:nvSpPr>
          <p:spPr bwMode="auto">
            <a:xfrm>
              <a:off x="672" y="3264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 i="0">
                  <a:solidFill>
                    <a:srgbClr val="800000"/>
                  </a:solidFill>
                </a:rPr>
                <a:t>0.2</a:t>
              </a:r>
            </a:p>
          </p:txBody>
        </p:sp>
        <p:sp>
          <p:nvSpPr>
            <p:cNvPr id="26649" name="Text Box 21"/>
            <p:cNvSpPr txBox="1">
              <a:spLocks noChangeArrowheads="1"/>
            </p:cNvSpPr>
            <p:nvPr/>
          </p:nvSpPr>
          <p:spPr bwMode="auto">
            <a:xfrm>
              <a:off x="1440" y="3264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 i="0">
                  <a:solidFill>
                    <a:srgbClr val="800000"/>
                  </a:solidFill>
                </a:rPr>
                <a:t>0.7</a:t>
              </a:r>
            </a:p>
          </p:txBody>
        </p:sp>
        <p:sp>
          <p:nvSpPr>
            <p:cNvPr id="26650" name="Text Box 22"/>
            <p:cNvSpPr txBox="1">
              <a:spLocks noChangeArrowheads="1"/>
            </p:cNvSpPr>
            <p:nvPr/>
          </p:nvSpPr>
          <p:spPr bwMode="auto">
            <a:xfrm>
              <a:off x="2208" y="3264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 i="0">
                  <a:solidFill>
                    <a:srgbClr val="800000"/>
                  </a:solidFill>
                </a:rPr>
                <a:t>0.1</a:t>
              </a:r>
            </a:p>
          </p:txBody>
        </p:sp>
      </p:grpSp>
      <p:grpSp>
        <p:nvGrpSpPr>
          <p:cNvPr id="26629" name="Group 23"/>
          <p:cNvGrpSpPr>
            <a:grpSpLocks/>
          </p:cNvGrpSpPr>
          <p:nvPr/>
        </p:nvGrpSpPr>
        <p:grpSpPr bwMode="auto">
          <a:xfrm>
            <a:off x="1066800" y="5805488"/>
            <a:ext cx="2876550" cy="366712"/>
            <a:chOff x="672" y="3456"/>
            <a:chExt cx="1812" cy="231"/>
          </a:xfrm>
        </p:grpSpPr>
        <p:sp>
          <p:nvSpPr>
            <p:cNvPr id="26645" name="Text Box 24"/>
            <p:cNvSpPr txBox="1">
              <a:spLocks noChangeArrowheads="1"/>
            </p:cNvSpPr>
            <p:nvPr/>
          </p:nvSpPr>
          <p:spPr bwMode="auto">
            <a:xfrm>
              <a:off x="672" y="3456"/>
              <a:ext cx="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 i="0">
                  <a:solidFill>
                    <a:srgbClr val="FF0066"/>
                  </a:solidFill>
                </a:rPr>
                <a:t>100</a:t>
              </a:r>
            </a:p>
          </p:txBody>
        </p:sp>
        <p:sp>
          <p:nvSpPr>
            <p:cNvPr id="26646" name="Text Box 25"/>
            <p:cNvSpPr txBox="1">
              <a:spLocks noChangeArrowheads="1"/>
            </p:cNvSpPr>
            <p:nvPr/>
          </p:nvSpPr>
          <p:spPr bwMode="auto">
            <a:xfrm>
              <a:off x="1440" y="3456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 i="0">
                  <a:solidFill>
                    <a:srgbClr val="FF0066"/>
                  </a:solidFill>
                </a:rPr>
                <a:t>50</a:t>
              </a:r>
            </a:p>
          </p:txBody>
        </p:sp>
        <p:sp>
          <p:nvSpPr>
            <p:cNvPr id="26647" name="Text Box 26"/>
            <p:cNvSpPr txBox="1">
              <a:spLocks noChangeArrowheads="1"/>
            </p:cNvSpPr>
            <p:nvPr/>
          </p:nvSpPr>
          <p:spPr bwMode="auto">
            <a:xfrm>
              <a:off x="2208" y="3456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 i="0">
                  <a:solidFill>
                    <a:srgbClr val="FF0066"/>
                  </a:solidFill>
                </a:rPr>
                <a:t>70</a:t>
              </a:r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114800" y="2452688"/>
            <a:ext cx="1524000" cy="1616075"/>
            <a:chOff x="2592" y="1344"/>
            <a:chExt cx="960" cy="1018"/>
          </a:xfrm>
        </p:grpSpPr>
        <p:sp>
          <p:nvSpPr>
            <p:cNvPr id="26642" name="Rectangle 28"/>
            <p:cNvSpPr>
              <a:spLocks noChangeArrowheads="1"/>
            </p:cNvSpPr>
            <p:nvPr/>
          </p:nvSpPr>
          <p:spPr bwMode="auto">
            <a:xfrm>
              <a:off x="3360" y="2112"/>
              <a:ext cx="192" cy="192"/>
            </a:xfrm>
            <a:prstGeom prst="rect">
              <a:avLst/>
            </a:prstGeom>
            <a:solidFill>
              <a:srgbClr val="E0FFC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Line 29"/>
            <p:cNvSpPr>
              <a:spLocks noChangeShapeType="1"/>
            </p:cNvSpPr>
            <p:nvPr/>
          </p:nvSpPr>
          <p:spPr bwMode="auto">
            <a:xfrm>
              <a:off x="2592" y="1344"/>
              <a:ext cx="874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6644" name="Text Box 30"/>
            <p:cNvSpPr txBox="1">
              <a:spLocks noChangeArrowheads="1"/>
            </p:cNvSpPr>
            <p:nvPr/>
          </p:nvSpPr>
          <p:spPr bwMode="auto">
            <a:xfrm>
              <a:off x="2976" y="2112"/>
              <a:ext cx="3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b="1" i="0">
                  <a:solidFill>
                    <a:srgbClr val="0066CC"/>
                  </a:solidFill>
                </a:rPr>
                <a:t>A2</a:t>
              </a:r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2895600" y="3976688"/>
            <a:ext cx="3200400" cy="1662112"/>
            <a:chOff x="1824" y="2304"/>
            <a:chExt cx="2016" cy="1047"/>
          </a:xfrm>
        </p:grpSpPr>
        <p:sp>
          <p:nvSpPr>
            <p:cNvPr id="26638" name="Line 32"/>
            <p:cNvSpPr>
              <a:spLocks noChangeShapeType="1"/>
            </p:cNvSpPr>
            <p:nvPr/>
          </p:nvSpPr>
          <p:spPr bwMode="auto">
            <a:xfrm flipH="1">
              <a:off x="1824" y="2304"/>
              <a:ext cx="1632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6639" name="Oval 33"/>
            <p:cNvSpPr>
              <a:spLocks noChangeArrowheads="1"/>
            </p:cNvSpPr>
            <p:nvPr/>
          </p:nvSpPr>
          <p:spPr bwMode="auto">
            <a:xfrm>
              <a:off x="3648" y="3072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Line 34"/>
            <p:cNvSpPr>
              <a:spLocks noChangeShapeType="1"/>
            </p:cNvSpPr>
            <p:nvPr/>
          </p:nvSpPr>
          <p:spPr bwMode="auto">
            <a:xfrm>
              <a:off x="3456" y="2304"/>
              <a:ext cx="288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6641" name="Text Box 35"/>
            <p:cNvSpPr txBox="1">
              <a:spLocks noChangeArrowheads="1"/>
            </p:cNvSpPr>
            <p:nvPr/>
          </p:nvSpPr>
          <p:spPr bwMode="auto">
            <a:xfrm>
              <a:off x="3312" y="3024"/>
              <a:ext cx="33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b="1" i="0"/>
                <a:t>s</a:t>
              </a:r>
              <a:r>
                <a:rPr lang="en-US" sz="2000" b="1" i="0"/>
                <a:t>4</a:t>
              </a:r>
            </a:p>
          </p:txBody>
        </p: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2819400" y="5500688"/>
            <a:ext cx="2940050" cy="366712"/>
            <a:chOff x="1776" y="3264"/>
            <a:chExt cx="1852" cy="231"/>
          </a:xfrm>
        </p:grpSpPr>
        <p:sp>
          <p:nvSpPr>
            <p:cNvPr id="26636" name="Text Box 37"/>
            <p:cNvSpPr txBox="1">
              <a:spLocks noChangeArrowheads="1"/>
            </p:cNvSpPr>
            <p:nvPr/>
          </p:nvSpPr>
          <p:spPr bwMode="auto">
            <a:xfrm>
              <a:off x="1776" y="3264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 i="0">
                  <a:solidFill>
                    <a:srgbClr val="0066CC"/>
                  </a:solidFill>
                </a:rPr>
                <a:t>0.2</a:t>
              </a:r>
            </a:p>
          </p:txBody>
        </p:sp>
        <p:sp>
          <p:nvSpPr>
            <p:cNvPr id="26637" name="Text Box 38"/>
            <p:cNvSpPr txBox="1">
              <a:spLocks noChangeArrowheads="1"/>
            </p:cNvSpPr>
            <p:nvPr/>
          </p:nvSpPr>
          <p:spPr bwMode="auto">
            <a:xfrm>
              <a:off x="3312" y="3264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 i="0">
                  <a:solidFill>
                    <a:srgbClr val="0066CC"/>
                  </a:solidFill>
                </a:rPr>
                <a:t>0.8</a:t>
              </a:r>
            </a:p>
          </p:txBody>
        </p:sp>
      </p:grpSp>
      <p:sp>
        <p:nvSpPr>
          <p:cNvPr id="348199" name="Text Box 39"/>
          <p:cNvSpPr txBox="1">
            <a:spLocks noChangeArrowheads="1"/>
          </p:cNvSpPr>
          <p:nvPr/>
        </p:nvSpPr>
        <p:spPr bwMode="auto">
          <a:xfrm>
            <a:off x="5257800" y="580548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 i="0">
                <a:solidFill>
                  <a:srgbClr val="FF0066"/>
                </a:solidFill>
              </a:rPr>
              <a:t>80</a:t>
            </a:r>
          </a:p>
        </p:txBody>
      </p:sp>
      <p:sp>
        <p:nvSpPr>
          <p:cNvPr id="348200" name="Text Box 40"/>
          <p:cNvSpPr txBox="1">
            <a:spLocks noChangeArrowheads="1"/>
          </p:cNvSpPr>
          <p:nvPr/>
        </p:nvSpPr>
        <p:spPr bwMode="auto">
          <a:xfrm>
            <a:off x="4876800" y="1919288"/>
            <a:ext cx="37528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000" b="1" i="0"/>
              <a:t> </a:t>
            </a:r>
            <a:r>
              <a:rPr lang="en-US" sz="2000" b="1" i="0">
                <a:solidFill>
                  <a:srgbClr val="800000"/>
                </a:solidFill>
              </a:rPr>
              <a:t>U1(S0) = 62</a:t>
            </a:r>
          </a:p>
          <a:p>
            <a:pPr>
              <a:buFontTx/>
              <a:buChar char="•"/>
            </a:pPr>
            <a:r>
              <a:rPr lang="en-US" sz="2000" b="1" i="0"/>
              <a:t> </a:t>
            </a:r>
            <a:r>
              <a:rPr lang="en-US" sz="2000" b="1" i="0">
                <a:solidFill>
                  <a:schemeClr val="hlink"/>
                </a:solidFill>
              </a:rPr>
              <a:t>U2(S0) = 74</a:t>
            </a:r>
          </a:p>
          <a:p>
            <a:pPr>
              <a:buFontTx/>
              <a:buChar char="•"/>
            </a:pPr>
            <a:r>
              <a:rPr lang="en-US" sz="2000" b="1" i="0"/>
              <a:t> U(S0) = max{U1(S0),U2(S0)} </a:t>
            </a:r>
          </a:p>
          <a:p>
            <a:r>
              <a:rPr lang="en-US" sz="2000" b="1" i="0"/>
              <a:t>             = 74</a:t>
            </a:r>
          </a:p>
        </p:txBody>
      </p:sp>
      <p:sp>
        <p:nvSpPr>
          <p:cNvPr id="26635" name="Rectangle 41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762000"/>
          </a:xfrm>
          <a:noFill/>
        </p:spPr>
        <p:txBody>
          <a:bodyPr anchor="t"/>
          <a:lstStyle/>
          <a:p>
            <a:pPr eaLnBrk="1" hangingPunct="1"/>
            <a:r>
              <a:rPr lang="en-US" sz="4000">
                <a:latin typeface="Lucida Grande" charset="0"/>
                <a:ea typeface="ＭＳ Ｐゴシック" charset="0"/>
                <a:cs typeface="ＭＳ Ｐゴシック" charset="0"/>
              </a:rPr>
              <a:t>One State/Two Actions Example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9" grpId="0" autoUpdateAnimBg="0"/>
      <p:bldP spid="34820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2"/>
          <p:cNvGrpSpPr>
            <a:grpSpLocks/>
          </p:cNvGrpSpPr>
          <p:nvPr/>
        </p:nvGrpSpPr>
        <p:grpSpPr bwMode="auto">
          <a:xfrm>
            <a:off x="3429000" y="1981200"/>
            <a:ext cx="838200" cy="519113"/>
            <a:chOff x="2160" y="1056"/>
            <a:chExt cx="528" cy="327"/>
          </a:xfrm>
        </p:grpSpPr>
        <p:sp>
          <p:nvSpPr>
            <p:cNvPr id="28713" name="Oval 3"/>
            <p:cNvSpPr>
              <a:spLocks noChangeArrowheads="1"/>
            </p:cNvSpPr>
            <p:nvPr/>
          </p:nvSpPr>
          <p:spPr bwMode="auto">
            <a:xfrm>
              <a:off x="2496" y="1152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4" name="Text Box 4"/>
            <p:cNvSpPr txBox="1">
              <a:spLocks noChangeArrowheads="1"/>
            </p:cNvSpPr>
            <p:nvPr/>
          </p:nvSpPr>
          <p:spPr bwMode="auto">
            <a:xfrm>
              <a:off x="2160" y="1056"/>
              <a:ext cx="33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b="1" i="0"/>
                <a:t>s</a:t>
              </a:r>
              <a:r>
                <a:rPr lang="en-US" sz="2000" b="1" i="0"/>
                <a:t>0</a:t>
              </a:r>
            </a:p>
          </p:txBody>
        </p:sp>
      </p:grpSp>
      <p:grpSp>
        <p:nvGrpSpPr>
          <p:cNvPr id="28674" name="Group 5"/>
          <p:cNvGrpSpPr>
            <a:grpSpLocks/>
          </p:cNvGrpSpPr>
          <p:nvPr/>
        </p:nvGrpSpPr>
        <p:grpSpPr bwMode="auto">
          <a:xfrm>
            <a:off x="1066800" y="3962400"/>
            <a:ext cx="3200400" cy="1662113"/>
            <a:chOff x="672" y="2304"/>
            <a:chExt cx="2016" cy="1047"/>
          </a:xfrm>
        </p:grpSpPr>
        <p:sp>
          <p:nvSpPr>
            <p:cNvPr id="28704" name="Oval 6"/>
            <p:cNvSpPr>
              <a:spLocks noChangeArrowheads="1"/>
            </p:cNvSpPr>
            <p:nvPr/>
          </p:nvSpPr>
          <p:spPr bwMode="auto">
            <a:xfrm>
              <a:off x="960" y="3072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5" name="Oval 7"/>
            <p:cNvSpPr>
              <a:spLocks noChangeArrowheads="1"/>
            </p:cNvSpPr>
            <p:nvPr/>
          </p:nvSpPr>
          <p:spPr bwMode="auto">
            <a:xfrm>
              <a:off x="2496" y="3072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6" name="Oval 8"/>
            <p:cNvSpPr>
              <a:spLocks noChangeArrowheads="1"/>
            </p:cNvSpPr>
            <p:nvPr/>
          </p:nvSpPr>
          <p:spPr bwMode="auto">
            <a:xfrm>
              <a:off x="1728" y="3072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Line 9"/>
            <p:cNvSpPr>
              <a:spLocks noChangeShapeType="1"/>
            </p:cNvSpPr>
            <p:nvPr/>
          </p:nvSpPr>
          <p:spPr bwMode="auto">
            <a:xfrm flipH="1">
              <a:off x="1056" y="2304"/>
              <a:ext cx="768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8708" name="Line 10"/>
            <p:cNvSpPr>
              <a:spLocks noChangeShapeType="1"/>
            </p:cNvSpPr>
            <p:nvPr/>
          </p:nvSpPr>
          <p:spPr bwMode="auto">
            <a:xfrm>
              <a:off x="1824" y="230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8709" name="Line 11"/>
            <p:cNvSpPr>
              <a:spLocks noChangeShapeType="1"/>
            </p:cNvSpPr>
            <p:nvPr/>
          </p:nvSpPr>
          <p:spPr bwMode="auto">
            <a:xfrm>
              <a:off x="1824" y="2304"/>
              <a:ext cx="768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8710" name="Text Box 12"/>
            <p:cNvSpPr txBox="1">
              <a:spLocks noChangeArrowheads="1"/>
            </p:cNvSpPr>
            <p:nvPr/>
          </p:nvSpPr>
          <p:spPr bwMode="auto">
            <a:xfrm>
              <a:off x="2208" y="3024"/>
              <a:ext cx="33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b="1" i="0"/>
                <a:t>s</a:t>
              </a:r>
              <a:r>
                <a:rPr lang="en-US" sz="2000" b="1" i="0"/>
                <a:t>3</a:t>
              </a:r>
            </a:p>
          </p:txBody>
        </p:sp>
        <p:sp>
          <p:nvSpPr>
            <p:cNvPr id="28711" name="Text Box 13"/>
            <p:cNvSpPr txBox="1">
              <a:spLocks noChangeArrowheads="1"/>
            </p:cNvSpPr>
            <p:nvPr/>
          </p:nvSpPr>
          <p:spPr bwMode="auto">
            <a:xfrm>
              <a:off x="1440" y="3024"/>
              <a:ext cx="33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b="1" i="0"/>
                <a:t>s</a:t>
              </a:r>
              <a:r>
                <a:rPr lang="en-US" sz="2000" b="1" i="0"/>
                <a:t>2</a:t>
              </a:r>
            </a:p>
          </p:txBody>
        </p:sp>
        <p:sp>
          <p:nvSpPr>
            <p:cNvPr id="28712" name="Text Box 14"/>
            <p:cNvSpPr txBox="1">
              <a:spLocks noChangeArrowheads="1"/>
            </p:cNvSpPr>
            <p:nvPr/>
          </p:nvSpPr>
          <p:spPr bwMode="auto">
            <a:xfrm>
              <a:off x="672" y="3024"/>
              <a:ext cx="33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b="1" i="0"/>
                <a:t>s</a:t>
              </a:r>
              <a:r>
                <a:rPr lang="en-US" sz="2000" b="1" i="0"/>
                <a:t>1</a:t>
              </a:r>
            </a:p>
          </p:txBody>
        </p:sp>
      </p:grpSp>
      <p:grpSp>
        <p:nvGrpSpPr>
          <p:cNvPr id="28675" name="Group 15"/>
          <p:cNvGrpSpPr>
            <a:grpSpLocks/>
          </p:cNvGrpSpPr>
          <p:nvPr/>
        </p:nvGrpSpPr>
        <p:grpSpPr bwMode="auto">
          <a:xfrm>
            <a:off x="2193925" y="2438400"/>
            <a:ext cx="1920875" cy="1550988"/>
            <a:chOff x="1382" y="1344"/>
            <a:chExt cx="1210" cy="977"/>
          </a:xfrm>
        </p:grpSpPr>
        <p:sp>
          <p:nvSpPr>
            <p:cNvPr id="28701" name="Rectangle 16"/>
            <p:cNvSpPr>
              <a:spLocks noChangeArrowheads="1"/>
            </p:cNvSpPr>
            <p:nvPr/>
          </p:nvSpPr>
          <p:spPr bwMode="auto">
            <a:xfrm>
              <a:off x="1728" y="2112"/>
              <a:ext cx="192" cy="192"/>
            </a:xfrm>
            <a:prstGeom prst="rect">
              <a:avLst/>
            </a:prstGeom>
            <a:solidFill>
              <a:srgbClr val="E0FFC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2" name="Line 17"/>
            <p:cNvSpPr>
              <a:spLocks noChangeShapeType="1"/>
            </p:cNvSpPr>
            <p:nvPr/>
          </p:nvSpPr>
          <p:spPr bwMode="auto">
            <a:xfrm flipH="1">
              <a:off x="1824" y="1344"/>
              <a:ext cx="768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8703" name="Text Box 18"/>
            <p:cNvSpPr txBox="1">
              <a:spLocks noChangeArrowheads="1"/>
            </p:cNvSpPr>
            <p:nvPr/>
          </p:nvSpPr>
          <p:spPr bwMode="auto">
            <a:xfrm>
              <a:off x="1382" y="2071"/>
              <a:ext cx="3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b="1" i="0">
                  <a:solidFill>
                    <a:srgbClr val="800000"/>
                  </a:solidFill>
                </a:rPr>
                <a:t>A1</a:t>
              </a:r>
            </a:p>
          </p:txBody>
        </p:sp>
      </p:grpSp>
      <p:grpSp>
        <p:nvGrpSpPr>
          <p:cNvPr id="28676" name="Group 19"/>
          <p:cNvGrpSpPr>
            <a:grpSpLocks/>
          </p:cNvGrpSpPr>
          <p:nvPr/>
        </p:nvGrpSpPr>
        <p:grpSpPr bwMode="auto">
          <a:xfrm>
            <a:off x="1066800" y="5486400"/>
            <a:ext cx="2940050" cy="366713"/>
            <a:chOff x="672" y="3264"/>
            <a:chExt cx="1852" cy="231"/>
          </a:xfrm>
        </p:grpSpPr>
        <p:sp>
          <p:nvSpPr>
            <p:cNvPr id="28698" name="Text Box 20"/>
            <p:cNvSpPr txBox="1">
              <a:spLocks noChangeArrowheads="1"/>
            </p:cNvSpPr>
            <p:nvPr/>
          </p:nvSpPr>
          <p:spPr bwMode="auto">
            <a:xfrm>
              <a:off x="672" y="3264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 i="0">
                  <a:solidFill>
                    <a:srgbClr val="800000"/>
                  </a:solidFill>
                </a:rPr>
                <a:t>0.2</a:t>
              </a:r>
            </a:p>
          </p:txBody>
        </p:sp>
        <p:sp>
          <p:nvSpPr>
            <p:cNvPr id="28699" name="Text Box 21"/>
            <p:cNvSpPr txBox="1">
              <a:spLocks noChangeArrowheads="1"/>
            </p:cNvSpPr>
            <p:nvPr/>
          </p:nvSpPr>
          <p:spPr bwMode="auto">
            <a:xfrm>
              <a:off x="1440" y="3264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 i="0">
                  <a:solidFill>
                    <a:srgbClr val="800000"/>
                  </a:solidFill>
                </a:rPr>
                <a:t>0.7</a:t>
              </a:r>
            </a:p>
          </p:txBody>
        </p:sp>
        <p:sp>
          <p:nvSpPr>
            <p:cNvPr id="28700" name="Text Box 22"/>
            <p:cNvSpPr txBox="1">
              <a:spLocks noChangeArrowheads="1"/>
            </p:cNvSpPr>
            <p:nvPr/>
          </p:nvSpPr>
          <p:spPr bwMode="auto">
            <a:xfrm>
              <a:off x="2208" y="3264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 i="0">
                  <a:solidFill>
                    <a:srgbClr val="800000"/>
                  </a:solidFill>
                </a:rPr>
                <a:t>0.1</a:t>
              </a:r>
            </a:p>
          </p:txBody>
        </p:sp>
      </p:grpSp>
      <p:grpSp>
        <p:nvGrpSpPr>
          <p:cNvPr id="28677" name="Group 23"/>
          <p:cNvGrpSpPr>
            <a:grpSpLocks/>
          </p:cNvGrpSpPr>
          <p:nvPr/>
        </p:nvGrpSpPr>
        <p:grpSpPr bwMode="auto">
          <a:xfrm>
            <a:off x="1066800" y="5791200"/>
            <a:ext cx="2876550" cy="366713"/>
            <a:chOff x="672" y="3456"/>
            <a:chExt cx="1812" cy="231"/>
          </a:xfrm>
        </p:grpSpPr>
        <p:sp>
          <p:nvSpPr>
            <p:cNvPr id="28695" name="Text Box 24"/>
            <p:cNvSpPr txBox="1">
              <a:spLocks noChangeArrowheads="1"/>
            </p:cNvSpPr>
            <p:nvPr/>
          </p:nvSpPr>
          <p:spPr bwMode="auto">
            <a:xfrm>
              <a:off x="672" y="3456"/>
              <a:ext cx="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 i="0">
                  <a:solidFill>
                    <a:srgbClr val="FF0066"/>
                  </a:solidFill>
                </a:rPr>
                <a:t>100</a:t>
              </a:r>
            </a:p>
          </p:txBody>
        </p:sp>
        <p:sp>
          <p:nvSpPr>
            <p:cNvPr id="28696" name="Text Box 25"/>
            <p:cNvSpPr txBox="1">
              <a:spLocks noChangeArrowheads="1"/>
            </p:cNvSpPr>
            <p:nvPr/>
          </p:nvSpPr>
          <p:spPr bwMode="auto">
            <a:xfrm>
              <a:off x="1440" y="3456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 i="0">
                  <a:solidFill>
                    <a:srgbClr val="FF0066"/>
                  </a:solidFill>
                </a:rPr>
                <a:t>50</a:t>
              </a:r>
            </a:p>
          </p:txBody>
        </p:sp>
        <p:sp>
          <p:nvSpPr>
            <p:cNvPr id="28697" name="Text Box 26"/>
            <p:cNvSpPr txBox="1">
              <a:spLocks noChangeArrowheads="1"/>
            </p:cNvSpPr>
            <p:nvPr/>
          </p:nvSpPr>
          <p:spPr bwMode="auto">
            <a:xfrm>
              <a:off x="2208" y="3456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 i="0">
                  <a:solidFill>
                    <a:srgbClr val="FF0066"/>
                  </a:solidFill>
                </a:rPr>
                <a:t>70</a:t>
              </a:r>
            </a:p>
          </p:txBody>
        </p:sp>
      </p:grpSp>
      <p:grpSp>
        <p:nvGrpSpPr>
          <p:cNvPr id="28678" name="Group 27"/>
          <p:cNvGrpSpPr>
            <a:grpSpLocks/>
          </p:cNvGrpSpPr>
          <p:nvPr/>
        </p:nvGrpSpPr>
        <p:grpSpPr bwMode="auto">
          <a:xfrm>
            <a:off x="4114800" y="2438400"/>
            <a:ext cx="1524000" cy="1616075"/>
            <a:chOff x="2592" y="1344"/>
            <a:chExt cx="960" cy="1018"/>
          </a:xfrm>
        </p:grpSpPr>
        <p:sp>
          <p:nvSpPr>
            <p:cNvPr id="28692" name="Rectangle 28"/>
            <p:cNvSpPr>
              <a:spLocks noChangeArrowheads="1"/>
            </p:cNvSpPr>
            <p:nvPr/>
          </p:nvSpPr>
          <p:spPr bwMode="auto">
            <a:xfrm>
              <a:off x="3360" y="2112"/>
              <a:ext cx="192" cy="192"/>
            </a:xfrm>
            <a:prstGeom prst="rect">
              <a:avLst/>
            </a:prstGeom>
            <a:solidFill>
              <a:srgbClr val="E0FFC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3" name="Line 29"/>
            <p:cNvSpPr>
              <a:spLocks noChangeShapeType="1"/>
            </p:cNvSpPr>
            <p:nvPr/>
          </p:nvSpPr>
          <p:spPr bwMode="auto">
            <a:xfrm>
              <a:off x="2592" y="1344"/>
              <a:ext cx="874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8694" name="Text Box 30"/>
            <p:cNvSpPr txBox="1">
              <a:spLocks noChangeArrowheads="1"/>
            </p:cNvSpPr>
            <p:nvPr/>
          </p:nvSpPr>
          <p:spPr bwMode="auto">
            <a:xfrm>
              <a:off x="2976" y="2112"/>
              <a:ext cx="3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b="1" i="0">
                  <a:solidFill>
                    <a:srgbClr val="0066CC"/>
                  </a:solidFill>
                </a:rPr>
                <a:t>A2</a:t>
              </a:r>
            </a:p>
          </p:txBody>
        </p:sp>
      </p:grpSp>
      <p:grpSp>
        <p:nvGrpSpPr>
          <p:cNvPr id="28679" name="Group 31"/>
          <p:cNvGrpSpPr>
            <a:grpSpLocks/>
          </p:cNvGrpSpPr>
          <p:nvPr/>
        </p:nvGrpSpPr>
        <p:grpSpPr bwMode="auto">
          <a:xfrm>
            <a:off x="2895600" y="3962400"/>
            <a:ext cx="3200400" cy="1662113"/>
            <a:chOff x="1824" y="2304"/>
            <a:chExt cx="2016" cy="1047"/>
          </a:xfrm>
        </p:grpSpPr>
        <p:sp>
          <p:nvSpPr>
            <p:cNvPr id="28688" name="Line 32"/>
            <p:cNvSpPr>
              <a:spLocks noChangeShapeType="1"/>
            </p:cNvSpPr>
            <p:nvPr/>
          </p:nvSpPr>
          <p:spPr bwMode="auto">
            <a:xfrm flipH="1">
              <a:off x="1824" y="2304"/>
              <a:ext cx="1632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8689" name="Oval 33"/>
            <p:cNvSpPr>
              <a:spLocks noChangeArrowheads="1"/>
            </p:cNvSpPr>
            <p:nvPr/>
          </p:nvSpPr>
          <p:spPr bwMode="auto">
            <a:xfrm>
              <a:off x="3648" y="3072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0" name="Line 34"/>
            <p:cNvSpPr>
              <a:spLocks noChangeShapeType="1"/>
            </p:cNvSpPr>
            <p:nvPr/>
          </p:nvSpPr>
          <p:spPr bwMode="auto">
            <a:xfrm>
              <a:off x="3456" y="2304"/>
              <a:ext cx="288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8691" name="Text Box 35"/>
            <p:cNvSpPr txBox="1">
              <a:spLocks noChangeArrowheads="1"/>
            </p:cNvSpPr>
            <p:nvPr/>
          </p:nvSpPr>
          <p:spPr bwMode="auto">
            <a:xfrm>
              <a:off x="3312" y="3024"/>
              <a:ext cx="33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b="1" i="0"/>
                <a:t>s</a:t>
              </a:r>
              <a:r>
                <a:rPr lang="en-US" sz="2000" b="1" i="0"/>
                <a:t>4</a:t>
              </a:r>
            </a:p>
          </p:txBody>
        </p:sp>
      </p:grpSp>
      <p:grpSp>
        <p:nvGrpSpPr>
          <p:cNvPr id="28680" name="Group 36"/>
          <p:cNvGrpSpPr>
            <a:grpSpLocks/>
          </p:cNvGrpSpPr>
          <p:nvPr/>
        </p:nvGrpSpPr>
        <p:grpSpPr bwMode="auto">
          <a:xfrm>
            <a:off x="2819400" y="5486400"/>
            <a:ext cx="2940050" cy="366713"/>
            <a:chOff x="1776" y="3264"/>
            <a:chExt cx="1852" cy="231"/>
          </a:xfrm>
        </p:grpSpPr>
        <p:sp>
          <p:nvSpPr>
            <p:cNvPr id="28686" name="Text Box 37"/>
            <p:cNvSpPr txBox="1">
              <a:spLocks noChangeArrowheads="1"/>
            </p:cNvSpPr>
            <p:nvPr/>
          </p:nvSpPr>
          <p:spPr bwMode="auto">
            <a:xfrm>
              <a:off x="1776" y="3264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 i="0">
                  <a:solidFill>
                    <a:srgbClr val="0066CC"/>
                  </a:solidFill>
                </a:rPr>
                <a:t>0.2</a:t>
              </a:r>
            </a:p>
          </p:txBody>
        </p:sp>
        <p:sp>
          <p:nvSpPr>
            <p:cNvPr id="28687" name="Text Box 38"/>
            <p:cNvSpPr txBox="1">
              <a:spLocks noChangeArrowheads="1"/>
            </p:cNvSpPr>
            <p:nvPr/>
          </p:nvSpPr>
          <p:spPr bwMode="auto">
            <a:xfrm>
              <a:off x="3312" y="3264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 i="0">
                  <a:solidFill>
                    <a:srgbClr val="0066CC"/>
                  </a:solidFill>
                </a:rPr>
                <a:t>0.8</a:t>
              </a:r>
            </a:p>
          </p:txBody>
        </p:sp>
      </p:grpSp>
      <p:sp>
        <p:nvSpPr>
          <p:cNvPr id="28681" name="Text Box 39"/>
          <p:cNvSpPr txBox="1">
            <a:spLocks noChangeArrowheads="1"/>
          </p:cNvSpPr>
          <p:nvPr/>
        </p:nvSpPr>
        <p:spPr bwMode="auto">
          <a:xfrm>
            <a:off x="5257800" y="57912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 i="0">
                <a:solidFill>
                  <a:srgbClr val="FF0066"/>
                </a:solidFill>
              </a:rPr>
              <a:t>80</a:t>
            </a:r>
          </a:p>
        </p:txBody>
      </p:sp>
      <p:sp>
        <p:nvSpPr>
          <p:cNvPr id="28682" name="Text Box 40"/>
          <p:cNvSpPr txBox="1">
            <a:spLocks noChangeArrowheads="1"/>
          </p:cNvSpPr>
          <p:nvPr/>
        </p:nvSpPr>
        <p:spPr bwMode="auto">
          <a:xfrm>
            <a:off x="4876800" y="1905000"/>
            <a:ext cx="37528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000" b="1" i="0"/>
              <a:t> </a:t>
            </a:r>
            <a:r>
              <a:rPr lang="en-US" sz="2000" b="1" i="0">
                <a:solidFill>
                  <a:srgbClr val="800000"/>
                </a:solidFill>
              </a:rPr>
              <a:t>U1(S0) = 62 – 5 = 57</a:t>
            </a:r>
          </a:p>
          <a:p>
            <a:pPr>
              <a:buFontTx/>
              <a:buChar char="•"/>
            </a:pPr>
            <a:r>
              <a:rPr lang="en-US" sz="2000" b="1" i="0"/>
              <a:t> </a:t>
            </a:r>
            <a:r>
              <a:rPr lang="en-US" sz="2000" b="1" i="0">
                <a:solidFill>
                  <a:schemeClr val="hlink"/>
                </a:solidFill>
              </a:rPr>
              <a:t>U2(S0) = 74 – 25 = 49</a:t>
            </a:r>
          </a:p>
          <a:p>
            <a:pPr>
              <a:buFontTx/>
              <a:buChar char="•"/>
            </a:pPr>
            <a:r>
              <a:rPr lang="en-US" sz="2000" b="1" i="0"/>
              <a:t> U(S0) = max{U1(S0),U2(S0)} </a:t>
            </a:r>
          </a:p>
          <a:p>
            <a:r>
              <a:rPr lang="en-US" sz="2000" b="1" i="0"/>
              <a:t>             = 57</a:t>
            </a:r>
          </a:p>
        </p:txBody>
      </p:sp>
      <p:sp>
        <p:nvSpPr>
          <p:cNvPr id="28683" name="Text Box 41"/>
          <p:cNvSpPr txBox="1">
            <a:spLocks noChangeArrowheads="1"/>
          </p:cNvSpPr>
          <p:nvPr/>
        </p:nvSpPr>
        <p:spPr bwMode="auto">
          <a:xfrm>
            <a:off x="3048000" y="3810000"/>
            <a:ext cx="409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i="0">
                <a:solidFill>
                  <a:srgbClr val="800000"/>
                </a:solidFill>
              </a:rPr>
              <a:t>-5</a:t>
            </a:r>
          </a:p>
        </p:txBody>
      </p:sp>
      <p:sp>
        <p:nvSpPr>
          <p:cNvPr id="28684" name="Text Box 42"/>
          <p:cNvSpPr txBox="1">
            <a:spLocks noChangeArrowheads="1"/>
          </p:cNvSpPr>
          <p:nvPr/>
        </p:nvSpPr>
        <p:spPr bwMode="auto">
          <a:xfrm>
            <a:off x="5638800" y="3810000"/>
            <a:ext cx="550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i="0">
                <a:solidFill>
                  <a:srgbClr val="0066CC"/>
                </a:solidFill>
              </a:rPr>
              <a:t>-25</a:t>
            </a:r>
          </a:p>
        </p:txBody>
      </p:sp>
      <p:sp>
        <p:nvSpPr>
          <p:cNvPr id="28685" name="Rectangle 4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Lucida Grande" charset="0"/>
                <a:ea typeface="ＭＳ Ｐゴシック" charset="0"/>
                <a:cs typeface="ＭＳ Ｐゴシック" charset="0"/>
              </a:rPr>
              <a:t>Introducing Action Costs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MEU Principle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A </a:t>
            </a:r>
            <a:r>
              <a:rPr lang="en-US" b="1">
                <a:solidFill>
                  <a:schemeClr val="tx2"/>
                </a:solidFill>
                <a:latin typeface="Lucida Grande" charset="0"/>
                <a:ea typeface="ＭＳ Ｐゴシック" charset="0"/>
                <a:cs typeface="ＭＳ Ｐゴシック" charset="0"/>
              </a:rPr>
              <a:t>rational agent</a:t>
            </a:r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 should choose the action that maximizes agent’s expected utility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This is the basis of the field of </a:t>
            </a:r>
            <a:r>
              <a:rPr lang="en-US" b="1">
                <a:solidFill>
                  <a:schemeClr val="tx2"/>
                </a:solidFill>
                <a:latin typeface="Lucida Grande" charset="0"/>
                <a:ea typeface="ＭＳ Ｐゴシック" charset="0"/>
                <a:cs typeface="ＭＳ Ｐゴシック" charset="0"/>
              </a:rPr>
              <a:t>decision theory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The MEU principle provides a </a:t>
            </a:r>
            <a:r>
              <a:rPr lang="en-US" b="1">
                <a:solidFill>
                  <a:schemeClr val="tx2"/>
                </a:solidFill>
                <a:latin typeface="Lucida Grande" charset="0"/>
                <a:ea typeface="ＭＳ Ｐゴシック" charset="0"/>
                <a:cs typeface="ＭＳ Ｐゴシック" charset="0"/>
              </a:rPr>
              <a:t>normative criterion</a:t>
            </a:r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 for rational choice of action </a:t>
            </a:r>
          </a:p>
        </p:txBody>
      </p:sp>
      <p:sp>
        <p:nvSpPr>
          <p:cNvPr id="350212" name="WordArt 4"/>
          <p:cNvSpPr>
            <a:spLocks noChangeArrowheads="1" noChangeShapeType="1" noTextEdit="1"/>
          </p:cNvSpPr>
          <p:nvPr/>
        </p:nvSpPr>
        <p:spPr bwMode="auto">
          <a:xfrm>
            <a:off x="2286000" y="2133600"/>
            <a:ext cx="4376738" cy="26511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de-DE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AI is Solved!!!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2" grpId="0" animBg="1"/>
    </p:bldLst>
  </p:timing>
</p:sld>
</file>

<file path=ppt/theme/theme1.xml><?xml version="1.0" encoding="utf-8"?>
<a:theme xmlns:a="http://schemas.openxmlformats.org/drawingml/2006/main" name="Lichtstreifen">
  <a:themeElements>
    <a:clrScheme name="Lichtstreifen 1">
      <a:dk1>
        <a:srgbClr val="000000"/>
      </a:dk1>
      <a:lt1>
        <a:srgbClr val="B3D1F0"/>
      </a:lt1>
      <a:dk2>
        <a:srgbClr val="1822CD"/>
      </a:dk2>
      <a:lt2>
        <a:srgbClr val="000000"/>
      </a:lt2>
      <a:accent1>
        <a:srgbClr val="3568C7"/>
      </a:accent1>
      <a:accent2>
        <a:srgbClr val="F06157"/>
      </a:accent2>
      <a:accent3>
        <a:srgbClr val="D6E5F6"/>
      </a:accent3>
      <a:accent4>
        <a:srgbClr val="000000"/>
      </a:accent4>
      <a:accent5>
        <a:srgbClr val="AEB9E0"/>
      </a:accent5>
      <a:accent6>
        <a:srgbClr val="D9574E"/>
      </a:accent6>
      <a:hlink>
        <a:srgbClr val="FF9218"/>
      </a:hlink>
      <a:folHlink>
        <a:srgbClr val="CCCCCC"/>
      </a:folHlink>
    </a:clrScheme>
    <a:fontScheme name="Lichtstreifen">
      <a:majorFont>
        <a:latin typeface="Lucida Grande"/>
        <a:ea typeface=""/>
        <a:cs typeface=""/>
      </a:majorFont>
      <a:minorFont>
        <a:latin typeface="Lucida Gran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ichtstreifen 1">
        <a:dk1>
          <a:srgbClr val="000000"/>
        </a:dk1>
        <a:lt1>
          <a:srgbClr val="B3D1F0"/>
        </a:lt1>
        <a:dk2>
          <a:srgbClr val="1822CD"/>
        </a:dk2>
        <a:lt2>
          <a:srgbClr val="000000"/>
        </a:lt2>
        <a:accent1>
          <a:srgbClr val="3568C7"/>
        </a:accent1>
        <a:accent2>
          <a:srgbClr val="F06157"/>
        </a:accent2>
        <a:accent3>
          <a:srgbClr val="D6E5F6"/>
        </a:accent3>
        <a:accent4>
          <a:srgbClr val="000000"/>
        </a:accent4>
        <a:accent5>
          <a:srgbClr val="AEB9E0"/>
        </a:accent5>
        <a:accent6>
          <a:srgbClr val="D9574E"/>
        </a:accent6>
        <a:hlink>
          <a:srgbClr val="FF9218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chtstreifen 2">
        <a:dk1>
          <a:srgbClr val="000000"/>
        </a:dk1>
        <a:lt1>
          <a:srgbClr val="DCD1EB"/>
        </a:lt1>
        <a:dk2>
          <a:srgbClr val="6C18B0"/>
        </a:dk2>
        <a:lt2>
          <a:srgbClr val="000000"/>
        </a:lt2>
        <a:accent1>
          <a:srgbClr val="9968CC"/>
        </a:accent1>
        <a:accent2>
          <a:srgbClr val="FFAF18"/>
        </a:accent2>
        <a:accent3>
          <a:srgbClr val="EBE5F3"/>
        </a:accent3>
        <a:accent4>
          <a:srgbClr val="000000"/>
        </a:accent4>
        <a:accent5>
          <a:srgbClr val="CAB9E2"/>
        </a:accent5>
        <a:accent6>
          <a:srgbClr val="E79E15"/>
        </a:accent6>
        <a:hlink>
          <a:srgbClr val="1822CD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chtstreifen 3">
        <a:dk1>
          <a:srgbClr val="000000"/>
        </a:dk1>
        <a:lt1>
          <a:srgbClr val="EECAE1"/>
        </a:lt1>
        <a:dk2>
          <a:srgbClr val="DC54AD"/>
        </a:dk2>
        <a:lt2>
          <a:srgbClr val="000000"/>
        </a:lt2>
        <a:accent1>
          <a:srgbClr val="DC359C"/>
        </a:accent1>
        <a:accent2>
          <a:srgbClr val="FFAF18"/>
        </a:accent2>
        <a:accent3>
          <a:srgbClr val="F5E1EE"/>
        </a:accent3>
        <a:accent4>
          <a:srgbClr val="000000"/>
        </a:accent4>
        <a:accent5>
          <a:srgbClr val="EBAECB"/>
        </a:accent5>
        <a:accent6>
          <a:srgbClr val="E79E15"/>
        </a:accent6>
        <a:hlink>
          <a:srgbClr val="1822CD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chtstreifen 4">
        <a:dk1>
          <a:srgbClr val="000000"/>
        </a:dk1>
        <a:lt1>
          <a:srgbClr val="D7E6C5"/>
        </a:lt1>
        <a:dk2>
          <a:srgbClr val="2F8B20"/>
        </a:dk2>
        <a:lt2>
          <a:srgbClr val="000000"/>
        </a:lt2>
        <a:accent1>
          <a:srgbClr val="7ABA05"/>
        </a:accent1>
        <a:accent2>
          <a:srgbClr val="FFAF18"/>
        </a:accent2>
        <a:accent3>
          <a:srgbClr val="E8F0DF"/>
        </a:accent3>
        <a:accent4>
          <a:srgbClr val="000000"/>
        </a:accent4>
        <a:accent5>
          <a:srgbClr val="BED9AA"/>
        </a:accent5>
        <a:accent6>
          <a:srgbClr val="E79E15"/>
        </a:accent6>
        <a:hlink>
          <a:srgbClr val="1822CD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chtstreifen 5">
        <a:dk1>
          <a:srgbClr val="000000"/>
        </a:dk1>
        <a:lt1>
          <a:srgbClr val="F8D1A8"/>
        </a:lt1>
        <a:dk2>
          <a:srgbClr val="FF9218"/>
        </a:dk2>
        <a:lt2>
          <a:srgbClr val="000000"/>
        </a:lt2>
        <a:accent1>
          <a:srgbClr val="FFAF18"/>
        </a:accent1>
        <a:accent2>
          <a:srgbClr val="F06157"/>
        </a:accent2>
        <a:accent3>
          <a:srgbClr val="FBE5D1"/>
        </a:accent3>
        <a:accent4>
          <a:srgbClr val="000000"/>
        </a:accent4>
        <a:accent5>
          <a:srgbClr val="FFD4AB"/>
        </a:accent5>
        <a:accent6>
          <a:srgbClr val="D9574E"/>
        </a:accent6>
        <a:hlink>
          <a:srgbClr val="FF9218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chtstreifen 6">
        <a:dk1>
          <a:srgbClr val="000000"/>
        </a:dk1>
        <a:lt1>
          <a:srgbClr val="CCCCCC"/>
        </a:lt1>
        <a:dk2>
          <a:srgbClr val="555555"/>
        </a:dk2>
        <a:lt2>
          <a:srgbClr val="000000"/>
        </a:lt2>
        <a:accent1>
          <a:srgbClr val="AAAAAA"/>
        </a:accent1>
        <a:accent2>
          <a:srgbClr val="888888"/>
        </a:accent2>
        <a:accent3>
          <a:srgbClr val="E2E2E2"/>
        </a:accent3>
        <a:accent4>
          <a:srgbClr val="000000"/>
        </a:accent4>
        <a:accent5>
          <a:srgbClr val="D2D2D2"/>
        </a:accent5>
        <a:accent6>
          <a:srgbClr val="7B7B7B"/>
        </a:accent6>
        <a:hlink>
          <a:srgbClr val="333333"/>
        </a:hlink>
        <a:folHlink>
          <a:srgbClr val="8888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1283</Words>
  <Application>Microsoft Macintosh PowerPoint</Application>
  <PresentationFormat>Bildschirmpräsentation (4:3)</PresentationFormat>
  <Paragraphs>259</Paragraphs>
  <Slides>40</Slides>
  <Notes>36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50" baseType="lpstr">
      <vt:lpstr>Arial</vt:lpstr>
      <vt:lpstr>ＭＳ Ｐゴシック</vt:lpstr>
      <vt:lpstr>Lucida Grande</vt:lpstr>
      <vt:lpstr>Times</vt:lpstr>
      <vt:lpstr>Wingdings</vt:lpstr>
      <vt:lpstr>Tahoma</vt:lpstr>
      <vt:lpstr>Symbol</vt:lpstr>
      <vt:lpstr>Times New Roman</vt:lpstr>
      <vt:lpstr>Comic Sans MS</vt:lpstr>
      <vt:lpstr>Lichtstreifen</vt:lpstr>
      <vt:lpstr>Web-Mining Agents  Agents and Rational Behavior Decision-Making under Uncertainty Simple Decisions</vt:lpstr>
      <vt:lpstr>Literature</vt:lpstr>
      <vt:lpstr>Decision Making Under Uncertainty</vt:lpstr>
      <vt:lpstr>Non-Deterministic                vs. Probabilistic Uncertainty</vt:lpstr>
      <vt:lpstr>Expected Utility</vt:lpstr>
      <vt:lpstr>One State/One Action Example</vt:lpstr>
      <vt:lpstr>One State/Two Actions Example</vt:lpstr>
      <vt:lpstr>Introducing Action Costs</vt:lpstr>
      <vt:lpstr>MEU Principle</vt:lpstr>
      <vt:lpstr>Not quite…</vt:lpstr>
      <vt:lpstr>We’ll look at</vt:lpstr>
      <vt:lpstr>Preferences</vt:lpstr>
      <vt:lpstr>Rational preferences</vt:lpstr>
      <vt:lpstr>Rational preferences contd.</vt:lpstr>
      <vt:lpstr>Axioms of Utility Theory</vt:lpstr>
      <vt:lpstr>And then there was utility</vt:lpstr>
      <vt:lpstr>Utilities</vt:lpstr>
      <vt:lpstr>Utility scales</vt:lpstr>
      <vt:lpstr>Money</vt:lpstr>
      <vt:lpstr>Money Versus Utility</vt:lpstr>
      <vt:lpstr>Value Functions</vt:lpstr>
      <vt:lpstr>Multiattribute Utility Theory</vt:lpstr>
      <vt:lpstr>Strict dominance</vt:lpstr>
      <vt:lpstr>Stochastic dominance</vt:lpstr>
      <vt:lpstr>Stochastic Dominance</vt:lpstr>
      <vt:lpstr>Stochastic Dominance</vt:lpstr>
      <vt:lpstr>Stochastic Dominance</vt:lpstr>
      <vt:lpstr>Preference structure: Deterministic</vt:lpstr>
      <vt:lpstr>Preference structure: Stochastic</vt:lpstr>
      <vt:lpstr>Decision Networks</vt:lpstr>
      <vt:lpstr>Decision Networks cont.</vt:lpstr>
      <vt:lpstr>R&amp;N example</vt:lpstr>
      <vt:lpstr>Umbrella Network</vt:lpstr>
      <vt:lpstr>Evaluating Decision Networks</vt:lpstr>
      <vt:lpstr>Decision Making: Umbrella Network</vt:lpstr>
      <vt:lpstr>Value of information</vt:lpstr>
      <vt:lpstr>General formula</vt:lpstr>
      <vt:lpstr>Properties of VPI</vt:lpstr>
      <vt:lpstr>Qualitative behaviors</vt:lpstr>
      <vt:lpstr>Information Gathering Agent</vt:lpstr>
    </vt:vector>
  </TitlesOfParts>
  <Company>Hamburg University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ECommerce</dc:title>
  <cp:lastModifiedBy>Ralf Moeller</cp:lastModifiedBy>
  <cp:revision>166</cp:revision>
  <dcterms:created xsi:type="dcterms:W3CDTF">2012-11-27T10:02:50Z</dcterms:created>
  <dcterms:modified xsi:type="dcterms:W3CDTF">2016-01-13T13:04:58Z</dcterms:modified>
</cp:coreProperties>
</file>