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5.xml" ContentType="application/vnd.openxmlformats-officedocument.presentationml.notesSlide+xml"/>
  <Override PartName="/ppt/embeddings/oleObject3.bin" ContentType="application/vnd.openxmlformats-officedocument.oleObject"/>
  <Override PartName="/ppt/embeddings/Microsoft_Formel-Editor1.bin" ContentType="application/vnd.openxmlformats-officedocument.oleObject"/>
  <Override PartName="/ppt/notesSlides/notesSlide46.xml" ContentType="application/vnd.openxmlformats-officedocument.presentationml.notesSlide+xml"/>
  <Override PartName="/ppt/embeddings/oleObject4.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5.bin" ContentType="application/vnd.openxmlformats-officedocument.oleObject"/>
  <Override PartName="/ppt/embeddings/Microsoft_Formel-Editor2.bin" ContentType="application/vnd.openxmlformats-officedocument.oleObject"/>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6.bin" ContentType="application/vnd.openxmlformats-officedocument.oleObject"/>
  <Override PartName="/ppt/embeddings/Microsoft_Formel-Editor3.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Formel-Editor4.bin" ContentType="application/vnd.openxmlformats-officedocument.oleObject"/>
  <Override PartName="/ppt/notesSlides/notesSlide54.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Microsoft_Formel-Editor5.bin" ContentType="application/vnd.openxmlformats-officedocument.oleObject"/>
  <Override PartName="/ppt/notesSlides/notesSlide55.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Microsoft_Formel-Editor6.bin" ContentType="application/vnd.openxmlformats-officedocument.oleObject"/>
  <Override PartName="/ppt/notesSlides/notesSlide5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Microsoft_Formel-Editor7.bin" ContentType="application/vnd.openxmlformats-officedocument.oleObject"/>
  <Override PartName="/ppt/notesSlides/notesSlide57.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Microsoft_Formel-Editor8.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25.bin" ContentType="application/vnd.openxmlformats-officedocument.oleObject"/>
  <Override PartName="/ppt/embeddings/Microsoft_Formel-Editor9.bin" ContentType="application/vnd.openxmlformats-officedocument.oleObject"/>
  <Override PartName="/ppt/notesSlides/notesSlide60.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Microsoft_Formel-Editor10.bin" ContentType="application/vnd.openxmlformats-officedocument.oleObject"/>
  <Override PartName="/ppt/notesSlides/notesSlide61.xml" ContentType="application/vnd.openxmlformats-officedocument.presentationml.notesSlide+xml"/>
  <Override PartName="/ppt/embeddings/oleObject36.bin" ContentType="application/vnd.openxmlformats-officedocument.oleObject"/>
  <Override PartName="/ppt/embeddings/Microsoft_Formel-Editor11.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75"/>
  </p:notesMasterIdLst>
  <p:sldIdLst>
    <p:sldId id="344" r:id="rId2"/>
    <p:sldId id="345"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4" r:id="rId37"/>
    <p:sldId id="315" r:id="rId38"/>
    <p:sldId id="316"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79" r:id="rId73"/>
    <p:sldId id="318" r:id="rId74"/>
  </p:sldIdLst>
  <p:sldSz cx="9144000" cy="6858000" type="screen4x3"/>
  <p:notesSz cx="6858000" cy="9144000"/>
  <p:defaultTextStyle>
    <a:defPPr>
      <a:defRPr lang="de-DE"/>
    </a:defPPr>
    <a:lvl1pPr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i="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i="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i="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i="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0" d="100"/>
          <a:sy n="140" d="100"/>
        </p:scale>
        <p:origin x="-12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image" Target="../media/image45.emf"/><Relationship Id="rId1" Type="http://schemas.openxmlformats.org/officeDocument/2006/relationships/image" Target="../media/image36.emf"/><Relationship Id="rId2"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image" Target="../media/image28.emf"/><Relationship Id="rId2"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3FB40A43-6B0A-F843-A04E-2898F5AF89AE}" type="slidenum">
              <a:rPr lang="de-DE"/>
              <a:pPr>
                <a:defRPr/>
              </a:pPr>
              <a:t>‹Nr.›</a:t>
            </a:fld>
            <a:endParaRPr lang="de-DE"/>
          </a:p>
        </p:txBody>
      </p:sp>
    </p:spTree>
    <p:extLst>
      <p:ext uri="{BB962C8B-B14F-4D97-AF65-F5344CB8AC3E}">
        <p14:creationId xmlns:p14="http://schemas.microsoft.com/office/powerpoint/2010/main" val="91745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436746B-DFB8-1749-AB29-F606D7C92A7C}" type="slidenum">
              <a:rPr lang="de-DE" sz="1200"/>
              <a:pPr/>
              <a:t>1</a:t>
            </a:fld>
            <a:endParaRPr lang="de-DE" sz="1200"/>
          </a:p>
        </p:txBody>
      </p:sp>
      <p:sp>
        <p:nvSpPr>
          <p:cNvPr id="18434" name="Rectangle 2"/>
          <p:cNvSpPr>
            <a:spLocks noChangeArrowheads="1"/>
          </p:cNvSpPr>
          <p:nvPr>
            <p:ph type="sldImg"/>
          </p:nvPr>
        </p:nvSpPr>
        <p:spPr>
          <a:solidFill>
            <a:srgbClr val="FFFFFF"/>
          </a:solidFill>
          <a:ln/>
        </p:spPr>
      </p:sp>
      <p:sp>
        <p:nvSpPr>
          <p:cNvPr id="1843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4BA6927-164E-224D-92D9-7E1A29E583C1}" type="slidenum">
              <a:rPr lang="de-DE" sz="1200"/>
              <a:pPr/>
              <a:t>10</a:t>
            </a:fld>
            <a:endParaRPr lang="de-DE" sz="1200"/>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6323AA0-CCF6-274F-BC56-F1F4F6C5064E}" type="slidenum">
              <a:rPr lang="de-DE" sz="1200"/>
              <a:pPr/>
              <a:t>11</a:t>
            </a:fld>
            <a:endParaRPr lang="de-DE" sz="1200"/>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6E4F1AE3-FB36-8644-A3F5-42044C97DCEC}" type="slidenum">
              <a:rPr lang="de-DE" sz="1200"/>
              <a:pPr/>
              <a:t>12</a:t>
            </a:fld>
            <a:endParaRPr lang="de-DE" sz="1200"/>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15E7BD0-5663-9943-BCF9-B8F14611D399}" type="slidenum">
              <a:rPr lang="de-DE" sz="1200"/>
              <a:pPr/>
              <a:t>13</a:t>
            </a:fld>
            <a:endParaRPr lang="de-DE" sz="1200"/>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3478A8E-8038-584D-AFAD-5016644FBBD1}" type="slidenum">
              <a:rPr lang="de-DE" sz="1200"/>
              <a:pPr/>
              <a:t>14</a:t>
            </a:fld>
            <a:endParaRPr lang="de-DE" sz="1200"/>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51AE896-3998-4E47-ABD9-C20FB5904DFC}" type="slidenum">
              <a:rPr lang="de-DE" sz="1200"/>
              <a:pPr/>
              <a:t>15</a:t>
            </a:fld>
            <a:endParaRPr lang="de-DE" sz="1200"/>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8ACCE33-C588-F349-9CA7-05DC03009CF1}" type="slidenum">
              <a:rPr lang="de-DE" sz="1200"/>
              <a:pPr/>
              <a:t>16</a:t>
            </a:fld>
            <a:endParaRPr lang="de-DE" sz="1200"/>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EBF3315-6540-5540-A224-5ACA6D35A63B}" type="slidenum">
              <a:rPr lang="de-DE" sz="1200"/>
              <a:pPr/>
              <a:t>17</a:t>
            </a:fld>
            <a:endParaRPr lang="de-DE" sz="1200"/>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6B85D03-67D4-3049-A6BD-E71F58C22B91}" type="slidenum">
              <a:rPr lang="de-DE" sz="1200"/>
              <a:pPr/>
              <a:t>18</a:t>
            </a:fld>
            <a:endParaRPr lang="de-DE" sz="1200"/>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195F3BF-4096-DF41-89CD-74682B8E1691}" type="slidenum">
              <a:rPr lang="de-DE" sz="1200"/>
              <a:pPr/>
              <a:t>19</a:t>
            </a:fld>
            <a:endParaRPr lang="de-DE" sz="1200"/>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DD4C60F-7F20-8A41-A1F4-05B3C6BB4337}" type="slidenum">
              <a:rPr lang="de-DE" sz="1200"/>
              <a:pPr/>
              <a:t>2</a:t>
            </a:fld>
            <a:endParaRPr lang="de-DE" sz="1200"/>
          </a:p>
        </p:txBody>
      </p:sp>
      <p:sp>
        <p:nvSpPr>
          <p:cNvPr id="20482" name="Rectangle 1026"/>
          <p:cNvSpPr>
            <a:spLocks noChangeArrowheads="1"/>
          </p:cNvSpPr>
          <p:nvPr>
            <p:ph type="sldImg"/>
          </p:nvPr>
        </p:nvSpPr>
        <p:spPr>
          <a:solidFill>
            <a:srgbClr val="FFFFFF"/>
          </a:solidFill>
          <a:ln/>
        </p:spPr>
      </p:sp>
      <p:sp>
        <p:nvSpPr>
          <p:cNvPr id="20483" name="Rectangle 1027"/>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3992540-820E-DA46-8F19-F653B9AE8992}" type="slidenum">
              <a:rPr lang="de-DE" sz="1200"/>
              <a:pPr/>
              <a:t>20</a:t>
            </a:fld>
            <a:endParaRPr lang="de-DE" sz="1200"/>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0C700D9-9DA7-F345-9D01-F3BD8DD66664}" type="slidenum">
              <a:rPr lang="de-DE" sz="1200"/>
              <a:pPr/>
              <a:t>21</a:t>
            </a:fld>
            <a:endParaRPr lang="de-DE" sz="1200"/>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748CFF2-CE41-224B-B3DA-E61D0D81CBEF}" type="slidenum">
              <a:rPr lang="de-DE" sz="1200"/>
              <a:pPr/>
              <a:t>22</a:t>
            </a:fld>
            <a:endParaRPr lang="de-DE" sz="1200"/>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5DD9BDB-8C85-F24D-A7DC-8D26FFAC07A9}" type="slidenum">
              <a:rPr lang="de-DE" sz="1200"/>
              <a:pPr/>
              <a:t>23</a:t>
            </a:fld>
            <a:endParaRPr lang="de-DE" sz="1200"/>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8A5ED14-19E4-6A45-887F-4359E382299F}" type="slidenum">
              <a:rPr lang="de-DE" sz="1200"/>
              <a:pPr/>
              <a:t>24</a:t>
            </a:fld>
            <a:endParaRPr lang="de-DE" sz="1200"/>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EEFCE6D-49F3-1344-AEC3-BBAE23D5D862}" type="slidenum">
              <a:rPr lang="de-DE" sz="1200"/>
              <a:pPr/>
              <a:t>25</a:t>
            </a:fld>
            <a:endParaRPr lang="de-DE" sz="1200"/>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C52968D-7F07-054F-819C-45020FEC7C6D}" type="slidenum">
              <a:rPr lang="de-DE" sz="1200"/>
              <a:pPr/>
              <a:t>26</a:t>
            </a:fld>
            <a:endParaRPr lang="de-DE" sz="1200"/>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E153B47-2478-8A47-8293-B034E61F5997}" type="slidenum">
              <a:rPr lang="de-DE" sz="1200"/>
              <a:pPr/>
              <a:t>27</a:t>
            </a:fld>
            <a:endParaRPr lang="de-DE" sz="1200"/>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082C441-DE5E-3547-BF9C-D51836DA7EB6}" type="slidenum">
              <a:rPr lang="de-DE" sz="1200"/>
              <a:pPr/>
              <a:t>28</a:t>
            </a:fld>
            <a:endParaRPr lang="de-DE" sz="1200"/>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A416C19-4FE3-4647-ACE0-F7A8D48862F4}" type="slidenum">
              <a:rPr lang="de-DE" sz="1200"/>
              <a:pPr/>
              <a:t>29</a:t>
            </a:fld>
            <a:endParaRPr lang="de-DE" sz="1200"/>
          </a:p>
        </p:txBody>
      </p:sp>
      <p:sp>
        <p:nvSpPr>
          <p:cNvPr id="75778" name="Rectangle 1026"/>
          <p:cNvSpPr>
            <a:spLocks noChangeArrowheads="1" noTextEdit="1"/>
          </p:cNvSpPr>
          <p:nvPr>
            <p:ph type="sldImg"/>
          </p:nvPr>
        </p:nvSpPr>
        <p:spPr>
          <a:ln/>
        </p:spPr>
      </p:sp>
      <p:sp>
        <p:nvSpPr>
          <p:cNvPr id="757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695DFFF9-8A1B-2F40-90D8-BB525C59B8CE}" type="slidenum">
              <a:rPr lang="de-DE" sz="1200"/>
              <a:pPr/>
              <a:t>3</a:t>
            </a:fld>
            <a:endParaRPr lang="de-DE" sz="1200"/>
          </a:p>
        </p:txBody>
      </p:sp>
      <p:sp>
        <p:nvSpPr>
          <p:cNvPr id="22530" name="Rectangle 1026"/>
          <p:cNvSpPr>
            <a:spLocks noChangeArrowheads="1" noTextEdit="1"/>
          </p:cNvSpPr>
          <p:nvPr>
            <p:ph type="sldImg"/>
          </p:nvPr>
        </p:nvSpPr>
        <p:spPr>
          <a:ln/>
        </p:spPr>
      </p:sp>
      <p:sp>
        <p:nvSpPr>
          <p:cNvPr id="225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EB2EE90-69A1-014B-A897-B2BFB4532722}" type="slidenum">
              <a:rPr lang="de-DE" sz="1200"/>
              <a:pPr/>
              <a:t>30</a:t>
            </a:fld>
            <a:endParaRPr lang="de-DE" sz="1200"/>
          </a:p>
        </p:txBody>
      </p:sp>
      <p:sp>
        <p:nvSpPr>
          <p:cNvPr id="77826" name="Rectangle 1026"/>
          <p:cNvSpPr>
            <a:spLocks noChangeArrowheads="1" noTextEdit="1"/>
          </p:cNvSpPr>
          <p:nvPr>
            <p:ph type="sldImg"/>
          </p:nvPr>
        </p:nvSpPr>
        <p:spPr>
          <a:ln/>
        </p:spPr>
      </p:sp>
      <p:sp>
        <p:nvSpPr>
          <p:cNvPr id="7782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922B9EE-D8F3-E34B-A77E-4F8567E030B7}" type="slidenum">
              <a:rPr lang="de-DE" sz="1200"/>
              <a:pPr/>
              <a:t>31</a:t>
            </a:fld>
            <a:endParaRPr lang="de-DE" sz="1200"/>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2E5E83B-CD04-0D49-ADAF-6F706DA8597C}" type="slidenum">
              <a:rPr lang="de-DE" sz="1200"/>
              <a:pPr/>
              <a:t>32</a:t>
            </a:fld>
            <a:endParaRPr lang="de-DE" sz="1200"/>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59CE500-3252-144F-BC18-5A7F34C55BA3}" type="slidenum">
              <a:rPr lang="de-DE" sz="1200"/>
              <a:pPr/>
              <a:t>33</a:t>
            </a:fld>
            <a:endParaRPr lang="de-DE" sz="1200"/>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A2155B0-6A12-7B44-B1DC-A9BAEB850402}" type="slidenum">
              <a:rPr lang="de-DE" sz="1200"/>
              <a:pPr/>
              <a:t>34</a:t>
            </a:fld>
            <a:endParaRPr lang="de-DE" sz="1200"/>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98866F2-DB92-4644-8113-F06D4AE45572}" type="slidenum">
              <a:rPr lang="de-DE" sz="1200"/>
              <a:pPr/>
              <a:t>35</a:t>
            </a:fld>
            <a:endParaRPr lang="de-DE" sz="1200"/>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F98B2EC-D379-7942-9E8F-35AE373D5BD9}" type="slidenum">
              <a:rPr lang="de-DE" sz="1200"/>
              <a:pPr/>
              <a:t>36</a:t>
            </a:fld>
            <a:endParaRPr lang="de-DE" sz="1200"/>
          </a:p>
        </p:txBody>
      </p:sp>
      <p:sp>
        <p:nvSpPr>
          <p:cNvPr id="90114" name="Rectangle 1026"/>
          <p:cNvSpPr>
            <a:spLocks noChangeArrowheads="1" noTextEdit="1"/>
          </p:cNvSpPr>
          <p:nvPr>
            <p:ph type="sldImg"/>
          </p:nvPr>
        </p:nvSpPr>
        <p:spPr>
          <a:ln/>
        </p:spPr>
      </p:sp>
      <p:sp>
        <p:nvSpPr>
          <p:cNvPr id="9011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BE1F7FC-7096-A143-919B-593A9B99A07A}" type="slidenum">
              <a:rPr lang="de-DE" sz="1200"/>
              <a:pPr/>
              <a:t>37</a:t>
            </a:fld>
            <a:endParaRPr lang="de-DE" sz="1200"/>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03041F2-6F04-3B4B-9A45-1E4C3195DDCE}" type="slidenum">
              <a:rPr lang="de-DE" sz="1200"/>
              <a:pPr/>
              <a:t>38</a:t>
            </a:fld>
            <a:endParaRPr lang="de-DE" sz="1200"/>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F17EFE3-2559-E747-8F16-5B72B0C42180}" type="slidenum">
              <a:rPr lang="de-DE" sz="1200"/>
              <a:pPr/>
              <a:t>39</a:t>
            </a:fld>
            <a:endParaRPr lang="de-DE" sz="1200"/>
          </a:p>
        </p:txBody>
      </p:sp>
      <p:sp>
        <p:nvSpPr>
          <p:cNvPr id="96258" name="Rectangle 2"/>
          <p:cNvSpPr>
            <a:spLocks noChangeArrowheads="1" noTextEdit="1"/>
          </p:cNvSpPr>
          <p:nvPr>
            <p:ph type="sldImg"/>
          </p:nvPr>
        </p:nvSpPr>
        <p:spPr>
          <a:solidFill>
            <a:srgbClr val="FFFFFF"/>
          </a:solidFill>
          <a:ln/>
        </p:spPr>
      </p:sp>
      <p:sp>
        <p:nvSpPr>
          <p:cNvPr id="9625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7F29666-B0EA-BF46-BAB6-5EBC7B807C76}" type="slidenum">
              <a:rPr lang="de-DE" sz="1200"/>
              <a:pPr/>
              <a:t>4</a:t>
            </a:fld>
            <a:endParaRPr lang="de-DE" sz="1200"/>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60750774-0EA0-F64A-A1A1-EF320860B32B}" type="slidenum">
              <a:rPr lang="de-DE" sz="1200"/>
              <a:pPr/>
              <a:t>41</a:t>
            </a:fld>
            <a:endParaRPr lang="de-DE" sz="1200"/>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1AEC72A-0E2E-3B4C-80D8-B82E40ED2304}" type="slidenum">
              <a:rPr lang="de-DE" sz="1200"/>
              <a:pPr/>
              <a:t>42</a:t>
            </a:fld>
            <a:endParaRPr lang="de-DE" sz="1200"/>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A52D922-023D-0543-BDCA-9E07C44C7F87}" type="slidenum">
              <a:rPr lang="de-DE" sz="1200"/>
              <a:pPr/>
              <a:t>43</a:t>
            </a:fld>
            <a:endParaRPr lang="de-DE" sz="1200"/>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B3E5847-8517-E24E-873D-095C8CAECC9C}" type="slidenum">
              <a:rPr lang="de-DE" sz="1200"/>
              <a:pPr/>
              <a:t>44</a:t>
            </a:fld>
            <a:endParaRPr lang="de-DE" sz="1200"/>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FF3FB5-C4E9-2042-AA10-0BF3681055AD}" type="slidenum">
              <a:rPr lang="de-DE" sz="1200"/>
              <a:pPr/>
              <a:t>45</a:t>
            </a:fld>
            <a:endParaRPr lang="de-DE" sz="1200"/>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4CAE018-5A7A-5A41-A9D5-ADEBD3458452}" type="slidenum">
              <a:rPr lang="de-DE" sz="1200"/>
              <a:pPr/>
              <a:t>46</a:t>
            </a:fld>
            <a:endParaRPr lang="de-DE" sz="1200"/>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 think there is only one belief state. Having more means ad distribution over belief states. What should this be?</a:t>
            </a:r>
          </a:p>
          <a:p>
            <a:pPr eaLnBrk="1" hangingPunct="1"/>
            <a:r>
              <a:rPr lang="en-US">
                <a:ea typeface="ＭＳ Ｐゴシック" charset="0"/>
                <a:cs typeface="ＭＳ Ｐゴシック" charset="0"/>
              </a:rPr>
              <a:t>But this one belief state distribution is orthogonal to Utilities, these are the same for all belief states.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47</a:t>
            </a:fld>
            <a:endParaRPr lang="de-DE" sz="1200"/>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Folienbildplatzhalter 1"/>
          <p:cNvSpPr>
            <a:spLocks noGrp="1" noRot="1" noChangeAspect="1" noTextEdit="1"/>
          </p:cNvSpPr>
          <p:nvPr>
            <p:ph type="sldImg"/>
          </p:nvPr>
        </p:nvSpPr>
        <p:spPr>
          <a:ln/>
        </p:spPr>
      </p:sp>
      <p:sp>
        <p:nvSpPr>
          <p:cNvPr id="11981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1981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70A5D9F-2F58-3442-989C-6250F38A056A}" type="slidenum">
              <a:rPr lang="de-DE" sz="1200"/>
              <a:pPr/>
              <a:t>54</a:t>
            </a:fld>
            <a:endParaRPr lang="de-DE"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3FE8BB-798E-5B46-97D9-52988B30899B}" type="slidenum">
              <a:rPr lang="de-DE" sz="1200"/>
              <a:pPr/>
              <a:t>57</a:t>
            </a:fld>
            <a:endParaRPr lang="de-DE" sz="1200"/>
          </a:p>
        </p:txBody>
      </p:sp>
      <p:sp>
        <p:nvSpPr>
          <p:cNvPr id="123906" name="Rectangle 2"/>
          <p:cNvSpPr>
            <a:spLocks noChangeArrowheads="1" noTextEdit="1"/>
          </p:cNvSpPr>
          <p:nvPr>
            <p:ph type="sldImg"/>
          </p:nvPr>
        </p:nvSpPr>
        <p:spPr>
          <a:solidFill>
            <a:srgbClr val="FFFFFF"/>
          </a:solidFill>
          <a:ln/>
        </p:spPr>
      </p:sp>
      <p:sp>
        <p:nvSpPr>
          <p:cNvPr id="123907"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Methods based on value and policy iteration focus on finding optimal policies.  For some POMDPs, the optimal policy has infinitely many regions , so the simple list-of-regions approach fails and more ingenious methods are needed. </a:t>
            </a:r>
          </a:p>
          <a:p>
            <a:pPr eaLnBrk="1" hangingPunct="1"/>
            <a:r>
              <a:rPr lang="en-US" altLang="zh-CN">
                <a:ea typeface="ＭＳ Ｐゴシック" charset="0"/>
                <a:cs typeface="ＭＳ Ｐゴシック" charset="0"/>
              </a:rPr>
              <a:t>The policy is a sequence which gives the mapping from all states to all corresponding actions. So the agents using these methods have to memorize all the possible states from the very beginning of solving the problem. If the problems are more complex with observations and with a few dozen states, the methods will not work or work inefficiently. That means maybe sometimes the agent update policy with some states they will hardly get into.</a:t>
            </a:r>
          </a:p>
          <a:p>
            <a:pPr eaLnBrk="1" hangingPunct="1"/>
            <a:r>
              <a:rPr lang="en-US" altLang="zh-CN">
                <a:ea typeface="ＭＳ Ｐゴシック" charset="0"/>
                <a:cs typeface="ＭＳ Ｐゴシック" charset="0"/>
              </a:rPr>
              <a:t>Method based on lookahead search which we will describe next is a different, approximate method for solving those complex POMDPs.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2B4189F-6A22-5341-BB93-CCEB87831792}" type="slidenum">
              <a:rPr lang="de-DE" sz="1200"/>
              <a:pPr/>
              <a:t>58</a:t>
            </a:fld>
            <a:endParaRPr lang="de-DE" sz="1200"/>
          </a:p>
        </p:txBody>
      </p:sp>
      <p:sp>
        <p:nvSpPr>
          <p:cNvPr id="125954" name="Rectangle 1026"/>
          <p:cNvSpPr>
            <a:spLocks noChangeArrowheads="1" noTextEdit="1"/>
          </p:cNvSpPr>
          <p:nvPr>
            <p:ph type="sldImg"/>
          </p:nvPr>
        </p:nvSpPr>
        <p:spPr>
          <a:ln/>
        </p:spPr>
      </p:sp>
      <p:sp>
        <p:nvSpPr>
          <p:cNvPr id="12595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086DBE4-C120-DC4C-AA66-43B3ADE9C1C9}" type="slidenum">
              <a:rPr lang="de-DE" sz="1200"/>
              <a:pPr/>
              <a:t>5</a:t>
            </a:fld>
            <a:endParaRPr lang="de-DE" sz="1200"/>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F1C8422-19ED-9E4F-8197-AB8BBC8F04DC}" type="slidenum">
              <a:rPr lang="de-DE" sz="1200"/>
              <a:pPr/>
              <a:t>59</a:t>
            </a:fld>
            <a:endParaRPr lang="de-DE" sz="1200"/>
          </a:p>
        </p:txBody>
      </p:sp>
      <p:sp>
        <p:nvSpPr>
          <p:cNvPr id="128002" name="Rectangle 1026"/>
          <p:cNvSpPr>
            <a:spLocks noChangeArrowheads="1" noTextEdit="1"/>
          </p:cNvSpPr>
          <p:nvPr>
            <p:ph type="sldImg"/>
          </p:nvPr>
        </p:nvSpPr>
        <p:spPr>
          <a:ln/>
        </p:spPr>
      </p:sp>
      <p:sp>
        <p:nvSpPr>
          <p:cNvPr id="12800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2B8D2B0-0423-3B4B-ADB7-6E0F64C97DC2}" type="slidenum">
              <a:rPr lang="de-DE" sz="1200"/>
              <a:pPr/>
              <a:t>60</a:t>
            </a:fld>
            <a:endParaRPr lang="de-DE" sz="1200"/>
          </a:p>
        </p:txBody>
      </p:sp>
      <p:sp>
        <p:nvSpPr>
          <p:cNvPr id="130050" name="Rectangle 2"/>
          <p:cNvSpPr>
            <a:spLocks noChangeArrowheads="1" noTextEdit="1"/>
          </p:cNvSpPr>
          <p:nvPr>
            <p:ph type="sldImg"/>
          </p:nvPr>
        </p:nvSpPr>
        <p:spPr>
          <a:solidFill>
            <a:srgbClr val="FFFFFF"/>
          </a:solidFill>
          <a:ln/>
        </p:spPr>
      </p:sp>
      <p:sp>
        <p:nvSpPr>
          <p:cNvPr id="130051"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Dt-1 is treated as evidence because it has already happened.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17BB0EE-D131-D24C-A98E-5AC6A889A225}" type="slidenum">
              <a:rPr lang="de-DE" sz="1200"/>
              <a:pPr/>
              <a:t>61</a:t>
            </a:fld>
            <a:endParaRPr lang="de-DE" sz="1200"/>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0686F5D-5C80-2F4E-8CC5-F84BBA36B8FA}" type="slidenum">
              <a:rPr lang="de-DE" sz="1200"/>
              <a:pPr/>
              <a:t>62</a:t>
            </a:fld>
            <a:endParaRPr lang="de-DE" sz="1200"/>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6942358-7975-1443-B622-88E2970BBA40}" type="slidenum">
              <a:rPr lang="de-DE" sz="1200"/>
              <a:pPr/>
              <a:t>63</a:t>
            </a:fld>
            <a:endParaRPr lang="de-DE" sz="1200"/>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1B9A599-1A5D-3E4B-A2EF-C24EF5B1461D}" type="slidenum">
              <a:rPr lang="de-DE" sz="1200"/>
              <a:pPr/>
              <a:t>64</a:t>
            </a:fld>
            <a:endParaRPr lang="de-DE" sz="1200"/>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FB3343A-C4FB-6B4B-82C8-03FD105C58EE}" type="slidenum">
              <a:rPr lang="de-DE" sz="1200"/>
              <a:pPr/>
              <a:t>65</a:t>
            </a:fld>
            <a:endParaRPr lang="de-DE" sz="1200"/>
          </a:p>
        </p:txBody>
      </p:sp>
      <p:sp>
        <p:nvSpPr>
          <p:cNvPr id="140290" name="Rectangle 2"/>
          <p:cNvSpPr>
            <a:spLocks noChangeArrowheads="1" noTextEdit="1"/>
          </p:cNvSpPr>
          <p:nvPr>
            <p:ph type="sldImg"/>
          </p:nvPr>
        </p:nvSpPr>
        <p:spPr>
          <a:solidFill>
            <a:srgbClr val="FFFFFF"/>
          </a:solidFill>
          <a:ln/>
        </p:spPr>
      </p:sp>
      <p:sp>
        <p:nvSpPr>
          <p:cNvPr id="140291"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What’s the relationship between the last step and the Bellman equation? There is only the expected future rewards because the current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551AFAE-0C96-F049-9D3F-A22706C3DAC3}" type="slidenum">
              <a:rPr lang="de-DE" sz="1200"/>
              <a:pPr/>
              <a:t>66</a:t>
            </a:fld>
            <a:endParaRPr lang="de-DE" sz="1200"/>
          </a:p>
        </p:txBody>
      </p:sp>
      <p:sp>
        <p:nvSpPr>
          <p:cNvPr id="142338" name="Rectangle 2"/>
          <p:cNvSpPr>
            <a:spLocks noChangeArrowheads="1" noTextEdit="1"/>
          </p:cNvSpPr>
          <p:nvPr>
            <p:ph type="sldImg"/>
          </p:nvPr>
        </p:nvSpPr>
        <p:spPr>
          <a:solidFill>
            <a:srgbClr val="FFFFFF"/>
          </a:solidFill>
          <a:ln/>
        </p:spPr>
      </p:sp>
      <p:sp>
        <p:nvSpPr>
          <p:cNvPr id="142339"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We now consider the evolution of the state of the environment over time, and how this can be represented in a dynamic belief network.</a:t>
            </a:r>
          </a:p>
          <a:p>
            <a:pPr eaLnBrk="1" hangingPunct="1"/>
            <a:r>
              <a:rPr lang="en-US" altLang="zh-CN">
                <a:ea typeface="ＭＳ Ｐゴシック" charset="0"/>
                <a:cs typeface="ＭＳ Ｐゴシック" charset="0"/>
              </a:rPr>
              <a:t>In the next section, we will show how an agent can use the Xt to make decisions and take action.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4C2C520-5317-8D47-97E4-172ED0D6D3FE}" type="slidenum">
              <a:rPr lang="de-DE" sz="1200"/>
              <a:pPr/>
              <a:t>67</a:t>
            </a:fld>
            <a:endParaRPr lang="de-DE" sz="1200"/>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89318C8-5AD8-7D45-B744-E75B7B8172A3}" type="slidenum">
              <a:rPr lang="de-DE" sz="1200"/>
              <a:pPr/>
              <a:t>68</a:t>
            </a:fld>
            <a:endParaRPr lang="de-DE" sz="1200"/>
          </a:p>
        </p:txBody>
      </p:sp>
      <p:sp>
        <p:nvSpPr>
          <p:cNvPr id="146434" name="Rectangle 2"/>
          <p:cNvSpPr>
            <a:spLocks noChangeArrowheads="1" noTextEdit="1"/>
          </p:cNvSpPr>
          <p:nvPr>
            <p:ph type="sldImg"/>
          </p:nvPr>
        </p:nvSpPr>
        <p:spPr>
          <a:solidFill>
            <a:srgbClr val="FFFFFF"/>
          </a:solidFill>
          <a:ln/>
        </p:spPr>
      </p:sp>
      <p:sp>
        <p:nvSpPr>
          <p:cNvPr id="146435"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Dt-1 is treated as evidence because it has already happened.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6C3FA43-D063-B14E-80D9-065767D4E3B3}" type="slidenum">
              <a:rPr lang="de-DE" sz="1200"/>
              <a:pPr/>
              <a:t>6</a:t>
            </a:fld>
            <a:endParaRPr lang="de-DE" sz="1200"/>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45AC60C-14F1-5045-AF40-62795BBA8062}" type="slidenum">
              <a:rPr lang="de-DE" sz="1200"/>
              <a:pPr/>
              <a:t>69</a:t>
            </a:fld>
            <a:endParaRPr lang="de-DE" sz="1200"/>
          </a:p>
        </p:txBody>
      </p:sp>
      <p:sp>
        <p:nvSpPr>
          <p:cNvPr id="148482" name="Rectangle 2"/>
          <p:cNvSpPr>
            <a:spLocks noChangeArrowheads="1" noTextEdit="1"/>
          </p:cNvSpPr>
          <p:nvPr>
            <p:ph type="sldImg"/>
          </p:nvPr>
        </p:nvSpPr>
        <p:spPr>
          <a:solidFill>
            <a:srgbClr val="FFFFFF"/>
          </a:solidFill>
          <a:ln/>
        </p:spPr>
      </p:sp>
      <p:sp>
        <p:nvSpPr>
          <p:cNvPr id="148483"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Each of the triangular nodes is a belief state in which the agent make a decision Dt+i.</a:t>
            </a:r>
          </a:p>
          <a:p>
            <a:pPr eaLnBrk="1" hangingPunct="1"/>
            <a:r>
              <a:rPr lang="en-US" altLang="zh-CN">
                <a:ea typeface="ＭＳ Ｐゴシック" charset="0"/>
                <a:cs typeface="ＭＳ Ｐゴシック" charset="0"/>
              </a:rPr>
              <a:t>The round nodes correspond to choices by the environment as to what observation Et+i occurs.</a:t>
            </a:r>
          </a:p>
          <a:p>
            <a:pPr eaLnBrk="1" hangingPunct="1"/>
            <a:r>
              <a:rPr lang="en-US" altLang="zh-CN">
                <a:ea typeface="ＭＳ Ｐゴシック" charset="0"/>
                <a:cs typeface="ＭＳ Ｐゴシック" charset="0"/>
              </a:rPr>
              <a:t>There are no chance nodes corresponding to the action outcomes. This is because the belief state update for an action is deterministic regardless of the actual outcome.</a:t>
            </a:r>
          </a:p>
          <a:p>
            <a:pPr eaLnBrk="1" hangingPunct="1"/>
            <a:r>
              <a:rPr lang="en-US" altLang="zh-CN">
                <a:ea typeface="ＭＳ Ｐゴシック" charset="0"/>
                <a:cs typeface="ＭＳ Ｐゴシック" charset="0"/>
              </a:rPr>
              <a:t>A decision can be extracted from the search tree by backing up the utility values from the leaves, taking an average at the chances nodes and taking the maximum at the decision nodes.</a:t>
            </a:r>
          </a:p>
          <a:p>
            <a:pPr eaLnBrk="1" hangingPunct="1"/>
            <a:r>
              <a:rPr lang="en-US" altLang="zh-CN">
                <a:ea typeface="ＭＳ Ｐゴシック" charset="0"/>
                <a:cs typeface="ＭＳ Ｐゴシック" charset="0"/>
              </a:rPr>
              <a:t>What’s the difference between this search tree and policy tree?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B4F57B8-4B4B-CD49-8E07-AC6C15FD729D}" type="slidenum">
              <a:rPr lang="de-DE" sz="1200"/>
              <a:pPr/>
              <a:t>70</a:t>
            </a:fld>
            <a:endParaRPr lang="de-DE" sz="1200"/>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EFC84-50E7-B040-A238-145DD10F2669}" type="slidenum">
              <a:rPr lang="de-DE" sz="1200"/>
              <a:pPr/>
              <a:t>71</a:t>
            </a:fld>
            <a:endParaRPr lang="de-DE" sz="1200"/>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4E0ED29-80F5-A144-87D2-C2D75B24F684}" type="slidenum">
              <a:rPr lang="de-DE" sz="1200"/>
              <a:pPr/>
              <a:t>72</a:t>
            </a:fld>
            <a:endParaRPr lang="de-DE" sz="1200"/>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F76B541-848D-9D4E-BA9D-37E1D4833F8F}" type="slidenum">
              <a:rPr lang="de-DE" sz="1200"/>
              <a:pPr/>
              <a:t>73</a:t>
            </a:fld>
            <a:endParaRPr lang="de-DE" sz="1200"/>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2B923E1-27A3-704F-8802-06321A7F7680}" type="slidenum">
              <a:rPr lang="de-DE" sz="1200"/>
              <a:pPr/>
              <a:t>7</a:t>
            </a:fld>
            <a:endParaRPr lang="de-DE" sz="1200"/>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4913241-B813-CC4F-974C-C0D4EDFE77DC}" type="slidenum">
              <a:rPr lang="de-DE" sz="1200"/>
              <a:pPr/>
              <a:t>8</a:t>
            </a:fld>
            <a:endParaRPr lang="de-DE" sz="1200"/>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EB7F20C-8951-4446-9549-AB0F068DEA52}" type="slidenum">
              <a:rPr lang="de-DE" sz="1200"/>
              <a:pPr/>
              <a:t>9</a:t>
            </a:fld>
            <a:endParaRPr lang="de-DE" sz="1200"/>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5"/>
          <p:cNvGrpSpPr>
            <a:grpSpLocks/>
          </p:cNvGrpSpPr>
          <p:nvPr/>
        </p:nvGrpSpPr>
        <p:grpSpPr bwMode="auto">
          <a:xfrm>
            <a:off x="0" y="0"/>
            <a:ext cx="9144000" cy="4038600"/>
            <a:chOff x="0" y="0"/>
            <a:chExt cx="5760" cy="2544"/>
          </a:xfrm>
        </p:grpSpPr>
        <p:sp>
          <p:nvSpPr>
            <p:cNvPr id="5" name="Rectangle 6" descr="aqbg"/>
            <p:cNvSpPr>
              <a:spLocks noChangeArrowheads="1"/>
            </p:cNvSpPr>
            <p:nvPr/>
          </p:nvSpPr>
          <p:spPr bwMode="auto">
            <a:xfrm>
              <a:off x="0" y="0"/>
              <a:ext cx="5760" cy="220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6" name="Group 7"/>
            <p:cNvGrpSpPr>
              <a:grpSpLocks/>
            </p:cNvGrpSpPr>
            <p:nvPr userDrawn="1"/>
          </p:nvGrpSpPr>
          <p:grpSpPr bwMode="auto">
            <a:xfrm>
              <a:off x="0" y="2196"/>
              <a:ext cx="5756" cy="237"/>
              <a:chOff x="0" y="768"/>
              <a:chExt cx="5760" cy="197"/>
            </a:xfrm>
          </p:grpSpPr>
          <p:sp>
            <p:nvSpPr>
              <p:cNvPr id="8" name="Rectangle 8"/>
              <p:cNvSpPr>
                <a:spLocks noChangeArrowheads="1"/>
              </p:cNvSpPr>
              <p:nvPr/>
            </p:nvSpPr>
            <p:spPr bwMode="auto">
              <a:xfrm flipV="1">
                <a:off x="0" y="780"/>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9"/>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pPr>
                  <a:defRPr/>
                </a:pPr>
                <a:endParaRPr lang="en-US"/>
              </a:p>
            </p:txBody>
          </p:sp>
          <p:sp>
            <p:nvSpPr>
              <p:cNvPr id="10" name="Rectangle 10"/>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pPr>
                  <a:defRPr/>
                </a:pPr>
                <a:endParaRPr lang="en-US"/>
              </a:p>
            </p:txBody>
          </p:sp>
          <p:sp>
            <p:nvSpPr>
              <p:cNvPr id="11" name="Rectangle 11"/>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a:defRPr/>
                </a:pPr>
                <a:endParaRPr lang="en-US" i="0">
                  <a:latin typeface="Times" charset="0"/>
                </a:endParaRPr>
              </a:p>
            </p:txBody>
          </p:sp>
          <p:sp>
            <p:nvSpPr>
              <p:cNvPr id="12" name="Rectangle 12"/>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13"/>
            <p:cNvSpPr>
              <a:spLocks noChangeArrowheads="1"/>
            </p:cNvSpPr>
            <p:nvPr/>
          </p:nvSpPr>
          <p:spPr bwMode="auto">
            <a:xfrm>
              <a:off x="2" y="2448"/>
              <a:ext cx="5758" cy="96"/>
            </a:xfrm>
            <a:prstGeom prst="rect">
              <a:avLst/>
            </a:prstGeom>
            <a:gradFill rotWithShape="1">
              <a:gsLst>
                <a:gs pos="0">
                  <a:srgbClr val="777777"/>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3" name="Rectangle 14"/>
          <p:cNvSpPr>
            <a:spLocks noChangeArrowheads="1"/>
          </p:cNvSpPr>
          <p:nvPr/>
        </p:nvSpPr>
        <p:spPr bwMode="auto">
          <a:xfrm>
            <a:off x="0" y="3470275"/>
            <a:ext cx="9139238" cy="74613"/>
          </a:xfrm>
          <a:prstGeom prst="rect">
            <a:avLst/>
          </a:prstGeom>
          <a:solidFill>
            <a:srgbClr val="777777">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31" name="Rectangle 15"/>
          <p:cNvSpPr>
            <a:spLocks noGrp="1" noChangeArrowheads="1"/>
          </p:cNvSpPr>
          <p:nvPr>
            <p:ph type="ctrTitle"/>
          </p:nvPr>
        </p:nvSpPr>
        <p:spPr>
          <a:xfrm>
            <a:off x="685800" y="1752600"/>
            <a:ext cx="7772400" cy="1470025"/>
          </a:xfrm>
        </p:spPr>
        <p:txBody>
          <a:bodyPr/>
          <a:lstStyle>
            <a:lvl1pPr>
              <a:defRPr/>
            </a:lvl1pPr>
          </a:lstStyle>
          <a:p>
            <a:r>
              <a:rPr lang="de-DE"/>
              <a:t>Mastertitelformat bearbeiten</a:t>
            </a:r>
          </a:p>
        </p:txBody>
      </p:sp>
      <p:sp>
        <p:nvSpPr>
          <p:cNvPr id="9232" name="Rectangle 16"/>
          <p:cNvSpPr>
            <a:spLocks noGrp="1" noChangeArrowheads="1"/>
          </p:cNvSpPr>
          <p:nvPr>
            <p:ph type="subTitle" idx="1"/>
          </p:nvPr>
        </p:nvSpPr>
        <p:spPr>
          <a:xfrm>
            <a:off x="1371600" y="4114800"/>
            <a:ext cx="6400800" cy="1752600"/>
          </a:xfrm>
        </p:spPr>
        <p:txBody>
          <a:bodyPr/>
          <a:lstStyle>
            <a:lvl1pPr marL="0" indent="0" algn="ctr">
              <a:buFont typeface="Times" charset="0"/>
              <a:buNone/>
              <a:defRPr/>
            </a:lvl1pPr>
          </a:lstStyle>
          <a:p>
            <a:r>
              <a:rPr lang="de-DE"/>
              <a:t>Master-Untertitelformat bearbeiten</a:t>
            </a:r>
          </a:p>
        </p:txBody>
      </p:sp>
      <p:sp>
        <p:nvSpPr>
          <p:cNvPr id="14" name="Rectangle 2"/>
          <p:cNvSpPr>
            <a:spLocks noGrp="1" noChangeArrowheads="1"/>
          </p:cNvSpPr>
          <p:nvPr>
            <p:ph type="dt" sz="half" idx="10"/>
          </p:nvPr>
        </p:nvSpPr>
        <p:spPr>
          <a:xfrm>
            <a:off x="457200" y="6245225"/>
            <a:ext cx="2133600" cy="476250"/>
          </a:xfrm>
        </p:spPr>
        <p:txBody>
          <a:bodyPr/>
          <a:lstStyle>
            <a:lvl1pPr>
              <a:defRPr/>
            </a:lvl1pPr>
          </a:lstStyle>
          <a:p>
            <a:pPr>
              <a:defRPr/>
            </a:pPr>
            <a:endParaRPr lang="de-DE"/>
          </a:p>
        </p:txBody>
      </p:sp>
      <p:sp>
        <p:nvSpPr>
          <p:cNvPr id="15" name="Rectangle 3"/>
          <p:cNvSpPr>
            <a:spLocks noGrp="1" noChangeArrowheads="1"/>
          </p:cNvSpPr>
          <p:nvPr>
            <p:ph type="ftr" sz="quarter" idx="11"/>
          </p:nvPr>
        </p:nvSpPr>
        <p:spPr>
          <a:xfrm>
            <a:off x="3124200" y="6245225"/>
            <a:ext cx="2895600" cy="476250"/>
          </a:xfrm>
        </p:spPr>
        <p:txBody>
          <a:bodyPr/>
          <a:lstStyle>
            <a:lvl1pPr>
              <a:defRPr/>
            </a:lvl1pPr>
          </a:lstStyle>
          <a:p>
            <a:pPr>
              <a:defRPr/>
            </a:pPr>
            <a:endParaRPr lang="de-DE"/>
          </a:p>
        </p:txBody>
      </p:sp>
      <p:sp>
        <p:nvSpPr>
          <p:cNvPr id="16"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1B01A91B-A884-334D-8FD6-E6CFFA810126}" type="slidenum">
              <a:rPr lang="de-DE"/>
              <a:pPr>
                <a:defRPr/>
              </a:pPr>
              <a:t>‹Nr.›</a:t>
            </a:fld>
            <a:endParaRPr lang="de-DE"/>
          </a:p>
        </p:txBody>
      </p:sp>
    </p:spTree>
    <p:extLst>
      <p:ext uri="{BB962C8B-B14F-4D97-AF65-F5344CB8AC3E}">
        <p14:creationId xmlns:p14="http://schemas.microsoft.com/office/powerpoint/2010/main" val="132248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00D157F-C909-FF47-A026-B38AA1ADE858}" type="slidenum">
              <a:rPr lang="de-DE"/>
              <a:pPr>
                <a:defRPr/>
              </a:pPr>
              <a:t>‹Nr.›</a:t>
            </a:fld>
            <a:endParaRPr lang="de-DE"/>
          </a:p>
        </p:txBody>
      </p:sp>
    </p:spTree>
    <p:extLst>
      <p:ext uri="{BB962C8B-B14F-4D97-AF65-F5344CB8AC3E}">
        <p14:creationId xmlns:p14="http://schemas.microsoft.com/office/powerpoint/2010/main" val="17843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38950" y="76200"/>
            <a:ext cx="2228850" cy="6324600"/>
          </a:xfrm>
        </p:spPr>
        <p:txBody>
          <a:bodyPr vert="eaVert"/>
          <a:lstStyle/>
          <a:p>
            <a:r>
              <a:rPr lang="de-DE" smtClean="0"/>
              <a:t>Mastertitelformat bearbeiten</a:t>
            </a:r>
            <a:endParaRPr lang="en-US"/>
          </a:p>
        </p:txBody>
      </p:sp>
      <p:sp>
        <p:nvSpPr>
          <p:cNvPr id="3" name="Vertikaler Textplatzhalter 2"/>
          <p:cNvSpPr>
            <a:spLocks noGrp="1"/>
          </p:cNvSpPr>
          <p:nvPr>
            <p:ph type="body" orient="vert" idx="1"/>
          </p:nvPr>
        </p:nvSpPr>
        <p:spPr>
          <a:xfrm>
            <a:off x="152400" y="76200"/>
            <a:ext cx="6534150" cy="6324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93226BC-8C78-7F42-A922-2AAAC917FE44}" type="slidenum">
              <a:rPr lang="de-DE"/>
              <a:pPr>
                <a:defRPr/>
              </a:pPr>
              <a:t>‹Nr.›</a:t>
            </a:fld>
            <a:endParaRPr lang="de-DE"/>
          </a:p>
        </p:txBody>
      </p:sp>
    </p:spTree>
    <p:extLst>
      <p:ext uri="{BB962C8B-B14F-4D97-AF65-F5344CB8AC3E}">
        <p14:creationId xmlns:p14="http://schemas.microsoft.com/office/powerpoint/2010/main" val="415663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smtClean="0"/>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077513E-630B-6E40-977F-70BD54E2A5D3}" type="slidenum">
              <a:rPr lang="de-DE"/>
              <a:pPr>
                <a:defRPr/>
              </a:pPr>
              <a:t>‹Nr.›</a:t>
            </a:fld>
            <a:endParaRPr lang="de-DE"/>
          </a:p>
        </p:txBody>
      </p:sp>
    </p:spTree>
    <p:extLst>
      <p:ext uri="{BB962C8B-B14F-4D97-AF65-F5344CB8AC3E}">
        <p14:creationId xmlns:p14="http://schemas.microsoft.com/office/powerpoint/2010/main" val="2241011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smtClean="0"/>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874838"/>
            <a:ext cx="4038600" cy="21859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4213225"/>
            <a:ext cx="4038600" cy="21875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D775CDE1-6279-D04C-BBD3-C28256CBA5D4}" type="slidenum">
              <a:rPr lang="de-DE"/>
              <a:pPr>
                <a:defRPr/>
              </a:pPr>
              <a:t>‹Nr.›</a:t>
            </a:fld>
            <a:endParaRPr lang="de-DE"/>
          </a:p>
        </p:txBody>
      </p:sp>
    </p:spTree>
    <p:extLst>
      <p:ext uri="{BB962C8B-B14F-4D97-AF65-F5344CB8AC3E}">
        <p14:creationId xmlns:p14="http://schemas.microsoft.com/office/powerpoint/2010/main" val="262617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52400" y="76200"/>
            <a:ext cx="8915400" cy="1066800"/>
          </a:xfrm>
        </p:spPr>
        <p:txBody>
          <a:bodyPr/>
          <a:lstStyle/>
          <a:p>
            <a:r>
              <a:rPr lang="de-DE" smtClean="0"/>
              <a:t>Mastertitelformat bearbeiten</a:t>
            </a:r>
            <a:endParaRPr lang="en-US"/>
          </a:p>
        </p:txBody>
      </p:sp>
      <p:sp>
        <p:nvSpPr>
          <p:cNvPr id="3" name="Inhaltsplatzhalter 2"/>
          <p:cNvSpPr>
            <a:spLocks noGrp="1"/>
          </p:cNvSpPr>
          <p:nvPr>
            <p:ph sz="quarter" idx="1"/>
          </p:nvPr>
        </p:nvSpPr>
        <p:spPr>
          <a:xfrm>
            <a:off x="457200" y="1874838"/>
            <a:ext cx="4038600" cy="21859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874838"/>
            <a:ext cx="4038600" cy="21859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57200" y="4213225"/>
            <a:ext cx="4038600" cy="21875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8200" y="4213225"/>
            <a:ext cx="4038600" cy="21875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01A7CA9-917D-6A4F-8E4D-B5A1BEB041FD}" type="slidenum">
              <a:rPr lang="de-DE"/>
              <a:pPr>
                <a:defRPr/>
              </a:pPr>
              <a:t>‹Nr.›</a:t>
            </a:fld>
            <a:endParaRPr lang="de-DE"/>
          </a:p>
        </p:txBody>
      </p:sp>
    </p:spTree>
    <p:extLst>
      <p:ext uri="{BB962C8B-B14F-4D97-AF65-F5344CB8AC3E}">
        <p14:creationId xmlns:p14="http://schemas.microsoft.com/office/powerpoint/2010/main" val="300978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447F2C6-41FF-C74F-B323-660F02EF2642}" type="slidenum">
              <a:rPr lang="de-DE"/>
              <a:pPr>
                <a:defRPr/>
              </a:pPr>
              <a:t>‹Nr.›</a:t>
            </a:fld>
            <a:endParaRPr lang="de-DE"/>
          </a:p>
        </p:txBody>
      </p:sp>
    </p:spTree>
    <p:extLst>
      <p:ext uri="{BB962C8B-B14F-4D97-AF65-F5344CB8AC3E}">
        <p14:creationId xmlns:p14="http://schemas.microsoft.com/office/powerpoint/2010/main" val="337213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A58DCF9-A972-C34C-B179-AC8344584785}" type="slidenum">
              <a:rPr lang="de-DE"/>
              <a:pPr>
                <a:defRPr/>
              </a:pPr>
              <a:t>‹Nr.›</a:t>
            </a:fld>
            <a:endParaRPr lang="de-DE"/>
          </a:p>
        </p:txBody>
      </p:sp>
    </p:spTree>
    <p:extLst>
      <p:ext uri="{BB962C8B-B14F-4D97-AF65-F5344CB8AC3E}">
        <p14:creationId xmlns:p14="http://schemas.microsoft.com/office/powerpoint/2010/main" val="48329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sz="half" idx="1"/>
          </p:nvPr>
        </p:nvSpPr>
        <p:spPr>
          <a:xfrm>
            <a:off x="457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6FA9A95-5C0E-064A-B2B8-DE9450E3808F}" type="slidenum">
              <a:rPr lang="de-DE"/>
              <a:pPr>
                <a:defRPr/>
              </a:pPr>
              <a:t>‹Nr.›</a:t>
            </a:fld>
            <a:endParaRPr lang="de-DE"/>
          </a:p>
        </p:txBody>
      </p:sp>
    </p:spTree>
    <p:extLst>
      <p:ext uri="{BB962C8B-B14F-4D97-AF65-F5344CB8AC3E}">
        <p14:creationId xmlns:p14="http://schemas.microsoft.com/office/powerpoint/2010/main" val="40075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9FA3F5B9-E6E4-2945-AC94-32906B604DE1}" type="slidenum">
              <a:rPr lang="de-DE"/>
              <a:pPr>
                <a:defRPr/>
              </a:pPr>
              <a:t>‹Nr.›</a:t>
            </a:fld>
            <a:endParaRPr lang="de-DE"/>
          </a:p>
        </p:txBody>
      </p:sp>
    </p:spTree>
    <p:extLst>
      <p:ext uri="{BB962C8B-B14F-4D97-AF65-F5344CB8AC3E}">
        <p14:creationId xmlns:p14="http://schemas.microsoft.com/office/powerpoint/2010/main" val="275239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EBC0E67-C0B7-4E45-971C-FB6C3ED4824E}" type="slidenum">
              <a:rPr lang="de-DE"/>
              <a:pPr>
                <a:defRPr/>
              </a:pPr>
              <a:t>‹Nr.›</a:t>
            </a:fld>
            <a:endParaRPr lang="de-DE"/>
          </a:p>
        </p:txBody>
      </p:sp>
    </p:spTree>
    <p:extLst>
      <p:ext uri="{BB962C8B-B14F-4D97-AF65-F5344CB8AC3E}">
        <p14:creationId xmlns:p14="http://schemas.microsoft.com/office/powerpoint/2010/main" val="313541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0E29A418-0D3A-D549-9C9B-ED2D4F50265C}" type="slidenum">
              <a:rPr lang="de-DE"/>
              <a:pPr>
                <a:defRPr/>
              </a:pPr>
              <a:t>‹Nr.›</a:t>
            </a:fld>
            <a:endParaRPr lang="de-DE"/>
          </a:p>
        </p:txBody>
      </p:sp>
    </p:spTree>
    <p:extLst>
      <p:ext uri="{BB962C8B-B14F-4D97-AF65-F5344CB8AC3E}">
        <p14:creationId xmlns:p14="http://schemas.microsoft.com/office/powerpoint/2010/main" val="297557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DCFB28F-D25D-834A-8E4B-BD3C8AD8B3BE}" type="slidenum">
              <a:rPr lang="de-DE"/>
              <a:pPr>
                <a:defRPr/>
              </a:pPr>
              <a:t>‹Nr.›</a:t>
            </a:fld>
            <a:endParaRPr lang="de-DE"/>
          </a:p>
        </p:txBody>
      </p:sp>
    </p:spTree>
    <p:extLst>
      <p:ext uri="{BB962C8B-B14F-4D97-AF65-F5344CB8AC3E}">
        <p14:creationId xmlns:p14="http://schemas.microsoft.com/office/powerpoint/2010/main" val="122623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8F29683-70D5-0F46-B691-42D26462A9B4}" type="slidenum">
              <a:rPr lang="de-DE"/>
              <a:pPr>
                <a:defRPr/>
              </a:pPr>
              <a:t>‹Nr.›</a:t>
            </a:fld>
            <a:endParaRPr lang="de-DE"/>
          </a:p>
        </p:txBody>
      </p:sp>
    </p:spTree>
    <p:extLst>
      <p:ext uri="{BB962C8B-B14F-4D97-AF65-F5344CB8AC3E}">
        <p14:creationId xmlns:p14="http://schemas.microsoft.com/office/powerpoint/2010/main" val="1422014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0" y="1905000"/>
            <a:ext cx="381000" cy="4953000"/>
          </a:xfrm>
          <a:prstGeom prst="rtTriangle">
            <a:avLst/>
          </a:prstGeom>
          <a:gradFill rotWithShape="0">
            <a:gsLst>
              <a:gs pos="0">
                <a:schemeClr val="bg1"/>
              </a:gs>
              <a:gs pos="50000">
                <a:schemeClr val="bg1">
                  <a:gamma/>
                  <a:tint val="0"/>
                  <a:invGamma/>
                </a:schemeClr>
              </a:gs>
              <a:gs pos="100000">
                <a:schemeClr val="bg1"/>
              </a:gs>
            </a:gsLst>
            <a:lin ang="18900000" scaled="1"/>
          </a:gradFill>
          <a:ln w="9525">
            <a:noFill/>
            <a:miter lim="800000"/>
            <a:headEnd/>
            <a:tailEnd/>
          </a:ln>
          <a:effectLst/>
        </p:spPr>
        <p:txBody>
          <a:bodyPr wrap="none" anchor="ctr"/>
          <a:lstStyle/>
          <a:p>
            <a:pPr algn="ctr">
              <a:defRPr/>
            </a:pPr>
            <a:endParaRPr lang="en-US" i="0">
              <a:latin typeface="Times" charset="0"/>
            </a:endParaRPr>
          </a:p>
        </p:txBody>
      </p:sp>
      <p:sp>
        <p:nvSpPr>
          <p:cNvPr id="1027" name="AutoShape 3"/>
          <p:cNvSpPr>
            <a:spLocks noChangeArrowheads="1"/>
          </p:cNvSpPr>
          <p:nvPr/>
        </p:nvSpPr>
        <p:spPr bwMode="auto">
          <a:xfrm flipH="1">
            <a:off x="8686800" y="1905000"/>
            <a:ext cx="454025" cy="4953000"/>
          </a:xfrm>
          <a:prstGeom prst="rtTriangle">
            <a:avLst/>
          </a:prstGeom>
          <a:gradFill rotWithShape="0">
            <a:gsLst>
              <a:gs pos="0">
                <a:schemeClr val="bg1"/>
              </a:gs>
              <a:gs pos="50000">
                <a:schemeClr val="bg1">
                  <a:gamma/>
                  <a:tint val="0"/>
                  <a:invGamma/>
                </a:schemeClr>
              </a:gs>
              <a:gs pos="100000">
                <a:schemeClr val="bg1"/>
              </a:gs>
            </a:gsLst>
            <a:lin ang="2700000" scaled="1"/>
          </a:gradFill>
          <a:ln w="9525">
            <a:noFill/>
            <a:miter lim="800000"/>
            <a:headEnd/>
            <a:tailEnd/>
          </a:ln>
          <a:effectLst/>
        </p:spPr>
        <p:txBody>
          <a:bodyPr wrap="none" anchor="ctr"/>
          <a:lstStyle/>
          <a:p>
            <a:pPr algn="ctr">
              <a:defRPr/>
            </a:pPr>
            <a:endParaRPr lang="en-US" i="0">
              <a:latin typeface="Times" charset="0"/>
            </a:endParaRPr>
          </a:p>
        </p:txBody>
      </p:sp>
      <p:sp>
        <p:nvSpPr>
          <p:cNvPr id="1028" name="Rectangle 4"/>
          <p:cNvSpPr>
            <a:spLocks noGrp="1" noChangeArrowheads="1"/>
          </p:cNvSpPr>
          <p:nvPr>
            <p:ph type="dt" sz="half" idx="2"/>
          </p:nvPr>
        </p:nvSpPr>
        <p:spPr bwMode="auto">
          <a:xfrm>
            <a:off x="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de-DE"/>
          </a:p>
        </p:txBody>
      </p:sp>
      <p:sp>
        <p:nvSpPr>
          <p:cNvPr id="1029" name="Rectangle 5"/>
          <p:cNvSpPr>
            <a:spLocks noGrp="1" noChangeArrowheads="1"/>
          </p:cNvSpPr>
          <p:nvPr>
            <p:ph type="ftr" sz="quarter" idx="3"/>
          </p:nvPr>
        </p:nvSpPr>
        <p:spPr bwMode="auto">
          <a:xfrm>
            <a:off x="1371600" y="6553200"/>
            <a:ext cx="7162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de-DE"/>
          </a:p>
        </p:txBody>
      </p:sp>
      <p:sp>
        <p:nvSpPr>
          <p:cNvPr id="1030" name="Rectangle 6"/>
          <p:cNvSpPr>
            <a:spLocks noGrp="1" noChangeArrowheads="1"/>
          </p:cNvSpPr>
          <p:nvPr>
            <p:ph type="sldNum" sz="quarter" idx="4"/>
          </p:nvPr>
        </p:nvSpPr>
        <p:spPr bwMode="auto">
          <a:xfrm>
            <a:off x="8686800" y="6324600"/>
            <a:ext cx="45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2"/>
                </a:solidFill>
              </a:defRPr>
            </a:lvl1pPr>
          </a:lstStyle>
          <a:p>
            <a:pPr>
              <a:defRPr/>
            </a:pPr>
            <a:fld id="{8C321B84-3CBF-F04C-B82D-EC4218827015}" type="slidenum">
              <a:rPr lang="de-DE"/>
              <a:pPr>
                <a:defRPr/>
              </a:pPr>
              <a:t>‹Nr.›</a:t>
            </a:fld>
            <a:endParaRPr lang="de-DE"/>
          </a:p>
        </p:txBody>
      </p:sp>
      <p:grpSp>
        <p:nvGrpSpPr>
          <p:cNvPr id="1031" name="Group 7"/>
          <p:cNvGrpSpPr>
            <a:grpSpLocks/>
          </p:cNvGrpSpPr>
          <p:nvPr/>
        </p:nvGrpSpPr>
        <p:grpSpPr bwMode="auto">
          <a:xfrm>
            <a:off x="0" y="0"/>
            <a:ext cx="9144000" cy="1752600"/>
            <a:chOff x="0" y="0"/>
            <a:chExt cx="5760" cy="1104"/>
          </a:xfrm>
        </p:grpSpPr>
        <p:grpSp>
          <p:nvGrpSpPr>
            <p:cNvPr id="1034" name="Group 8"/>
            <p:cNvGrpSpPr>
              <a:grpSpLocks/>
            </p:cNvGrpSpPr>
            <p:nvPr userDrawn="1"/>
          </p:nvGrpSpPr>
          <p:grpSpPr bwMode="auto">
            <a:xfrm>
              <a:off x="4" y="768"/>
              <a:ext cx="5756" cy="240"/>
              <a:chOff x="0" y="768"/>
              <a:chExt cx="5760" cy="197"/>
            </a:xfrm>
          </p:grpSpPr>
          <p:sp>
            <p:nvSpPr>
              <p:cNvPr id="1038" name="Rectangle 9"/>
              <p:cNvSpPr>
                <a:spLocks noChangeArrowheads="1"/>
              </p:cNvSpPr>
              <p:nvPr/>
            </p:nvSpPr>
            <p:spPr bwMode="auto">
              <a:xfrm flipV="1">
                <a:off x="0" y="780"/>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Rectangle 10"/>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pPr>
                  <a:defRPr/>
                </a:pPr>
                <a:endParaRPr lang="en-US"/>
              </a:p>
            </p:txBody>
          </p:sp>
          <p:sp>
            <p:nvSpPr>
              <p:cNvPr id="2" name="Rectangle 11"/>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pPr>
                  <a:defRPr/>
                </a:pPr>
                <a:endParaRPr lang="en-US"/>
              </a:p>
            </p:txBody>
          </p:sp>
          <p:sp>
            <p:nvSpPr>
              <p:cNvPr id="4" name="Rectangle 12"/>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a:defRPr/>
                </a:pPr>
                <a:endParaRPr lang="en-US" i="0">
                  <a:latin typeface="Times" charset="0"/>
                </a:endParaRPr>
              </a:p>
            </p:txBody>
          </p:sp>
          <p:sp>
            <p:nvSpPr>
              <p:cNvPr id="1042" name="Rectangle 13"/>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35" name="Rectangle 14" descr="aqbg"/>
            <p:cNvSpPr>
              <a:spLocks noChangeArrowheads="1"/>
            </p:cNvSpPr>
            <p:nvPr/>
          </p:nvSpPr>
          <p:spPr bwMode="auto">
            <a:xfrm>
              <a:off x="0" y="0"/>
              <a:ext cx="5760" cy="768"/>
            </a:xfrm>
            <a:prstGeom prst="rect">
              <a:avLst/>
            </a:prstGeom>
            <a:blipFill dpi="0" rotWithShape="1">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5"/>
            <p:cNvSpPr>
              <a:spLocks noChangeArrowheads="1"/>
            </p:cNvSpPr>
            <p:nvPr/>
          </p:nvSpPr>
          <p:spPr bwMode="auto">
            <a:xfrm>
              <a:off x="2" y="1008"/>
              <a:ext cx="5758" cy="96"/>
            </a:xfrm>
            <a:prstGeom prst="rect">
              <a:avLst/>
            </a:prstGeom>
            <a:gradFill rotWithShape="1">
              <a:gsLst>
                <a:gs pos="0">
                  <a:srgbClr val="777777"/>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6"/>
            <p:cNvSpPr>
              <a:spLocks noChangeArrowheads="1"/>
            </p:cNvSpPr>
            <p:nvPr/>
          </p:nvSpPr>
          <p:spPr bwMode="auto">
            <a:xfrm>
              <a:off x="3" y="746"/>
              <a:ext cx="5757" cy="47"/>
            </a:xfrm>
            <a:prstGeom prst="rect">
              <a:avLst/>
            </a:prstGeom>
            <a:solidFill>
              <a:srgbClr val="777777">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32" name="Rectangle 17"/>
          <p:cNvSpPr>
            <a:spLocks noGrp="1" noChangeArrowheads="1"/>
          </p:cNvSpPr>
          <p:nvPr>
            <p:ph type="title"/>
          </p:nvPr>
        </p:nvSpPr>
        <p:spPr bwMode="auto">
          <a:xfrm>
            <a:off x="152400" y="762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33" name="Rectangle 18"/>
          <p:cNvSpPr>
            <a:spLocks noGrp="1" noChangeArrowheads="1"/>
          </p:cNvSpPr>
          <p:nvPr>
            <p:ph type="body" idx="1"/>
          </p:nvPr>
        </p:nvSpPr>
        <p:spPr bwMode="auto">
          <a:xfrm>
            <a:off x="457200" y="1874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 id="2147483740" r:id="rId13"/>
    <p:sldLayoutId id="2147483741" r:id="rId14"/>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latin typeface="Lucida Grande" charset="0"/>
        </a:defRPr>
      </a:lvl6pPr>
      <a:lvl7pPr marL="914400" algn="ctr" rtl="0" fontAlgn="base">
        <a:spcBef>
          <a:spcPct val="0"/>
        </a:spcBef>
        <a:spcAft>
          <a:spcPct val="0"/>
        </a:spcAft>
        <a:defRPr sz="4400" b="1">
          <a:solidFill>
            <a:schemeClr val="tx2"/>
          </a:solidFill>
          <a:latin typeface="Lucida Grande" charset="0"/>
        </a:defRPr>
      </a:lvl7pPr>
      <a:lvl8pPr marL="1371600" algn="ctr" rtl="0" fontAlgn="base">
        <a:spcBef>
          <a:spcPct val="0"/>
        </a:spcBef>
        <a:spcAft>
          <a:spcPct val="0"/>
        </a:spcAft>
        <a:defRPr sz="4400" b="1">
          <a:solidFill>
            <a:schemeClr val="tx2"/>
          </a:solidFill>
          <a:latin typeface="Lucida Grande" charset="0"/>
        </a:defRPr>
      </a:lvl8pPr>
      <a:lvl9pPr marL="1828800" algn="ctr" rtl="0" fontAlgn="base">
        <a:spcBef>
          <a:spcPct val="0"/>
        </a:spcBef>
        <a:spcAft>
          <a:spcPct val="0"/>
        </a:spcAft>
        <a:defRPr sz="4400" b="1">
          <a:solidFill>
            <a:schemeClr val="tx2"/>
          </a:solidFill>
          <a:latin typeface="Lucida Grande" charset="0"/>
        </a:defRPr>
      </a:lvl9pPr>
    </p:titleStyle>
    <p:bodyStyle>
      <a:lvl1pPr marL="342900" indent="-342900" algn="l" rtl="0" eaLnBrk="0" fontAlgn="base" hangingPunct="0">
        <a:spcBef>
          <a:spcPct val="20000"/>
        </a:spcBef>
        <a:spcAft>
          <a:spcPct val="0"/>
        </a:spcAft>
        <a:buClr>
          <a:schemeClr val="accent1"/>
        </a:buClr>
        <a:buFont typeface="Times" charset="0"/>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charset="0"/>
        <a:buChar char="w"/>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accent1"/>
        </a:buClr>
        <a:buFont typeface="Wingdings" charset="0"/>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3.bin"/><Relationship Id="rId5" Type="http://schemas.openxmlformats.org/officeDocument/2006/relationships/oleObject" Target="../embeddings/Microsoft_Formel-Editor1.bin"/><Relationship Id="rId6" Type="http://schemas.openxmlformats.org/officeDocument/2006/relationships/image" Target="../media/image6.emf"/><Relationship Id="rId7"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4.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5.bin"/><Relationship Id="rId5" Type="http://schemas.openxmlformats.org/officeDocument/2006/relationships/oleObject" Target="../embeddings/Microsoft_Formel-Editor2.bin"/><Relationship Id="rId6" Type="http://schemas.openxmlformats.org/officeDocument/2006/relationships/image" Target="../media/image14.emf"/><Relationship Id="rId7"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6.bin"/><Relationship Id="rId5" Type="http://schemas.openxmlformats.org/officeDocument/2006/relationships/oleObject" Target="../embeddings/Microsoft_Formel-Editor3.bin"/><Relationship Id="rId6"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7.bin"/><Relationship Id="rId5" Type="http://schemas.openxmlformats.org/officeDocument/2006/relationships/image" Target="../media/image17.emf"/><Relationship Id="rId6" Type="http://schemas.openxmlformats.org/officeDocument/2006/relationships/oleObject" Target="../embeddings/oleObject8.bin"/><Relationship Id="rId7" Type="http://schemas.openxmlformats.org/officeDocument/2006/relationships/image" Target="../media/image18.emf"/><Relationship Id="rId8" Type="http://schemas.openxmlformats.org/officeDocument/2006/relationships/oleObject" Target="../embeddings/oleObject9.bin"/><Relationship Id="rId9" Type="http://schemas.openxmlformats.org/officeDocument/2006/relationships/oleObject" Target="../embeddings/Microsoft_Formel-Editor4.bin"/><Relationship Id="rId10"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10.bin"/><Relationship Id="rId5" Type="http://schemas.openxmlformats.org/officeDocument/2006/relationships/image" Target="../media/image20.emf"/><Relationship Id="rId6" Type="http://schemas.openxmlformats.org/officeDocument/2006/relationships/oleObject" Target="../embeddings/oleObject11.bin"/><Relationship Id="rId7" Type="http://schemas.openxmlformats.org/officeDocument/2006/relationships/image" Target="../media/image21.emf"/><Relationship Id="rId8" Type="http://schemas.openxmlformats.org/officeDocument/2006/relationships/oleObject" Target="../embeddings/oleObject12.bin"/><Relationship Id="rId9" Type="http://schemas.openxmlformats.org/officeDocument/2006/relationships/oleObject" Target="../embeddings/Microsoft_Formel-Editor5.bin"/><Relationship Id="rId10"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1" Type="http://schemas.openxmlformats.org/officeDocument/2006/relationships/image" Target="../media/image26.emf"/><Relationship Id="rId12" Type="http://schemas.openxmlformats.org/officeDocument/2006/relationships/oleObject" Target="../embeddings/oleObject17.bin"/><Relationship Id="rId13" Type="http://schemas.openxmlformats.org/officeDocument/2006/relationships/oleObject" Target="../embeddings/Microsoft_Formel-Editor6.bin"/><Relationship Id="rId14" Type="http://schemas.openxmlformats.org/officeDocument/2006/relationships/image" Target="../media/image27.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55.xml"/><Relationship Id="rId4" Type="http://schemas.openxmlformats.org/officeDocument/2006/relationships/oleObject" Target="../embeddings/oleObject13.bin"/><Relationship Id="rId5" Type="http://schemas.openxmlformats.org/officeDocument/2006/relationships/image" Target="../media/image23.emf"/><Relationship Id="rId6" Type="http://schemas.openxmlformats.org/officeDocument/2006/relationships/oleObject" Target="../embeddings/oleObject14.bin"/><Relationship Id="rId7" Type="http://schemas.openxmlformats.org/officeDocument/2006/relationships/image" Target="../media/image24.emf"/><Relationship Id="rId8" Type="http://schemas.openxmlformats.org/officeDocument/2006/relationships/oleObject" Target="../embeddings/oleObject15.bin"/><Relationship Id="rId9" Type="http://schemas.openxmlformats.org/officeDocument/2006/relationships/image" Target="../media/image25.emf"/><Relationship Id="rId10"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22.bin"/><Relationship Id="rId13" Type="http://schemas.openxmlformats.org/officeDocument/2006/relationships/oleObject" Target="../embeddings/Microsoft_Formel-Editor7.bin"/><Relationship Id="rId14" Type="http://schemas.openxmlformats.org/officeDocument/2006/relationships/image" Target="../media/image32.emf"/><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notesSlide" Target="../notesSlides/notesSlide56.xml"/><Relationship Id="rId4" Type="http://schemas.openxmlformats.org/officeDocument/2006/relationships/oleObject" Target="../embeddings/oleObject18.bin"/><Relationship Id="rId5" Type="http://schemas.openxmlformats.org/officeDocument/2006/relationships/image" Target="../media/image28.emf"/><Relationship Id="rId6" Type="http://schemas.openxmlformats.org/officeDocument/2006/relationships/oleObject" Target="../embeddings/oleObject19.bin"/><Relationship Id="rId7" Type="http://schemas.openxmlformats.org/officeDocument/2006/relationships/image" Target="../media/image29.emf"/><Relationship Id="rId8" Type="http://schemas.openxmlformats.org/officeDocument/2006/relationships/oleObject" Target="../embeddings/oleObject20.bin"/><Relationship Id="rId9" Type="http://schemas.openxmlformats.org/officeDocument/2006/relationships/image" Target="../media/image30.emf"/><Relationship Id="rId10" Type="http://schemas.openxmlformats.org/officeDocument/2006/relationships/oleObject" Target="../embeddings/oleObject2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23.bin"/><Relationship Id="rId5" Type="http://schemas.openxmlformats.org/officeDocument/2006/relationships/image" Target="../media/image33.emf"/><Relationship Id="rId6" Type="http://schemas.openxmlformats.org/officeDocument/2006/relationships/oleObject" Target="../embeddings/oleObject24.bin"/><Relationship Id="rId7" Type="http://schemas.openxmlformats.org/officeDocument/2006/relationships/oleObject" Target="../embeddings/Microsoft_Formel-Editor8.bin"/><Relationship Id="rId8" Type="http://schemas.openxmlformats.org/officeDocument/2006/relationships/image" Target="../media/image34.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25.bin"/><Relationship Id="rId5" Type="http://schemas.openxmlformats.org/officeDocument/2006/relationships/oleObject" Target="../embeddings/Microsoft_Formel-Editor9.bin"/><Relationship Id="rId6" Type="http://schemas.openxmlformats.org/officeDocument/2006/relationships/image" Target="../media/image35.e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9" Type="http://schemas.openxmlformats.org/officeDocument/2006/relationships/image" Target="../media/image38.emf"/><Relationship Id="rId20" Type="http://schemas.openxmlformats.org/officeDocument/2006/relationships/oleObject" Target="../embeddings/oleObject34.bin"/><Relationship Id="rId21" Type="http://schemas.openxmlformats.org/officeDocument/2006/relationships/image" Target="../media/image44.emf"/><Relationship Id="rId22" Type="http://schemas.openxmlformats.org/officeDocument/2006/relationships/oleObject" Target="../embeddings/oleObject35.bin"/><Relationship Id="rId23" Type="http://schemas.openxmlformats.org/officeDocument/2006/relationships/oleObject" Target="../embeddings/Microsoft_Formel-Editor10.bin"/><Relationship Id="rId24" Type="http://schemas.openxmlformats.org/officeDocument/2006/relationships/image" Target="../media/image45.emf"/><Relationship Id="rId10" Type="http://schemas.openxmlformats.org/officeDocument/2006/relationships/oleObject" Target="../embeddings/oleObject29.bin"/><Relationship Id="rId11" Type="http://schemas.openxmlformats.org/officeDocument/2006/relationships/image" Target="../media/image39.emf"/><Relationship Id="rId12" Type="http://schemas.openxmlformats.org/officeDocument/2006/relationships/oleObject" Target="../embeddings/oleObject30.bin"/><Relationship Id="rId13" Type="http://schemas.openxmlformats.org/officeDocument/2006/relationships/image" Target="../media/image40.emf"/><Relationship Id="rId14" Type="http://schemas.openxmlformats.org/officeDocument/2006/relationships/oleObject" Target="../embeddings/oleObject31.bin"/><Relationship Id="rId15" Type="http://schemas.openxmlformats.org/officeDocument/2006/relationships/image" Target="../media/image41.emf"/><Relationship Id="rId16" Type="http://schemas.openxmlformats.org/officeDocument/2006/relationships/oleObject" Target="../embeddings/oleObject32.bin"/><Relationship Id="rId17" Type="http://schemas.openxmlformats.org/officeDocument/2006/relationships/image" Target="../media/image42.emf"/><Relationship Id="rId18" Type="http://schemas.openxmlformats.org/officeDocument/2006/relationships/oleObject" Target="../embeddings/oleObject33.bin"/><Relationship Id="rId19" Type="http://schemas.openxmlformats.org/officeDocument/2006/relationships/image" Target="../media/image43.emf"/><Relationship Id="rId1" Type="http://schemas.openxmlformats.org/officeDocument/2006/relationships/vmlDrawing" Target="../drawings/vmlDrawing12.vml"/><Relationship Id="rId2" Type="http://schemas.openxmlformats.org/officeDocument/2006/relationships/slideLayout" Target="../slideLayouts/slideLayout14.xml"/><Relationship Id="rId3" Type="http://schemas.openxmlformats.org/officeDocument/2006/relationships/notesSlide" Target="../notesSlides/notesSlide60.xml"/><Relationship Id="rId4" Type="http://schemas.openxmlformats.org/officeDocument/2006/relationships/oleObject" Target="../embeddings/oleObject26.bin"/><Relationship Id="rId5" Type="http://schemas.openxmlformats.org/officeDocument/2006/relationships/image" Target="../media/image36.emf"/><Relationship Id="rId6" Type="http://schemas.openxmlformats.org/officeDocument/2006/relationships/oleObject" Target="../embeddings/oleObject27.bin"/><Relationship Id="rId7" Type="http://schemas.openxmlformats.org/officeDocument/2006/relationships/image" Target="../media/image37.emf"/><Relationship Id="rId8"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36.bin"/><Relationship Id="rId5" Type="http://schemas.openxmlformats.org/officeDocument/2006/relationships/oleObject" Target="../embeddings/Microsoft_Formel-Editor11.bin"/><Relationship Id="rId6" Type="http://schemas.openxmlformats.org/officeDocument/2006/relationships/image" Target="../media/image46.emf"/><Relationship Id="rId1" Type="http://schemas.openxmlformats.org/officeDocument/2006/relationships/vmlDrawing" Target="../drawings/vmlDrawing13.vml"/><Relationship Id="rId2"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85800" y="1295400"/>
            <a:ext cx="7772400" cy="1143000"/>
          </a:xfrm>
        </p:spPr>
        <p:txBody>
          <a:bodyPr/>
          <a:lstStyle/>
          <a:p>
            <a:pPr eaLnBrk="1" hangingPunct="1"/>
            <a:r>
              <a:rPr lang="en-US" sz="3600">
                <a:latin typeface="Lucida Grande" charset="0"/>
                <a:ea typeface="ＭＳ Ｐゴシック" charset="0"/>
                <a:cs typeface="ＭＳ Ｐゴシック" charset="0"/>
              </a:rPr>
              <a:t>Web-Mining Agents</a:t>
            </a:r>
            <a:r>
              <a:rPr lang="en-US">
                <a:latin typeface="Lucida Grande" charset="0"/>
                <a:ea typeface="ＭＳ Ｐゴシック" charset="0"/>
                <a:cs typeface="ＭＳ Ｐゴシック" charset="0"/>
              </a:rPr>
              <a:t/>
            </a:r>
            <a:br>
              <a:rPr lang="en-US">
                <a:latin typeface="Lucida Grande" charset="0"/>
                <a:ea typeface="ＭＳ Ｐゴシック" charset="0"/>
                <a:cs typeface="ＭＳ Ｐゴシック" charset="0"/>
              </a:rPr>
            </a:br>
            <a:r>
              <a:rPr lang="en-US">
                <a:latin typeface="Lucida Grande" charset="0"/>
                <a:ea typeface="ＭＳ Ｐゴシック" charset="0"/>
                <a:cs typeface="ＭＳ Ｐゴシック" charset="0"/>
              </a:rPr>
              <a:t> </a:t>
            </a:r>
            <a:r>
              <a:rPr lang="de-DE" sz="3200">
                <a:latin typeface="Lucida Grande" charset="0"/>
                <a:ea typeface="ＭＳ Ｐゴシック" charset="0"/>
                <a:cs typeface="ＭＳ Ｐゴシック" charset="0"/>
              </a:rPr>
              <a:t>Agents and Rational Behavior</a:t>
            </a:r>
            <a:br>
              <a:rPr lang="de-DE" sz="3200">
                <a:latin typeface="Lucida Grande" charset="0"/>
                <a:ea typeface="ＭＳ Ｐゴシック" charset="0"/>
                <a:cs typeface="ＭＳ Ｐゴシック" charset="0"/>
              </a:rPr>
            </a:br>
            <a:r>
              <a:rPr lang="de-DE" sz="2400">
                <a:latin typeface="Lucida Grande" charset="0"/>
                <a:ea typeface="ＭＳ Ｐゴシック" charset="0"/>
                <a:cs typeface="ＭＳ Ｐゴシック" charset="0"/>
              </a:rPr>
              <a:t>Decision-Making under Uncertainty</a:t>
            </a:r>
            <a:br>
              <a:rPr lang="de-DE" sz="2400">
                <a:latin typeface="Lucida Grande" charset="0"/>
                <a:ea typeface="ＭＳ Ｐゴシック" charset="0"/>
                <a:cs typeface="ＭＳ Ｐゴシック" charset="0"/>
              </a:rPr>
            </a:br>
            <a:r>
              <a:rPr lang="de-DE" sz="2400">
                <a:latin typeface="Lucida Grande" charset="0"/>
                <a:ea typeface="ＭＳ Ｐゴシック" charset="0"/>
                <a:cs typeface="ＭＳ Ｐゴシック" charset="0"/>
              </a:rPr>
              <a:t>Complex Decisions</a:t>
            </a:r>
            <a:endParaRPr lang="en-US" sz="3200">
              <a:latin typeface="Lucida Grande" charset="0"/>
              <a:ea typeface="ＭＳ Ｐゴシック" charset="0"/>
              <a:cs typeface="ＭＳ Ｐゴシック" charset="0"/>
            </a:endParaRPr>
          </a:p>
        </p:txBody>
      </p:sp>
      <p:sp>
        <p:nvSpPr>
          <p:cNvPr id="17410" name="Rectangle 3"/>
          <p:cNvSpPr>
            <a:spLocks noGrp="1" noChangeArrowheads="1"/>
          </p:cNvSpPr>
          <p:nvPr>
            <p:ph type="subTitle" idx="1"/>
          </p:nvPr>
        </p:nvSpPr>
        <p:spPr>
          <a:xfrm>
            <a:off x="990600" y="4495800"/>
            <a:ext cx="7467600" cy="1752600"/>
          </a:xfrm>
          <a:noFill/>
        </p:spPr>
        <p:txBody>
          <a:bodyPr/>
          <a:lstStyle/>
          <a:p>
            <a:pPr eaLnBrk="1" hangingPunct="1"/>
            <a:r>
              <a:rPr lang="de-DE">
                <a:latin typeface="Lucida Grande" charset="0"/>
                <a:ea typeface="ＭＳ Ｐゴシック" charset="0"/>
                <a:cs typeface="ＭＳ Ｐゴシック" charset="0"/>
              </a:rPr>
              <a:t>Ralf Möller</a:t>
            </a:r>
          </a:p>
          <a:p>
            <a:pPr eaLnBrk="1" hangingPunct="1"/>
            <a:r>
              <a:rPr lang="de-DE">
                <a:latin typeface="Lucida Grande" charset="0"/>
                <a:ea typeface="ＭＳ Ｐゴシック" charset="0"/>
                <a:cs typeface="ＭＳ Ｐゴシック" charset="0"/>
              </a:rPr>
              <a:t>Universität zu Lübeck</a:t>
            </a:r>
          </a:p>
          <a:p>
            <a:pPr eaLnBrk="1" hangingPunct="1"/>
            <a:r>
              <a:rPr lang="de-DE">
                <a:latin typeface="Lucida Grande" charset="0"/>
                <a:ea typeface="ＭＳ Ｐゴシック" charset="0"/>
                <a:cs typeface="ＭＳ Ｐゴシック" charset="0"/>
              </a:rPr>
              <a:t>Institut für Informationssysteme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Sequence of Actions</a:t>
            </a:r>
          </a:p>
        </p:txBody>
      </p:sp>
      <p:grpSp>
        <p:nvGrpSpPr>
          <p:cNvPr id="35842" name="Group 3"/>
          <p:cNvGrpSpPr>
            <a:grpSpLocks/>
          </p:cNvGrpSpPr>
          <p:nvPr/>
        </p:nvGrpSpPr>
        <p:grpSpPr bwMode="auto">
          <a:xfrm>
            <a:off x="1524000" y="2041525"/>
            <a:ext cx="2438400" cy="1828800"/>
            <a:chOff x="960" y="1152"/>
            <a:chExt cx="1536" cy="1152"/>
          </a:xfrm>
        </p:grpSpPr>
        <p:sp>
          <p:nvSpPr>
            <p:cNvPr id="35864"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5"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5866"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5867"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5868"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5869"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5870"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5843" name="Freeform 11"/>
          <p:cNvSpPr>
            <a:spLocks/>
          </p:cNvSpPr>
          <p:nvPr/>
        </p:nvSpPr>
        <p:spPr bwMode="auto">
          <a:xfrm>
            <a:off x="2895600" y="21939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5844" name="Text Box 12"/>
          <p:cNvSpPr txBox="1">
            <a:spLocks noChangeArrowheads="1"/>
          </p:cNvSpPr>
          <p:nvPr/>
        </p:nvSpPr>
        <p:spPr bwMode="auto">
          <a:xfrm>
            <a:off x="2286000" y="4251325"/>
            <a:ext cx="4491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Planned sequence of actions:  (U, R)</a:t>
            </a:r>
          </a:p>
          <a:p>
            <a:pPr eaLnBrk="1" hangingPunct="1">
              <a:buFontTx/>
              <a:buChar char="•"/>
            </a:pPr>
            <a:r>
              <a:rPr lang="en-US" sz="2000" i="0">
                <a:latin typeface="Tahoma" charset="0"/>
              </a:rPr>
              <a:t> U is executed</a:t>
            </a:r>
          </a:p>
        </p:txBody>
      </p:sp>
      <p:sp>
        <p:nvSpPr>
          <p:cNvPr id="35845" name="Freeform 13"/>
          <p:cNvSpPr>
            <a:spLocks/>
          </p:cNvSpPr>
          <p:nvPr/>
        </p:nvSpPr>
        <p:spPr bwMode="auto">
          <a:xfrm>
            <a:off x="35052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5846" name="Rectangle 14"/>
          <p:cNvSpPr>
            <a:spLocks noChangeArrowheads="1"/>
          </p:cNvSpPr>
          <p:nvPr/>
        </p:nvSpPr>
        <p:spPr bwMode="auto">
          <a:xfrm>
            <a:off x="3352800" y="204152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7" name="Text Box 15"/>
          <p:cNvSpPr txBox="1">
            <a:spLocks noChangeArrowheads="1"/>
          </p:cNvSpPr>
          <p:nvPr/>
        </p:nvSpPr>
        <p:spPr bwMode="auto">
          <a:xfrm>
            <a:off x="1143000" y="2803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5848" name="Text Box 16"/>
          <p:cNvSpPr txBox="1">
            <a:spLocks noChangeArrowheads="1"/>
          </p:cNvSpPr>
          <p:nvPr/>
        </p:nvSpPr>
        <p:spPr bwMode="auto">
          <a:xfrm>
            <a:off x="1143000" y="2193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5849" name="Text Box 17"/>
          <p:cNvSpPr txBox="1">
            <a:spLocks noChangeArrowheads="1"/>
          </p:cNvSpPr>
          <p:nvPr/>
        </p:nvSpPr>
        <p:spPr bwMode="auto">
          <a:xfrm>
            <a:off x="1143000" y="3336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5850" name="Text Box 18"/>
          <p:cNvSpPr txBox="1">
            <a:spLocks noChangeArrowheads="1"/>
          </p:cNvSpPr>
          <p:nvPr/>
        </p:nvSpPr>
        <p:spPr bwMode="auto">
          <a:xfrm>
            <a:off x="35052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5851" name="Text Box 19"/>
          <p:cNvSpPr txBox="1">
            <a:spLocks noChangeArrowheads="1"/>
          </p:cNvSpPr>
          <p:nvPr/>
        </p:nvSpPr>
        <p:spPr bwMode="auto">
          <a:xfrm>
            <a:off x="28956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5852" name="Text Box 20"/>
          <p:cNvSpPr txBox="1">
            <a:spLocks noChangeArrowheads="1"/>
          </p:cNvSpPr>
          <p:nvPr/>
        </p:nvSpPr>
        <p:spPr bwMode="auto">
          <a:xfrm>
            <a:off x="22860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5853" name="Text Box 21"/>
          <p:cNvSpPr txBox="1">
            <a:spLocks noChangeArrowheads="1"/>
          </p:cNvSpPr>
          <p:nvPr/>
        </p:nvSpPr>
        <p:spPr bwMode="auto">
          <a:xfrm>
            <a:off x="16764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5854" name="Freeform 22"/>
          <p:cNvSpPr>
            <a:spLocks/>
          </p:cNvSpPr>
          <p:nvPr/>
        </p:nvSpPr>
        <p:spPr bwMode="auto">
          <a:xfrm>
            <a:off x="28956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nvGrpSpPr>
          <p:cNvPr id="35855" name="Group 23"/>
          <p:cNvGrpSpPr>
            <a:grpSpLocks/>
          </p:cNvGrpSpPr>
          <p:nvPr/>
        </p:nvGrpSpPr>
        <p:grpSpPr bwMode="auto">
          <a:xfrm>
            <a:off x="5410200" y="1965325"/>
            <a:ext cx="2266950" cy="1168400"/>
            <a:chOff x="3600" y="1008"/>
            <a:chExt cx="1428" cy="736"/>
          </a:xfrm>
        </p:grpSpPr>
        <p:grpSp>
          <p:nvGrpSpPr>
            <p:cNvPr id="35856" name="Group 24"/>
            <p:cNvGrpSpPr>
              <a:grpSpLocks/>
            </p:cNvGrpSpPr>
            <p:nvPr/>
          </p:nvGrpSpPr>
          <p:grpSpPr bwMode="auto">
            <a:xfrm>
              <a:off x="3600" y="1008"/>
              <a:ext cx="1428" cy="736"/>
              <a:chOff x="3600" y="1008"/>
              <a:chExt cx="1428" cy="736"/>
            </a:xfrm>
          </p:grpSpPr>
          <p:sp>
            <p:nvSpPr>
              <p:cNvPr id="35860" name="Text Box 25"/>
              <p:cNvSpPr txBox="1">
                <a:spLocks noChangeArrowheads="1"/>
              </p:cNvSpPr>
              <p:nvPr/>
            </p:nvSpPr>
            <p:spPr bwMode="auto">
              <a:xfrm>
                <a:off x="4080" y="100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35861" name="Text Box 26"/>
              <p:cNvSpPr txBox="1">
                <a:spLocks noChangeArrowheads="1"/>
              </p:cNvSpPr>
              <p:nvPr/>
            </p:nvSpPr>
            <p:spPr bwMode="auto">
              <a:xfrm>
                <a:off x="456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[4,2]</a:t>
                </a:r>
              </a:p>
            </p:txBody>
          </p:sp>
          <p:sp>
            <p:nvSpPr>
              <p:cNvPr id="35862" name="Text Box 27"/>
              <p:cNvSpPr txBox="1">
                <a:spLocks noChangeArrowheads="1"/>
              </p:cNvSpPr>
              <p:nvPr/>
            </p:nvSpPr>
            <p:spPr bwMode="auto">
              <a:xfrm>
                <a:off x="408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35863" name="Text Box 28"/>
              <p:cNvSpPr txBox="1">
                <a:spLocks noChangeArrowheads="1"/>
              </p:cNvSpPr>
              <p:nvPr/>
            </p:nvSpPr>
            <p:spPr bwMode="auto">
              <a:xfrm>
                <a:off x="360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grpSp>
        <p:sp>
          <p:nvSpPr>
            <p:cNvPr id="35857" name="Line 29"/>
            <p:cNvSpPr>
              <a:spLocks noChangeShapeType="1"/>
            </p:cNvSpPr>
            <p:nvPr/>
          </p:nvSpPr>
          <p:spPr bwMode="auto">
            <a:xfrm flipH="1">
              <a:off x="3840" y="1248"/>
              <a:ext cx="48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5858" name="Line 30"/>
            <p:cNvSpPr>
              <a:spLocks noChangeShapeType="1"/>
            </p:cNvSpPr>
            <p:nvPr/>
          </p:nvSpPr>
          <p:spPr bwMode="auto">
            <a:xfrm>
              <a:off x="4320" y="12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5859" name="Line 31"/>
            <p:cNvSpPr>
              <a:spLocks noChangeShapeType="1"/>
            </p:cNvSpPr>
            <p:nvPr/>
          </p:nvSpPr>
          <p:spPr bwMode="auto">
            <a:xfrm>
              <a:off x="4320" y="1248"/>
              <a:ext cx="43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3352800" y="204152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3763" name="Rectangle 3"/>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Histories</a:t>
            </a:r>
          </a:p>
        </p:txBody>
      </p:sp>
      <p:grpSp>
        <p:nvGrpSpPr>
          <p:cNvPr id="37891" name="Group 4"/>
          <p:cNvGrpSpPr>
            <a:grpSpLocks/>
          </p:cNvGrpSpPr>
          <p:nvPr/>
        </p:nvGrpSpPr>
        <p:grpSpPr bwMode="auto">
          <a:xfrm>
            <a:off x="1524000" y="2041525"/>
            <a:ext cx="2438400" cy="1828800"/>
            <a:chOff x="960" y="1152"/>
            <a:chExt cx="1536" cy="1152"/>
          </a:xfrm>
        </p:grpSpPr>
        <p:sp>
          <p:nvSpPr>
            <p:cNvPr id="37931" name="Rectangle 5"/>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2" name="Line 6"/>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33" name="Line 7"/>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34" name="Line 8"/>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35" name="Line 9"/>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36" name="Line 10"/>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37" name="Rectangle 11"/>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7892" name="Freeform 12"/>
          <p:cNvSpPr>
            <a:spLocks/>
          </p:cNvSpPr>
          <p:nvPr/>
        </p:nvSpPr>
        <p:spPr bwMode="auto">
          <a:xfrm>
            <a:off x="2895600" y="21939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3" name="Text Box 13"/>
          <p:cNvSpPr txBox="1">
            <a:spLocks noChangeArrowheads="1"/>
          </p:cNvSpPr>
          <p:nvPr/>
        </p:nvSpPr>
        <p:spPr bwMode="auto">
          <a:xfrm>
            <a:off x="2286000" y="4251325"/>
            <a:ext cx="56515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Planned sequence of actions:  (U, R)</a:t>
            </a:r>
          </a:p>
          <a:p>
            <a:pPr eaLnBrk="1" hangingPunct="1">
              <a:buFontTx/>
              <a:buChar char="•"/>
            </a:pPr>
            <a:r>
              <a:rPr lang="en-US" sz="2000" i="0">
                <a:latin typeface="Tahoma" charset="0"/>
              </a:rPr>
              <a:t> U has been executed</a:t>
            </a:r>
          </a:p>
          <a:p>
            <a:pPr eaLnBrk="1" hangingPunct="1">
              <a:buFontTx/>
              <a:buChar char="•"/>
            </a:pPr>
            <a:r>
              <a:rPr lang="en-US" sz="2000" i="0">
                <a:latin typeface="Tahoma" charset="0"/>
              </a:rPr>
              <a:t> R is executed</a:t>
            </a:r>
          </a:p>
          <a:p>
            <a:pPr eaLnBrk="1" hangingPunct="1"/>
            <a:endParaRPr lang="en-US" sz="2000" i="0">
              <a:latin typeface="Tahoma" charset="0"/>
            </a:endParaRPr>
          </a:p>
          <a:p>
            <a:pPr eaLnBrk="1" hangingPunct="1">
              <a:buFontTx/>
              <a:buChar char="•"/>
            </a:pPr>
            <a:r>
              <a:rPr lang="en-US" sz="2000" i="0">
                <a:latin typeface="Tahoma" charset="0"/>
              </a:rPr>
              <a:t> </a:t>
            </a:r>
            <a:r>
              <a:rPr lang="en-US" sz="2000" i="0">
                <a:solidFill>
                  <a:srgbClr val="990000"/>
                </a:solidFill>
                <a:latin typeface="Tahoma" charset="0"/>
              </a:rPr>
              <a:t>There are 9 possible sequences of states </a:t>
            </a:r>
            <a:br>
              <a:rPr lang="en-US" sz="2000" i="0">
                <a:solidFill>
                  <a:srgbClr val="990000"/>
                </a:solidFill>
                <a:latin typeface="Tahoma" charset="0"/>
              </a:rPr>
            </a:br>
            <a:r>
              <a:rPr lang="en-US" sz="2000" i="0">
                <a:solidFill>
                  <a:srgbClr val="990000"/>
                </a:solidFill>
                <a:latin typeface="Tahoma" charset="0"/>
              </a:rPr>
              <a:t>   – called </a:t>
            </a:r>
            <a:r>
              <a:rPr lang="en-US" sz="2000" i="0">
                <a:solidFill>
                  <a:srgbClr val="2B51F3"/>
                </a:solidFill>
                <a:latin typeface="Tahoma" charset="0"/>
              </a:rPr>
              <a:t>histories</a:t>
            </a:r>
            <a:r>
              <a:rPr lang="en-US" sz="2000" i="0">
                <a:solidFill>
                  <a:srgbClr val="990000"/>
                </a:solidFill>
                <a:latin typeface="Tahoma" charset="0"/>
              </a:rPr>
              <a:t> –  and 6 possible final states </a:t>
            </a:r>
            <a:br>
              <a:rPr lang="en-US" sz="2000" i="0">
                <a:solidFill>
                  <a:srgbClr val="990000"/>
                </a:solidFill>
                <a:latin typeface="Tahoma" charset="0"/>
              </a:rPr>
            </a:br>
            <a:r>
              <a:rPr lang="en-US" sz="2000" i="0">
                <a:solidFill>
                  <a:srgbClr val="990000"/>
                </a:solidFill>
                <a:latin typeface="Tahoma" charset="0"/>
              </a:rPr>
              <a:t>   for the robot!</a:t>
            </a:r>
          </a:p>
        </p:txBody>
      </p:sp>
      <p:sp>
        <p:nvSpPr>
          <p:cNvPr id="37894" name="Freeform 14"/>
          <p:cNvSpPr>
            <a:spLocks/>
          </p:cNvSpPr>
          <p:nvPr/>
        </p:nvSpPr>
        <p:spPr bwMode="auto">
          <a:xfrm>
            <a:off x="35052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5" name="Freeform 15"/>
          <p:cNvSpPr>
            <a:spLocks/>
          </p:cNvSpPr>
          <p:nvPr/>
        </p:nvSpPr>
        <p:spPr bwMode="auto">
          <a:xfrm>
            <a:off x="3505200" y="21939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6" name="Freeform 16"/>
          <p:cNvSpPr>
            <a:spLocks/>
          </p:cNvSpPr>
          <p:nvPr/>
        </p:nvSpPr>
        <p:spPr bwMode="auto">
          <a:xfrm>
            <a:off x="28956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7" name="Freeform 17"/>
          <p:cNvSpPr>
            <a:spLocks/>
          </p:cNvSpPr>
          <p:nvPr/>
        </p:nvSpPr>
        <p:spPr bwMode="auto">
          <a:xfrm>
            <a:off x="3505200" y="34131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8" name="Text Box 18"/>
          <p:cNvSpPr txBox="1">
            <a:spLocks noChangeArrowheads="1"/>
          </p:cNvSpPr>
          <p:nvPr/>
        </p:nvSpPr>
        <p:spPr bwMode="auto">
          <a:xfrm>
            <a:off x="35052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7899" name="Text Box 19"/>
          <p:cNvSpPr txBox="1">
            <a:spLocks noChangeArrowheads="1"/>
          </p:cNvSpPr>
          <p:nvPr/>
        </p:nvSpPr>
        <p:spPr bwMode="auto">
          <a:xfrm>
            <a:off x="28956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7900" name="Text Box 20"/>
          <p:cNvSpPr txBox="1">
            <a:spLocks noChangeArrowheads="1"/>
          </p:cNvSpPr>
          <p:nvPr/>
        </p:nvSpPr>
        <p:spPr bwMode="auto">
          <a:xfrm>
            <a:off x="22860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7901" name="Text Box 21"/>
          <p:cNvSpPr txBox="1">
            <a:spLocks noChangeArrowheads="1"/>
          </p:cNvSpPr>
          <p:nvPr/>
        </p:nvSpPr>
        <p:spPr bwMode="auto">
          <a:xfrm>
            <a:off x="16764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7902" name="Text Box 22"/>
          <p:cNvSpPr txBox="1">
            <a:spLocks noChangeArrowheads="1"/>
          </p:cNvSpPr>
          <p:nvPr/>
        </p:nvSpPr>
        <p:spPr bwMode="auto">
          <a:xfrm>
            <a:off x="1143000" y="2803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7903" name="Text Box 23"/>
          <p:cNvSpPr txBox="1">
            <a:spLocks noChangeArrowheads="1"/>
          </p:cNvSpPr>
          <p:nvPr/>
        </p:nvSpPr>
        <p:spPr bwMode="auto">
          <a:xfrm>
            <a:off x="1143000" y="2193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7904" name="Text Box 24"/>
          <p:cNvSpPr txBox="1">
            <a:spLocks noChangeArrowheads="1"/>
          </p:cNvSpPr>
          <p:nvPr/>
        </p:nvSpPr>
        <p:spPr bwMode="auto">
          <a:xfrm>
            <a:off x="1143000" y="3336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37905" name="Group 25"/>
          <p:cNvGrpSpPr>
            <a:grpSpLocks/>
          </p:cNvGrpSpPr>
          <p:nvPr/>
        </p:nvGrpSpPr>
        <p:grpSpPr bwMode="auto">
          <a:xfrm>
            <a:off x="5410200" y="1965325"/>
            <a:ext cx="2266950" cy="1168400"/>
            <a:chOff x="3600" y="1008"/>
            <a:chExt cx="1428" cy="736"/>
          </a:xfrm>
        </p:grpSpPr>
        <p:grpSp>
          <p:nvGrpSpPr>
            <p:cNvPr id="37923" name="Group 26"/>
            <p:cNvGrpSpPr>
              <a:grpSpLocks/>
            </p:cNvGrpSpPr>
            <p:nvPr/>
          </p:nvGrpSpPr>
          <p:grpSpPr bwMode="auto">
            <a:xfrm>
              <a:off x="3600" y="1008"/>
              <a:ext cx="1428" cy="736"/>
              <a:chOff x="3600" y="1008"/>
              <a:chExt cx="1428" cy="736"/>
            </a:xfrm>
          </p:grpSpPr>
          <p:sp>
            <p:nvSpPr>
              <p:cNvPr id="37927" name="Text Box 27"/>
              <p:cNvSpPr txBox="1">
                <a:spLocks noChangeArrowheads="1"/>
              </p:cNvSpPr>
              <p:nvPr/>
            </p:nvSpPr>
            <p:spPr bwMode="auto">
              <a:xfrm>
                <a:off x="4080" y="100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37928" name="Text Box 28"/>
              <p:cNvSpPr txBox="1">
                <a:spLocks noChangeArrowheads="1"/>
              </p:cNvSpPr>
              <p:nvPr/>
            </p:nvSpPr>
            <p:spPr bwMode="auto">
              <a:xfrm>
                <a:off x="456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[4,2]</a:t>
                </a:r>
              </a:p>
            </p:txBody>
          </p:sp>
          <p:sp>
            <p:nvSpPr>
              <p:cNvPr id="37929" name="Text Box 29"/>
              <p:cNvSpPr txBox="1">
                <a:spLocks noChangeArrowheads="1"/>
              </p:cNvSpPr>
              <p:nvPr/>
            </p:nvSpPr>
            <p:spPr bwMode="auto">
              <a:xfrm>
                <a:off x="408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37930" name="Text Box 30"/>
              <p:cNvSpPr txBox="1">
                <a:spLocks noChangeArrowheads="1"/>
              </p:cNvSpPr>
              <p:nvPr/>
            </p:nvSpPr>
            <p:spPr bwMode="auto">
              <a:xfrm>
                <a:off x="360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grpSp>
        <p:sp>
          <p:nvSpPr>
            <p:cNvPr id="37924" name="Line 31"/>
            <p:cNvSpPr>
              <a:spLocks noChangeShapeType="1"/>
            </p:cNvSpPr>
            <p:nvPr/>
          </p:nvSpPr>
          <p:spPr bwMode="auto">
            <a:xfrm flipH="1">
              <a:off x="3840" y="1248"/>
              <a:ext cx="48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25" name="Line 32"/>
            <p:cNvSpPr>
              <a:spLocks noChangeShapeType="1"/>
            </p:cNvSpPr>
            <p:nvPr/>
          </p:nvSpPr>
          <p:spPr bwMode="auto">
            <a:xfrm>
              <a:off x="4320" y="12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26" name="Line 33"/>
            <p:cNvSpPr>
              <a:spLocks noChangeShapeType="1"/>
            </p:cNvSpPr>
            <p:nvPr/>
          </p:nvSpPr>
          <p:spPr bwMode="auto">
            <a:xfrm>
              <a:off x="4320" y="1248"/>
              <a:ext cx="43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37906" name="Freeform 34"/>
          <p:cNvSpPr>
            <a:spLocks/>
          </p:cNvSpPr>
          <p:nvPr/>
        </p:nvSpPr>
        <p:spPr bwMode="auto">
          <a:xfrm>
            <a:off x="2895600" y="34131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nvGrpSpPr>
          <p:cNvPr id="37907" name="Group 35"/>
          <p:cNvGrpSpPr>
            <a:grpSpLocks/>
          </p:cNvGrpSpPr>
          <p:nvPr/>
        </p:nvGrpSpPr>
        <p:grpSpPr bwMode="auto">
          <a:xfrm>
            <a:off x="4267200" y="3565525"/>
            <a:ext cx="4552950" cy="406400"/>
            <a:chOff x="2400" y="1920"/>
            <a:chExt cx="2868" cy="256"/>
          </a:xfrm>
        </p:grpSpPr>
        <p:sp>
          <p:nvSpPr>
            <p:cNvPr id="37917" name="Text Box 36"/>
            <p:cNvSpPr txBox="1">
              <a:spLocks noChangeArrowheads="1"/>
            </p:cNvSpPr>
            <p:nvPr/>
          </p:nvSpPr>
          <p:spPr bwMode="auto">
            <a:xfrm>
              <a:off x="336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37918" name="Text Box 37"/>
            <p:cNvSpPr txBox="1">
              <a:spLocks noChangeArrowheads="1"/>
            </p:cNvSpPr>
            <p:nvPr/>
          </p:nvSpPr>
          <p:spPr bwMode="auto">
            <a:xfrm>
              <a:off x="288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37919" name="Text Box 38"/>
            <p:cNvSpPr txBox="1">
              <a:spLocks noChangeArrowheads="1"/>
            </p:cNvSpPr>
            <p:nvPr/>
          </p:nvSpPr>
          <p:spPr bwMode="auto">
            <a:xfrm>
              <a:off x="384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37920" name="Text Box 39"/>
            <p:cNvSpPr txBox="1">
              <a:spLocks noChangeArrowheads="1"/>
            </p:cNvSpPr>
            <p:nvPr/>
          </p:nvSpPr>
          <p:spPr bwMode="auto">
            <a:xfrm>
              <a:off x="432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[4,2]</a:t>
              </a:r>
            </a:p>
          </p:txBody>
        </p:sp>
        <p:sp>
          <p:nvSpPr>
            <p:cNvPr id="37921" name="Text Box 40"/>
            <p:cNvSpPr txBox="1">
              <a:spLocks noChangeArrowheads="1"/>
            </p:cNvSpPr>
            <p:nvPr/>
          </p:nvSpPr>
          <p:spPr bwMode="auto">
            <a:xfrm>
              <a:off x="480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[4,3]</a:t>
              </a:r>
            </a:p>
          </p:txBody>
        </p:sp>
        <p:sp>
          <p:nvSpPr>
            <p:cNvPr id="37922" name="Text Box 41"/>
            <p:cNvSpPr txBox="1">
              <a:spLocks noChangeArrowheads="1"/>
            </p:cNvSpPr>
            <p:nvPr/>
          </p:nvSpPr>
          <p:spPr bwMode="auto">
            <a:xfrm>
              <a:off x="240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grpSp>
      <p:sp>
        <p:nvSpPr>
          <p:cNvPr id="37908" name="Line 42"/>
          <p:cNvSpPr>
            <a:spLocks noChangeShapeType="1"/>
          </p:cNvSpPr>
          <p:nvPr/>
        </p:nvSpPr>
        <p:spPr bwMode="auto">
          <a:xfrm>
            <a:off x="5791200" y="3108325"/>
            <a:ext cx="381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09" name="Line 43"/>
          <p:cNvSpPr>
            <a:spLocks noChangeShapeType="1"/>
          </p:cNvSpPr>
          <p:nvPr/>
        </p:nvSpPr>
        <p:spPr bwMode="auto">
          <a:xfrm flipH="1">
            <a:off x="4648200" y="3108325"/>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10" name="Line 44"/>
          <p:cNvSpPr>
            <a:spLocks noChangeShapeType="1"/>
          </p:cNvSpPr>
          <p:nvPr/>
        </p:nvSpPr>
        <p:spPr bwMode="auto">
          <a:xfrm>
            <a:off x="5791200" y="3108325"/>
            <a:ext cx="1828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11" name="Line 45"/>
          <p:cNvSpPr>
            <a:spLocks noChangeShapeType="1"/>
          </p:cNvSpPr>
          <p:nvPr/>
        </p:nvSpPr>
        <p:spPr bwMode="auto">
          <a:xfrm flipH="1">
            <a:off x="6172200" y="3108325"/>
            <a:ext cx="381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12" name="Line 46"/>
          <p:cNvSpPr>
            <a:spLocks noChangeShapeType="1"/>
          </p:cNvSpPr>
          <p:nvPr/>
        </p:nvSpPr>
        <p:spPr bwMode="auto">
          <a:xfrm flipH="1">
            <a:off x="5486400" y="3108325"/>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13" name="Line 47"/>
          <p:cNvSpPr>
            <a:spLocks noChangeShapeType="1"/>
          </p:cNvSpPr>
          <p:nvPr/>
        </p:nvSpPr>
        <p:spPr bwMode="auto">
          <a:xfrm>
            <a:off x="6553200" y="3108325"/>
            <a:ext cx="1905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14" name="Line 48"/>
          <p:cNvSpPr>
            <a:spLocks noChangeShapeType="1"/>
          </p:cNvSpPr>
          <p:nvPr/>
        </p:nvSpPr>
        <p:spPr bwMode="auto">
          <a:xfrm>
            <a:off x="7315200" y="3108325"/>
            <a:ext cx="304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15" name="Line 49"/>
          <p:cNvSpPr>
            <a:spLocks noChangeShapeType="1"/>
          </p:cNvSpPr>
          <p:nvPr/>
        </p:nvSpPr>
        <p:spPr bwMode="auto">
          <a:xfrm flipH="1">
            <a:off x="6934200" y="3108325"/>
            <a:ext cx="381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7916" name="Line 50"/>
          <p:cNvSpPr>
            <a:spLocks noChangeShapeType="1"/>
          </p:cNvSpPr>
          <p:nvPr/>
        </p:nvSpPr>
        <p:spPr bwMode="auto">
          <a:xfrm>
            <a:off x="7315200" y="3108325"/>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5181600" y="199707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4787" name="Rectangle 3"/>
          <p:cNvSpPr>
            <a:spLocks noGrp="1" noChangeArrowheads="1"/>
          </p:cNvSpPr>
          <p:nvPr>
            <p:ph type="title"/>
          </p:nvPr>
        </p:nvSpPr>
        <p:spPr/>
        <p:txBody>
          <a:bodyPr/>
          <a:lstStyle/>
          <a:p>
            <a:pPr eaLnBrk="1" hangingPunct="1">
              <a:defRPr/>
            </a:pPr>
            <a:r>
              <a:rPr lang="en-US" sz="3600">
                <a:effectLst>
                  <a:outerShdw blurRad="38100" dist="38100" dir="2700000" algn="tl">
                    <a:srgbClr val="DDDDDD"/>
                  </a:outerShdw>
                </a:effectLst>
                <a:latin typeface="Lucida Grande" charset="0"/>
                <a:ea typeface="ＭＳ Ｐゴシック" charset="0"/>
                <a:cs typeface="ＭＳ Ｐゴシック" charset="0"/>
              </a:rPr>
              <a:t>Probability of Reaching the Goal</a:t>
            </a:r>
          </a:p>
        </p:txBody>
      </p:sp>
      <p:grpSp>
        <p:nvGrpSpPr>
          <p:cNvPr id="39939" name="Group 4"/>
          <p:cNvGrpSpPr>
            <a:grpSpLocks/>
          </p:cNvGrpSpPr>
          <p:nvPr/>
        </p:nvGrpSpPr>
        <p:grpSpPr bwMode="auto">
          <a:xfrm>
            <a:off x="3352800" y="1997075"/>
            <a:ext cx="2438400" cy="1828800"/>
            <a:chOff x="960" y="1152"/>
            <a:chExt cx="1536" cy="1152"/>
          </a:xfrm>
        </p:grpSpPr>
        <p:sp>
          <p:nvSpPr>
            <p:cNvPr id="39958" name="Rectangle 5"/>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9" name="Line 6"/>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9960" name="Line 7"/>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9961" name="Line 8"/>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9962" name="Line 9"/>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9963" name="Line 10"/>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9964" name="Rectangle 11"/>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9940" name="Freeform 12"/>
          <p:cNvSpPr>
            <a:spLocks/>
          </p:cNvSpPr>
          <p:nvPr/>
        </p:nvSpPr>
        <p:spPr bwMode="auto">
          <a:xfrm>
            <a:off x="4724400" y="21494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4797" name="Text Box 13"/>
          <p:cNvSpPr txBox="1">
            <a:spLocks noChangeArrowheads="1"/>
          </p:cNvSpPr>
          <p:nvPr/>
        </p:nvSpPr>
        <p:spPr bwMode="auto">
          <a:xfrm>
            <a:off x="914400" y="4157663"/>
            <a:ext cx="7720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latin typeface="Tahoma" charset="0"/>
              </a:rPr>
              <a:t>P</a:t>
            </a:r>
            <a:r>
              <a:rPr lang="en-US" i="0">
                <a:latin typeface="Tahoma" charset="0"/>
              </a:rPr>
              <a:t>([4,3] | (U,R).[3,2]) = </a:t>
            </a:r>
          </a:p>
          <a:p>
            <a:pPr eaLnBrk="1" hangingPunct="1"/>
            <a:r>
              <a:rPr lang="en-US" b="1" i="0">
                <a:latin typeface="Tahoma" charset="0"/>
              </a:rPr>
              <a:t>                           </a:t>
            </a:r>
            <a:r>
              <a:rPr lang="en-US" b="1" i="0">
                <a:solidFill>
                  <a:srgbClr val="006600"/>
                </a:solidFill>
                <a:latin typeface="Tahoma" charset="0"/>
              </a:rPr>
              <a:t>P</a:t>
            </a:r>
            <a:r>
              <a:rPr lang="en-US" i="0">
                <a:solidFill>
                  <a:srgbClr val="006600"/>
                </a:solidFill>
                <a:latin typeface="Tahoma" charset="0"/>
              </a:rPr>
              <a:t>([4,3] | R.[3,3])</a:t>
            </a:r>
            <a:r>
              <a:rPr lang="en-US" i="0">
                <a:latin typeface="Tahoma" charset="0"/>
              </a:rPr>
              <a:t> x </a:t>
            </a:r>
            <a:r>
              <a:rPr lang="en-US" b="1" i="0">
                <a:solidFill>
                  <a:schemeClr val="tx2"/>
                </a:solidFill>
                <a:latin typeface="Tahoma" charset="0"/>
              </a:rPr>
              <a:t>P</a:t>
            </a:r>
            <a:r>
              <a:rPr lang="en-US" i="0">
                <a:solidFill>
                  <a:schemeClr val="tx2"/>
                </a:solidFill>
                <a:latin typeface="Tahoma" charset="0"/>
              </a:rPr>
              <a:t>([3,3] | U.[3,2])</a:t>
            </a:r>
            <a:r>
              <a:rPr lang="en-US" i="0">
                <a:latin typeface="Tahoma" charset="0"/>
              </a:rPr>
              <a:t> </a:t>
            </a:r>
            <a:br>
              <a:rPr lang="en-US" i="0">
                <a:latin typeface="Tahoma" charset="0"/>
              </a:rPr>
            </a:br>
            <a:r>
              <a:rPr lang="en-US" i="0">
                <a:latin typeface="Tahoma" charset="0"/>
              </a:rPr>
              <a:t>                      + </a:t>
            </a:r>
            <a:r>
              <a:rPr lang="en-US" b="1" i="0">
                <a:solidFill>
                  <a:srgbClr val="006600"/>
                </a:solidFill>
                <a:latin typeface="Tahoma" charset="0"/>
              </a:rPr>
              <a:t>P</a:t>
            </a:r>
            <a:r>
              <a:rPr lang="en-US" i="0">
                <a:solidFill>
                  <a:srgbClr val="006600"/>
                </a:solidFill>
                <a:latin typeface="Tahoma" charset="0"/>
              </a:rPr>
              <a:t>([4,3] | R.[4,2])</a:t>
            </a:r>
            <a:r>
              <a:rPr lang="en-US" i="0">
                <a:latin typeface="Tahoma" charset="0"/>
              </a:rPr>
              <a:t> x </a:t>
            </a:r>
            <a:r>
              <a:rPr lang="en-US" b="1" i="0">
                <a:solidFill>
                  <a:schemeClr val="tx2"/>
                </a:solidFill>
                <a:latin typeface="Tahoma" charset="0"/>
              </a:rPr>
              <a:t>P</a:t>
            </a:r>
            <a:r>
              <a:rPr lang="en-US" i="0">
                <a:solidFill>
                  <a:schemeClr val="tx2"/>
                </a:solidFill>
                <a:latin typeface="Tahoma" charset="0"/>
              </a:rPr>
              <a:t>([4,2] | U.[3,2])</a:t>
            </a:r>
          </a:p>
        </p:txBody>
      </p:sp>
      <p:sp>
        <p:nvSpPr>
          <p:cNvPr id="39942" name="Freeform 14"/>
          <p:cNvSpPr>
            <a:spLocks/>
          </p:cNvSpPr>
          <p:nvPr/>
        </p:nvSpPr>
        <p:spPr bwMode="auto">
          <a:xfrm>
            <a:off x="5334000" y="27590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3" name="Freeform 15"/>
          <p:cNvSpPr>
            <a:spLocks/>
          </p:cNvSpPr>
          <p:nvPr/>
        </p:nvSpPr>
        <p:spPr bwMode="auto">
          <a:xfrm>
            <a:off x="5334000" y="21494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4" name="Freeform 16"/>
          <p:cNvSpPr>
            <a:spLocks/>
          </p:cNvSpPr>
          <p:nvPr/>
        </p:nvSpPr>
        <p:spPr bwMode="auto">
          <a:xfrm>
            <a:off x="4724400" y="27590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5" name="Freeform 17"/>
          <p:cNvSpPr>
            <a:spLocks/>
          </p:cNvSpPr>
          <p:nvPr/>
        </p:nvSpPr>
        <p:spPr bwMode="auto">
          <a:xfrm>
            <a:off x="5334000" y="33686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6" name="Text Box 18"/>
          <p:cNvSpPr txBox="1">
            <a:spLocks noChangeArrowheads="1"/>
          </p:cNvSpPr>
          <p:nvPr/>
        </p:nvSpPr>
        <p:spPr bwMode="auto">
          <a:xfrm>
            <a:off x="2971800" y="275907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9947" name="Text Box 19"/>
          <p:cNvSpPr txBox="1">
            <a:spLocks noChangeArrowheads="1"/>
          </p:cNvSpPr>
          <p:nvPr/>
        </p:nvSpPr>
        <p:spPr bwMode="auto">
          <a:xfrm>
            <a:off x="2971800" y="214947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9948" name="Text Box 20"/>
          <p:cNvSpPr txBox="1">
            <a:spLocks noChangeArrowheads="1"/>
          </p:cNvSpPr>
          <p:nvPr/>
        </p:nvSpPr>
        <p:spPr bwMode="auto">
          <a:xfrm>
            <a:off x="2971800" y="329247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9949" name="Text Box 21"/>
          <p:cNvSpPr txBox="1">
            <a:spLocks noChangeArrowheads="1"/>
          </p:cNvSpPr>
          <p:nvPr/>
        </p:nvSpPr>
        <p:spPr bwMode="auto">
          <a:xfrm>
            <a:off x="5334000" y="382587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9950" name="Text Box 22"/>
          <p:cNvSpPr txBox="1">
            <a:spLocks noChangeArrowheads="1"/>
          </p:cNvSpPr>
          <p:nvPr/>
        </p:nvSpPr>
        <p:spPr bwMode="auto">
          <a:xfrm>
            <a:off x="4724400" y="382587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9951" name="Text Box 23"/>
          <p:cNvSpPr txBox="1">
            <a:spLocks noChangeArrowheads="1"/>
          </p:cNvSpPr>
          <p:nvPr/>
        </p:nvSpPr>
        <p:spPr bwMode="auto">
          <a:xfrm>
            <a:off x="4114800" y="382587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9952" name="Text Box 24"/>
          <p:cNvSpPr txBox="1">
            <a:spLocks noChangeArrowheads="1"/>
          </p:cNvSpPr>
          <p:nvPr/>
        </p:nvSpPr>
        <p:spPr bwMode="auto">
          <a:xfrm>
            <a:off x="3505200" y="382587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9953" name="Freeform 25"/>
          <p:cNvSpPr>
            <a:spLocks/>
          </p:cNvSpPr>
          <p:nvPr/>
        </p:nvSpPr>
        <p:spPr bwMode="auto">
          <a:xfrm>
            <a:off x="4724400" y="33686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4810" name="Text Box 26"/>
          <p:cNvSpPr txBox="1">
            <a:spLocks noChangeArrowheads="1"/>
          </p:cNvSpPr>
          <p:nvPr/>
        </p:nvSpPr>
        <p:spPr bwMode="auto">
          <a:xfrm>
            <a:off x="1300163" y="2378075"/>
            <a:ext cx="6026150" cy="974725"/>
          </a:xfrm>
          <a:prstGeom prst="rect">
            <a:avLst/>
          </a:prstGeom>
          <a:solidFill>
            <a:srgbClr val="FFEBEB"/>
          </a:solidFill>
          <a:ln w="28575">
            <a:solidFill>
              <a:srgbClr val="FF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sz="2800" i="0">
                <a:solidFill>
                  <a:srgbClr val="FF0000"/>
                </a:solidFill>
                <a:latin typeface="Tahoma" charset="0"/>
              </a:rPr>
              <a:t>Note importance of Markov property </a:t>
            </a:r>
          </a:p>
          <a:p>
            <a:pPr algn="ctr" eaLnBrk="1" hangingPunct="1"/>
            <a:r>
              <a:rPr lang="en-US" sz="2800" i="0">
                <a:solidFill>
                  <a:srgbClr val="FF0000"/>
                </a:solidFill>
                <a:latin typeface="Tahoma" charset="0"/>
              </a:rPr>
              <a:t>in this derivation</a:t>
            </a:r>
          </a:p>
        </p:txBody>
      </p:sp>
      <p:sp>
        <p:nvSpPr>
          <p:cNvPr id="374811" name="Text Box 27"/>
          <p:cNvSpPr txBox="1">
            <a:spLocks noChangeArrowheads="1"/>
          </p:cNvSpPr>
          <p:nvPr/>
        </p:nvSpPr>
        <p:spPr bwMode="auto">
          <a:xfrm>
            <a:off x="4724400" y="5273675"/>
            <a:ext cx="3509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solidFill>
                  <a:schemeClr val="tx2"/>
                </a:solidFill>
                <a:latin typeface="Tahoma" charset="0"/>
              </a:rPr>
              <a:t>P</a:t>
            </a:r>
            <a:r>
              <a:rPr lang="en-US" i="0">
                <a:solidFill>
                  <a:schemeClr val="tx2"/>
                </a:solidFill>
                <a:latin typeface="Tahoma" charset="0"/>
              </a:rPr>
              <a:t>([3,3] | U.[3,2]) = 0.8</a:t>
            </a:r>
          </a:p>
          <a:p>
            <a:pPr eaLnBrk="1" hangingPunct="1">
              <a:buFontTx/>
              <a:buChar char="•"/>
            </a:pPr>
            <a:r>
              <a:rPr lang="en-US" b="1" i="0">
                <a:solidFill>
                  <a:schemeClr val="tx2"/>
                </a:solidFill>
                <a:latin typeface="Tahoma" charset="0"/>
              </a:rPr>
              <a:t>P</a:t>
            </a:r>
            <a:r>
              <a:rPr lang="en-US" i="0">
                <a:solidFill>
                  <a:schemeClr val="tx2"/>
                </a:solidFill>
                <a:latin typeface="Tahoma" charset="0"/>
              </a:rPr>
              <a:t>([4,2] | U.[3,2]) = 0.1</a:t>
            </a:r>
          </a:p>
        </p:txBody>
      </p:sp>
      <p:sp>
        <p:nvSpPr>
          <p:cNvPr id="374812" name="Text Box 28"/>
          <p:cNvSpPr txBox="1">
            <a:spLocks noChangeArrowheads="1"/>
          </p:cNvSpPr>
          <p:nvPr/>
        </p:nvSpPr>
        <p:spPr bwMode="auto">
          <a:xfrm>
            <a:off x="838200" y="5273675"/>
            <a:ext cx="3498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solidFill>
                  <a:srgbClr val="006600"/>
                </a:solidFill>
                <a:latin typeface="Tahoma" charset="0"/>
              </a:rPr>
              <a:t>P</a:t>
            </a:r>
            <a:r>
              <a:rPr lang="en-US" i="0">
                <a:solidFill>
                  <a:srgbClr val="006600"/>
                </a:solidFill>
                <a:latin typeface="Tahoma" charset="0"/>
              </a:rPr>
              <a:t>([4,3] | R.[3,3]) = 0.8</a:t>
            </a:r>
          </a:p>
          <a:p>
            <a:pPr eaLnBrk="1" hangingPunct="1">
              <a:buFontTx/>
              <a:buChar char="•"/>
            </a:pPr>
            <a:r>
              <a:rPr lang="en-US" b="1" i="0">
                <a:solidFill>
                  <a:srgbClr val="006600"/>
                </a:solidFill>
                <a:latin typeface="Tahoma" charset="0"/>
              </a:rPr>
              <a:t>P</a:t>
            </a:r>
            <a:r>
              <a:rPr lang="en-US" i="0">
                <a:solidFill>
                  <a:srgbClr val="006600"/>
                </a:solidFill>
                <a:latin typeface="Tahoma" charset="0"/>
              </a:rPr>
              <a:t>([4,3] | R.[4,2]) = 0.1</a:t>
            </a:r>
          </a:p>
          <a:p>
            <a:pPr eaLnBrk="1" hangingPunct="1"/>
            <a:endParaRPr lang="en-US" i="0">
              <a:latin typeface="Tahoma" charset="0"/>
            </a:endParaRPr>
          </a:p>
        </p:txBody>
      </p:sp>
      <p:sp>
        <p:nvSpPr>
          <p:cNvPr id="374813" name="Text Box 29"/>
          <p:cNvSpPr txBox="1">
            <a:spLocks noChangeArrowheads="1"/>
          </p:cNvSpPr>
          <p:nvPr/>
        </p:nvSpPr>
        <p:spPr bwMode="auto">
          <a:xfrm>
            <a:off x="838200" y="6188075"/>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latin typeface="Tahoma" charset="0"/>
              </a:rPr>
              <a:t>P</a:t>
            </a:r>
            <a:r>
              <a:rPr lang="en-US" i="0">
                <a:latin typeface="Tahoma" charset="0"/>
              </a:rPr>
              <a:t>([4,3] | (U,R).[3,2]) = 0.65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8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48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48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4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7" grpId="0" autoUpdateAnimBg="0"/>
      <p:bldP spid="374810" grpId="0" animBg="1" autoUpdateAnimBg="0"/>
      <p:bldP spid="374811" grpId="0" autoUpdateAnimBg="0"/>
      <p:bldP spid="374812" grpId="0" autoUpdateAnimBg="0"/>
      <p:bldP spid="37481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Function</a:t>
            </a:r>
          </a:p>
        </p:txBody>
      </p:sp>
      <p:sp>
        <p:nvSpPr>
          <p:cNvPr id="41986" name="Text Box 3"/>
          <p:cNvSpPr txBox="1">
            <a:spLocks noChangeArrowheads="1"/>
          </p:cNvSpPr>
          <p:nvPr/>
        </p:nvSpPr>
        <p:spPr bwMode="auto">
          <a:xfrm>
            <a:off x="762000" y="4403725"/>
            <a:ext cx="6699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a:t>
            </a:r>
            <a:r>
              <a:rPr lang="en-US" sz="2000" i="0">
                <a:solidFill>
                  <a:srgbClr val="008000"/>
                </a:solidFill>
                <a:latin typeface="Tahoma" charset="0"/>
              </a:rPr>
              <a:t>power supply</a:t>
            </a:r>
          </a:p>
          <a:p>
            <a:pPr eaLnBrk="1" hangingPunct="1">
              <a:buFontTx/>
              <a:buChar char="•"/>
            </a:pPr>
            <a:r>
              <a:rPr lang="en-US" sz="2000" i="0">
                <a:latin typeface="Tahoma" charset="0"/>
              </a:rPr>
              <a:t> [4,2] is a </a:t>
            </a:r>
            <a:r>
              <a:rPr lang="en-US" sz="2000" i="0">
                <a:solidFill>
                  <a:srgbClr val="FF0000"/>
                </a:solidFill>
                <a:latin typeface="Tahoma" charset="0"/>
              </a:rPr>
              <a:t>sand area</a:t>
            </a:r>
            <a:r>
              <a:rPr lang="en-US" sz="2000" i="0">
                <a:latin typeface="Tahoma" charset="0"/>
              </a:rPr>
              <a:t> from which the robot cannot escape</a:t>
            </a:r>
          </a:p>
        </p:txBody>
      </p:sp>
      <p:grpSp>
        <p:nvGrpSpPr>
          <p:cNvPr id="41987" name="Group 4"/>
          <p:cNvGrpSpPr>
            <a:grpSpLocks/>
          </p:cNvGrpSpPr>
          <p:nvPr/>
        </p:nvGrpSpPr>
        <p:grpSpPr bwMode="auto">
          <a:xfrm>
            <a:off x="2971800" y="2041525"/>
            <a:ext cx="2819400" cy="2225675"/>
            <a:chOff x="1872" y="1056"/>
            <a:chExt cx="1776" cy="1402"/>
          </a:xfrm>
        </p:grpSpPr>
        <p:grpSp>
          <p:nvGrpSpPr>
            <p:cNvPr id="41988" name="Group 5"/>
            <p:cNvGrpSpPr>
              <a:grpSpLocks/>
            </p:cNvGrpSpPr>
            <p:nvPr/>
          </p:nvGrpSpPr>
          <p:grpSpPr bwMode="auto">
            <a:xfrm>
              <a:off x="2112" y="1056"/>
              <a:ext cx="1536" cy="1152"/>
              <a:chOff x="960" y="1152"/>
              <a:chExt cx="1536" cy="1152"/>
            </a:xfrm>
          </p:grpSpPr>
          <p:sp>
            <p:nvSpPr>
              <p:cNvPr id="42007"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08"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2009"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2010"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2011"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2012"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2013"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1989"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1990"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1991"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2"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3"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4"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5"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6"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7"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8"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9"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2000"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2001"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2002"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2003"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2004"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2005"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2006"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Function</a:t>
            </a:r>
          </a:p>
        </p:txBody>
      </p:sp>
      <p:sp>
        <p:nvSpPr>
          <p:cNvPr id="44034" name="Text Box 3"/>
          <p:cNvSpPr txBox="1">
            <a:spLocks noChangeArrowheads="1"/>
          </p:cNvSpPr>
          <p:nvPr/>
        </p:nvSpPr>
        <p:spPr bwMode="auto">
          <a:xfrm>
            <a:off x="762000" y="4403725"/>
            <a:ext cx="6699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power supply</a:t>
            </a:r>
          </a:p>
          <a:p>
            <a:pPr eaLnBrk="1" hangingPunct="1">
              <a:buFontTx/>
              <a:buChar char="•"/>
            </a:pPr>
            <a:r>
              <a:rPr lang="en-US" sz="2000" i="0">
                <a:latin typeface="Tahoma" charset="0"/>
              </a:rPr>
              <a:t> [4,2] is a sand area from which the robot cannot escape</a:t>
            </a:r>
          </a:p>
          <a:p>
            <a:pPr eaLnBrk="1" hangingPunct="1">
              <a:buFontTx/>
              <a:buChar char="•"/>
            </a:pPr>
            <a:r>
              <a:rPr lang="en-US" sz="2000" i="0">
                <a:latin typeface="Tahoma" charset="0"/>
              </a:rPr>
              <a:t> </a:t>
            </a:r>
            <a:r>
              <a:rPr lang="en-US" sz="2000" i="0">
                <a:solidFill>
                  <a:srgbClr val="990000"/>
                </a:solidFill>
                <a:latin typeface="Tahoma" charset="0"/>
              </a:rPr>
              <a:t>The robot needs to recharge its batteries</a:t>
            </a:r>
          </a:p>
        </p:txBody>
      </p:sp>
      <p:grpSp>
        <p:nvGrpSpPr>
          <p:cNvPr id="44035" name="Group 4"/>
          <p:cNvGrpSpPr>
            <a:grpSpLocks/>
          </p:cNvGrpSpPr>
          <p:nvPr/>
        </p:nvGrpSpPr>
        <p:grpSpPr bwMode="auto">
          <a:xfrm>
            <a:off x="2971800" y="2041525"/>
            <a:ext cx="2819400" cy="2225675"/>
            <a:chOff x="1872" y="1056"/>
            <a:chExt cx="1776" cy="1402"/>
          </a:xfrm>
        </p:grpSpPr>
        <p:grpSp>
          <p:nvGrpSpPr>
            <p:cNvPr id="44036" name="Group 5"/>
            <p:cNvGrpSpPr>
              <a:grpSpLocks/>
            </p:cNvGrpSpPr>
            <p:nvPr/>
          </p:nvGrpSpPr>
          <p:grpSpPr bwMode="auto">
            <a:xfrm>
              <a:off x="2112" y="1056"/>
              <a:ext cx="1536" cy="1152"/>
              <a:chOff x="960" y="1152"/>
              <a:chExt cx="1536" cy="1152"/>
            </a:xfrm>
          </p:grpSpPr>
          <p:sp>
            <p:nvSpPr>
              <p:cNvPr id="44055"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6"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4057"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4058"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4059"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4060"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4061"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4037"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4038"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4039"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0"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1"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2"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3"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4"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5"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6"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7"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8"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4049"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4050"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4051"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4052"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4053"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4054"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Function</a:t>
            </a:r>
          </a:p>
        </p:txBody>
      </p:sp>
      <p:sp>
        <p:nvSpPr>
          <p:cNvPr id="46082" name="Text Box 3"/>
          <p:cNvSpPr txBox="1">
            <a:spLocks noChangeArrowheads="1"/>
          </p:cNvSpPr>
          <p:nvPr/>
        </p:nvSpPr>
        <p:spPr bwMode="auto">
          <a:xfrm>
            <a:off x="762000" y="4403725"/>
            <a:ext cx="6699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power supply</a:t>
            </a:r>
          </a:p>
          <a:p>
            <a:pPr eaLnBrk="1" hangingPunct="1">
              <a:buFontTx/>
              <a:buChar char="•"/>
            </a:pPr>
            <a:r>
              <a:rPr lang="en-US" sz="2000" i="0">
                <a:latin typeface="Tahoma" charset="0"/>
              </a:rPr>
              <a:t> [4,2] is a sand area from which the robot cannot escape</a:t>
            </a:r>
          </a:p>
          <a:p>
            <a:pPr eaLnBrk="1" hangingPunct="1">
              <a:buFontTx/>
              <a:buChar char="•"/>
            </a:pPr>
            <a:r>
              <a:rPr lang="en-US" sz="2000" i="0">
                <a:solidFill>
                  <a:srgbClr val="990000"/>
                </a:solidFill>
                <a:latin typeface="Tahoma" charset="0"/>
              </a:rPr>
              <a:t> The robot needs to recharge its batteries</a:t>
            </a:r>
          </a:p>
          <a:p>
            <a:pPr eaLnBrk="1" hangingPunct="1">
              <a:buFontTx/>
              <a:buChar char="•"/>
            </a:pPr>
            <a:r>
              <a:rPr lang="en-US" sz="2000" i="0">
                <a:solidFill>
                  <a:srgbClr val="990000"/>
                </a:solidFill>
                <a:latin typeface="Tahoma" charset="0"/>
              </a:rPr>
              <a:t> [4,3] or [4,2] are terminal states</a:t>
            </a:r>
          </a:p>
        </p:txBody>
      </p:sp>
      <p:grpSp>
        <p:nvGrpSpPr>
          <p:cNvPr id="46083" name="Group 4"/>
          <p:cNvGrpSpPr>
            <a:grpSpLocks/>
          </p:cNvGrpSpPr>
          <p:nvPr/>
        </p:nvGrpSpPr>
        <p:grpSpPr bwMode="auto">
          <a:xfrm>
            <a:off x="2971800" y="2041525"/>
            <a:ext cx="2819400" cy="2225675"/>
            <a:chOff x="1872" y="1056"/>
            <a:chExt cx="1776" cy="1402"/>
          </a:xfrm>
        </p:grpSpPr>
        <p:grpSp>
          <p:nvGrpSpPr>
            <p:cNvPr id="46084" name="Group 5"/>
            <p:cNvGrpSpPr>
              <a:grpSpLocks/>
            </p:cNvGrpSpPr>
            <p:nvPr/>
          </p:nvGrpSpPr>
          <p:grpSpPr bwMode="auto">
            <a:xfrm>
              <a:off x="2112" y="1056"/>
              <a:ext cx="1536" cy="1152"/>
              <a:chOff x="960" y="1152"/>
              <a:chExt cx="1536" cy="1152"/>
            </a:xfrm>
          </p:grpSpPr>
          <p:sp>
            <p:nvSpPr>
              <p:cNvPr id="46103"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04"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105"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106"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107"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108"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109"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6085"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6086"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6087"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88"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89"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0"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1"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2"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3"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4"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5"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6"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6097"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6098"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6099"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6100"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6101"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6102"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 History</a:t>
            </a:r>
          </a:p>
        </p:txBody>
      </p:sp>
      <p:sp>
        <p:nvSpPr>
          <p:cNvPr id="48130" name="Text Box 3"/>
          <p:cNvSpPr txBox="1">
            <a:spLocks noChangeArrowheads="1"/>
          </p:cNvSpPr>
          <p:nvPr/>
        </p:nvSpPr>
        <p:spPr bwMode="auto">
          <a:xfrm>
            <a:off x="762000" y="4403725"/>
            <a:ext cx="7378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power supply</a:t>
            </a:r>
          </a:p>
          <a:p>
            <a:pPr eaLnBrk="1" hangingPunct="1">
              <a:buFontTx/>
              <a:buChar char="•"/>
            </a:pPr>
            <a:r>
              <a:rPr lang="en-US" sz="2000" i="0">
                <a:latin typeface="Tahoma" charset="0"/>
              </a:rPr>
              <a:t> [4,2] is a sand area from which the robot cannot escape</a:t>
            </a:r>
          </a:p>
          <a:p>
            <a:pPr eaLnBrk="1" hangingPunct="1">
              <a:buFontTx/>
              <a:buChar char="•"/>
            </a:pPr>
            <a:r>
              <a:rPr lang="en-US" sz="2000" i="0">
                <a:latin typeface="Tahoma" charset="0"/>
              </a:rPr>
              <a:t> The robot needs to recharge its batteries</a:t>
            </a:r>
          </a:p>
          <a:p>
            <a:pPr eaLnBrk="1" hangingPunct="1">
              <a:buFontTx/>
              <a:buChar char="•"/>
            </a:pPr>
            <a:r>
              <a:rPr lang="en-US" sz="2000" i="0">
                <a:latin typeface="Tahoma" charset="0"/>
              </a:rPr>
              <a:t> [4,3] or [4,2] are terminal states</a:t>
            </a:r>
          </a:p>
          <a:p>
            <a:pPr eaLnBrk="1" hangingPunct="1">
              <a:buFontTx/>
              <a:buChar char="•"/>
            </a:pPr>
            <a:r>
              <a:rPr lang="en-US" sz="2000" i="0">
                <a:latin typeface="Tahoma" charset="0"/>
              </a:rPr>
              <a:t> The </a:t>
            </a:r>
            <a:r>
              <a:rPr lang="en-US" sz="2000" i="0">
                <a:solidFill>
                  <a:srgbClr val="2B51F3"/>
                </a:solidFill>
                <a:latin typeface="Tahoma" charset="0"/>
              </a:rPr>
              <a:t>utility of a history</a:t>
            </a:r>
            <a:r>
              <a:rPr lang="en-US" sz="2000" i="0">
                <a:latin typeface="Tahoma" charset="0"/>
              </a:rPr>
              <a:t> is defined by the utility of the last </a:t>
            </a:r>
            <a:br>
              <a:rPr lang="en-US" sz="2000" i="0">
                <a:latin typeface="Tahoma" charset="0"/>
              </a:rPr>
            </a:br>
            <a:r>
              <a:rPr lang="en-US" sz="2000" i="0">
                <a:latin typeface="Tahoma" charset="0"/>
              </a:rPr>
              <a:t>   state (+1 or –1) minus </a:t>
            </a:r>
            <a:r>
              <a:rPr lang="en-US" sz="2000" i="0">
                <a:solidFill>
                  <a:schemeClr val="tx2"/>
                </a:solidFill>
                <a:latin typeface="Tahoma" charset="0"/>
              </a:rPr>
              <a:t>n</a:t>
            </a:r>
            <a:r>
              <a:rPr lang="en-US" sz="2000" i="0">
                <a:latin typeface="Tahoma" charset="0"/>
              </a:rPr>
              <a:t>/25, where </a:t>
            </a:r>
            <a:r>
              <a:rPr lang="en-US" sz="2000" i="0">
                <a:solidFill>
                  <a:schemeClr val="tx2"/>
                </a:solidFill>
                <a:latin typeface="Tahoma" charset="0"/>
              </a:rPr>
              <a:t>n</a:t>
            </a:r>
            <a:r>
              <a:rPr lang="en-US" sz="2000" i="0">
                <a:latin typeface="Tahoma" charset="0"/>
              </a:rPr>
              <a:t> is the number of moves</a:t>
            </a:r>
          </a:p>
        </p:txBody>
      </p:sp>
      <p:grpSp>
        <p:nvGrpSpPr>
          <p:cNvPr id="48131" name="Group 4"/>
          <p:cNvGrpSpPr>
            <a:grpSpLocks/>
          </p:cNvGrpSpPr>
          <p:nvPr/>
        </p:nvGrpSpPr>
        <p:grpSpPr bwMode="auto">
          <a:xfrm>
            <a:off x="2971800" y="2041525"/>
            <a:ext cx="2819400" cy="2225675"/>
            <a:chOff x="1872" y="1056"/>
            <a:chExt cx="1776" cy="1402"/>
          </a:xfrm>
        </p:grpSpPr>
        <p:grpSp>
          <p:nvGrpSpPr>
            <p:cNvPr id="48132" name="Group 5"/>
            <p:cNvGrpSpPr>
              <a:grpSpLocks/>
            </p:cNvGrpSpPr>
            <p:nvPr/>
          </p:nvGrpSpPr>
          <p:grpSpPr bwMode="auto">
            <a:xfrm>
              <a:off x="2112" y="1056"/>
              <a:ext cx="1536" cy="1152"/>
              <a:chOff x="960" y="1152"/>
              <a:chExt cx="1536" cy="1152"/>
            </a:xfrm>
          </p:grpSpPr>
          <p:sp>
            <p:nvSpPr>
              <p:cNvPr id="48151"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52"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8153"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8154"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8155"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8156"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8157"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8133"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8134"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8135"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6"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7"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8"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9"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0"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1"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2"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3"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4"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8145"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8146"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8147"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8148"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8149"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8150"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an Action Sequence</a:t>
            </a:r>
          </a:p>
        </p:txBody>
      </p:sp>
      <p:grpSp>
        <p:nvGrpSpPr>
          <p:cNvPr id="50178" name="Group 3"/>
          <p:cNvGrpSpPr>
            <a:grpSpLocks/>
          </p:cNvGrpSpPr>
          <p:nvPr/>
        </p:nvGrpSpPr>
        <p:grpSpPr bwMode="auto">
          <a:xfrm>
            <a:off x="1219200" y="2041525"/>
            <a:ext cx="2438400" cy="1828800"/>
            <a:chOff x="960" y="1152"/>
            <a:chExt cx="1536" cy="1152"/>
          </a:xfrm>
        </p:grpSpPr>
        <p:sp>
          <p:nvSpPr>
            <p:cNvPr id="50190"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1"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0192"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0193"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0194"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0195"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0196"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0179"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0180"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0181" name="Text Box 13"/>
          <p:cNvSpPr txBox="1">
            <a:spLocks noChangeArrowheads="1"/>
          </p:cNvSpPr>
          <p:nvPr/>
        </p:nvSpPr>
        <p:spPr bwMode="auto">
          <a:xfrm>
            <a:off x="762000" y="4403725"/>
            <a:ext cx="558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p:txBody>
      </p:sp>
      <p:sp>
        <p:nvSpPr>
          <p:cNvPr id="50182"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0183"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0184"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0185"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0186"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0187"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0188"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0189" name="Rectangle 2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an Action Sequence</a:t>
            </a:r>
          </a:p>
        </p:txBody>
      </p:sp>
      <p:grpSp>
        <p:nvGrpSpPr>
          <p:cNvPr id="52226" name="Group 3"/>
          <p:cNvGrpSpPr>
            <a:grpSpLocks/>
          </p:cNvGrpSpPr>
          <p:nvPr/>
        </p:nvGrpSpPr>
        <p:grpSpPr bwMode="auto">
          <a:xfrm>
            <a:off x="1219200" y="2041525"/>
            <a:ext cx="2438400" cy="1828800"/>
            <a:chOff x="960" y="1152"/>
            <a:chExt cx="1536" cy="1152"/>
          </a:xfrm>
        </p:grpSpPr>
        <p:sp>
          <p:nvSpPr>
            <p:cNvPr id="52258"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59"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60"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61"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62"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63"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64"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2227"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2228"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2229" name="Text Box 13"/>
          <p:cNvSpPr txBox="1">
            <a:spLocks noChangeArrowheads="1"/>
          </p:cNvSpPr>
          <p:nvPr/>
        </p:nvSpPr>
        <p:spPr bwMode="auto">
          <a:xfrm>
            <a:off x="762000" y="4403725"/>
            <a:ext cx="7537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p:txBody>
      </p:sp>
      <p:sp>
        <p:nvSpPr>
          <p:cNvPr id="52230"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2231"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2232"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2233"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2234"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2235"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2236"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2237" name="Group 21"/>
          <p:cNvGrpSpPr>
            <a:grpSpLocks/>
          </p:cNvGrpSpPr>
          <p:nvPr/>
        </p:nvGrpSpPr>
        <p:grpSpPr bwMode="auto">
          <a:xfrm>
            <a:off x="4114800" y="2041525"/>
            <a:ext cx="4552950" cy="2006600"/>
            <a:chOff x="2592" y="1056"/>
            <a:chExt cx="2868" cy="1264"/>
          </a:xfrm>
        </p:grpSpPr>
        <p:sp>
          <p:nvSpPr>
            <p:cNvPr id="52239"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2240"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2241"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2242"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2243"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44"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45"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46"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2247"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2248"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2249"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2250"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2251"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2252"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53"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54"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55"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56"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57"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52238" name="Rectangle 4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an Action Sequence</a:t>
            </a:r>
          </a:p>
        </p:txBody>
      </p:sp>
      <p:grpSp>
        <p:nvGrpSpPr>
          <p:cNvPr id="54274" name="Group 3"/>
          <p:cNvGrpSpPr>
            <a:grpSpLocks/>
          </p:cNvGrpSpPr>
          <p:nvPr/>
        </p:nvGrpSpPr>
        <p:grpSpPr bwMode="auto">
          <a:xfrm>
            <a:off x="1219200" y="2011363"/>
            <a:ext cx="2438400" cy="1828800"/>
            <a:chOff x="960" y="1152"/>
            <a:chExt cx="1536" cy="1152"/>
          </a:xfrm>
        </p:grpSpPr>
        <p:sp>
          <p:nvSpPr>
            <p:cNvPr id="54306"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07"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08"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09"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10"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11"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12"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4275" name="Text Box 11"/>
          <p:cNvSpPr txBox="1">
            <a:spLocks noChangeArrowheads="1"/>
          </p:cNvSpPr>
          <p:nvPr/>
        </p:nvSpPr>
        <p:spPr bwMode="auto">
          <a:xfrm>
            <a:off x="3136900" y="2697163"/>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4276" name="Text Box 12"/>
          <p:cNvSpPr txBox="1">
            <a:spLocks noChangeArrowheads="1"/>
          </p:cNvSpPr>
          <p:nvPr/>
        </p:nvSpPr>
        <p:spPr bwMode="auto">
          <a:xfrm>
            <a:off x="3124200" y="2087563"/>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4277" name="Text Box 13"/>
          <p:cNvSpPr txBox="1">
            <a:spLocks noChangeArrowheads="1"/>
          </p:cNvSpPr>
          <p:nvPr/>
        </p:nvSpPr>
        <p:spPr bwMode="auto">
          <a:xfrm>
            <a:off x="762000" y="4373563"/>
            <a:ext cx="76771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a:p>
            <a:pPr eaLnBrk="1" hangingPunct="1">
              <a:buFontTx/>
              <a:buChar char="•"/>
            </a:pPr>
            <a:r>
              <a:rPr lang="en-US" sz="2000" i="0">
                <a:latin typeface="Tahoma" charset="0"/>
              </a:rPr>
              <a:t> The </a:t>
            </a:r>
            <a:r>
              <a:rPr lang="en-US" sz="2000" i="0">
                <a:solidFill>
                  <a:srgbClr val="2B51F3"/>
                </a:solidFill>
                <a:latin typeface="Tahoma" charset="0"/>
              </a:rPr>
              <a:t>utility of the sequence</a:t>
            </a:r>
            <a:r>
              <a:rPr lang="en-US" sz="2000" i="0">
                <a:latin typeface="Tahoma" charset="0"/>
              </a:rPr>
              <a:t> is the expected utility of the histories:</a:t>
            </a:r>
            <a:br>
              <a:rPr lang="en-US" sz="2000" i="0">
                <a:latin typeface="Tahoma" charset="0"/>
              </a:rPr>
            </a:br>
            <a:r>
              <a:rPr lang="en-US" sz="2000" i="0">
                <a:latin typeface="Tahoma" charset="0"/>
              </a:rPr>
              <a:t>                                    </a:t>
            </a:r>
            <a:r>
              <a:rPr lang="en-US" sz="3200" b="1" i="0">
                <a:latin typeface="Bradley Hand ITC" charset="0"/>
              </a:rPr>
              <a:t>U</a:t>
            </a:r>
            <a:r>
              <a:rPr lang="en-US" sz="2000" i="0">
                <a:latin typeface="Tahoma" charset="0"/>
              </a:rPr>
              <a:t> = </a:t>
            </a:r>
            <a:r>
              <a:rPr lang="en-US" sz="3200" i="0">
                <a:latin typeface="Symbol" charset="0"/>
              </a:rPr>
              <a:t>S</a:t>
            </a:r>
            <a:r>
              <a:rPr lang="en-US" i="0" baseline="-30000">
                <a:latin typeface="Tahoma" charset="0"/>
                <a:cs typeface="Times New Roman" charset="0"/>
              </a:rPr>
              <a:t>h</a:t>
            </a:r>
            <a:r>
              <a:rPr lang="en-US" sz="3200" b="1" i="0">
                <a:latin typeface="Bradley Hand ITC" charset="0"/>
              </a:rPr>
              <a:t>U</a:t>
            </a:r>
            <a:r>
              <a:rPr lang="en-US" i="0" baseline="-30000">
                <a:latin typeface="Tahoma" charset="0"/>
                <a:cs typeface="Times New Roman" charset="0"/>
              </a:rPr>
              <a:t>h</a:t>
            </a:r>
            <a:r>
              <a:rPr lang="en-US" sz="1600" i="0">
                <a:latin typeface="Tahoma" charset="0"/>
              </a:rPr>
              <a:t> </a:t>
            </a:r>
            <a:r>
              <a:rPr lang="en-US" sz="2800" b="1" i="0">
                <a:latin typeface="Tahoma" charset="0"/>
              </a:rPr>
              <a:t>P</a:t>
            </a:r>
            <a:r>
              <a:rPr lang="en-US" sz="2800" i="0">
                <a:latin typeface="Tahoma" charset="0"/>
              </a:rPr>
              <a:t>(h)</a:t>
            </a:r>
            <a:endParaRPr lang="en-US" sz="2800" i="0" baseline="-30000">
              <a:latin typeface="Tahoma" charset="0"/>
              <a:cs typeface="Times New Roman" charset="0"/>
            </a:endParaRPr>
          </a:p>
        </p:txBody>
      </p:sp>
      <p:sp>
        <p:nvSpPr>
          <p:cNvPr id="54278" name="Text Box 14"/>
          <p:cNvSpPr txBox="1">
            <a:spLocks noChangeArrowheads="1"/>
          </p:cNvSpPr>
          <p:nvPr/>
        </p:nvSpPr>
        <p:spPr bwMode="auto">
          <a:xfrm>
            <a:off x="838200" y="2773363"/>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4279" name="Text Box 15"/>
          <p:cNvSpPr txBox="1">
            <a:spLocks noChangeArrowheads="1"/>
          </p:cNvSpPr>
          <p:nvPr/>
        </p:nvSpPr>
        <p:spPr bwMode="auto">
          <a:xfrm>
            <a:off x="838200" y="2163763"/>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4280" name="Text Box 16"/>
          <p:cNvSpPr txBox="1">
            <a:spLocks noChangeArrowheads="1"/>
          </p:cNvSpPr>
          <p:nvPr/>
        </p:nvSpPr>
        <p:spPr bwMode="auto">
          <a:xfrm>
            <a:off x="838200" y="3306763"/>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4281" name="Text Box 17"/>
          <p:cNvSpPr txBox="1">
            <a:spLocks noChangeArrowheads="1"/>
          </p:cNvSpPr>
          <p:nvPr/>
        </p:nvSpPr>
        <p:spPr bwMode="auto">
          <a:xfrm>
            <a:off x="3200400" y="3840163"/>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4282" name="Text Box 18"/>
          <p:cNvSpPr txBox="1">
            <a:spLocks noChangeArrowheads="1"/>
          </p:cNvSpPr>
          <p:nvPr/>
        </p:nvSpPr>
        <p:spPr bwMode="auto">
          <a:xfrm>
            <a:off x="2590800" y="3840163"/>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4283" name="Text Box 19"/>
          <p:cNvSpPr txBox="1">
            <a:spLocks noChangeArrowheads="1"/>
          </p:cNvSpPr>
          <p:nvPr/>
        </p:nvSpPr>
        <p:spPr bwMode="auto">
          <a:xfrm>
            <a:off x="1981200" y="3840163"/>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4284" name="Text Box 20"/>
          <p:cNvSpPr txBox="1">
            <a:spLocks noChangeArrowheads="1"/>
          </p:cNvSpPr>
          <p:nvPr/>
        </p:nvSpPr>
        <p:spPr bwMode="auto">
          <a:xfrm>
            <a:off x="1371600" y="3840163"/>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4285" name="Group 21"/>
          <p:cNvGrpSpPr>
            <a:grpSpLocks/>
          </p:cNvGrpSpPr>
          <p:nvPr/>
        </p:nvGrpSpPr>
        <p:grpSpPr bwMode="auto">
          <a:xfrm>
            <a:off x="4114800" y="2011363"/>
            <a:ext cx="4552950" cy="2006600"/>
            <a:chOff x="2592" y="1056"/>
            <a:chExt cx="2868" cy="1264"/>
          </a:xfrm>
        </p:grpSpPr>
        <p:sp>
          <p:nvSpPr>
            <p:cNvPr id="54287"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4288"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4289"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4290"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4291"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292"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293"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294"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4295"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4296"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4297"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4298"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4299"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4300"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01"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02"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03"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04"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4305"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54286" name="Rectangle 41"/>
          <p:cNvSpPr>
            <a:spLocks noChangeArrowheads="1"/>
          </p:cNvSpPr>
          <p:nvPr/>
        </p:nvSpPr>
        <p:spPr bwMode="auto">
          <a:xfrm>
            <a:off x="2438400" y="2620963"/>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Literature</a:t>
            </a:r>
          </a:p>
        </p:txBody>
      </p:sp>
      <p:sp>
        <p:nvSpPr>
          <p:cNvPr id="19458" name="Rectangle 3"/>
          <p:cNvSpPr>
            <a:spLocks noGrp="1" noChangeArrowheads="1"/>
          </p:cNvSpPr>
          <p:nvPr>
            <p:ph type="body" idx="1"/>
          </p:nvPr>
        </p:nvSpPr>
        <p:spPr/>
        <p:txBody>
          <a:bodyPr/>
          <a:lstStyle/>
          <a:p>
            <a:pPr eaLnBrk="1" hangingPunct="1"/>
            <a:endParaRPr lang="en-US">
              <a:latin typeface="Lucida Grande" charset="0"/>
              <a:ea typeface="ＭＳ Ｐゴシック" charset="0"/>
              <a:cs typeface="ＭＳ Ｐゴシック" charset="0"/>
            </a:endParaRPr>
          </a:p>
        </p:txBody>
      </p:sp>
      <p:sp>
        <p:nvSpPr>
          <p:cNvPr id="19459" name="Rectangle 4"/>
          <p:cNvSpPr>
            <a:spLocks noChangeArrowheads="1"/>
          </p:cNvSpPr>
          <p:nvPr/>
        </p:nvSpPr>
        <p:spPr bwMode="auto">
          <a:xfrm>
            <a:off x="3962400" y="4038600"/>
            <a:ext cx="480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1"/>
              </a:buClr>
              <a:buFont typeface="Times" charset="0"/>
              <a:buChar char="•"/>
            </a:pPr>
            <a:r>
              <a:rPr lang="en-US" i="0">
                <a:latin typeface="Lucida Grande" charset="0"/>
              </a:rPr>
              <a:t>Chapter 17</a:t>
            </a:r>
          </a:p>
        </p:txBody>
      </p:sp>
      <p:pic>
        <p:nvPicPr>
          <p:cNvPr id="19460" name="Picture 5"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33692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6"/>
          <p:cNvSpPr txBox="1">
            <a:spLocks noChangeArrowheads="1"/>
          </p:cNvSpPr>
          <p:nvPr/>
        </p:nvSpPr>
        <p:spPr bwMode="auto">
          <a:xfrm>
            <a:off x="4343400" y="5257800"/>
            <a:ext cx="4511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Material from Lise Getoor, Jean-Claude Latombe, Daphne Koller, and </a:t>
            </a:r>
            <a:br>
              <a:rPr lang="en-US" sz="1800" i="0"/>
            </a:br>
            <a:r>
              <a:rPr lang="en-US" sz="1800" i="0"/>
              <a:t>Stuart Russell</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Action Sequence</a:t>
            </a:r>
          </a:p>
        </p:txBody>
      </p:sp>
      <p:grpSp>
        <p:nvGrpSpPr>
          <p:cNvPr id="56322" name="Group 3"/>
          <p:cNvGrpSpPr>
            <a:grpSpLocks/>
          </p:cNvGrpSpPr>
          <p:nvPr/>
        </p:nvGrpSpPr>
        <p:grpSpPr bwMode="auto">
          <a:xfrm>
            <a:off x="1219200" y="2041525"/>
            <a:ext cx="2438400" cy="1828800"/>
            <a:chOff x="960" y="1152"/>
            <a:chExt cx="1536" cy="1152"/>
          </a:xfrm>
        </p:grpSpPr>
        <p:sp>
          <p:nvSpPr>
            <p:cNvPr id="56354"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55"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6"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7"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8"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9"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60"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6323"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6324"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6325" name="Text Box 13"/>
          <p:cNvSpPr txBox="1">
            <a:spLocks noChangeArrowheads="1"/>
          </p:cNvSpPr>
          <p:nvPr/>
        </p:nvSpPr>
        <p:spPr bwMode="auto">
          <a:xfrm>
            <a:off x="762000" y="4403725"/>
            <a:ext cx="75882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a:p>
            <a:pPr eaLnBrk="1" hangingPunct="1">
              <a:buFontTx/>
              <a:buChar char="•"/>
            </a:pPr>
            <a:r>
              <a:rPr lang="en-US" sz="2000" i="0">
                <a:latin typeface="Tahoma" charset="0"/>
              </a:rPr>
              <a:t> The utility of the sequence is the expected utility of the histories</a:t>
            </a:r>
          </a:p>
          <a:p>
            <a:pPr eaLnBrk="1" hangingPunct="1">
              <a:buFontTx/>
              <a:buChar char="•"/>
            </a:pPr>
            <a:r>
              <a:rPr lang="en-US" sz="2000" i="0">
                <a:latin typeface="Tahoma" charset="0"/>
              </a:rPr>
              <a:t> The </a:t>
            </a:r>
            <a:r>
              <a:rPr lang="en-US" sz="2000" i="0">
                <a:solidFill>
                  <a:srgbClr val="2B51F3"/>
                </a:solidFill>
                <a:latin typeface="Tahoma" charset="0"/>
              </a:rPr>
              <a:t>optimal sequence</a:t>
            </a:r>
            <a:r>
              <a:rPr lang="en-US" sz="2000" i="0">
                <a:latin typeface="Tahoma" charset="0"/>
              </a:rPr>
              <a:t> is the one with maximal utility</a:t>
            </a:r>
            <a:endParaRPr lang="en-US" sz="2000" b="1" i="0">
              <a:solidFill>
                <a:srgbClr val="FF0000"/>
              </a:solidFill>
              <a:latin typeface="Tahoma" charset="0"/>
            </a:endParaRPr>
          </a:p>
        </p:txBody>
      </p:sp>
      <p:sp>
        <p:nvSpPr>
          <p:cNvPr id="56326"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6327"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6328"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6329"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6330"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6331"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6332"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6333" name="Group 21"/>
          <p:cNvGrpSpPr>
            <a:grpSpLocks/>
          </p:cNvGrpSpPr>
          <p:nvPr/>
        </p:nvGrpSpPr>
        <p:grpSpPr bwMode="auto">
          <a:xfrm>
            <a:off x="4114800" y="2041525"/>
            <a:ext cx="4552950" cy="2006600"/>
            <a:chOff x="2592" y="1056"/>
            <a:chExt cx="2868" cy="1264"/>
          </a:xfrm>
        </p:grpSpPr>
        <p:sp>
          <p:nvSpPr>
            <p:cNvPr id="56335"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6336"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6337"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6338"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6339"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40"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41"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42"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6343"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6344"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6345"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6346"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6347"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6348"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49"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0"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1"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2"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6353"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56334" name="Rectangle 4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Action Sequence</a:t>
            </a:r>
          </a:p>
        </p:txBody>
      </p:sp>
      <p:grpSp>
        <p:nvGrpSpPr>
          <p:cNvPr id="58370" name="Group 3"/>
          <p:cNvGrpSpPr>
            <a:grpSpLocks/>
          </p:cNvGrpSpPr>
          <p:nvPr/>
        </p:nvGrpSpPr>
        <p:grpSpPr bwMode="auto">
          <a:xfrm>
            <a:off x="1219200" y="2041525"/>
            <a:ext cx="2438400" cy="1828800"/>
            <a:chOff x="960" y="1152"/>
            <a:chExt cx="1536" cy="1152"/>
          </a:xfrm>
        </p:grpSpPr>
        <p:sp>
          <p:nvSpPr>
            <p:cNvPr id="58405"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06"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7"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8"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9"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10"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11"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8371"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8372"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8373" name="Text Box 13"/>
          <p:cNvSpPr txBox="1">
            <a:spLocks noChangeArrowheads="1"/>
          </p:cNvSpPr>
          <p:nvPr/>
        </p:nvSpPr>
        <p:spPr bwMode="auto">
          <a:xfrm>
            <a:off x="762000" y="4403725"/>
            <a:ext cx="75882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a:p>
            <a:pPr eaLnBrk="1" hangingPunct="1">
              <a:buFontTx/>
              <a:buChar char="•"/>
            </a:pPr>
            <a:r>
              <a:rPr lang="en-US" sz="2000" i="0">
                <a:latin typeface="Tahoma" charset="0"/>
              </a:rPr>
              <a:t> The utility of the sequence is the expected utility of the histories</a:t>
            </a:r>
          </a:p>
          <a:p>
            <a:pPr eaLnBrk="1" hangingPunct="1">
              <a:buFontTx/>
              <a:buChar char="•"/>
            </a:pPr>
            <a:r>
              <a:rPr lang="en-US" sz="2000" i="0">
                <a:latin typeface="Tahoma" charset="0"/>
              </a:rPr>
              <a:t> The </a:t>
            </a:r>
            <a:r>
              <a:rPr lang="en-US" sz="2000" i="0">
                <a:solidFill>
                  <a:srgbClr val="2B51F3"/>
                </a:solidFill>
                <a:latin typeface="Tahoma" charset="0"/>
              </a:rPr>
              <a:t>optimal sequence</a:t>
            </a:r>
            <a:r>
              <a:rPr lang="en-US" sz="2000" i="0">
                <a:latin typeface="Tahoma" charset="0"/>
              </a:rPr>
              <a:t> is the one with maximal utility</a:t>
            </a:r>
          </a:p>
          <a:p>
            <a:pPr eaLnBrk="1" hangingPunct="1">
              <a:buFontTx/>
              <a:buChar char="•"/>
            </a:pPr>
            <a:r>
              <a:rPr lang="en-US" sz="2000" i="0">
                <a:latin typeface="Tahoma" charset="0"/>
              </a:rPr>
              <a:t> </a:t>
            </a:r>
            <a:r>
              <a:rPr lang="en-US" sz="2000" b="1" i="0">
                <a:solidFill>
                  <a:srgbClr val="FF0000"/>
                </a:solidFill>
                <a:latin typeface="Tahoma" charset="0"/>
              </a:rPr>
              <a:t>But is the optimal action sequence what we want to </a:t>
            </a:r>
            <a:br>
              <a:rPr lang="en-US" sz="2000" b="1" i="0">
                <a:solidFill>
                  <a:srgbClr val="FF0000"/>
                </a:solidFill>
                <a:latin typeface="Tahoma" charset="0"/>
              </a:rPr>
            </a:br>
            <a:r>
              <a:rPr lang="en-US" sz="2000" b="1" i="0">
                <a:solidFill>
                  <a:srgbClr val="FF0000"/>
                </a:solidFill>
                <a:latin typeface="Tahoma" charset="0"/>
              </a:rPr>
              <a:t>  compute?</a:t>
            </a:r>
          </a:p>
        </p:txBody>
      </p:sp>
      <p:sp>
        <p:nvSpPr>
          <p:cNvPr id="58374"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8375"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8376"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8377"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8378"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8379"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8380"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8381" name="Group 21"/>
          <p:cNvGrpSpPr>
            <a:grpSpLocks/>
          </p:cNvGrpSpPr>
          <p:nvPr/>
        </p:nvGrpSpPr>
        <p:grpSpPr bwMode="auto">
          <a:xfrm>
            <a:off x="4114800" y="2041525"/>
            <a:ext cx="4552950" cy="2006600"/>
            <a:chOff x="2592" y="1056"/>
            <a:chExt cx="2868" cy="1264"/>
          </a:xfrm>
        </p:grpSpPr>
        <p:sp>
          <p:nvSpPr>
            <p:cNvPr id="58386"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8387"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8388"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8389"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8390"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391"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392"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393"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8394"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8395"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8396"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8397"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8398"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8399"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0"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1"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2"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3"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8404"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58382" name="Rectangle 4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grpSp>
        <p:nvGrpSpPr>
          <p:cNvPr id="4" name="Group 42"/>
          <p:cNvGrpSpPr>
            <a:grpSpLocks/>
          </p:cNvGrpSpPr>
          <p:nvPr/>
        </p:nvGrpSpPr>
        <p:grpSpPr bwMode="auto">
          <a:xfrm>
            <a:off x="2224088" y="4784725"/>
            <a:ext cx="5670550" cy="1676400"/>
            <a:chOff x="1401" y="2784"/>
            <a:chExt cx="3572" cy="1056"/>
          </a:xfrm>
        </p:grpSpPr>
        <p:sp>
          <p:nvSpPr>
            <p:cNvPr id="58384" name="Text Box 43"/>
            <p:cNvSpPr txBox="1">
              <a:spLocks noChangeArrowheads="1"/>
            </p:cNvSpPr>
            <p:nvPr/>
          </p:nvSpPr>
          <p:spPr bwMode="auto">
            <a:xfrm>
              <a:off x="1401" y="2784"/>
              <a:ext cx="3572" cy="294"/>
            </a:xfrm>
            <a:prstGeom prst="rect">
              <a:avLst/>
            </a:prstGeom>
            <a:solidFill>
              <a:srgbClr val="FFF5EB"/>
            </a:solidFill>
            <a:ln w="9525">
              <a:solidFill>
                <a:srgbClr val="FF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FF0000"/>
                  </a:solidFill>
                  <a:latin typeface="Tahoma" charset="0"/>
                </a:rPr>
                <a:t>only if the sequence is executed blindly! </a:t>
              </a:r>
            </a:p>
          </p:txBody>
        </p:sp>
        <p:sp>
          <p:nvSpPr>
            <p:cNvPr id="58385" name="Line 44"/>
            <p:cNvSpPr>
              <a:spLocks noChangeShapeType="1"/>
            </p:cNvSpPr>
            <p:nvPr/>
          </p:nvSpPr>
          <p:spPr bwMode="auto">
            <a:xfrm flipV="1">
              <a:off x="1488" y="3312"/>
              <a:ext cx="1728" cy="52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1905000"/>
            <a:ext cx="5819775" cy="1295400"/>
            <a:chOff x="1392" y="1200"/>
            <a:chExt cx="3666" cy="816"/>
          </a:xfrm>
        </p:grpSpPr>
        <p:sp>
          <p:nvSpPr>
            <p:cNvPr id="60420" name="Oval 3"/>
            <p:cNvSpPr>
              <a:spLocks noChangeArrowheads="1"/>
            </p:cNvSpPr>
            <p:nvPr/>
          </p:nvSpPr>
          <p:spPr bwMode="auto">
            <a:xfrm>
              <a:off x="1392" y="1632"/>
              <a:ext cx="1632" cy="384"/>
            </a:xfrm>
            <a:prstGeom prst="ellipse">
              <a:avLst/>
            </a:prstGeom>
            <a:solidFill>
              <a:srgbClr val="E0FFC1"/>
            </a:solidFill>
            <a:ln w="9525">
              <a:solidFill>
                <a:srgbClr val="008000"/>
              </a:solidFill>
              <a:round/>
              <a:headEnd/>
              <a:tailEnd/>
            </a:ln>
          </p:spPr>
          <p:txBody>
            <a:bodyPr wrap="none" anchor="ctr"/>
            <a:lstStyle/>
            <a:p>
              <a:endParaRPr lang="en-US"/>
            </a:p>
          </p:txBody>
        </p:sp>
        <p:sp>
          <p:nvSpPr>
            <p:cNvPr id="60421" name="Line 4"/>
            <p:cNvSpPr>
              <a:spLocks noChangeShapeType="1"/>
            </p:cNvSpPr>
            <p:nvPr/>
          </p:nvSpPr>
          <p:spPr bwMode="auto">
            <a:xfrm flipV="1">
              <a:off x="2784" y="1392"/>
              <a:ext cx="864" cy="28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0422" name="Text Box 5"/>
            <p:cNvSpPr txBox="1">
              <a:spLocks noChangeArrowheads="1"/>
            </p:cNvSpPr>
            <p:nvPr/>
          </p:nvSpPr>
          <p:spPr bwMode="auto">
            <a:xfrm>
              <a:off x="3552" y="1200"/>
              <a:ext cx="15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008000"/>
                  </a:solidFill>
                  <a:latin typeface="Tahoma" charset="0"/>
                </a:rPr>
                <a:t>Accessible or</a:t>
              </a:r>
            </a:p>
            <a:p>
              <a:pPr algn="ctr" eaLnBrk="1" hangingPunct="1"/>
              <a:r>
                <a:rPr lang="en-US" i="0">
                  <a:solidFill>
                    <a:srgbClr val="008000"/>
                  </a:solidFill>
                  <a:latin typeface="Tahoma" charset="0"/>
                </a:rPr>
                <a:t>observable state</a:t>
              </a:r>
            </a:p>
          </p:txBody>
        </p:sp>
      </p:grpSp>
      <p:sp>
        <p:nvSpPr>
          <p:cNvPr id="60418" name="Text Box 6"/>
          <p:cNvSpPr txBox="1">
            <a:spLocks noChangeArrowheads="1"/>
          </p:cNvSpPr>
          <p:nvPr/>
        </p:nvSpPr>
        <p:spPr bwMode="auto">
          <a:xfrm>
            <a:off x="990600" y="1981200"/>
            <a:ext cx="5668963"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20000"/>
              </a:spcBef>
              <a:buClr>
                <a:schemeClr val="hlink"/>
              </a:buClr>
              <a:buSzPct val="110000"/>
              <a:buFont typeface="Wingdings" charset="0"/>
              <a:buNone/>
            </a:pPr>
            <a:r>
              <a:rPr lang="en-US" sz="3200" i="0">
                <a:latin typeface="Tahoma" charset="0"/>
              </a:rPr>
              <a:t>Repeat:</a:t>
            </a:r>
          </a:p>
          <a:p>
            <a:pPr eaLnBrk="1" hangingPunct="1">
              <a:spcBef>
                <a:spcPct val="20000"/>
              </a:spcBef>
              <a:buClr>
                <a:schemeClr val="hlink"/>
              </a:buClr>
              <a:buSzPct val="110000"/>
              <a:buFont typeface="Wingdings" charset="0"/>
              <a:buChar char="w"/>
            </a:pPr>
            <a:r>
              <a:rPr lang="en-US" sz="3200" i="0">
                <a:solidFill>
                  <a:srgbClr val="008000"/>
                </a:solidFill>
                <a:latin typeface="Tahoma" charset="0"/>
              </a:rPr>
              <a:t>s </a:t>
            </a:r>
            <a:r>
              <a:rPr lang="en-US" sz="3200" i="0">
                <a:latin typeface="Tahoma" charset="0"/>
                <a:sym typeface="Wingdings" charset="0"/>
              </a:rPr>
              <a:t> </a:t>
            </a:r>
            <a:r>
              <a:rPr lang="en-US" sz="3200" i="0">
                <a:latin typeface="Tahoma" charset="0"/>
              </a:rPr>
              <a:t>sensed state</a:t>
            </a:r>
          </a:p>
          <a:p>
            <a:pPr eaLnBrk="1" hangingPunct="1">
              <a:spcBef>
                <a:spcPct val="20000"/>
              </a:spcBef>
              <a:buClr>
                <a:schemeClr val="hlink"/>
              </a:buClr>
              <a:buSzPct val="110000"/>
              <a:buFont typeface="Wingdings" charset="0"/>
              <a:buChar char="w"/>
            </a:pPr>
            <a:r>
              <a:rPr lang="en-US" sz="3200" i="0">
                <a:latin typeface="Tahoma" charset="0"/>
              </a:rPr>
              <a:t>If </a:t>
            </a:r>
            <a:r>
              <a:rPr lang="en-US" sz="3200" i="0">
                <a:solidFill>
                  <a:srgbClr val="008000"/>
                </a:solidFill>
                <a:latin typeface="Tahoma" charset="0"/>
              </a:rPr>
              <a:t>s</a:t>
            </a:r>
            <a:r>
              <a:rPr lang="en-US" sz="3200" i="0">
                <a:latin typeface="Tahoma" charset="0"/>
              </a:rPr>
              <a:t> is terminal then exit</a:t>
            </a:r>
          </a:p>
          <a:p>
            <a:pPr eaLnBrk="1" hangingPunct="1">
              <a:spcBef>
                <a:spcPct val="20000"/>
              </a:spcBef>
              <a:buClr>
                <a:schemeClr val="hlink"/>
              </a:buClr>
              <a:buSzPct val="110000"/>
              <a:buFont typeface="Wingdings" charset="0"/>
              <a:buChar char="w"/>
            </a:pPr>
            <a:r>
              <a:rPr lang="en-US" sz="3200" i="0">
                <a:solidFill>
                  <a:srgbClr val="990000"/>
                </a:solidFill>
                <a:latin typeface="Tahoma" charset="0"/>
              </a:rPr>
              <a:t>a</a:t>
            </a:r>
            <a:r>
              <a:rPr lang="en-US" sz="3200" i="0">
                <a:latin typeface="Tahoma" charset="0"/>
              </a:rPr>
              <a:t> </a:t>
            </a:r>
            <a:r>
              <a:rPr lang="en-US" sz="3200" i="0">
                <a:latin typeface="Tahoma" charset="0"/>
                <a:sym typeface="Wingdings" charset="0"/>
              </a:rPr>
              <a:t></a:t>
            </a:r>
            <a:r>
              <a:rPr lang="en-US" sz="3200" i="0">
                <a:latin typeface="Tahoma" charset="0"/>
              </a:rPr>
              <a:t> choose action (given </a:t>
            </a:r>
            <a:r>
              <a:rPr lang="en-US" sz="3200" i="0">
                <a:solidFill>
                  <a:srgbClr val="008000"/>
                </a:solidFill>
                <a:latin typeface="Tahoma" charset="0"/>
              </a:rPr>
              <a:t>s</a:t>
            </a:r>
            <a:r>
              <a:rPr lang="en-US" sz="3200" i="0">
                <a:latin typeface="Tahoma" charset="0"/>
              </a:rPr>
              <a:t>)</a:t>
            </a:r>
            <a:endParaRPr lang="en-US" sz="3200" i="0">
              <a:solidFill>
                <a:srgbClr val="008000"/>
              </a:solidFill>
              <a:latin typeface="Tahoma" charset="0"/>
            </a:endParaRPr>
          </a:p>
          <a:p>
            <a:pPr eaLnBrk="1" hangingPunct="1">
              <a:spcBef>
                <a:spcPct val="20000"/>
              </a:spcBef>
              <a:buClr>
                <a:schemeClr val="hlink"/>
              </a:buClr>
              <a:buSzPct val="110000"/>
              <a:buFont typeface="Wingdings" charset="0"/>
              <a:buChar char="w"/>
            </a:pPr>
            <a:r>
              <a:rPr lang="en-US" sz="3200" i="0">
                <a:latin typeface="Tahoma" charset="0"/>
              </a:rPr>
              <a:t>Perform </a:t>
            </a:r>
            <a:r>
              <a:rPr lang="en-US" sz="3200" i="0">
                <a:solidFill>
                  <a:srgbClr val="990000"/>
                </a:solidFill>
                <a:latin typeface="Tahoma" charset="0"/>
              </a:rPr>
              <a:t>a</a:t>
            </a:r>
          </a:p>
          <a:p>
            <a:pPr eaLnBrk="1" hangingPunct="1"/>
            <a:endParaRPr lang="en-US" i="0">
              <a:latin typeface="Tahoma" charset="0"/>
            </a:endParaRPr>
          </a:p>
        </p:txBody>
      </p:sp>
      <p:sp>
        <p:nvSpPr>
          <p:cNvPr id="385031" name="Rectangle 7"/>
          <p:cNvSpPr>
            <a:spLocks noGrp="1" noChangeArrowheads="1"/>
          </p:cNvSpPr>
          <p:nvPr>
            <p:ph type="title"/>
          </p:nvPr>
        </p:nvSpPr>
        <p:spPr>
          <a:xfrm>
            <a:off x="381000" y="0"/>
            <a:ext cx="81534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Reactive Agent Algorithm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a:t>
            </a:r>
            <a:r>
              <a:rPr lang="en-US" sz="2800">
                <a:effectLst>
                  <a:outerShdw blurRad="38100" dist="38100" dir="2700000" algn="tl">
                    <a:srgbClr val="DDDDDD"/>
                  </a:outerShdw>
                </a:effectLst>
                <a:latin typeface="Lucida Grande" charset="0"/>
                <a:ea typeface="ＭＳ Ｐゴシック" charset="0"/>
                <a:cs typeface="ＭＳ Ｐゴシック" charset="0"/>
              </a:rPr>
              <a:t>(Reactive/Closed-Loop Strategy)</a:t>
            </a:r>
          </a:p>
        </p:txBody>
      </p:sp>
      <p:sp>
        <p:nvSpPr>
          <p:cNvPr id="62466" name="Text Box 3"/>
          <p:cNvSpPr txBox="1">
            <a:spLocks noChangeArrowheads="1"/>
          </p:cNvSpPr>
          <p:nvPr/>
        </p:nvSpPr>
        <p:spPr bwMode="auto">
          <a:xfrm>
            <a:off x="838200" y="4495800"/>
            <a:ext cx="793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i="0">
                <a:latin typeface="Tahoma" charset="0"/>
              </a:rPr>
              <a:t> A </a:t>
            </a:r>
            <a:r>
              <a:rPr lang="en-US" i="0">
                <a:solidFill>
                  <a:srgbClr val="990000"/>
                </a:solidFill>
                <a:latin typeface="Tahoma" charset="0"/>
              </a:rPr>
              <a:t>policy </a:t>
            </a:r>
            <a:r>
              <a:rPr lang="en-US" i="0">
                <a:solidFill>
                  <a:srgbClr val="990000"/>
                </a:solidFill>
                <a:latin typeface="Symbol" charset="0"/>
              </a:rPr>
              <a:t>P</a:t>
            </a:r>
            <a:r>
              <a:rPr lang="en-US" i="0">
                <a:latin typeface="Tahoma" charset="0"/>
              </a:rPr>
              <a:t> is a complete mapping from states to actions</a:t>
            </a:r>
          </a:p>
        </p:txBody>
      </p:sp>
      <p:grpSp>
        <p:nvGrpSpPr>
          <p:cNvPr id="62467" name="Group 4"/>
          <p:cNvGrpSpPr>
            <a:grpSpLocks/>
          </p:cNvGrpSpPr>
          <p:nvPr/>
        </p:nvGrpSpPr>
        <p:grpSpPr bwMode="auto">
          <a:xfrm>
            <a:off x="2971800" y="2057400"/>
            <a:ext cx="2819400" cy="2225675"/>
            <a:chOff x="1872" y="1056"/>
            <a:chExt cx="1776" cy="1402"/>
          </a:xfrm>
        </p:grpSpPr>
        <p:grpSp>
          <p:nvGrpSpPr>
            <p:cNvPr id="62468" name="Group 5"/>
            <p:cNvGrpSpPr>
              <a:grpSpLocks/>
            </p:cNvGrpSpPr>
            <p:nvPr/>
          </p:nvGrpSpPr>
          <p:grpSpPr bwMode="auto">
            <a:xfrm>
              <a:off x="2112" y="1056"/>
              <a:ext cx="1536" cy="1152"/>
              <a:chOff x="960" y="1152"/>
              <a:chExt cx="1536" cy="1152"/>
            </a:xfrm>
          </p:grpSpPr>
          <p:sp>
            <p:nvSpPr>
              <p:cNvPr id="62487"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88"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89"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0"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1"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2"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3"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62469" name="Text Box 13"/>
            <p:cNvSpPr txBox="1">
              <a:spLocks noChangeArrowheads="1"/>
            </p:cNvSpPr>
            <p:nvPr/>
          </p:nvSpPr>
          <p:spPr bwMode="auto">
            <a:xfrm>
              <a:off x="3320" y="1488"/>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62470" name="Text Box 14"/>
            <p:cNvSpPr txBox="1">
              <a:spLocks noChangeArrowheads="1"/>
            </p:cNvSpPr>
            <p:nvPr/>
          </p:nvSpPr>
          <p:spPr bwMode="auto">
            <a:xfrm>
              <a:off x="3312" y="1104"/>
              <a:ext cx="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62471" name="Text Box 15"/>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2472" name="Text Box 16"/>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2473" name="Text Box 17"/>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2474" name="Text Box 18"/>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62475" name="Text Box 19"/>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2476" name="Text Box 20"/>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2477" name="Text Box 21"/>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2478" name="Line 22"/>
            <p:cNvSpPr>
              <a:spLocks noChangeShapeType="1"/>
            </p:cNvSpPr>
            <p:nvPr/>
          </p:nvSpPr>
          <p:spPr bwMode="auto">
            <a:xfrm>
              <a:off x="2208" y="124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79" name="Line 23"/>
            <p:cNvSpPr>
              <a:spLocks noChangeShapeType="1"/>
            </p:cNvSpPr>
            <p:nvPr/>
          </p:nvSpPr>
          <p:spPr bwMode="auto">
            <a:xfrm>
              <a:off x="2592" y="124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80" name="Line 24"/>
            <p:cNvSpPr>
              <a:spLocks noChangeShapeType="1"/>
            </p:cNvSpPr>
            <p:nvPr/>
          </p:nvSpPr>
          <p:spPr bwMode="auto">
            <a:xfrm>
              <a:off x="2976" y="124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81" name="Line 25"/>
            <p:cNvSpPr>
              <a:spLocks noChangeShapeType="1"/>
            </p:cNvSpPr>
            <p:nvPr/>
          </p:nvSpPr>
          <p:spPr bwMode="auto">
            <a:xfrm rot="10800000">
              <a:off x="3312" y="201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82" name="Line 26"/>
            <p:cNvSpPr>
              <a:spLocks noChangeShapeType="1"/>
            </p:cNvSpPr>
            <p:nvPr/>
          </p:nvSpPr>
          <p:spPr bwMode="auto">
            <a:xfrm rot="-5400000">
              <a:off x="2184" y="199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83" name="Line 27"/>
            <p:cNvSpPr>
              <a:spLocks noChangeShapeType="1"/>
            </p:cNvSpPr>
            <p:nvPr/>
          </p:nvSpPr>
          <p:spPr bwMode="auto">
            <a:xfrm rot="-5400000">
              <a:off x="2952" y="160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84" name="Line 28"/>
            <p:cNvSpPr>
              <a:spLocks noChangeShapeType="1"/>
            </p:cNvSpPr>
            <p:nvPr/>
          </p:nvSpPr>
          <p:spPr bwMode="auto">
            <a:xfrm rot="-5400000">
              <a:off x="2184" y="160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85" name="Line 29"/>
            <p:cNvSpPr>
              <a:spLocks noChangeShapeType="1"/>
            </p:cNvSpPr>
            <p:nvPr/>
          </p:nvSpPr>
          <p:spPr bwMode="auto">
            <a:xfrm rot="10800000">
              <a:off x="2928" y="201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2486" name="Line 30"/>
            <p:cNvSpPr>
              <a:spLocks noChangeShapeType="1"/>
            </p:cNvSpPr>
            <p:nvPr/>
          </p:nvSpPr>
          <p:spPr bwMode="auto">
            <a:xfrm rot="10800000">
              <a:off x="2544" y="201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990600" y="1981200"/>
            <a:ext cx="4922838"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20000"/>
              </a:spcBef>
              <a:buClr>
                <a:schemeClr val="hlink"/>
              </a:buClr>
              <a:buSzPct val="110000"/>
              <a:buFont typeface="Wingdings" charset="0"/>
              <a:buNone/>
            </a:pPr>
            <a:r>
              <a:rPr lang="en-US" sz="3200" i="0">
                <a:latin typeface="Tahoma" charset="0"/>
              </a:rPr>
              <a:t>Repeat:</a:t>
            </a:r>
          </a:p>
          <a:p>
            <a:pPr eaLnBrk="1" hangingPunct="1">
              <a:spcBef>
                <a:spcPct val="20000"/>
              </a:spcBef>
              <a:buClr>
                <a:schemeClr val="hlink"/>
              </a:buClr>
              <a:buSzPct val="110000"/>
              <a:buFont typeface="Wingdings" charset="0"/>
              <a:buChar char="w"/>
            </a:pPr>
            <a:r>
              <a:rPr lang="en-US" sz="3200" i="0">
                <a:solidFill>
                  <a:srgbClr val="008000"/>
                </a:solidFill>
                <a:latin typeface="Tahoma" charset="0"/>
              </a:rPr>
              <a:t>s </a:t>
            </a:r>
            <a:r>
              <a:rPr lang="en-US" sz="3200" i="0">
                <a:latin typeface="Tahoma" charset="0"/>
                <a:sym typeface="Wingdings" charset="0"/>
              </a:rPr>
              <a:t> </a:t>
            </a:r>
            <a:r>
              <a:rPr lang="en-US" sz="3200" i="0">
                <a:latin typeface="Tahoma" charset="0"/>
              </a:rPr>
              <a:t>sensed state</a:t>
            </a:r>
          </a:p>
          <a:p>
            <a:pPr eaLnBrk="1" hangingPunct="1">
              <a:spcBef>
                <a:spcPct val="20000"/>
              </a:spcBef>
              <a:buClr>
                <a:schemeClr val="hlink"/>
              </a:buClr>
              <a:buSzPct val="110000"/>
              <a:buFont typeface="Wingdings" charset="0"/>
              <a:buChar char="w"/>
            </a:pPr>
            <a:r>
              <a:rPr lang="en-US" sz="3200" i="0">
                <a:latin typeface="Tahoma" charset="0"/>
              </a:rPr>
              <a:t>If </a:t>
            </a:r>
            <a:r>
              <a:rPr lang="en-US" sz="3200" i="0">
                <a:solidFill>
                  <a:srgbClr val="008000"/>
                </a:solidFill>
                <a:latin typeface="Tahoma" charset="0"/>
              </a:rPr>
              <a:t>s</a:t>
            </a:r>
            <a:r>
              <a:rPr lang="en-US" sz="3200" i="0">
                <a:latin typeface="Tahoma" charset="0"/>
              </a:rPr>
              <a:t> is terminal then exit</a:t>
            </a:r>
          </a:p>
          <a:p>
            <a:pPr eaLnBrk="1" hangingPunct="1">
              <a:spcBef>
                <a:spcPct val="20000"/>
              </a:spcBef>
              <a:buClr>
                <a:schemeClr val="hlink"/>
              </a:buClr>
              <a:buSzPct val="110000"/>
              <a:buFont typeface="Wingdings" charset="0"/>
              <a:buChar char="w"/>
            </a:pPr>
            <a:r>
              <a:rPr lang="en-US" sz="3200" i="0">
                <a:solidFill>
                  <a:srgbClr val="990000"/>
                </a:solidFill>
                <a:latin typeface="Tahoma" charset="0"/>
              </a:rPr>
              <a:t>a</a:t>
            </a:r>
            <a:r>
              <a:rPr lang="en-US" sz="3200" i="0">
                <a:latin typeface="Tahoma" charset="0"/>
              </a:rPr>
              <a:t> </a:t>
            </a:r>
            <a:r>
              <a:rPr lang="en-US" sz="3200" i="0">
                <a:latin typeface="Tahoma" charset="0"/>
                <a:sym typeface="Wingdings" charset="0"/>
              </a:rPr>
              <a:t></a:t>
            </a:r>
            <a:r>
              <a:rPr lang="en-US" sz="3200" i="0">
                <a:latin typeface="Tahoma" charset="0"/>
              </a:rPr>
              <a:t> </a:t>
            </a:r>
            <a:r>
              <a:rPr lang="en-US" sz="3200" i="0">
                <a:latin typeface="Symbol" charset="0"/>
              </a:rPr>
              <a:t>P</a:t>
            </a:r>
            <a:r>
              <a:rPr lang="en-US" sz="3200" i="0">
                <a:latin typeface="Tahoma" charset="0"/>
              </a:rPr>
              <a:t>(</a:t>
            </a:r>
            <a:r>
              <a:rPr lang="en-US" sz="3200" i="0">
                <a:solidFill>
                  <a:srgbClr val="008000"/>
                </a:solidFill>
                <a:latin typeface="Tahoma" charset="0"/>
              </a:rPr>
              <a:t>s</a:t>
            </a:r>
            <a:r>
              <a:rPr lang="en-US" sz="3200" i="0">
                <a:latin typeface="Tahoma" charset="0"/>
              </a:rPr>
              <a:t>)</a:t>
            </a:r>
            <a:endParaRPr lang="en-US" sz="3200" i="0">
              <a:solidFill>
                <a:srgbClr val="008000"/>
              </a:solidFill>
              <a:latin typeface="Tahoma" charset="0"/>
            </a:endParaRPr>
          </a:p>
          <a:p>
            <a:pPr eaLnBrk="1" hangingPunct="1">
              <a:spcBef>
                <a:spcPct val="20000"/>
              </a:spcBef>
              <a:buClr>
                <a:schemeClr val="hlink"/>
              </a:buClr>
              <a:buSzPct val="110000"/>
              <a:buFont typeface="Wingdings" charset="0"/>
              <a:buChar char="w"/>
            </a:pPr>
            <a:r>
              <a:rPr lang="en-US" sz="3200" i="0">
                <a:latin typeface="Tahoma" charset="0"/>
              </a:rPr>
              <a:t>Perform </a:t>
            </a:r>
            <a:r>
              <a:rPr lang="en-US" sz="3200" i="0">
                <a:solidFill>
                  <a:srgbClr val="990000"/>
                </a:solidFill>
                <a:latin typeface="Tahoma" charset="0"/>
              </a:rPr>
              <a:t>a</a:t>
            </a:r>
          </a:p>
          <a:p>
            <a:pPr eaLnBrk="1" hangingPunct="1"/>
            <a:endParaRPr lang="en-US" i="0">
              <a:latin typeface="Tahoma" charset="0"/>
            </a:endParaRPr>
          </a:p>
        </p:txBody>
      </p:sp>
      <p:sp>
        <p:nvSpPr>
          <p:cNvPr id="387075" name="Rectangle 3"/>
          <p:cNvSpPr>
            <a:spLocks noGrp="1" noChangeArrowheads="1"/>
          </p:cNvSpPr>
          <p:nvPr>
            <p:ph type="title"/>
          </p:nvPr>
        </p:nvSpPr>
        <p:spPr>
          <a:xfrm>
            <a:off x="457200" y="0"/>
            <a:ext cx="81534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Reactive Agent Algorithm</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Policy</a:t>
            </a:r>
            <a:endParaRPr lang="en-US" sz="2800">
              <a:effectLst>
                <a:outerShdw blurRad="38100" dist="38100" dir="2700000" algn="tl">
                  <a:srgbClr val="DDDDDD"/>
                </a:outerShdw>
              </a:effectLst>
              <a:latin typeface="Lucida Grande" charset="0"/>
              <a:ea typeface="ＭＳ Ｐゴシック" charset="0"/>
              <a:cs typeface="ＭＳ Ｐゴシック" charset="0"/>
            </a:endParaRPr>
          </a:p>
        </p:txBody>
      </p:sp>
      <p:grpSp>
        <p:nvGrpSpPr>
          <p:cNvPr id="66562" name="Group 3"/>
          <p:cNvGrpSpPr>
            <a:grpSpLocks/>
          </p:cNvGrpSpPr>
          <p:nvPr/>
        </p:nvGrpSpPr>
        <p:grpSpPr bwMode="auto">
          <a:xfrm>
            <a:off x="3352800" y="2057400"/>
            <a:ext cx="2438400" cy="1828800"/>
            <a:chOff x="960" y="1152"/>
            <a:chExt cx="1536" cy="1152"/>
          </a:xfrm>
        </p:grpSpPr>
        <p:sp>
          <p:nvSpPr>
            <p:cNvPr id="66590"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91"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6592"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6593"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6594"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6595"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6596"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66563" name="Text Box 11"/>
          <p:cNvSpPr txBox="1">
            <a:spLocks noChangeArrowheads="1"/>
          </p:cNvSpPr>
          <p:nvPr/>
        </p:nvSpPr>
        <p:spPr bwMode="auto">
          <a:xfrm>
            <a:off x="5270500" y="2743200"/>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66564" name="Text Box 12"/>
          <p:cNvSpPr txBox="1">
            <a:spLocks noChangeArrowheads="1"/>
          </p:cNvSpPr>
          <p:nvPr/>
        </p:nvSpPr>
        <p:spPr bwMode="auto">
          <a:xfrm>
            <a:off x="5257800" y="2133600"/>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66565" name="Text Box 13"/>
          <p:cNvSpPr txBox="1">
            <a:spLocks noChangeArrowheads="1"/>
          </p:cNvSpPr>
          <p:nvPr/>
        </p:nvSpPr>
        <p:spPr bwMode="auto">
          <a:xfrm>
            <a:off x="838200" y="4495800"/>
            <a:ext cx="79375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i="0">
                <a:latin typeface="Tahoma" charset="0"/>
              </a:rPr>
              <a:t> A </a:t>
            </a:r>
            <a:r>
              <a:rPr lang="en-US" i="0">
                <a:solidFill>
                  <a:srgbClr val="990000"/>
                </a:solidFill>
                <a:latin typeface="Tahoma" charset="0"/>
              </a:rPr>
              <a:t>policy </a:t>
            </a:r>
            <a:r>
              <a:rPr lang="en-US" i="0">
                <a:solidFill>
                  <a:srgbClr val="990000"/>
                </a:solidFill>
                <a:latin typeface="Symbol" charset="0"/>
              </a:rPr>
              <a:t>P</a:t>
            </a:r>
            <a:r>
              <a:rPr lang="en-US" i="0">
                <a:latin typeface="Tahoma" charset="0"/>
              </a:rPr>
              <a:t> is a complete mapping from states to actions</a:t>
            </a:r>
          </a:p>
          <a:p>
            <a:pPr eaLnBrk="1" hangingPunct="1">
              <a:buFontTx/>
              <a:buChar char="•"/>
            </a:pPr>
            <a:r>
              <a:rPr lang="en-US" i="0">
                <a:latin typeface="Tahoma" charset="0"/>
              </a:rPr>
              <a:t> The </a:t>
            </a:r>
            <a:r>
              <a:rPr lang="en-US" i="0">
                <a:solidFill>
                  <a:srgbClr val="990000"/>
                </a:solidFill>
                <a:latin typeface="Tahoma" charset="0"/>
              </a:rPr>
              <a:t>optimal policy</a:t>
            </a:r>
            <a:r>
              <a:rPr lang="en-US" i="0">
                <a:latin typeface="Tahoma" charset="0"/>
              </a:rPr>
              <a:t> </a:t>
            </a:r>
            <a:r>
              <a:rPr lang="en-US" i="0">
                <a:solidFill>
                  <a:srgbClr val="990000"/>
                </a:solidFill>
                <a:latin typeface="Symbol" charset="0"/>
              </a:rPr>
              <a:t>P</a:t>
            </a:r>
            <a:r>
              <a:rPr lang="en-US" i="0">
                <a:solidFill>
                  <a:srgbClr val="990000"/>
                </a:solidFill>
                <a:latin typeface="Tahoma" charset="0"/>
              </a:rPr>
              <a:t>*</a:t>
            </a:r>
            <a:r>
              <a:rPr lang="en-US" i="0">
                <a:latin typeface="Tahoma" charset="0"/>
              </a:rPr>
              <a:t> is the one that always yields a </a:t>
            </a:r>
            <a:br>
              <a:rPr lang="en-US" i="0">
                <a:latin typeface="Tahoma" charset="0"/>
              </a:rPr>
            </a:br>
            <a:r>
              <a:rPr lang="en-US" i="0">
                <a:latin typeface="Tahoma" charset="0"/>
              </a:rPr>
              <a:t>   history (ending at a terminal state) with maximal </a:t>
            </a:r>
          </a:p>
          <a:p>
            <a:pPr eaLnBrk="1" hangingPunct="1"/>
            <a:r>
              <a:rPr lang="en-US" i="0">
                <a:latin typeface="Tahoma" charset="0"/>
              </a:rPr>
              <a:t>   expected utility</a:t>
            </a:r>
          </a:p>
        </p:txBody>
      </p:sp>
      <p:sp>
        <p:nvSpPr>
          <p:cNvPr id="66566" name="Text Box 14"/>
          <p:cNvSpPr txBox="1">
            <a:spLocks noChangeArrowheads="1"/>
          </p:cNvSpPr>
          <p:nvPr/>
        </p:nvSpPr>
        <p:spPr bwMode="auto">
          <a:xfrm>
            <a:off x="2971800" y="28194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6567" name="Text Box 15"/>
          <p:cNvSpPr txBox="1">
            <a:spLocks noChangeArrowheads="1"/>
          </p:cNvSpPr>
          <p:nvPr/>
        </p:nvSpPr>
        <p:spPr bwMode="auto">
          <a:xfrm>
            <a:off x="2971800" y="22098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6568" name="Text Box 16"/>
          <p:cNvSpPr txBox="1">
            <a:spLocks noChangeArrowheads="1"/>
          </p:cNvSpPr>
          <p:nvPr/>
        </p:nvSpPr>
        <p:spPr bwMode="auto">
          <a:xfrm>
            <a:off x="2971800" y="33528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6569" name="Text Box 17"/>
          <p:cNvSpPr txBox="1">
            <a:spLocks noChangeArrowheads="1"/>
          </p:cNvSpPr>
          <p:nvPr/>
        </p:nvSpPr>
        <p:spPr bwMode="auto">
          <a:xfrm>
            <a:off x="5334000" y="38862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66570" name="Text Box 18"/>
          <p:cNvSpPr txBox="1">
            <a:spLocks noChangeArrowheads="1"/>
          </p:cNvSpPr>
          <p:nvPr/>
        </p:nvSpPr>
        <p:spPr bwMode="auto">
          <a:xfrm>
            <a:off x="4724400" y="38862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6571" name="Text Box 19"/>
          <p:cNvSpPr txBox="1">
            <a:spLocks noChangeArrowheads="1"/>
          </p:cNvSpPr>
          <p:nvPr/>
        </p:nvSpPr>
        <p:spPr bwMode="auto">
          <a:xfrm>
            <a:off x="4114800" y="38862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6572" name="Text Box 20"/>
          <p:cNvSpPr txBox="1">
            <a:spLocks noChangeArrowheads="1"/>
          </p:cNvSpPr>
          <p:nvPr/>
        </p:nvSpPr>
        <p:spPr bwMode="auto">
          <a:xfrm>
            <a:off x="3505200" y="38862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6573" name="Line 21"/>
          <p:cNvSpPr>
            <a:spLocks noChangeShapeType="1"/>
          </p:cNvSpPr>
          <p:nvPr/>
        </p:nvSpPr>
        <p:spPr bwMode="auto">
          <a:xfrm>
            <a:off x="35052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74" name="Line 22"/>
          <p:cNvSpPr>
            <a:spLocks noChangeShapeType="1"/>
          </p:cNvSpPr>
          <p:nvPr/>
        </p:nvSpPr>
        <p:spPr bwMode="auto">
          <a:xfrm>
            <a:off x="41148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75" name="Line 23"/>
          <p:cNvSpPr>
            <a:spLocks noChangeShapeType="1"/>
          </p:cNvSpPr>
          <p:nvPr/>
        </p:nvSpPr>
        <p:spPr bwMode="auto">
          <a:xfrm>
            <a:off x="47244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76" name="Line 24"/>
          <p:cNvSpPr>
            <a:spLocks noChangeShapeType="1"/>
          </p:cNvSpPr>
          <p:nvPr/>
        </p:nvSpPr>
        <p:spPr bwMode="auto">
          <a:xfrm rot="10800000">
            <a:off x="5257800" y="3581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77" name="Line 25"/>
          <p:cNvSpPr>
            <a:spLocks noChangeShapeType="1"/>
          </p:cNvSpPr>
          <p:nvPr/>
        </p:nvSpPr>
        <p:spPr bwMode="auto">
          <a:xfrm rot="-5400000">
            <a:off x="3467100" y="35433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78" name="Line 26"/>
          <p:cNvSpPr>
            <a:spLocks noChangeShapeType="1"/>
          </p:cNvSpPr>
          <p:nvPr/>
        </p:nvSpPr>
        <p:spPr bwMode="auto">
          <a:xfrm rot="-5400000">
            <a:off x="4686300" y="29337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79" name="Line 27"/>
          <p:cNvSpPr>
            <a:spLocks noChangeShapeType="1"/>
          </p:cNvSpPr>
          <p:nvPr/>
        </p:nvSpPr>
        <p:spPr bwMode="auto">
          <a:xfrm rot="-5400000">
            <a:off x="3467100" y="29337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80" name="Line 28"/>
          <p:cNvSpPr>
            <a:spLocks noChangeShapeType="1"/>
          </p:cNvSpPr>
          <p:nvPr/>
        </p:nvSpPr>
        <p:spPr bwMode="auto">
          <a:xfrm rot="10800000">
            <a:off x="4648200" y="3581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6581" name="Line 29"/>
          <p:cNvSpPr>
            <a:spLocks noChangeShapeType="1"/>
          </p:cNvSpPr>
          <p:nvPr/>
        </p:nvSpPr>
        <p:spPr bwMode="auto">
          <a:xfrm rot="10800000">
            <a:off x="4038600" y="3581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nvGrpSpPr>
          <p:cNvPr id="3" name="Group 30"/>
          <p:cNvGrpSpPr>
            <a:grpSpLocks/>
          </p:cNvGrpSpPr>
          <p:nvPr/>
        </p:nvGrpSpPr>
        <p:grpSpPr bwMode="auto">
          <a:xfrm>
            <a:off x="2133600" y="5257800"/>
            <a:ext cx="6400800" cy="1295400"/>
            <a:chOff x="1344" y="3072"/>
            <a:chExt cx="4032" cy="816"/>
          </a:xfrm>
        </p:grpSpPr>
        <p:grpSp>
          <p:nvGrpSpPr>
            <p:cNvPr id="66586" name="Group 31"/>
            <p:cNvGrpSpPr>
              <a:grpSpLocks/>
            </p:cNvGrpSpPr>
            <p:nvPr/>
          </p:nvGrpSpPr>
          <p:grpSpPr bwMode="auto">
            <a:xfrm>
              <a:off x="1344" y="3456"/>
              <a:ext cx="4032" cy="432"/>
              <a:chOff x="1344" y="3456"/>
              <a:chExt cx="4032" cy="432"/>
            </a:xfrm>
          </p:grpSpPr>
          <p:sp>
            <p:nvSpPr>
              <p:cNvPr id="66588" name="Oval 32"/>
              <p:cNvSpPr>
                <a:spLocks noChangeArrowheads="1"/>
              </p:cNvSpPr>
              <p:nvPr/>
            </p:nvSpPr>
            <p:spPr bwMode="auto">
              <a:xfrm>
                <a:off x="1344" y="3456"/>
                <a:ext cx="4032" cy="432"/>
              </a:xfrm>
              <a:prstGeom prst="ellipse">
                <a:avLst/>
              </a:prstGeom>
              <a:solidFill>
                <a:srgbClr val="FFD5D5"/>
              </a:solidFill>
              <a:ln w="28575">
                <a:solidFill>
                  <a:srgbClr val="FF0000"/>
                </a:solidFill>
                <a:round/>
                <a:headEnd/>
                <a:tailEnd/>
              </a:ln>
            </p:spPr>
            <p:txBody>
              <a:bodyPr wrap="none" anchor="ctr"/>
              <a:lstStyle/>
              <a:p>
                <a:endParaRPr lang="en-US"/>
              </a:p>
            </p:txBody>
          </p:sp>
          <p:sp>
            <p:nvSpPr>
              <p:cNvPr id="66589" name="Text Box 33"/>
              <p:cNvSpPr txBox="1">
                <a:spLocks noChangeArrowheads="1"/>
              </p:cNvSpPr>
              <p:nvPr/>
            </p:nvSpPr>
            <p:spPr bwMode="auto">
              <a:xfrm>
                <a:off x="1526" y="3525"/>
                <a:ext cx="36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FF0000"/>
                    </a:solidFill>
                    <a:latin typeface="Tahoma" charset="0"/>
                  </a:rPr>
                  <a:t>Makes sense because of Markov property</a:t>
                </a:r>
                <a:r>
                  <a:rPr lang="en-US" i="0">
                    <a:latin typeface="Tahoma" charset="0"/>
                  </a:rPr>
                  <a:t> </a:t>
                </a:r>
              </a:p>
            </p:txBody>
          </p:sp>
        </p:grpSp>
        <p:sp>
          <p:nvSpPr>
            <p:cNvPr id="66587" name="Line 34"/>
            <p:cNvSpPr>
              <a:spLocks noChangeShapeType="1"/>
            </p:cNvSpPr>
            <p:nvPr/>
          </p:nvSpPr>
          <p:spPr bwMode="auto">
            <a:xfrm>
              <a:off x="1728" y="3072"/>
              <a:ext cx="432"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grpSp>
        <p:nvGrpSpPr>
          <p:cNvPr id="5" name="Group 35"/>
          <p:cNvGrpSpPr>
            <a:grpSpLocks/>
          </p:cNvGrpSpPr>
          <p:nvPr/>
        </p:nvGrpSpPr>
        <p:grpSpPr bwMode="auto">
          <a:xfrm>
            <a:off x="4267200" y="3657600"/>
            <a:ext cx="4608513" cy="1958975"/>
            <a:chOff x="2688" y="2064"/>
            <a:chExt cx="2903" cy="1234"/>
          </a:xfrm>
        </p:grpSpPr>
        <p:sp>
          <p:nvSpPr>
            <p:cNvPr id="66584" name="Text Box 36"/>
            <p:cNvSpPr txBox="1">
              <a:spLocks noChangeArrowheads="1"/>
            </p:cNvSpPr>
            <p:nvPr/>
          </p:nvSpPr>
          <p:spPr bwMode="auto">
            <a:xfrm>
              <a:off x="2688" y="2544"/>
              <a:ext cx="2903" cy="754"/>
            </a:xfrm>
            <a:prstGeom prst="rect">
              <a:avLst/>
            </a:prstGeom>
            <a:solidFill>
              <a:srgbClr val="E0FFC1"/>
            </a:solidFill>
            <a:ln w="9525">
              <a:solidFill>
                <a:srgbClr val="0099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009900"/>
                  </a:solidFill>
                  <a:latin typeface="Tahoma" charset="0"/>
                </a:rPr>
                <a:t>Note that [3,2] is a “dangerous” </a:t>
              </a:r>
            </a:p>
            <a:p>
              <a:pPr algn="ctr" eaLnBrk="1" hangingPunct="1"/>
              <a:r>
                <a:rPr lang="en-US" i="0">
                  <a:solidFill>
                    <a:srgbClr val="009900"/>
                  </a:solidFill>
                  <a:latin typeface="Tahoma" charset="0"/>
                </a:rPr>
                <a:t>state that the optimal policy </a:t>
              </a:r>
            </a:p>
            <a:p>
              <a:pPr algn="ctr" eaLnBrk="1" hangingPunct="1"/>
              <a:r>
                <a:rPr lang="en-US" i="0">
                  <a:solidFill>
                    <a:srgbClr val="009900"/>
                  </a:solidFill>
                  <a:latin typeface="Tahoma" charset="0"/>
                </a:rPr>
                <a:t>tries to avoid</a:t>
              </a:r>
            </a:p>
          </p:txBody>
        </p:sp>
        <p:sp>
          <p:nvSpPr>
            <p:cNvPr id="66585" name="Line 37"/>
            <p:cNvSpPr>
              <a:spLocks noChangeShapeType="1"/>
            </p:cNvSpPr>
            <p:nvPr/>
          </p:nvSpPr>
          <p:spPr bwMode="auto">
            <a:xfrm flipH="1" flipV="1">
              <a:off x="3120" y="2064"/>
              <a:ext cx="1008" cy="480"/>
            </a:xfrm>
            <a:prstGeom prst="line">
              <a:avLst/>
            </a:prstGeom>
            <a:noFill/>
            <a:ln w="9525">
              <a:solidFill>
                <a:srgbClr val="009900"/>
              </a:solidFill>
              <a:round/>
              <a:headEnd/>
              <a:tailEnd type="arrow" w="med" len="med"/>
            </a:ln>
            <a:extLst>
              <a:ext uri="{909E8E84-426E-40dd-AFC4-6F175D3DCCD1}">
                <a14:hiddenFill xmlns:a14="http://schemas.microsoft.com/office/drawing/2010/main">
                  <a:noFill/>
                </a14:hiddenFill>
              </a:ext>
            </a:extLst>
          </p:spPr>
          <p:txBody>
            <a:bodyPr wrap="none"/>
            <a:lstStyle/>
            <a:p>
              <a:endParaRPr lang="de-DE"/>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Policy</a:t>
            </a:r>
            <a:endParaRPr lang="en-US" sz="2800">
              <a:effectLst>
                <a:outerShdw blurRad="38100" dist="38100" dir="2700000" algn="tl">
                  <a:srgbClr val="DDDDDD"/>
                </a:outerShdw>
              </a:effectLst>
              <a:latin typeface="Lucida Grande" charset="0"/>
              <a:ea typeface="ＭＳ Ｐゴシック" charset="0"/>
              <a:cs typeface="ＭＳ Ｐゴシック" charset="0"/>
            </a:endParaRPr>
          </a:p>
        </p:txBody>
      </p:sp>
      <p:grpSp>
        <p:nvGrpSpPr>
          <p:cNvPr id="68610" name="Group 3"/>
          <p:cNvGrpSpPr>
            <a:grpSpLocks/>
          </p:cNvGrpSpPr>
          <p:nvPr/>
        </p:nvGrpSpPr>
        <p:grpSpPr bwMode="auto">
          <a:xfrm>
            <a:off x="3352800" y="1982788"/>
            <a:ext cx="2438400" cy="1828800"/>
            <a:chOff x="960" y="1152"/>
            <a:chExt cx="1536" cy="1152"/>
          </a:xfrm>
        </p:grpSpPr>
        <p:sp>
          <p:nvSpPr>
            <p:cNvPr id="68636"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7"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8638"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8639"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8640"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8641"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8642"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68611" name="Text Box 11"/>
          <p:cNvSpPr txBox="1">
            <a:spLocks noChangeArrowheads="1"/>
          </p:cNvSpPr>
          <p:nvPr/>
        </p:nvSpPr>
        <p:spPr bwMode="auto">
          <a:xfrm>
            <a:off x="5270500" y="2668588"/>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68612" name="Text Box 12"/>
          <p:cNvSpPr txBox="1">
            <a:spLocks noChangeArrowheads="1"/>
          </p:cNvSpPr>
          <p:nvPr/>
        </p:nvSpPr>
        <p:spPr bwMode="auto">
          <a:xfrm>
            <a:off x="5257800" y="2058988"/>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68613" name="Text Box 13"/>
          <p:cNvSpPr txBox="1">
            <a:spLocks noChangeArrowheads="1"/>
          </p:cNvSpPr>
          <p:nvPr/>
        </p:nvSpPr>
        <p:spPr bwMode="auto">
          <a:xfrm>
            <a:off x="838200" y="4421188"/>
            <a:ext cx="7937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i="0">
                <a:latin typeface="Tahoma" charset="0"/>
              </a:rPr>
              <a:t> A </a:t>
            </a:r>
            <a:r>
              <a:rPr lang="en-US" i="0">
                <a:solidFill>
                  <a:srgbClr val="990000"/>
                </a:solidFill>
                <a:latin typeface="Tahoma" charset="0"/>
              </a:rPr>
              <a:t>policy </a:t>
            </a:r>
            <a:r>
              <a:rPr lang="en-US" i="0">
                <a:solidFill>
                  <a:srgbClr val="990000"/>
                </a:solidFill>
                <a:latin typeface="Symbol" charset="0"/>
              </a:rPr>
              <a:t>P</a:t>
            </a:r>
            <a:r>
              <a:rPr lang="en-US" i="0">
                <a:latin typeface="Tahoma" charset="0"/>
              </a:rPr>
              <a:t> is a complete mapping from states to actions</a:t>
            </a:r>
          </a:p>
          <a:p>
            <a:pPr eaLnBrk="1" hangingPunct="1">
              <a:buFontTx/>
              <a:buChar char="•"/>
            </a:pPr>
            <a:r>
              <a:rPr lang="en-US" i="0">
                <a:latin typeface="Tahoma" charset="0"/>
              </a:rPr>
              <a:t> The </a:t>
            </a:r>
            <a:r>
              <a:rPr lang="en-US" i="0">
                <a:solidFill>
                  <a:srgbClr val="990000"/>
                </a:solidFill>
                <a:latin typeface="Tahoma" charset="0"/>
              </a:rPr>
              <a:t>optimal policy</a:t>
            </a:r>
            <a:r>
              <a:rPr lang="en-US" i="0">
                <a:latin typeface="Tahoma" charset="0"/>
              </a:rPr>
              <a:t> </a:t>
            </a:r>
            <a:r>
              <a:rPr lang="en-US" i="0">
                <a:solidFill>
                  <a:srgbClr val="990000"/>
                </a:solidFill>
                <a:latin typeface="Symbol" charset="0"/>
              </a:rPr>
              <a:t>P</a:t>
            </a:r>
            <a:r>
              <a:rPr lang="en-US" i="0">
                <a:solidFill>
                  <a:srgbClr val="990000"/>
                </a:solidFill>
                <a:latin typeface="Tahoma" charset="0"/>
              </a:rPr>
              <a:t>*</a:t>
            </a:r>
            <a:r>
              <a:rPr lang="en-US" i="0">
                <a:latin typeface="Tahoma" charset="0"/>
              </a:rPr>
              <a:t> is the one that always yields a </a:t>
            </a:r>
            <a:br>
              <a:rPr lang="en-US" i="0">
                <a:latin typeface="Tahoma" charset="0"/>
              </a:rPr>
            </a:br>
            <a:r>
              <a:rPr lang="en-US" i="0">
                <a:latin typeface="Tahoma" charset="0"/>
              </a:rPr>
              <a:t>   history with maximal expected utility</a:t>
            </a:r>
          </a:p>
        </p:txBody>
      </p:sp>
      <p:sp>
        <p:nvSpPr>
          <p:cNvPr id="68614" name="Text Box 14"/>
          <p:cNvSpPr txBox="1">
            <a:spLocks noChangeArrowheads="1"/>
          </p:cNvSpPr>
          <p:nvPr/>
        </p:nvSpPr>
        <p:spPr bwMode="auto">
          <a:xfrm>
            <a:off x="2971800" y="2744788"/>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8615" name="Text Box 15"/>
          <p:cNvSpPr txBox="1">
            <a:spLocks noChangeArrowheads="1"/>
          </p:cNvSpPr>
          <p:nvPr/>
        </p:nvSpPr>
        <p:spPr bwMode="auto">
          <a:xfrm>
            <a:off x="2971800" y="2135188"/>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8616" name="Text Box 16"/>
          <p:cNvSpPr txBox="1">
            <a:spLocks noChangeArrowheads="1"/>
          </p:cNvSpPr>
          <p:nvPr/>
        </p:nvSpPr>
        <p:spPr bwMode="auto">
          <a:xfrm>
            <a:off x="2971800" y="3278188"/>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8617" name="Text Box 17"/>
          <p:cNvSpPr txBox="1">
            <a:spLocks noChangeArrowheads="1"/>
          </p:cNvSpPr>
          <p:nvPr/>
        </p:nvSpPr>
        <p:spPr bwMode="auto">
          <a:xfrm>
            <a:off x="5334000" y="3811588"/>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68618" name="Text Box 18"/>
          <p:cNvSpPr txBox="1">
            <a:spLocks noChangeArrowheads="1"/>
          </p:cNvSpPr>
          <p:nvPr/>
        </p:nvSpPr>
        <p:spPr bwMode="auto">
          <a:xfrm>
            <a:off x="4724400" y="3811588"/>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8619" name="Text Box 19"/>
          <p:cNvSpPr txBox="1">
            <a:spLocks noChangeArrowheads="1"/>
          </p:cNvSpPr>
          <p:nvPr/>
        </p:nvSpPr>
        <p:spPr bwMode="auto">
          <a:xfrm>
            <a:off x="4114800" y="3811588"/>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8620" name="Text Box 20"/>
          <p:cNvSpPr txBox="1">
            <a:spLocks noChangeArrowheads="1"/>
          </p:cNvSpPr>
          <p:nvPr/>
        </p:nvSpPr>
        <p:spPr bwMode="auto">
          <a:xfrm>
            <a:off x="3505200" y="3811588"/>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8621" name="Line 21"/>
          <p:cNvSpPr>
            <a:spLocks noChangeShapeType="1"/>
          </p:cNvSpPr>
          <p:nvPr/>
        </p:nvSpPr>
        <p:spPr bwMode="auto">
          <a:xfrm>
            <a:off x="3505200" y="22875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2" name="Line 22"/>
          <p:cNvSpPr>
            <a:spLocks noChangeShapeType="1"/>
          </p:cNvSpPr>
          <p:nvPr/>
        </p:nvSpPr>
        <p:spPr bwMode="auto">
          <a:xfrm>
            <a:off x="4114800" y="22875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3" name="Line 23"/>
          <p:cNvSpPr>
            <a:spLocks noChangeShapeType="1"/>
          </p:cNvSpPr>
          <p:nvPr/>
        </p:nvSpPr>
        <p:spPr bwMode="auto">
          <a:xfrm>
            <a:off x="4724400" y="22875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4" name="Line 24"/>
          <p:cNvSpPr>
            <a:spLocks noChangeShapeType="1"/>
          </p:cNvSpPr>
          <p:nvPr/>
        </p:nvSpPr>
        <p:spPr bwMode="auto">
          <a:xfrm rot="10800000">
            <a:off x="5257800" y="35067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5" name="Line 25"/>
          <p:cNvSpPr>
            <a:spLocks noChangeShapeType="1"/>
          </p:cNvSpPr>
          <p:nvPr/>
        </p:nvSpPr>
        <p:spPr bwMode="auto">
          <a:xfrm rot="-5400000">
            <a:off x="3467100" y="34686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6" name="Line 26"/>
          <p:cNvSpPr>
            <a:spLocks noChangeShapeType="1"/>
          </p:cNvSpPr>
          <p:nvPr/>
        </p:nvSpPr>
        <p:spPr bwMode="auto">
          <a:xfrm rot="-5400000">
            <a:off x="4686300" y="28590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7" name="Line 27"/>
          <p:cNvSpPr>
            <a:spLocks noChangeShapeType="1"/>
          </p:cNvSpPr>
          <p:nvPr/>
        </p:nvSpPr>
        <p:spPr bwMode="auto">
          <a:xfrm rot="-5400000">
            <a:off x="3467100" y="28590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8" name="Line 28"/>
          <p:cNvSpPr>
            <a:spLocks noChangeShapeType="1"/>
          </p:cNvSpPr>
          <p:nvPr/>
        </p:nvSpPr>
        <p:spPr bwMode="auto">
          <a:xfrm rot="10800000">
            <a:off x="4648200" y="3506788"/>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68629" name="Line 29"/>
          <p:cNvSpPr>
            <a:spLocks noChangeShapeType="1"/>
          </p:cNvSpPr>
          <p:nvPr/>
        </p:nvSpPr>
        <p:spPr bwMode="auto">
          <a:xfrm rot="10800000">
            <a:off x="4038600" y="35067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nvGrpSpPr>
          <p:cNvPr id="3" name="Group 30"/>
          <p:cNvGrpSpPr>
            <a:grpSpLocks/>
          </p:cNvGrpSpPr>
          <p:nvPr/>
        </p:nvGrpSpPr>
        <p:grpSpPr bwMode="auto">
          <a:xfrm>
            <a:off x="3887788" y="4344988"/>
            <a:ext cx="4513262" cy="1676400"/>
            <a:chOff x="2449" y="2544"/>
            <a:chExt cx="2843" cy="1056"/>
          </a:xfrm>
        </p:grpSpPr>
        <p:sp>
          <p:nvSpPr>
            <p:cNvPr id="68634" name="Text Box 31"/>
            <p:cNvSpPr txBox="1">
              <a:spLocks noChangeArrowheads="1"/>
            </p:cNvSpPr>
            <p:nvPr/>
          </p:nvSpPr>
          <p:spPr bwMode="auto">
            <a:xfrm>
              <a:off x="2449" y="2544"/>
              <a:ext cx="2843" cy="524"/>
            </a:xfrm>
            <a:prstGeom prst="rect">
              <a:avLst/>
            </a:prstGeom>
            <a:solidFill>
              <a:srgbClr val="E0FFC1"/>
            </a:solidFill>
            <a:ln w="9525">
              <a:solidFill>
                <a:srgbClr val="0099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009900"/>
                  </a:solidFill>
                  <a:latin typeface="Tahoma" charset="0"/>
                </a:rPr>
                <a:t>This problem is called a</a:t>
              </a:r>
            </a:p>
            <a:p>
              <a:pPr algn="ctr" eaLnBrk="1" hangingPunct="1"/>
              <a:r>
                <a:rPr lang="en-US" i="0">
                  <a:solidFill>
                    <a:srgbClr val="009900"/>
                  </a:solidFill>
                  <a:latin typeface="Tahoma" charset="0"/>
                </a:rPr>
                <a:t>Markov Decision Problem (MDP)</a:t>
              </a:r>
            </a:p>
          </p:txBody>
        </p:sp>
        <p:sp>
          <p:nvSpPr>
            <p:cNvPr id="68635" name="Line 32"/>
            <p:cNvSpPr>
              <a:spLocks noChangeShapeType="1"/>
            </p:cNvSpPr>
            <p:nvPr/>
          </p:nvSpPr>
          <p:spPr bwMode="auto">
            <a:xfrm flipV="1">
              <a:off x="3792" y="3072"/>
              <a:ext cx="0" cy="528"/>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grpSp>
        <p:nvGrpSpPr>
          <p:cNvPr id="68631" name="Group 33"/>
          <p:cNvGrpSpPr>
            <a:grpSpLocks/>
          </p:cNvGrpSpPr>
          <p:nvPr/>
        </p:nvGrpSpPr>
        <p:grpSpPr bwMode="auto">
          <a:xfrm>
            <a:off x="2895600" y="5183188"/>
            <a:ext cx="5356225" cy="1446212"/>
            <a:chOff x="1824" y="3072"/>
            <a:chExt cx="3374" cy="911"/>
          </a:xfrm>
        </p:grpSpPr>
        <p:sp>
          <p:nvSpPr>
            <p:cNvPr id="68632" name="Text Box 34"/>
            <p:cNvSpPr txBox="1">
              <a:spLocks noChangeArrowheads="1"/>
            </p:cNvSpPr>
            <p:nvPr/>
          </p:nvSpPr>
          <p:spPr bwMode="auto">
            <a:xfrm>
              <a:off x="2640" y="3600"/>
              <a:ext cx="2558" cy="383"/>
            </a:xfrm>
            <a:prstGeom prst="rect">
              <a:avLst/>
            </a:prstGeom>
            <a:solidFill>
              <a:srgbClr val="D1E8FF"/>
            </a:solidFill>
            <a:ln w="28575">
              <a:solidFill>
                <a:schemeClr val="tx1"/>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3200" i="0">
                  <a:solidFill>
                    <a:srgbClr val="2B51F3"/>
                  </a:solidFill>
                  <a:latin typeface="Tahoma" charset="0"/>
                </a:rPr>
                <a:t>How to compute </a:t>
              </a:r>
              <a:r>
                <a:rPr lang="en-US" sz="3200" b="1" i="0">
                  <a:solidFill>
                    <a:srgbClr val="2B51F3"/>
                  </a:solidFill>
                  <a:latin typeface="Symbol" charset="0"/>
                </a:rPr>
                <a:t>P</a:t>
              </a:r>
              <a:r>
                <a:rPr lang="en-US" sz="3200" b="1" i="0">
                  <a:solidFill>
                    <a:srgbClr val="2B51F3"/>
                  </a:solidFill>
                  <a:latin typeface="Tahoma" charset="0"/>
                </a:rPr>
                <a:t>*</a:t>
              </a:r>
              <a:r>
                <a:rPr lang="en-US" sz="3200" i="0">
                  <a:solidFill>
                    <a:srgbClr val="2B51F3"/>
                  </a:solidFill>
                  <a:latin typeface="Tahoma" charset="0"/>
                </a:rPr>
                <a:t>?</a:t>
              </a:r>
            </a:p>
          </p:txBody>
        </p:sp>
        <p:sp>
          <p:nvSpPr>
            <p:cNvPr id="68633" name="Line 35"/>
            <p:cNvSpPr>
              <a:spLocks noChangeShapeType="1"/>
            </p:cNvSpPr>
            <p:nvPr/>
          </p:nvSpPr>
          <p:spPr bwMode="auto">
            <a:xfrm>
              <a:off x="1824" y="3072"/>
              <a:ext cx="816" cy="7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Lucida Grande" charset="0"/>
                <a:ea typeface="ＭＳ Ｐゴシック" charset="0"/>
                <a:cs typeface="ＭＳ Ｐゴシック" charset="0"/>
              </a:rPr>
              <a:t>Additive Utility</a:t>
            </a:r>
          </a:p>
        </p:txBody>
      </p:sp>
      <p:sp>
        <p:nvSpPr>
          <p:cNvPr id="70658" name="Rectangle 3"/>
          <p:cNvSpPr>
            <a:spLocks noGrp="1" noChangeArrowheads="1"/>
          </p:cNvSpPr>
          <p:nvPr>
            <p:ph type="body" idx="1"/>
          </p:nvPr>
        </p:nvSpPr>
        <p:spPr>
          <a:xfrm>
            <a:off x="457200" y="1874838"/>
            <a:ext cx="8229600" cy="2011362"/>
          </a:xfrm>
        </p:spPr>
        <p:txBody>
          <a:bodyPr/>
          <a:lstStyle/>
          <a:p>
            <a:pPr eaLnBrk="1" hangingPunct="1"/>
            <a:r>
              <a:rPr lang="en-US">
                <a:latin typeface="Lucida Grande" charset="0"/>
                <a:ea typeface="ＭＳ Ｐゴシック" charset="0"/>
                <a:cs typeface="ＭＳ Ｐゴシック" charset="0"/>
              </a:rPr>
              <a:t> History H = (s</a:t>
            </a:r>
            <a:r>
              <a:rPr lang="en-US" sz="2400" baseline="-30000">
                <a:latin typeface="Lucida Grande" charset="0"/>
                <a:ea typeface="ＭＳ Ｐゴシック" charset="0"/>
                <a:cs typeface="Times New Roman" charset="0"/>
              </a:rPr>
              <a:t>0</a:t>
            </a:r>
            <a:r>
              <a:rPr lang="en-US">
                <a:latin typeface="Lucida Grande" charset="0"/>
                <a:ea typeface="ＭＳ Ｐゴシック" charset="0"/>
                <a:cs typeface="ＭＳ Ｐゴシック" charset="0"/>
              </a:rPr>
              <a:t>,s</a:t>
            </a:r>
            <a:r>
              <a:rPr lang="en-US" sz="2400" baseline="-30000">
                <a:latin typeface="Lucida Grande" charset="0"/>
                <a:ea typeface="ＭＳ Ｐゴシック" charset="0"/>
                <a:cs typeface="Times New Roman" charset="0"/>
              </a:rPr>
              <a:t>1</a:t>
            </a:r>
            <a:r>
              <a:rPr lang="en-US">
                <a:latin typeface="Lucida Grande" charset="0"/>
                <a:ea typeface="ＭＳ Ｐゴシック" charset="0"/>
                <a:cs typeface="ＭＳ Ｐゴシック" charset="0"/>
              </a:rPr>
              <a:t>,…,s</a:t>
            </a:r>
            <a:r>
              <a:rPr lang="en-US" sz="2400" baseline="-30000">
                <a:latin typeface="Lucida Grande" charset="0"/>
                <a:ea typeface="ＭＳ Ｐゴシック" charset="0"/>
                <a:cs typeface="Times New Roman" charset="0"/>
              </a:rPr>
              <a:t>n</a:t>
            </a:r>
            <a:r>
              <a:rPr lang="en-US">
                <a:latin typeface="Lucida Grande" charset="0"/>
                <a:ea typeface="ＭＳ Ｐゴシック" charset="0"/>
                <a:cs typeface="ＭＳ Ｐゴシック" charset="0"/>
              </a:rPr>
              <a:t>)</a:t>
            </a:r>
          </a:p>
          <a:p>
            <a:pPr eaLnBrk="1" hangingPunct="1"/>
            <a:r>
              <a:rPr lang="en-US">
                <a:latin typeface="Lucida Grande" charset="0"/>
                <a:ea typeface="ＭＳ Ｐゴシック" charset="0"/>
                <a:cs typeface="ＭＳ Ｐゴシック" charset="0"/>
              </a:rPr>
              <a:t> The utility of H is </a:t>
            </a:r>
            <a:r>
              <a:rPr lang="en-US">
                <a:solidFill>
                  <a:srgbClr val="990000"/>
                </a:solidFill>
                <a:latin typeface="Lucida Grande" charset="0"/>
                <a:ea typeface="ＭＳ Ｐゴシック" charset="0"/>
                <a:cs typeface="ＭＳ Ｐゴシック" charset="0"/>
              </a:rPr>
              <a:t>additive</a:t>
            </a:r>
            <a:r>
              <a:rPr lang="en-US">
                <a:latin typeface="Lucida Grande" charset="0"/>
                <a:ea typeface="ＭＳ Ｐゴシック" charset="0"/>
                <a:cs typeface="ＭＳ Ｐゴシック" charset="0"/>
              </a:rPr>
              <a:t> iff: </a:t>
            </a:r>
            <a:br>
              <a:rPr lang="en-US">
                <a:latin typeface="Lucida Grande" charset="0"/>
                <a:ea typeface="ＭＳ Ｐゴシック" charset="0"/>
                <a:cs typeface="ＭＳ Ｐゴシック" charset="0"/>
              </a:rPr>
            </a:br>
            <a:r>
              <a:rPr lang="en-US">
                <a:latin typeface="Lucida Grande" charset="0"/>
                <a:ea typeface="ＭＳ Ｐゴシック" charset="0"/>
                <a:cs typeface="ＭＳ Ｐゴシック" charset="0"/>
              </a:rPr>
              <a:t>    </a:t>
            </a:r>
            <a:r>
              <a:rPr lang="en-US" sz="3600" b="1">
                <a:latin typeface="Bradley Hand ITC" charset="0"/>
                <a:ea typeface="ＭＳ Ｐゴシック" charset="0"/>
                <a:cs typeface="ＭＳ Ｐゴシック" charset="0"/>
              </a:rPr>
              <a:t>U</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0</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1</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n</a:t>
            </a:r>
            <a:r>
              <a:rPr lang="en-US" sz="2400">
                <a:latin typeface="Lucida Grande" charset="0"/>
                <a:ea typeface="ＭＳ Ｐゴシック" charset="0"/>
                <a:cs typeface="ＭＳ Ｐゴシック" charset="0"/>
              </a:rPr>
              <a:t>)</a:t>
            </a:r>
            <a:r>
              <a:rPr lang="en-US">
                <a:latin typeface="Lucida Grande" charset="0"/>
                <a:ea typeface="ＭＳ Ｐゴシック" charset="0"/>
                <a:cs typeface="ＭＳ Ｐゴシック" charset="0"/>
              </a:rPr>
              <a:t> = </a:t>
            </a:r>
            <a:r>
              <a:rPr lang="en-US" sz="3600" b="1">
                <a:solidFill>
                  <a:srgbClr val="2B51F3"/>
                </a:solidFill>
                <a:latin typeface="Bradley Hand ITC" charset="0"/>
                <a:ea typeface="ＭＳ Ｐゴシック" charset="0"/>
                <a:cs typeface="ＭＳ Ｐゴシック" charset="0"/>
              </a:rPr>
              <a:t>R</a:t>
            </a:r>
            <a:r>
              <a:rPr lang="en-US" sz="2400">
                <a:solidFill>
                  <a:srgbClr val="2B51F3"/>
                </a:solidFill>
                <a:latin typeface="Lucida Grande" charset="0"/>
                <a:ea typeface="ＭＳ Ｐゴシック" charset="0"/>
                <a:cs typeface="ＭＳ Ｐゴシック" charset="0"/>
              </a:rPr>
              <a:t>(0)</a:t>
            </a:r>
            <a:r>
              <a:rPr lang="en-US">
                <a:latin typeface="Lucida Grande" charset="0"/>
                <a:ea typeface="ＭＳ Ｐゴシック" charset="0"/>
                <a:cs typeface="ＭＳ Ｐゴシック" charset="0"/>
              </a:rPr>
              <a:t> + </a:t>
            </a:r>
            <a:r>
              <a:rPr lang="en-US" b="1">
                <a:latin typeface="Bradley Hand ITC" charset="0"/>
                <a:ea typeface="ＭＳ Ｐゴシック" charset="0"/>
                <a:cs typeface="ＭＳ Ｐゴシック" charset="0"/>
              </a:rPr>
              <a:t>U</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1</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n</a:t>
            </a:r>
            <a:r>
              <a:rPr lang="en-US" sz="2400">
                <a:latin typeface="Lucida Grande" charset="0"/>
                <a:ea typeface="ＭＳ Ｐゴシック" charset="0"/>
                <a:cs typeface="ＭＳ Ｐゴシック" charset="0"/>
              </a:rPr>
              <a:t>) = </a:t>
            </a:r>
            <a:r>
              <a:rPr lang="en-US" sz="3600">
                <a:solidFill>
                  <a:srgbClr val="2B51F3"/>
                </a:solidFill>
                <a:latin typeface="Symbol" charset="0"/>
                <a:ea typeface="ＭＳ Ｐゴシック" charset="0"/>
                <a:cs typeface="ＭＳ Ｐゴシック" charset="0"/>
              </a:rPr>
              <a:t>S </a:t>
            </a:r>
            <a:r>
              <a:rPr lang="en-US" sz="3600" b="1">
                <a:solidFill>
                  <a:srgbClr val="2B51F3"/>
                </a:solidFill>
                <a:latin typeface="Bradley Hand ITC" charset="0"/>
                <a:ea typeface="ＭＳ Ｐゴシック" charset="0"/>
                <a:cs typeface="ＭＳ Ｐゴシック" charset="0"/>
              </a:rPr>
              <a:t>R</a:t>
            </a:r>
            <a:r>
              <a:rPr lang="en-US" sz="2400">
                <a:solidFill>
                  <a:srgbClr val="2B51F3"/>
                </a:solidFill>
                <a:latin typeface="Lucida Grande" charset="0"/>
                <a:ea typeface="ＭＳ Ｐゴシック" charset="0"/>
                <a:cs typeface="ＭＳ Ｐゴシック" charset="0"/>
              </a:rPr>
              <a:t>(i)</a:t>
            </a:r>
            <a:r>
              <a:rPr lang="en-US">
                <a:solidFill>
                  <a:srgbClr val="2B51F3"/>
                </a:solidFill>
                <a:latin typeface="Lucida Grande" charset="0"/>
                <a:ea typeface="ＭＳ Ｐゴシック" charset="0"/>
                <a:cs typeface="ＭＳ Ｐゴシック" charset="0"/>
              </a:rPr>
              <a:t> </a:t>
            </a:r>
          </a:p>
        </p:txBody>
      </p:sp>
      <p:sp>
        <p:nvSpPr>
          <p:cNvPr id="70659" name="Text Box 4"/>
          <p:cNvSpPr txBox="1">
            <a:spLocks noChangeArrowheads="1"/>
          </p:cNvSpPr>
          <p:nvPr/>
        </p:nvSpPr>
        <p:spPr bwMode="auto">
          <a:xfrm>
            <a:off x="5486400" y="4724400"/>
            <a:ext cx="1536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3200" i="0">
                <a:solidFill>
                  <a:srgbClr val="2B51F3"/>
                </a:solidFill>
                <a:latin typeface="Tahoma" charset="0"/>
              </a:rPr>
              <a:t>Reward</a:t>
            </a:r>
          </a:p>
        </p:txBody>
      </p:sp>
      <p:sp>
        <p:nvSpPr>
          <p:cNvPr id="70660" name="Line 5"/>
          <p:cNvSpPr>
            <a:spLocks noChangeShapeType="1"/>
          </p:cNvSpPr>
          <p:nvPr/>
        </p:nvSpPr>
        <p:spPr bwMode="auto">
          <a:xfrm flipH="1" flipV="1">
            <a:off x="4800600" y="3581400"/>
            <a:ext cx="1371600" cy="1219200"/>
          </a:xfrm>
          <a:prstGeom prst="line">
            <a:avLst/>
          </a:prstGeom>
          <a:noFill/>
          <a:ln w="9525">
            <a:solidFill>
              <a:srgbClr val="2B51F3"/>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0661" name="Line 6"/>
          <p:cNvSpPr>
            <a:spLocks noChangeShapeType="1"/>
          </p:cNvSpPr>
          <p:nvPr/>
        </p:nvSpPr>
        <p:spPr bwMode="auto">
          <a:xfrm flipV="1">
            <a:off x="6172200" y="3581400"/>
            <a:ext cx="1371600" cy="1219200"/>
          </a:xfrm>
          <a:prstGeom prst="line">
            <a:avLst/>
          </a:prstGeom>
          <a:noFill/>
          <a:ln w="9525">
            <a:solidFill>
              <a:srgbClr val="2B51F3"/>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Lucida Grande" charset="0"/>
                <a:ea typeface="ＭＳ Ｐゴシック" charset="0"/>
                <a:cs typeface="ＭＳ Ｐゴシック" charset="0"/>
              </a:rPr>
              <a:t>Additive Utility</a:t>
            </a:r>
          </a:p>
        </p:txBody>
      </p:sp>
      <p:sp>
        <p:nvSpPr>
          <p:cNvPr id="72706" name="Rectangle 3"/>
          <p:cNvSpPr>
            <a:spLocks noGrp="1" noChangeArrowheads="1"/>
          </p:cNvSpPr>
          <p:nvPr>
            <p:ph type="body" idx="1"/>
          </p:nvPr>
        </p:nvSpPr>
        <p:spPr>
          <a:xfrm>
            <a:off x="838200" y="1905000"/>
            <a:ext cx="7772400" cy="4495800"/>
          </a:xfrm>
        </p:spPr>
        <p:txBody>
          <a:bodyPr/>
          <a:lstStyle/>
          <a:p>
            <a:pPr eaLnBrk="1" hangingPunct="1"/>
            <a:r>
              <a:rPr lang="en-US" sz="2800">
                <a:latin typeface="Lucida Grande" charset="0"/>
                <a:ea typeface="ＭＳ Ｐゴシック" charset="0"/>
                <a:cs typeface="ＭＳ Ｐゴシック" charset="0"/>
              </a:rPr>
              <a:t> History H = (s</a:t>
            </a:r>
            <a:r>
              <a:rPr lang="en-US" sz="2000" baseline="-30000">
                <a:latin typeface="Lucida Grande" charset="0"/>
                <a:ea typeface="ＭＳ Ｐゴシック" charset="0"/>
                <a:cs typeface="Times New Roman" charset="0"/>
              </a:rPr>
              <a:t>0</a:t>
            </a:r>
            <a:r>
              <a:rPr lang="en-US" sz="2800">
                <a:latin typeface="Lucida Grande" charset="0"/>
                <a:ea typeface="ＭＳ Ｐゴシック" charset="0"/>
                <a:cs typeface="ＭＳ Ｐゴシック" charset="0"/>
              </a:rPr>
              <a:t>,s</a:t>
            </a:r>
            <a:r>
              <a:rPr lang="en-US" sz="2000" baseline="-30000">
                <a:latin typeface="Lucida Grande" charset="0"/>
                <a:ea typeface="ＭＳ Ｐゴシック" charset="0"/>
                <a:cs typeface="Times New Roman" charset="0"/>
              </a:rPr>
              <a:t>1</a:t>
            </a:r>
            <a:r>
              <a:rPr lang="en-US" sz="2800">
                <a:latin typeface="Lucida Grande" charset="0"/>
                <a:ea typeface="ＭＳ Ｐゴシック" charset="0"/>
                <a:cs typeface="ＭＳ Ｐゴシック" charset="0"/>
              </a:rPr>
              <a:t>,…,s</a:t>
            </a:r>
            <a:r>
              <a:rPr lang="en-US" sz="2000" baseline="-30000">
                <a:latin typeface="Lucida Grande" charset="0"/>
                <a:ea typeface="ＭＳ Ｐゴシック" charset="0"/>
                <a:cs typeface="Times New Roman" charset="0"/>
              </a:rPr>
              <a:t>n</a:t>
            </a:r>
            <a:r>
              <a:rPr lang="en-US" sz="2800">
                <a:latin typeface="Lucida Grande" charset="0"/>
                <a:ea typeface="ＭＳ Ｐゴシック" charset="0"/>
                <a:cs typeface="ＭＳ Ｐゴシック" charset="0"/>
              </a:rPr>
              <a:t>)</a:t>
            </a:r>
          </a:p>
          <a:p>
            <a:pPr eaLnBrk="1" hangingPunct="1"/>
            <a:r>
              <a:rPr lang="en-US" sz="2800">
                <a:latin typeface="Lucida Grande" charset="0"/>
                <a:ea typeface="ＭＳ Ｐゴシック" charset="0"/>
                <a:cs typeface="ＭＳ Ｐゴシック" charset="0"/>
              </a:rPr>
              <a:t> The utility of H is </a:t>
            </a:r>
            <a:r>
              <a:rPr lang="en-US" sz="2800">
                <a:solidFill>
                  <a:srgbClr val="990000"/>
                </a:solidFill>
                <a:latin typeface="Lucida Grande" charset="0"/>
                <a:ea typeface="ＭＳ Ｐゴシック" charset="0"/>
                <a:cs typeface="ＭＳ Ｐゴシック" charset="0"/>
              </a:rPr>
              <a:t>additive</a:t>
            </a:r>
            <a:r>
              <a:rPr lang="en-US" sz="2800">
                <a:latin typeface="Lucida Grande" charset="0"/>
                <a:ea typeface="ＭＳ Ｐゴシック" charset="0"/>
                <a:cs typeface="ＭＳ Ｐゴシック" charset="0"/>
              </a:rPr>
              <a:t> iff: </a:t>
            </a:r>
            <a:br>
              <a:rPr lang="en-US" sz="2800">
                <a:latin typeface="Lucida Grande" charset="0"/>
                <a:ea typeface="ＭＳ Ｐゴシック" charset="0"/>
                <a:cs typeface="ＭＳ Ｐゴシック" charset="0"/>
              </a:rPr>
            </a:br>
            <a:r>
              <a:rPr lang="en-US" sz="2800">
                <a:latin typeface="Lucida Grande" charset="0"/>
                <a:ea typeface="ＭＳ Ｐゴシック" charset="0"/>
                <a:cs typeface="ＭＳ Ｐゴシック" charset="0"/>
              </a:rPr>
              <a:t>    </a:t>
            </a:r>
            <a:r>
              <a:rPr lang="en-US" b="1">
                <a:latin typeface="Bradley Hand ITC" charset="0"/>
                <a:ea typeface="ＭＳ Ｐゴシック" charset="0"/>
                <a:cs typeface="ＭＳ Ｐゴシック" charset="0"/>
              </a:rPr>
              <a:t>U</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0</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1</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n</a:t>
            </a:r>
            <a:r>
              <a:rPr lang="en-US" sz="2000">
                <a:latin typeface="Lucida Grande" charset="0"/>
                <a:ea typeface="ＭＳ Ｐゴシック" charset="0"/>
                <a:cs typeface="ＭＳ Ｐゴシック" charset="0"/>
              </a:rPr>
              <a:t>)</a:t>
            </a:r>
            <a:r>
              <a:rPr lang="en-US" sz="2800">
                <a:latin typeface="Lucida Grande" charset="0"/>
                <a:ea typeface="ＭＳ Ｐゴシック" charset="0"/>
                <a:cs typeface="ＭＳ Ｐゴシック" charset="0"/>
              </a:rPr>
              <a:t> =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(0)</a:t>
            </a:r>
            <a:r>
              <a:rPr lang="en-US" sz="2800">
                <a:latin typeface="Lucida Grande" charset="0"/>
                <a:ea typeface="ＭＳ Ｐゴシック" charset="0"/>
                <a:cs typeface="ＭＳ Ｐゴシック" charset="0"/>
              </a:rPr>
              <a:t> + </a:t>
            </a:r>
            <a:r>
              <a:rPr lang="en-US" sz="2800" b="1">
                <a:latin typeface="Bradley Hand ITC" charset="0"/>
                <a:ea typeface="ＭＳ Ｐゴシック" charset="0"/>
                <a:cs typeface="ＭＳ Ｐゴシック" charset="0"/>
              </a:rPr>
              <a:t>U</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1</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n</a:t>
            </a:r>
            <a:r>
              <a:rPr lang="en-US" sz="2000">
                <a:latin typeface="Lucida Grande" charset="0"/>
                <a:ea typeface="ＭＳ Ｐゴシック" charset="0"/>
                <a:cs typeface="ＭＳ Ｐゴシック" charset="0"/>
              </a:rPr>
              <a:t>)  = </a:t>
            </a:r>
            <a:r>
              <a:rPr lang="en-US">
                <a:latin typeface="Symbol" charset="0"/>
                <a:ea typeface="ＭＳ Ｐゴシック" charset="0"/>
                <a:cs typeface="ＭＳ Ｐゴシック" charset="0"/>
              </a:rPr>
              <a:t>S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(i)</a:t>
            </a:r>
            <a:r>
              <a:rPr lang="en-US" sz="2800">
                <a:latin typeface="Lucida Grande" charset="0"/>
                <a:ea typeface="ＭＳ Ｐゴシック" charset="0"/>
                <a:cs typeface="ＭＳ Ｐゴシック" charset="0"/>
              </a:rPr>
              <a:t> </a:t>
            </a:r>
          </a:p>
          <a:p>
            <a:pPr eaLnBrk="1" hangingPunct="1"/>
            <a:r>
              <a:rPr lang="en-US" sz="2800">
                <a:latin typeface="Lucida Grande" charset="0"/>
                <a:ea typeface="ＭＳ Ｐゴシック" charset="0"/>
                <a:cs typeface="ＭＳ Ｐゴシック" charset="0"/>
              </a:rPr>
              <a:t> </a:t>
            </a:r>
            <a:r>
              <a:rPr lang="en-US" sz="2800">
                <a:solidFill>
                  <a:srgbClr val="006600"/>
                </a:solidFill>
                <a:latin typeface="Lucida Grande" charset="0"/>
                <a:ea typeface="ＭＳ Ｐゴシック" charset="0"/>
                <a:cs typeface="ＭＳ Ｐゴシック" charset="0"/>
              </a:rPr>
              <a:t>Robot navigation example:</a:t>
            </a:r>
          </a:p>
          <a:p>
            <a:pPr lvl="1" eaLnBrk="1" hangingPunct="1"/>
            <a:r>
              <a:rPr lang="en-US" b="1">
                <a:solidFill>
                  <a:srgbClr val="006600"/>
                </a:solidFill>
                <a:latin typeface="Bradley Hand ITC" charset="0"/>
                <a:ea typeface="ＭＳ Ｐゴシック" charset="0"/>
              </a:rPr>
              <a:t>R</a:t>
            </a:r>
            <a:r>
              <a:rPr lang="en-US" sz="1800">
                <a:solidFill>
                  <a:srgbClr val="006600"/>
                </a:solidFill>
                <a:latin typeface="Lucida Grande" charset="0"/>
                <a:ea typeface="ＭＳ Ｐゴシック" charset="0"/>
              </a:rPr>
              <a:t>(n) = +1 </a:t>
            </a:r>
            <a:r>
              <a:rPr lang="en-US" sz="2000">
                <a:solidFill>
                  <a:srgbClr val="006600"/>
                </a:solidFill>
                <a:latin typeface="Lucida Grande" charset="0"/>
                <a:ea typeface="ＭＳ Ｐゴシック" charset="0"/>
              </a:rPr>
              <a:t>if </a:t>
            </a:r>
            <a:r>
              <a:rPr lang="en-US" sz="2400">
                <a:solidFill>
                  <a:srgbClr val="006600"/>
                </a:solidFill>
                <a:latin typeface="Lucida Grande" charset="0"/>
                <a:ea typeface="ＭＳ Ｐゴシック" charset="0"/>
              </a:rPr>
              <a:t>s</a:t>
            </a:r>
            <a:r>
              <a:rPr lang="en-US" sz="1800" baseline="-30000">
                <a:solidFill>
                  <a:srgbClr val="006600"/>
                </a:solidFill>
                <a:latin typeface="Lucida Grande" charset="0"/>
                <a:ea typeface="ＭＳ Ｐゴシック" charset="0"/>
                <a:cs typeface="Times New Roman" charset="0"/>
              </a:rPr>
              <a:t>n</a:t>
            </a:r>
            <a:r>
              <a:rPr lang="en-US" sz="2000">
                <a:solidFill>
                  <a:srgbClr val="006600"/>
                </a:solidFill>
                <a:latin typeface="Lucida Grande" charset="0"/>
                <a:ea typeface="ＭＳ Ｐゴシック" charset="0"/>
              </a:rPr>
              <a:t> = [4,3]</a:t>
            </a:r>
          </a:p>
          <a:p>
            <a:pPr lvl="1" eaLnBrk="1" hangingPunct="1"/>
            <a:r>
              <a:rPr lang="en-US" b="1">
                <a:solidFill>
                  <a:srgbClr val="006600"/>
                </a:solidFill>
                <a:latin typeface="Bradley Hand ITC" charset="0"/>
                <a:ea typeface="ＭＳ Ｐゴシック" charset="0"/>
              </a:rPr>
              <a:t>R</a:t>
            </a:r>
            <a:r>
              <a:rPr lang="en-US" sz="1800">
                <a:solidFill>
                  <a:srgbClr val="006600"/>
                </a:solidFill>
                <a:latin typeface="Lucida Grande" charset="0"/>
                <a:ea typeface="ＭＳ Ｐゴシック" charset="0"/>
              </a:rPr>
              <a:t>(n) = -1 </a:t>
            </a:r>
            <a:r>
              <a:rPr lang="en-US" sz="2000">
                <a:solidFill>
                  <a:srgbClr val="006600"/>
                </a:solidFill>
                <a:latin typeface="Lucida Grande" charset="0"/>
                <a:ea typeface="ＭＳ Ｐゴシック" charset="0"/>
              </a:rPr>
              <a:t>if </a:t>
            </a:r>
            <a:r>
              <a:rPr lang="en-US" sz="2400">
                <a:solidFill>
                  <a:srgbClr val="006600"/>
                </a:solidFill>
                <a:latin typeface="Lucida Grande" charset="0"/>
                <a:ea typeface="ＭＳ Ｐゴシック" charset="0"/>
              </a:rPr>
              <a:t>s</a:t>
            </a:r>
            <a:r>
              <a:rPr lang="en-US" sz="1800" baseline="-30000">
                <a:solidFill>
                  <a:srgbClr val="006600"/>
                </a:solidFill>
                <a:latin typeface="Lucida Grande" charset="0"/>
                <a:ea typeface="ＭＳ Ｐゴシック" charset="0"/>
                <a:cs typeface="Times New Roman" charset="0"/>
              </a:rPr>
              <a:t>n</a:t>
            </a:r>
            <a:r>
              <a:rPr lang="en-US" sz="2000">
                <a:solidFill>
                  <a:srgbClr val="006600"/>
                </a:solidFill>
                <a:latin typeface="Lucida Grande" charset="0"/>
                <a:ea typeface="ＭＳ Ｐゴシック" charset="0"/>
              </a:rPr>
              <a:t> = [4,2]</a:t>
            </a:r>
            <a:r>
              <a:rPr lang="en-US" b="1">
                <a:solidFill>
                  <a:srgbClr val="006600"/>
                </a:solidFill>
                <a:latin typeface="Bradley Hand ITC" charset="0"/>
                <a:ea typeface="ＭＳ Ｐゴシック" charset="0"/>
              </a:rPr>
              <a:t> </a:t>
            </a:r>
          </a:p>
          <a:p>
            <a:pPr lvl="1" eaLnBrk="1" hangingPunct="1"/>
            <a:r>
              <a:rPr lang="en-US" b="1">
                <a:solidFill>
                  <a:srgbClr val="006600"/>
                </a:solidFill>
                <a:latin typeface="Bradley Hand ITC" charset="0"/>
                <a:ea typeface="ＭＳ Ｐゴシック" charset="0"/>
              </a:rPr>
              <a:t>R</a:t>
            </a:r>
            <a:r>
              <a:rPr lang="en-US" sz="1800">
                <a:solidFill>
                  <a:srgbClr val="006600"/>
                </a:solidFill>
                <a:latin typeface="Lucida Grande" charset="0"/>
                <a:ea typeface="ＭＳ Ｐゴシック" charset="0"/>
              </a:rPr>
              <a:t>(i) = -1/25 </a:t>
            </a:r>
            <a:r>
              <a:rPr lang="en-US" sz="2000">
                <a:solidFill>
                  <a:srgbClr val="006600"/>
                </a:solidFill>
                <a:latin typeface="Lucida Grande" charset="0"/>
                <a:ea typeface="ＭＳ Ｐゴシック" charset="0"/>
              </a:rPr>
              <a:t>if i </a:t>
            </a:r>
            <a:r>
              <a:rPr lang="en-US" sz="2000">
                <a:solidFill>
                  <a:srgbClr val="006600"/>
                </a:solidFill>
                <a:latin typeface="Lucida Grande" charset="0"/>
                <a:ea typeface="ＭＳ Ｐゴシック" charset="0"/>
                <a:cs typeface="Times New Roman" charset="0"/>
                <a:sym typeface="Symbol" charset="0"/>
              </a:rPr>
              <a:t>= 0, …, n-1</a:t>
            </a:r>
            <a:r>
              <a:rPr lang="en-US" b="1">
                <a:solidFill>
                  <a:srgbClr val="006600"/>
                </a:solidFill>
                <a:latin typeface="Bradley Hand ITC" charset="0"/>
                <a:ea typeface="ＭＳ Ｐゴシック" charset="0"/>
              </a:rPr>
              <a:t> </a:t>
            </a:r>
            <a:endParaRPr lang="en-US" sz="2000">
              <a:solidFill>
                <a:srgbClr val="006600"/>
              </a:solidFill>
              <a:latin typeface="Lucida Grande"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sz="3600">
                <a:effectLst>
                  <a:outerShdw blurRad="38100" dist="38100" dir="2700000" algn="tl">
                    <a:srgbClr val="DDDDDD"/>
                  </a:outerShdw>
                </a:effectLst>
                <a:latin typeface="Lucida Grande" charset="0"/>
                <a:ea typeface="ＭＳ Ｐゴシック" charset="0"/>
                <a:cs typeface="ＭＳ Ｐゴシック" charset="0"/>
              </a:rPr>
              <a:t>Principle of Max Expected Utility</a:t>
            </a:r>
          </a:p>
        </p:txBody>
      </p:sp>
      <p:sp>
        <p:nvSpPr>
          <p:cNvPr id="74754" name="Rectangle 3"/>
          <p:cNvSpPr>
            <a:spLocks noGrp="1" noChangeArrowheads="1"/>
          </p:cNvSpPr>
          <p:nvPr>
            <p:ph type="body" idx="1"/>
          </p:nvPr>
        </p:nvSpPr>
        <p:spPr>
          <a:xfrm>
            <a:off x="838200" y="1752600"/>
            <a:ext cx="7772400" cy="4114800"/>
          </a:xfrm>
        </p:spPr>
        <p:txBody>
          <a:bodyPr/>
          <a:lstStyle/>
          <a:p>
            <a:pPr eaLnBrk="1" hangingPunct="1">
              <a:lnSpc>
                <a:spcPct val="90000"/>
              </a:lnSpc>
            </a:pPr>
            <a:r>
              <a:rPr lang="en-US" sz="2400">
                <a:solidFill>
                  <a:srgbClr val="777777"/>
                </a:solidFill>
                <a:latin typeface="Lucida Grande" charset="0"/>
                <a:ea typeface="ＭＳ Ｐゴシック" charset="0"/>
                <a:cs typeface="ＭＳ Ｐゴシック" charset="0"/>
              </a:rPr>
              <a:t>History H = (s</a:t>
            </a:r>
            <a:r>
              <a:rPr lang="en-US" sz="1800" baseline="-30000">
                <a:solidFill>
                  <a:srgbClr val="777777"/>
                </a:solidFill>
                <a:latin typeface="Lucida Grande" charset="0"/>
                <a:ea typeface="ＭＳ Ｐゴシック" charset="0"/>
                <a:cs typeface="Times New Roman" charset="0"/>
              </a:rPr>
              <a:t>0</a:t>
            </a:r>
            <a:r>
              <a:rPr lang="en-US" sz="2400">
                <a:solidFill>
                  <a:srgbClr val="777777"/>
                </a:solidFill>
                <a:latin typeface="Lucida Grande" charset="0"/>
                <a:ea typeface="ＭＳ Ｐゴシック" charset="0"/>
                <a:cs typeface="ＭＳ Ｐゴシック" charset="0"/>
              </a:rPr>
              <a:t>,s</a:t>
            </a:r>
            <a:r>
              <a:rPr lang="en-US" sz="1800" baseline="-30000">
                <a:solidFill>
                  <a:srgbClr val="777777"/>
                </a:solidFill>
                <a:latin typeface="Lucida Grande" charset="0"/>
                <a:ea typeface="ＭＳ Ｐゴシック" charset="0"/>
                <a:cs typeface="Times New Roman" charset="0"/>
              </a:rPr>
              <a:t>1</a:t>
            </a:r>
            <a:r>
              <a:rPr lang="en-US" sz="2400">
                <a:solidFill>
                  <a:srgbClr val="777777"/>
                </a:solidFill>
                <a:latin typeface="Lucida Grande" charset="0"/>
                <a:ea typeface="ＭＳ Ｐゴシック" charset="0"/>
                <a:cs typeface="ＭＳ Ｐゴシック" charset="0"/>
              </a:rPr>
              <a:t>,…,s</a:t>
            </a:r>
            <a:r>
              <a:rPr lang="en-US" sz="1800" baseline="-30000">
                <a:solidFill>
                  <a:srgbClr val="777777"/>
                </a:solidFill>
                <a:latin typeface="Lucida Grande" charset="0"/>
                <a:ea typeface="ＭＳ Ｐゴシック" charset="0"/>
                <a:cs typeface="Times New Roman" charset="0"/>
              </a:rPr>
              <a:t>n</a:t>
            </a:r>
            <a:r>
              <a:rPr lang="en-US" sz="2400">
                <a:solidFill>
                  <a:srgbClr val="777777"/>
                </a:solidFill>
                <a:latin typeface="Lucida Grande" charset="0"/>
                <a:ea typeface="ＭＳ Ｐゴシック" charset="0"/>
                <a:cs typeface="ＭＳ Ｐゴシック" charset="0"/>
              </a:rPr>
              <a:t>)</a:t>
            </a:r>
          </a:p>
          <a:p>
            <a:pPr eaLnBrk="1" hangingPunct="1">
              <a:lnSpc>
                <a:spcPct val="90000"/>
              </a:lnSpc>
            </a:pPr>
            <a:r>
              <a:rPr lang="en-US" sz="2400">
                <a:solidFill>
                  <a:srgbClr val="777777"/>
                </a:solidFill>
                <a:latin typeface="Lucida Grande" charset="0"/>
                <a:ea typeface="ＭＳ Ｐゴシック" charset="0"/>
                <a:cs typeface="ＭＳ Ｐゴシック" charset="0"/>
              </a:rPr>
              <a:t>Utility of H: </a:t>
            </a:r>
            <a:r>
              <a:rPr lang="en-US" sz="2800" b="1">
                <a:solidFill>
                  <a:srgbClr val="777777"/>
                </a:solidFill>
                <a:latin typeface="Bradley Hand ITC" charset="0"/>
                <a:ea typeface="ＭＳ Ｐゴシック" charset="0"/>
                <a:cs typeface="ＭＳ Ｐゴシック" charset="0"/>
              </a:rPr>
              <a:t>U</a:t>
            </a:r>
            <a:r>
              <a:rPr lang="en-US" sz="1800">
                <a:solidFill>
                  <a:srgbClr val="777777"/>
                </a:solidFill>
                <a:latin typeface="Lucida Grande" charset="0"/>
                <a:ea typeface="ＭＳ Ｐゴシック" charset="0"/>
                <a:cs typeface="ＭＳ Ｐゴシック" charset="0"/>
              </a:rPr>
              <a:t>(s</a:t>
            </a:r>
            <a:r>
              <a:rPr lang="en-US" sz="1400" baseline="-30000">
                <a:solidFill>
                  <a:srgbClr val="777777"/>
                </a:solidFill>
                <a:latin typeface="Lucida Grande" charset="0"/>
                <a:ea typeface="ＭＳ Ｐゴシック" charset="0"/>
                <a:cs typeface="Times New Roman" charset="0"/>
              </a:rPr>
              <a:t>0</a:t>
            </a:r>
            <a:r>
              <a:rPr lang="en-US" sz="1800">
                <a:solidFill>
                  <a:srgbClr val="777777"/>
                </a:solidFill>
                <a:latin typeface="Lucida Grande" charset="0"/>
                <a:ea typeface="ＭＳ Ｐゴシック" charset="0"/>
                <a:cs typeface="ＭＳ Ｐゴシック" charset="0"/>
              </a:rPr>
              <a:t>,s</a:t>
            </a:r>
            <a:r>
              <a:rPr lang="en-US" sz="1400" baseline="-30000">
                <a:solidFill>
                  <a:srgbClr val="777777"/>
                </a:solidFill>
                <a:latin typeface="Lucida Grande" charset="0"/>
                <a:ea typeface="ＭＳ Ｐゴシック" charset="0"/>
                <a:cs typeface="Times New Roman" charset="0"/>
              </a:rPr>
              <a:t>1</a:t>
            </a:r>
            <a:r>
              <a:rPr lang="en-US" sz="1800">
                <a:solidFill>
                  <a:srgbClr val="777777"/>
                </a:solidFill>
                <a:latin typeface="Lucida Grande" charset="0"/>
                <a:ea typeface="ＭＳ Ｐゴシック" charset="0"/>
                <a:cs typeface="ＭＳ Ｐゴシック" charset="0"/>
              </a:rPr>
              <a:t>,…,s</a:t>
            </a:r>
            <a:r>
              <a:rPr lang="en-US" sz="1400" baseline="-30000">
                <a:solidFill>
                  <a:srgbClr val="777777"/>
                </a:solidFill>
                <a:latin typeface="Lucida Grande" charset="0"/>
                <a:ea typeface="ＭＳ Ｐゴシック" charset="0"/>
                <a:cs typeface="Times New Roman" charset="0"/>
              </a:rPr>
              <a:t>n</a:t>
            </a:r>
            <a:r>
              <a:rPr lang="en-US" sz="1800">
                <a:solidFill>
                  <a:srgbClr val="777777"/>
                </a:solidFill>
                <a:latin typeface="Lucida Grande" charset="0"/>
                <a:ea typeface="ＭＳ Ｐゴシック" charset="0"/>
                <a:cs typeface="ＭＳ Ｐゴシック" charset="0"/>
              </a:rPr>
              <a:t>)</a:t>
            </a:r>
            <a:r>
              <a:rPr lang="en-US" sz="2400">
                <a:solidFill>
                  <a:srgbClr val="777777"/>
                </a:solidFill>
                <a:latin typeface="Lucida Grande" charset="0"/>
                <a:ea typeface="ＭＳ Ｐゴシック" charset="0"/>
                <a:cs typeface="ＭＳ Ｐゴシック" charset="0"/>
              </a:rPr>
              <a:t> </a:t>
            </a:r>
            <a:r>
              <a:rPr lang="en-US" sz="2000">
                <a:solidFill>
                  <a:srgbClr val="777777"/>
                </a:solidFill>
                <a:latin typeface="Lucida Grande" charset="0"/>
                <a:ea typeface="ＭＳ Ｐゴシック" charset="0"/>
                <a:cs typeface="ＭＳ Ｐゴシック" charset="0"/>
              </a:rPr>
              <a:t>= </a:t>
            </a:r>
            <a:r>
              <a:rPr lang="en-US">
                <a:solidFill>
                  <a:srgbClr val="777777"/>
                </a:solidFill>
                <a:latin typeface="Symbol" charset="0"/>
                <a:ea typeface="ＭＳ Ｐゴシック" charset="0"/>
                <a:cs typeface="ＭＳ Ｐゴシック" charset="0"/>
              </a:rPr>
              <a:t>S </a:t>
            </a:r>
            <a:r>
              <a:rPr lang="en-US" b="1">
                <a:solidFill>
                  <a:srgbClr val="777777"/>
                </a:solidFill>
                <a:latin typeface="Bradley Hand ITC" charset="0"/>
                <a:ea typeface="ＭＳ Ｐゴシック" charset="0"/>
                <a:cs typeface="ＭＳ Ｐゴシック" charset="0"/>
              </a:rPr>
              <a:t>R</a:t>
            </a:r>
            <a:r>
              <a:rPr lang="en-US" sz="2000">
                <a:solidFill>
                  <a:srgbClr val="777777"/>
                </a:solidFill>
                <a:latin typeface="Lucida Grande" charset="0"/>
                <a:ea typeface="ＭＳ Ｐゴシック" charset="0"/>
                <a:cs typeface="ＭＳ Ｐゴシック" charset="0"/>
              </a:rPr>
              <a:t>(i)</a:t>
            </a:r>
            <a:endParaRPr lang="en-US" sz="1800">
              <a:solidFill>
                <a:srgbClr val="777777"/>
              </a:solidFill>
              <a:latin typeface="Lucida Grande" charset="0"/>
              <a:ea typeface="ＭＳ Ｐゴシック" charset="0"/>
              <a:cs typeface="ＭＳ Ｐゴシック" charset="0"/>
            </a:endParaRPr>
          </a:p>
          <a:p>
            <a:pPr eaLnBrk="1" hangingPunct="1">
              <a:lnSpc>
                <a:spcPct val="90000"/>
              </a:lnSpc>
              <a:buFont typeface="Times" charset="0"/>
              <a:buNone/>
            </a:pPr>
            <a:r>
              <a:rPr lang="en-US" sz="2400">
                <a:latin typeface="Symbol" charset="0"/>
                <a:ea typeface="ＭＳ Ｐゴシック" charset="0"/>
                <a:cs typeface="ＭＳ Ｐゴシック" charset="0"/>
              </a:rPr>
              <a:t> </a:t>
            </a:r>
          </a:p>
          <a:p>
            <a:pPr eaLnBrk="1" hangingPunct="1">
              <a:lnSpc>
                <a:spcPct val="90000"/>
              </a:lnSpc>
            </a:pPr>
            <a:endParaRPr lang="en-US" sz="2400">
              <a:latin typeface="Symbol" charset="0"/>
              <a:ea typeface="ＭＳ Ｐゴシック" charset="0"/>
              <a:cs typeface="ＭＳ Ｐゴシック" charset="0"/>
            </a:endParaRPr>
          </a:p>
          <a:p>
            <a:pPr eaLnBrk="1" hangingPunct="1">
              <a:lnSpc>
                <a:spcPct val="90000"/>
              </a:lnSpc>
            </a:pPr>
            <a:endParaRPr lang="en-US" sz="2400">
              <a:latin typeface="Symbol" charset="0"/>
              <a:ea typeface="ＭＳ Ｐゴシック" charset="0"/>
              <a:cs typeface="ＭＳ Ｐゴシック" charset="0"/>
            </a:endParaRPr>
          </a:p>
          <a:p>
            <a:pPr eaLnBrk="1" hangingPunct="1">
              <a:lnSpc>
                <a:spcPct val="90000"/>
              </a:lnSpc>
              <a:buFont typeface="Times" charset="0"/>
              <a:buNone/>
            </a:pPr>
            <a:endParaRPr lang="en-US" b="1">
              <a:latin typeface="Bradley Hand ITC" charset="0"/>
              <a:ea typeface="ＭＳ Ｐゴシック" charset="0"/>
              <a:cs typeface="ＭＳ Ｐゴシック" charset="0"/>
            </a:endParaRPr>
          </a:p>
          <a:p>
            <a:pPr eaLnBrk="1" hangingPunct="1">
              <a:lnSpc>
                <a:spcPct val="90000"/>
              </a:lnSpc>
              <a:buFont typeface="Times" charset="0"/>
              <a:buNone/>
            </a:pPr>
            <a:endParaRPr lang="en-US" b="1">
              <a:latin typeface="Bradley Hand ITC" charset="0"/>
              <a:ea typeface="ＭＳ Ｐゴシック" charset="0"/>
              <a:cs typeface="ＭＳ Ｐゴシック" charset="0"/>
            </a:endParaRPr>
          </a:p>
          <a:p>
            <a:pPr eaLnBrk="1" hangingPunct="1">
              <a:lnSpc>
                <a:spcPct val="90000"/>
              </a:lnSpc>
              <a:buFont typeface="Times" charset="0"/>
              <a:buNone/>
            </a:pPr>
            <a:r>
              <a:rPr lang="en-US" sz="2400" b="1">
                <a:latin typeface="Bradley Hand ITC" charset="0"/>
                <a:ea typeface="ＭＳ Ｐゴシック" charset="0"/>
                <a:cs typeface="ＭＳ Ｐゴシック" charset="0"/>
              </a:rPr>
              <a:t>First-step analysis </a:t>
            </a:r>
            <a:r>
              <a:rPr lang="en-US" sz="2400" b="1">
                <a:latin typeface="Bradley Hand ITC" charset="0"/>
                <a:ea typeface="ＭＳ Ｐゴシック" charset="0"/>
                <a:cs typeface="ＭＳ Ｐゴシック" charset="0"/>
                <a:sym typeface="Wingdings" charset="0"/>
              </a:rPr>
              <a:t></a:t>
            </a:r>
            <a:endParaRPr lang="en-US" sz="2400" b="1">
              <a:latin typeface="Bradley Hand ITC" charset="0"/>
              <a:ea typeface="ＭＳ Ｐゴシック" charset="0"/>
              <a:cs typeface="ＭＳ Ｐゴシック" charset="0"/>
            </a:endParaRPr>
          </a:p>
          <a:p>
            <a:pPr eaLnBrk="1" hangingPunct="1">
              <a:lnSpc>
                <a:spcPct val="90000"/>
              </a:lnSpc>
            </a:pPr>
            <a:r>
              <a:rPr lang="en-US" sz="2400" b="1">
                <a:latin typeface="Bradley Hand ITC" charset="0"/>
                <a:ea typeface="ＭＳ Ｐゴシック" charset="0"/>
                <a:cs typeface="ＭＳ Ｐゴシック" charset="0"/>
              </a:rPr>
              <a:t> </a:t>
            </a:r>
            <a:r>
              <a:rPr lang="en-US" sz="2800" b="1">
                <a:latin typeface="Bradley Hand ITC" charset="0"/>
                <a:ea typeface="ＭＳ Ｐゴシック" charset="0"/>
                <a:cs typeface="ＭＳ Ｐゴシック" charset="0"/>
              </a:rPr>
              <a:t>U</a:t>
            </a:r>
            <a:r>
              <a:rPr lang="en-US" sz="2000">
                <a:latin typeface="Lucida Grande" charset="0"/>
                <a:ea typeface="ＭＳ Ｐゴシック" charset="0"/>
                <a:cs typeface="ＭＳ Ｐゴシック" charset="0"/>
              </a:rPr>
              <a:t>(i) =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(i) + max</a:t>
            </a:r>
            <a:r>
              <a:rPr lang="en-US" sz="1800" baseline="-30000">
                <a:latin typeface="Lucida Grande" charset="0"/>
                <a:ea typeface="ＭＳ Ｐゴシック" charset="0"/>
                <a:cs typeface="Times New Roman" charset="0"/>
              </a:rPr>
              <a:t>a</a:t>
            </a:r>
            <a:r>
              <a:rPr lang="en-US" sz="2000">
                <a:latin typeface="Lucida Grande" charset="0"/>
                <a:ea typeface="ＭＳ Ｐゴシック" charset="0"/>
                <a:cs typeface="ＭＳ Ｐゴシック" charset="0"/>
              </a:rPr>
              <a:t> </a:t>
            </a:r>
            <a:r>
              <a:rPr lang="en-US" sz="3600">
                <a:latin typeface="Symbol" charset="0"/>
                <a:ea typeface="ＭＳ Ｐゴシック" charset="0"/>
                <a:cs typeface="ＭＳ Ｐゴシック" charset="0"/>
              </a:rPr>
              <a:t>S</a:t>
            </a:r>
            <a:r>
              <a:rPr lang="en-US" sz="1800" baseline="-30000">
                <a:latin typeface="Lucida Grande" charset="0"/>
                <a:ea typeface="ＭＳ Ｐゴシック" charset="0"/>
                <a:cs typeface="Times New Roman" charset="0"/>
              </a:rPr>
              <a:t>j</a:t>
            </a:r>
            <a:r>
              <a:rPr lang="en-US" sz="2800" b="1">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(j | a.i) </a:t>
            </a:r>
            <a:r>
              <a:rPr lang="en-US" sz="2800" b="1">
                <a:latin typeface="Bradley Hand ITC" charset="0"/>
                <a:ea typeface="ＭＳ Ｐゴシック" charset="0"/>
                <a:cs typeface="ＭＳ Ｐゴシック" charset="0"/>
              </a:rPr>
              <a:t>U</a:t>
            </a:r>
            <a:r>
              <a:rPr lang="en-US" sz="2000">
                <a:latin typeface="Lucida Grande" charset="0"/>
                <a:ea typeface="ＭＳ Ｐゴシック" charset="0"/>
                <a:cs typeface="ＭＳ Ｐゴシック" charset="0"/>
              </a:rPr>
              <a:t>(j)</a:t>
            </a:r>
          </a:p>
          <a:p>
            <a:pPr eaLnBrk="1" hangingPunct="1">
              <a:lnSpc>
                <a:spcPct val="90000"/>
              </a:lnSpc>
            </a:pPr>
            <a:r>
              <a:rPr lang="en-US" sz="2400">
                <a:latin typeface="Symbol" charset="0"/>
                <a:ea typeface="ＭＳ Ｐゴシック" charset="0"/>
                <a:cs typeface="ＭＳ Ｐゴシック" charset="0"/>
              </a:rPr>
              <a:t> P</a:t>
            </a:r>
            <a:r>
              <a:rPr lang="en-US" sz="2000">
                <a:latin typeface="Lucida Grande" charset="0"/>
                <a:ea typeface="ＭＳ Ｐゴシック" charset="0"/>
                <a:cs typeface="ＭＳ Ｐゴシック" charset="0"/>
              </a:rPr>
              <a:t>*(i) = arg max</a:t>
            </a:r>
            <a:r>
              <a:rPr lang="en-US" sz="1800" baseline="-30000">
                <a:latin typeface="Lucida Grande" charset="0"/>
                <a:ea typeface="ＭＳ Ｐゴシック" charset="0"/>
                <a:cs typeface="Times New Roman" charset="0"/>
              </a:rPr>
              <a:t>a</a:t>
            </a:r>
            <a:r>
              <a:rPr lang="en-US" sz="2000">
                <a:latin typeface="Lucida Grande" charset="0"/>
                <a:ea typeface="ＭＳ Ｐゴシック" charset="0"/>
                <a:cs typeface="ＭＳ Ｐゴシック" charset="0"/>
              </a:rPr>
              <a:t> </a:t>
            </a:r>
            <a:r>
              <a:rPr lang="en-US" sz="3600">
                <a:latin typeface="Symbol" charset="0"/>
                <a:ea typeface="ＭＳ Ｐゴシック" charset="0"/>
                <a:cs typeface="ＭＳ Ｐゴシック" charset="0"/>
              </a:rPr>
              <a:t>S</a:t>
            </a:r>
            <a:r>
              <a:rPr lang="en-US" sz="1800" baseline="-30000">
                <a:latin typeface="Lucida Grande" charset="0"/>
                <a:ea typeface="ＭＳ Ｐゴシック" charset="0"/>
                <a:cs typeface="Times New Roman" charset="0"/>
              </a:rPr>
              <a:t>k</a:t>
            </a:r>
            <a:r>
              <a:rPr lang="en-US" sz="2800" b="1">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(k | a.i) </a:t>
            </a:r>
            <a:r>
              <a:rPr lang="en-US" sz="2800" b="1">
                <a:latin typeface="Bradley Hand ITC" charset="0"/>
                <a:ea typeface="ＭＳ Ｐゴシック" charset="0"/>
                <a:cs typeface="ＭＳ Ｐゴシック" charset="0"/>
              </a:rPr>
              <a:t>U</a:t>
            </a:r>
            <a:r>
              <a:rPr lang="en-US" sz="2000">
                <a:latin typeface="Lucida Grande" charset="0"/>
                <a:ea typeface="ＭＳ Ｐゴシック" charset="0"/>
                <a:cs typeface="ＭＳ Ｐゴシック" charset="0"/>
              </a:rPr>
              <a:t>(k)</a:t>
            </a:r>
          </a:p>
          <a:p>
            <a:pPr eaLnBrk="1" hangingPunct="1">
              <a:lnSpc>
                <a:spcPct val="90000"/>
              </a:lnSpc>
              <a:buFont typeface="Times" charset="0"/>
              <a:buNone/>
            </a:pPr>
            <a:endParaRPr lang="en-US" sz="2000">
              <a:latin typeface="Lucida Grande" charset="0"/>
              <a:ea typeface="ＭＳ Ｐゴシック" charset="0"/>
              <a:cs typeface="ＭＳ Ｐゴシック" charset="0"/>
            </a:endParaRPr>
          </a:p>
        </p:txBody>
      </p:sp>
      <p:grpSp>
        <p:nvGrpSpPr>
          <p:cNvPr id="74755" name="Group 4"/>
          <p:cNvGrpSpPr>
            <a:grpSpLocks/>
          </p:cNvGrpSpPr>
          <p:nvPr/>
        </p:nvGrpSpPr>
        <p:grpSpPr bwMode="auto">
          <a:xfrm>
            <a:off x="3276600" y="3048000"/>
            <a:ext cx="2438400" cy="1828800"/>
            <a:chOff x="2112" y="2918"/>
            <a:chExt cx="1536" cy="1152"/>
          </a:xfrm>
        </p:grpSpPr>
        <p:grpSp>
          <p:nvGrpSpPr>
            <p:cNvPr id="74756" name="Group 5"/>
            <p:cNvGrpSpPr>
              <a:grpSpLocks/>
            </p:cNvGrpSpPr>
            <p:nvPr/>
          </p:nvGrpSpPr>
          <p:grpSpPr bwMode="auto">
            <a:xfrm>
              <a:off x="2112" y="2918"/>
              <a:ext cx="1536" cy="1152"/>
              <a:chOff x="960" y="1152"/>
              <a:chExt cx="1536" cy="1152"/>
            </a:xfrm>
          </p:grpSpPr>
          <p:sp>
            <p:nvSpPr>
              <p:cNvPr id="74768"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9"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4770"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4771"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4772"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4773"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4774"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74757" name="Text Box 13"/>
            <p:cNvSpPr txBox="1">
              <a:spLocks noChangeArrowheads="1"/>
            </p:cNvSpPr>
            <p:nvPr/>
          </p:nvSpPr>
          <p:spPr bwMode="auto">
            <a:xfrm>
              <a:off x="3320" y="3350"/>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74758" name="Text Box 14"/>
            <p:cNvSpPr txBox="1">
              <a:spLocks noChangeArrowheads="1"/>
            </p:cNvSpPr>
            <p:nvPr/>
          </p:nvSpPr>
          <p:spPr bwMode="auto">
            <a:xfrm>
              <a:off x="3312" y="2966"/>
              <a:ext cx="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74759" name="Line 15"/>
            <p:cNvSpPr>
              <a:spLocks noChangeShapeType="1"/>
            </p:cNvSpPr>
            <p:nvPr/>
          </p:nvSpPr>
          <p:spPr bwMode="auto">
            <a:xfrm>
              <a:off x="2208" y="311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0" name="Line 16"/>
            <p:cNvSpPr>
              <a:spLocks noChangeShapeType="1"/>
            </p:cNvSpPr>
            <p:nvPr/>
          </p:nvSpPr>
          <p:spPr bwMode="auto">
            <a:xfrm>
              <a:off x="2592" y="311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1" name="Line 17"/>
            <p:cNvSpPr>
              <a:spLocks noChangeShapeType="1"/>
            </p:cNvSpPr>
            <p:nvPr/>
          </p:nvSpPr>
          <p:spPr bwMode="auto">
            <a:xfrm>
              <a:off x="2976" y="311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2" name="Line 18"/>
            <p:cNvSpPr>
              <a:spLocks noChangeShapeType="1"/>
            </p:cNvSpPr>
            <p:nvPr/>
          </p:nvSpPr>
          <p:spPr bwMode="auto">
            <a:xfrm rot="10800000">
              <a:off x="3312" y="387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3" name="Line 19"/>
            <p:cNvSpPr>
              <a:spLocks noChangeShapeType="1"/>
            </p:cNvSpPr>
            <p:nvPr/>
          </p:nvSpPr>
          <p:spPr bwMode="auto">
            <a:xfrm rot="-5400000">
              <a:off x="2184" y="3854"/>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4" name="Line 20"/>
            <p:cNvSpPr>
              <a:spLocks noChangeShapeType="1"/>
            </p:cNvSpPr>
            <p:nvPr/>
          </p:nvSpPr>
          <p:spPr bwMode="auto">
            <a:xfrm rot="-5400000">
              <a:off x="2952" y="347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5" name="Line 21"/>
            <p:cNvSpPr>
              <a:spLocks noChangeShapeType="1"/>
            </p:cNvSpPr>
            <p:nvPr/>
          </p:nvSpPr>
          <p:spPr bwMode="auto">
            <a:xfrm rot="-5400000">
              <a:off x="2184" y="347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6" name="Line 22"/>
            <p:cNvSpPr>
              <a:spLocks noChangeShapeType="1"/>
            </p:cNvSpPr>
            <p:nvPr/>
          </p:nvSpPr>
          <p:spPr bwMode="auto">
            <a:xfrm rot="10800000">
              <a:off x="2928" y="387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4767" name="Line 23"/>
            <p:cNvSpPr>
              <a:spLocks noChangeShapeType="1"/>
            </p:cNvSpPr>
            <p:nvPr/>
          </p:nvSpPr>
          <p:spPr bwMode="auto">
            <a:xfrm rot="10800000">
              <a:off x="2544" y="387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Sequential Decision Making</a:t>
            </a:r>
          </a:p>
        </p:txBody>
      </p:sp>
      <p:sp>
        <p:nvSpPr>
          <p:cNvPr id="21506"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Finite Horizon</a:t>
            </a:r>
          </a:p>
          <a:p>
            <a:pPr eaLnBrk="1" hangingPunct="1"/>
            <a:r>
              <a:rPr lang="en-US">
                <a:latin typeface="Lucida Grande" charset="0"/>
                <a:ea typeface="ＭＳ Ｐゴシック" charset="0"/>
                <a:cs typeface="ＭＳ Ｐゴシック" charset="0"/>
              </a:rPr>
              <a:t>Infinite Horizon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Value Iteration</a:t>
            </a:r>
          </a:p>
        </p:txBody>
      </p:sp>
      <p:sp>
        <p:nvSpPr>
          <p:cNvPr id="76802" name="Rectangle 3"/>
          <p:cNvSpPr>
            <a:spLocks noGrp="1" noChangeArrowheads="1"/>
          </p:cNvSpPr>
          <p:nvPr>
            <p:ph type="body" idx="1"/>
          </p:nvPr>
        </p:nvSpPr>
        <p:spPr>
          <a:xfrm>
            <a:off x="685800" y="2041525"/>
            <a:ext cx="8001000" cy="4114800"/>
          </a:xfrm>
        </p:spPr>
        <p:txBody>
          <a:bodyPr/>
          <a:lstStyle/>
          <a:p>
            <a:pPr eaLnBrk="1" hangingPunct="1"/>
            <a:r>
              <a:rPr lang="en-US" sz="2400">
                <a:latin typeface="Lucida Grande" charset="0"/>
                <a:ea typeface="ＭＳ Ｐゴシック" charset="0"/>
                <a:cs typeface="ＭＳ Ｐゴシック" charset="0"/>
              </a:rPr>
              <a:t>Initialize the utility of each non-terminal state s</a:t>
            </a:r>
            <a:r>
              <a:rPr lang="en-US" sz="1800" baseline="-30000">
                <a:latin typeface="Lucida Grande" charset="0"/>
                <a:ea typeface="ＭＳ Ｐゴシック" charset="0"/>
                <a:cs typeface="Times New Roman" charset="0"/>
              </a:rPr>
              <a:t>i </a:t>
            </a:r>
            <a:r>
              <a:rPr lang="en-US" sz="2400">
                <a:latin typeface="Lucida Grande" charset="0"/>
                <a:ea typeface="ＭＳ Ｐゴシック" charset="0"/>
                <a:cs typeface="ＭＳ Ｐゴシック" charset="0"/>
              </a:rPr>
              <a:t>to </a:t>
            </a:r>
            <a:r>
              <a:rPr lang="en-US" sz="2800" b="1">
                <a:latin typeface="Bradley Hand ITC" charset="0"/>
                <a:ea typeface="ＭＳ Ｐゴシック" charset="0"/>
                <a:cs typeface="ＭＳ Ｐゴシック" charset="0"/>
              </a:rPr>
              <a:t>U</a:t>
            </a:r>
            <a:r>
              <a:rPr lang="en-US" sz="1600" b="1" baseline="-30000">
                <a:latin typeface="Lucida Grande" charset="0"/>
                <a:ea typeface="ＭＳ Ｐゴシック" charset="0"/>
                <a:cs typeface="Times New Roman" charset="0"/>
              </a:rPr>
              <a:t>0</a:t>
            </a:r>
            <a:r>
              <a:rPr lang="en-US" sz="2000">
                <a:latin typeface="Lucida Grande" charset="0"/>
                <a:ea typeface="ＭＳ Ｐゴシック" charset="0"/>
                <a:cs typeface="ＭＳ Ｐゴシック" charset="0"/>
              </a:rPr>
              <a:t>(i)</a:t>
            </a:r>
            <a:r>
              <a:rPr lang="en-US" sz="1600">
                <a:latin typeface="Lucida Grande" charset="0"/>
                <a:ea typeface="ＭＳ Ｐゴシック" charset="0"/>
                <a:cs typeface="ＭＳ Ｐゴシック" charset="0"/>
              </a:rPr>
              <a:t> </a:t>
            </a:r>
            <a:r>
              <a:rPr lang="en-US" sz="1800">
                <a:latin typeface="Lucida Grande" charset="0"/>
                <a:ea typeface="ＭＳ Ｐゴシック" charset="0"/>
                <a:cs typeface="ＭＳ Ｐゴシック" charset="0"/>
              </a:rPr>
              <a:t>= 0</a:t>
            </a:r>
            <a:endParaRPr lang="en-US" sz="2800">
              <a:latin typeface="Lucida Grande" charset="0"/>
              <a:ea typeface="ＭＳ Ｐゴシック" charset="0"/>
              <a:cs typeface="ＭＳ Ｐゴシック" charset="0"/>
            </a:endParaRPr>
          </a:p>
          <a:p>
            <a:pPr eaLnBrk="1" hangingPunct="1"/>
            <a:r>
              <a:rPr lang="en-US" sz="2400">
                <a:latin typeface="Lucida Grande" charset="0"/>
                <a:ea typeface="ＭＳ Ｐゴシック" charset="0"/>
                <a:cs typeface="ＭＳ Ｐゴシック" charset="0"/>
              </a:rPr>
              <a:t>For t = 0, 1, 2, …, do:</a:t>
            </a:r>
            <a:br>
              <a:rPr lang="en-US" sz="2400">
                <a:latin typeface="Lucida Grande" charset="0"/>
                <a:ea typeface="ＭＳ Ｐゴシック" charset="0"/>
                <a:cs typeface="ＭＳ Ｐゴシック" charset="0"/>
              </a:rPr>
            </a:br>
            <a:r>
              <a:rPr lang="en-US">
                <a:latin typeface="Lucida Grande" charset="0"/>
                <a:ea typeface="ＭＳ Ｐゴシック" charset="0"/>
                <a:cs typeface="ＭＳ Ｐゴシック" charset="0"/>
              </a:rPr>
              <a:t>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cs typeface="ＭＳ Ｐゴシック" charset="0"/>
              </a:rPr>
              <a:t>(i) </a:t>
            </a:r>
            <a:r>
              <a:rPr lang="en-US" sz="2000">
                <a:latin typeface="Lucida Grande" charset="0"/>
                <a:ea typeface="ＭＳ Ｐゴシック" charset="0"/>
                <a:cs typeface="ＭＳ Ｐゴシック" charset="0"/>
                <a:sym typeface="Wingdings" charset="0"/>
              </a:rPr>
              <a:t></a:t>
            </a:r>
            <a:r>
              <a:rPr lang="en-US" sz="2000">
                <a:latin typeface="Lucida Grande" charset="0"/>
                <a:ea typeface="ＭＳ Ｐゴシック" charset="0"/>
                <a:cs typeface="ＭＳ Ｐゴシック" charset="0"/>
              </a:rPr>
              <a:t>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(i) + max</a:t>
            </a:r>
            <a:r>
              <a:rPr lang="en-US" sz="1800" baseline="-30000">
                <a:latin typeface="Lucida Grande" charset="0"/>
                <a:ea typeface="ＭＳ Ｐゴシック" charset="0"/>
                <a:cs typeface="Times New Roman" charset="0"/>
              </a:rPr>
              <a:t>a</a:t>
            </a:r>
            <a:r>
              <a:rPr lang="en-US" sz="2000">
                <a:latin typeface="Lucida Grande" charset="0"/>
                <a:ea typeface="ＭＳ Ｐゴシック" charset="0"/>
                <a:cs typeface="ＭＳ Ｐゴシック" charset="0"/>
              </a:rPr>
              <a:t> </a:t>
            </a:r>
            <a:r>
              <a:rPr lang="en-US" sz="3600">
                <a:latin typeface="Symbol" charset="0"/>
                <a:ea typeface="ＭＳ Ｐゴシック" charset="0"/>
                <a:cs typeface="ＭＳ Ｐゴシック" charset="0"/>
              </a:rPr>
              <a:t>S</a:t>
            </a:r>
            <a:r>
              <a:rPr lang="en-US" sz="1800" baseline="-30000">
                <a:latin typeface="Lucida Grande" charset="0"/>
                <a:ea typeface="ＭＳ Ｐゴシック" charset="0"/>
                <a:cs typeface="Times New Roman" charset="0"/>
              </a:rPr>
              <a:t>k</a:t>
            </a:r>
            <a:r>
              <a:rPr lang="en-US" sz="2800" b="1">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(k | a.i)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cs typeface="ＭＳ Ｐゴシック" charset="0"/>
              </a:rPr>
              <a:t>(k)</a:t>
            </a:r>
          </a:p>
        </p:txBody>
      </p:sp>
      <p:grpSp>
        <p:nvGrpSpPr>
          <p:cNvPr id="76803" name="Group 4"/>
          <p:cNvGrpSpPr>
            <a:grpSpLocks/>
          </p:cNvGrpSpPr>
          <p:nvPr/>
        </p:nvGrpSpPr>
        <p:grpSpPr bwMode="auto">
          <a:xfrm>
            <a:off x="1219200" y="4403725"/>
            <a:ext cx="2819400" cy="2225675"/>
            <a:chOff x="768" y="2544"/>
            <a:chExt cx="1776" cy="1402"/>
          </a:xfrm>
        </p:grpSpPr>
        <p:grpSp>
          <p:nvGrpSpPr>
            <p:cNvPr id="76804" name="Group 5"/>
            <p:cNvGrpSpPr>
              <a:grpSpLocks/>
            </p:cNvGrpSpPr>
            <p:nvPr/>
          </p:nvGrpSpPr>
          <p:grpSpPr bwMode="auto">
            <a:xfrm>
              <a:off x="1008" y="2544"/>
              <a:ext cx="1536" cy="1152"/>
              <a:chOff x="960" y="1152"/>
              <a:chExt cx="1536" cy="1152"/>
            </a:xfrm>
          </p:grpSpPr>
          <p:sp>
            <p:nvSpPr>
              <p:cNvPr id="76814"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15"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6816"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6817"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6818"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6819"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6820"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76805" name="Text Box 13"/>
            <p:cNvSpPr txBox="1">
              <a:spLocks noChangeArrowheads="1"/>
            </p:cNvSpPr>
            <p:nvPr/>
          </p:nvSpPr>
          <p:spPr bwMode="auto">
            <a:xfrm>
              <a:off x="2216" y="2976"/>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76806" name="Text Box 14"/>
            <p:cNvSpPr txBox="1">
              <a:spLocks noChangeArrowheads="1"/>
            </p:cNvSpPr>
            <p:nvPr/>
          </p:nvSpPr>
          <p:spPr bwMode="auto">
            <a:xfrm>
              <a:off x="2208" y="2592"/>
              <a:ext cx="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76807" name="Text Box 15"/>
            <p:cNvSpPr txBox="1">
              <a:spLocks noChangeArrowheads="1"/>
            </p:cNvSpPr>
            <p:nvPr/>
          </p:nvSpPr>
          <p:spPr bwMode="auto">
            <a:xfrm>
              <a:off x="768" y="302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6808" name="Text Box 16"/>
            <p:cNvSpPr txBox="1">
              <a:spLocks noChangeArrowheads="1"/>
            </p:cNvSpPr>
            <p:nvPr/>
          </p:nvSpPr>
          <p:spPr bwMode="auto">
            <a:xfrm>
              <a:off x="768" y="2640"/>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6809" name="Text Box 17"/>
            <p:cNvSpPr txBox="1">
              <a:spLocks noChangeArrowheads="1"/>
            </p:cNvSpPr>
            <p:nvPr/>
          </p:nvSpPr>
          <p:spPr bwMode="auto">
            <a:xfrm>
              <a:off x="768" y="3360"/>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76810" name="Text Box 18"/>
            <p:cNvSpPr txBox="1">
              <a:spLocks noChangeArrowheads="1"/>
            </p:cNvSpPr>
            <p:nvPr/>
          </p:nvSpPr>
          <p:spPr bwMode="auto">
            <a:xfrm>
              <a:off x="2256" y="369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76811" name="Text Box 19"/>
            <p:cNvSpPr txBox="1">
              <a:spLocks noChangeArrowheads="1"/>
            </p:cNvSpPr>
            <p:nvPr/>
          </p:nvSpPr>
          <p:spPr bwMode="auto">
            <a:xfrm>
              <a:off x="1872" y="369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6812" name="Text Box 20"/>
            <p:cNvSpPr txBox="1">
              <a:spLocks noChangeArrowheads="1"/>
            </p:cNvSpPr>
            <p:nvPr/>
          </p:nvSpPr>
          <p:spPr bwMode="auto">
            <a:xfrm>
              <a:off x="1488" y="369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6813" name="Text Box 21"/>
            <p:cNvSpPr txBox="1">
              <a:spLocks noChangeArrowheads="1"/>
            </p:cNvSpPr>
            <p:nvPr/>
          </p:nvSpPr>
          <p:spPr bwMode="auto">
            <a:xfrm>
              <a:off x="1104" y="3696"/>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Value Iteration</a:t>
            </a:r>
          </a:p>
        </p:txBody>
      </p:sp>
      <p:sp>
        <p:nvSpPr>
          <p:cNvPr id="78850" name="Rectangle 3"/>
          <p:cNvSpPr>
            <a:spLocks noGrp="1" noChangeArrowheads="1"/>
          </p:cNvSpPr>
          <p:nvPr>
            <p:ph type="body" idx="1"/>
          </p:nvPr>
        </p:nvSpPr>
        <p:spPr>
          <a:xfrm>
            <a:off x="685800" y="2041525"/>
            <a:ext cx="8001000" cy="4114800"/>
          </a:xfrm>
        </p:spPr>
        <p:txBody>
          <a:bodyPr/>
          <a:lstStyle/>
          <a:p>
            <a:pPr eaLnBrk="1" hangingPunct="1"/>
            <a:r>
              <a:rPr lang="en-US" sz="2400">
                <a:latin typeface="Lucida Grande" charset="0"/>
                <a:ea typeface="ＭＳ Ｐゴシック" charset="0"/>
                <a:cs typeface="ＭＳ Ｐゴシック" charset="0"/>
              </a:rPr>
              <a:t>Initialize the utility of each non-terminal state s</a:t>
            </a:r>
            <a:r>
              <a:rPr lang="en-US" sz="1800" baseline="-30000">
                <a:latin typeface="Lucida Grande" charset="0"/>
                <a:ea typeface="ＭＳ Ｐゴシック" charset="0"/>
                <a:cs typeface="Times New Roman" charset="0"/>
              </a:rPr>
              <a:t>i </a:t>
            </a:r>
            <a:r>
              <a:rPr lang="en-US" sz="2400">
                <a:latin typeface="Lucida Grande" charset="0"/>
                <a:ea typeface="ＭＳ Ｐゴシック" charset="0"/>
                <a:cs typeface="ＭＳ Ｐゴシック" charset="0"/>
              </a:rPr>
              <a:t>to </a:t>
            </a:r>
            <a:r>
              <a:rPr lang="en-US" sz="2800" b="1">
                <a:latin typeface="Bradley Hand ITC" charset="0"/>
                <a:ea typeface="ＭＳ Ｐゴシック" charset="0"/>
                <a:cs typeface="ＭＳ Ｐゴシック" charset="0"/>
              </a:rPr>
              <a:t>U</a:t>
            </a:r>
            <a:r>
              <a:rPr lang="en-US" sz="1600" b="1" baseline="-30000">
                <a:latin typeface="Lucida Grande" charset="0"/>
                <a:ea typeface="ＭＳ Ｐゴシック" charset="0"/>
                <a:cs typeface="Times New Roman" charset="0"/>
              </a:rPr>
              <a:t>0</a:t>
            </a:r>
            <a:r>
              <a:rPr lang="en-US" sz="2000">
                <a:latin typeface="Lucida Grande" charset="0"/>
                <a:ea typeface="ＭＳ Ｐゴシック" charset="0"/>
                <a:cs typeface="ＭＳ Ｐゴシック" charset="0"/>
              </a:rPr>
              <a:t>(i)</a:t>
            </a:r>
            <a:r>
              <a:rPr lang="en-US" sz="1600">
                <a:latin typeface="Lucida Grande" charset="0"/>
                <a:ea typeface="ＭＳ Ｐゴシック" charset="0"/>
                <a:cs typeface="ＭＳ Ｐゴシック" charset="0"/>
              </a:rPr>
              <a:t> </a:t>
            </a:r>
            <a:r>
              <a:rPr lang="en-US" sz="1800">
                <a:latin typeface="Lucida Grande" charset="0"/>
                <a:ea typeface="ＭＳ Ｐゴシック" charset="0"/>
                <a:cs typeface="ＭＳ Ｐゴシック" charset="0"/>
              </a:rPr>
              <a:t>= 0</a:t>
            </a:r>
            <a:endParaRPr lang="en-US" sz="2800">
              <a:latin typeface="Lucida Grande" charset="0"/>
              <a:ea typeface="ＭＳ Ｐゴシック" charset="0"/>
              <a:cs typeface="ＭＳ Ｐゴシック" charset="0"/>
            </a:endParaRPr>
          </a:p>
          <a:p>
            <a:pPr eaLnBrk="1" hangingPunct="1"/>
            <a:r>
              <a:rPr lang="en-US" sz="2400">
                <a:latin typeface="Lucida Grande" charset="0"/>
                <a:ea typeface="ＭＳ Ｐゴシック" charset="0"/>
                <a:cs typeface="ＭＳ Ｐゴシック" charset="0"/>
              </a:rPr>
              <a:t>For t = 0, 1, 2, …, do:</a:t>
            </a:r>
            <a:br>
              <a:rPr lang="en-US" sz="2400">
                <a:latin typeface="Lucida Grande" charset="0"/>
                <a:ea typeface="ＭＳ Ｐゴシック" charset="0"/>
                <a:cs typeface="ＭＳ Ｐゴシック" charset="0"/>
              </a:rPr>
            </a:br>
            <a:r>
              <a:rPr lang="en-US">
                <a:latin typeface="Lucida Grande" charset="0"/>
                <a:ea typeface="ＭＳ Ｐゴシック" charset="0"/>
                <a:cs typeface="ＭＳ Ｐゴシック" charset="0"/>
              </a:rPr>
              <a:t>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cs typeface="ＭＳ Ｐゴシック" charset="0"/>
              </a:rPr>
              <a:t>(i) </a:t>
            </a:r>
            <a:r>
              <a:rPr lang="en-US" sz="2000">
                <a:latin typeface="Lucida Grande" charset="0"/>
                <a:ea typeface="ＭＳ Ｐゴシック" charset="0"/>
                <a:cs typeface="ＭＳ Ｐゴシック" charset="0"/>
                <a:sym typeface="Wingdings" charset="0"/>
              </a:rPr>
              <a:t></a:t>
            </a:r>
            <a:r>
              <a:rPr lang="en-US" sz="2000">
                <a:latin typeface="Lucida Grande" charset="0"/>
                <a:ea typeface="ＭＳ Ｐゴシック" charset="0"/>
                <a:cs typeface="ＭＳ Ｐゴシック" charset="0"/>
              </a:rPr>
              <a:t>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(i) + max</a:t>
            </a:r>
            <a:r>
              <a:rPr lang="en-US" sz="1800" baseline="-30000">
                <a:latin typeface="Lucida Grande" charset="0"/>
                <a:ea typeface="ＭＳ Ｐゴシック" charset="0"/>
                <a:cs typeface="Times New Roman" charset="0"/>
              </a:rPr>
              <a:t>a</a:t>
            </a:r>
            <a:r>
              <a:rPr lang="en-US" sz="2000">
                <a:latin typeface="Lucida Grande" charset="0"/>
                <a:ea typeface="ＭＳ Ｐゴシック" charset="0"/>
                <a:cs typeface="ＭＳ Ｐゴシック" charset="0"/>
              </a:rPr>
              <a:t> </a:t>
            </a:r>
            <a:r>
              <a:rPr lang="en-US" sz="3600">
                <a:latin typeface="Symbol" charset="0"/>
                <a:ea typeface="ＭＳ Ｐゴシック" charset="0"/>
                <a:cs typeface="ＭＳ Ｐゴシック" charset="0"/>
              </a:rPr>
              <a:t>S</a:t>
            </a:r>
            <a:r>
              <a:rPr lang="en-US" sz="1800" baseline="-30000">
                <a:latin typeface="Lucida Grande" charset="0"/>
                <a:ea typeface="ＭＳ Ｐゴシック" charset="0"/>
                <a:cs typeface="Times New Roman" charset="0"/>
              </a:rPr>
              <a:t>k</a:t>
            </a:r>
            <a:r>
              <a:rPr lang="en-US" sz="2800" b="1">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(k | a.i)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cs typeface="ＭＳ Ｐゴシック" charset="0"/>
              </a:rPr>
              <a:t>(k)</a:t>
            </a:r>
          </a:p>
        </p:txBody>
      </p:sp>
      <p:grpSp>
        <p:nvGrpSpPr>
          <p:cNvPr id="2" name="Group 4"/>
          <p:cNvGrpSpPr>
            <a:grpSpLocks/>
          </p:cNvGrpSpPr>
          <p:nvPr/>
        </p:nvGrpSpPr>
        <p:grpSpPr bwMode="auto">
          <a:xfrm>
            <a:off x="4038600" y="4022725"/>
            <a:ext cx="4321175" cy="2576513"/>
            <a:chOff x="2544" y="2304"/>
            <a:chExt cx="2722" cy="1623"/>
          </a:xfrm>
        </p:grpSpPr>
        <p:sp>
          <p:nvSpPr>
            <p:cNvPr id="78888" name="Text Box 5"/>
            <p:cNvSpPr txBox="1">
              <a:spLocks noChangeArrowheads="1"/>
            </p:cNvSpPr>
            <p:nvPr/>
          </p:nvSpPr>
          <p:spPr bwMode="auto">
            <a:xfrm>
              <a:off x="2544" y="2304"/>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b="1" i="0">
                  <a:solidFill>
                    <a:srgbClr val="990000"/>
                  </a:solidFill>
                  <a:latin typeface="Bradley Hand ITC" charset="0"/>
                </a:rPr>
                <a:t>U</a:t>
              </a:r>
              <a:r>
                <a:rPr lang="en-US" sz="1800" b="1" i="0" baseline="-30000">
                  <a:solidFill>
                    <a:srgbClr val="990000"/>
                  </a:solidFill>
                  <a:latin typeface="Tahoma" charset="0"/>
                  <a:cs typeface="Times New Roman" charset="0"/>
                </a:rPr>
                <a:t>t</a:t>
              </a:r>
              <a:r>
                <a:rPr lang="en-US" sz="1800" i="0">
                  <a:solidFill>
                    <a:srgbClr val="990000"/>
                  </a:solidFill>
                  <a:latin typeface="Tahoma" charset="0"/>
                </a:rPr>
                <a:t>([3,1])</a:t>
              </a:r>
            </a:p>
          </p:txBody>
        </p:sp>
        <p:grpSp>
          <p:nvGrpSpPr>
            <p:cNvPr id="78889" name="Group 6"/>
            <p:cNvGrpSpPr>
              <a:grpSpLocks/>
            </p:cNvGrpSpPr>
            <p:nvPr/>
          </p:nvGrpSpPr>
          <p:grpSpPr bwMode="auto">
            <a:xfrm>
              <a:off x="2832" y="2400"/>
              <a:ext cx="2434" cy="1527"/>
              <a:chOff x="2832" y="2400"/>
              <a:chExt cx="2434" cy="1527"/>
            </a:xfrm>
          </p:grpSpPr>
          <p:sp>
            <p:nvSpPr>
              <p:cNvPr id="78890" name="Line 7"/>
              <p:cNvSpPr>
                <a:spLocks noChangeShapeType="1"/>
              </p:cNvSpPr>
              <p:nvPr/>
            </p:nvSpPr>
            <p:spPr bwMode="auto">
              <a:xfrm flipV="1">
                <a:off x="3264" y="2400"/>
                <a:ext cx="0" cy="1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91" name="Line 8"/>
              <p:cNvSpPr>
                <a:spLocks noChangeShapeType="1"/>
              </p:cNvSpPr>
              <p:nvPr/>
            </p:nvSpPr>
            <p:spPr bwMode="auto">
              <a:xfrm>
                <a:off x="3264" y="3696"/>
                <a:ext cx="19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92" name="Line 9"/>
              <p:cNvSpPr>
                <a:spLocks noChangeShapeType="1"/>
              </p:cNvSpPr>
              <p:nvPr/>
            </p:nvSpPr>
            <p:spPr bwMode="auto">
              <a:xfrm>
                <a:off x="3264" y="326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93" name="Line 10"/>
              <p:cNvSpPr>
                <a:spLocks noChangeShapeType="1"/>
              </p:cNvSpPr>
              <p:nvPr/>
            </p:nvSpPr>
            <p:spPr bwMode="auto">
              <a:xfrm>
                <a:off x="2880" y="3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94" name="Line 11"/>
              <p:cNvSpPr>
                <a:spLocks noChangeShapeType="1"/>
              </p:cNvSpPr>
              <p:nvPr/>
            </p:nvSpPr>
            <p:spPr bwMode="auto">
              <a:xfrm>
                <a:off x="3264" y="288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95" name="Line 12"/>
              <p:cNvSpPr>
                <a:spLocks noChangeShapeType="1"/>
              </p:cNvSpPr>
              <p:nvPr/>
            </p:nvSpPr>
            <p:spPr bwMode="auto">
              <a:xfrm>
                <a:off x="3264" y="2784"/>
                <a:ext cx="1856" cy="0"/>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96" name="Text Box 13"/>
              <p:cNvSpPr txBox="1">
                <a:spLocks noChangeArrowheads="1"/>
              </p:cNvSpPr>
              <p:nvPr/>
            </p:nvSpPr>
            <p:spPr bwMode="auto">
              <a:xfrm>
                <a:off x="5136" y="3648"/>
                <a:ext cx="1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000" i="0">
                    <a:latin typeface="Tahoma" charset="0"/>
                  </a:rPr>
                  <a:t>t</a:t>
                </a:r>
              </a:p>
            </p:txBody>
          </p:sp>
          <p:sp>
            <p:nvSpPr>
              <p:cNvPr id="78897" name="Line 14"/>
              <p:cNvSpPr>
                <a:spLocks noChangeShapeType="1"/>
              </p:cNvSpPr>
              <p:nvPr/>
            </p:nvSpPr>
            <p:spPr bwMode="auto">
              <a:xfrm>
                <a:off x="3840"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98" name="Line 15"/>
              <p:cNvSpPr>
                <a:spLocks noChangeShapeType="1"/>
              </p:cNvSpPr>
              <p:nvPr/>
            </p:nvSpPr>
            <p:spPr bwMode="auto">
              <a:xfrm>
                <a:off x="4416"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99" name="Line 16"/>
              <p:cNvSpPr>
                <a:spLocks noChangeShapeType="1"/>
              </p:cNvSpPr>
              <p:nvPr/>
            </p:nvSpPr>
            <p:spPr bwMode="auto">
              <a:xfrm>
                <a:off x="4992"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900" name="Text Box 17"/>
              <p:cNvSpPr txBox="1">
                <a:spLocks noChangeArrowheads="1"/>
              </p:cNvSpPr>
              <p:nvPr/>
            </p:nvSpPr>
            <p:spPr bwMode="auto">
              <a:xfrm>
                <a:off x="3168" y="3696"/>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0</a:t>
                </a:r>
              </a:p>
            </p:txBody>
          </p:sp>
          <p:sp>
            <p:nvSpPr>
              <p:cNvPr id="78901" name="Text Box 18"/>
              <p:cNvSpPr txBox="1">
                <a:spLocks noChangeArrowheads="1"/>
              </p:cNvSpPr>
              <p:nvPr/>
            </p:nvSpPr>
            <p:spPr bwMode="auto">
              <a:xfrm>
                <a:off x="4896" y="3696"/>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30</a:t>
                </a:r>
              </a:p>
            </p:txBody>
          </p:sp>
          <p:sp>
            <p:nvSpPr>
              <p:cNvPr id="78902" name="Text Box 19"/>
              <p:cNvSpPr txBox="1">
                <a:spLocks noChangeArrowheads="1"/>
              </p:cNvSpPr>
              <p:nvPr/>
            </p:nvSpPr>
            <p:spPr bwMode="auto">
              <a:xfrm>
                <a:off x="4320" y="3696"/>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20</a:t>
                </a:r>
              </a:p>
            </p:txBody>
          </p:sp>
          <p:sp>
            <p:nvSpPr>
              <p:cNvPr id="78903" name="Text Box 20"/>
              <p:cNvSpPr txBox="1">
                <a:spLocks noChangeArrowheads="1"/>
              </p:cNvSpPr>
              <p:nvPr/>
            </p:nvSpPr>
            <p:spPr bwMode="auto">
              <a:xfrm>
                <a:off x="3744" y="3696"/>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10</a:t>
                </a:r>
              </a:p>
            </p:txBody>
          </p:sp>
          <p:sp>
            <p:nvSpPr>
              <p:cNvPr id="78904" name="Text Box 21"/>
              <p:cNvSpPr txBox="1">
                <a:spLocks noChangeArrowheads="1"/>
              </p:cNvSpPr>
              <p:nvPr/>
            </p:nvSpPr>
            <p:spPr bwMode="auto">
              <a:xfrm>
                <a:off x="2832" y="2640"/>
                <a:ext cx="4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solidFill>
                      <a:srgbClr val="008000"/>
                    </a:solidFill>
                    <a:latin typeface="Tahoma" charset="0"/>
                  </a:rPr>
                  <a:t>0.611</a:t>
                </a:r>
              </a:p>
            </p:txBody>
          </p:sp>
          <p:sp>
            <p:nvSpPr>
              <p:cNvPr id="78905" name="Text Box 22"/>
              <p:cNvSpPr txBox="1">
                <a:spLocks noChangeArrowheads="1"/>
              </p:cNvSpPr>
              <p:nvPr/>
            </p:nvSpPr>
            <p:spPr bwMode="auto">
              <a:xfrm>
                <a:off x="2976" y="2832"/>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0.5</a:t>
                </a:r>
              </a:p>
            </p:txBody>
          </p:sp>
          <p:sp>
            <p:nvSpPr>
              <p:cNvPr id="78906" name="Text Box 23"/>
              <p:cNvSpPr txBox="1">
                <a:spLocks noChangeArrowheads="1"/>
              </p:cNvSpPr>
              <p:nvPr/>
            </p:nvSpPr>
            <p:spPr bwMode="auto">
              <a:xfrm>
                <a:off x="3120" y="3168"/>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0</a:t>
                </a:r>
              </a:p>
            </p:txBody>
          </p:sp>
          <p:sp>
            <p:nvSpPr>
              <p:cNvPr id="78907" name="Line 24"/>
              <p:cNvSpPr>
                <a:spLocks noChangeShapeType="1"/>
              </p:cNvSpPr>
              <p:nvPr/>
            </p:nvSpPr>
            <p:spPr bwMode="auto">
              <a:xfrm>
                <a:off x="3264" y="3264"/>
                <a:ext cx="192"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908" name="Freeform 25"/>
              <p:cNvSpPr>
                <a:spLocks/>
              </p:cNvSpPr>
              <p:nvPr/>
            </p:nvSpPr>
            <p:spPr bwMode="auto">
              <a:xfrm>
                <a:off x="3456" y="2784"/>
                <a:ext cx="1536" cy="576"/>
              </a:xfrm>
              <a:custGeom>
                <a:avLst/>
                <a:gdLst>
                  <a:gd name="T0" fmla="*/ 0 w 1536"/>
                  <a:gd name="T1" fmla="*/ 576 h 576"/>
                  <a:gd name="T2" fmla="*/ 48 w 1536"/>
                  <a:gd name="T3" fmla="*/ 432 h 576"/>
                  <a:gd name="T4" fmla="*/ 144 w 1536"/>
                  <a:gd name="T5" fmla="*/ 240 h 576"/>
                  <a:gd name="T6" fmla="*/ 384 w 1536"/>
                  <a:gd name="T7" fmla="*/ 144 h 576"/>
                  <a:gd name="T8" fmla="*/ 864 w 1536"/>
                  <a:gd name="T9" fmla="*/ 48 h 576"/>
                  <a:gd name="T10" fmla="*/ 1536 w 1536"/>
                  <a:gd name="T11" fmla="*/ 0 h 576"/>
                  <a:gd name="T12" fmla="*/ 0 60000 65536"/>
                  <a:gd name="T13" fmla="*/ 0 60000 65536"/>
                  <a:gd name="T14" fmla="*/ 0 60000 65536"/>
                  <a:gd name="T15" fmla="*/ 0 60000 65536"/>
                  <a:gd name="T16" fmla="*/ 0 60000 65536"/>
                  <a:gd name="T17" fmla="*/ 0 60000 65536"/>
                  <a:gd name="T18" fmla="*/ 0 w 1536"/>
                  <a:gd name="T19" fmla="*/ 0 h 576"/>
                  <a:gd name="T20" fmla="*/ 1536 w 153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536" h="576">
                    <a:moveTo>
                      <a:pt x="0" y="576"/>
                    </a:moveTo>
                    <a:cubicBezTo>
                      <a:pt x="12" y="532"/>
                      <a:pt x="24" y="488"/>
                      <a:pt x="48" y="432"/>
                    </a:cubicBezTo>
                    <a:cubicBezTo>
                      <a:pt x="72" y="376"/>
                      <a:pt x="88" y="288"/>
                      <a:pt x="144" y="240"/>
                    </a:cubicBezTo>
                    <a:cubicBezTo>
                      <a:pt x="200" y="192"/>
                      <a:pt x="264" y="176"/>
                      <a:pt x="384" y="144"/>
                    </a:cubicBezTo>
                    <a:cubicBezTo>
                      <a:pt x="504" y="112"/>
                      <a:pt x="672" y="72"/>
                      <a:pt x="864" y="48"/>
                    </a:cubicBezTo>
                    <a:cubicBezTo>
                      <a:pt x="1056" y="24"/>
                      <a:pt x="1424" y="8"/>
                      <a:pt x="1536" y="0"/>
                    </a:cubicBezTo>
                  </a:path>
                </a:pathLst>
              </a:cu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de-DE"/>
              </a:p>
            </p:txBody>
          </p:sp>
        </p:grpSp>
      </p:grpSp>
      <p:grpSp>
        <p:nvGrpSpPr>
          <p:cNvPr id="78852" name="Group 26"/>
          <p:cNvGrpSpPr>
            <a:grpSpLocks/>
          </p:cNvGrpSpPr>
          <p:nvPr/>
        </p:nvGrpSpPr>
        <p:grpSpPr bwMode="auto">
          <a:xfrm>
            <a:off x="1600200" y="4403725"/>
            <a:ext cx="2438400" cy="1828800"/>
            <a:chOff x="960" y="1152"/>
            <a:chExt cx="1536" cy="1152"/>
          </a:xfrm>
        </p:grpSpPr>
        <p:sp>
          <p:nvSpPr>
            <p:cNvPr id="78881" name="Rectangle 27"/>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82" name="Line 28"/>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83" name="Line 29"/>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84" name="Line 30"/>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85" name="Line 31"/>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86" name="Line 32"/>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87" name="Rectangle 33"/>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78853" name="Text Box 34"/>
          <p:cNvSpPr txBox="1">
            <a:spLocks noChangeArrowheads="1"/>
          </p:cNvSpPr>
          <p:nvPr/>
        </p:nvSpPr>
        <p:spPr bwMode="auto">
          <a:xfrm>
            <a:off x="3517900" y="5089525"/>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78854" name="Text Box 35"/>
          <p:cNvSpPr txBox="1">
            <a:spLocks noChangeArrowheads="1"/>
          </p:cNvSpPr>
          <p:nvPr/>
        </p:nvSpPr>
        <p:spPr bwMode="auto">
          <a:xfrm>
            <a:off x="3505200" y="4479925"/>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78855" name="Text Box 36"/>
          <p:cNvSpPr txBox="1">
            <a:spLocks noChangeArrowheads="1"/>
          </p:cNvSpPr>
          <p:nvPr/>
        </p:nvSpPr>
        <p:spPr bwMode="auto">
          <a:xfrm>
            <a:off x="1219200" y="51657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8856" name="Text Box 37"/>
          <p:cNvSpPr txBox="1">
            <a:spLocks noChangeArrowheads="1"/>
          </p:cNvSpPr>
          <p:nvPr/>
        </p:nvSpPr>
        <p:spPr bwMode="auto">
          <a:xfrm>
            <a:off x="1219200" y="45561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8857" name="Text Box 38"/>
          <p:cNvSpPr txBox="1">
            <a:spLocks noChangeArrowheads="1"/>
          </p:cNvSpPr>
          <p:nvPr/>
        </p:nvSpPr>
        <p:spPr bwMode="auto">
          <a:xfrm>
            <a:off x="1219200" y="56991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78858" name="Text Box 39"/>
          <p:cNvSpPr txBox="1">
            <a:spLocks noChangeArrowheads="1"/>
          </p:cNvSpPr>
          <p:nvPr/>
        </p:nvSpPr>
        <p:spPr bwMode="auto">
          <a:xfrm>
            <a:off x="3581400" y="6232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78859" name="Text Box 40"/>
          <p:cNvSpPr txBox="1">
            <a:spLocks noChangeArrowheads="1"/>
          </p:cNvSpPr>
          <p:nvPr/>
        </p:nvSpPr>
        <p:spPr bwMode="auto">
          <a:xfrm>
            <a:off x="2971800" y="6232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8860" name="Text Box 41"/>
          <p:cNvSpPr txBox="1">
            <a:spLocks noChangeArrowheads="1"/>
          </p:cNvSpPr>
          <p:nvPr/>
        </p:nvSpPr>
        <p:spPr bwMode="auto">
          <a:xfrm>
            <a:off x="2362200" y="6232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8861" name="Text Box 42"/>
          <p:cNvSpPr txBox="1">
            <a:spLocks noChangeArrowheads="1"/>
          </p:cNvSpPr>
          <p:nvPr/>
        </p:nvSpPr>
        <p:spPr bwMode="auto">
          <a:xfrm>
            <a:off x="1752600" y="6232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78862" name="Line 43"/>
          <p:cNvSpPr>
            <a:spLocks noChangeShapeType="1"/>
          </p:cNvSpPr>
          <p:nvPr/>
        </p:nvSpPr>
        <p:spPr bwMode="auto">
          <a:xfrm>
            <a:off x="1752600" y="47085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63" name="Line 44"/>
          <p:cNvSpPr>
            <a:spLocks noChangeShapeType="1"/>
          </p:cNvSpPr>
          <p:nvPr/>
        </p:nvSpPr>
        <p:spPr bwMode="auto">
          <a:xfrm>
            <a:off x="2362200" y="47085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64" name="Line 45"/>
          <p:cNvSpPr>
            <a:spLocks noChangeShapeType="1"/>
          </p:cNvSpPr>
          <p:nvPr/>
        </p:nvSpPr>
        <p:spPr bwMode="auto">
          <a:xfrm>
            <a:off x="2971800" y="47085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65" name="Line 46"/>
          <p:cNvSpPr>
            <a:spLocks noChangeShapeType="1"/>
          </p:cNvSpPr>
          <p:nvPr/>
        </p:nvSpPr>
        <p:spPr bwMode="auto">
          <a:xfrm rot="10800000">
            <a:off x="3505200" y="59277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66" name="Line 47"/>
          <p:cNvSpPr>
            <a:spLocks noChangeShapeType="1"/>
          </p:cNvSpPr>
          <p:nvPr/>
        </p:nvSpPr>
        <p:spPr bwMode="auto">
          <a:xfrm rot="-5400000">
            <a:off x="3009900" y="5356225"/>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67" name="Line 48"/>
          <p:cNvSpPr>
            <a:spLocks noChangeShapeType="1"/>
          </p:cNvSpPr>
          <p:nvPr/>
        </p:nvSpPr>
        <p:spPr bwMode="auto">
          <a:xfrm rot="10800000">
            <a:off x="2895600" y="59277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68" name="Line 49"/>
          <p:cNvSpPr>
            <a:spLocks noChangeShapeType="1"/>
          </p:cNvSpPr>
          <p:nvPr/>
        </p:nvSpPr>
        <p:spPr bwMode="auto">
          <a:xfrm rot="10800000">
            <a:off x="2286000" y="59277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69" name="Text Box 50"/>
          <p:cNvSpPr txBox="1">
            <a:spLocks noChangeArrowheads="1"/>
          </p:cNvSpPr>
          <p:nvPr/>
        </p:nvSpPr>
        <p:spPr bwMode="auto">
          <a:xfrm>
            <a:off x="1600200" y="56229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0.705</a:t>
            </a:r>
          </a:p>
        </p:txBody>
      </p:sp>
      <p:sp>
        <p:nvSpPr>
          <p:cNvPr id="78870" name="Text Box 51"/>
          <p:cNvSpPr txBox="1">
            <a:spLocks noChangeArrowheads="1"/>
          </p:cNvSpPr>
          <p:nvPr/>
        </p:nvSpPr>
        <p:spPr bwMode="auto">
          <a:xfrm>
            <a:off x="2209800" y="56229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0.655</a:t>
            </a:r>
          </a:p>
        </p:txBody>
      </p:sp>
      <p:sp>
        <p:nvSpPr>
          <p:cNvPr id="78871" name="Text Box 52"/>
          <p:cNvSpPr txBox="1">
            <a:spLocks noChangeArrowheads="1"/>
          </p:cNvSpPr>
          <p:nvPr/>
        </p:nvSpPr>
        <p:spPr bwMode="auto">
          <a:xfrm>
            <a:off x="3429000" y="56229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0.388</a:t>
            </a:r>
          </a:p>
        </p:txBody>
      </p:sp>
      <p:sp>
        <p:nvSpPr>
          <p:cNvPr id="78872" name="Text Box 53"/>
          <p:cNvSpPr txBox="1">
            <a:spLocks noChangeArrowheads="1"/>
          </p:cNvSpPr>
          <p:nvPr/>
        </p:nvSpPr>
        <p:spPr bwMode="auto">
          <a:xfrm>
            <a:off x="2819400" y="56229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0.611</a:t>
            </a:r>
          </a:p>
        </p:txBody>
      </p:sp>
      <p:sp>
        <p:nvSpPr>
          <p:cNvPr id="78873" name="Text Box 54"/>
          <p:cNvSpPr txBox="1">
            <a:spLocks noChangeArrowheads="1"/>
          </p:cNvSpPr>
          <p:nvPr/>
        </p:nvSpPr>
        <p:spPr bwMode="auto">
          <a:xfrm>
            <a:off x="1600200" y="50133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0.762</a:t>
            </a:r>
          </a:p>
        </p:txBody>
      </p:sp>
      <p:sp>
        <p:nvSpPr>
          <p:cNvPr id="78874" name="Text Box 55"/>
          <p:cNvSpPr txBox="1">
            <a:spLocks noChangeArrowheads="1"/>
          </p:cNvSpPr>
          <p:nvPr/>
        </p:nvSpPr>
        <p:spPr bwMode="auto">
          <a:xfrm>
            <a:off x="1600200" y="44037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0.812</a:t>
            </a:r>
          </a:p>
        </p:txBody>
      </p:sp>
      <p:sp>
        <p:nvSpPr>
          <p:cNvPr id="78875" name="Text Box 56"/>
          <p:cNvSpPr txBox="1">
            <a:spLocks noChangeArrowheads="1"/>
          </p:cNvSpPr>
          <p:nvPr/>
        </p:nvSpPr>
        <p:spPr bwMode="auto">
          <a:xfrm>
            <a:off x="2209800" y="44037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0.868</a:t>
            </a:r>
          </a:p>
        </p:txBody>
      </p:sp>
      <p:sp>
        <p:nvSpPr>
          <p:cNvPr id="78876" name="Text Box 57"/>
          <p:cNvSpPr txBox="1">
            <a:spLocks noChangeArrowheads="1"/>
          </p:cNvSpPr>
          <p:nvPr/>
        </p:nvSpPr>
        <p:spPr bwMode="auto">
          <a:xfrm>
            <a:off x="2819400" y="44037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0.918</a:t>
            </a:r>
          </a:p>
        </p:txBody>
      </p:sp>
      <p:sp>
        <p:nvSpPr>
          <p:cNvPr id="78877" name="Text Box 58"/>
          <p:cNvSpPr txBox="1">
            <a:spLocks noChangeArrowheads="1"/>
          </p:cNvSpPr>
          <p:nvPr/>
        </p:nvSpPr>
        <p:spPr bwMode="auto">
          <a:xfrm>
            <a:off x="2819400" y="50133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0.660</a:t>
            </a:r>
          </a:p>
        </p:txBody>
      </p:sp>
      <p:sp>
        <p:nvSpPr>
          <p:cNvPr id="78878" name="Line 59"/>
          <p:cNvSpPr>
            <a:spLocks noChangeShapeType="1"/>
          </p:cNvSpPr>
          <p:nvPr/>
        </p:nvSpPr>
        <p:spPr bwMode="auto">
          <a:xfrm rot="-5400000">
            <a:off x="1790700" y="5432425"/>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8879" name="Line 60"/>
          <p:cNvSpPr>
            <a:spLocks noChangeShapeType="1"/>
          </p:cNvSpPr>
          <p:nvPr/>
        </p:nvSpPr>
        <p:spPr bwMode="auto">
          <a:xfrm rot="-5400000">
            <a:off x="1790700" y="5965825"/>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394301" name="Text Box 61"/>
          <p:cNvSpPr txBox="1">
            <a:spLocks noChangeArrowheads="1"/>
          </p:cNvSpPr>
          <p:nvPr/>
        </p:nvSpPr>
        <p:spPr bwMode="auto">
          <a:xfrm>
            <a:off x="4953000" y="1584325"/>
            <a:ext cx="3162300" cy="1590675"/>
          </a:xfrm>
          <a:prstGeom prst="rect">
            <a:avLst/>
          </a:prstGeom>
          <a:solidFill>
            <a:srgbClr val="FFE7E7"/>
          </a:solidFill>
          <a:ln w="38100">
            <a:solidFill>
              <a:srgbClr val="FF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FF0000"/>
                </a:solidFill>
                <a:latin typeface="Tahoma" charset="0"/>
              </a:rPr>
              <a:t>Note the importance</a:t>
            </a:r>
          </a:p>
          <a:p>
            <a:pPr eaLnBrk="1" hangingPunct="1"/>
            <a:r>
              <a:rPr lang="en-US" i="0">
                <a:solidFill>
                  <a:srgbClr val="FF0000"/>
                </a:solidFill>
                <a:latin typeface="Tahoma" charset="0"/>
              </a:rPr>
              <a:t>of terminal states and</a:t>
            </a:r>
          </a:p>
          <a:p>
            <a:pPr eaLnBrk="1" hangingPunct="1"/>
            <a:r>
              <a:rPr lang="en-US" i="0">
                <a:solidFill>
                  <a:srgbClr val="FF0000"/>
                </a:solidFill>
                <a:latin typeface="Tahoma" charset="0"/>
              </a:rPr>
              <a:t>connectivity of the</a:t>
            </a:r>
          </a:p>
          <a:p>
            <a:pPr eaLnBrk="1" hangingPunct="1"/>
            <a:r>
              <a:rPr lang="en-US" i="0">
                <a:solidFill>
                  <a:srgbClr val="FF0000"/>
                </a:solidFill>
                <a:latin typeface="Tahoma" charset="0"/>
              </a:rPr>
              <a:t>state-transition graph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4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301"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0898"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buFont typeface="Times" charset="0"/>
              <a:buNone/>
            </a:pPr>
            <a:endParaRPr lang="en-US">
              <a:latin typeface="Lucida Grande" charset="0"/>
              <a:ea typeface="ＭＳ Ｐゴシック" charset="0"/>
              <a:cs typeface="ＭＳ Ｐゴシック" charset="0"/>
            </a:endParaRPr>
          </a:p>
        </p:txBody>
      </p:sp>
      <p:sp>
        <p:nvSpPr>
          <p:cNvPr id="80899"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2946"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r>
              <a:rPr lang="en-US">
                <a:latin typeface="Lucida Grande" charset="0"/>
                <a:ea typeface="ＭＳ Ｐゴシック" charset="0"/>
                <a:cs typeface="ＭＳ Ｐゴシック" charset="0"/>
              </a:rPr>
              <a:t> Repeat:</a:t>
            </a:r>
          </a:p>
          <a:p>
            <a:pPr lvl="1" eaLnBrk="1" hangingPunct="1"/>
            <a:r>
              <a:rPr lang="en-US">
                <a:latin typeface="Lucida Grande" charset="0"/>
                <a:ea typeface="ＭＳ Ｐゴシック" charset="0"/>
              </a:rPr>
              <a:t>Compute the utility of each state for </a:t>
            </a:r>
            <a:r>
              <a:rPr lang="en-US">
                <a:latin typeface="Symbol" charset="0"/>
                <a:ea typeface="ＭＳ Ｐゴシック" charset="0"/>
              </a:rPr>
              <a:t>P</a:t>
            </a:r>
            <a:r>
              <a:rPr lang="en-US">
                <a:latin typeface="Lucida Grande" charset="0"/>
                <a:ea typeface="ＭＳ Ｐゴシック" charset="0"/>
              </a:rPr>
              <a:t/>
            </a:r>
            <a:br>
              <a:rPr lang="en-US">
                <a:latin typeface="Lucida Grande" charset="0"/>
                <a:ea typeface="ＭＳ Ｐゴシック" charset="0"/>
              </a:rPr>
            </a:br>
            <a:r>
              <a:rPr lang="en-US">
                <a:latin typeface="Lucida Grande" charset="0"/>
                <a:ea typeface="ＭＳ Ｐゴシック" charset="0"/>
              </a:rPr>
              <a:t>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rPr>
              <a:t>(i) </a:t>
            </a:r>
            <a:r>
              <a:rPr lang="en-US" sz="2000">
                <a:latin typeface="Lucida Grande" charset="0"/>
                <a:ea typeface="ＭＳ Ｐゴシック" charset="0"/>
                <a:sym typeface="Wingdings" charset="0"/>
              </a:rPr>
              <a:t></a:t>
            </a:r>
            <a:r>
              <a:rPr lang="en-US" sz="2000">
                <a:latin typeface="Lucida Grande" charset="0"/>
                <a:ea typeface="ＭＳ Ｐゴシック" charset="0"/>
              </a:rPr>
              <a:t> </a:t>
            </a:r>
            <a:r>
              <a:rPr lang="en-US" sz="3200" b="1">
                <a:latin typeface="Bradley Hand ITC" charset="0"/>
                <a:ea typeface="ＭＳ Ｐゴシック" charset="0"/>
              </a:rPr>
              <a:t>R</a:t>
            </a:r>
            <a:r>
              <a:rPr lang="en-US" sz="2000">
                <a:latin typeface="Lucida Grande" charset="0"/>
                <a:ea typeface="ＭＳ Ｐゴシック" charset="0"/>
              </a:rPr>
              <a:t>(i) + </a:t>
            </a:r>
            <a:r>
              <a:rPr lang="en-US" sz="3600">
                <a:latin typeface="Symbol" charset="0"/>
                <a:ea typeface="ＭＳ Ｐゴシック" charset="0"/>
              </a:rPr>
              <a:t>S</a:t>
            </a:r>
            <a:r>
              <a:rPr lang="en-US" sz="1800" baseline="-30000">
                <a:latin typeface="Lucida Grande" charset="0"/>
                <a:ea typeface="ＭＳ Ｐゴシック" charset="0"/>
                <a:cs typeface="Times New Roman" charset="0"/>
              </a:rPr>
              <a:t>k</a:t>
            </a:r>
            <a:r>
              <a:rPr lang="en-US" b="1">
                <a:latin typeface="Lucida Grande" charset="0"/>
                <a:ea typeface="ＭＳ Ｐゴシック" charset="0"/>
              </a:rPr>
              <a:t>P</a:t>
            </a:r>
            <a:r>
              <a:rPr lang="en-US" sz="2000">
                <a:latin typeface="Lucida Grande" charset="0"/>
                <a:ea typeface="ＭＳ Ｐゴシック" charset="0"/>
              </a:rPr>
              <a:t>(k | </a:t>
            </a:r>
            <a:r>
              <a:rPr lang="en-US" sz="2000">
                <a:latin typeface="Symbol" charset="0"/>
                <a:ea typeface="ＭＳ Ｐゴシック" charset="0"/>
              </a:rPr>
              <a:t>P</a:t>
            </a:r>
            <a:r>
              <a:rPr lang="en-US" sz="2000">
                <a:latin typeface="Lucida Grande" charset="0"/>
                <a:ea typeface="ＭＳ Ｐゴシック" charset="0"/>
              </a:rPr>
              <a:t>(i).i)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rPr>
              <a:t>(k)</a:t>
            </a:r>
            <a:endParaRPr lang="en-US">
              <a:latin typeface="Lucida Grande" charset="0"/>
              <a:ea typeface="ＭＳ Ｐゴシック" charset="0"/>
            </a:endParaRPr>
          </a:p>
        </p:txBody>
      </p:sp>
      <p:sp>
        <p:nvSpPr>
          <p:cNvPr id="82947"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4994"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r>
              <a:rPr lang="en-US">
                <a:latin typeface="Lucida Grande" charset="0"/>
                <a:ea typeface="ＭＳ Ｐゴシック" charset="0"/>
                <a:cs typeface="ＭＳ Ｐゴシック" charset="0"/>
              </a:rPr>
              <a:t> Repeat:</a:t>
            </a:r>
          </a:p>
          <a:p>
            <a:pPr lvl="1" eaLnBrk="1" hangingPunct="1"/>
            <a:r>
              <a:rPr lang="en-US">
                <a:latin typeface="Lucida Grande" charset="0"/>
                <a:ea typeface="ＭＳ Ｐゴシック" charset="0"/>
              </a:rPr>
              <a:t>Compute the utility of each state for </a:t>
            </a:r>
            <a:r>
              <a:rPr lang="en-US">
                <a:latin typeface="Symbol" charset="0"/>
                <a:ea typeface="ＭＳ Ｐゴシック" charset="0"/>
              </a:rPr>
              <a:t>P</a:t>
            </a:r>
            <a:r>
              <a:rPr lang="en-US">
                <a:latin typeface="Lucida Grande" charset="0"/>
                <a:ea typeface="ＭＳ Ｐゴシック" charset="0"/>
              </a:rPr>
              <a:t/>
            </a:r>
            <a:br>
              <a:rPr lang="en-US">
                <a:latin typeface="Lucida Grande" charset="0"/>
                <a:ea typeface="ＭＳ Ｐゴシック" charset="0"/>
              </a:rPr>
            </a:br>
            <a:r>
              <a:rPr lang="en-US">
                <a:latin typeface="Lucida Grande" charset="0"/>
                <a:ea typeface="ＭＳ Ｐゴシック" charset="0"/>
              </a:rPr>
              <a:t>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rPr>
              <a:t>(i) </a:t>
            </a:r>
            <a:r>
              <a:rPr lang="en-US" sz="2000">
                <a:latin typeface="Lucida Grande" charset="0"/>
                <a:ea typeface="ＭＳ Ｐゴシック" charset="0"/>
                <a:sym typeface="Wingdings" charset="0"/>
              </a:rPr>
              <a:t></a:t>
            </a:r>
            <a:r>
              <a:rPr lang="en-US" sz="2000">
                <a:latin typeface="Lucida Grande" charset="0"/>
                <a:ea typeface="ＭＳ Ｐゴシック" charset="0"/>
              </a:rPr>
              <a:t> </a:t>
            </a:r>
            <a:r>
              <a:rPr lang="en-US" sz="3200" b="1">
                <a:latin typeface="Bradley Hand ITC" charset="0"/>
                <a:ea typeface="ＭＳ Ｐゴシック" charset="0"/>
              </a:rPr>
              <a:t>R</a:t>
            </a:r>
            <a:r>
              <a:rPr lang="en-US" sz="2000">
                <a:latin typeface="Lucida Grande" charset="0"/>
                <a:ea typeface="ＭＳ Ｐゴシック" charset="0"/>
              </a:rPr>
              <a:t>(i) + </a:t>
            </a:r>
            <a:r>
              <a:rPr lang="en-US" sz="3600">
                <a:latin typeface="Symbol" charset="0"/>
                <a:ea typeface="ＭＳ Ｐゴシック" charset="0"/>
              </a:rPr>
              <a:t>S</a:t>
            </a:r>
            <a:r>
              <a:rPr lang="en-US" sz="1800" baseline="-30000">
                <a:latin typeface="Lucida Grande" charset="0"/>
                <a:ea typeface="ＭＳ Ｐゴシック" charset="0"/>
                <a:cs typeface="Times New Roman" charset="0"/>
              </a:rPr>
              <a:t>k</a:t>
            </a:r>
            <a:r>
              <a:rPr lang="en-US" b="1">
                <a:latin typeface="Lucida Grande" charset="0"/>
                <a:ea typeface="ＭＳ Ｐゴシック" charset="0"/>
              </a:rPr>
              <a:t>P</a:t>
            </a:r>
            <a:r>
              <a:rPr lang="en-US" sz="2000">
                <a:latin typeface="Lucida Grande" charset="0"/>
                <a:ea typeface="ＭＳ Ｐゴシック" charset="0"/>
              </a:rPr>
              <a:t>(k | </a:t>
            </a:r>
            <a:r>
              <a:rPr lang="en-US" sz="2000">
                <a:latin typeface="Symbol" charset="0"/>
                <a:ea typeface="ＭＳ Ｐゴシック" charset="0"/>
              </a:rPr>
              <a:t>P</a:t>
            </a:r>
            <a:r>
              <a:rPr lang="en-US" sz="2000">
                <a:latin typeface="Lucida Grande" charset="0"/>
                <a:ea typeface="ＭＳ Ｐゴシック" charset="0"/>
              </a:rPr>
              <a:t>(i).i)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rPr>
              <a:t>(k)</a:t>
            </a:r>
            <a:r>
              <a:rPr lang="en-US">
                <a:latin typeface="Lucida Grande" charset="0"/>
                <a:ea typeface="ＭＳ Ｐゴシック" charset="0"/>
              </a:rPr>
              <a:t> </a:t>
            </a:r>
          </a:p>
          <a:p>
            <a:pPr lvl="1" eaLnBrk="1" hangingPunct="1"/>
            <a:r>
              <a:rPr lang="en-US">
                <a:latin typeface="Lucida Grande" charset="0"/>
                <a:ea typeface="ＭＳ Ｐゴシック" charset="0"/>
              </a:rPr>
              <a:t>Compute the policy </a:t>
            </a:r>
            <a:r>
              <a:rPr lang="en-US">
                <a:latin typeface="Symbol" charset="0"/>
                <a:ea typeface="ＭＳ Ｐゴシック" charset="0"/>
              </a:rPr>
              <a:t>P</a:t>
            </a:r>
            <a:r>
              <a:rPr lang="en-US">
                <a:latin typeface="Lucida Grande" charset="0"/>
                <a:ea typeface="ＭＳ Ｐゴシック" charset="0"/>
              </a:rPr>
              <a:t>’ given these utilities</a:t>
            </a:r>
            <a:br>
              <a:rPr lang="en-US">
                <a:latin typeface="Lucida Grande" charset="0"/>
                <a:ea typeface="ＭＳ Ｐゴシック" charset="0"/>
              </a:rPr>
            </a:br>
            <a:r>
              <a:rPr lang="en-US">
                <a:latin typeface="Lucida Grande" charset="0"/>
                <a:ea typeface="ＭＳ Ｐゴシック" charset="0"/>
              </a:rPr>
              <a:t> </a:t>
            </a:r>
            <a:r>
              <a:rPr lang="en-US" sz="2400">
                <a:latin typeface="Symbol" charset="0"/>
                <a:ea typeface="ＭＳ Ｐゴシック" charset="0"/>
              </a:rPr>
              <a:t>P</a:t>
            </a:r>
            <a:r>
              <a:rPr lang="en-US" sz="2400">
                <a:latin typeface="Lucida Grande" charset="0"/>
                <a:ea typeface="ＭＳ Ｐゴシック" charset="0"/>
              </a:rPr>
              <a:t>’(i) = arg max</a:t>
            </a:r>
            <a:r>
              <a:rPr lang="en-US" sz="2000" baseline="-30000">
                <a:latin typeface="Lucida Grande" charset="0"/>
                <a:ea typeface="ＭＳ Ｐゴシック" charset="0"/>
                <a:cs typeface="Times New Roman" charset="0"/>
              </a:rPr>
              <a:t>a</a:t>
            </a:r>
            <a:r>
              <a:rPr lang="en-US" sz="2400">
                <a:latin typeface="Lucida Grande" charset="0"/>
                <a:ea typeface="ＭＳ Ｐゴシック" charset="0"/>
              </a:rPr>
              <a:t> </a:t>
            </a:r>
            <a:r>
              <a:rPr lang="en-US" sz="4000">
                <a:latin typeface="Symbol" charset="0"/>
                <a:ea typeface="ＭＳ Ｐゴシック" charset="0"/>
              </a:rPr>
              <a:t>S</a:t>
            </a:r>
            <a:r>
              <a:rPr lang="en-US" sz="2000" baseline="-30000">
                <a:latin typeface="Lucida Grande" charset="0"/>
                <a:ea typeface="ＭＳ Ｐゴシック" charset="0"/>
                <a:cs typeface="Times New Roman" charset="0"/>
              </a:rPr>
              <a:t>k</a:t>
            </a:r>
            <a:r>
              <a:rPr lang="en-US" sz="3200" b="1">
                <a:latin typeface="Lucida Grande" charset="0"/>
                <a:ea typeface="ＭＳ Ｐゴシック" charset="0"/>
              </a:rPr>
              <a:t>P</a:t>
            </a:r>
            <a:r>
              <a:rPr lang="en-US" sz="2400">
                <a:latin typeface="Lucida Grande" charset="0"/>
                <a:ea typeface="ＭＳ Ｐゴシック" charset="0"/>
              </a:rPr>
              <a:t>(k | a.i) </a:t>
            </a:r>
            <a:r>
              <a:rPr lang="en-US" sz="3200" b="1">
                <a:latin typeface="Bradley Hand ITC" charset="0"/>
                <a:ea typeface="ＭＳ Ｐゴシック" charset="0"/>
              </a:rPr>
              <a:t>U</a:t>
            </a:r>
            <a:r>
              <a:rPr lang="en-US" sz="2400">
                <a:latin typeface="Lucida Grande" charset="0"/>
                <a:ea typeface="ＭＳ Ｐゴシック" charset="0"/>
              </a:rPr>
              <a:t>(k)</a:t>
            </a:r>
          </a:p>
        </p:txBody>
      </p:sp>
      <p:sp>
        <p:nvSpPr>
          <p:cNvPr id="84995"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7042"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r>
              <a:rPr lang="en-US">
                <a:latin typeface="Lucida Grande" charset="0"/>
                <a:ea typeface="ＭＳ Ｐゴシック" charset="0"/>
                <a:cs typeface="ＭＳ Ｐゴシック" charset="0"/>
              </a:rPr>
              <a:t> Repeat:</a:t>
            </a:r>
          </a:p>
          <a:p>
            <a:pPr lvl="1" eaLnBrk="1" hangingPunct="1"/>
            <a:r>
              <a:rPr lang="en-US">
                <a:latin typeface="Lucida Grande" charset="0"/>
                <a:ea typeface="ＭＳ Ｐゴシック" charset="0"/>
              </a:rPr>
              <a:t>Compute the utility of each state for </a:t>
            </a:r>
            <a:r>
              <a:rPr lang="en-US">
                <a:latin typeface="Symbol" charset="0"/>
                <a:ea typeface="ＭＳ Ｐゴシック" charset="0"/>
              </a:rPr>
              <a:t>P</a:t>
            </a:r>
            <a:r>
              <a:rPr lang="en-US">
                <a:latin typeface="Lucida Grande" charset="0"/>
                <a:ea typeface="ＭＳ Ｐゴシック" charset="0"/>
              </a:rPr>
              <a:t/>
            </a:r>
            <a:br>
              <a:rPr lang="en-US">
                <a:latin typeface="Lucida Grande" charset="0"/>
                <a:ea typeface="ＭＳ Ｐゴシック" charset="0"/>
              </a:rPr>
            </a:br>
            <a:r>
              <a:rPr lang="en-US">
                <a:latin typeface="Lucida Grande" charset="0"/>
                <a:ea typeface="ＭＳ Ｐゴシック" charset="0"/>
              </a:rPr>
              <a:t>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rPr>
              <a:t>(i) </a:t>
            </a:r>
            <a:r>
              <a:rPr lang="en-US" sz="2000">
                <a:latin typeface="Lucida Grande" charset="0"/>
                <a:ea typeface="ＭＳ Ｐゴシック" charset="0"/>
                <a:sym typeface="Wingdings" charset="0"/>
              </a:rPr>
              <a:t></a:t>
            </a:r>
            <a:r>
              <a:rPr lang="en-US" sz="2000">
                <a:latin typeface="Lucida Grande" charset="0"/>
                <a:ea typeface="ＭＳ Ｐゴシック" charset="0"/>
              </a:rPr>
              <a:t> </a:t>
            </a:r>
            <a:r>
              <a:rPr lang="en-US" sz="3200" b="1">
                <a:latin typeface="Bradley Hand ITC" charset="0"/>
                <a:ea typeface="ＭＳ Ｐゴシック" charset="0"/>
              </a:rPr>
              <a:t>R</a:t>
            </a:r>
            <a:r>
              <a:rPr lang="en-US" sz="2000">
                <a:latin typeface="Lucida Grande" charset="0"/>
                <a:ea typeface="ＭＳ Ｐゴシック" charset="0"/>
              </a:rPr>
              <a:t>(i) + </a:t>
            </a:r>
            <a:r>
              <a:rPr lang="en-US" sz="3600">
                <a:latin typeface="Symbol" charset="0"/>
                <a:ea typeface="ＭＳ Ｐゴシック" charset="0"/>
              </a:rPr>
              <a:t>S</a:t>
            </a:r>
            <a:r>
              <a:rPr lang="en-US" sz="1800" baseline="-30000">
                <a:latin typeface="Lucida Grande" charset="0"/>
                <a:ea typeface="ＭＳ Ｐゴシック" charset="0"/>
                <a:cs typeface="Times New Roman" charset="0"/>
              </a:rPr>
              <a:t>k</a:t>
            </a:r>
            <a:r>
              <a:rPr lang="en-US" b="1">
                <a:latin typeface="Lucida Grande" charset="0"/>
                <a:ea typeface="ＭＳ Ｐゴシック" charset="0"/>
              </a:rPr>
              <a:t>P</a:t>
            </a:r>
            <a:r>
              <a:rPr lang="en-US" sz="2000">
                <a:latin typeface="Lucida Grande" charset="0"/>
                <a:ea typeface="ＭＳ Ｐゴシック" charset="0"/>
              </a:rPr>
              <a:t>(k | </a:t>
            </a:r>
            <a:r>
              <a:rPr lang="en-US" sz="2000">
                <a:latin typeface="Symbol" charset="0"/>
                <a:ea typeface="ＭＳ Ｐゴシック" charset="0"/>
              </a:rPr>
              <a:t>P</a:t>
            </a:r>
            <a:r>
              <a:rPr lang="en-US" sz="2000">
                <a:latin typeface="Lucida Grande" charset="0"/>
                <a:ea typeface="ＭＳ Ｐゴシック" charset="0"/>
              </a:rPr>
              <a:t>(i).i)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rPr>
              <a:t>(k)</a:t>
            </a:r>
            <a:r>
              <a:rPr lang="en-US">
                <a:latin typeface="Lucida Grande" charset="0"/>
                <a:ea typeface="ＭＳ Ｐゴシック" charset="0"/>
              </a:rPr>
              <a:t> </a:t>
            </a:r>
          </a:p>
          <a:p>
            <a:pPr lvl="1" eaLnBrk="1" hangingPunct="1"/>
            <a:r>
              <a:rPr lang="en-US">
                <a:latin typeface="Lucida Grande" charset="0"/>
                <a:ea typeface="ＭＳ Ｐゴシック" charset="0"/>
              </a:rPr>
              <a:t>Compute the policy </a:t>
            </a:r>
            <a:r>
              <a:rPr lang="en-US">
                <a:latin typeface="Symbol" charset="0"/>
                <a:ea typeface="ＭＳ Ｐゴシック" charset="0"/>
              </a:rPr>
              <a:t>P</a:t>
            </a:r>
            <a:r>
              <a:rPr lang="en-US">
                <a:latin typeface="Lucida Grande" charset="0"/>
                <a:ea typeface="ＭＳ Ｐゴシック" charset="0"/>
              </a:rPr>
              <a:t>’ given these utilities</a:t>
            </a:r>
            <a:br>
              <a:rPr lang="en-US">
                <a:latin typeface="Lucida Grande" charset="0"/>
                <a:ea typeface="ＭＳ Ｐゴシック" charset="0"/>
              </a:rPr>
            </a:br>
            <a:r>
              <a:rPr lang="en-US">
                <a:latin typeface="Lucida Grande" charset="0"/>
                <a:ea typeface="ＭＳ Ｐゴシック" charset="0"/>
              </a:rPr>
              <a:t> </a:t>
            </a:r>
            <a:r>
              <a:rPr lang="en-US" sz="2400">
                <a:latin typeface="Symbol" charset="0"/>
                <a:ea typeface="ＭＳ Ｐゴシック" charset="0"/>
              </a:rPr>
              <a:t>P</a:t>
            </a:r>
            <a:r>
              <a:rPr lang="en-US" sz="2400">
                <a:latin typeface="Lucida Grande" charset="0"/>
                <a:ea typeface="ＭＳ Ｐゴシック" charset="0"/>
              </a:rPr>
              <a:t>’(i) = arg max</a:t>
            </a:r>
            <a:r>
              <a:rPr lang="en-US" sz="2000" baseline="-30000">
                <a:latin typeface="Lucida Grande" charset="0"/>
                <a:ea typeface="ＭＳ Ｐゴシック" charset="0"/>
                <a:cs typeface="Times New Roman" charset="0"/>
              </a:rPr>
              <a:t>a</a:t>
            </a:r>
            <a:r>
              <a:rPr lang="en-US" sz="2400">
                <a:latin typeface="Lucida Grande" charset="0"/>
                <a:ea typeface="ＭＳ Ｐゴシック" charset="0"/>
              </a:rPr>
              <a:t> </a:t>
            </a:r>
            <a:r>
              <a:rPr lang="en-US" sz="4000">
                <a:latin typeface="Symbol" charset="0"/>
                <a:ea typeface="ＭＳ Ｐゴシック" charset="0"/>
              </a:rPr>
              <a:t>S</a:t>
            </a:r>
            <a:r>
              <a:rPr lang="en-US" sz="2000" baseline="-30000">
                <a:latin typeface="Lucida Grande" charset="0"/>
                <a:ea typeface="ＭＳ Ｐゴシック" charset="0"/>
                <a:cs typeface="Times New Roman" charset="0"/>
              </a:rPr>
              <a:t>k</a:t>
            </a:r>
            <a:r>
              <a:rPr lang="en-US" sz="2400" b="1">
                <a:latin typeface="Lucida Grande" charset="0"/>
                <a:ea typeface="ＭＳ Ｐゴシック" charset="0"/>
              </a:rPr>
              <a:t>P</a:t>
            </a:r>
            <a:r>
              <a:rPr lang="en-US" sz="2400">
                <a:latin typeface="Lucida Grande" charset="0"/>
                <a:ea typeface="ＭＳ Ｐゴシック" charset="0"/>
              </a:rPr>
              <a:t>(k | a.i) </a:t>
            </a:r>
            <a:r>
              <a:rPr lang="en-US" sz="3200" b="1">
                <a:latin typeface="Bradley Hand ITC" charset="0"/>
                <a:ea typeface="ＭＳ Ｐゴシック" charset="0"/>
              </a:rPr>
              <a:t>U</a:t>
            </a:r>
            <a:r>
              <a:rPr lang="en-US" sz="2400">
                <a:latin typeface="Lucida Grande" charset="0"/>
                <a:ea typeface="ＭＳ Ｐゴシック" charset="0"/>
              </a:rPr>
              <a:t>(k)</a:t>
            </a:r>
          </a:p>
          <a:p>
            <a:pPr lvl="1" eaLnBrk="1" hangingPunct="1"/>
            <a:r>
              <a:rPr lang="en-US">
                <a:latin typeface="Lucida Grande" charset="0"/>
                <a:ea typeface="ＭＳ Ｐゴシック" charset="0"/>
              </a:rPr>
              <a:t>If </a:t>
            </a:r>
            <a:r>
              <a:rPr lang="en-US">
                <a:latin typeface="Symbol" charset="0"/>
                <a:ea typeface="ＭＳ Ｐゴシック" charset="0"/>
              </a:rPr>
              <a:t>P</a:t>
            </a:r>
            <a:r>
              <a:rPr lang="en-US">
                <a:latin typeface="Lucida Grande" charset="0"/>
                <a:ea typeface="ＭＳ Ｐゴシック" charset="0"/>
              </a:rPr>
              <a:t>’ = </a:t>
            </a:r>
            <a:r>
              <a:rPr lang="en-US">
                <a:latin typeface="Symbol" charset="0"/>
                <a:ea typeface="ＭＳ Ｐゴシック" charset="0"/>
              </a:rPr>
              <a:t>P</a:t>
            </a:r>
            <a:r>
              <a:rPr lang="en-US">
                <a:latin typeface="Lucida Grande" charset="0"/>
                <a:ea typeface="ＭＳ Ｐゴシック" charset="0"/>
              </a:rPr>
              <a:t> then return </a:t>
            </a:r>
            <a:r>
              <a:rPr lang="en-US">
                <a:latin typeface="Symbol" charset="0"/>
                <a:ea typeface="ＭＳ Ｐゴシック" charset="0"/>
              </a:rPr>
              <a:t>P</a:t>
            </a:r>
          </a:p>
        </p:txBody>
      </p:sp>
      <p:sp>
        <p:nvSpPr>
          <p:cNvPr id="87043"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grpSp>
        <p:nvGrpSpPr>
          <p:cNvPr id="2" name="Group 5"/>
          <p:cNvGrpSpPr>
            <a:grpSpLocks/>
          </p:cNvGrpSpPr>
          <p:nvPr/>
        </p:nvGrpSpPr>
        <p:grpSpPr bwMode="auto">
          <a:xfrm>
            <a:off x="1360488" y="3581400"/>
            <a:ext cx="6716712" cy="2224088"/>
            <a:chOff x="1104" y="2256"/>
            <a:chExt cx="4231" cy="1401"/>
          </a:xfrm>
        </p:grpSpPr>
        <p:sp>
          <p:nvSpPr>
            <p:cNvPr id="87045" name="Text Box 6"/>
            <p:cNvSpPr txBox="1">
              <a:spLocks noChangeArrowheads="1"/>
            </p:cNvSpPr>
            <p:nvPr/>
          </p:nvSpPr>
          <p:spPr bwMode="auto">
            <a:xfrm>
              <a:off x="2880" y="2928"/>
              <a:ext cx="2455" cy="729"/>
            </a:xfrm>
            <a:prstGeom prst="rect">
              <a:avLst/>
            </a:prstGeom>
            <a:solidFill>
              <a:srgbClr val="FAF5DE"/>
            </a:solidFill>
            <a:ln w="28575">
              <a:solidFill>
                <a:srgbClr val="99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solidFill>
                    <a:srgbClr val="990000"/>
                  </a:solidFill>
                  <a:latin typeface="Tahoma" charset="0"/>
                </a:rPr>
                <a:t>Or solve the set of linear equations:</a:t>
              </a:r>
            </a:p>
            <a:p>
              <a:pPr eaLnBrk="1" hangingPunct="1"/>
              <a:r>
                <a:rPr lang="en-US" b="1" i="0">
                  <a:solidFill>
                    <a:srgbClr val="990000"/>
                  </a:solidFill>
                  <a:latin typeface="Bradley Hand ITC" charset="0"/>
                </a:rPr>
                <a:t>U</a:t>
              </a:r>
              <a:r>
                <a:rPr lang="en-US" sz="1800" i="0">
                  <a:solidFill>
                    <a:srgbClr val="990000"/>
                  </a:solidFill>
                  <a:latin typeface="Tahoma" charset="0"/>
                </a:rPr>
                <a:t>(i) </a:t>
              </a:r>
              <a:r>
                <a:rPr lang="en-US" sz="1800" i="0">
                  <a:solidFill>
                    <a:srgbClr val="990000"/>
                  </a:solidFill>
                  <a:latin typeface="Tahoma" charset="0"/>
                  <a:sym typeface="Wingdings" charset="0"/>
                </a:rPr>
                <a:t>=</a:t>
              </a:r>
              <a:r>
                <a:rPr lang="en-US" sz="1800" i="0">
                  <a:solidFill>
                    <a:srgbClr val="990000"/>
                  </a:solidFill>
                  <a:latin typeface="Tahoma" charset="0"/>
                </a:rPr>
                <a:t> </a:t>
              </a:r>
              <a:r>
                <a:rPr lang="en-US" sz="2800" b="1" i="0">
                  <a:solidFill>
                    <a:srgbClr val="990000"/>
                  </a:solidFill>
                  <a:latin typeface="Bradley Hand ITC" charset="0"/>
                </a:rPr>
                <a:t>R</a:t>
              </a:r>
              <a:r>
                <a:rPr lang="en-US" sz="1800" i="0">
                  <a:solidFill>
                    <a:srgbClr val="990000"/>
                  </a:solidFill>
                  <a:latin typeface="Tahoma" charset="0"/>
                </a:rPr>
                <a:t>(i) + </a:t>
              </a:r>
              <a:r>
                <a:rPr lang="en-US" sz="3200" i="0">
                  <a:solidFill>
                    <a:srgbClr val="990000"/>
                  </a:solidFill>
                  <a:latin typeface="Symbol" charset="0"/>
                </a:rPr>
                <a:t>S</a:t>
              </a:r>
              <a:r>
                <a:rPr lang="en-US" sz="1600" i="0" baseline="-30000">
                  <a:solidFill>
                    <a:srgbClr val="990000"/>
                  </a:solidFill>
                  <a:latin typeface="Tahoma" charset="0"/>
                  <a:cs typeface="Times New Roman" charset="0"/>
                </a:rPr>
                <a:t>k</a:t>
              </a:r>
              <a:r>
                <a:rPr lang="en-US" b="1" i="0">
                  <a:solidFill>
                    <a:srgbClr val="990000"/>
                  </a:solidFill>
                  <a:latin typeface="Tahoma" charset="0"/>
                </a:rPr>
                <a:t>P</a:t>
              </a:r>
              <a:r>
                <a:rPr lang="en-US" sz="1800" i="0">
                  <a:solidFill>
                    <a:srgbClr val="990000"/>
                  </a:solidFill>
                  <a:latin typeface="Tahoma" charset="0"/>
                </a:rPr>
                <a:t>(k | </a:t>
              </a:r>
              <a:r>
                <a:rPr lang="en-US" sz="1800" i="0">
                  <a:solidFill>
                    <a:srgbClr val="990000"/>
                  </a:solidFill>
                  <a:latin typeface="Symbol" charset="0"/>
                </a:rPr>
                <a:t>P</a:t>
              </a:r>
              <a:r>
                <a:rPr lang="en-US" sz="1800" i="0">
                  <a:solidFill>
                    <a:srgbClr val="990000"/>
                  </a:solidFill>
                  <a:latin typeface="Tahoma" charset="0"/>
                </a:rPr>
                <a:t>(i).i) </a:t>
              </a:r>
              <a:r>
                <a:rPr lang="en-US" b="1" i="0">
                  <a:solidFill>
                    <a:srgbClr val="990000"/>
                  </a:solidFill>
                  <a:latin typeface="Bradley Hand ITC" charset="0"/>
                </a:rPr>
                <a:t>U</a:t>
              </a:r>
              <a:r>
                <a:rPr lang="en-US" sz="1800" i="0">
                  <a:solidFill>
                    <a:srgbClr val="990000"/>
                  </a:solidFill>
                  <a:latin typeface="Tahoma" charset="0"/>
                </a:rPr>
                <a:t>(k)</a:t>
              </a:r>
            </a:p>
            <a:p>
              <a:pPr eaLnBrk="1" hangingPunct="1"/>
              <a:r>
                <a:rPr lang="en-US" sz="1800" i="0">
                  <a:solidFill>
                    <a:srgbClr val="990000"/>
                  </a:solidFill>
                  <a:latin typeface="Tahoma" charset="0"/>
                </a:rPr>
                <a:t>(often a sparse system)</a:t>
              </a:r>
            </a:p>
          </p:txBody>
        </p:sp>
        <p:sp>
          <p:nvSpPr>
            <p:cNvPr id="87046" name="Rectangle 7"/>
            <p:cNvSpPr>
              <a:spLocks noChangeArrowheads="1"/>
            </p:cNvSpPr>
            <p:nvPr/>
          </p:nvSpPr>
          <p:spPr bwMode="auto">
            <a:xfrm>
              <a:off x="1104" y="2256"/>
              <a:ext cx="2976" cy="288"/>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7" name="Line 8"/>
            <p:cNvSpPr>
              <a:spLocks noChangeShapeType="1"/>
            </p:cNvSpPr>
            <p:nvPr/>
          </p:nvSpPr>
          <p:spPr bwMode="auto">
            <a:xfrm>
              <a:off x="2592" y="2544"/>
              <a:ext cx="288" cy="383"/>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Infinite Horizon</a:t>
            </a:r>
          </a:p>
        </p:txBody>
      </p:sp>
      <p:grpSp>
        <p:nvGrpSpPr>
          <p:cNvPr id="89090" name="Group 3"/>
          <p:cNvGrpSpPr>
            <a:grpSpLocks/>
          </p:cNvGrpSpPr>
          <p:nvPr/>
        </p:nvGrpSpPr>
        <p:grpSpPr bwMode="auto">
          <a:xfrm>
            <a:off x="1600200" y="4038600"/>
            <a:ext cx="2438400" cy="1828800"/>
            <a:chOff x="960" y="1152"/>
            <a:chExt cx="1536" cy="1152"/>
          </a:xfrm>
        </p:grpSpPr>
        <p:sp>
          <p:nvSpPr>
            <p:cNvPr id="89103"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4"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89105"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89106"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89107"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89108"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89109"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89091" name="Text Box 11"/>
          <p:cNvSpPr txBox="1">
            <a:spLocks noChangeArrowheads="1"/>
          </p:cNvSpPr>
          <p:nvPr/>
        </p:nvSpPr>
        <p:spPr bwMode="auto">
          <a:xfrm>
            <a:off x="3517900" y="4724400"/>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89092" name="Text Box 12"/>
          <p:cNvSpPr txBox="1">
            <a:spLocks noChangeArrowheads="1"/>
          </p:cNvSpPr>
          <p:nvPr/>
        </p:nvSpPr>
        <p:spPr bwMode="auto">
          <a:xfrm>
            <a:off x="3505200" y="4114800"/>
            <a:ext cx="50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89093" name="Text Box 13"/>
          <p:cNvSpPr txBox="1">
            <a:spLocks noChangeArrowheads="1"/>
          </p:cNvSpPr>
          <p:nvPr/>
        </p:nvSpPr>
        <p:spPr bwMode="auto">
          <a:xfrm>
            <a:off x="1219200" y="48006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89094" name="Text Box 14"/>
          <p:cNvSpPr txBox="1">
            <a:spLocks noChangeArrowheads="1"/>
          </p:cNvSpPr>
          <p:nvPr/>
        </p:nvSpPr>
        <p:spPr bwMode="auto">
          <a:xfrm>
            <a:off x="1219200" y="41910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89095" name="Text Box 15"/>
          <p:cNvSpPr txBox="1">
            <a:spLocks noChangeArrowheads="1"/>
          </p:cNvSpPr>
          <p:nvPr/>
        </p:nvSpPr>
        <p:spPr bwMode="auto">
          <a:xfrm>
            <a:off x="1219200" y="53340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89096" name="Text Box 16"/>
          <p:cNvSpPr txBox="1">
            <a:spLocks noChangeArrowheads="1"/>
          </p:cNvSpPr>
          <p:nvPr/>
        </p:nvSpPr>
        <p:spPr bwMode="auto">
          <a:xfrm>
            <a:off x="3581400" y="58674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89097" name="Text Box 17"/>
          <p:cNvSpPr txBox="1">
            <a:spLocks noChangeArrowheads="1"/>
          </p:cNvSpPr>
          <p:nvPr/>
        </p:nvSpPr>
        <p:spPr bwMode="auto">
          <a:xfrm>
            <a:off x="2971800" y="58674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89098" name="Text Box 18"/>
          <p:cNvSpPr txBox="1">
            <a:spLocks noChangeArrowheads="1"/>
          </p:cNvSpPr>
          <p:nvPr/>
        </p:nvSpPr>
        <p:spPr bwMode="auto">
          <a:xfrm>
            <a:off x="2362200" y="58674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89099" name="Text Box 19"/>
          <p:cNvSpPr txBox="1">
            <a:spLocks noChangeArrowheads="1"/>
          </p:cNvSpPr>
          <p:nvPr/>
        </p:nvSpPr>
        <p:spPr bwMode="auto">
          <a:xfrm>
            <a:off x="1752600" y="58674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89100" name="Text Box 20"/>
          <p:cNvSpPr txBox="1">
            <a:spLocks noChangeArrowheads="1"/>
          </p:cNvSpPr>
          <p:nvPr/>
        </p:nvSpPr>
        <p:spPr bwMode="auto">
          <a:xfrm>
            <a:off x="1143000" y="1752600"/>
            <a:ext cx="68770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3200" i="0">
                <a:latin typeface="Tahoma" charset="0"/>
              </a:rPr>
              <a:t>In many problems, e.g., the robot </a:t>
            </a:r>
          </a:p>
          <a:p>
            <a:pPr eaLnBrk="1" hangingPunct="1"/>
            <a:r>
              <a:rPr lang="en-US" sz="3200" i="0">
                <a:latin typeface="Tahoma" charset="0"/>
              </a:rPr>
              <a:t>navigation example, histories are </a:t>
            </a:r>
          </a:p>
          <a:p>
            <a:pPr eaLnBrk="1" hangingPunct="1"/>
            <a:r>
              <a:rPr lang="en-US" sz="3200" i="0">
                <a:latin typeface="Tahoma" charset="0"/>
              </a:rPr>
              <a:t>potentially unbounded and the same </a:t>
            </a:r>
          </a:p>
          <a:p>
            <a:pPr eaLnBrk="1" hangingPunct="1"/>
            <a:r>
              <a:rPr lang="en-US" sz="3200" i="0">
                <a:latin typeface="Tahoma" charset="0"/>
              </a:rPr>
              <a:t>state can be reached many times</a:t>
            </a:r>
          </a:p>
        </p:txBody>
      </p:sp>
      <p:sp>
        <p:nvSpPr>
          <p:cNvPr id="402453" name="Text Box 21"/>
          <p:cNvSpPr txBox="1">
            <a:spLocks noChangeArrowheads="1"/>
          </p:cNvSpPr>
          <p:nvPr/>
        </p:nvSpPr>
        <p:spPr bwMode="auto">
          <a:xfrm>
            <a:off x="4572000" y="3276600"/>
            <a:ext cx="3827463" cy="1339850"/>
          </a:xfrm>
          <a:prstGeom prst="rect">
            <a:avLst/>
          </a:prstGeom>
          <a:solidFill>
            <a:srgbClr val="FAF5DE"/>
          </a:solidFill>
          <a:ln w="28575">
            <a:solidFill>
              <a:srgbClr val="99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990000"/>
                </a:solidFill>
                <a:latin typeface="Tahoma" charset="0"/>
              </a:rPr>
              <a:t>One trick:</a:t>
            </a:r>
          </a:p>
          <a:p>
            <a:pPr eaLnBrk="1" hangingPunct="1"/>
            <a:r>
              <a:rPr lang="en-US" sz="2000" i="0">
                <a:solidFill>
                  <a:srgbClr val="990000"/>
                </a:solidFill>
                <a:latin typeface="Tahoma" charset="0"/>
              </a:rPr>
              <a:t>Use discounting to make infinite</a:t>
            </a:r>
          </a:p>
          <a:p>
            <a:pPr eaLnBrk="1" hangingPunct="1"/>
            <a:r>
              <a:rPr lang="en-US" sz="2000" i="0">
                <a:solidFill>
                  <a:srgbClr val="990000"/>
                </a:solidFill>
                <a:latin typeface="Tahoma" charset="0"/>
              </a:rPr>
              <a:t>Horizon problem mathematically</a:t>
            </a:r>
          </a:p>
          <a:p>
            <a:pPr eaLnBrk="1" hangingPunct="1"/>
            <a:r>
              <a:rPr lang="en-US" sz="2000" i="0">
                <a:solidFill>
                  <a:srgbClr val="990000"/>
                </a:solidFill>
                <a:latin typeface="Tahoma" charset="0"/>
              </a:rPr>
              <a:t>tractable</a:t>
            </a:r>
          </a:p>
        </p:txBody>
      </p:sp>
      <p:sp>
        <p:nvSpPr>
          <p:cNvPr id="402454" name="Text Box 22"/>
          <p:cNvSpPr txBox="1">
            <a:spLocks noChangeArrowheads="1"/>
          </p:cNvSpPr>
          <p:nvPr/>
        </p:nvSpPr>
        <p:spPr bwMode="auto">
          <a:xfrm>
            <a:off x="2590800" y="2347913"/>
            <a:ext cx="5089525" cy="547687"/>
          </a:xfrm>
          <a:prstGeom prst="rect">
            <a:avLst/>
          </a:prstGeom>
          <a:solidFill>
            <a:srgbClr val="99FFCC"/>
          </a:solidFill>
          <a:ln w="28575">
            <a:solidFill>
              <a:srgbClr val="0033CC"/>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Tahoma" charset="0"/>
              </a:rPr>
              <a:t>What if the robot lives forever?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24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2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53" grpId="0" animBg="1" autoUpdateAnimBg="0"/>
      <p:bldP spid="40245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28600" y="0"/>
            <a:ext cx="8915400" cy="10668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Example: Tracking a Target</a:t>
            </a:r>
          </a:p>
        </p:txBody>
      </p:sp>
      <p:pic>
        <p:nvPicPr>
          <p:cNvPr id="91138" name="Picture 3" descr="sc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19129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39" name="Group 4"/>
          <p:cNvGrpSpPr>
            <a:grpSpLocks/>
          </p:cNvGrpSpPr>
          <p:nvPr/>
        </p:nvGrpSpPr>
        <p:grpSpPr bwMode="auto">
          <a:xfrm>
            <a:off x="3657600" y="1828800"/>
            <a:ext cx="4267200" cy="4267200"/>
            <a:chOff x="2304" y="1152"/>
            <a:chExt cx="2688" cy="2688"/>
          </a:xfrm>
        </p:grpSpPr>
        <p:grpSp>
          <p:nvGrpSpPr>
            <p:cNvPr id="91142" name="Group 5"/>
            <p:cNvGrpSpPr>
              <a:grpSpLocks/>
            </p:cNvGrpSpPr>
            <p:nvPr/>
          </p:nvGrpSpPr>
          <p:grpSpPr bwMode="auto">
            <a:xfrm>
              <a:off x="2304" y="1152"/>
              <a:ext cx="2688" cy="2688"/>
              <a:chOff x="2304" y="1152"/>
              <a:chExt cx="2688" cy="2688"/>
            </a:xfrm>
          </p:grpSpPr>
          <p:sp>
            <p:nvSpPr>
              <p:cNvPr id="91145" name="Freeform 6"/>
              <p:cNvSpPr>
                <a:spLocks/>
              </p:cNvSpPr>
              <p:nvPr/>
            </p:nvSpPr>
            <p:spPr bwMode="auto">
              <a:xfrm>
                <a:off x="2304" y="2808"/>
                <a:ext cx="2688" cy="1032"/>
              </a:xfrm>
              <a:custGeom>
                <a:avLst/>
                <a:gdLst>
                  <a:gd name="T0" fmla="*/ 1056 w 2688"/>
                  <a:gd name="T1" fmla="*/ 552 h 1032"/>
                  <a:gd name="T2" fmla="*/ 1536 w 2688"/>
                  <a:gd name="T3" fmla="*/ 264 h 1032"/>
                  <a:gd name="T4" fmla="*/ 2016 w 2688"/>
                  <a:gd name="T5" fmla="*/ 264 h 1032"/>
                  <a:gd name="T6" fmla="*/ 2688 w 2688"/>
                  <a:gd name="T7" fmla="*/ 0 h 1032"/>
                  <a:gd name="T8" fmla="*/ 2688 w 2688"/>
                  <a:gd name="T9" fmla="*/ 1032 h 1032"/>
                  <a:gd name="T10" fmla="*/ 0 w 2688"/>
                  <a:gd name="T11" fmla="*/ 1032 h 1032"/>
                  <a:gd name="T12" fmla="*/ 0 w 2688"/>
                  <a:gd name="T13" fmla="*/ 456 h 1032"/>
                  <a:gd name="T14" fmla="*/ 1056 w 2688"/>
                  <a:gd name="T15" fmla="*/ 552 h 1032"/>
                  <a:gd name="T16" fmla="*/ 0 60000 65536"/>
                  <a:gd name="T17" fmla="*/ 0 60000 65536"/>
                  <a:gd name="T18" fmla="*/ 0 60000 65536"/>
                  <a:gd name="T19" fmla="*/ 0 60000 65536"/>
                  <a:gd name="T20" fmla="*/ 0 60000 65536"/>
                  <a:gd name="T21" fmla="*/ 0 60000 65536"/>
                  <a:gd name="T22" fmla="*/ 0 60000 65536"/>
                  <a:gd name="T23" fmla="*/ 0 60000 65536"/>
                  <a:gd name="T24" fmla="*/ 0 w 2688"/>
                  <a:gd name="T25" fmla="*/ 0 h 1032"/>
                  <a:gd name="T26" fmla="*/ 2688 w 2688"/>
                  <a:gd name="T27" fmla="*/ 1032 h 10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8" h="1032">
                    <a:moveTo>
                      <a:pt x="1056" y="552"/>
                    </a:moveTo>
                    <a:lnTo>
                      <a:pt x="1536" y="264"/>
                    </a:lnTo>
                    <a:lnTo>
                      <a:pt x="2016" y="264"/>
                    </a:lnTo>
                    <a:lnTo>
                      <a:pt x="2688" y="0"/>
                    </a:lnTo>
                    <a:lnTo>
                      <a:pt x="2688" y="1032"/>
                    </a:lnTo>
                    <a:lnTo>
                      <a:pt x="0" y="1032"/>
                    </a:lnTo>
                    <a:lnTo>
                      <a:pt x="0" y="456"/>
                    </a:lnTo>
                    <a:lnTo>
                      <a:pt x="1056" y="55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de-DE"/>
              </a:p>
            </p:txBody>
          </p:sp>
          <p:sp>
            <p:nvSpPr>
              <p:cNvPr id="91146" name="Rectangle 7"/>
              <p:cNvSpPr>
                <a:spLocks noChangeArrowheads="1"/>
              </p:cNvSpPr>
              <p:nvPr/>
            </p:nvSpPr>
            <p:spPr bwMode="auto">
              <a:xfrm>
                <a:off x="2304" y="1152"/>
                <a:ext cx="2688" cy="2688"/>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7" name="Freeform 8"/>
              <p:cNvSpPr>
                <a:spLocks/>
              </p:cNvSpPr>
              <p:nvPr/>
            </p:nvSpPr>
            <p:spPr bwMode="auto">
              <a:xfrm>
                <a:off x="3744" y="2496"/>
                <a:ext cx="576" cy="576"/>
              </a:xfrm>
              <a:custGeom>
                <a:avLst/>
                <a:gdLst>
                  <a:gd name="T0" fmla="*/ 0 w 576"/>
                  <a:gd name="T1" fmla="*/ 0 h 576"/>
                  <a:gd name="T2" fmla="*/ 576 w 576"/>
                  <a:gd name="T3" fmla="*/ 0 h 576"/>
                  <a:gd name="T4" fmla="*/ 576 w 576"/>
                  <a:gd name="T5" fmla="*/ 576 h 576"/>
                  <a:gd name="T6" fmla="*/ 0 w 576"/>
                  <a:gd name="T7" fmla="*/ 576 h 576"/>
                  <a:gd name="T8" fmla="*/ 0 w 576"/>
                  <a:gd name="T9" fmla="*/ 0 h 576"/>
                  <a:gd name="T10" fmla="*/ 0 60000 65536"/>
                  <a:gd name="T11" fmla="*/ 0 60000 65536"/>
                  <a:gd name="T12" fmla="*/ 0 60000 65536"/>
                  <a:gd name="T13" fmla="*/ 0 60000 65536"/>
                  <a:gd name="T14" fmla="*/ 0 60000 65536"/>
                  <a:gd name="T15" fmla="*/ 0 w 576"/>
                  <a:gd name="T16" fmla="*/ 0 h 576"/>
                  <a:gd name="T17" fmla="*/ 576 w 576"/>
                  <a:gd name="T18" fmla="*/ 576 h 576"/>
                </a:gdLst>
                <a:ahLst/>
                <a:cxnLst>
                  <a:cxn ang="T10">
                    <a:pos x="T0" y="T1"/>
                  </a:cxn>
                  <a:cxn ang="T11">
                    <a:pos x="T2" y="T3"/>
                  </a:cxn>
                  <a:cxn ang="T12">
                    <a:pos x="T4" y="T5"/>
                  </a:cxn>
                  <a:cxn ang="T13">
                    <a:pos x="T6" y="T7"/>
                  </a:cxn>
                  <a:cxn ang="T14">
                    <a:pos x="T8" y="T9"/>
                  </a:cxn>
                </a:cxnLst>
                <a:rect l="T15" t="T16" r="T17" b="T18"/>
                <a:pathLst>
                  <a:path w="576" h="576">
                    <a:moveTo>
                      <a:pt x="0" y="0"/>
                    </a:moveTo>
                    <a:lnTo>
                      <a:pt x="576" y="0"/>
                    </a:lnTo>
                    <a:lnTo>
                      <a:pt x="576" y="576"/>
                    </a:lnTo>
                    <a:lnTo>
                      <a:pt x="0" y="576"/>
                    </a:lnTo>
                    <a:lnTo>
                      <a:pt x="0" y="0"/>
                    </a:lnTo>
                    <a:close/>
                  </a:path>
                </a:pathLst>
              </a:custGeom>
              <a:solidFill>
                <a:srgbClr val="808080"/>
              </a:solidFill>
              <a:ln w="9525">
                <a:solidFill>
                  <a:schemeClr val="tx1"/>
                </a:solidFill>
                <a:round/>
                <a:headEnd/>
                <a:tailEnd/>
              </a:ln>
            </p:spPr>
            <p:txBody>
              <a:bodyPr wrap="none"/>
              <a:lstStyle/>
              <a:p>
                <a:endParaRPr lang="de-DE"/>
              </a:p>
            </p:txBody>
          </p:sp>
          <p:sp>
            <p:nvSpPr>
              <p:cNvPr id="91148" name="Freeform 9"/>
              <p:cNvSpPr>
                <a:spLocks/>
              </p:cNvSpPr>
              <p:nvPr/>
            </p:nvSpPr>
            <p:spPr bwMode="auto">
              <a:xfrm>
                <a:off x="2304" y="2592"/>
                <a:ext cx="1056" cy="768"/>
              </a:xfrm>
              <a:custGeom>
                <a:avLst/>
                <a:gdLst>
                  <a:gd name="T0" fmla="*/ 0 w 1056"/>
                  <a:gd name="T1" fmla="*/ 672 h 768"/>
                  <a:gd name="T2" fmla="*/ 1056 w 1056"/>
                  <a:gd name="T3" fmla="*/ 768 h 768"/>
                  <a:gd name="T4" fmla="*/ 720 w 1056"/>
                  <a:gd name="T5" fmla="*/ 0 h 768"/>
                  <a:gd name="T6" fmla="*/ 0 w 1056"/>
                  <a:gd name="T7" fmla="*/ 288 h 768"/>
                  <a:gd name="T8" fmla="*/ 0 w 1056"/>
                  <a:gd name="T9" fmla="*/ 672 h 768"/>
                  <a:gd name="T10" fmla="*/ 0 60000 65536"/>
                  <a:gd name="T11" fmla="*/ 0 60000 65536"/>
                  <a:gd name="T12" fmla="*/ 0 60000 65536"/>
                  <a:gd name="T13" fmla="*/ 0 60000 65536"/>
                  <a:gd name="T14" fmla="*/ 0 60000 65536"/>
                  <a:gd name="T15" fmla="*/ 0 w 1056"/>
                  <a:gd name="T16" fmla="*/ 0 h 768"/>
                  <a:gd name="T17" fmla="*/ 1056 w 1056"/>
                  <a:gd name="T18" fmla="*/ 768 h 768"/>
                </a:gdLst>
                <a:ahLst/>
                <a:cxnLst>
                  <a:cxn ang="T10">
                    <a:pos x="T0" y="T1"/>
                  </a:cxn>
                  <a:cxn ang="T11">
                    <a:pos x="T2" y="T3"/>
                  </a:cxn>
                  <a:cxn ang="T12">
                    <a:pos x="T4" y="T5"/>
                  </a:cxn>
                  <a:cxn ang="T13">
                    <a:pos x="T6" y="T7"/>
                  </a:cxn>
                  <a:cxn ang="T14">
                    <a:pos x="T8" y="T9"/>
                  </a:cxn>
                </a:cxnLst>
                <a:rect l="T15" t="T16" r="T17" b="T18"/>
                <a:pathLst>
                  <a:path w="1056" h="768">
                    <a:moveTo>
                      <a:pt x="0" y="672"/>
                    </a:moveTo>
                    <a:lnTo>
                      <a:pt x="1056" y="768"/>
                    </a:lnTo>
                    <a:lnTo>
                      <a:pt x="720" y="0"/>
                    </a:lnTo>
                    <a:lnTo>
                      <a:pt x="0" y="288"/>
                    </a:lnTo>
                    <a:lnTo>
                      <a:pt x="0" y="672"/>
                    </a:lnTo>
                    <a:close/>
                  </a:path>
                </a:pathLst>
              </a:custGeom>
              <a:solidFill>
                <a:srgbClr val="808080"/>
              </a:solidFill>
              <a:ln w="9525">
                <a:solidFill>
                  <a:schemeClr val="tx1"/>
                </a:solidFill>
                <a:round/>
                <a:headEnd/>
                <a:tailEnd/>
              </a:ln>
            </p:spPr>
            <p:txBody>
              <a:bodyPr wrap="none"/>
              <a:lstStyle/>
              <a:p>
                <a:endParaRPr lang="de-DE"/>
              </a:p>
            </p:txBody>
          </p:sp>
          <p:sp>
            <p:nvSpPr>
              <p:cNvPr id="91149" name="Freeform 10"/>
              <p:cNvSpPr>
                <a:spLocks/>
              </p:cNvSpPr>
              <p:nvPr/>
            </p:nvSpPr>
            <p:spPr bwMode="auto">
              <a:xfrm>
                <a:off x="2304" y="1152"/>
                <a:ext cx="960" cy="960"/>
              </a:xfrm>
              <a:custGeom>
                <a:avLst/>
                <a:gdLst>
                  <a:gd name="T0" fmla="*/ 0 w 960"/>
                  <a:gd name="T1" fmla="*/ 960 h 960"/>
                  <a:gd name="T2" fmla="*/ 960 w 960"/>
                  <a:gd name="T3" fmla="*/ 960 h 960"/>
                  <a:gd name="T4" fmla="*/ 960 w 960"/>
                  <a:gd name="T5" fmla="*/ 576 h 960"/>
                  <a:gd name="T6" fmla="*/ 576 w 960"/>
                  <a:gd name="T7" fmla="*/ 576 h 960"/>
                  <a:gd name="T8" fmla="*/ 576 w 960"/>
                  <a:gd name="T9" fmla="*/ 0 h 960"/>
                  <a:gd name="T10" fmla="*/ 0 w 960"/>
                  <a:gd name="T11" fmla="*/ 0 h 960"/>
                  <a:gd name="T12" fmla="*/ 0 w 960"/>
                  <a:gd name="T13" fmla="*/ 960 h 960"/>
                  <a:gd name="T14" fmla="*/ 0 60000 65536"/>
                  <a:gd name="T15" fmla="*/ 0 60000 65536"/>
                  <a:gd name="T16" fmla="*/ 0 60000 65536"/>
                  <a:gd name="T17" fmla="*/ 0 60000 65536"/>
                  <a:gd name="T18" fmla="*/ 0 60000 65536"/>
                  <a:gd name="T19" fmla="*/ 0 60000 65536"/>
                  <a:gd name="T20" fmla="*/ 0 60000 65536"/>
                  <a:gd name="T21" fmla="*/ 0 w 960"/>
                  <a:gd name="T22" fmla="*/ 0 h 960"/>
                  <a:gd name="T23" fmla="*/ 960 w 960"/>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960">
                    <a:moveTo>
                      <a:pt x="0" y="960"/>
                    </a:moveTo>
                    <a:lnTo>
                      <a:pt x="960" y="960"/>
                    </a:lnTo>
                    <a:lnTo>
                      <a:pt x="960" y="576"/>
                    </a:lnTo>
                    <a:lnTo>
                      <a:pt x="576" y="576"/>
                    </a:lnTo>
                    <a:lnTo>
                      <a:pt x="576" y="0"/>
                    </a:lnTo>
                    <a:lnTo>
                      <a:pt x="0" y="0"/>
                    </a:lnTo>
                    <a:lnTo>
                      <a:pt x="0" y="960"/>
                    </a:lnTo>
                    <a:close/>
                  </a:path>
                </a:pathLst>
              </a:custGeom>
              <a:solidFill>
                <a:srgbClr val="808080"/>
              </a:solidFill>
              <a:ln w="9525">
                <a:solidFill>
                  <a:schemeClr val="tx1"/>
                </a:solidFill>
                <a:round/>
                <a:headEnd/>
                <a:tailEnd/>
              </a:ln>
            </p:spPr>
            <p:txBody>
              <a:bodyPr wrap="none"/>
              <a:lstStyle/>
              <a:p>
                <a:endParaRPr lang="de-DE"/>
              </a:p>
            </p:txBody>
          </p:sp>
          <p:sp>
            <p:nvSpPr>
              <p:cNvPr id="91150" name="Freeform 11"/>
              <p:cNvSpPr>
                <a:spLocks/>
              </p:cNvSpPr>
              <p:nvPr/>
            </p:nvSpPr>
            <p:spPr bwMode="auto">
              <a:xfrm>
                <a:off x="4032" y="1536"/>
                <a:ext cx="576" cy="384"/>
              </a:xfrm>
              <a:custGeom>
                <a:avLst/>
                <a:gdLst>
                  <a:gd name="T0" fmla="*/ 192 w 576"/>
                  <a:gd name="T1" fmla="*/ 0 h 384"/>
                  <a:gd name="T2" fmla="*/ 0 w 576"/>
                  <a:gd name="T3" fmla="*/ 384 h 384"/>
                  <a:gd name="T4" fmla="*/ 576 w 576"/>
                  <a:gd name="T5" fmla="*/ 384 h 384"/>
                  <a:gd name="T6" fmla="*/ 192 w 576"/>
                  <a:gd name="T7" fmla="*/ 0 h 384"/>
                  <a:gd name="T8" fmla="*/ 0 60000 65536"/>
                  <a:gd name="T9" fmla="*/ 0 60000 65536"/>
                  <a:gd name="T10" fmla="*/ 0 60000 65536"/>
                  <a:gd name="T11" fmla="*/ 0 60000 65536"/>
                  <a:gd name="T12" fmla="*/ 0 w 576"/>
                  <a:gd name="T13" fmla="*/ 0 h 384"/>
                  <a:gd name="T14" fmla="*/ 576 w 576"/>
                  <a:gd name="T15" fmla="*/ 384 h 384"/>
                </a:gdLst>
                <a:ahLst/>
                <a:cxnLst>
                  <a:cxn ang="T8">
                    <a:pos x="T0" y="T1"/>
                  </a:cxn>
                  <a:cxn ang="T9">
                    <a:pos x="T2" y="T3"/>
                  </a:cxn>
                  <a:cxn ang="T10">
                    <a:pos x="T4" y="T5"/>
                  </a:cxn>
                  <a:cxn ang="T11">
                    <a:pos x="T6" y="T7"/>
                  </a:cxn>
                </a:cxnLst>
                <a:rect l="T12" t="T13" r="T14" b="T15"/>
                <a:pathLst>
                  <a:path w="576" h="384">
                    <a:moveTo>
                      <a:pt x="192" y="0"/>
                    </a:moveTo>
                    <a:lnTo>
                      <a:pt x="0" y="384"/>
                    </a:lnTo>
                    <a:lnTo>
                      <a:pt x="576" y="384"/>
                    </a:lnTo>
                    <a:lnTo>
                      <a:pt x="192" y="0"/>
                    </a:lnTo>
                    <a:close/>
                  </a:path>
                </a:pathLst>
              </a:custGeom>
              <a:solidFill>
                <a:srgbClr val="808080"/>
              </a:solidFill>
              <a:ln w="9525">
                <a:solidFill>
                  <a:schemeClr val="tx1"/>
                </a:solidFill>
                <a:round/>
                <a:headEnd/>
                <a:tailEnd/>
              </a:ln>
            </p:spPr>
            <p:txBody>
              <a:bodyPr wrap="none"/>
              <a:lstStyle/>
              <a:p>
                <a:endParaRPr lang="de-DE"/>
              </a:p>
            </p:txBody>
          </p:sp>
          <p:sp>
            <p:nvSpPr>
              <p:cNvPr id="91151" name="Oval 12"/>
              <p:cNvSpPr>
                <a:spLocks noChangeArrowheads="1"/>
              </p:cNvSpPr>
              <p:nvPr/>
            </p:nvSpPr>
            <p:spPr bwMode="auto">
              <a:xfrm>
                <a:off x="2832" y="3600"/>
                <a:ext cx="96" cy="96"/>
              </a:xfrm>
              <a:prstGeom prst="ellipse">
                <a:avLst/>
              </a:prstGeom>
              <a:solidFill>
                <a:srgbClr val="2B51F3"/>
              </a:solidFill>
              <a:ln w="9525">
                <a:solidFill>
                  <a:srgbClr val="2B51F3"/>
                </a:solidFill>
                <a:round/>
                <a:headEnd/>
                <a:tailEnd/>
              </a:ln>
            </p:spPr>
            <p:txBody>
              <a:bodyPr wrap="none" anchor="ctr"/>
              <a:lstStyle/>
              <a:p>
                <a:endParaRPr lang="en-US"/>
              </a:p>
            </p:txBody>
          </p:sp>
          <p:sp>
            <p:nvSpPr>
              <p:cNvPr id="91152" name="Oval 13"/>
              <p:cNvSpPr>
                <a:spLocks noChangeArrowheads="1"/>
              </p:cNvSpPr>
              <p:nvPr/>
            </p:nvSpPr>
            <p:spPr bwMode="auto">
              <a:xfrm>
                <a:off x="4176" y="3360"/>
                <a:ext cx="96" cy="96"/>
              </a:xfrm>
              <a:prstGeom prst="ellipse">
                <a:avLst/>
              </a:prstGeom>
              <a:solidFill>
                <a:srgbClr val="FF0000"/>
              </a:solidFill>
              <a:ln w="9525">
                <a:solidFill>
                  <a:srgbClr val="FF0000"/>
                </a:solidFill>
                <a:round/>
                <a:headEnd/>
                <a:tailEnd/>
              </a:ln>
            </p:spPr>
            <p:txBody>
              <a:bodyPr wrap="none" anchor="ctr"/>
              <a:lstStyle/>
              <a:p>
                <a:endParaRPr lang="en-US"/>
              </a:p>
            </p:txBody>
          </p:sp>
          <p:sp>
            <p:nvSpPr>
              <p:cNvPr id="91153" name="Freeform 14"/>
              <p:cNvSpPr>
                <a:spLocks/>
              </p:cNvSpPr>
              <p:nvPr/>
            </p:nvSpPr>
            <p:spPr bwMode="auto">
              <a:xfrm>
                <a:off x="4272" y="2736"/>
                <a:ext cx="336" cy="672"/>
              </a:xfrm>
              <a:custGeom>
                <a:avLst/>
                <a:gdLst>
                  <a:gd name="T0" fmla="*/ 0 w 336"/>
                  <a:gd name="T1" fmla="*/ 672 h 672"/>
                  <a:gd name="T2" fmla="*/ 240 w 336"/>
                  <a:gd name="T3" fmla="*/ 480 h 672"/>
                  <a:gd name="T4" fmla="*/ 336 w 336"/>
                  <a:gd name="T5" fmla="*/ 0 h 672"/>
                  <a:gd name="T6" fmla="*/ 0 60000 65536"/>
                  <a:gd name="T7" fmla="*/ 0 60000 65536"/>
                  <a:gd name="T8" fmla="*/ 0 60000 65536"/>
                  <a:gd name="T9" fmla="*/ 0 w 336"/>
                  <a:gd name="T10" fmla="*/ 0 h 672"/>
                  <a:gd name="T11" fmla="*/ 336 w 336"/>
                  <a:gd name="T12" fmla="*/ 672 h 672"/>
                </a:gdLst>
                <a:ahLst/>
                <a:cxnLst>
                  <a:cxn ang="T6">
                    <a:pos x="T0" y="T1"/>
                  </a:cxn>
                  <a:cxn ang="T7">
                    <a:pos x="T2" y="T3"/>
                  </a:cxn>
                  <a:cxn ang="T8">
                    <a:pos x="T4" y="T5"/>
                  </a:cxn>
                </a:cxnLst>
                <a:rect l="T9" t="T10" r="T11" b="T12"/>
                <a:pathLst>
                  <a:path w="336" h="672">
                    <a:moveTo>
                      <a:pt x="0" y="672"/>
                    </a:moveTo>
                    <a:cubicBezTo>
                      <a:pt x="92" y="632"/>
                      <a:pt x="184" y="592"/>
                      <a:pt x="240" y="480"/>
                    </a:cubicBezTo>
                    <a:cubicBezTo>
                      <a:pt x="296" y="368"/>
                      <a:pt x="320" y="80"/>
                      <a:pt x="336" y="0"/>
                    </a:cubicBezTo>
                  </a:path>
                </a:pathLst>
              </a:custGeom>
              <a:noFill/>
              <a:ln w="952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de-DE"/>
              </a:p>
            </p:txBody>
          </p:sp>
          <p:sp>
            <p:nvSpPr>
              <p:cNvPr id="91154" name="Freeform 15"/>
              <p:cNvSpPr>
                <a:spLocks/>
              </p:cNvSpPr>
              <p:nvPr/>
            </p:nvSpPr>
            <p:spPr bwMode="auto">
              <a:xfrm>
                <a:off x="3408" y="3168"/>
                <a:ext cx="816" cy="192"/>
              </a:xfrm>
              <a:custGeom>
                <a:avLst/>
                <a:gdLst>
                  <a:gd name="T0" fmla="*/ 816 w 816"/>
                  <a:gd name="T1" fmla="*/ 192 h 192"/>
                  <a:gd name="T2" fmla="*/ 576 w 816"/>
                  <a:gd name="T3" fmla="*/ 48 h 192"/>
                  <a:gd name="T4" fmla="*/ 0 w 816"/>
                  <a:gd name="T5" fmla="*/ 0 h 192"/>
                  <a:gd name="T6" fmla="*/ 0 60000 65536"/>
                  <a:gd name="T7" fmla="*/ 0 60000 65536"/>
                  <a:gd name="T8" fmla="*/ 0 60000 65536"/>
                  <a:gd name="T9" fmla="*/ 0 w 816"/>
                  <a:gd name="T10" fmla="*/ 0 h 192"/>
                  <a:gd name="T11" fmla="*/ 816 w 816"/>
                  <a:gd name="T12" fmla="*/ 192 h 192"/>
                </a:gdLst>
                <a:ahLst/>
                <a:cxnLst>
                  <a:cxn ang="T6">
                    <a:pos x="T0" y="T1"/>
                  </a:cxn>
                  <a:cxn ang="T7">
                    <a:pos x="T2" y="T3"/>
                  </a:cxn>
                  <a:cxn ang="T8">
                    <a:pos x="T4" y="T5"/>
                  </a:cxn>
                </a:cxnLst>
                <a:rect l="T9" t="T10" r="T11" b="T12"/>
                <a:pathLst>
                  <a:path w="816" h="192">
                    <a:moveTo>
                      <a:pt x="816" y="192"/>
                    </a:moveTo>
                    <a:cubicBezTo>
                      <a:pt x="764" y="136"/>
                      <a:pt x="712" y="80"/>
                      <a:pt x="576" y="48"/>
                    </a:cubicBezTo>
                    <a:cubicBezTo>
                      <a:pt x="440" y="16"/>
                      <a:pt x="220" y="8"/>
                      <a:pt x="0" y="0"/>
                    </a:cubicBezTo>
                  </a:path>
                </a:pathLst>
              </a:custGeom>
              <a:noFill/>
              <a:ln w="952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de-DE"/>
              </a:p>
            </p:txBody>
          </p:sp>
        </p:grpSp>
        <p:sp>
          <p:nvSpPr>
            <p:cNvPr id="91143" name="Text Box 16"/>
            <p:cNvSpPr txBox="1">
              <a:spLocks noChangeArrowheads="1"/>
            </p:cNvSpPr>
            <p:nvPr/>
          </p:nvSpPr>
          <p:spPr bwMode="auto">
            <a:xfrm>
              <a:off x="3936" y="3408"/>
              <a:ext cx="6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FF0000"/>
                  </a:solidFill>
                  <a:latin typeface="Tahoma" charset="0"/>
                </a:rPr>
                <a:t>target</a:t>
              </a:r>
            </a:p>
          </p:txBody>
        </p:sp>
        <p:sp>
          <p:nvSpPr>
            <p:cNvPr id="91144" name="Text Box 17"/>
            <p:cNvSpPr txBox="1">
              <a:spLocks noChangeArrowheads="1"/>
            </p:cNvSpPr>
            <p:nvPr/>
          </p:nvSpPr>
          <p:spPr bwMode="auto">
            <a:xfrm>
              <a:off x="2928" y="3456"/>
              <a:ext cx="5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2B51F3"/>
                  </a:solidFill>
                  <a:latin typeface="Tahoma" charset="0"/>
                </a:rPr>
                <a:t>robot</a:t>
              </a:r>
            </a:p>
          </p:txBody>
        </p:sp>
      </p:grpSp>
      <p:sp>
        <p:nvSpPr>
          <p:cNvPr id="91140" name="Text Box 18"/>
          <p:cNvSpPr txBox="1">
            <a:spLocks noChangeArrowheads="1"/>
          </p:cNvSpPr>
          <p:nvPr/>
        </p:nvSpPr>
        <p:spPr bwMode="auto">
          <a:xfrm>
            <a:off x="533400" y="4191000"/>
            <a:ext cx="31369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solidFill>
                  <a:srgbClr val="990000"/>
                </a:solidFill>
                <a:latin typeface="Tahoma" charset="0"/>
              </a:rPr>
              <a:t> The robot must keep</a:t>
            </a:r>
            <a:br>
              <a:rPr lang="en-US" sz="2000" i="0">
                <a:solidFill>
                  <a:srgbClr val="990000"/>
                </a:solidFill>
                <a:latin typeface="Tahoma" charset="0"/>
              </a:rPr>
            </a:br>
            <a:r>
              <a:rPr lang="en-US" sz="2000" i="0">
                <a:solidFill>
                  <a:srgbClr val="990000"/>
                </a:solidFill>
                <a:latin typeface="Tahoma" charset="0"/>
              </a:rPr>
              <a:t>   the target in view</a:t>
            </a:r>
          </a:p>
          <a:p>
            <a:pPr eaLnBrk="1" hangingPunct="1">
              <a:buFontTx/>
              <a:buChar char="•"/>
            </a:pPr>
            <a:r>
              <a:rPr lang="en-US" sz="2000" i="0">
                <a:solidFill>
                  <a:srgbClr val="990000"/>
                </a:solidFill>
                <a:latin typeface="Tahoma" charset="0"/>
              </a:rPr>
              <a:t> The target’s trajectory</a:t>
            </a:r>
            <a:br>
              <a:rPr lang="en-US" sz="2000" i="0">
                <a:solidFill>
                  <a:srgbClr val="990000"/>
                </a:solidFill>
                <a:latin typeface="Tahoma" charset="0"/>
              </a:rPr>
            </a:br>
            <a:r>
              <a:rPr lang="en-US" sz="2000" i="0">
                <a:solidFill>
                  <a:srgbClr val="990000"/>
                </a:solidFill>
                <a:latin typeface="Tahoma" charset="0"/>
              </a:rPr>
              <a:t>   is not known in advance</a:t>
            </a:r>
          </a:p>
          <a:p>
            <a:pPr eaLnBrk="1" hangingPunct="1">
              <a:buFontTx/>
              <a:buChar char="•"/>
            </a:pPr>
            <a:r>
              <a:rPr lang="en-US" sz="2000" i="0">
                <a:solidFill>
                  <a:srgbClr val="990000"/>
                </a:solidFill>
                <a:latin typeface="Tahoma" charset="0"/>
              </a:rPr>
              <a:t> The environment may</a:t>
            </a:r>
          </a:p>
          <a:p>
            <a:pPr eaLnBrk="1" hangingPunct="1"/>
            <a:r>
              <a:rPr lang="en-US" sz="2000" i="0">
                <a:solidFill>
                  <a:srgbClr val="990000"/>
                </a:solidFill>
                <a:latin typeface="Tahoma" charset="0"/>
              </a:rPr>
              <a:t>   or may not be known</a:t>
            </a:r>
          </a:p>
        </p:txBody>
      </p:sp>
      <p:sp>
        <p:nvSpPr>
          <p:cNvPr id="403475" name="Text Box 19"/>
          <p:cNvSpPr txBox="1">
            <a:spLocks noChangeArrowheads="1"/>
          </p:cNvSpPr>
          <p:nvPr/>
        </p:nvSpPr>
        <p:spPr bwMode="auto">
          <a:xfrm>
            <a:off x="1219200" y="2362200"/>
            <a:ext cx="6721475" cy="2263775"/>
          </a:xfrm>
          <a:prstGeom prst="rect">
            <a:avLst/>
          </a:prstGeom>
          <a:solidFill>
            <a:srgbClr val="F4F3E8"/>
          </a:solidFill>
          <a:ln w="38100">
            <a:solidFill>
              <a:srgbClr val="302F18"/>
            </a:solidFill>
            <a:miter lim="800000"/>
            <a:headEnd/>
            <a:tailEnd/>
          </a:ln>
        </p:spPr>
        <p:txBody>
          <a:bodyPr wrap="none">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b="1" i="0">
                <a:solidFill>
                  <a:srgbClr val="302F18"/>
                </a:solidFill>
              </a:rPr>
              <a:t>An optimal policy cannot be computed ahead</a:t>
            </a:r>
          </a:p>
          <a:p>
            <a:r>
              <a:rPr lang="en-US" sz="2000" b="1" i="0">
                <a:solidFill>
                  <a:srgbClr val="302F18"/>
                </a:solidFill>
              </a:rPr>
              <a:t>of time:</a:t>
            </a:r>
          </a:p>
          <a:p>
            <a:r>
              <a:rPr lang="en-US" sz="2000" b="1" i="0">
                <a:solidFill>
                  <a:srgbClr val="302F18"/>
                </a:solidFill>
              </a:rPr>
              <a:t>- The environment might be unknown</a:t>
            </a:r>
          </a:p>
          <a:p>
            <a:pPr>
              <a:buFontTx/>
              <a:buChar char="-"/>
            </a:pPr>
            <a:r>
              <a:rPr lang="en-US" sz="2000" b="1" i="0">
                <a:solidFill>
                  <a:srgbClr val="302F18"/>
                </a:solidFill>
              </a:rPr>
              <a:t>The environment may only be partially observable</a:t>
            </a:r>
          </a:p>
          <a:p>
            <a:pPr>
              <a:buFontTx/>
              <a:buChar char="-"/>
            </a:pPr>
            <a:r>
              <a:rPr lang="en-US" sz="2000" b="1" i="0">
                <a:solidFill>
                  <a:srgbClr val="302F18"/>
                </a:solidFill>
              </a:rPr>
              <a:t>The target may not wait</a:t>
            </a:r>
          </a:p>
          <a:p>
            <a:pPr>
              <a:buFontTx/>
              <a:buChar char="-"/>
            </a:pPr>
            <a:endParaRPr lang="en-US" sz="2000" b="1" i="0">
              <a:solidFill>
                <a:srgbClr val="302F18"/>
              </a:solidFill>
            </a:endParaRPr>
          </a:p>
          <a:p>
            <a:r>
              <a:rPr lang="en-US" sz="2000" b="1" i="0">
                <a:solidFill>
                  <a:srgbClr val="302F18"/>
                </a:solidFill>
                <a:sym typeface="Wingdings" charset="0"/>
              </a:rPr>
              <a:t> A policy must be computed “on-the-fly”</a:t>
            </a:r>
            <a:endParaRPr lang="en-US" sz="2000" b="1" i="0">
              <a:solidFill>
                <a:srgbClr val="302F18"/>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POMDP </a:t>
            </a:r>
            <a:r>
              <a:rPr lang="en-US" sz="1800">
                <a:effectLst>
                  <a:outerShdw blurRad="38100" dist="38100" dir="2700000" algn="tl">
                    <a:srgbClr val="DDDDDD"/>
                  </a:outerShdw>
                </a:effectLst>
                <a:latin typeface="Lucida Grande" charset="0"/>
                <a:ea typeface="ＭＳ Ｐゴシック" charset="0"/>
                <a:cs typeface="ＭＳ Ｐゴシック" charset="0"/>
              </a:rPr>
              <a:t>(Partially Observable Markov Decision Problem)</a:t>
            </a:r>
          </a:p>
        </p:txBody>
      </p:sp>
      <p:sp>
        <p:nvSpPr>
          <p:cNvPr id="93186" name="Text Box 3"/>
          <p:cNvSpPr txBox="1">
            <a:spLocks noChangeArrowheads="1"/>
          </p:cNvSpPr>
          <p:nvPr/>
        </p:nvSpPr>
        <p:spPr bwMode="auto">
          <a:xfrm>
            <a:off x="774700" y="1828800"/>
            <a:ext cx="76644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3200" i="0">
                <a:latin typeface="Tahoma" charset="0"/>
              </a:rPr>
              <a:t> A sensing operation returns multiple</a:t>
            </a:r>
            <a:br>
              <a:rPr lang="en-US" sz="3200" i="0">
                <a:latin typeface="Tahoma" charset="0"/>
              </a:rPr>
            </a:br>
            <a:r>
              <a:rPr lang="en-US" sz="3200" i="0">
                <a:latin typeface="Tahoma" charset="0"/>
              </a:rPr>
              <a:t>  states, with a probability distribution</a:t>
            </a:r>
            <a:br>
              <a:rPr lang="en-US" sz="3200" i="0">
                <a:latin typeface="Tahoma" charset="0"/>
              </a:rPr>
            </a:br>
            <a:endParaRPr lang="en-US" sz="3200" i="0">
              <a:latin typeface="Tahoma" charset="0"/>
            </a:endParaRPr>
          </a:p>
          <a:p>
            <a:pPr eaLnBrk="1" hangingPunct="1">
              <a:buFontTx/>
              <a:buChar char="•"/>
            </a:pPr>
            <a:r>
              <a:rPr lang="en-US" sz="3200" i="0">
                <a:latin typeface="Tahoma" charset="0"/>
              </a:rPr>
              <a:t> Choosing the action that maximizes the</a:t>
            </a:r>
          </a:p>
          <a:p>
            <a:pPr eaLnBrk="1" hangingPunct="1"/>
            <a:r>
              <a:rPr lang="en-US" sz="3200" i="0">
                <a:latin typeface="Tahoma" charset="0"/>
              </a:rPr>
              <a:t>  expected utility of this state distribution </a:t>
            </a:r>
            <a:br>
              <a:rPr lang="en-US" sz="3200" i="0">
                <a:latin typeface="Tahoma" charset="0"/>
              </a:rPr>
            </a:br>
            <a:r>
              <a:rPr lang="en-US" sz="3200" i="0">
                <a:latin typeface="Tahoma" charset="0"/>
              </a:rPr>
              <a:t>  assuming “state utilities” computed as</a:t>
            </a:r>
          </a:p>
          <a:p>
            <a:pPr eaLnBrk="1" hangingPunct="1"/>
            <a:r>
              <a:rPr lang="en-US" sz="3200" i="0">
                <a:latin typeface="Tahoma" charset="0"/>
              </a:rPr>
              <a:t>  above is not good enough, and actually</a:t>
            </a:r>
          </a:p>
          <a:p>
            <a:pPr eaLnBrk="1" hangingPunct="1"/>
            <a:r>
              <a:rPr lang="en-US" sz="3200" i="0">
                <a:latin typeface="Tahoma" charset="0"/>
              </a:rPr>
              <a:t>  does not make sense (is not rational)</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Literature</a:t>
            </a:r>
          </a:p>
        </p:txBody>
      </p:sp>
      <p:sp>
        <p:nvSpPr>
          <p:cNvPr id="95234" name="Rectangle 3"/>
          <p:cNvSpPr>
            <a:spLocks noGrp="1" noChangeArrowheads="1"/>
          </p:cNvSpPr>
          <p:nvPr>
            <p:ph type="body" idx="1"/>
          </p:nvPr>
        </p:nvSpPr>
        <p:spPr/>
        <p:txBody>
          <a:bodyPr/>
          <a:lstStyle/>
          <a:p>
            <a:pPr eaLnBrk="1" hangingPunct="1"/>
            <a:endParaRPr lang="en-US">
              <a:latin typeface="Lucida Grande" charset="0"/>
              <a:ea typeface="ＭＳ Ｐゴシック" charset="0"/>
              <a:cs typeface="ＭＳ Ｐゴシック" charset="0"/>
            </a:endParaRPr>
          </a:p>
        </p:txBody>
      </p:sp>
      <p:sp>
        <p:nvSpPr>
          <p:cNvPr id="95235" name="Rectangle 4"/>
          <p:cNvSpPr>
            <a:spLocks noChangeArrowheads="1"/>
          </p:cNvSpPr>
          <p:nvPr/>
        </p:nvSpPr>
        <p:spPr bwMode="auto">
          <a:xfrm>
            <a:off x="3962400" y="4038600"/>
            <a:ext cx="480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1"/>
              </a:buClr>
              <a:buFont typeface="Times" charset="0"/>
              <a:buChar char="•"/>
            </a:pPr>
            <a:r>
              <a:rPr lang="en-US" i="0">
                <a:latin typeface="Lucida Grande" charset="0"/>
              </a:rPr>
              <a:t>Chapter 17</a:t>
            </a:r>
          </a:p>
        </p:txBody>
      </p:sp>
      <p:pic>
        <p:nvPicPr>
          <p:cNvPr id="95236" name="Picture 5"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33692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 Box 6"/>
          <p:cNvSpPr txBox="1">
            <a:spLocks noChangeArrowheads="1"/>
          </p:cNvSpPr>
          <p:nvPr/>
        </p:nvSpPr>
        <p:spPr bwMode="auto">
          <a:xfrm>
            <a:off x="4343400" y="5257800"/>
            <a:ext cx="4511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Material from </a:t>
            </a:r>
            <a:r>
              <a:rPr lang="en-US" altLang="zh-CN" sz="1800" i="0">
                <a:latin typeface="Lucida Grande" charset="0"/>
              </a:rPr>
              <a:t>Xin Lu</a:t>
            </a:r>
            <a:endParaRPr lang="en-US" altLang="zh-CN" sz="3200" i="0">
              <a:latin typeface="Lucida Grande" charset="0"/>
            </a:endParaRPr>
          </a:p>
          <a:p>
            <a:endParaRPr lang="en-US" sz="1800" i="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381000" y="0"/>
            <a:ext cx="8153400" cy="1143000"/>
          </a:xfrm>
        </p:spPr>
        <p:txBody>
          <a:bodyPr/>
          <a:lstStyle/>
          <a:p>
            <a:pPr eaLnBrk="1" hangingPunct="1">
              <a:defRPr/>
            </a:pPr>
            <a:r>
              <a:rPr lang="en-US" sz="3600">
                <a:effectLst>
                  <a:outerShdw blurRad="38100" dist="38100" dir="2700000" algn="tl">
                    <a:srgbClr val="DDDDDD"/>
                  </a:outerShdw>
                </a:effectLst>
                <a:latin typeface="Lucida Grande" charset="0"/>
                <a:ea typeface="ＭＳ Ｐゴシック" charset="0"/>
                <a:cs typeface="ＭＳ Ｐゴシック" charset="0"/>
              </a:rPr>
              <a:t>Simple Robot Navigation Problem</a:t>
            </a:r>
          </a:p>
        </p:txBody>
      </p:sp>
      <p:grpSp>
        <p:nvGrpSpPr>
          <p:cNvPr id="23554" name="Group 3"/>
          <p:cNvGrpSpPr>
            <a:grpSpLocks/>
          </p:cNvGrpSpPr>
          <p:nvPr/>
        </p:nvGrpSpPr>
        <p:grpSpPr bwMode="auto">
          <a:xfrm>
            <a:off x="3352800" y="2133600"/>
            <a:ext cx="2438400" cy="1828800"/>
            <a:chOff x="960" y="1152"/>
            <a:chExt cx="1536" cy="1152"/>
          </a:xfrm>
        </p:grpSpPr>
        <p:sp>
          <p:nvSpPr>
            <p:cNvPr id="23557"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8"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3559"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3560"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3561"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3562"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3563"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3555" name="Freeform 11"/>
          <p:cNvSpPr>
            <a:spLocks/>
          </p:cNvSpPr>
          <p:nvPr/>
        </p:nvSpPr>
        <p:spPr bwMode="auto">
          <a:xfrm>
            <a:off x="3517900" y="3505200"/>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66604" name="Text Box 12"/>
          <p:cNvSpPr txBox="1">
            <a:spLocks noChangeArrowheads="1"/>
          </p:cNvSpPr>
          <p:nvPr/>
        </p:nvSpPr>
        <p:spPr bwMode="auto">
          <a:xfrm>
            <a:off x="762000" y="4191000"/>
            <a:ext cx="631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el 1"/>
          <p:cNvSpPr>
            <a:spLocks noGrp="1"/>
          </p:cNvSpPr>
          <p:nvPr>
            <p:ph type="title"/>
          </p:nvPr>
        </p:nvSpPr>
        <p:spPr/>
        <p:txBody>
          <a:bodyPr/>
          <a:lstStyle/>
          <a:p>
            <a:r>
              <a:rPr lang="de-DE">
                <a:latin typeface="Lucida Grande" charset="0"/>
                <a:ea typeface="ＭＳ Ｐゴシック" charset="0"/>
                <a:cs typeface="ＭＳ Ｐゴシック" charset="0"/>
              </a:rPr>
              <a:t>Jumping-off Point</a:t>
            </a:r>
          </a:p>
        </p:txBody>
      </p:sp>
      <p:sp>
        <p:nvSpPr>
          <p:cNvPr id="97282" name="Inhaltsplatzhalter 2"/>
          <p:cNvSpPr>
            <a:spLocks noGrp="1"/>
          </p:cNvSpPr>
          <p:nvPr>
            <p:ph sz="half" idx="1"/>
          </p:nvPr>
        </p:nvSpPr>
        <p:spPr/>
        <p:txBody>
          <a:bodyPr/>
          <a:lstStyle/>
          <a:p>
            <a:r>
              <a:rPr lang="de-DE">
                <a:latin typeface="Lucida Grande" charset="0"/>
                <a:ea typeface="ＭＳ Ｐゴシック" charset="0"/>
                <a:cs typeface="ＭＳ Ｐゴシック" charset="0"/>
              </a:rPr>
              <a:t>Let us assume again that the agent lives in the 4x3 environment</a:t>
            </a:r>
          </a:p>
          <a:p>
            <a:r>
              <a:rPr lang="de-DE">
                <a:latin typeface="Lucida Grande" charset="0"/>
                <a:ea typeface="ＭＳ Ｐゴシック" charset="0"/>
                <a:cs typeface="ＭＳ Ｐゴシック" charset="0"/>
              </a:rPr>
              <a:t>The agent knows the environment</a:t>
            </a:r>
            <a:br>
              <a:rPr lang="de-DE">
                <a:latin typeface="Lucida Grande" charset="0"/>
                <a:ea typeface="ＭＳ Ｐゴシック" charset="0"/>
                <a:cs typeface="ＭＳ Ｐゴシック" charset="0"/>
              </a:rPr>
            </a:br>
            <a:r>
              <a:rPr lang="de-DE">
                <a:latin typeface="Lucida Grande" charset="0"/>
                <a:ea typeface="ＭＳ Ｐゴシック" charset="0"/>
                <a:cs typeface="ＭＳ Ｐゴシック" charset="0"/>
              </a:rPr>
              <a:t>(e.g., finite horizon principle applies)</a:t>
            </a:r>
          </a:p>
        </p:txBody>
      </p:sp>
      <p:sp>
        <p:nvSpPr>
          <p:cNvPr id="97283" name="Inhaltsplatzhalter 3"/>
          <p:cNvSpPr>
            <a:spLocks noGrp="1"/>
          </p:cNvSpPr>
          <p:nvPr>
            <p:ph sz="half" idx="2"/>
          </p:nvPr>
        </p:nvSpPr>
        <p:spPr/>
        <p:txBody>
          <a:bodyPr/>
          <a:lstStyle/>
          <a:p>
            <a:r>
              <a:rPr lang="de-DE">
                <a:latin typeface="Lucida Grande" charset="0"/>
                <a:ea typeface="ＭＳ Ｐゴシック" charset="0"/>
                <a:cs typeface="ＭＳ Ｐゴシック" charset="0"/>
              </a:rPr>
              <a:t>Agent has no or very unreliable sensors</a:t>
            </a:r>
          </a:p>
          <a:p>
            <a:r>
              <a:rPr lang="de-DE">
                <a:latin typeface="Lucida Grande" charset="0"/>
                <a:ea typeface="ＭＳ Ｐゴシック" charset="0"/>
                <a:cs typeface="ＭＳ Ｐゴシック" charset="0"/>
              </a:rPr>
              <a:t>It does not make sense to determine the optimal policy wrt. a single state</a:t>
            </a:r>
          </a:p>
          <a:p>
            <a:r>
              <a:rPr lang="en-US">
                <a:latin typeface="Symbol" charset="0"/>
                <a:ea typeface="ＭＳ Ｐゴシック" charset="0"/>
                <a:cs typeface="ＭＳ Ｐゴシック" charset="0"/>
              </a:rPr>
              <a:t>P*</a:t>
            </a:r>
            <a:r>
              <a:rPr lang="de-DE">
                <a:latin typeface="Lucida Grande" charset="0"/>
                <a:ea typeface="ＭＳ Ｐゴシック" charset="0"/>
                <a:cs typeface="ＭＳ Ｐゴシック" charset="0"/>
              </a:rPr>
              <a:t>(s) is not well defined</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POMDP </a:t>
            </a:r>
            <a:r>
              <a:rPr lang="en-US" sz="1800">
                <a:effectLst>
                  <a:outerShdw blurRad="38100" dist="38100" dir="2700000" algn="tl">
                    <a:srgbClr val="DDDDDD"/>
                  </a:outerShdw>
                </a:effectLst>
                <a:latin typeface="Lucida Grande" charset="0"/>
                <a:ea typeface="ＭＳ Ｐゴシック" charset="0"/>
                <a:cs typeface="ＭＳ Ｐゴシック" charset="0"/>
              </a:rPr>
              <a:t>(Partially Observable Markov Decision Problem)</a:t>
            </a:r>
          </a:p>
        </p:txBody>
      </p:sp>
      <p:sp>
        <p:nvSpPr>
          <p:cNvPr id="98306" name="Text Box 3"/>
          <p:cNvSpPr txBox="1">
            <a:spLocks noChangeArrowheads="1"/>
          </p:cNvSpPr>
          <p:nvPr/>
        </p:nvSpPr>
        <p:spPr bwMode="auto">
          <a:xfrm>
            <a:off x="774700" y="1828800"/>
            <a:ext cx="76644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3200" i="0">
                <a:latin typeface="Tahoma" charset="0"/>
              </a:rPr>
              <a:t> A sensing operation returns multiple</a:t>
            </a:r>
            <a:br>
              <a:rPr lang="en-US" sz="3200" i="0">
                <a:latin typeface="Tahoma" charset="0"/>
              </a:rPr>
            </a:br>
            <a:r>
              <a:rPr lang="en-US" sz="3200" i="0">
                <a:latin typeface="Tahoma" charset="0"/>
              </a:rPr>
              <a:t>  states, with a probability distribution</a:t>
            </a:r>
            <a:br>
              <a:rPr lang="en-US" sz="3200" i="0">
                <a:latin typeface="Tahoma" charset="0"/>
              </a:rPr>
            </a:br>
            <a:endParaRPr lang="en-US" sz="3200" i="0">
              <a:latin typeface="Tahoma" charset="0"/>
            </a:endParaRPr>
          </a:p>
          <a:p>
            <a:pPr eaLnBrk="1" hangingPunct="1">
              <a:buFontTx/>
              <a:buChar char="•"/>
            </a:pPr>
            <a:r>
              <a:rPr lang="en-US" sz="3200" i="0">
                <a:latin typeface="Tahoma" charset="0"/>
              </a:rPr>
              <a:t> Choosing the action that maximizes the</a:t>
            </a:r>
          </a:p>
          <a:p>
            <a:pPr eaLnBrk="1" hangingPunct="1"/>
            <a:r>
              <a:rPr lang="en-US" sz="3200" i="0">
                <a:latin typeface="Tahoma" charset="0"/>
              </a:rPr>
              <a:t>  expected utility of this state distribution </a:t>
            </a:r>
            <a:br>
              <a:rPr lang="en-US" sz="3200" i="0">
                <a:latin typeface="Tahoma" charset="0"/>
              </a:rPr>
            </a:br>
            <a:r>
              <a:rPr lang="en-US" sz="3200" i="0">
                <a:latin typeface="Tahoma" charset="0"/>
              </a:rPr>
              <a:t>  assuming “state utilities” computed as</a:t>
            </a:r>
          </a:p>
          <a:p>
            <a:pPr eaLnBrk="1" hangingPunct="1"/>
            <a:r>
              <a:rPr lang="en-US" sz="3200" i="0">
                <a:latin typeface="Tahoma" charset="0"/>
              </a:rPr>
              <a:t>  above is not good enough, and actually</a:t>
            </a:r>
          </a:p>
          <a:p>
            <a:pPr eaLnBrk="1" hangingPunct="1"/>
            <a:r>
              <a:rPr lang="en-US" sz="3200" i="0">
                <a:latin typeface="Tahoma" charset="0"/>
              </a:rPr>
              <a:t>  does not make sense (is not rational)</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POMDP: Uncertainty</a:t>
            </a:r>
            <a:endParaRPr lang="en-US" altLang="zh-CN" b="0">
              <a:latin typeface="Lucida Grande" charset="0"/>
              <a:ea typeface="ＭＳ Ｐゴシック" charset="0"/>
              <a:cs typeface="ＭＳ Ｐゴシック" charset="0"/>
            </a:endParaRPr>
          </a:p>
        </p:txBody>
      </p:sp>
      <p:sp>
        <p:nvSpPr>
          <p:cNvPr id="100354" name="Rectangle 3"/>
          <p:cNvSpPr>
            <a:spLocks noGrp="1" noChangeArrowheads="1"/>
          </p:cNvSpPr>
          <p:nvPr>
            <p:ph type="body" idx="1"/>
          </p:nvPr>
        </p:nvSpPr>
        <p:spPr/>
        <p:txBody>
          <a:bodyPr/>
          <a:lstStyle/>
          <a:p>
            <a:pPr eaLnBrk="1" hangingPunct="1"/>
            <a:r>
              <a:rPr lang="en-US" altLang="zh-CN">
                <a:latin typeface="Lucida Grande" charset="0"/>
                <a:ea typeface="ＭＳ Ｐゴシック" charset="0"/>
                <a:cs typeface="ＭＳ Ｐゴシック" charset="0"/>
              </a:rPr>
              <a:t>Uncertainty about the action outcome</a:t>
            </a:r>
          </a:p>
          <a:p>
            <a:pPr eaLnBrk="1" hangingPunct="1"/>
            <a:r>
              <a:rPr lang="en-US" altLang="zh-CN">
                <a:latin typeface="Lucida Grande" charset="0"/>
                <a:ea typeface="ＭＳ Ｐゴシック" charset="0"/>
                <a:cs typeface="ＭＳ Ｐゴシック" charset="0"/>
              </a:rPr>
              <a:t>Uncertainty about the world state due to imperfect (partial) information</a:t>
            </a:r>
          </a:p>
          <a:p>
            <a:pPr eaLnBrk="1" hangingPunct="1">
              <a:buFont typeface="Times" charset="0"/>
              <a:buNone/>
            </a:pPr>
            <a:endParaRPr lang="en-US" altLang="zh-CN" i="1">
              <a:latin typeface="Lucida Grande" charset="0"/>
              <a:ea typeface="ＭＳ Ｐゴシック" charset="0"/>
              <a:cs typeface="ＭＳ Ｐゴシック" charset="0"/>
            </a:endParaRPr>
          </a:p>
        </p:txBody>
      </p:sp>
      <p:sp>
        <p:nvSpPr>
          <p:cNvPr id="100355" name="Rectangle 4"/>
          <p:cNvSpPr>
            <a:spLocks noChangeArrowheads="1"/>
          </p:cNvSpPr>
          <p:nvPr/>
        </p:nvSpPr>
        <p:spPr bwMode="auto">
          <a:xfrm>
            <a:off x="5057775" y="6477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Outline</a:t>
            </a:r>
          </a:p>
        </p:txBody>
      </p:sp>
      <p:sp>
        <p:nvSpPr>
          <p:cNvPr id="102402" name="Rectangle 3"/>
          <p:cNvSpPr>
            <a:spLocks noGrp="1" noChangeArrowheads="1"/>
          </p:cNvSpPr>
          <p:nvPr>
            <p:ph type="body" idx="1"/>
          </p:nvPr>
        </p:nvSpPr>
        <p:spPr/>
        <p:txBody>
          <a:bodyPr/>
          <a:lstStyle/>
          <a:p>
            <a:pPr eaLnBrk="1" hangingPunct="1">
              <a:lnSpc>
                <a:spcPct val="90000"/>
              </a:lnSpc>
            </a:pPr>
            <a:r>
              <a:rPr lang="en-US" altLang="zh-CN">
                <a:latin typeface="Lucida Grande" charset="0"/>
                <a:ea typeface="ＭＳ Ｐゴシック" charset="0"/>
                <a:cs typeface="ＭＳ Ｐゴシック" charset="0"/>
              </a:rPr>
              <a:t>POMDP agent</a:t>
            </a:r>
          </a:p>
          <a:p>
            <a:pPr lvl="1" eaLnBrk="1" hangingPunct="1">
              <a:lnSpc>
                <a:spcPct val="90000"/>
              </a:lnSpc>
            </a:pPr>
            <a:r>
              <a:rPr lang="en-US" altLang="zh-CN" sz="2000">
                <a:latin typeface="Lucida Grande" charset="0"/>
                <a:ea typeface="ＭＳ Ｐゴシック" charset="0"/>
              </a:rPr>
              <a:t>Constructing a new MDP in which the current probability distribution over states plays the role of the state variable</a:t>
            </a:r>
          </a:p>
          <a:p>
            <a:pPr eaLnBrk="1" hangingPunct="1">
              <a:lnSpc>
                <a:spcPct val="90000"/>
              </a:lnSpc>
            </a:pPr>
            <a:r>
              <a:rPr lang="en-US" altLang="zh-CN">
                <a:latin typeface="Lucida Grande" charset="0"/>
                <a:ea typeface="ＭＳ Ｐゴシック" charset="0"/>
                <a:cs typeface="ＭＳ Ｐゴシック" charset="0"/>
              </a:rPr>
              <a:t>Decision-theoretic Agent Design for POMDP</a:t>
            </a:r>
          </a:p>
          <a:p>
            <a:pPr lvl="1" eaLnBrk="1" hangingPunct="1">
              <a:lnSpc>
                <a:spcPct val="90000"/>
              </a:lnSpc>
            </a:pPr>
            <a:r>
              <a:rPr lang="en-US" altLang="zh-CN" sz="2000">
                <a:latin typeface="Lucida Grande" charset="0"/>
                <a:ea typeface="ＭＳ Ｐゴシック" charset="0"/>
              </a:rPr>
              <a:t>A limited lookahead using the technology of decision networks</a:t>
            </a:r>
            <a:endParaRPr lang="en-US" altLang="zh-CN" sz="2400">
              <a:latin typeface="Lucida Grande"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Example: Target Tracking</a:t>
            </a:r>
          </a:p>
        </p:txBody>
      </p:sp>
      <p:grpSp>
        <p:nvGrpSpPr>
          <p:cNvPr id="2" name="Group 3"/>
          <p:cNvGrpSpPr>
            <a:grpSpLocks/>
          </p:cNvGrpSpPr>
          <p:nvPr/>
        </p:nvGrpSpPr>
        <p:grpSpPr bwMode="auto">
          <a:xfrm>
            <a:off x="685800" y="1828800"/>
            <a:ext cx="7086600" cy="3086100"/>
            <a:chOff x="432" y="1152"/>
            <a:chExt cx="4464" cy="1944"/>
          </a:xfrm>
        </p:grpSpPr>
        <p:grpSp>
          <p:nvGrpSpPr>
            <p:cNvPr id="104467" name="Group 4"/>
            <p:cNvGrpSpPr>
              <a:grpSpLocks/>
            </p:cNvGrpSpPr>
            <p:nvPr/>
          </p:nvGrpSpPr>
          <p:grpSpPr bwMode="auto">
            <a:xfrm>
              <a:off x="4432" y="2160"/>
              <a:ext cx="464" cy="936"/>
              <a:chOff x="4096" y="2160"/>
              <a:chExt cx="464" cy="936"/>
            </a:xfrm>
          </p:grpSpPr>
          <p:sp>
            <p:nvSpPr>
              <p:cNvPr id="104469" name="Oval 5"/>
              <p:cNvSpPr>
                <a:spLocks noChangeArrowheads="1"/>
              </p:cNvSpPr>
              <p:nvPr/>
            </p:nvSpPr>
            <p:spPr bwMode="auto">
              <a:xfrm>
                <a:off x="4176" y="2160"/>
                <a:ext cx="384" cy="384"/>
              </a:xfrm>
              <a:prstGeom prst="ellipse">
                <a:avLst/>
              </a:prstGeom>
              <a:solidFill>
                <a:srgbClr val="FFD5D5"/>
              </a:solidFill>
              <a:ln w="9525">
                <a:solidFill>
                  <a:srgbClr val="FF0000"/>
                </a:solidFill>
                <a:round/>
                <a:headEnd/>
                <a:tailEnd/>
              </a:ln>
            </p:spPr>
            <p:txBody>
              <a:bodyPr wrap="none" anchor="ctr"/>
              <a:lstStyle/>
              <a:p>
                <a:endParaRPr lang="en-US"/>
              </a:p>
            </p:txBody>
          </p:sp>
          <p:sp>
            <p:nvSpPr>
              <p:cNvPr id="104470" name="Oval 6"/>
              <p:cNvSpPr>
                <a:spLocks noChangeArrowheads="1"/>
              </p:cNvSpPr>
              <p:nvPr/>
            </p:nvSpPr>
            <p:spPr bwMode="auto">
              <a:xfrm>
                <a:off x="4096" y="2760"/>
                <a:ext cx="336" cy="336"/>
              </a:xfrm>
              <a:prstGeom prst="ellipse">
                <a:avLst/>
              </a:prstGeom>
              <a:solidFill>
                <a:schemeClr val="folHlink"/>
              </a:solidFill>
              <a:ln w="9525">
                <a:solidFill>
                  <a:schemeClr val="tx1"/>
                </a:solidFill>
                <a:round/>
                <a:headEnd/>
                <a:tailEnd/>
              </a:ln>
            </p:spPr>
            <p:txBody>
              <a:bodyPr wrap="none" anchor="ctr"/>
              <a:lstStyle/>
              <a:p>
                <a:endParaRPr lang="en-US"/>
              </a:p>
            </p:txBody>
          </p:sp>
        </p:grpSp>
        <p:sp>
          <p:nvSpPr>
            <p:cNvPr id="104468" name="Text Box 7"/>
            <p:cNvSpPr txBox="1">
              <a:spLocks noChangeArrowheads="1"/>
            </p:cNvSpPr>
            <p:nvPr/>
          </p:nvSpPr>
          <p:spPr bwMode="auto">
            <a:xfrm>
              <a:off x="432" y="1152"/>
              <a:ext cx="1985"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There is uncertainty</a:t>
              </a:r>
              <a:br>
                <a:rPr lang="en-US" sz="2000" i="0">
                  <a:latin typeface="Tahoma" charset="0"/>
                </a:rPr>
              </a:br>
              <a:r>
                <a:rPr lang="en-US" sz="2000" i="0">
                  <a:latin typeface="Tahoma" charset="0"/>
                </a:rPr>
                <a:t>in the robot’s and target’s </a:t>
              </a:r>
              <a:br>
                <a:rPr lang="en-US" sz="2000" i="0">
                  <a:latin typeface="Tahoma" charset="0"/>
                </a:rPr>
              </a:br>
              <a:r>
                <a:rPr lang="en-US" sz="2000" i="0">
                  <a:latin typeface="Tahoma" charset="0"/>
                </a:rPr>
                <a:t>positions; this uncertainty</a:t>
              </a:r>
              <a:br>
                <a:rPr lang="en-US" sz="2000" i="0">
                  <a:latin typeface="Tahoma" charset="0"/>
                </a:rPr>
              </a:br>
              <a:r>
                <a:rPr lang="en-US" sz="2000" i="0">
                  <a:latin typeface="Tahoma" charset="0"/>
                </a:rPr>
                <a:t>grows with further motion</a:t>
              </a:r>
            </a:p>
          </p:txBody>
        </p:sp>
      </p:grpSp>
      <p:grpSp>
        <p:nvGrpSpPr>
          <p:cNvPr id="104451" name="Group 8"/>
          <p:cNvGrpSpPr>
            <a:grpSpLocks/>
          </p:cNvGrpSpPr>
          <p:nvPr/>
        </p:nvGrpSpPr>
        <p:grpSpPr bwMode="auto">
          <a:xfrm>
            <a:off x="4800600" y="2133600"/>
            <a:ext cx="3657600" cy="3657600"/>
            <a:chOff x="2688" y="1344"/>
            <a:chExt cx="2304" cy="2304"/>
          </a:xfrm>
        </p:grpSpPr>
        <p:sp>
          <p:nvSpPr>
            <p:cNvPr id="104463" name="Rectangle 9"/>
            <p:cNvSpPr>
              <a:spLocks noChangeArrowheads="1"/>
            </p:cNvSpPr>
            <p:nvPr/>
          </p:nvSpPr>
          <p:spPr bwMode="auto">
            <a:xfrm>
              <a:off x="2688" y="1344"/>
              <a:ext cx="2304" cy="23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64" name="Rectangle 10"/>
            <p:cNvSpPr>
              <a:spLocks noChangeArrowheads="1"/>
            </p:cNvSpPr>
            <p:nvPr/>
          </p:nvSpPr>
          <p:spPr bwMode="auto">
            <a:xfrm>
              <a:off x="2688" y="2304"/>
              <a:ext cx="1344" cy="576"/>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104465" name="Oval 11"/>
            <p:cNvSpPr>
              <a:spLocks noChangeArrowheads="1"/>
            </p:cNvSpPr>
            <p:nvPr/>
          </p:nvSpPr>
          <p:spPr bwMode="auto">
            <a:xfrm>
              <a:off x="4320" y="2304"/>
              <a:ext cx="96" cy="96"/>
            </a:xfrm>
            <a:prstGeom prst="ellipse">
              <a:avLst/>
            </a:prstGeom>
            <a:solidFill>
              <a:srgbClr val="FF0000"/>
            </a:solidFill>
            <a:ln w="9525">
              <a:solidFill>
                <a:srgbClr val="FF0000"/>
              </a:solidFill>
              <a:round/>
              <a:headEnd/>
              <a:tailEnd/>
            </a:ln>
          </p:spPr>
          <p:txBody>
            <a:bodyPr wrap="none" anchor="ctr"/>
            <a:lstStyle/>
            <a:p>
              <a:endParaRPr lang="en-US"/>
            </a:p>
          </p:txBody>
        </p:sp>
        <p:sp>
          <p:nvSpPr>
            <p:cNvPr id="104466" name="Oval 12"/>
            <p:cNvSpPr>
              <a:spLocks noChangeArrowheads="1"/>
            </p:cNvSpPr>
            <p:nvPr/>
          </p:nvSpPr>
          <p:spPr bwMode="auto">
            <a:xfrm>
              <a:off x="4224" y="2880"/>
              <a:ext cx="96" cy="96"/>
            </a:xfrm>
            <a:prstGeom prst="ellipse">
              <a:avLst/>
            </a:prstGeom>
            <a:solidFill>
              <a:srgbClr val="0066CC"/>
            </a:solidFill>
            <a:ln w="9525">
              <a:solidFill>
                <a:schemeClr val="tx1"/>
              </a:solidFill>
              <a:round/>
              <a:headEnd/>
              <a:tailEnd/>
            </a:ln>
          </p:spPr>
          <p:txBody>
            <a:bodyPr wrap="none" anchor="ctr"/>
            <a:lstStyle/>
            <a:p>
              <a:endParaRPr lang="en-US"/>
            </a:p>
          </p:txBody>
        </p:sp>
      </p:grpSp>
      <p:grpSp>
        <p:nvGrpSpPr>
          <p:cNvPr id="5" name="Group 13"/>
          <p:cNvGrpSpPr>
            <a:grpSpLocks/>
          </p:cNvGrpSpPr>
          <p:nvPr/>
        </p:nvGrpSpPr>
        <p:grpSpPr bwMode="auto">
          <a:xfrm>
            <a:off x="1143000" y="3276600"/>
            <a:ext cx="6248400" cy="1311275"/>
            <a:chOff x="720" y="2064"/>
            <a:chExt cx="3936" cy="826"/>
          </a:xfrm>
        </p:grpSpPr>
        <p:grpSp>
          <p:nvGrpSpPr>
            <p:cNvPr id="104459" name="Group 14"/>
            <p:cNvGrpSpPr>
              <a:grpSpLocks/>
            </p:cNvGrpSpPr>
            <p:nvPr/>
          </p:nvGrpSpPr>
          <p:grpSpPr bwMode="auto">
            <a:xfrm>
              <a:off x="4320" y="2160"/>
              <a:ext cx="336" cy="672"/>
              <a:chOff x="3984" y="2160"/>
              <a:chExt cx="336" cy="672"/>
            </a:xfrm>
          </p:grpSpPr>
          <p:sp>
            <p:nvSpPr>
              <p:cNvPr id="104461" name="Line 15"/>
              <p:cNvSpPr>
                <a:spLocks noChangeShapeType="1"/>
              </p:cNvSpPr>
              <p:nvPr/>
            </p:nvSpPr>
            <p:spPr bwMode="auto">
              <a:xfrm flipH="1" flipV="1">
                <a:off x="3984" y="2160"/>
                <a:ext cx="288"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104462" name="Line 16"/>
              <p:cNvSpPr>
                <a:spLocks noChangeShapeType="1"/>
              </p:cNvSpPr>
              <p:nvPr/>
            </p:nvSpPr>
            <p:spPr bwMode="auto">
              <a:xfrm flipV="1">
                <a:off x="4272" y="2640"/>
                <a:ext cx="4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grpSp>
        <p:sp>
          <p:nvSpPr>
            <p:cNvPr id="104460" name="Text Box 17"/>
            <p:cNvSpPr txBox="1">
              <a:spLocks noChangeArrowheads="1"/>
            </p:cNvSpPr>
            <p:nvPr/>
          </p:nvSpPr>
          <p:spPr bwMode="auto">
            <a:xfrm>
              <a:off x="720" y="2064"/>
              <a:ext cx="2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There is a risk that the target </a:t>
              </a:r>
            </a:p>
            <a:p>
              <a:pPr eaLnBrk="1" hangingPunct="1"/>
              <a:r>
                <a:rPr lang="en-US" sz="2000" i="0">
                  <a:solidFill>
                    <a:srgbClr val="FF0000"/>
                  </a:solidFill>
                  <a:latin typeface="Tahoma" charset="0"/>
                </a:rPr>
                <a:t>may escape behind the corner, </a:t>
              </a:r>
              <a:br>
                <a:rPr lang="en-US" sz="2000" i="0">
                  <a:solidFill>
                    <a:srgbClr val="FF0000"/>
                  </a:solidFill>
                  <a:latin typeface="Tahoma" charset="0"/>
                </a:rPr>
              </a:br>
              <a:r>
                <a:rPr lang="en-US" sz="2000" i="0">
                  <a:solidFill>
                    <a:srgbClr val="FF0000"/>
                  </a:solidFill>
                  <a:latin typeface="Tahoma" charset="0"/>
                </a:rPr>
                <a:t>requiring the robot to move </a:t>
              </a:r>
              <a:br>
                <a:rPr lang="en-US" sz="2000" i="0">
                  <a:solidFill>
                    <a:srgbClr val="FF0000"/>
                  </a:solidFill>
                  <a:latin typeface="Tahoma" charset="0"/>
                </a:rPr>
              </a:br>
              <a:r>
                <a:rPr lang="en-US" sz="2000" i="0">
                  <a:solidFill>
                    <a:srgbClr val="FF0000"/>
                  </a:solidFill>
                  <a:latin typeface="Tahoma" charset="0"/>
                </a:rPr>
                <a:t>appropriately</a:t>
              </a:r>
            </a:p>
          </p:txBody>
        </p:sp>
      </p:grpSp>
      <p:grpSp>
        <p:nvGrpSpPr>
          <p:cNvPr id="7" name="Group 18"/>
          <p:cNvGrpSpPr>
            <a:grpSpLocks/>
          </p:cNvGrpSpPr>
          <p:nvPr/>
        </p:nvGrpSpPr>
        <p:grpSpPr bwMode="auto">
          <a:xfrm>
            <a:off x="762000" y="4038600"/>
            <a:ext cx="7543800" cy="1997075"/>
            <a:chOff x="480" y="2544"/>
            <a:chExt cx="4752" cy="1258"/>
          </a:xfrm>
        </p:grpSpPr>
        <p:grpSp>
          <p:nvGrpSpPr>
            <p:cNvPr id="104455" name="Group 19"/>
            <p:cNvGrpSpPr>
              <a:grpSpLocks/>
            </p:cNvGrpSpPr>
            <p:nvPr/>
          </p:nvGrpSpPr>
          <p:grpSpPr bwMode="auto">
            <a:xfrm>
              <a:off x="4848" y="2544"/>
              <a:ext cx="384" cy="384"/>
              <a:chOff x="1296" y="2688"/>
              <a:chExt cx="384" cy="384"/>
            </a:xfrm>
          </p:grpSpPr>
          <p:sp>
            <p:nvSpPr>
              <p:cNvPr id="104457" name="Oval 20"/>
              <p:cNvSpPr>
                <a:spLocks noChangeArrowheads="1"/>
              </p:cNvSpPr>
              <p:nvPr/>
            </p:nvSpPr>
            <p:spPr bwMode="auto">
              <a:xfrm>
                <a:off x="1296" y="2688"/>
                <a:ext cx="384" cy="38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4458" name="Freeform 21"/>
              <p:cNvSpPr>
                <a:spLocks/>
              </p:cNvSpPr>
              <p:nvPr/>
            </p:nvSpPr>
            <p:spPr bwMode="auto">
              <a:xfrm>
                <a:off x="1424" y="2816"/>
                <a:ext cx="144" cy="96"/>
              </a:xfrm>
              <a:custGeom>
                <a:avLst/>
                <a:gdLst>
                  <a:gd name="T0" fmla="*/ 5 w 192"/>
                  <a:gd name="T1" fmla="*/ 0 h 192"/>
                  <a:gd name="T2" fmla="*/ 0 w 192"/>
                  <a:gd name="T3" fmla="*/ 1 h 192"/>
                  <a:gd name="T4" fmla="*/ 8 w 192"/>
                  <a:gd name="T5" fmla="*/ 1 h 192"/>
                  <a:gd name="T6" fmla="*/ 5 w 192"/>
                  <a:gd name="T7" fmla="*/ 0 h 192"/>
                  <a:gd name="T8" fmla="*/ 0 60000 65536"/>
                  <a:gd name="T9" fmla="*/ 0 60000 65536"/>
                  <a:gd name="T10" fmla="*/ 0 60000 65536"/>
                  <a:gd name="T11" fmla="*/ 0 60000 65536"/>
                  <a:gd name="T12" fmla="*/ 0 w 192"/>
                  <a:gd name="T13" fmla="*/ 0 h 192"/>
                  <a:gd name="T14" fmla="*/ 192 w 192"/>
                  <a:gd name="T15" fmla="*/ 192 h 192"/>
                </a:gdLst>
                <a:ahLst/>
                <a:cxnLst>
                  <a:cxn ang="T8">
                    <a:pos x="T0" y="T1"/>
                  </a:cxn>
                  <a:cxn ang="T9">
                    <a:pos x="T2" y="T3"/>
                  </a:cxn>
                  <a:cxn ang="T10">
                    <a:pos x="T4" y="T5"/>
                  </a:cxn>
                  <a:cxn ang="T11">
                    <a:pos x="T6" y="T7"/>
                  </a:cxn>
                </a:cxnLst>
                <a:rect l="T12" t="T13" r="T14" b="T15"/>
                <a:pathLst>
                  <a:path w="192" h="192">
                    <a:moveTo>
                      <a:pt x="96" y="0"/>
                    </a:moveTo>
                    <a:lnTo>
                      <a:pt x="0" y="192"/>
                    </a:lnTo>
                    <a:lnTo>
                      <a:pt x="192" y="192"/>
                    </a:lnTo>
                    <a:lnTo>
                      <a:pt x="96" y="0"/>
                    </a:lnTo>
                    <a:close/>
                  </a:path>
                </a:pathLst>
              </a:custGeom>
              <a:solidFill>
                <a:srgbClr val="990000"/>
              </a:solidFill>
              <a:ln w="9525">
                <a:solidFill>
                  <a:schemeClr val="tx1"/>
                </a:solidFill>
                <a:round/>
                <a:headEnd/>
                <a:tailEnd/>
              </a:ln>
            </p:spPr>
            <p:txBody>
              <a:bodyPr wrap="none"/>
              <a:lstStyle/>
              <a:p>
                <a:endParaRPr lang="de-DE"/>
              </a:p>
            </p:txBody>
          </p:sp>
        </p:grpSp>
        <p:sp>
          <p:nvSpPr>
            <p:cNvPr id="104456" name="Text Box 22"/>
            <p:cNvSpPr txBox="1">
              <a:spLocks noChangeArrowheads="1"/>
            </p:cNvSpPr>
            <p:nvPr/>
          </p:nvSpPr>
          <p:spPr bwMode="auto">
            <a:xfrm>
              <a:off x="480" y="2976"/>
              <a:ext cx="193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990000"/>
                  </a:solidFill>
                  <a:latin typeface="Tahoma" charset="0"/>
                </a:rPr>
                <a:t>But there is a positioning</a:t>
              </a:r>
              <a:br>
                <a:rPr lang="en-US" sz="2000" i="0">
                  <a:solidFill>
                    <a:srgbClr val="990000"/>
                  </a:solidFill>
                  <a:latin typeface="Tahoma" charset="0"/>
                </a:rPr>
              </a:br>
              <a:r>
                <a:rPr lang="en-US" sz="2000" i="0">
                  <a:solidFill>
                    <a:srgbClr val="990000"/>
                  </a:solidFill>
                  <a:latin typeface="Tahoma" charset="0"/>
                </a:rPr>
                <a:t>landmark nearby. Should</a:t>
              </a:r>
              <a:br>
                <a:rPr lang="en-US" sz="2000" i="0">
                  <a:solidFill>
                    <a:srgbClr val="990000"/>
                  </a:solidFill>
                  <a:latin typeface="Tahoma" charset="0"/>
                </a:rPr>
              </a:br>
              <a:r>
                <a:rPr lang="en-US" sz="2000" i="0">
                  <a:solidFill>
                    <a:srgbClr val="990000"/>
                  </a:solidFill>
                  <a:latin typeface="Tahoma" charset="0"/>
                </a:rPr>
                <a:t>the robot try to reduce its</a:t>
              </a:r>
            </a:p>
            <a:p>
              <a:pPr eaLnBrk="1" hangingPunct="1"/>
              <a:r>
                <a:rPr lang="en-US" sz="2000" i="0">
                  <a:solidFill>
                    <a:srgbClr val="990000"/>
                  </a:solidFill>
                  <a:latin typeface="Tahoma" charset="0"/>
                </a:rPr>
                <a:t>position uncertainty?</a:t>
              </a:r>
            </a:p>
          </p:txBody>
        </p:sp>
      </p:grpSp>
      <p:sp>
        <p:nvSpPr>
          <p:cNvPr id="405527" name="Line 23"/>
          <p:cNvSpPr>
            <a:spLocks noChangeShapeType="1"/>
          </p:cNvSpPr>
          <p:nvPr/>
        </p:nvSpPr>
        <p:spPr bwMode="auto">
          <a:xfrm flipV="1">
            <a:off x="7467600" y="4419600"/>
            <a:ext cx="381000" cy="1524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5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altLang="zh-CN" sz="4000">
                <a:latin typeface="Lucida Grande" charset="0"/>
                <a:ea typeface="ＭＳ Ｐゴシック" charset="0"/>
                <a:cs typeface="ＭＳ Ｐゴシック" charset="0"/>
              </a:rPr>
              <a:t>Decision cycle of a POMDP agent </a:t>
            </a:r>
          </a:p>
        </p:txBody>
      </p:sp>
      <p:sp>
        <p:nvSpPr>
          <p:cNvPr id="106498" name="Rectangle 3"/>
          <p:cNvSpPr>
            <a:spLocks noGrp="1" noChangeArrowheads="1"/>
          </p:cNvSpPr>
          <p:nvPr>
            <p:ph type="body" sz="half" idx="1"/>
          </p:nvPr>
        </p:nvSpPr>
        <p:spPr>
          <a:xfrm>
            <a:off x="468313" y="4495800"/>
            <a:ext cx="8218487" cy="2149475"/>
          </a:xfrm>
        </p:spPr>
        <p:txBody>
          <a:bodyPr/>
          <a:lstStyle/>
          <a:p>
            <a:pPr marL="609600" indent="-609600" eaLnBrk="1" hangingPunct="1">
              <a:lnSpc>
                <a:spcPct val="90000"/>
              </a:lnSpc>
            </a:pPr>
            <a:r>
              <a:rPr lang="en-US" altLang="zh-CN" sz="2400">
                <a:latin typeface="Lucida Grande" charset="0"/>
                <a:ea typeface="ＭＳ Ｐゴシック" charset="0"/>
                <a:cs typeface="ＭＳ Ｐゴシック" charset="0"/>
              </a:rPr>
              <a:t>Given the current belief state </a:t>
            </a:r>
            <a:r>
              <a:rPr lang="en-US" altLang="zh-CN" sz="2400" i="1">
                <a:latin typeface="Lucida Grande" charset="0"/>
                <a:ea typeface="ＭＳ Ｐゴシック" charset="0"/>
                <a:cs typeface="ＭＳ Ｐゴシック" charset="0"/>
              </a:rPr>
              <a:t>b</a:t>
            </a:r>
            <a:r>
              <a:rPr lang="en-US" altLang="zh-CN" sz="2400">
                <a:latin typeface="Lucida Grande" charset="0"/>
                <a:ea typeface="ＭＳ Ｐゴシック" charset="0"/>
                <a:cs typeface="ＭＳ Ｐゴシック" charset="0"/>
              </a:rPr>
              <a:t>, execute the action </a:t>
            </a:r>
            <a:br>
              <a:rPr lang="en-US" altLang="zh-CN" sz="2400">
                <a:latin typeface="Lucida Grande" charset="0"/>
                <a:ea typeface="ＭＳ Ｐゴシック" charset="0"/>
                <a:cs typeface="ＭＳ Ｐゴシック" charset="0"/>
              </a:rPr>
            </a:br>
            <a:endParaRPr lang="en-US" altLang="zh-CN" sz="2400">
              <a:latin typeface="Lucida Grande" charset="0"/>
              <a:ea typeface="ＭＳ Ｐゴシック" charset="0"/>
              <a:cs typeface="ＭＳ Ｐゴシック" charset="0"/>
            </a:endParaRPr>
          </a:p>
          <a:p>
            <a:pPr marL="609600" indent="-609600" eaLnBrk="1" hangingPunct="1">
              <a:lnSpc>
                <a:spcPct val="90000"/>
              </a:lnSpc>
            </a:pPr>
            <a:r>
              <a:rPr lang="en-US" altLang="zh-CN" sz="2400">
                <a:latin typeface="Lucida Grande" charset="0"/>
                <a:ea typeface="ＭＳ Ｐゴシック" charset="0"/>
                <a:cs typeface="ＭＳ Ｐゴシック" charset="0"/>
              </a:rPr>
              <a:t>Receive observation </a:t>
            </a:r>
            <a:r>
              <a:rPr lang="en-US" altLang="zh-CN" sz="2400" i="1">
                <a:latin typeface="Lucida Grande" charset="0"/>
                <a:ea typeface="ＭＳ Ｐゴシック" charset="0"/>
                <a:cs typeface="ＭＳ Ｐゴシック" charset="0"/>
              </a:rPr>
              <a:t>o</a:t>
            </a:r>
          </a:p>
          <a:p>
            <a:pPr marL="609600" indent="-609600" eaLnBrk="1" hangingPunct="1">
              <a:lnSpc>
                <a:spcPct val="90000"/>
              </a:lnSpc>
            </a:pPr>
            <a:r>
              <a:rPr lang="en-US" altLang="zh-CN" sz="2400">
                <a:latin typeface="Lucida Grande" charset="0"/>
                <a:ea typeface="ＭＳ Ｐゴシック" charset="0"/>
                <a:cs typeface="ＭＳ Ｐゴシック" charset="0"/>
              </a:rPr>
              <a:t>Set the current belief state to </a:t>
            </a:r>
            <a:r>
              <a:rPr lang="en-US" altLang="zh-CN" sz="2400" i="1">
                <a:latin typeface="Lucida Grande" charset="0"/>
                <a:ea typeface="ＭＳ Ｐゴシック" charset="0"/>
                <a:cs typeface="ＭＳ Ｐゴシック" charset="0"/>
              </a:rPr>
              <a:t>SE(b,a,o)</a:t>
            </a:r>
            <a:r>
              <a:rPr lang="en-US" altLang="zh-CN" sz="2400">
                <a:latin typeface="Lucida Grande" charset="0"/>
                <a:ea typeface="ＭＳ Ｐゴシック" charset="0"/>
                <a:cs typeface="ＭＳ Ｐゴシック" charset="0"/>
              </a:rPr>
              <a:t> and repeat (SE = State Estimation)</a:t>
            </a:r>
          </a:p>
        </p:txBody>
      </p:sp>
      <p:graphicFrame>
        <p:nvGraphicFramePr>
          <p:cNvPr id="106499" name="Object 2"/>
          <p:cNvGraphicFramePr>
            <a:graphicFrameLocks noChangeAspect="1"/>
          </p:cNvGraphicFramePr>
          <p:nvPr>
            <p:ph sz="half" idx="2"/>
          </p:nvPr>
        </p:nvGraphicFramePr>
        <p:xfrm>
          <a:off x="4427538" y="4941888"/>
          <a:ext cx="1296987" cy="554037"/>
        </p:xfrm>
        <a:graphic>
          <a:graphicData uri="http://schemas.openxmlformats.org/presentationml/2006/ole">
            <mc:AlternateContent xmlns:mc="http://schemas.openxmlformats.org/markup-compatibility/2006">
              <mc:Choice xmlns:v="urn:schemas-microsoft-com:vml" Requires="v">
                <p:oleObj spid="_x0000_s106524" name="Formel" r:id="rId4" imgW="622300" imgH="228600" progId="Equation.3">
                  <p:embed/>
                </p:oleObj>
              </mc:Choice>
              <mc:Fallback>
                <p:oleObj name="Formel" r:id="rId4" imgW="6223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941888"/>
                        <a:ext cx="129698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06500" name="Rectangle 6"/>
          <p:cNvSpPr>
            <a:spLocks noChangeArrowheads="1"/>
          </p:cNvSpPr>
          <p:nvPr/>
        </p:nvSpPr>
        <p:spPr bwMode="auto">
          <a:xfrm>
            <a:off x="3276600" y="2895600"/>
            <a:ext cx="2819400" cy="1447800"/>
          </a:xfrm>
          <a:prstGeom prst="rect">
            <a:avLst/>
          </a:prstGeom>
          <a:gradFill rotWithShape="1">
            <a:gsLst>
              <a:gs pos="0">
                <a:srgbClr val="E2E9FF"/>
              </a:gs>
              <a:gs pos="64999">
                <a:srgbClr val="B7C8FF"/>
              </a:gs>
              <a:gs pos="100000">
                <a:srgbClr val="98B0FF"/>
              </a:gs>
            </a:gsLst>
            <a:lin ang="5400000" scaled="1"/>
          </a:gradFill>
          <a:ln w="9525">
            <a:solidFill>
              <a:srgbClr val="3064C6"/>
            </a:solidFill>
            <a:miter lim="800000"/>
            <a:headEnd/>
            <a:tailEnd/>
          </a:ln>
          <a:effectLst>
            <a:outerShdw dist="20000" dir="5400000" rotWithShape="0">
              <a:srgbClr val="808080">
                <a:alpha val="37999"/>
              </a:srgbClr>
            </a:outerShdw>
          </a:effectLst>
        </p:spPr>
        <p:txBody>
          <a:bodyPr wrap="none" anchor="ctr"/>
          <a:lstStyle/>
          <a:p>
            <a:pPr algn="ctr" eaLnBrk="1" hangingPunct="1"/>
            <a:endParaRPr lang="zh-CN" altLang="en-US" i="0">
              <a:solidFill>
                <a:srgbClr val="000000"/>
              </a:solidFill>
              <a:latin typeface="Times New Roman" charset="0"/>
              <a:cs typeface="SimSun" charset="0"/>
            </a:endParaRPr>
          </a:p>
        </p:txBody>
      </p:sp>
      <p:sp>
        <p:nvSpPr>
          <p:cNvPr id="106501" name="Rectangle 7"/>
          <p:cNvSpPr>
            <a:spLocks noChangeArrowheads="1"/>
          </p:cNvSpPr>
          <p:nvPr/>
        </p:nvSpPr>
        <p:spPr bwMode="auto">
          <a:xfrm>
            <a:off x="3733800" y="3200400"/>
            <a:ext cx="609600" cy="457200"/>
          </a:xfrm>
          <a:prstGeom prst="rect">
            <a:avLst/>
          </a:prstGeom>
          <a:solidFill>
            <a:srgbClr val="FFFFFF"/>
          </a:solidFill>
          <a:ln w="9525">
            <a:solidFill>
              <a:schemeClr val="tx1"/>
            </a:solidFill>
            <a:miter lim="800000"/>
            <a:headEnd/>
            <a:tailEnd/>
          </a:ln>
        </p:spPr>
        <p:txBody>
          <a:bodyPr wrap="none" anchor="ctr"/>
          <a:lstStyle/>
          <a:p>
            <a:pPr algn="ctr" eaLnBrk="1" hangingPunct="1"/>
            <a:r>
              <a:rPr lang="en-US" altLang="zh-CN" i="0">
                <a:latin typeface="Times New Roman" charset="0"/>
                <a:cs typeface="SimSun" charset="0"/>
              </a:rPr>
              <a:t>SE</a:t>
            </a:r>
          </a:p>
        </p:txBody>
      </p:sp>
      <p:sp>
        <p:nvSpPr>
          <p:cNvPr id="106502" name="Rectangle 9"/>
          <p:cNvSpPr>
            <a:spLocks noChangeArrowheads="1"/>
          </p:cNvSpPr>
          <p:nvPr/>
        </p:nvSpPr>
        <p:spPr bwMode="auto">
          <a:xfrm>
            <a:off x="4876800" y="3200400"/>
            <a:ext cx="762000" cy="457200"/>
          </a:xfrm>
          <a:prstGeom prst="rect">
            <a:avLst/>
          </a:prstGeom>
          <a:solidFill>
            <a:srgbClr val="FFFFFF"/>
          </a:solidFill>
          <a:ln w="9525">
            <a:solidFill>
              <a:schemeClr val="tx1"/>
            </a:solidFill>
            <a:miter lim="800000"/>
            <a:headEnd/>
            <a:tailEnd/>
          </a:ln>
        </p:spPr>
        <p:txBody>
          <a:bodyPr wrap="none" anchor="ctr"/>
          <a:lstStyle/>
          <a:p>
            <a:pPr algn="ctr" eaLnBrk="1" hangingPunct="1"/>
            <a:endParaRPr lang="zh-CN" altLang="en-US" i="0">
              <a:latin typeface="Times New Roman" charset="0"/>
              <a:cs typeface="SimSun" charset="0"/>
            </a:endParaRPr>
          </a:p>
        </p:txBody>
      </p:sp>
      <p:graphicFrame>
        <p:nvGraphicFramePr>
          <p:cNvPr id="106503" name="Object 3"/>
          <p:cNvGraphicFramePr>
            <a:graphicFrameLocks noChangeAspect="1"/>
          </p:cNvGraphicFramePr>
          <p:nvPr/>
        </p:nvGraphicFramePr>
        <p:xfrm>
          <a:off x="5029200" y="3200400"/>
          <a:ext cx="450850" cy="450850"/>
        </p:xfrm>
        <a:graphic>
          <a:graphicData uri="http://schemas.openxmlformats.org/presentationml/2006/ole">
            <mc:AlternateContent xmlns:mc="http://schemas.openxmlformats.org/markup-compatibility/2006">
              <mc:Choice xmlns:v="urn:schemas-microsoft-com:vml" Requires="v">
                <p:oleObj spid="_x0000_s106525" name="Formel" r:id="rId6" imgW="139700" imgH="139700" progId="Equation.3">
                  <p:embed/>
                </p:oleObj>
              </mc:Choice>
              <mc:Fallback>
                <p:oleObj name="Formel" r:id="rId6" imgW="139700" imgH="139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200400"/>
                        <a:ext cx="4508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6504" name="Text Box 11"/>
          <p:cNvSpPr txBox="1">
            <a:spLocks noChangeArrowheads="1"/>
          </p:cNvSpPr>
          <p:nvPr/>
        </p:nvSpPr>
        <p:spPr bwMode="auto">
          <a:xfrm>
            <a:off x="4343400" y="40386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altLang="zh-CN" sz="1600" i="0">
                <a:latin typeface="Times New Roman" charset="0"/>
                <a:cs typeface="SimSun" charset="0"/>
              </a:rPr>
              <a:t>Agent</a:t>
            </a:r>
          </a:p>
        </p:txBody>
      </p:sp>
      <p:sp>
        <p:nvSpPr>
          <p:cNvPr id="106505" name="Oval 12"/>
          <p:cNvSpPr>
            <a:spLocks noChangeArrowheads="1"/>
          </p:cNvSpPr>
          <p:nvPr/>
        </p:nvSpPr>
        <p:spPr bwMode="auto">
          <a:xfrm>
            <a:off x="4038600" y="1981200"/>
            <a:ext cx="1371600" cy="457200"/>
          </a:xfrm>
          <a:prstGeom prst="ellipse">
            <a:avLst/>
          </a:prstGeom>
          <a:solidFill>
            <a:srgbClr val="FFFFFF"/>
          </a:solidFill>
          <a:ln w="9525">
            <a:solidFill>
              <a:schemeClr val="tx1"/>
            </a:solidFill>
            <a:round/>
            <a:headEnd/>
            <a:tailEnd/>
          </a:ln>
        </p:spPr>
        <p:txBody>
          <a:bodyPr wrap="none" anchor="ctr"/>
          <a:lstStyle/>
          <a:p>
            <a:pPr algn="ctr" eaLnBrk="1" hangingPunct="1"/>
            <a:r>
              <a:rPr lang="en-US" altLang="zh-CN" i="0">
                <a:latin typeface="Times New Roman" charset="0"/>
                <a:cs typeface="SimSun" charset="0"/>
              </a:rPr>
              <a:t>World</a:t>
            </a:r>
          </a:p>
        </p:txBody>
      </p:sp>
      <p:sp>
        <p:nvSpPr>
          <p:cNvPr id="106506" name="Line 13"/>
          <p:cNvSpPr>
            <a:spLocks noChangeShapeType="1"/>
          </p:cNvSpPr>
          <p:nvPr/>
        </p:nvSpPr>
        <p:spPr bwMode="auto">
          <a:xfrm flipH="1">
            <a:off x="3048000" y="2209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07" name="Line 14"/>
          <p:cNvSpPr>
            <a:spLocks noChangeShapeType="1"/>
          </p:cNvSpPr>
          <p:nvPr/>
        </p:nvSpPr>
        <p:spPr bwMode="auto">
          <a:xfrm>
            <a:off x="3048000" y="22098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08" name="Line 15"/>
          <p:cNvSpPr>
            <a:spLocks noChangeShapeType="1"/>
          </p:cNvSpPr>
          <p:nvPr/>
        </p:nvSpPr>
        <p:spPr bwMode="auto">
          <a:xfrm>
            <a:off x="3048000" y="3352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6509" name="Line 16"/>
          <p:cNvSpPr>
            <a:spLocks noChangeShapeType="1"/>
          </p:cNvSpPr>
          <p:nvPr/>
        </p:nvSpPr>
        <p:spPr bwMode="auto">
          <a:xfrm>
            <a:off x="4343400" y="346075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6510" name="Line 17"/>
          <p:cNvSpPr>
            <a:spLocks noChangeShapeType="1"/>
          </p:cNvSpPr>
          <p:nvPr/>
        </p:nvSpPr>
        <p:spPr bwMode="auto">
          <a:xfrm>
            <a:off x="5638800" y="34290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11" name="Line 18"/>
          <p:cNvSpPr>
            <a:spLocks noChangeShapeType="1"/>
          </p:cNvSpPr>
          <p:nvPr/>
        </p:nvSpPr>
        <p:spPr bwMode="auto">
          <a:xfrm flipV="1">
            <a:off x="6400800" y="2209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12" name="Line 19"/>
          <p:cNvSpPr>
            <a:spLocks noChangeShapeType="1"/>
          </p:cNvSpPr>
          <p:nvPr/>
        </p:nvSpPr>
        <p:spPr bwMode="auto">
          <a:xfrm flipH="1">
            <a:off x="5410200" y="2224088"/>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6513" name="Text Box 20"/>
          <p:cNvSpPr txBox="1">
            <a:spLocks noChangeArrowheads="1"/>
          </p:cNvSpPr>
          <p:nvPr/>
        </p:nvSpPr>
        <p:spPr bwMode="auto">
          <a:xfrm>
            <a:off x="1600200" y="2590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altLang="zh-CN" sz="2000" i="0">
                <a:latin typeface="Times New Roman" charset="0"/>
                <a:cs typeface="SimSun" charset="0"/>
              </a:rPr>
              <a:t>Observation</a:t>
            </a:r>
          </a:p>
        </p:txBody>
      </p:sp>
      <p:sp>
        <p:nvSpPr>
          <p:cNvPr id="106514" name="Text Box 21"/>
          <p:cNvSpPr txBox="1">
            <a:spLocks noChangeArrowheads="1"/>
          </p:cNvSpPr>
          <p:nvPr/>
        </p:nvSpPr>
        <p:spPr bwMode="auto">
          <a:xfrm>
            <a:off x="5562600" y="1828800"/>
            <a:ext cx="1066800"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altLang="zh-CN" sz="2000" i="0">
                <a:latin typeface="Times New Roman" charset="0"/>
                <a:cs typeface="SimSun" charset="0"/>
              </a:rPr>
              <a:t>Action</a:t>
            </a:r>
          </a:p>
        </p:txBody>
      </p:sp>
      <p:sp>
        <p:nvSpPr>
          <p:cNvPr id="106515" name="Line 22"/>
          <p:cNvSpPr>
            <a:spLocks noChangeShapeType="1"/>
          </p:cNvSpPr>
          <p:nvPr/>
        </p:nvSpPr>
        <p:spPr bwMode="auto">
          <a:xfrm>
            <a:off x="4572000" y="3429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16" name="Line 23"/>
          <p:cNvSpPr>
            <a:spLocks noChangeShapeType="1"/>
          </p:cNvSpPr>
          <p:nvPr/>
        </p:nvSpPr>
        <p:spPr bwMode="auto">
          <a:xfrm flipH="1">
            <a:off x="3581400" y="38100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17" name="Line 24"/>
          <p:cNvSpPr>
            <a:spLocks noChangeShapeType="1"/>
          </p:cNvSpPr>
          <p:nvPr/>
        </p:nvSpPr>
        <p:spPr bwMode="auto">
          <a:xfrm flipV="1">
            <a:off x="3581400" y="3581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18" name="Line 25"/>
          <p:cNvSpPr>
            <a:spLocks noChangeShapeType="1"/>
          </p:cNvSpPr>
          <p:nvPr/>
        </p:nvSpPr>
        <p:spPr bwMode="auto">
          <a:xfrm>
            <a:off x="3581400" y="35814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6519" name="Line 26"/>
          <p:cNvSpPr>
            <a:spLocks noChangeShapeType="1"/>
          </p:cNvSpPr>
          <p:nvPr/>
        </p:nvSpPr>
        <p:spPr bwMode="auto">
          <a:xfrm>
            <a:off x="5791200" y="34290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20" name="Line 27"/>
          <p:cNvSpPr>
            <a:spLocks noChangeShapeType="1"/>
          </p:cNvSpPr>
          <p:nvPr/>
        </p:nvSpPr>
        <p:spPr bwMode="auto">
          <a:xfrm flipH="1">
            <a:off x="3429000" y="40386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21" name="Line 28"/>
          <p:cNvSpPr>
            <a:spLocks noChangeShapeType="1"/>
          </p:cNvSpPr>
          <p:nvPr/>
        </p:nvSpPr>
        <p:spPr bwMode="auto">
          <a:xfrm flipV="1">
            <a:off x="3429000" y="34417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6522" name="Line 29"/>
          <p:cNvSpPr>
            <a:spLocks noChangeShapeType="1"/>
          </p:cNvSpPr>
          <p:nvPr/>
        </p:nvSpPr>
        <p:spPr bwMode="auto">
          <a:xfrm>
            <a:off x="3429000" y="3454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6523" name="Text Box 30"/>
          <p:cNvSpPr txBox="1">
            <a:spLocks noChangeArrowheads="1"/>
          </p:cNvSpPr>
          <p:nvPr/>
        </p:nvSpPr>
        <p:spPr bwMode="auto">
          <a:xfrm>
            <a:off x="4495800" y="3048000"/>
            <a:ext cx="244475" cy="336550"/>
          </a:xfrm>
          <a:prstGeom prst="rect">
            <a:avLst/>
          </a:prstGeom>
          <a:gradFill rotWithShape="1">
            <a:gsLst>
              <a:gs pos="0">
                <a:srgbClr val="FF8982"/>
              </a:gs>
              <a:gs pos="100000">
                <a:srgbClr val="FF4D40"/>
              </a:gs>
            </a:gsLst>
            <a:lin ang="5400000"/>
          </a:gradFill>
          <a:ln w="9525">
            <a:solidFill>
              <a:srgbClr val="EE5B51"/>
            </a:solidFill>
            <a:miter lim="800000"/>
            <a:headEnd/>
            <a:tailEnd/>
          </a:ln>
          <a:effectLst>
            <a:outerShdw dist="23000" dir="5400000" rotWithShape="0">
              <a:srgbClr val="808080">
                <a:alpha val="34998"/>
              </a:srgbClr>
            </a:outerShdw>
          </a:effec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600" i="0">
                <a:solidFill>
                  <a:srgbClr val="B3D1F0"/>
                </a:solidFill>
                <a:latin typeface="Times New Roman" charset="0"/>
                <a:cs typeface="SimSun" charset="0"/>
              </a:rPr>
              <a:t>b</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Belief state</a:t>
            </a:r>
          </a:p>
        </p:txBody>
      </p:sp>
      <p:sp>
        <p:nvSpPr>
          <p:cNvPr id="108546" name="Rectangle 3"/>
          <p:cNvSpPr>
            <a:spLocks noGrp="1" noChangeArrowheads="1"/>
          </p:cNvSpPr>
          <p:nvPr>
            <p:ph type="body" sz="half" idx="1"/>
          </p:nvPr>
        </p:nvSpPr>
        <p:spPr>
          <a:xfrm>
            <a:off x="457200" y="1874838"/>
            <a:ext cx="4038600" cy="2273300"/>
          </a:xfrm>
        </p:spPr>
        <p:txBody>
          <a:bodyPr/>
          <a:lstStyle/>
          <a:p>
            <a:pPr eaLnBrk="1" hangingPunct="1">
              <a:lnSpc>
                <a:spcPct val="90000"/>
              </a:lnSpc>
            </a:pPr>
            <a:r>
              <a:rPr lang="en-US" altLang="zh-CN" sz="2400" i="1">
                <a:latin typeface="Lucida Grande" charset="0"/>
                <a:ea typeface="ＭＳ Ｐゴシック" charset="0"/>
                <a:cs typeface="ＭＳ Ｐゴシック" charset="0"/>
              </a:rPr>
              <a:t>b(s)</a:t>
            </a:r>
            <a:r>
              <a:rPr lang="en-US" altLang="zh-CN" sz="2400">
                <a:latin typeface="Lucida Grande" charset="0"/>
                <a:ea typeface="ＭＳ Ｐゴシック" charset="0"/>
                <a:cs typeface="ＭＳ Ｐゴシック" charset="0"/>
              </a:rPr>
              <a:t> is the probability assigned to the actual state </a:t>
            </a:r>
            <a:r>
              <a:rPr lang="en-US" altLang="zh-CN" sz="2400" i="1">
                <a:latin typeface="Lucida Grande" charset="0"/>
                <a:ea typeface="ＭＳ Ｐゴシック" charset="0"/>
                <a:cs typeface="ＭＳ Ｐゴシック" charset="0"/>
              </a:rPr>
              <a:t>s</a:t>
            </a:r>
            <a:r>
              <a:rPr lang="en-US" altLang="zh-CN" sz="2400">
                <a:latin typeface="Lucida Grande" charset="0"/>
                <a:ea typeface="ＭＳ Ｐゴシック" charset="0"/>
                <a:cs typeface="ＭＳ Ｐゴシック" charset="0"/>
              </a:rPr>
              <a:t> by belief state </a:t>
            </a:r>
            <a:r>
              <a:rPr lang="en-US" altLang="zh-CN" sz="2400" i="1">
                <a:latin typeface="Lucida Grande" charset="0"/>
                <a:ea typeface="ＭＳ Ｐゴシック" charset="0"/>
                <a:cs typeface="ＭＳ Ｐゴシック" charset="0"/>
              </a:rPr>
              <a:t>b</a:t>
            </a:r>
            <a:r>
              <a:rPr lang="en-US" altLang="zh-CN" sz="2400">
                <a:latin typeface="Lucida Grande" charset="0"/>
                <a:ea typeface="ＭＳ Ｐゴシック" charset="0"/>
                <a:cs typeface="ＭＳ Ｐゴシック" charset="0"/>
              </a:rPr>
              <a:t>.</a:t>
            </a:r>
          </a:p>
          <a:p>
            <a:pPr eaLnBrk="1" hangingPunct="1">
              <a:lnSpc>
                <a:spcPct val="90000"/>
              </a:lnSpc>
              <a:buFont typeface="Times" charset="0"/>
              <a:buNone/>
            </a:pPr>
            <a:endParaRPr lang="en-US" altLang="zh-CN" sz="2400">
              <a:latin typeface="Lucida Grande" charset="0"/>
              <a:ea typeface="ＭＳ Ｐゴシック" charset="0"/>
              <a:cs typeface="ＭＳ Ｐゴシック" charset="0"/>
            </a:endParaRPr>
          </a:p>
          <a:p>
            <a:pPr eaLnBrk="1" hangingPunct="1">
              <a:lnSpc>
                <a:spcPct val="90000"/>
              </a:lnSpc>
              <a:buFont typeface="Times" charset="0"/>
              <a:buNone/>
            </a:pPr>
            <a:endParaRPr lang="en-US" altLang="zh-CN" sz="2400">
              <a:latin typeface="Lucida Grande" charset="0"/>
              <a:ea typeface="ＭＳ Ｐゴシック" charset="0"/>
              <a:cs typeface="ＭＳ Ｐゴシック" charset="0"/>
            </a:endParaRPr>
          </a:p>
        </p:txBody>
      </p:sp>
      <p:graphicFrame>
        <p:nvGraphicFramePr>
          <p:cNvPr id="519198" name="Group 30"/>
          <p:cNvGraphicFramePr>
            <a:graphicFrameLocks noGrp="1"/>
          </p:cNvGraphicFramePr>
          <p:nvPr>
            <p:ph sz="quarter" idx="2"/>
          </p:nvPr>
        </p:nvGraphicFramePr>
        <p:xfrm>
          <a:off x="4648200" y="1874838"/>
          <a:ext cx="4038600" cy="1866900"/>
        </p:xfrm>
        <a:graphic>
          <a:graphicData uri="http://schemas.openxmlformats.org/drawingml/2006/table">
            <a:tbl>
              <a:tblPr/>
              <a:tblGrid>
                <a:gridCol w="1009650"/>
                <a:gridCol w="1009650"/>
                <a:gridCol w="1009650"/>
                <a:gridCol w="1009650"/>
              </a:tblGrid>
              <a:tr h="6223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zh-CN" altLang="en-US" sz="1800" b="0" i="0" u="none" strike="noStrike" cap="none" normalizeH="0" baseline="0">
                        <a:ln>
                          <a:noFill/>
                        </a:ln>
                        <a:solidFill>
                          <a:schemeClr val="tx1"/>
                        </a:solidFill>
                        <a:effectLst/>
                        <a:latin typeface="Lucida Grande" charset="0"/>
                        <a:ea typeface="SimSun" charset="0"/>
                        <a:cs typeface="SimSu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569" name="Object 2"/>
          <p:cNvGraphicFramePr>
            <a:graphicFrameLocks noChangeAspect="1"/>
          </p:cNvGraphicFramePr>
          <p:nvPr>
            <p:ph sz="quarter" idx="3"/>
          </p:nvPr>
        </p:nvGraphicFramePr>
        <p:xfrm>
          <a:off x="4675188" y="4232275"/>
          <a:ext cx="4000500" cy="668338"/>
        </p:xfrm>
        <a:graphic>
          <a:graphicData uri="http://schemas.openxmlformats.org/presentationml/2006/ole">
            <mc:AlternateContent xmlns:mc="http://schemas.openxmlformats.org/markup-compatibility/2006">
              <mc:Choice xmlns:v="urn:schemas-microsoft-com:vml" Requires="v">
                <p:oleObj spid="_x0000_s108571" name="Formel" r:id="rId5" imgW="1587500" imgH="228600" progId="Equation.3">
                  <p:embed/>
                </p:oleObj>
              </mc:Choice>
              <mc:Fallback>
                <p:oleObj name="Formel" r:id="rId5" imgW="15875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188" y="4232275"/>
                        <a:ext cx="40005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10857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5445125"/>
            <a:ext cx="76819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52400" y="381000"/>
            <a:ext cx="8915400" cy="533400"/>
          </a:xfrm>
        </p:spPr>
        <p:txBody>
          <a:bodyPr/>
          <a:lstStyle/>
          <a:p>
            <a:pPr eaLnBrk="1" hangingPunct="1"/>
            <a:r>
              <a:rPr lang="en-US" altLang="zh-CN">
                <a:latin typeface="Lucida Grande" charset="0"/>
                <a:ea typeface="ＭＳ Ｐゴシック" charset="0"/>
                <a:cs typeface="ＭＳ Ｐゴシック" charset="0"/>
              </a:rPr>
              <a:t>Belief MDP</a:t>
            </a:r>
          </a:p>
        </p:txBody>
      </p:sp>
      <p:sp>
        <p:nvSpPr>
          <p:cNvPr id="110594" name="Rectangle 3"/>
          <p:cNvSpPr>
            <a:spLocks noGrp="1" noChangeArrowheads="1"/>
          </p:cNvSpPr>
          <p:nvPr>
            <p:ph type="body" idx="1"/>
          </p:nvPr>
        </p:nvSpPr>
        <p:spPr>
          <a:xfrm>
            <a:off x="395288" y="1773238"/>
            <a:ext cx="8001000" cy="2971800"/>
          </a:xfrm>
        </p:spPr>
        <p:txBody>
          <a:bodyPr/>
          <a:lstStyle/>
          <a:p>
            <a:pPr eaLnBrk="1" hangingPunct="1"/>
            <a:r>
              <a:rPr lang="en-US" altLang="zh-CN" sz="1600">
                <a:latin typeface="Lucida Grande" charset="0"/>
                <a:ea typeface="ＭＳ Ｐゴシック" charset="0"/>
                <a:cs typeface="ＭＳ Ｐゴシック" charset="0"/>
              </a:rPr>
              <a:t>A belief MDP is a tuple &lt;B, A, </a:t>
            </a:r>
            <a:r>
              <a:rPr lang="en-US" altLang="zh-CN" sz="1600">
                <a:latin typeface="Lucida Grande" charset="0"/>
                <a:ea typeface="ＭＳ Ｐゴシック" charset="0"/>
                <a:cs typeface="ＭＳ Ｐゴシック" charset="0"/>
                <a:sym typeface="Symbol" charset="0"/>
              </a:rPr>
              <a:t>, P&gt;:</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B = infinite set of belief states</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A = finite set of actions</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(b) = ∑</a:t>
            </a:r>
            <a:r>
              <a:rPr lang="en-US" altLang="zh-CN" sz="1600" baseline="-25000">
                <a:latin typeface="Lucida Grande" charset="0"/>
                <a:ea typeface="ＭＳ Ｐゴシック" charset="0"/>
                <a:cs typeface="ＭＳ Ｐゴシック" charset="0"/>
                <a:sym typeface="Symbol" charset="0"/>
              </a:rPr>
              <a:t>s</a:t>
            </a:r>
            <a:r>
              <a:rPr lang="en-US" altLang="zh-CN" sz="1600">
                <a:latin typeface="Lucida Grande" charset="0"/>
                <a:ea typeface="ＭＳ Ｐゴシック" charset="0"/>
                <a:cs typeface="ＭＳ Ｐゴシック" charset="0"/>
                <a:sym typeface="Symbol" charset="0"/>
              </a:rPr>
              <a:t> b(s)R(s)	                  (reward function)</a:t>
            </a:r>
          </a:p>
          <a:p>
            <a:pPr eaLnBrk="1" hangingPunct="1"/>
            <a:endParaRPr lang="en-US" altLang="zh-CN" sz="1600">
              <a:latin typeface="Lucida Grande" charset="0"/>
              <a:ea typeface="ＭＳ Ｐゴシック" charset="0"/>
              <a:cs typeface="ＭＳ Ｐゴシック" charset="0"/>
              <a:sym typeface="Symbol" charset="0"/>
            </a:endParaRPr>
          </a:p>
          <a:p>
            <a:pPr eaLnBrk="1" hangingPunct="1">
              <a:buFont typeface="Times" charset="0"/>
              <a:buNone/>
            </a:pPr>
            <a:r>
              <a:rPr lang="en-US" altLang="zh-CN" sz="1600">
                <a:latin typeface="Lucida Grande" charset="0"/>
                <a:ea typeface="ＭＳ Ｐゴシック" charset="0"/>
                <a:cs typeface="ＭＳ Ｐゴシック" charset="0"/>
                <a:sym typeface="Symbol" charset="0"/>
              </a:rPr>
              <a:t>	P(b’|b, a) = 		                    (transition function) (see SE(b,a,o))</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Where P(b’|b, a, o) = 1 if SE(b, a, o) = b’, P(b’|b, a, o) = 0 otherwise;</a:t>
            </a:r>
            <a:endParaRPr lang="en-US" altLang="zh-CN" sz="1600">
              <a:latin typeface="Lucida Grande" charset="0"/>
              <a:ea typeface="ＭＳ Ｐゴシック" charset="0"/>
              <a:cs typeface="ＭＳ Ｐゴシック" charset="0"/>
            </a:endParaRPr>
          </a:p>
        </p:txBody>
      </p:sp>
      <p:graphicFrame>
        <p:nvGraphicFramePr>
          <p:cNvPr id="110595" name="Object 3"/>
          <p:cNvGraphicFramePr>
            <a:graphicFrameLocks noChangeAspect="1"/>
          </p:cNvGraphicFramePr>
          <p:nvPr/>
        </p:nvGraphicFramePr>
        <p:xfrm>
          <a:off x="1981200" y="3213100"/>
          <a:ext cx="2362200" cy="520700"/>
        </p:xfrm>
        <a:graphic>
          <a:graphicData uri="http://schemas.openxmlformats.org/presentationml/2006/ole">
            <mc:AlternateContent xmlns:mc="http://schemas.openxmlformats.org/markup-compatibility/2006">
              <mc:Choice xmlns:v="urn:schemas-microsoft-com:vml" Requires="v">
                <p:oleObj spid="_x0000_s110644" name="Formel" r:id="rId4" imgW="1562100" imgH="342900" progId="Equation.3">
                  <p:embed/>
                </p:oleObj>
              </mc:Choice>
              <mc:Fallback>
                <p:oleObj name="Formel" r:id="rId4" imgW="1562100" imgH="342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13100"/>
                        <a:ext cx="2362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0249" name="Group 57"/>
          <p:cNvGraphicFramePr>
            <a:graphicFrameLocks noGrp="1"/>
          </p:cNvGraphicFramePr>
          <p:nvPr>
            <p:ph type="tbl" idx="1"/>
          </p:nvPr>
        </p:nvGraphicFramePr>
        <p:xfrm>
          <a:off x="685800" y="4953000"/>
          <a:ext cx="3200400" cy="1219200"/>
        </p:xfrm>
        <a:graphic>
          <a:graphicData uri="http://schemas.openxmlformats.org/drawingml/2006/table">
            <a:tbl>
              <a:tblPr/>
              <a:tblGrid>
                <a:gridCol w="800100"/>
                <a:gridCol w="800100"/>
                <a:gridCol w="800100"/>
                <a:gridCol w="800100"/>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zh-CN" altLang="en-US" sz="1600" b="0" i="0" u="none" strike="noStrike" cap="none" normalizeH="0" baseline="0">
                        <a:ln>
                          <a:noFill/>
                        </a:ln>
                        <a:solidFill>
                          <a:schemeClr val="tx1"/>
                        </a:solidFill>
                        <a:effectLst/>
                        <a:latin typeface="Lucida Grande" charset="0"/>
                        <a:ea typeface="SimSun" charset="0"/>
                        <a:cs typeface="SimSu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0248" name="Group 56"/>
          <p:cNvGraphicFramePr>
            <a:graphicFrameLocks noGrp="1"/>
          </p:cNvGraphicFramePr>
          <p:nvPr>
            <p:ph type="tbl" idx="1"/>
          </p:nvPr>
        </p:nvGraphicFramePr>
        <p:xfrm>
          <a:off x="4953000" y="4953000"/>
          <a:ext cx="3200400" cy="1219200"/>
        </p:xfrm>
        <a:graphic>
          <a:graphicData uri="http://schemas.openxmlformats.org/drawingml/2006/table">
            <a:tbl>
              <a:tblPr/>
              <a:tblGrid>
                <a:gridCol w="800100"/>
                <a:gridCol w="800100"/>
                <a:gridCol w="800100"/>
                <a:gridCol w="800100"/>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0.222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zh-CN" altLang="en-US" sz="1600" b="0" i="0" u="none" strike="noStrike" cap="none" normalizeH="0" baseline="0">
                        <a:ln>
                          <a:noFill/>
                        </a:ln>
                        <a:solidFill>
                          <a:schemeClr val="tx1"/>
                        </a:solidFill>
                        <a:effectLst/>
                        <a:latin typeface="Lucida Grande" charset="0"/>
                        <a:ea typeface="SimSun" charset="0"/>
                        <a:cs typeface="SimSu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0.222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0640" name="AutoShape 50"/>
          <p:cNvSpPr>
            <a:spLocks noChangeArrowheads="1"/>
          </p:cNvSpPr>
          <p:nvPr/>
        </p:nvSpPr>
        <p:spPr bwMode="auto">
          <a:xfrm>
            <a:off x="3886200" y="4702175"/>
            <a:ext cx="1219200" cy="304800"/>
          </a:xfrm>
          <a:prstGeom prst="curvedDown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10641" name="Text Box 51"/>
          <p:cNvSpPr txBox="1">
            <a:spLocks noChangeArrowheads="1"/>
          </p:cNvSpPr>
          <p:nvPr/>
        </p:nvSpPr>
        <p:spPr bwMode="auto">
          <a:xfrm>
            <a:off x="3563938" y="4343400"/>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Move West once</a:t>
            </a:r>
          </a:p>
        </p:txBody>
      </p:sp>
      <p:sp>
        <p:nvSpPr>
          <p:cNvPr id="110642" name="Text Box 52"/>
          <p:cNvSpPr txBox="1">
            <a:spLocks noChangeArrowheads="1"/>
          </p:cNvSpPr>
          <p:nvPr/>
        </p:nvSpPr>
        <p:spPr bwMode="auto">
          <a:xfrm>
            <a:off x="1828800" y="44735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b</a:t>
            </a:r>
          </a:p>
        </p:txBody>
      </p:sp>
      <p:sp>
        <p:nvSpPr>
          <p:cNvPr id="110643" name="Text Box 53"/>
          <p:cNvSpPr txBox="1">
            <a:spLocks noChangeArrowheads="1"/>
          </p:cNvSpPr>
          <p:nvPr/>
        </p:nvSpPr>
        <p:spPr bwMode="auto">
          <a:xfrm>
            <a:off x="6296025" y="4473575"/>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2000" i="0">
                <a:cs typeface="SimSun" charset="0"/>
                <a:sym typeface="Symbol" charset="0"/>
              </a:rPr>
              <a:t>b’</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el 1"/>
          <p:cNvSpPr>
            <a:spLocks noGrp="1"/>
          </p:cNvSpPr>
          <p:nvPr>
            <p:ph type="title"/>
          </p:nvPr>
        </p:nvSpPr>
        <p:spPr/>
        <p:txBody>
          <a:bodyPr/>
          <a:lstStyle/>
          <a:p>
            <a:r>
              <a:rPr lang="de-DE">
                <a:latin typeface="Lucida Grande" charset="0"/>
                <a:ea typeface="ＭＳ Ｐゴシック" charset="0"/>
                <a:cs typeface="ＭＳ Ｐゴシック" charset="0"/>
              </a:rPr>
              <a:t>Example Scenario</a:t>
            </a:r>
          </a:p>
        </p:txBody>
      </p:sp>
      <p:pic>
        <p:nvPicPr>
          <p:cNvPr id="1126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5625" y="2873375"/>
            <a:ext cx="8032750" cy="2528888"/>
          </a:xfrm>
          <a:no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el 1"/>
          <p:cNvSpPr>
            <a:spLocks noGrp="1"/>
          </p:cNvSpPr>
          <p:nvPr>
            <p:ph type="title"/>
          </p:nvPr>
        </p:nvSpPr>
        <p:spPr/>
        <p:txBody>
          <a:bodyPr/>
          <a:lstStyle/>
          <a:p>
            <a:r>
              <a:rPr lang="de-DE">
                <a:latin typeface="Lucida Grande" charset="0"/>
                <a:ea typeface="ＭＳ Ｐゴシック" charset="0"/>
                <a:cs typeface="ＭＳ Ｐゴシック" charset="0"/>
              </a:rPr>
              <a:t>Detailed view</a:t>
            </a:r>
          </a:p>
        </p:txBody>
      </p:sp>
      <p:sp>
        <p:nvSpPr>
          <p:cNvPr id="113666" name="Inhaltsplatzhalter 2"/>
          <p:cNvSpPr>
            <a:spLocks noGrp="1"/>
          </p:cNvSpPr>
          <p:nvPr>
            <p:ph idx="1"/>
          </p:nvPr>
        </p:nvSpPr>
        <p:spPr/>
        <p:txBody>
          <a:bodyPr/>
          <a:lstStyle/>
          <a:p>
            <a:r>
              <a:rPr lang="de-DE" sz="2000">
                <a:latin typeface="Lucida Grande" charset="0"/>
                <a:ea typeface="ＭＳ Ｐゴシック" charset="0"/>
                <a:cs typeface="ＭＳ Ｐゴシック" charset="0"/>
              </a:rPr>
              <a:t>Probability of an observation e</a:t>
            </a:r>
            <a:br>
              <a:rPr lang="de-DE" sz="2000">
                <a:latin typeface="Lucida Grande" charset="0"/>
                <a:ea typeface="ＭＳ Ｐゴシック" charset="0"/>
                <a:cs typeface="ＭＳ Ｐゴシック" charset="0"/>
              </a:rPr>
            </a:br>
            <a:r>
              <a:rPr lang="de-DE" sz="2000">
                <a:latin typeface="Lucida Grande" charset="0"/>
                <a:ea typeface="ＭＳ Ｐゴシック" charset="0"/>
                <a:cs typeface="ＭＳ Ｐゴシック" charset="0"/>
              </a:rPr>
              <a:t>P(e|a,b) = </a:t>
            </a:r>
            <a:r>
              <a:rPr lang="en-US" altLang="zh-CN" sz="2000">
                <a:latin typeface="Lucida Grande" charset="0"/>
                <a:ea typeface="ＭＳ Ｐゴシック" charset="0"/>
                <a:cs typeface="ＭＳ Ｐゴシック" charset="0"/>
                <a:sym typeface="Symbol" charset="0"/>
              </a:rPr>
              <a:t>∑</a:t>
            </a:r>
            <a:r>
              <a:rPr lang="en-US" altLang="zh-CN" sz="2000" baseline="-25000">
                <a:latin typeface="Lucida Grande" charset="0"/>
                <a:ea typeface="ＭＳ Ｐゴシック" charset="0"/>
                <a:cs typeface="ＭＳ Ｐゴシック" charset="0"/>
                <a:sym typeface="Symbol" charset="0"/>
              </a:rPr>
              <a:t>s’</a:t>
            </a:r>
            <a:r>
              <a:rPr lang="en-US" altLang="zh-CN" sz="2000">
                <a:latin typeface="Lucida Grande" charset="0"/>
                <a:ea typeface="ＭＳ Ｐゴシック" charset="0"/>
                <a:cs typeface="ＭＳ Ｐゴシック" charset="0"/>
                <a:sym typeface="Symbol" charset="0"/>
              </a:rPr>
              <a:t> P(e|a,s’,b) P(s’|a,b)</a:t>
            </a:r>
            <a:r>
              <a:rPr lang="de-DE" altLang="zh-CN" sz="2000">
                <a:latin typeface="Lucida Grande" charset="0"/>
                <a:ea typeface="ＭＳ Ｐゴシック" charset="0"/>
                <a:cs typeface="ＭＳ Ｐゴシック" charset="0"/>
                <a:sym typeface="Symbol" charset="0"/>
              </a:rPr>
              <a:t/>
            </a:r>
            <a:br>
              <a:rPr lang="de-DE" altLang="zh-CN" sz="2000">
                <a:latin typeface="Lucida Grande" charset="0"/>
                <a:ea typeface="ＭＳ Ｐゴシック" charset="0"/>
                <a:cs typeface="ＭＳ Ｐゴシック" charset="0"/>
                <a:sym typeface="Symbol" charset="0"/>
              </a:rPr>
            </a:br>
            <a:r>
              <a:rPr lang="de-DE" altLang="zh-CN" sz="2000">
                <a:latin typeface="Lucida Grande" charset="0"/>
                <a:ea typeface="ＭＳ Ｐゴシック" charset="0"/>
                <a:cs typeface="ＭＳ Ｐゴシック" charset="0"/>
                <a:sym typeface="Symbol" charset="0"/>
              </a:rPr>
              <a:t>   	      = </a:t>
            </a:r>
            <a:r>
              <a:rPr lang="en-US" altLang="zh-CN" sz="2000">
                <a:latin typeface="Lucida Grande" charset="0"/>
                <a:ea typeface="ＭＳ Ｐゴシック" charset="0"/>
                <a:cs typeface="ＭＳ Ｐゴシック" charset="0"/>
                <a:sym typeface="Symbol" charset="0"/>
              </a:rPr>
              <a:t>∑</a:t>
            </a:r>
            <a:r>
              <a:rPr lang="en-US" altLang="zh-CN" sz="2000" baseline="-25000">
                <a:latin typeface="Lucida Grande" charset="0"/>
                <a:ea typeface="ＭＳ Ｐゴシック" charset="0"/>
                <a:cs typeface="ＭＳ Ｐゴシック" charset="0"/>
                <a:sym typeface="Symbol" charset="0"/>
              </a:rPr>
              <a:t>s’</a:t>
            </a:r>
            <a:r>
              <a:rPr lang="en-US" altLang="zh-CN" sz="2000">
                <a:latin typeface="Lucida Grande" charset="0"/>
                <a:ea typeface="ＭＳ Ｐゴシック" charset="0"/>
                <a:cs typeface="ＭＳ Ｐゴシック" charset="0"/>
                <a:sym typeface="Symbol" charset="0"/>
              </a:rPr>
              <a:t> P(e|s’) P(s’|a,b)</a:t>
            </a:r>
            <a:br>
              <a:rPr lang="en-US" altLang="zh-CN" sz="2000">
                <a:latin typeface="Lucida Grande" charset="0"/>
                <a:ea typeface="ＭＳ Ｐゴシック" charset="0"/>
                <a:cs typeface="ＭＳ Ｐゴシック" charset="0"/>
                <a:sym typeface="Symbol" charset="0"/>
              </a:rPr>
            </a:br>
            <a:r>
              <a:rPr lang="en-US" altLang="zh-CN" sz="2000">
                <a:latin typeface="Lucida Grande" charset="0"/>
                <a:ea typeface="ＭＳ Ｐゴシック" charset="0"/>
                <a:cs typeface="ＭＳ Ｐゴシック" charset="0"/>
                <a:sym typeface="Symbol" charset="0"/>
              </a:rPr>
              <a:t>              = ∑</a:t>
            </a:r>
            <a:r>
              <a:rPr lang="en-US" altLang="zh-CN" sz="2000" baseline="-25000">
                <a:latin typeface="Lucida Grande" charset="0"/>
                <a:ea typeface="ＭＳ Ｐゴシック" charset="0"/>
                <a:cs typeface="ＭＳ Ｐゴシック" charset="0"/>
                <a:sym typeface="Symbol" charset="0"/>
              </a:rPr>
              <a:t>s’</a:t>
            </a:r>
            <a:r>
              <a:rPr lang="en-US" altLang="zh-CN" sz="2000">
                <a:latin typeface="Lucida Grande" charset="0"/>
                <a:ea typeface="ＭＳ Ｐゴシック" charset="0"/>
                <a:cs typeface="ＭＳ Ｐゴシック" charset="0"/>
                <a:sym typeface="Symbol" charset="0"/>
              </a:rPr>
              <a:t> P(e|s’) ∑</a:t>
            </a:r>
            <a:r>
              <a:rPr lang="en-US" altLang="zh-CN" sz="2000" baseline="-25000">
                <a:latin typeface="Lucida Grande" charset="0"/>
                <a:ea typeface="ＭＳ Ｐゴシック" charset="0"/>
                <a:cs typeface="ＭＳ Ｐゴシック" charset="0"/>
                <a:sym typeface="Symbol" charset="0"/>
              </a:rPr>
              <a:t>s</a:t>
            </a:r>
            <a:r>
              <a:rPr lang="en-US" altLang="zh-CN" sz="2000">
                <a:latin typeface="Lucida Grande" charset="0"/>
                <a:ea typeface="ＭＳ Ｐゴシック" charset="0"/>
                <a:cs typeface="ＭＳ Ｐゴシック" charset="0"/>
                <a:sym typeface="Symbol" charset="0"/>
              </a:rPr>
              <a:t> P(s’|s,a) b(s)</a:t>
            </a:r>
            <a:br>
              <a:rPr lang="en-US" altLang="zh-CN" sz="2000">
                <a:latin typeface="Lucida Grande" charset="0"/>
                <a:ea typeface="ＭＳ Ｐゴシック" charset="0"/>
                <a:cs typeface="ＭＳ Ｐゴシック" charset="0"/>
                <a:sym typeface="Symbol" charset="0"/>
              </a:rPr>
            </a:br>
            <a:endParaRPr lang="en-US" altLang="zh-CN" sz="2000">
              <a:latin typeface="Lucida Grande" charset="0"/>
              <a:ea typeface="ＭＳ Ｐゴシック" charset="0"/>
              <a:cs typeface="ＭＳ Ｐゴシック" charset="0"/>
              <a:sym typeface="Symbol" charset="0"/>
            </a:endParaRPr>
          </a:p>
          <a:p>
            <a:r>
              <a:rPr lang="en-US" altLang="zh-CN" sz="2000">
                <a:latin typeface="Lucida Grande" charset="0"/>
                <a:ea typeface="ＭＳ Ｐゴシック" charset="0"/>
                <a:cs typeface="ＭＳ Ｐゴシック" charset="0"/>
                <a:sym typeface="Symbol" charset="0"/>
              </a:rPr>
              <a:t>Probability of reaching b’ from b, given action a</a:t>
            </a:r>
            <a:br>
              <a:rPr lang="en-US" altLang="zh-CN" sz="2000">
                <a:latin typeface="Lucida Grande" charset="0"/>
                <a:ea typeface="ＭＳ Ｐゴシック" charset="0"/>
                <a:cs typeface="ＭＳ Ｐゴシック" charset="0"/>
                <a:sym typeface="Symbol" charset="0"/>
              </a:rPr>
            </a:br>
            <a:r>
              <a:rPr lang="en-US" altLang="zh-CN" sz="2000">
                <a:latin typeface="Lucida Grande" charset="0"/>
                <a:ea typeface="ＭＳ Ｐゴシック" charset="0"/>
                <a:cs typeface="ＭＳ Ｐゴシック" charset="0"/>
                <a:sym typeface="Symbol" charset="0"/>
              </a:rPr>
              <a:t>P(b’|b,a) = ∑</a:t>
            </a:r>
            <a:r>
              <a:rPr lang="en-US" altLang="zh-CN" sz="2000" baseline="-25000">
                <a:latin typeface="Lucida Grande" charset="0"/>
                <a:ea typeface="ＭＳ Ｐゴシック" charset="0"/>
                <a:cs typeface="ＭＳ Ｐゴシック" charset="0"/>
                <a:sym typeface="Symbol" charset="0"/>
              </a:rPr>
              <a:t>e</a:t>
            </a:r>
            <a:r>
              <a:rPr lang="en-US" altLang="zh-CN" sz="2000">
                <a:latin typeface="Lucida Grande" charset="0"/>
                <a:ea typeface="ＭＳ Ｐゴシック" charset="0"/>
                <a:cs typeface="ＭＳ Ｐゴシック" charset="0"/>
                <a:sym typeface="Symbol" charset="0"/>
              </a:rPr>
              <a:t> P(b’|e,a,b) P(e|a,b)</a:t>
            </a:r>
            <a:br>
              <a:rPr lang="en-US" altLang="zh-CN" sz="2000">
                <a:latin typeface="Lucida Grande" charset="0"/>
                <a:ea typeface="ＭＳ Ｐゴシック" charset="0"/>
                <a:cs typeface="ＭＳ Ｐゴシック" charset="0"/>
                <a:sym typeface="Symbol" charset="0"/>
              </a:rPr>
            </a:br>
            <a:r>
              <a:rPr lang="en-US" altLang="zh-CN" sz="2000">
                <a:latin typeface="Lucida Grande" charset="0"/>
                <a:ea typeface="ＭＳ Ｐゴシック" charset="0"/>
                <a:cs typeface="ＭＳ Ｐゴシック" charset="0"/>
                <a:sym typeface="Symbol" charset="0"/>
              </a:rPr>
              <a:t>               = ∑</a:t>
            </a:r>
            <a:r>
              <a:rPr lang="en-US" altLang="zh-CN" sz="2000" baseline="-25000">
                <a:latin typeface="Lucida Grande" charset="0"/>
                <a:ea typeface="ＭＳ Ｐゴシック" charset="0"/>
                <a:cs typeface="ＭＳ Ｐゴシック" charset="0"/>
                <a:sym typeface="Symbol" charset="0"/>
              </a:rPr>
              <a:t>e</a:t>
            </a:r>
            <a:r>
              <a:rPr lang="en-US" altLang="zh-CN" sz="2000">
                <a:latin typeface="Lucida Grande" charset="0"/>
                <a:ea typeface="ＭＳ Ｐゴシック" charset="0"/>
                <a:cs typeface="ＭＳ Ｐゴシック" charset="0"/>
                <a:sym typeface="Symbol" charset="0"/>
              </a:rPr>
              <a:t> P(b’|e,a,b)  ∑</a:t>
            </a:r>
            <a:r>
              <a:rPr lang="en-US" altLang="zh-CN" sz="2000" baseline="-25000">
                <a:latin typeface="Lucida Grande" charset="0"/>
                <a:ea typeface="ＭＳ Ｐゴシック" charset="0"/>
                <a:cs typeface="ＭＳ Ｐゴシック" charset="0"/>
                <a:sym typeface="Symbol" charset="0"/>
              </a:rPr>
              <a:t>s’</a:t>
            </a:r>
            <a:r>
              <a:rPr lang="en-US" altLang="zh-CN" sz="2000">
                <a:latin typeface="Lucida Grande" charset="0"/>
                <a:ea typeface="ＭＳ Ｐゴシック" charset="0"/>
                <a:cs typeface="ＭＳ Ｐゴシック" charset="0"/>
                <a:sym typeface="Symbol" charset="0"/>
              </a:rPr>
              <a:t> P(e|s’) ∑</a:t>
            </a:r>
            <a:r>
              <a:rPr lang="en-US" altLang="zh-CN" sz="2000" baseline="-25000">
                <a:latin typeface="Lucida Grande" charset="0"/>
                <a:ea typeface="ＭＳ Ｐゴシック" charset="0"/>
                <a:cs typeface="ＭＳ Ｐゴシック" charset="0"/>
                <a:sym typeface="Symbol" charset="0"/>
              </a:rPr>
              <a:t>s</a:t>
            </a:r>
            <a:r>
              <a:rPr lang="en-US" altLang="zh-CN" sz="2000">
                <a:latin typeface="Lucida Grande" charset="0"/>
                <a:ea typeface="ＭＳ Ｐゴシック" charset="0"/>
                <a:cs typeface="ＭＳ Ｐゴシック" charset="0"/>
                <a:sym typeface="Symbol" charset="0"/>
              </a:rPr>
              <a:t> P(s’|s,a) b(s)</a:t>
            </a:r>
            <a:br>
              <a:rPr lang="en-US" altLang="zh-CN" sz="2000">
                <a:latin typeface="Lucida Grande" charset="0"/>
                <a:ea typeface="ＭＳ Ｐゴシック" charset="0"/>
                <a:cs typeface="ＭＳ Ｐゴシック" charset="0"/>
                <a:sym typeface="Symbol" charset="0"/>
              </a:rPr>
            </a:br>
            <a:r>
              <a:rPr lang="en-US" altLang="zh-CN" sz="2000">
                <a:latin typeface="Lucida Grande" charset="0"/>
                <a:ea typeface="ＭＳ Ｐゴシック" charset="0"/>
                <a:cs typeface="ＭＳ Ｐゴシック" charset="0"/>
                <a:sym typeface="Symbol" charset="0"/>
              </a:rPr>
              <a:t> Where P(b’|e,a,b) = 1 if SE(b, a, e) = b’  and</a:t>
            </a:r>
            <a:br>
              <a:rPr lang="en-US" altLang="zh-CN" sz="2000">
                <a:latin typeface="Lucida Grande" charset="0"/>
                <a:ea typeface="ＭＳ Ｐゴシック" charset="0"/>
                <a:cs typeface="ＭＳ Ｐゴシック" charset="0"/>
                <a:sym typeface="Symbol" charset="0"/>
              </a:rPr>
            </a:br>
            <a:r>
              <a:rPr lang="en-US" altLang="zh-CN" sz="2000">
                <a:latin typeface="Lucida Grande" charset="0"/>
                <a:ea typeface="ＭＳ Ｐゴシック" charset="0"/>
                <a:cs typeface="ＭＳ Ｐゴシック" charset="0"/>
                <a:sym typeface="Symbol" charset="0"/>
              </a:rPr>
              <a:t>    P(b’|b, a, o) = 0 otherwise</a:t>
            </a:r>
          </a:p>
          <a:p>
            <a:r>
              <a:rPr lang="en-US" altLang="zh-CN" sz="2000">
                <a:latin typeface="Lucida Grande" charset="0"/>
                <a:ea typeface="ＭＳ Ｐゴシック" charset="0"/>
                <a:cs typeface="ＭＳ Ｐゴシック" charset="0"/>
                <a:sym typeface="Symbol" charset="0"/>
              </a:rPr>
              <a:t>P(b’|b,a) and (b) define an </a:t>
            </a:r>
            <a:r>
              <a:rPr lang="en-US" altLang="zh-CN" sz="2000" i="1">
                <a:latin typeface="Lucida Grande" charset="0"/>
                <a:ea typeface="ＭＳ Ｐゴシック" charset="0"/>
                <a:cs typeface="ＭＳ Ｐゴシック" charset="0"/>
                <a:sym typeface="Symbol" charset="0"/>
              </a:rPr>
              <a:t>observable</a:t>
            </a:r>
            <a:r>
              <a:rPr lang="en-US" altLang="zh-CN" sz="2000">
                <a:latin typeface="Lucida Grande" charset="0"/>
                <a:ea typeface="ＭＳ Ｐゴシック" charset="0"/>
                <a:cs typeface="ＭＳ Ｐゴシック" charset="0"/>
                <a:sym typeface="Symbol" charset="0"/>
              </a:rPr>
              <a:t> MDP on the space of belief states.</a:t>
            </a:r>
          </a:p>
          <a:p>
            <a:r>
              <a:rPr lang="en-US" altLang="zh-CN" sz="2000">
                <a:latin typeface="Lucida Grande" charset="0"/>
                <a:ea typeface="ＭＳ Ｐゴシック" charset="0"/>
                <a:cs typeface="ＭＳ Ｐゴシック" charset="0"/>
                <a:sym typeface="Symbol" charset="0"/>
              </a:rPr>
              <a:t>Solving a POMDP on a physical state space is reduced to solving an MDP on the corresponding belief-state space.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533400" y="0"/>
            <a:ext cx="80772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Probabilistic Transition Model</a:t>
            </a:r>
          </a:p>
        </p:txBody>
      </p:sp>
      <p:grpSp>
        <p:nvGrpSpPr>
          <p:cNvPr id="25602" name="Group 3"/>
          <p:cNvGrpSpPr>
            <a:grpSpLocks/>
          </p:cNvGrpSpPr>
          <p:nvPr/>
        </p:nvGrpSpPr>
        <p:grpSpPr bwMode="auto">
          <a:xfrm>
            <a:off x="3352800" y="2133600"/>
            <a:ext cx="2438400" cy="1828800"/>
            <a:chOff x="960" y="1152"/>
            <a:chExt cx="1536" cy="1152"/>
          </a:xfrm>
        </p:grpSpPr>
        <p:sp>
          <p:nvSpPr>
            <p:cNvPr id="25605"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6"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5607"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5608"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5609"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5610"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5611"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5603" name="Freeform 11"/>
          <p:cNvSpPr>
            <a:spLocks/>
          </p:cNvSpPr>
          <p:nvPr/>
        </p:nvSpPr>
        <p:spPr bwMode="auto">
          <a:xfrm>
            <a:off x="3517900" y="3505200"/>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25604" name="Text Box 12"/>
          <p:cNvSpPr txBox="1">
            <a:spLocks noChangeArrowheads="1"/>
          </p:cNvSpPr>
          <p:nvPr/>
        </p:nvSpPr>
        <p:spPr bwMode="auto">
          <a:xfrm>
            <a:off x="762000" y="4191000"/>
            <a:ext cx="7470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a:p>
            <a:pPr eaLnBrk="1" hangingPunct="1">
              <a:buFontTx/>
              <a:buChar char="•"/>
            </a:pPr>
            <a:r>
              <a:rPr lang="en-US" sz="2000" i="0">
                <a:latin typeface="Tahoma" charset="0"/>
              </a:rPr>
              <a:t> The effect of </a:t>
            </a:r>
            <a:r>
              <a:rPr lang="en-US" sz="2000" i="0">
                <a:solidFill>
                  <a:srgbClr val="990000"/>
                </a:solidFill>
                <a:latin typeface="Tahoma" charset="0"/>
              </a:rPr>
              <a:t>U</a:t>
            </a:r>
            <a:r>
              <a:rPr lang="en-US" sz="2000" i="0">
                <a:latin typeface="Tahoma" charset="0"/>
              </a:rPr>
              <a:t> is as follows (</a:t>
            </a:r>
            <a:r>
              <a:rPr lang="en-US" sz="2000" i="0">
                <a:solidFill>
                  <a:srgbClr val="009900"/>
                </a:solidFill>
                <a:latin typeface="Tahoma" charset="0"/>
              </a:rPr>
              <a:t>transition model</a:t>
            </a:r>
            <a:r>
              <a:rPr lang="en-US" sz="2000" i="0">
                <a:latin typeface="Tahoma" charset="0"/>
              </a:rPr>
              <a:t>):</a:t>
            </a:r>
          </a:p>
          <a:p>
            <a:pPr lvl="1" eaLnBrk="1" hangingPunct="1">
              <a:buFontTx/>
              <a:buChar char="•"/>
            </a:pPr>
            <a:r>
              <a:rPr lang="en-US" sz="2000" i="0">
                <a:latin typeface="Tahoma" charset="0"/>
              </a:rPr>
              <a:t> With probability 0.8 the robot moves up one square (if the </a:t>
            </a:r>
            <a:br>
              <a:rPr lang="en-US" sz="2000" i="0">
                <a:latin typeface="Tahoma" charset="0"/>
              </a:rPr>
            </a:br>
            <a:r>
              <a:rPr lang="en-US" sz="2000" i="0">
                <a:latin typeface="Tahoma" charset="0"/>
              </a:rPr>
              <a:t>   robot is already in the top row, then it does not move)</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a:latin typeface="Lucida Grande" charset="0"/>
                <a:ea typeface="ＭＳ Ｐゴシック" charset="0"/>
                <a:cs typeface="ＭＳ Ｐゴシック" charset="0"/>
              </a:rPr>
              <a:t>Conditional Plans</a:t>
            </a:r>
          </a:p>
        </p:txBody>
      </p:sp>
      <p:sp>
        <p:nvSpPr>
          <p:cNvPr id="114690" name="Inhaltsplatzhalter 2"/>
          <p:cNvSpPr>
            <a:spLocks noGrp="1"/>
          </p:cNvSpPr>
          <p:nvPr>
            <p:ph idx="1"/>
          </p:nvPr>
        </p:nvSpPr>
        <p:spPr>
          <a:xfrm>
            <a:off x="395288" y="1844675"/>
            <a:ext cx="8589962" cy="4525963"/>
          </a:xfrm>
        </p:spPr>
        <p:txBody>
          <a:bodyPr/>
          <a:lstStyle/>
          <a:p>
            <a:r>
              <a:rPr lang="en-US" sz="2800">
                <a:latin typeface="Lucida Grande" charset="0"/>
                <a:ea typeface="ＭＳ Ｐゴシック" charset="0"/>
                <a:cs typeface="ＭＳ Ｐゴシック" charset="0"/>
              </a:rPr>
              <a:t>Example: Two state world 0,1</a:t>
            </a:r>
          </a:p>
          <a:p>
            <a:r>
              <a:rPr lang="en-US" sz="2800">
                <a:latin typeface="Lucida Grande" charset="0"/>
                <a:ea typeface="ＭＳ Ｐゴシック" charset="0"/>
                <a:cs typeface="ＭＳ Ｐゴシック" charset="0"/>
              </a:rPr>
              <a:t>Example: Two actions: stay(p), go(p)</a:t>
            </a:r>
          </a:p>
          <a:p>
            <a:pPr lvl="1"/>
            <a:r>
              <a:rPr lang="en-US" sz="2400">
                <a:latin typeface="Lucida Grande" charset="0"/>
                <a:ea typeface="ＭＳ Ｐゴシック" charset="0"/>
                <a:cs typeface="ＭＳ Ｐゴシック" charset="0"/>
              </a:rPr>
              <a:t>Actions achieve intended effect </a:t>
            </a:r>
            <a:br>
              <a:rPr lang="en-US" sz="2400">
                <a:latin typeface="Lucida Grande" charset="0"/>
                <a:ea typeface="ＭＳ Ｐゴシック" charset="0"/>
                <a:cs typeface="ＭＳ Ｐゴシック" charset="0"/>
              </a:rPr>
            </a:br>
            <a:r>
              <a:rPr lang="en-US" sz="2400">
                <a:latin typeface="Lucida Grande" charset="0"/>
                <a:ea typeface="ＭＳ Ｐゴシック" charset="0"/>
                <a:cs typeface="ＭＳ Ｐゴシック" charset="0"/>
              </a:rPr>
              <a:t>with some probability p</a:t>
            </a:r>
          </a:p>
          <a:p>
            <a:r>
              <a:rPr lang="en-US" sz="2800">
                <a:latin typeface="Lucida Grande" charset="0"/>
                <a:ea typeface="ＭＳ Ｐゴシック" charset="0"/>
                <a:cs typeface="ＭＳ Ｐゴシック" charset="0"/>
              </a:rPr>
              <a:t>One-step plan [go], [stay]</a:t>
            </a:r>
          </a:p>
          <a:p>
            <a:r>
              <a:rPr lang="en-US" sz="2800">
                <a:latin typeface="Lucida Grande" charset="0"/>
                <a:ea typeface="ＭＳ Ｐゴシック" charset="0"/>
                <a:cs typeface="ＭＳ Ｐゴシック" charset="0"/>
              </a:rPr>
              <a:t>Two-step plans are conditional</a:t>
            </a:r>
          </a:p>
          <a:p>
            <a:pPr lvl="1"/>
            <a:r>
              <a:rPr lang="en-US" sz="2400">
                <a:latin typeface="Lucida Grande" charset="0"/>
                <a:ea typeface="ＭＳ Ｐゴシック" charset="0"/>
                <a:cs typeface="ＭＳ Ｐゴシック" charset="0"/>
              </a:rPr>
              <a:t>[a1, IF percept = 0 THEN a2 ELSE a3]</a:t>
            </a:r>
          </a:p>
          <a:p>
            <a:pPr lvl="1"/>
            <a:r>
              <a:rPr lang="en-US" sz="2400">
                <a:latin typeface="Lucida Grande" charset="0"/>
                <a:ea typeface="ＭＳ Ｐゴシック" charset="0"/>
                <a:cs typeface="ＭＳ Ｐゴシック" charset="0"/>
              </a:rPr>
              <a:t>Shorthand notation: [a1, a2/a3]</a:t>
            </a:r>
          </a:p>
          <a:p>
            <a:r>
              <a:rPr lang="en-US" sz="2800">
                <a:latin typeface="Lucida Grande" charset="0"/>
                <a:ea typeface="ＭＳ Ｐゴシック" charset="0"/>
                <a:cs typeface="ＭＳ Ｐゴシック" charset="0"/>
              </a:rPr>
              <a:t>n-step plan are trees with nodes attached with actions and edges attached with percepts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el 1"/>
          <p:cNvSpPr>
            <a:spLocks noGrp="1"/>
          </p:cNvSpPr>
          <p:nvPr>
            <p:ph type="title"/>
          </p:nvPr>
        </p:nvSpPr>
        <p:spPr/>
        <p:txBody>
          <a:bodyPr/>
          <a:lstStyle/>
          <a:p>
            <a:r>
              <a:rPr lang="de-DE">
                <a:latin typeface="Lucida Grande" charset="0"/>
                <a:ea typeface="ＭＳ Ｐゴシック" charset="0"/>
                <a:cs typeface="ＭＳ Ｐゴシック" charset="0"/>
              </a:rPr>
              <a:t>Value Iteration for POMDPS</a:t>
            </a:r>
          </a:p>
        </p:txBody>
      </p:sp>
      <p:sp>
        <p:nvSpPr>
          <p:cNvPr id="115714" name="Inhaltsplatzhalter 2"/>
          <p:cNvSpPr>
            <a:spLocks noGrp="1"/>
          </p:cNvSpPr>
          <p:nvPr>
            <p:ph idx="1"/>
          </p:nvPr>
        </p:nvSpPr>
        <p:spPr>
          <a:xfrm>
            <a:off x="457200" y="1676400"/>
            <a:ext cx="8507413" cy="4525963"/>
          </a:xfrm>
        </p:spPr>
        <p:txBody>
          <a:bodyPr/>
          <a:lstStyle/>
          <a:p>
            <a:r>
              <a:rPr lang="en-US" sz="2400">
                <a:latin typeface="Lucida Grande" charset="0"/>
                <a:ea typeface="ＭＳ Ｐゴシック" charset="0"/>
                <a:cs typeface="ＭＳ Ｐゴシック" charset="0"/>
              </a:rPr>
              <a:t>Can not compute a single utility value for each state of all belief states.</a:t>
            </a:r>
          </a:p>
          <a:p>
            <a:r>
              <a:rPr lang="en-US" sz="2400">
                <a:latin typeface="Lucida Grande" charset="0"/>
                <a:ea typeface="ＭＳ Ｐゴシック" charset="0"/>
                <a:cs typeface="ＭＳ Ｐゴシック" charset="0"/>
              </a:rPr>
              <a:t>Consider an optimal policy π* and its application in belief state b.</a:t>
            </a:r>
          </a:p>
          <a:p>
            <a:r>
              <a:rPr lang="en-US" sz="2400">
                <a:latin typeface="Lucida Grande" charset="0"/>
                <a:ea typeface="ＭＳ Ｐゴシック" charset="0"/>
                <a:cs typeface="ＭＳ Ｐゴシック" charset="0"/>
              </a:rPr>
              <a:t>For this b the policy is a “conditional plan”</a:t>
            </a:r>
          </a:p>
          <a:p>
            <a:pPr lvl="1"/>
            <a:r>
              <a:rPr lang="en-US" sz="2000">
                <a:latin typeface="Lucida Grande" charset="0"/>
                <a:ea typeface="ＭＳ Ｐゴシック" charset="0"/>
              </a:rPr>
              <a:t>Let the utility of executing a fixed conditional plan p in s be u</a:t>
            </a:r>
            <a:r>
              <a:rPr lang="en-US" sz="2000" baseline="-25000">
                <a:latin typeface="Lucida Grande" charset="0"/>
                <a:ea typeface="ＭＳ Ｐゴシック" charset="0"/>
              </a:rPr>
              <a:t>p</a:t>
            </a:r>
            <a:r>
              <a:rPr lang="en-US" sz="2000">
                <a:latin typeface="Lucida Grande" charset="0"/>
                <a:ea typeface="ＭＳ Ｐゴシック" charset="0"/>
              </a:rPr>
              <a:t>(s).</a:t>
            </a:r>
            <a:br>
              <a:rPr lang="en-US" sz="2000">
                <a:latin typeface="Lucida Grande" charset="0"/>
                <a:ea typeface="ＭＳ Ｐゴシック" charset="0"/>
              </a:rPr>
            </a:br>
            <a:r>
              <a:rPr lang="en-US" sz="2000">
                <a:latin typeface="Lucida Grande" charset="0"/>
                <a:ea typeface="ＭＳ Ｐゴシック" charset="0"/>
              </a:rPr>
              <a:t>Expected utility U</a:t>
            </a:r>
            <a:r>
              <a:rPr lang="en-US" sz="2000" baseline="-25000">
                <a:latin typeface="Lucida Grande" charset="0"/>
                <a:ea typeface="ＭＳ Ｐゴシック" charset="0"/>
              </a:rPr>
              <a:t>p</a:t>
            </a:r>
            <a:r>
              <a:rPr lang="en-US" sz="2000">
                <a:latin typeface="Lucida Grande" charset="0"/>
                <a:ea typeface="ＭＳ Ｐゴシック" charset="0"/>
              </a:rPr>
              <a:t>(b) = ∑</a:t>
            </a:r>
            <a:r>
              <a:rPr lang="en-US" sz="2000" baseline="-25000">
                <a:latin typeface="Lucida Grande" charset="0"/>
                <a:ea typeface="ＭＳ Ｐゴシック" charset="0"/>
              </a:rPr>
              <a:t>s</a:t>
            </a:r>
            <a:r>
              <a:rPr lang="en-US" sz="2000">
                <a:latin typeface="Lucida Grande" charset="0"/>
                <a:ea typeface="ＭＳ Ｐゴシック" charset="0"/>
              </a:rPr>
              <a:t> b(s) u</a:t>
            </a:r>
            <a:r>
              <a:rPr lang="en-US" sz="2000" baseline="-25000">
                <a:latin typeface="Lucida Grande" charset="0"/>
                <a:ea typeface="ＭＳ Ｐゴシック" charset="0"/>
              </a:rPr>
              <a:t>p</a:t>
            </a:r>
            <a:r>
              <a:rPr lang="en-US" sz="2000">
                <a:latin typeface="Lucida Grande" charset="0"/>
                <a:ea typeface="ＭＳ Ｐゴシック" charset="0"/>
              </a:rPr>
              <a:t>(s)</a:t>
            </a:r>
            <a:br>
              <a:rPr lang="en-US" sz="2000">
                <a:latin typeface="Lucida Grande" charset="0"/>
                <a:ea typeface="ＭＳ Ｐゴシック" charset="0"/>
              </a:rPr>
            </a:br>
            <a:r>
              <a:rPr lang="en-US" sz="2000">
                <a:latin typeface="Lucida Grande" charset="0"/>
                <a:ea typeface="ＭＳ Ｐゴシック" charset="0"/>
              </a:rPr>
              <a:t>It varies linearly with b, a hyperplane in a belief space</a:t>
            </a:r>
          </a:p>
          <a:p>
            <a:pPr lvl="1"/>
            <a:r>
              <a:rPr lang="en-US" sz="2000">
                <a:latin typeface="Lucida Grande" charset="0"/>
                <a:ea typeface="ＭＳ Ｐゴシック" charset="0"/>
              </a:rPr>
              <a:t>At any b, the optimal policy will choose the conditional plan with the highest expected utility</a:t>
            </a:r>
            <a:br>
              <a:rPr lang="en-US" sz="2000">
                <a:latin typeface="Lucida Grande" charset="0"/>
                <a:ea typeface="ＭＳ Ｐゴシック" charset="0"/>
              </a:rPr>
            </a:br>
            <a:r>
              <a:rPr lang="en-US" sz="2000">
                <a:latin typeface="Lucida Grande" charset="0"/>
                <a:ea typeface="ＭＳ Ｐゴシック" charset="0"/>
              </a:rPr>
              <a:t>U(b) = U </a:t>
            </a:r>
            <a:r>
              <a:rPr lang="en-US" sz="2000" baseline="-25000">
                <a:latin typeface="Lucida Grande" charset="0"/>
                <a:ea typeface="ＭＳ Ｐゴシック" charset="0"/>
              </a:rPr>
              <a:t>π*</a:t>
            </a:r>
            <a:r>
              <a:rPr lang="en-US" sz="2000">
                <a:latin typeface="Lucida Grande" charset="0"/>
                <a:ea typeface="ＭＳ Ｐゴシック" charset="0"/>
              </a:rPr>
              <a:t> (b) π* = argmax</a:t>
            </a:r>
            <a:r>
              <a:rPr lang="en-US" sz="2000" baseline="-25000">
                <a:latin typeface="Lucida Grande" charset="0"/>
                <a:ea typeface="ＭＳ Ｐゴシック" charset="0"/>
              </a:rPr>
              <a:t>p</a:t>
            </a:r>
            <a:r>
              <a:rPr lang="en-US" sz="2000">
                <a:latin typeface="Lucida Grande" charset="0"/>
                <a:ea typeface="ＭＳ Ｐゴシック" charset="0"/>
              </a:rPr>
              <a:t> b*u</a:t>
            </a:r>
            <a:r>
              <a:rPr lang="en-US" sz="2000" baseline="-25000">
                <a:latin typeface="Lucida Grande" charset="0"/>
                <a:ea typeface="ＭＳ Ｐゴシック" charset="0"/>
              </a:rPr>
              <a:t>p </a:t>
            </a:r>
            <a:r>
              <a:rPr lang="en-US" sz="2000">
                <a:latin typeface="Lucida Grande" charset="0"/>
                <a:ea typeface="ＭＳ Ｐゴシック" charset="0"/>
              </a:rPr>
              <a:t>(summation as dot-prod.)</a:t>
            </a:r>
            <a:endParaRPr lang="en-US" sz="2000" baseline="-25000">
              <a:latin typeface="Lucida Grande" charset="0"/>
              <a:ea typeface="ＭＳ Ｐゴシック" charset="0"/>
            </a:endParaRPr>
          </a:p>
          <a:p>
            <a:r>
              <a:rPr lang="en-US" sz="2400">
                <a:latin typeface="Lucida Grande" charset="0"/>
                <a:ea typeface="ＭＳ Ｐゴシック" charset="0"/>
                <a:cs typeface="ＭＳ Ｐゴシック" charset="0"/>
              </a:rPr>
              <a:t>U(b) is the maximum of a collection of hyperplanes and will be piecewise linear and convex</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el 1"/>
          <p:cNvSpPr>
            <a:spLocks noGrp="1"/>
          </p:cNvSpPr>
          <p:nvPr>
            <p:ph type="title"/>
          </p:nvPr>
        </p:nvSpPr>
        <p:spPr/>
        <p:txBody>
          <a:bodyPr/>
          <a:lstStyle/>
          <a:p>
            <a:r>
              <a:rPr lang="en-US">
                <a:latin typeface="Lucida Grande" charset="0"/>
                <a:ea typeface="ＭＳ Ｐゴシック" charset="0"/>
                <a:cs typeface="ＭＳ Ｐゴシック" charset="0"/>
              </a:rPr>
              <a:t>Example</a:t>
            </a:r>
          </a:p>
        </p:txBody>
      </p:sp>
      <p:pic>
        <p:nvPicPr>
          <p:cNvPr id="1167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773238"/>
            <a:ext cx="4160838" cy="2951162"/>
          </a:xfrm>
          <a:noFill/>
        </p:spPr>
      </p:pic>
      <p:sp>
        <p:nvSpPr>
          <p:cNvPr id="116739" name="Textfeld 5"/>
          <p:cNvSpPr txBox="1">
            <a:spLocks noChangeArrowheads="1"/>
          </p:cNvSpPr>
          <p:nvPr/>
        </p:nvSpPr>
        <p:spPr bwMode="auto">
          <a:xfrm>
            <a:off x="4716463" y="2205038"/>
            <a:ext cx="3005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Utility of two one-step plans</a:t>
            </a:r>
            <a:br>
              <a:rPr lang="en-US" sz="1800" i="0"/>
            </a:br>
            <a:r>
              <a:rPr lang="en-US" sz="1800" i="0"/>
              <a:t>as a function of b(1)</a:t>
            </a:r>
          </a:p>
        </p:txBody>
      </p:sp>
      <p:sp>
        <p:nvSpPr>
          <p:cNvPr id="116740" name="Textfeld 7"/>
          <p:cNvSpPr txBox="1">
            <a:spLocks noChangeArrowheads="1"/>
          </p:cNvSpPr>
          <p:nvPr/>
        </p:nvSpPr>
        <p:spPr bwMode="auto">
          <a:xfrm>
            <a:off x="539750" y="4941888"/>
            <a:ext cx="70516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t>We can compute the utilities for conditional plans of</a:t>
            </a:r>
            <a:br>
              <a:rPr lang="en-US" sz="2000" i="0"/>
            </a:br>
            <a:r>
              <a:rPr lang="en-US" sz="2000" i="0"/>
              <a:t>depth-2 by considering each possible first action, each</a:t>
            </a:r>
            <a:br>
              <a:rPr lang="en-US" sz="2000" i="0"/>
            </a:br>
            <a:r>
              <a:rPr lang="en-US" sz="2000" i="0"/>
              <a:t>possible subsequent percept and then each way of choosing</a:t>
            </a:r>
            <a:br>
              <a:rPr lang="en-US" sz="2000" i="0"/>
            </a:br>
            <a:r>
              <a:rPr lang="en-US" sz="2000" i="0"/>
              <a:t>a depth-1 plan to execute for each percept</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el 1"/>
          <p:cNvSpPr>
            <a:spLocks noGrp="1"/>
          </p:cNvSpPr>
          <p:nvPr>
            <p:ph type="title"/>
          </p:nvPr>
        </p:nvSpPr>
        <p:spPr/>
        <p:txBody>
          <a:bodyPr/>
          <a:lstStyle/>
          <a:p>
            <a:r>
              <a:rPr lang="en-US">
                <a:latin typeface="Lucida Grande" charset="0"/>
                <a:ea typeface="ＭＳ Ｐゴシック" charset="0"/>
                <a:cs typeface="ＭＳ Ｐゴシック" charset="0"/>
              </a:rPr>
              <a:t>Example</a:t>
            </a:r>
          </a:p>
        </p:txBody>
      </p:sp>
      <p:sp>
        <p:nvSpPr>
          <p:cNvPr id="117762" name="Inhaltsplatzhalter 2"/>
          <p:cNvSpPr>
            <a:spLocks noGrp="1"/>
          </p:cNvSpPr>
          <p:nvPr>
            <p:ph idx="1"/>
          </p:nvPr>
        </p:nvSpPr>
        <p:spPr/>
        <p:txBody>
          <a:bodyPr/>
          <a:lstStyle/>
          <a:p>
            <a:r>
              <a:rPr lang="en-US" sz="2400">
                <a:latin typeface="Lucida Grande" charset="0"/>
                <a:ea typeface="ＭＳ Ｐゴシック" charset="0"/>
                <a:cs typeface="ＭＳ Ｐゴシック" charset="0"/>
              </a:rPr>
              <a:t>Two state world 0,1. R(0)=0, R(1)=1</a:t>
            </a:r>
          </a:p>
          <a:p>
            <a:r>
              <a:rPr lang="en-US" sz="2400">
                <a:latin typeface="Lucida Grande" charset="0"/>
                <a:ea typeface="ＭＳ Ｐゴシック" charset="0"/>
                <a:cs typeface="ＭＳ Ｐゴシック" charset="0"/>
              </a:rPr>
              <a:t>Two actions: stay (0.9), go (0.9)</a:t>
            </a:r>
          </a:p>
          <a:p>
            <a:r>
              <a:rPr lang="en-US" sz="2400">
                <a:latin typeface="Lucida Grande" charset="0"/>
                <a:ea typeface="ＭＳ Ｐゴシック" charset="0"/>
                <a:cs typeface="ＭＳ Ｐゴシック" charset="0"/>
              </a:rPr>
              <a:t>The sensor reports the correct state with prob. 0.6</a:t>
            </a:r>
          </a:p>
          <a:p>
            <a:r>
              <a:rPr lang="en-US" sz="2400">
                <a:latin typeface="Lucida Grande" charset="0"/>
                <a:ea typeface="ＭＳ Ｐゴシック" charset="0"/>
                <a:cs typeface="ＭＳ Ｐゴシック" charset="0"/>
              </a:rPr>
              <a:t>Consider the one-step plans [stay] and [go]</a:t>
            </a:r>
          </a:p>
          <a:p>
            <a:pPr lvl="1"/>
            <a:r>
              <a:rPr lang="en-US" sz="2000">
                <a:latin typeface="Lucida Grande" charset="0"/>
                <a:ea typeface="ＭＳ Ｐゴシック" charset="0"/>
              </a:rPr>
              <a:t>u</a:t>
            </a:r>
            <a:r>
              <a:rPr lang="en-US" sz="2000" baseline="-25000">
                <a:latin typeface="Lucida Grande" charset="0"/>
                <a:ea typeface="ＭＳ Ｐゴシック" charset="0"/>
              </a:rPr>
              <a:t>[stay]</a:t>
            </a:r>
            <a:r>
              <a:rPr lang="en-US" sz="2000">
                <a:latin typeface="Lucida Grande" charset="0"/>
                <a:ea typeface="ＭＳ Ｐゴシック" charset="0"/>
              </a:rPr>
              <a:t>(0)=R(0) + 0.9R(0)+0.1R(1) = 0.1</a:t>
            </a:r>
          </a:p>
          <a:p>
            <a:pPr lvl="1"/>
            <a:r>
              <a:rPr lang="en-US" sz="2000">
                <a:latin typeface="Lucida Grande" charset="0"/>
                <a:ea typeface="ＭＳ Ｐゴシック" charset="0"/>
              </a:rPr>
              <a:t>u</a:t>
            </a:r>
            <a:r>
              <a:rPr lang="en-US" sz="2000" baseline="-25000">
                <a:latin typeface="Lucida Grande" charset="0"/>
                <a:ea typeface="ＭＳ Ｐゴシック" charset="0"/>
              </a:rPr>
              <a:t>[stay] </a:t>
            </a:r>
            <a:r>
              <a:rPr lang="en-US" sz="2000">
                <a:latin typeface="Lucida Grande" charset="0"/>
                <a:ea typeface="ＭＳ Ｐゴシック" charset="0"/>
              </a:rPr>
              <a:t>(1)=R(1) + 0.9R(1)+0.1R(0) = 1.9</a:t>
            </a:r>
          </a:p>
          <a:p>
            <a:pPr lvl="1"/>
            <a:r>
              <a:rPr lang="en-US" sz="2000">
                <a:latin typeface="Lucida Grande" charset="0"/>
                <a:ea typeface="ＭＳ Ｐゴシック" charset="0"/>
              </a:rPr>
              <a:t>u</a:t>
            </a:r>
            <a:r>
              <a:rPr lang="en-US" sz="2000" baseline="-25000">
                <a:latin typeface="Lucida Grande" charset="0"/>
                <a:ea typeface="ＭＳ Ｐゴシック" charset="0"/>
              </a:rPr>
              <a:t>[go] </a:t>
            </a:r>
            <a:r>
              <a:rPr lang="en-US" sz="2000">
                <a:latin typeface="Lucida Grande" charset="0"/>
                <a:ea typeface="ＭＳ Ｐゴシック" charset="0"/>
              </a:rPr>
              <a:t>(0)=R(0) + 0.9R(1)+0.1R(0) = 0.9</a:t>
            </a:r>
          </a:p>
          <a:p>
            <a:pPr lvl="1"/>
            <a:r>
              <a:rPr lang="en-US" sz="2000">
                <a:latin typeface="Lucida Grande" charset="0"/>
                <a:ea typeface="ＭＳ Ｐゴシック" charset="0"/>
              </a:rPr>
              <a:t>u</a:t>
            </a:r>
            <a:r>
              <a:rPr lang="en-US" sz="2000" baseline="-25000">
                <a:latin typeface="Lucida Grande" charset="0"/>
                <a:ea typeface="ＭＳ Ｐゴシック" charset="0"/>
              </a:rPr>
              <a:t>[go] </a:t>
            </a:r>
            <a:r>
              <a:rPr lang="en-US" sz="2000">
                <a:latin typeface="Lucida Grande" charset="0"/>
                <a:ea typeface="ＭＳ Ｐゴシック" charset="0"/>
              </a:rPr>
              <a:t>(1)=R(1) + 0.9R(0)+0.1R(1) = 1.1</a:t>
            </a:r>
          </a:p>
          <a:p>
            <a:r>
              <a:rPr lang="en-US" sz="2400">
                <a:latin typeface="Lucida Grande" charset="0"/>
                <a:ea typeface="ＭＳ Ｐゴシック" charset="0"/>
                <a:cs typeface="ＭＳ Ｐゴシック" charset="0"/>
              </a:rPr>
              <a:t>This is just the direct reward function (taken into account the probabilistic transitions)</a:t>
            </a:r>
          </a:p>
          <a:p>
            <a:pPr lvl="1"/>
            <a:endParaRPr lang="en-US" sz="2000">
              <a:latin typeface="Lucida Grande" charset="0"/>
              <a:ea typeface="ＭＳ Ｐゴシック" charset="0"/>
            </a:endParaRPr>
          </a:p>
          <a:p>
            <a:pPr lvl="1"/>
            <a:endParaRPr lang="en-US" sz="2000">
              <a:latin typeface="Lucida Grande"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Inhaltsplatzhalter 6"/>
          <p:cNvSpPr>
            <a:spLocks noGrp="1"/>
          </p:cNvSpPr>
          <p:nvPr>
            <p:ph idx="1"/>
          </p:nvPr>
        </p:nvSpPr>
        <p:spPr>
          <a:xfrm>
            <a:off x="-180975" y="3716338"/>
            <a:ext cx="9324975" cy="2684462"/>
          </a:xfrm>
        </p:spPr>
        <p:txBody>
          <a:bodyPr/>
          <a:lstStyle/>
          <a:p>
            <a:endParaRPr lang="en-US" sz="1800">
              <a:latin typeface="Lucida Grande" charset="0"/>
              <a:ea typeface="ＭＳ Ｐゴシック" charset="0"/>
              <a:cs typeface="ＭＳ Ｐゴシック" charset="0"/>
            </a:endParaRPr>
          </a:p>
          <a:p>
            <a:pPr>
              <a:buFont typeface="Times" charset="0"/>
              <a:buNone/>
            </a:pPr>
            <a:r>
              <a:rPr lang="en-US" sz="1800">
                <a:latin typeface="Lucida Grande" charset="0"/>
                <a:ea typeface="ＭＳ Ｐゴシック" charset="0"/>
                <a:cs typeface="ＭＳ Ｐゴシック" charset="0"/>
              </a:rPr>
              <a:t>  u</a:t>
            </a:r>
            <a:r>
              <a:rPr lang="en-US" sz="1800" baseline="-25000">
                <a:latin typeface="Lucida Grande" charset="0"/>
                <a:ea typeface="ＭＳ Ｐゴシック" charset="0"/>
                <a:cs typeface="ＭＳ Ｐゴシック" charset="0"/>
              </a:rPr>
              <a:t>[stay,stay/stay]</a:t>
            </a:r>
            <a:r>
              <a:rPr lang="en-US" sz="1800">
                <a:latin typeface="Lucida Grande" charset="0"/>
                <a:ea typeface="ＭＳ Ｐゴシック" charset="0"/>
                <a:cs typeface="ＭＳ Ｐゴシック" charset="0"/>
              </a:rPr>
              <a:t>(0)=R(0) + (0.9*(0.6*0.1 + 0.4*0.1) + 0.1*(0.6*1.9 + 0.4*1.9))=0.28</a:t>
            </a:r>
          </a:p>
          <a:p>
            <a:pPr>
              <a:buFont typeface="Times" charset="0"/>
              <a:buNone/>
            </a:pPr>
            <a:r>
              <a:rPr lang="en-US" sz="1800">
                <a:latin typeface="Lucida Grande" charset="0"/>
                <a:ea typeface="ＭＳ Ｐゴシック" charset="0"/>
                <a:cs typeface="ＭＳ Ｐゴシック" charset="0"/>
              </a:rPr>
              <a:t>  u</a:t>
            </a:r>
            <a:r>
              <a:rPr lang="en-US" sz="1800" baseline="-25000">
                <a:latin typeface="Lucida Grande" charset="0"/>
                <a:ea typeface="ＭＳ Ｐゴシック" charset="0"/>
                <a:cs typeface="ＭＳ Ｐゴシック" charset="0"/>
              </a:rPr>
              <a:t>[stay,stay/stay]</a:t>
            </a:r>
            <a:r>
              <a:rPr lang="en-US" sz="1800">
                <a:latin typeface="Lucida Grande" charset="0"/>
                <a:ea typeface="ＭＳ Ｐゴシック" charset="0"/>
                <a:cs typeface="ＭＳ Ｐゴシック" charset="0"/>
              </a:rPr>
              <a:t>(1)=R(1) + (0.9*(0.6*1.9 + 0.4*1.9) + 0.1*(0.6*0.1 + 0.4*0.1))=2.72</a:t>
            </a:r>
            <a:br>
              <a:rPr lang="en-US" sz="1800">
                <a:latin typeface="Lucida Grande" charset="0"/>
                <a:ea typeface="ＭＳ Ｐゴシック" charset="0"/>
                <a:cs typeface="ＭＳ Ｐゴシック" charset="0"/>
              </a:rPr>
            </a:br>
            <a:r>
              <a:rPr lang="en-US" sz="1800">
                <a:latin typeface="Lucida Grande" charset="0"/>
                <a:ea typeface="ＭＳ Ｐゴシック" charset="0"/>
                <a:cs typeface="ＭＳ Ｐゴシック" charset="0"/>
              </a:rPr>
              <a:t/>
            </a:r>
            <a:br>
              <a:rPr lang="en-US" sz="1800">
                <a:latin typeface="Lucida Grande" charset="0"/>
                <a:ea typeface="ＭＳ Ｐゴシック" charset="0"/>
                <a:cs typeface="ＭＳ Ｐゴシック" charset="0"/>
              </a:rPr>
            </a:br>
            <a:endParaRPr lang="en-US" sz="1800">
              <a:latin typeface="Lucida Grande" charset="0"/>
              <a:ea typeface="ＭＳ Ｐゴシック" charset="0"/>
              <a:cs typeface="ＭＳ Ｐゴシック" charset="0"/>
            </a:endParaRPr>
          </a:p>
          <a:p>
            <a:pPr>
              <a:buFont typeface="Times" charset="0"/>
              <a:buNone/>
            </a:pPr>
            <a:endParaRPr lang="en-US" sz="1800">
              <a:latin typeface="Lucida Grande" charset="0"/>
              <a:ea typeface="ＭＳ Ｐゴシック" charset="0"/>
              <a:cs typeface="ＭＳ Ｐゴシック" charset="0"/>
            </a:endParaRPr>
          </a:p>
          <a:p>
            <a:pPr>
              <a:buFont typeface="Times" charset="0"/>
              <a:buNone/>
            </a:pPr>
            <a:r>
              <a:rPr lang="en-US" sz="1800">
                <a:latin typeface="Lucida Grande" charset="0"/>
                <a:ea typeface="ＭＳ Ｐゴシック" charset="0"/>
                <a:cs typeface="ＭＳ Ｐゴシック" charset="0"/>
              </a:rPr>
              <a:t>  u</a:t>
            </a:r>
            <a:r>
              <a:rPr lang="en-US" sz="1800" baseline="-25000">
                <a:latin typeface="Lucida Grande" charset="0"/>
                <a:ea typeface="ＭＳ Ｐゴシック" charset="0"/>
                <a:cs typeface="ＭＳ Ｐゴシック" charset="0"/>
              </a:rPr>
              <a:t>[go,stay/stay]</a:t>
            </a:r>
            <a:r>
              <a:rPr lang="en-US" sz="1800">
                <a:latin typeface="Lucida Grande" charset="0"/>
                <a:ea typeface="ＭＳ Ｐゴシック" charset="0"/>
                <a:cs typeface="ＭＳ Ｐゴシック" charset="0"/>
              </a:rPr>
              <a:t>(0)=R(0) + (0.9*(0.6*1.9 + 0.4*1.9) + 0.1*(0.6*0.1 + 0.4*0.1))=1.72</a:t>
            </a:r>
          </a:p>
          <a:p>
            <a:pPr>
              <a:buFont typeface="Times" charset="0"/>
              <a:buNone/>
            </a:pPr>
            <a:r>
              <a:rPr lang="en-US" sz="1800">
                <a:latin typeface="Lucida Grande" charset="0"/>
                <a:ea typeface="ＭＳ Ｐゴシック" charset="0"/>
                <a:cs typeface="ＭＳ Ｐゴシック" charset="0"/>
              </a:rPr>
              <a:t>  u</a:t>
            </a:r>
            <a:r>
              <a:rPr lang="en-US" sz="1800" baseline="-25000">
                <a:latin typeface="Lucida Grande" charset="0"/>
                <a:ea typeface="ＭＳ Ｐゴシック" charset="0"/>
                <a:cs typeface="ＭＳ Ｐゴシック" charset="0"/>
              </a:rPr>
              <a:t>[go,stay/stay]</a:t>
            </a:r>
            <a:r>
              <a:rPr lang="en-US" sz="1800">
                <a:latin typeface="Lucida Grande" charset="0"/>
                <a:ea typeface="ＭＳ Ｐゴシック" charset="0"/>
                <a:cs typeface="ＭＳ Ｐゴシック" charset="0"/>
              </a:rPr>
              <a:t>(1)=R(1) + (0.9*(0.6*0.1 + 0.4*0.1) + 0.1*(0.6*1.9 + 0.4*1.9))=1.28</a:t>
            </a:r>
          </a:p>
        </p:txBody>
      </p:sp>
      <p:sp>
        <p:nvSpPr>
          <p:cNvPr id="118786" name="Titel 1"/>
          <p:cNvSpPr>
            <a:spLocks noGrp="1"/>
          </p:cNvSpPr>
          <p:nvPr>
            <p:ph type="title"/>
          </p:nvPr>
        </p:nvSpPr>
        <p:spPr/>
        <p:txBody>
          <a:bodyPr/>
          <a:lstStyle/>
          <a:p>
            <a:r>
              <a:rPr lang="en-US">
                <a:latin typeface="Lucida Grande" charset="0"/>
                <a:ea typeface="ＭＳ Ｐゴシック" charset="0"/>
                <a:cs typeface="ＭＳ Ｐゴシック" charset="0"/>
              </a:rPr>
              <a:t>                Example</a:t>
            </a:r>
          </a:p>
        </p:txBody>
      </p:sp>
      <p:sp>
        <p:nvSpPr>
          <p:cNvPr id="118787" name="Textfeld 7"/>
          <p:cNvSpPr txBox="1">
            <a:spLocks noChangeArrowheads="1"/>
          </p:cNvSpPr>
          <p:nvPr/>
        </p:nvSpPr>
        <p:spPr bwMode="auto">
          <a:xfrm>
            <a:off x="4427538" y="1628775"/>
            <a:ext cx="4321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t>8 distinct depth-2 plans. </a:t>
            </a:r>
            <a:br>
              <a:rPr lang="en-US" sz="2000" i="0"/>
            </a:br>
            <a:r>
              <a:rPr lang="en-US" sz="2000" i="0"/>
              <a:t>4 are suboptimal across the </a:t>
            </a:r>
            <a:br>
              <a:rPr lang="en-US" sz="2000" i="0"/>
            </a:br>
            <a:r>
              <a:rPr lang="en-US" sz="2000" i="0"/>
              <a:t>entire belief space (dashed lines).</a:t>
            </a:r>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74625"/>
            <a:ext cx="430688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8"/>
          <p:cNvCxnSpPr>
            <a:cxnSpLocks noChangeShapeType="1"/>
          </p:cNvCxnSpPr>
          <p:nvPr/>
        </p:nvCxnSpPr>
        <p:spPr bwMode="auto">
          <a:xfrm flipV="1">
            <a:off x="684213" y="549275"/>
            <a:ext cx="3382962" cy="2016125"/>
          </a:xfrm>
          <a:prstGeom prst="line">
            <a:avLst/>
          </a:prstGeom>
          <a:noFill/>
          <a:ln w="25400">
            <a:solidFill>
              <a:schemeClr val="accent2"/>
            </a:solidFill>
            <a:round/>
            <a:headEnd/>
            <a:tailEnd/>
          </a:ln>
          <a:effectLst>
            <a:outerShdw blurRad="63500" dist="20000" dir="5400000" rotWithShape="0">
              <a:srgbClr val="000000">
                <a:alpha val="37999"/>
              </a:srgbClr>
            </a:outerShdw>
          </a:effectLst>
        </p:spPr>
      </p:cxnSp>
      <p:cxnSp>
        <p:nvCxnSpPr>
          <p:cNvPr id="13" name="Gerade Verbindung 12"/>
          <p:cNvCxnSpPr>
            <a:cxnSpLocks noChangeShapeType="1"/>
          </p:cNvCxnSpPr>
          <p:nvPr/>
        </p:nvCxnSpPr>
        <p:spPr bwMode="auto">
          <a:xfrm>
            <a:off x="611188" y="1412875"/>
            <a:ext cx="3455987" cy="360363"/>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cxnSp>
        <p:nvCxnSpPr>
          <p:cNvPr id="15" name="Gerade Verbindung 14"/>
          <p:cNvCxnSpPr>
            <a:cxnSpLocks noChangeShapeType="1"/>
          </p:cNvCxnSpPr>
          <p:nvPr/>
        </p:nvCxnSpPr>
        <p:spPr bwMode="auto">
          <a:xfrm rot="5400000">
            <a:off x="8748712" y="4364038"/>
            <a:ext cx="574675" cy="0"/>
          </a:xfrm>
          <a:prstGeom prst="line">
            <a:avLst/>
          </a:prstGeom>
          <a:noFill/>
          <a:ln w="25400">
            <a:solidFill>
              <a:schemeClr val="accent2"/>
            </a:solidFill>
            <a:round/>
            <a:headEnd/>
            <a:tailEnd/>
          </a:ln>
          <a:effectLst>
            <a:outerShdw blurRad="63500" dist="20000" dir="5400000" rotWithShape="0">
              <a:srgbClr val="000000">
                <a:alpha val="37999"/>
              </a:srgbClr>
            </a:outerShdw>
          </a:effectLst>
        </p:spPr>
      </p:cxnSp>
      <p:cxnSp>
        <p:nvCxnSpPr>
          <p:cNvPr id="16" name="Gerade Verbindung 15"/>
          <p:cNvCxnSpPr>
            <a:cxnSpLocks noChangeShapeType="1"/>
          </p:cNvCxnSpPr>
          <p:nvPr/>
        </p:nvCxnSpPr>
        <p:spPr bwMode="auto">
          <a:xfrm rot="5400000">
            <a:off x="8747919" y="5877719"/>
            <a:ext cx="576262" cy="0"/>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sp>
        <p:nvSpPr>
          <p:cNvPr id="118793" name="Rechteck 16"/>
          <p:cNvSpPr>
            <a:spLocks noChangeArrowheads="1"/>
          </p:cNvSpPr>
          <p:nvPr/>
        </p:nvSpPr>
        <p:spPr bwMode="auto">
          <a:xfrm>
            <a:off x="3492500" y="5084763"/>
            <a:ext cx="94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u</a:t>
            </a:r>
            <a:r>
              <a:rPr lang="en-US" sz="1800" baseline="-25000"/>
              <a:t>stay</a:t>
            </a:r>
            <a:r>
              <a:rPr lang="en-US" sz="1800"/>
              <a:t>(1)</a:t>
            </a:r>
            <a:endParaRPr lang="de-DE" sz="1800"/>
          </a:p>
        </p:txBody>
      </p:sp>
      <p:sp>
        <p:nvSpPr>
          <p:cNvPr id="118794" name="Rechteck 17"/>
          <p:cNvSpPr>
            <a:spLocks noChangeArrowheads="1"/>
          </p:cNvSpPr>
          <p:nvPr/>
        </p:nvSpPr>
        <p:spPr bwMode="auto">
          <a:xfrm>
            <a:off x="6300788" y="51577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u</a:t>
            </a:r>
            <a:r>
              <a:rPr lang="en-US" sz="1800" baseline="-25000"/>
              <a:t>stay</a:t>
            </a:r>
            <a:r>
              <a:rPr lang="en-US" sz="1800"/>
              <a:t>(0)</a:t>
            </a:r>
            <a:endParaRPr lang="de-DE" sz="1800"/>
          </a:p>
        </p:txBody>
      </p:sp>
      <p:sp>
        <p:nvSpPr>
          <p:cNvPr id="118795" name="Geschweifte Klammer links 18"/>
          <p:cNvSpPr>
            <a:spLocks/>
          </p:cNvSpPr>
          <p:nvPr/>
        </p:nvSpPr>
        <p:spPr bwMode="auto">
          <a:xfrm rot="-5400000">
            <a:off x="3959225" y="4113213"/>
            <a:ext cx="288925" cy="1800225"/>
          </a:xfrm>
          <a:prstGeom prst="leftBrace">
            <a:avLst>
              <a:gd name="adj1" fmla="val 8308"/>
              <a:gd name="adj2" fmla="val 50000"/>
            </a:avLst>
          </a:prstGeom>
          <a:solidFill>
            <a:srgbClr val="FFFFFF"/>
          </a:solidFill>
          <a:ln w="9525">
            <a:solidFill>
              <a:schemeClr val="tx1"/>
            </a:solidFill>
            <a:round/>
            <a:headEnd/>
            <a:tailEnd/>
          </a:ln>
        </p:spPr>
        <p:txBody>
          <a:bodyPr/>
          <a:lstStyle/>
          <a:p>
            <a:endParaRPr lang="en-US"/>
          </a:p>
        </p:txBody>
      </p:sp>
      <p:sp>
        <p:nvSpPr>
          <p:cNvPr id="118796" name="Geschweifte Klammer links 19"/>
          <p:cNvSpPr>
            <a:spLocks/>
          </p:cNvSpPr>
          <p:nvPr/>
        </p:nvSpPr>
        <p:spPr bwMode="auto">
          <a:xfrm rot="-5400000">
            <a:off x="6767513" y="4113213"/>
            <a:ext cx="288925" cy="1800225"/>
          </a:xfrm>
          <a:prstGeom prst="leftBrace">
            <a:avLst>
              <a:gd name="adj1" fmla="val 8308"/>
              <a:gd name="adj2" fmla="val 50000"/>
            </a:avLst>
          </a:prstGeom>
          <a:solidFill>
            <a:srgbClr val="FFFFFF"/>
          </a:solidFill>
          <a:ln w="9525">
            <a:solidFill>
              <a:schemeClr val="tx1"/>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el 1"/>
          <p:cNvSpPr>
            <a:spLocks noGrp="1"/>
          </p:cNvSpPr>
          <p:nvPr>
            <p:ph type="title"/>
          </p:nvPr>
        </p:nvSpPr>
        <p:spPr/>
        <p:txBody>
          <a:bodyPr/>
          <a:lstStyle/>
          <a:p>
            <a:r>
              <a:rPr lang="en-US">
                <a:latin typeface="Lucida Grande" charset="0"/>
                <a:ea typeface="ＭＳ Ｐゴシック" charset="0"/>
                <a:cs typeface="ＭＳ Ｐゴシック" charset="0"/>
              </a:rPr>
              <a:t>Example</a:t>
            </a:r>
          </a:p>
        </p:txBody>
      </p:sp>
      <p:pic>
        <p:nvPicPr>
          <p:cNvPr id="1208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2133600"/>
            <a:ext cx="3600450" cy="2533650"/>
          </a:xfrm>
          <a:noFill/>
        </p:spPr>
      </p:pic>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33600"/>
            <a:ext cx="34956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feld 5"/>
          <p:cNvSpPr txBox="1">
            <a:spLocks noChangeArrowheads="1"/>
          </p:cNvSpPr>
          <p:nvPr/>
        </p:nvSpPr>
        <p:spPr bwMode="auto">
          <a:xfrm>
            <a:off x="684213" y="5084763"/>
            <a:ext cx="2928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Utility of four undominated </a:t>
            </a:r>
            <a:br>
              <a:rPr lang="en-US" sz="1800" i="0"/>
            </a:br>
            <a:r>
              <a:rPr lang="en-US" sz="1800" i="0"/>
              <a:t>two-step plans</a:t>
            </a:r>
          </a:p>
        </p:txBody>
      </p:sp>
      <p:sp>
        <p:nvSpPr>
          <p:cNvPr id="120837" name="Textfeld 6"/>
          <p:cNvSpPr txBox="1">
            <a:spLocks noChangeArrowheads="1"/>
          </p:cNvSpPr>
          <p:nvPr/>
        </p:nvSpPr>
        <p:spPr bwMode="auto">
          <a:xfrm>
            <a:off x="4716463" y="5229225"/>
            <a:ext cx="282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Utility function for optimal </a:t>
            </a:r>
            <a:br>
              <a:rPr lang="en-US" sz="1800" i="0"/>
            </a:br>
            <a:r>
              <a:rPr lang="en-US" sz="1800" i="0"/>
              <a:t>eight step plans</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title"/>
          </p:nvPr>
        </p:nvSpPr>
        <p:spPr/>
        <p:txBody>
          <a:bodyPr/>
          <a:lstStyle/>
          <a:p>
            <a:r>
              <a:rPr lang="en-US">
                <a:latin typeface="Lucida Grande" charset="0"/>
                <a:ea typeface="ＭＳ Ｐゴシック" charset="0"/>
                <a:cs typeface="ＭＳ Ｐゴシック" charset="0"/>
              </a:rPr>
              <a:t>General formula</a:t>
            </a:r>
          </a:p>
        </p:txBody>
      </p:sp>
      <p:sp>
        <p:nvSpPr>
          <p:cNvPr id="121858" name="Inhaltsplatzhalter 2"/>
          <p:cNvSpPr>
            <a:spLocks noGrp="1"/>
          </p:cNvSpPr>
          <p:nvPr>
            <p:ph idx="1"/>
          </p:nvPr>
        </p:nvSpPr>
        <p:spPr/>
        <p:txBody>
          <a:bodyPr/>
          <a:lstStyle/>
          <a:p>
            <a:r>
              <a:rPr lang="en-US" sz="2000">
                <a:latin typeface="Lucida Grande" charset="0"/>
                <a:ea typeface="ＭＳ Ｐゴシック" charset="0"/>
                <a:cs typeface="ＭＳ Ｐゴシック" charset="0"/>
              </a:rPr>
              <a:t>Let </a:t>
            </a:r>
            <a:r>
              <a:rPr lang="en-US" sz="2000" i="1">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 be a depth-</a:t>
            </a:r>
            <a:r>
              <a:rPr lang="en-US" sz="2000" i="1">
                <a:latin typeface="Lucida Grande" charset="0"/>
                <a:ea typeface="ＭＳ Ｐゴシック" charset="0"/>
                <a:cs typeface="ＭＳ Ｐゴシック" charset="0"/>
              </a:rPr>
              <a:t>d</a:t>
            </a:r>
            <a:r>
              <a:rPr lang="en-US" sz="2000">
                <a:latin typeface="Lucida Grande" charset="0"/>
                <a:ea typeface="ＭＳ Ｐゴシック" charset="0"/>
                <a:cs typeface="ＭＳ Ｐゴシック" charset="0"/>
              </a:rPr>
              <a:t> conditional plan whose initial action is </a:t>
            </a:r>
            <a:r>
              <a:rPr lang="en-US" sz="2000" i="1">
                <a:latin typeface="Lucida Grande" charset="0"/>
                <a:ea typeface="ＭＳ Ｐゴシック" charset="0"/>
                <a:cs typeface="ＭＳ Ｐゴシック" charset="0"/>
              </a:rPr>
              <a:t>a</a:t>
            </a:r>
            <a:r>
              <a:rPr lang="en-US" sz="2000">
                <a:latin typeface="Lucida Grande" charset="0"/>
                <a:ea typeface="ＭＳ Ｐゴシック" charset="0"/>
                <a:cs typeface="ＭＳ Ｐゴシック" charset="0"/>
              </a:rPr>
              <a:t> and whose depth</a:t>
            </a:r>
            <a:r>
              <a:rPr lang="en-US" sz="2000" i="1">
                <a:latin typeface="Lucida Grande" charset="0"/>
                <a:ea typeface="ＭＳ Ｐゴシック" charset="0"/>
                <a:cs typeface="ＭＳ Ｐゴシック" charset="0"/>
              </a:rPr>
              <a:t>-d-1</a:t>
            </a:r>
            <a:r>
              <a:rPr lang="en-US" sz="2000">
                <a:latin typeface="Lucida Grande" charset="0"/>
                <a:ea typeface="ＭＳ Ｐゴシック" charset="0"/>
                <a:cs typeface="ＭＳ Ｐゴシック" charset="0"/>
              </a:rPr>
              <a:t> subplan for percept e is </a:t>
            </a:r>
            <a:r>
              <a:rPr lang="en-US" sz="2000" i="1">
                <a:latin typeface="Lucida Grande" charset="0"/>
                <a:ea typeface="ＭＳ Ｐゴシック" charset="0"/>
                <a:cs typeface="ＭＳ Ｐゴシック" charset="0"/>
              </a:rPr>
              <a:t>p.e</a:t>
            </a:r>
            <a:r>
              <a:rPr lang="en-US" sz="2000">
                <a:latin typeface="Lucida Grande" charset="0"/>
                <a:ea typeface="ＭＳ Ｐゴシック" charset="0"/>
                <a:cs typeface="ＭＳ Ｐゴシック" charset="0"/>
              </a:rPr>
              <a:t>, then</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u</a:t>
            </a:r>
            <a:r>
              <a:rPr lang="en-US" sz="2000" baseline="-25000">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(s) = R(s) + ∑</a:t>
            </a:r>
            <a:r>
              <a:rPr lang="en-US" sz="2000" baseline="-25000">
                <a:latin typeface="Lucida Grande" charset="0"/>
                <a:ea typeface="ＭＳ Ｐゴシック" charset="0"/>
                <a:cs typeface="ＭＳ Ｐゴシック" charset="0"/>
              </a:rPr>
              <a:t>s’</a:t>
            </a:r>
            <a:r>
              <a:rPr lang="en-US" altLang="ja-JP" sz="2000">
                <a:latin typeface="Lucida Grande" charset="0"/>
                <a:ea typeface="ＭＳ Ｐゴシック" charset="0"/>
                <a:cs typeface="ＭＳ Ｐゴシック" charset="0"/>
              </a:rPr>
              <a:t> P(s</a:t>
            </a:r>
            <a:r>
              <a:rPr lang="en-US" sz="2000">
                <a:latin typeface="Lucida Grande" charset="0"/>
                <a:ea typeface="ＭＳ Ｐゴシック" charset="0"/>
                <a:cs typeface="ＭＳ Ｐゴシック" charset="0"/>
              </a:rPr>
              <a:t>’</a:t>
            </a:r>
            <a:r>
              <a:rPr lang="en-US" altLang="ja-JP" sz="2000">
                <a:latin typeface="Lucida Grande" charset="0"/>
                <a:ea typeface="ＭＳ Ｐゴシック" charset="0"/>
                <a:cs typeface="ＭＳ Ｐゴシック" charset="0"/>
              </a:rPr>
              <a:t>| s,a) ∑</a:t>
            </a:r>
            <a:r>
              <a:rPr lang="en-US" altLang="ja-JP" sz="2000" baseline="-25000">
                <a:latin typeface="Lucida Grande" charset="0"/>
                <a:ea typeface="ＭＳ Ｐゴシック" charset="0"/>
                <a:cs typeface="ＭＳ Ｐゴシック" charset="0"/>
              </a:rPr>
              <a:t>e</a:t>
            </a:r>
            <a:r>
              <a:rPr lang="en-US" altLang="ja-JP" sz="2000">
                <a:latin typeface="Lucida Grande" charset="0"/>
                <a:ea typeface="ＭＳ Ｐゴシック" charset="0"/>
                <a:cs typeface="ＭＳ Ｐゴシック" charset="0"/>
              </a:rPr>
              <a:t> P(e|s</a:t>
            </a:r>
            <a:r>
              <a:rPr lang="en-US" sz="2000">
                <a:latin typeface="Lucida Grande" charset="0"/>
                <a:ea typeface="ＭＳ Ｐゴシック" charset="0"/>
                <a:cs typeface="ＭＳ Ｐゴシック" charset="0"/>
              </a:rPr>
              <a:t>’</a:t>
            </a:r>
            <a:r>
              <a:rPr lang="en-US" altLang="ja-JP" sz="2000">
                <a:latin typeface="Lucida Grande" charset="0"/>
                <a:ea typeface="ＭＳ Ｐゴシック" charset="0"/>
                <a:cs typeface="ＭＳ Ｐゴシック" charset="0"/>
              </a:rPr>
              <a:t>) u</a:t>
            </a:r>
            <a:r>
              <a:rPr lang="en-US" altLang="ja-JP" sz="2000" baseline="-25000">
                <a:latin typeface="Lucida Grande" charset="0"/>
                <a:ea typeface="ＭＳ Ｐゴシック" charset="0"/>
                <a:cs typeface="ＭＳ Ｐゴシック" charset="0"/>
              </a:rPr>
              <a:t>p.e</a:t>
            </a:r>
            <a:r>
              <a:rPr lang="en-US" altLang="ja-JP" sz="2000">
                <a:latin typeface="Lucida Grande" charset="0"/>
                <a:ea typeface="ＭＳ Ｐゴシック" charset="0"/>
                <a:cs typeface="ＭＳ Ｐゴシック" charset="0"/>
              </a:rPr>
              <a:t>(s</a:t>
            </a:r>
            <a:r>
              <a:rPr lang="en-US" sz="2000">
                <a:latin typeface="Lucida Grande" charset="0"/>
                <a:ea typeface="ＭＳ Ｐゴシック" charset="0"/>
                <a:cs typeface="ＭＳ Ｐゴシック" charset="0"/>
              </a:rPr>
              <a:t>’</a:t>
            </a:r>
            <a:r>
              <a:rPr lang="en-US" altLang="ja-JP" sz="2000">
                <a:latin typeface="Lucida Grande" charset="0"/>
                <a:ea typeface="ＭＳ Ｐゴシック" charset="0"/>
                <a:cs typeface="ＭＳ Ｐゴシック" charset="0"/>
              </a:rPr>
              <a:t>)</a:t>
            </a:r>
            <a:br>
              <a:rPr lang="en-US" altLang="ja-JP" sz="2000">
                <a:latin typeface="Lucida Grande" charset="0"/>
                <a:ea typeface="ＭＳ Ｐゴシック" charset="0"/>
                <a:cs typeface="ＭＳ Ｐゴシック" charset="0"/>
              </a:rPr>
            </a:br>
            <a:r>
              <a:rPr lang="en-US" altLang="ja-JP" sz="2000">
                <a:latin typeface="Lucida Grande" charset="0"/>
                <a:ea typeface="ＭＳ Ｐゴシック" charset="0"/>
                <a:cs typeface="ＭＳ Ｐゴシック" charset="0"/>
              </a:rPr>
              <a:t/>
            </a:r>
            <a:br>
              <a:rPr lang="en-US" altLang="ja-JP" sz="2000">
                <a:latin typeface="Lucida Grande" charset="0"/>
                <a:ea typeface="ＭＳ Ｐゴシック" charset="0"/>
                <a:cs typeface="ＭＳ Ｐゴシック" charset="0"/>
              </a:rPr>
            </a:br>
            <a:endParaRPr lang="en-US" altLang="ja-JP" sz="2000">
              <a:latin typeface="Lucida Grande" charset="0"/>
              <a:ea typeface="ＭＳ Ｐゴシック" charset="0"/>
              <a:cs typeface="ＭＳ Ｐゴシック" charset="0"/>
            </a:endParaRPr>
          </a:p>
          <a:p>
            <a:r>
              <a:rPr lang="en-US" sz="2000">
                <a:latin typeface="Lucida Grande" charset="0"/>
                <a:ea typeface="ＭＳ Ｐゴシック" charset="0"/>
                <a:cs typeface="ＭＳ Ｐゴシック" charset="0"/>
              </a:rPr>
              <a:t>This give us a value iteration algorithm</a:t>
            </a:r>
          </a:p>
          <a:p>
            <a:r>
              <a:rPr lang="en-US" sz="2000">
                <a:latin typeface="Lucida Grande" charset="0"/>
                <a:ea typeface="ＭＳ Ｐゴシック" charset="0"/>
                <a:cs typeface="ＭＳ Ｐゴシック" charset="0"/>
              </a:rPr>
              <a:t>The elimination of dominated plans is essential for reducing doubly exponential growth: the number of undominated plans with d=8 is just 144, otherwise 2</a:t>
            </a:r>
            <a:r>
              <a:rPr lang="en-US" sz="2000" baseline="30000">
                <a:latin typeface="Lucida Grande" charset="0"/>
                <a:ea typeface="ＭＳ Ｐゴシック" charset="0"/>
                <a:cs typeface="ＭＳ Ｐゴシック" charset="0"/>
              </a:rPr>
              <a:t>255</a:t>
            </a:r>
            <a:r>
              <a:rPr lang="en-US" sz="2000">
                <a:latin typeface="Lucida Grande" charset="0"/>
                <a:ea typeface="ＭＳ Ｐゴシック" charset="0"/>
                <a:cs typeface="ＭＳ Ｐゴシック" charset="0"/>
              </a:rPr>
              <a:t>  (|A| </a:t>
            </a:r>
            <a:r>
              <a:rPr lang="en-US" sz="2000" baseline="30000">
                <a:latin typeface="Lucida Grande" charset="0"/>
                <a:ea typeface="ＭＳ Ｐゴシック" charset="0"/>
                <a:cs typeface="ＭＳ Ｐゴシック" charset="0"/>
              </a:rPr>
              <a:t>O(|E|</a:t>
            </a:r>
            <a:r>
              <a:rPr lang="en-US" sz="2000" baseline="54000">
                <a:latin typeface="Lucida Grande" charset="0"/>
                <a:ea typeface="ＭＳ Ｐゴシック" charset="0"/>
                <a:cs typeface="ＭＳ Ｐゴシック" charset="0"/>
              </a:rPr>
              <a:t>d</a:t>
            </a:r>
            <a:r>
              <a:rPr lang="en-US" sz="2000" baseline="30000">
                <a:latin typeface="Lucida Grande" charset="0"/>
                <a:ea typeface="ＭＳ Ｐゴシック" charset="0"/>
                <a:cs typeface="ＭＳ Ｐゴシック" charset="0"/>
              </a:rPr>
              <a:t>-1)</a:t>
            </a:r>
            <a:r>
              <a:rPr lang="en-US" sz="2000">
                <a:latin typeface="Lucida Grande" charset="0"/>
                <a:ea typeface="ＭＳ Ｐゴシック" charset="0"/>
                <a:cs typeface="ＭＳ Ｐゴシック" charset="0"/>
              </a:rPr>
              <a:t>)</a:t>
            </a:r>
          </a:p>
          <a:p>
            <a:r>
              <a:rPr lang="en-US" sz="2000">
                <a:latin typeface="Lucida Grande" charset="0"/>
                <a:ea typeface="ＭＳ Ｐゴシック" charset="0"/>
                <a:cs typeface="ＭＳ Ｐゴシック" charset="0"/>
              </a:rPr>
              <a:t>For large POMDPs this approach is highly inefficient</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Solutions for POMDP</a:t>
            </a:r>
          </a:p>
        </p:txBody>
      </p:sp>
      <p:sp>
        <p:nvSpPr>
          <p:cNvPr id="122882" name="Rectangle 3"/>
          <p:cNvSpPr>
            <a:spLocks noGrp="1" noChangeArrowheads="1"/>
          </p:cNvSpPr>
          <p:nvPr>
            <p:ph type="body" idx="1"/>
          </p:nvPr>
        </p:nvSpPr>
        <p:spPr>
          <a:xfrm>
            <a:off x="300038" y="2097088"/>
            <a:ext cx="8077200" cy="4191000"/>
          </a:xfrm>
        </p:spPr>
        <p:txBody>
          <a:bodyPr/>
          <a:lstStyle/>
          <a:p>
            <a:pPr eaLnBrk="1" hangingPunct="1"/>
            <a:r>
              <a:rPr lang="en-US" altLang="zh-CN" sz="2000">
                <a:latin typeface="Lucida Grande" charset="0"/>
                <a:ea typeface="ＭＳ Ｐゴシック" charset="0"/>
                <a:cs typeface="ＭＳ Ｐゴシック" charset="0"/>
              </a:rPr>
              <a:t>Belief MDP has reduced POMDP to MDP, the MDP obtained has a multidimensional continuous state space. </a:t>
            </a:r>
          </a:p>
          <a:p>
            <a:pPr eaLnBrk="1" hangingPunct="1"/>
            <a:r>
              <a:rPr lang="en-US" altLang="zh-CN" sz="2000">
                <a:latin typeface="Lucida Grande" charset="0"/>
                <a:ea typeface="ＭＳ Ｐゴシック" charset="0"/>
                <a:cs typeface="ＭＳ Ｐゴシック" charset="0"/>
              </a:rPr>
              <a:t>Methods based on </a:t>
            </a:r>
            <a:r>
              <a:rPr lang="en-US" altLang="zh-CN" sz="2000" i="1">
                <a:latin typeface="Lucida Grande" charset="0"/>
                <a:ea typeface="ＭＳ Ｐゴシック" charset="0"/>
                <a:cs typeface="ＭＳ Ｐゴシック" charset="0"/>
              </a:rPr>
              <a:t>value</a:t>
            </a:r>
            <a:r>
              <a:rPr lang="en-US" altLang="zh-CN" sz="2000">
                <a:latin typeface="Lucida Grande" charset="0"/>
                <a:ea typeface="ＭＳ Ｐゴシック" charset="0"/>
                <a:cs typeface="ＭＳ Ｐゴシック" charset="0"/>
              </a:rPr>
              <a:t> and </a:t>
            </a:r>
            <a:r>
              <a:rPr lang="en-US" altLang="zh-CN" sz="2000" i="1">
                <a:latin typeface="Lucida Grande" charset="0"/>
                <a:ea typeface="ＭＳ Ｐゴシック" charset="0"/>
                <a:cs typeface="ＭＳ Ｐゴシック" charset="0"/>
              </a:rPr>
              <a:t>policy</a:t>
            </a:r>
            <a:r>
              <a:rPr lang="en-US" altLang="zh-CN" sz="2000">
                <a:latin typeface="Lucida Grande" charset="0"/>
                <a:ea typeface="ＭＳ Ｐゴシック" charset="0"/>
                <a:cs typeface="ＭＳ Ｐゴシック" charset="0"/>
              </a:rPr>
              <a:t> </a:t>
            </a:r>
            <a:r>
              <a:rPr lang="en-US" altLang="zh-CN" sz="2000" i="1">
                <a:latin typeface="Lucida Grande" charset="0"/>
                <a:ea typeface="ＭＳ Ｐゴシック" charset="0"/>
                <a:cs typeface="ＭＳ Ｐゴシック" charset="0"/>
              </a:rPr>
              <a:t>iteration</a:t>
            </a:r>
            <a:r>
              <a:rPr lang="en-US" altLang="zh-CN" sz="2000">
                <a:latin typeface="Lucida Grande" charset="0"/>
                <a:ea typeface="ＭＳ Ｐゴシック" charset="0"/>
                <a:cs typeface="ＭＳ Ｐゴシック" charset="0"/>
              </a:rPr>
              <a:t>:</a:t>
            </a:r>
          </a:p>
          <a:p>
            <a:pPr eaLnBrk="1" hangingPunct="1">
              <a:buFont typeface="Times" charset="0"/>
              <a:buNone/>
            </a:pPr>
            <a:r>
              <a:rPr lang="en-US" altLang="zh-CN" sz="2000">
                <a:latin typeface="Lucida Grande" charset="0"/>
                <a:ea typeface="ＭＳ Ｐゴシック" charset="0"/>
                <a:cs typeface="ＭＳ Ｐゴシック" charset="0"/>
              </a:rPr>
              <a:t>    A policy        can be represented as a set of </a:t>
            </a:r>
            <a:r>
              <a:rPr lang="en-US" altLang="zh-CN" sz="2000" i="1">
                <a:latin typeface="Lucida Grande" charset="0"/>
                <a:ea typeface="ＭＳ Ｐゴシック" charset="0"/>
                <a:cs typeface="ＭＳ Ｐゴシック" charset="0"/>
              </a:rPr>
              <a:t>regions </a:t>
            </a:r>
            <a:r>
              <a:rPr lang="en-US" altLang="zh-CN" sz="2000">
                <a:latin typeface="Lucida Grande" charset="0"/>
                <a:ea typeface="ＭＳ Ｐゴシック" charset="0"/>
                <a:cs typeface="ＭＳ Ｐゴシック" charset="0"/>
              </a:rPr>
              <a:t>of belief state space, each of which is associated with a particular optimal action. The value function associates a distinct </a:t>
            </a:r>
            <a:r>
              <a:rPr lang="en-US" altLang="zh-CN" sz="2000" i="1">
                <a:latin typeface="Lucida Grande" charset="0"/>
                <a:ea typeface="ＭＳ Ｐゴシック" charset="0"/>
                <a:cs typeface="ＭＳ Ｐゴシック" charset="0"/>
              </a:rPr>
              <a:t>linear </a:t>
            </a:r>
            <a:r>
              <a:rPr lang="en-US" altLang="zh-CN" sz="2000">
                <a:latin typeface="Lucida Grande" charset="0"/>
                <a:ea typeface="ＭＳ Ｐゴシック" charset="0"/>
                <a:cs typeface="ＭＳ Ｐゴシック" charset="0"/>
              </a:rPr>
              <a:t>function of </a:t>
            </a:r>
            <a:r>
              <a:rPr lang="en-US" altLang="zh-CN" sz="2000" i="1">
                <a:latin typeface="Lucida Grande" charset="0"/>
                <a:ea typeface="ＭＳ Ｐゴシック" charset="0"/>
                <a:cs typeface="ＭＳ Ｐゴシック" charset="0"/>
              </a:rPr>
              <a:t>b</a:t>
            </a:r>
            <a:r>
              <a:rPr lang="en-US" altLang="zh-CN" sz="2000">
                <a:latin typeface="Lucida Grande" charset="0"/>
                <a:ea typeface="ＭＳ Ｐゴシック" charset="0"/>
                <a:cs typeface="ＭＳ Ｐゴシック" charset="0"/>
              </a:rPr>
              <a:t> with each region. Each value or policy iteration step refines the boundaries of the regions and may introduce new regions.</a:t>
            </a:r>
          </a:p>
        </p:txBody>
      </p:sp>
      <p:graphicFrame>
        <p:nvGraphicFramePr>
          <p:cNvPr id="122883" name="Object 2"/>
          <p:cNvGraphicFramePr>
            <a:graphicFrameLocks noChangeAspect="1"/>
          </p:cNvGraphicFramePr>
          <p:nvPr/>
        </p:nvGraphicFramePr>
        <p:xfrm>
          <a:off x="1763713" y="3213100"/>
          <a:ext cx="503237" cy="320675"/>
        </p:xfrm>
        <a:graphic>
          <a:graphicData uri="http://schemas.openxmlformats.org/presentationml/2006/ole">
            <mc:AlternateContent xmlns:mc="http://schemas.openxmlformats.org/markup-compatibility/2006">
              <mc:Choice xmlns:v="urn:schemas-microsoft-com:vml" Requires="v">
                <p:oleObj spid="_x0000_s122885" name="Formel" r:id="rId5" imgW="317500" imgH="203200" progId="Equation.3">
                  <p:embed/>
                </p:oleObj>
              </mc:Choice>
              <mc:Fallback>
                <p:oleObj name="Formel" r:id="rId5" imgW="317500" imgH="203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213100"/>
                        <a:ext cx="503237"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22884" name="Picture 5" descr="pwlc-parti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738688"/>
            <a:ext cx="26670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152400" y="304800"/>
            <a:ext cx="8915400" cy="592138"/>
          </a:xfrm>
        </p:spPr>
        <p:txBody>
          <a:bodyPr/>
          <a:lstStyle/>
          <a:p>
            <a:pPr eaLnBrk="1" hangingPunct="1"/>
            <a:r>
              <a:rPr lang="en-US" altLang="zh-CN" sz="4000">
                <a:latin typeface="Lucida Grande" charset="0"/>
                <a:ea typeface="ＭＳ Ｐゴシック" charset="0"/>
                <a:cs typeface="ＭＳ Ｐゴシック" charset="0"/>
              </a:rPr>
              <a:t>Agent Design: Decision Theory</a:t>
            </a:r>
          </a:p>
        </p:txBody>
      </p:sp>
      <p:sp>
        <p:nvSpPr>
          <p:cNvPr id="124930" name="Rectangle 3"/>
          <p:cNvSpPr>
            <a:spLocks noGrp="1" noChangeArrowheads="1"/>
          </p:cNvSpPr>
          <p:nvPr>
            <p:ph type="body" idx="1"/>
          </p:nvPr>
        </p:nvSpPr>
        <p:spPr>
          <a:xfrm>
            <a:off x="323850" y="1981200"/>
            <a:ext cx="8362950" cy="3281363"/>
          </a:xfrm>
        </p:spPr>
        <p:txBody>
          <a:bodyPr/>
          <a:lstStyle/>
          <a:p>
            <a:pPr eaLnBrk="1" hangingPunct="1">
              <a:buFont typeface="Times" charset="0"/>
              <a:buNone/>
            </a:pPr>
            <a:r>
              <a:rPr lang="zh-CN" altLang="en-US" sz="2800">
                <a:latin typeface="Lucida Grande" charset="0"/>
                <a:ea typeface="ＭＳ Ｐゴシック" charset="0"/>
                <a:cs typeface="SimSun" charset="0"/>
              </a:rPr>
              <a:t>      </a:t>
            </a:r>
            <a:r>
              <a:rPr lang="en-US" altLang="zh-CN" sz="2800">
                <a:latin typeface="Lucida Grande" charset="0"/>
                <a:ea typeface="ＭＳ Ｐゴシック" charset="0"/>
                <a:cs typeface="ＭＳ Ｐゴシック" charset="0"/>
              </a:rPr>
              <a:t>= probability theory + utility theory</a:t>
            </a:r>
          </a:p>
          <a:p>
            <a:pPr eaLnBrk="1" hangingPunct="1">
              <a:buFont typeface="Times" charset="0"/>
              <a:buNone/>
            </a:pPr>
            <a:r>
              <a:rPr lang="en-US" altLang="zh-CN" sz="2800">
                <a:latin typeface="Lucida Grande" charset="0"/>
                <a:ea typeface="ＭＳ Ｐゴシック" charset="0"/>
                <a:cs typeface="ＭＳ Ｐゴシック" charset="0"/>
              </a:rPr>
              <a:t>   </a:t>
            </a:r>
            <a:br>
              <a:rPr lang="en-US" altLang="zh-CN" sz="2800">
                <a:latin typeface="Lucida Grande" charset="0"/>
                <a:ea typeface="ＭＳ Ｐゴシック" charset="0"/>
                <a:cs typeface="ＭＳ Ｐゴシック" charset="0"/>
              </a:rPr>
            </a:br>
            <a:r>
              <a:rPr lang="en-US" altLang="zh-CN" sz="2800">
                <a:latin typeface="Lucida Grande" charset="0"/>
                <a:ea typeface="ＭＳ Ｐゴシック" charset="0"/>
                <a:cs typeface="ＭＳ Ｐゴシック" charset="0"/>
              </a:rPr>
              <a:t>The fundamental idea of decision theory is that an agent is rational if and only if it chooses the action that yields the highest expected utility, averaged over all possible outcomes of the action. </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152400" y="244475"/>
            <a:ext cx="8915400" cy="574675"/>
          </a:xfrm>
        </p:spPr>
        <p:txBody>
          <a:bodyPr/>
          <a:lstStyle/>
          <a:p>
            <a:pPr eaLnBrk="1" hangingPunct="1"/>
            <a:r>
              <a:rPr lang="en-US" altLang="zh-CN" sz="4000">
                <a:latin typeface="Lucida Grande" charset="0"/>
                <a:ea typeface="ＭＳ Ｐゴシック" charset="0"/>
                <a:cs typeface="ＭＳ Ｐゴシック" charset="0"/>
              </a:rPr>
              <a:t>A Decision-Theoretic Agent</a:t>
            </a:r>
          </a:p>
        </p:txBody>
      </p:sp>
      <p:sp>
        <p:nvSpPr>
          <p:cNvPr id="126978" name="Rectangle 3"/>
          <p:cNvSpPr>
            <a:spLocks noGrp="1" noChangeArrowheads="1"/>
          </p:cNvSpPr>
          <p:nvPr>
            <p:ph type="body" idx="1"/>
          </p:nvPr>
        </p:nvSpPr>
        <p:spPr>
          <a:xfrm>
            <a:off x="539750" y="2209800"/>
            <a:ext cx="8147050" cy="2952750"/>
          </a:xfrm>
        </p:spPr>
        <p:txBody>
          <a:bodyPr/>
          <a:lstStyle/>
          <a:p>
            <a:pPr eaLnBrk="1" hangingPunct="1">
              <a:lnSpc>
                <a:spcPct val="90000"/>
              </a:lnSpc>
              <a:buFont typeface="Times" charset="0"/>
              <a:buNone/>
            </a:pPr>
            <a:r>
              <a:rPr lang="en-US" altLang="zh-CN" sz="2000">
                <a:latin typeface="Lucida Grande" charset="0"/>
                <a:ea typeface="ＭＳ Ｐゴシック" charset="0"/>
                <a:cs typeface="ＭＳ Ｐゴシック" charset="0"/>
              </a:rPr>
              <a:t>function DECISION-THEORETIC-AGENT(</a:t>
            </a:r>
            <a:r>
              <a:rPr lang="en-US" altLang="zh-CN" sz="2000" i="1">
                <a:latin typeface="Lucida Grande" charset="0"/>
                <a:ea typeface="ＭＳ Ｐゴシック" charset="0"/>
                <a:cs typeface="ＭＳ Ｐゴシック" charset="0"/>
              </a:rPr>
              <a:t>percept</a:t>
            </a:r>
            <a:r>
              <a:rPr lang="en-US" altLang="zh-CN" sz="2000">
                <a:latin typeface="Lucida Grande" charset="0"/>
                <a:ea typeface="ＭＳ Ｐゴシック" charset="0"/>
                <a:cs typeface="ＭＳ Ｐゴシック" charset="0"/>
              </a:rPr>
              <a:t>) returns </a:t>
            </a:r>
            <a:r>
              <a:rPr lang="en-US" altLang="zh-CN" sz="2000" i="1">
                <a:latin typeface="Lucida Grande" charset="0"/>
                <a:ea typeface="ＭＳ Ｐゴシック" charset="0"/>
                <a:cs typeface="ＭＳ Ｐゴシック" charset="0"/>
              </a:rPr>
              <a:t>action</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calculate updated </a:t>
            </a:r>
            <a:r>
              <a:rPr lang="en-US" altLang="zh-CN" sz="2000" u="sng">
                <a:latin typeface="Lucida Grande" charset="0"/>
                <a:ea typeface="ＭＳ Ｐゴシック" charset="0"/>
                <a:cs typeface="ＭＳ Ｐゴシック" charset="0"/>
              </a:rPr>
              <a:t>probabilities for current state</a:t>
            </a:r>
            <a:r>
              <a:rPr lang="en-US" altLang="zh-CN" sz="2000">
                <a:latin typeface="Lucida Grande" charset="0"/>
                <a:ea typeface="ＭＳ Ｐゴシック" charset="0"/>
                <a:cs typeface="ＭＳ Ｐゴシック" charset="0"/>
              </a:rPr>
              <a:t> based on available evidence including current percept and previous action </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calculate outcome probabilities for actions</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given action descriptions and probabilities of current states</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select </a:t>
            </a:r>
            <a:r>
              <a:rPr lang="en-US" altLang="zh-CN" sz="2000" i="1">
                <a:latin typeface="Lucida Grande" charset="0"/>
                <a:ea typeface="ＭＳ Ｐゴシック" charset="0"/>
                <a:cs typeface="ＭＳ Ｐゴシック" charset="0"/>
              </a:rPr>
              <a:t>action</a:t>
            </a:r>
            <a:r>
              <a:rPr lang="en-US" altLang="zh-CN" sz="2000">
                <a:latin typeface="Lucida Grande" charset="0"/>
                <a:ea typeface="ＭＳ Ｐゴシック" charset="0"/>
                <a:cs typeface="ＭＳ Ｐゴシック" charset="0"/>
              </a:rPr>
              <a:t> with highest expected utility</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given probabilities of outcomes and utility information</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return </a:t>
            </a:r>
            <a:r>
              <a:rPr lang="en-US" altLang="zh-CN" sz="2000" i="1">
                <a:latin typeface="Lucida Grande" charset="0"/>
                <a:ea typeface="ＭＳ Ｐゴシック" charset="0"/>
                <a:cs typeface="ＭＳ Ｐゴシック" charset="0"/>
              </a:rPr>
              <a:t>action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533400" y="0"/>
            <a:ext cx="80772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Probabilistic Transition Model</a:t>
            </a:r>
          </a:p>
        </p:txBody>
      </p:sp>
      <p:grpSp>
        <p:nvGrpSpPr>
          <p:cNvPr id="27650" name="Group 3"/>
          <p:cNvGrpSpPr>
            <a:grpSpLocks/>
          </p:cNvGrpSpPr>
          <p:nvPr/>
        </p:nvGrpSpPr>
        <p:grpSpPr bwMode="auto">
          <a:xfrm>
            <a:off x="3352800" y="2133600"/>
            <a:ext cx="2438400" cy="1828800"/>
            <a:chOff x="960" y="1152"/>
            <a:chExt cx="1536" cy="1152"/>
          </a:xfrm>
        </p:grpSpPr>
        <p:sp>
          <p:nvSpPr>
            <p:cNvPr id="27653"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7655"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7656"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7657"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7658"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7659"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7651" name="Freeform 11"/>
          <p:cNvSpPr>
            <a:spLocks/>
          </p:cNvSpPr>
          <p:nvPr/>
        </p:nvSpPr>
        <p:spPr bwMode="auto">
          <a:xfrm>
            <a:off x="3517900" y="3505200"/>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27652" name="Text Box 12"/>
          <p:cNvSpPr txBox="1">
            <a:spLocks noChangeArrowheads="1"/>
          </p:cNvSpPr>
          <p:nvPr/>
        </p:nvSpPr>
        <p:spPr bwMode="auto">
          <a:xfrm>
            <a:off x="762000" y="4191000"/>
            <a:ext cx="76977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a:p>
            <a:pPr eaLnBrk="1" hangingPunct="1">
              <a:buFontTx/>
              <a:buChar char="•"/>
            </a:pPr>
            <a:r>
              <a:rPr lang="en-US" sz="2000" i="0">
                <a:latin typeface="Tahoma" charset="0"/>
              </a:rPr>
              <a:t> The effect of </a:t>
            </a:r>
            <a:r>
              <a:rPr lang="en-US" sz="2000" i="0">
                <a:solidFill>
                  <a:srgbClr val="990000"/>
                </a:solidFill>
                <a:latin typeface="Tahoma" charset="0"/>
              </a:rPr>
              <a:t>U</a:t>
            </a:r>
            <a:r>
              <a:rPr lang="en-US" sz="2000" i="0">
                <a:latin typeface="Tahoma" charset="0"/>
              </a:rPr>
              <a:t> is as follows (</a:t>
            </a:r>
            <a:r>
              <a:rPr lang="en-US" sz="2000" i="0">
                <a:solidFill>
                  <a:srgbClr val="009900"/>
                </a:solidFill>
                <a:latin typeface="Tahoma" charset="0"/>
              </a:rPr>
              <a:t>transition model</a:t>
            </a:r>
            <a:r>
              <a:rPr lang="en-US" sz="2000" i="0">
                <a:latin typeface="Tahoma" charset="0"/>
              </a:rPr>
              <a:t>):</a:t>
            </a:r>
          </a:p>
          <a:p>
            <a:pPr lvl="1" eaLnBrk="1" hangingPunct="1">
              <a:buFontTx/>
              <a:buChar char="•"/>
            </a:pPr>
            <a:r>
              <a:rPr lang="en-US" sz="2000" i="0">
                <a:latin typeface="Tahoma" charset="0"/>
              </a:rPr>
              <a:t> </a:t>
            </a:r>
            <a:r>
              <a:rPr lang="en-US" sz="2000" i="0">
                <a:solidFill>
                  <a:schemeClr val="accent2"/>
                </a:solidFill>
                <a:latin typeface="Tahoma" charset="0"/>
              </a:rPr>
              <a:t>With probability 0.8 the robot moves up one square (if the </a:t>
            </a:r>
            <a:br>
              <a:rPr lang="en-US" sz="2000" i="0">
                <a:solidFill>
                  <a:schemeClr val="accent2"/>
                </a:solidFill>
                <a:latin typeface="Tahoma" charset="0"/>
              </a:rPr>
            </a:br>
            <a:r>
              <a:rPr lang="en-US" sz="2000" i="0">
                <a:solidFill>
                  <a:schemeClr val="accent2"/>
                </a:solidFill>
                <a:latin typeface="Tahoma" charset="0"/>
              </a:rPr>
              <a:t>   robot is already in the top row, then it does not move)</a:t>
            </a:r>
          </a:p>
          <a:p>
            <a:pPr lvl="1" eaLnBrk="1" hangingPunct="1">
              <a:buFontTx/>
              <a:buChar char="•"/>
            </a:pPr>
            <a:r>
              <a:rPr lang="en-US" sz="2000" i="0">
                <a:latin typeface="Tahoma" charset="0"/>
              </a:rPr>
              <a:t> With probability 0.1 the robot moves right one square (if the</a:t>
            </a:r>
            <a:br>
              <a:rPr lang="en-US" sz="2000" i="0">
                <a:latin typeface="Tahoma" charset="0"/>
              </a:rPr>
            </a:br>
            <a:r>
              <a:rPr lang="en-US" sz="2000" i="0">
                <a:latin typeface="Tahoma" charset="0"/>
              </a:rPr>
              <a:t>   robot is already in the rightmost row, then it does not move)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Oval 2"/>
          <p:cNvSpPr>
            <a:spLocks noChangeArrowheads="1"/>
          </p:cNvSpPr>
          <p:nvPr/>
        </p:nvSpPr>
        <p:spPr bwMode="auto">
          <a:xfrm>
            <a:off x="1476375" y="4168775"/>
            <a:ext cx="1150938" cy="504825"/>
          </a:xfrm>
          <a:prstGeom prst="ellipse">
            <a:avLst/>
          </a:prstGeom>
          <a:solidFill>
            <a:schemeClr val="hlink"/>
          </a:solidFill>
          <a:ln w="9525">
            <a:solidFill>
              <a:schemeClr val="tx1"/>
            </a:solidFill>
            <a:round/>
            <a:headEnd/>
            <a:tailEnd/>
          </a:ln>
        </p:spPr>
        <p:txBody>
          <a:bodyPr wrap="none" anchor="ctr"/>
          <a:lstStyle/>
          <a:p>
            <a:pPr algn="ctr" eaLnBrk="1" hangingPunct="1"/>
            <a:r>
              <a:rPr lang="en-US" altLang="zh-CN" sz="1800" i="0">
                <a:cs typeface="SimSun" charset="0"/>
              </a:rPr>
              <a:t>Sense.t</a:t>
            </a:r>
          </a:p>
        </p:txBody>
      </p:sp>
      <p:sp>
        <p:nvSpPr>
          <p:cNvPr id="129026" name="Oval 3"/>
          <p:cNvSpPr>
            <a:spLocks noChangeArrowheads="1"/>
          </p:cNvSpPr>
          <p:nvPr/>
        </p:nvSpPr>
        <p:spPr bwMode="auto">
          <a:xfrm>
            <a:off x="828675" y="2008188"/>
            <a:ext cx="1008063" cy="431800"/>
          </a:xfrm>
          <a:prstGeom prst="ellipse">
            <a:avLst/>
          </a:prstGeom>
          <a:solidFill>
            <a:schemeClr val="hlink"/>
          </a:solidFill>
          <a:ln w="9525">
            <a:solidFill>
              <a:schemeClr val="tx1"/>
            </a:solidFill>
            <a:round/>
            <a:headEnd/>
            <a:tailEnd/>
          </a:ln>
        </p:spPr>
        <p:txBody>
          <a:bodyPr wrap="none" anchor="ctr"/>
          <a:lstStyle/>
          <a:p>
            <a:pPr algn="ctr" eaLnBrk="1" hangingPunct="1"/>
            <a:r>
              <a:rPr lang="en-US" altLang="zh-CN" sz="1800" i="0">
                <a:cs typeface="SimSun" charset="0"/>
              </a:rPr>
              <a:t>D.t-1</a:t>
            </a:r>
          </a:p>
        </p:txBody>
      </p:sp>
      <p:sp>
        <p:nvSpPr>
          <p:cNvPr id="129027" name="Oval 4"/>
          <p:cNvSpPr>
            <a:spLocks noChangeArrowheads="1"/>
          </p:cNvSpPr>
          <p:nvPr/>
        </p:nvSpPr>
        <p:spPr bwMode="auto">
          <a:xfrm>
            <a:off x="14763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a:t>
            </a:r>
          </a:p>
        </p:txBody>
      </p:sp>
      <p:cxnSp>
        <p:nvCxnSpPr>
          <p:cNvPr id="129028" name="AutoShape 5"/>
          <p:cNvCxnSpPr>
            <a:cxnSpLocks noChangeShapeType="1"/>
            <a:stCxn id="129027" idx="4"/>
            <a:endCxn id="129025" idx="0"/>
          </p:cNvCxnSpPr>
          <p:nvPr/>
        </p:nvCxnSpPr>
        <p:spPr bwMode="auto">
          <a:xfrm>
            <a:off x="20526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9029" name="AutoShape 6"/>
          <p:cNvCxnSpPr>
            <a:cxnSpLocks noChangeShapeType="1"/>
            <a:stCxn id="129026" idx="4"/>
            <a:endCxn id="129027" idx="1"/>
          </p:cNvCxnSpPr>
          <p:nvPr/>
        </p:nvCxnSpPr>
        <p:spPr bwMode="auto">
          <a:xfrm>
            <a:off x="1333500" y="2439988"/>
            <a:ext cx="311150"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9030" name="Oval 7"/>
          <p:cNvSpPr>
            <a:spLocks noChangeArrowheads="1"/>
          </p:cNvSpPr>
          <p:nvPr/>
        </p:nvSpPr>
        <p:spPr bwMode="auto">
          <a:xfrm>
            <a:off x="2987675" y="4168775"/>
            <a:ext cx="11509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Sense.t+1</a:t>
            </a:r>
          </a:p>
        </p:txBody>
      </p:sp>
      <p:sp>
        <p:nvSpPr>
          <p:cNvPr id="129031" name="Oval 8"/>
          <p:cNvSpPr>
            <a:spLocks noChangeArrowheads="1"/>
          </p:cNvSpPr>
          <p:nvPr/>
        </p:nvSpPr>
        <p:spPr bwMode="auto">
          <a:xfrm>
            <a:off x="29876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State.t+1</a:t>
            </a:r>
          </a:p>
        </p:txBody>
      </p:sp>
      <p:cxnSp>
        <p:nvCxnSpPr>
          <p:cNvPr id="129032" name="AutoShape 9"/>
          <p:cNvCxnSpPr>
            <a:cxnSpLocks noChangeShapeType="1"/>
            <a:stCxn id="129031" idx="4"/>
            <a:endCxn id="129030" idx="0"/>
          </p:cNvCxnSpPr>
          <p:nvPr/>
        </p:nvCxnSpPr>
        <p:spPr bwMode="auto">
          <a:xfrm>
            <a:off x="35639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9033" name="AutoShape 10"/>
          <p:cNvCxnSpPr>
            <a:cxnSpLocks noChangeShapeType="1"/>
            <a:stCxn id="129027" idx="6"/>
            <a:endCxn id="129031" idx="2"/>
          </p:cNvCxnSpPr>
          <p:nvPr/>
        </p:nvCxnSpPr>
        <p:spPr bwMode="auto">
          <a:xfrm>
            <a:off x="2628900"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9034" name="Rectangle 11"/>
          <p:cNvSpPr>
            <a:spLocks noChangeArrowheads="1"/>
          </p:cNvSpPr>
          <p:nvPr/>
        </p:nvSpPr>
        <p:spPr bwMode="auto">
          <a:xfrm>
            <a:off x="2628900"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D.t</a:t>
            </a:r>
          </a:p>
        </p:txBody>
      </p:sp>
      <p:cxnSp>
        <p:nvCxnSpPr>
          <p:cNvPr id="129035" name="AutoShape 12"/>
          <p:cNvCxnSpPr>
            <a:cxnSpLocks noChangeShapeType="1"/>
            <a:stCxn id="129034" idx="2"/>
            <a:endCxn id="129031" idx="1"/>
          </p:cNvCxnSpPr>
          <p:nvPr/>
        </p:nvCxnSpPr>
        <p:spPr bwMode="auto">
          <a:xfrm>
            <a:off x="2916238" y="2439988"/>
            <a:ext cx="239712"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9036" name="Oval 13"/>
          <p:cNvSpPr>
            <a:spLocks noChangeArrowheads="1"/>
          </p:cNvSpPr>
          <p:nvPr/>
        </p:nvSpPr>
        <p:spPr bwMode="auto">
          <a:xfrm>
            <a:off x="4498975" y="4168775"/>
            <a:ext cx="11509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Sense.t+2</a:t>
            </a:r>
          </a:p>
        </p:txBody>
      </p:sp>
      <p:sp>
        <p:nvSpPr>
          <p:cNvPr id="129037" name="Oval 14"/>
          <p:cNvSpPr>
            <a:spLocks noChangeArrowheads="1"/>
          </p:cNvSpPr>
          <p:nvPr/>
        </p:nvSpPr>
        <p:spPr bwMode="auto">
          <a:xfrm>
            <a:off x="44989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State.t+2</a:t>
            </a:r>
          </a:p>
        </p:txBody>
      </p:sp>
      <p:cxnSp>
        <p:nvCxnSpPr>
          <p:cNvPr id="129038" name="AutoShape 15"/>
          <p:cNvCxnSpPr>
            <a:cxnSpLocks noChangeShapeType="1"/>
            <a:stCxn id="129037" idx="4"/>
            <a:endCxn id="129036" idx="0"/>
          </p:cNvCxnSpPr>
          <p:nvPr/>
        </p:nvCxnSpPr>
        <p:spPr bwMode="auto">
          <a:xfrm>
            <a:off x="50752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9039" name="AutoShape 16"/>
          <p:cNvCxnSpPr>
            <a:cxnSpLocks noChangeShapeType="1"/>
            <a:endCxn id="129037" idx="2"/>
          </p:cNvCxnSpPr>
          <p:nvPr/>
        </p:nvCxnSpPr>
        <p:spPr bwMode="auto">
          <a:xfrm>
            <a:off x="4140200"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9040" name="Rectangle 17"/>
          <p:cNvSpPr>
            <a:spLocks noChangeArrowheads="1"/>
          </p:cNvSpPr>
          <p:nvPr/>
        </p:nvSpPr>
        <p:spPr bwMode="auto">
          <a:xfrm>
            <a:off x="4140200"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D.t+1</a:t>
            </a:r>
          </a:p>
        </p:txBody>
      </p:sp>
      <p:cxnSp>
        <p:nvCxnSpPr>
          <p:cNvPr id="129041" name="AutoShape 18"/>
          <p:cNvCxnSpPr>
            <a:cxnSpLocks noChangeShapeType="1"/>
            <a:stCxn id="129040" idx="2"/>
            <a:endCxn id="129037" idx="1"/>
          </p:cNvCxnSpPr>
          <p:nvPr/>
        </p:nvCxnSpPr>
        <p:spPr bwMode="auto">
          <a:xfrm>
            <a:off x="4427538" y="2439988"/>
            <a:ext cx="239712"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9042" name="Oval 19"/>
          <p:cNvSpPr>
            <a:spLocks noChangeArrowheads="1"/>
          </p:cNvSpPr>
          <p:nvPr/>
        </p:nvSpPr>
        <p:spPr bwMode="auto">
          <a:xfrm>
            <a:off x="6011863" y="4168775"/>
            <a:ext cx="1150937"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Sense.t+3</a:t>
            </a:r>
          </a:p>
        </p:txBody>
      </p:sp>
      <p:sp>
        <p:nvSpPr>
          <p:cNvPr id="129043" name="Oval 20"/>
          <p:cNvSpPr>
            <a:spLocks noChangeArrowheads="1"/>
          </p:cNvSpPr>
          <p:nvPr/>
        </p:nvSpPr>
        <p:spPr bwMode="auto">
          <a:xfrm>
            <a:off x="6011863"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State.t+3</a:t>
            </a:r>
          </a:p>
        </p:txBody>
      </p:sp>
      <p:cxnSp>
        <p:nvCxnSpPr>
          <p:cNvPr id="129044" name="AutoShape 21"/>
          <p:cNvCxnSpPr>
            <a:cxnSpLocks noChangeShapeType="1"/>
            <a:stCxn id="129043" idx="4"/>
            <a:endCxn id="129042" idx="0"/>
          </p:cNvCxnSpPr>
          <p:nvPr/>
        </p:nvCxnSpPr>
        <p:spPr bwMode="auto">
          <a:xfrm>
            <a:off x="6588125"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9045" name="AutoShape 22"/>
          <p:cNvCxnSpPr>
            <a:cxnSpLocks noChangeShapeType="1"/>
            <a:endCxn id="129043" idx="2"/>
          </p:cNvCxnSpPr>
          <p:nvPr/>
        </p:nvCxnSpPr>
        <p:spPr bwMode="auto">
          <a:xfrm>
            <a:off x="5653088"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9046" name="Rectangle 23"/>
          <p:cNvSpPr>
            <a:spLocks noChangeArrowheads="1"/>
          </p:cNvSpPr>
          <p:nvPr/>
        </p:nvSpPr>
        <p:spPr bwMode="auto">
          <a:xfrm>
            <a:off x="5653088"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D.t+2</a:t>
            </a:r>
          </a:p>
        </p:txBody>
      </p:sp>
      <p:cxnSp>
        <p:nvCxnSpPr>
          <p:cNvPr id="129047" name="AutoShape 24"/>
          <p:cNvCxnSpPr>
            <a:cxnSpLocks noChangeShapeType="1"/>
            <a:stCxn id="129046" idx="2"/>
            <a:endCxn id="129043" idx="1"/>
          </p:cNvCxnSpPr>
          <p:nvPr/>
        </p:nvCxnSpPr>
        <p:spPr bwMode="auto">
          <a:xfrm>
            <a:off x="5940425" y="2439988"/>
            <a:ext cx="239713"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9048" name="AutoShape 25"/>
          <p:cNvSpPr>
            <a:spLocks noChangeArrowheads="1"/>
          </p:cNvSpPr>
          <p:nvPr/>
        </p:nvSpPr>
        <p:spPr bwMode="auto">
          <a:xfrm>
            <a:off x="7235825" y="1863725"/>
            <a:ext cx="865188" cy="719138"/>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U.t+3</a:t>
            </a:r>
          </a:p>
        </p:txBody>
      </p:sp>
      <p:sp>
        <p:nvSpPr>
          <p:cNvPr id="129049" name="Line 26"/>
          <p:cNvSpPr>
            <a:spLocks noChangeShapeType="1"/>
          </p:cNvSpPr>
          <p:nvPr/>
        </p:nvSpPr>
        <p:spPr bwMode="auto">
          <a:xfrm flipV="1">
            <a:off x="6804025" y="2439988"/>
            <a:ext cx="64928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9050" name="Rectangle 27"/>
          <p:cNvSpPr>
            <a:spLocks noGrp="1" noChangeArrowheads="1"/>
          </p:cNvSpPr>
          <p:nvPr>
            <p:ph type="title"/>
          </p:nvPr>
        </p:nvSpPr>
        <p:spPr>
          <a:xfrm>
            <a:off x="0" y="228600"/>
            <a:ext cx="9144000" cy="792163"/>
          </a:xfrm>
        </p:spPr>
        <p:txBody>
          <a:bodyPr/>
          <a:lstStyle/>
          <a:p>
            <a:pPr eaLnBrk="1" hangingPunct="1"/>
            <a:r>
              <a:rPr lang="en-US" altLang="zh-CN" sz="3200">
                <a:latin typeface="Lucida Grande" charset="0"/>
                <a:ea typeface="ＭＳ Ｐゴシック" charset="0"/>
                <a:cs typeface="ＭＳ Ｐゴシック" charset="0"/>
              </a:rPr>
              <a:t>Dynamic Bayesian Decision Networks</a:t>
            </a:r>
          </a:p>
        </p:txBody>
      </p:sp>
      <p:sp>
        <p:nvSpPr>
          <p:cNvPr id="129051" name="Rectangle 28"/>
          <p:cNvSpPr>
            <a:spLocks noGrp="1" noChangeArrowheads="1"/>
          </p:cNvSpPr>
          <p:nvPr>
            <p:ph type="body" sz="half" idx="1"/>
          </p:nvPr>
        </p:nvSpPr>
        <p:spPr>
          <a:xfrm>
            <a:off x="611188" y="4941888"/>
            <a:ext cx="7777162" cy="1512887"/>
          </a:xfrm>
        </p:spPr>
        <p:txBody>
          <a:bodyPr/>
          <a:lstStyle/>
          <a:p>
            <a:pPr marL="533400" indent="-533400" eaLnBrk="1" hangingPunct="1"/>
            <a:r>
              <a:rPr lang="en-US" altLang="zh-CN" sz="2000">
                <a:latin typeface="Lucida Grande" charset="0"/>
                <a:ea typeface="ＭＳ Ｐゴシック" charset="0"/>
                <a:cs typeface="ＭＳ Ｐゴシック" charset="0"/>
              </a:rPr>
              <a:t>The decision problem involves calculating the value of      that maximizes the agent’s expected utility over the remaining state sequence.</a:t>
            </a:r>
          </a:p>
          <a:p>
            <a:pPr marL="533400" indent="-533400" eaLnBrk="1" hangingPunct="1">
              <a:buFont typeface="Times" charset="0"/>
              <a:buNone/>
            </a:pPr>
            <a:endParaRPr lang="en-US" altLang="zh-CN" sz="2000">
              <a:latin typeface="Lucida Grande" charset="0"/>
              <a:ea typeface="ＭＳ Ｐゴシック" charset="0"/>
              <a:cs typeface="ＭＳ Ｐゴシック" charset="0"/>
            </a:endParaRPr>
          </a:p>
        </p:txBody>
      </p:sp>
      <p:graphicFrame>
        <p:nvGraphicFramePr>
          <p:cNvPr id="129052" name="Object 2"/>
          <p:cNvGraphicFramePr>
            <a:graphicFrameLocks noChangeAspect="1"/>
          </p:cNvGraphicFramePr>
          <p:nvPr>
            <p:ph sz="half" idx="2"/>
          </p:nvPr>
        </p:nvGraphicFramePr>
        <p:xfrm>
          <a:off x="7956550" y="4941888"/>
          <a:ext cx="360363" cy="503237"/>
        </p:xfrm>
        <a:graphic>
          <a:graphicData uri="http://schemas.openxmlformats.org/presentationml/2006/ole">
            <mc:AlternateContent xmlns:mc="http://schemas.openxmlformats.org/markup-compatibility/2006">
              <mc:Choice xmlns:v="urn:schemas-microsoft-com:vml" Requires="v">
                <p:oleObj spid="_x0000_s129065" name="Formel" r:id="rId5" imgW="190500" imgH="228600" progId="Equation.3">
                  <p:embed/>
                </p:oleObj>
              </mc:Choice>
              <mc:Fallback>
                <p:oleObj name="Formel" r:id="rId5" imgW="1905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4941888"/>
                        <a:ext cx="360363"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pSp>
        <p:nvGrpSpPr>
          <p:cNvPr id="129053" name="Gruppieren 33"/>
          <p:cNvGrpSpPr>
            <a:grpSpLocks/>
          </p:cNvGrpSpPr>
          <p:nvPr/>
        </p:nvGrpSpPr>
        <p:grpSpPr bwMode="auto">
          <a:xfrm>
            <a:off x="2339975" y="3716338"/>
            <a:ext cx="671513" cy="508000"/>
            <a:chOff x="227082" y="3662792"/>
            <a:chExt cx="672510" cy="506873"/>
          </a:xfrm>
        </p:grpSpPr>
        <p:sp>
          <p:nvSpPr>
            <p:cNvPr id="129063" name="Rechteck 29"/>
            <p:cNvSpPr>
              <a:spLocks noChangeArrowheads="1"/>
            </p:cNvSpPr>
            <p:nvPr/>
          </p:nvSpPr>
          <p:spPr bwMode="auto">
            <a:xfrm rot="2773689">
              <a:off x="347191" y="3652945"/>
              <a:ext cx="506873" cy="526568"/>
            </a:xfrm>
            <a:prstGeom prst="rect">
              <a:avLst/>
            </a:prstGeom>
            <a:solidFill>
              <a:srgbClr val="FFFFFF"/>
            </a:solidFill>
            <a:ln w="9525">
              <a:solidFill>
                <a:schemeClr val="tx1"/>
              </a:solidFill>
              <a:round/>
              <a:headEnd/>
              <a:tailEnd/>
            </a:ln>
          </p:spPr>
          <p:txBody>
            <a:bodyPr/>
            <a:lstStyle/>
            <a:p>
              <a:endParaRPr lang="en-US"/>
            </a:p>
          </p:txBody>
        </p:sp>
        <p:sp>
          <p:nvSpPr>
            <p:cNvPr id="129064" name="Textfeld 30"/>
            <p:cNvSpPr txBox="1">
              <a:spLocks noChangeArrowheads="1"/>
            </p:cNvSpPr>
            <p:nvPr/>
          </p:nvSpPr>
          <p:spPr bwMode="auto">
            <a:xfrm>
              <a:off x="227082" y="3717032"/>
              <a:ext cx="672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a:t>
              </a:r>
            </a:p>
          </p:txBody>
        </p:sp>
      </p:grpSp>
      <p:grpSp>
        <p:nvGrpSpPr>
          <p:cNvPr id="129054" name="Gruppieren 34"/>
          <p:cNvGrpSpPr>
            <a:grpSpLocks/>
          </p:cNvGrpSpPr>
          <p:nvPr/>
        </p:nvGrpSpPr>
        <p:grpSpPr bwMode="auto">
          <a:xfrm>
            <a:off x="3851275" y="3716338"/>
            <a:ext cx="736600" cy="508000"/>
            <a:chOff x="379482" y="4322587"/>
            <a:chExt cx="736134" cy="506873"/>
          </a:xfrm>
        </p:grpSpPr>
        <p:sp>
          <p:nvSpPr>
            <p:cNvPr id="129061" name="Rechteck 31"/>
            <p:cNvSpPr>
              <a:spLocks noChangeArrowheads="1"/>
            </p:cNvSpPr>
            <p:nvPr/>
          </p:nvSpPr>
          <p:spPr bwMode="auto">
            <a:xfrm rot="2773689">
              <a:off x="499591" y="4312740"/>
              <a:ext cx="506873" cy="526568"/>
            </a:xfrm>
            <a:prstGeom prst="rect">
              <a:avLst/>
            </a:prstGeom>
            <a:solidFill>
              <a:srgbClr val="FFFFFF"/>
            </a:solidFill>
            <a:ln w="9525">
              <a:solidFill>
                <a:schemeClr val="tx1"/>
              </a:solidFill>
              <a:round/>
              <a:headEnd/>
              <a:tailEnd/>
            </a:ln>
          </p:spPr>
          <p:txBody>
            <a:bodyPr/>
            <a:lstStyle/>
            <a:p>
              <a:endParaRPr lang="en-US"/>
            </a:p>
          </p:txBody>
        </p:sp>
        <p:sp>
          <p:nvSpPr>
            <p:cNvPr id="129062" name="Textfeld 32"/>
            <p:cNvSpPr txBox="1">
              <a:spLocks noChangeArrowheads="1"/>
            </p:cNvSpPr>
            <p:nvPr/>
          </p:nvSpPr>
          <p:spPr bwMode="auto">
            <a:xfrm>
              <a:off x="379482" y="4376827"/>
              <a:ext cx="736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R.t+1</a:t>
              </a:r>
            </a:p>
          </p:txBody>
        </p:sp>
      </p:grpSp>
      <p:grpSp>
        <p:nvGrpSpPr>
          <p:cNvPr id="129055" name="Gruppieren 35"/>
          <p:cNvGrpSpPr>
            <a:grpSpLocks/>
          </p:cNvGrpSpPr>
          <p:nvPr/>
        </p:nvGrpSpPr>
        <p:grpSpPr bwMode="auto">
          <a:xfrm>
            <a:off x="5435600" y="3644900"/>
            <a:ext cx="736600" cy="506413"/>
            <a:chOff x="379482" y="4322587"/>
            <a:chExt cx="736134" cy="506873"/>
          </a:xfrm>
        </p:grpSpPr>
        <p:sp>
          <p:nvSpPr>
            <p:cNvPr id="129059" name="Rechteck 36"/>
            <p:cNvSpPr>
              <a:spLocks noChangeArrowheads="1"/>
            </p:cNvSpPr>
            <p:nvPr/>
          </p:nvSpPr>
          <p:spPr bwMode="auto">
            <a:xfrm rot="2773689">
              <a:off x="499591" y="4312740"/>
              <a:ext cx="506873" cy="526568"/>
            </a:xfrm>
            <a:prstGeom prst="rect">
              <a:avLst/>
            </a:prstGeom>
            <a:solidFill>
              <a:srgbClr val="FFFFFF"/>
            </a:solidFill>
            <a:ln w="9525">
              <a:solidFill>
                <a:schemeClr val="tx1"/>
              </a:solidFill>
              <a:round/>
              <a:headEnd/>
              <a:tailEnd/>
            </a:ln>
          </p:spPr>
          <p:txBody>
            <a:bodyPr/>
            <a:lstStyle/>
            <a:p>
              <a:endParaRPr lang="en-US"/>
            </a:p>
          </p:txBody>
        </p:sp>
        <p:sp>
          <p:nvSpPr>
            <p:cNvPr id="129060" name="Textfeld 37"/>
            <p:cNvSpPr txBox="1">
              <a:spLocks noChangeArrowheads="1"/>
            </p:cNvSpPr>
            <p:nvPr/>
          </p:nvSpPr>
          <p:spPr bwMode="auto">
            <a:xfrm>
              <a:off x="379482" y="4376827"/>
              <a:ext cx="736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R.t+2</a:t>
              </a:r>
            </a:p>
          </p:txBody>
        </p:sp>
      </p:grpSp>
      <p:cxnSp>
        <p:nvCxnSpPr>
          <p:cNvPr id="129056" name="Gerade Verbindung mit Pfeil 42"/>
          <p:cNvCxnSpPr>
            <a:cxnSpLocks noChangeShapeType="1"/>
            <a:stCxn id="129027" idx="5"/>
            <a:endCxn id="129063" idx="1"/>
          </p:cNvCxnSpPr>
          <p:nvPr/>
        </p:nvCxnSpPr>
        <p:spPr bwMode="auto">
          <a:xfrm rot="16200000" flipH="1">
            <a:off x="2432050" y="3681413"/>
            <a:ext cx="134937" cy="777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57" name="Gerade Verbindung mit Pfeil 44"/>
          <p:cNvCxnSpPr>
            <a:cxnSpLocks noChangeShapeType="1"/>
            <a:stCxn id="129031" idx="5"/>
          </p:cNvCxnSpPr>
          <p:nvPr/>
        </p:nvCxnSpPr>
        <p:spPr bwMode="auto">
          <a:xfrm rot="16200000" flipH="1">
            <a:off x="3951287" y="3673476"/>
            <a:ext cx="136525" cy="952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58" name="Gerade Verbindung mit Pfeil 46"/>
          <p:cNvCxnSpPr>
            <a:cxnSpLocks noChangeShapeType="1"/>
            <a:stCxn id="129037" idx="5"/>
          </p:cNvCxnSpPr>
          <p:nvPr/>
        </p:nvCxnSpPr>
        <p:spPr bwMode="auto">
          <a:xfrm rot="16200000" flipH="1">
            <a:off x="5499894" y="3636169"/>
            <a:ext cx="63500" cy="968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395288" y="152400"/>
            <a:ext cx="8229600" cy="914400"/>
          </a:xfrm>
        </p:spPr>
        <p:txBody>
          <a:bodyPr/>
          <a:lstStyle/>
          <a:p>
            <a:pPr eaLnBrk="1" hangingPunct="1"/>
            <a:r>
              <a:rPr lang="en-US" altLang="zh-CN">
                <a:latin typeface="Lucida Grande" charset="0"/>
                <a:ea typeface="ＭＳ Ｐゴシック" charset="0"/>
                <a:cs typeface="ＭＳ Ｐゴシック" charset="0"/>
              </a:rPr>
              <a:t>Basic Elements</a:t>
            </a:r>
          </a:p>
        </p:txBody>
      </p:sp>
      <p:sp>
        <p:nvSpPr>
          <p:cNvPr id="131074" name="Rectangle 3"/>
          <p:cNvSpPr>
            <a:spLocks noGrp="1" noChangeArrowheads="1"/>
          </p:cNvSpPr>
          <p:nvPr>
            <p:ph type="body" idx="1"/>
          </p:nvPr>
        </p:nvSpPr>
        <p:spPr>
          <a:xfrm>
            <a:off x="457200" y="1828800"/>
            <a:ext cx="8229600" cy="4679950"/>
          </a:xfrm>
        </p:spPr>
        <p:txBody>
          <a:bodyPr/>
          <a:lstStyle/>
          <a:p>
            <a:pPr eaLnBrk="1" hangingPunct="1"/>
            <a:r>
              <a:rPr lang="en-US" altLang="zh-CN" sz="2400">
                <a:latin typeface="Lucida Grande" charset="0"/>
                <a:ea typeface="ＭＳ Ｐゴシック" charset="0"/>
                <a:cs typeface="ＭＳ Ｐゴシック" charset="0"/>
              </a:rPr>
              <a:t>Dynamic Bayesian network</a:t>
            </a:r>
          </a:p>
          <a:p>
            <a:pPr lvl="1" eaLnBrk="1" hangingPunct="1"/>
            <a:r>
              <a:rPr lang="en-US" altLang="zh-CN" sz="2000">
                <a:latin typeface="Lucida Grande" charset="0"/>
                <a:ea typeface="ＭＳ Ｐゴシック" charset="0"/>
              </a:rPr>
              <a:t>the transition and observation models</a:t>
            </a:r>
          </a:p>
          <a:p>
            <a:pPr eaLnBrk="1" hangingPunct="1"/>
            <a:r>
              <a:rPr lang="en-US" altLang="zh-CN" sz="2400">
                <a:latin typeface="Lucida Grande" charset="0"/>
                <a:ea typeface="ＭＳ Ｐゴシック" charset="0"/>
                <a:cs typeface="ＭＳ Ｐゴシック" charset="0"/>
              </a:rPr>
              <a:t>Dynamic decision network (DDN)</a:t>
            </a:r>
          </a:p>
          <a:p>
            <a:pPr lvl="1" eaLnBrk="1" hangingPunct="1"/>
            <a:r>
              <a:rPr lang="en-US" altLang="zh-CN" sz="2000">
                <a:latin typeface="Lucida Grande" charset="0"/>
                <a:ea typeface="ＭＳ Ｐゴシック" charset="0"/>
              </a:rPr>
              <a:t>decision and utility</a:t>
            </a:r>
          </a:p>
          <a:p>
            <a:pPr eaLnBrk="1" hangingPunct="1"/>
            <a:r>
              <a:rPr lang="en-US" altLang="zh-CN" sz="2400">
                <a:latin typeface="Lucida Grande" charset="0"/>
                <a:ea typeface="ＭＳ Ｐゴシック" charset="0"/>
                <a:cs typeface="ＭＳ Ｐゴシック" charset="0"/>
              </a:rPr>
              <a:t>A filtering algorithm (e.g., Kalman filtering)</a:t>
            </a:r>
          </a:p>
          <a:p>
            <a:pPr lvl="1" eaLnBrk="1" hangingPunct="1"/>
            <a:r>
              <a:rPr lang="en-US" altLang="zh-CN" sz="2000">
                <a:latin typeface="Lucida Grande" charset="0"/>
                <a:ea typeface="ＭＳ Ｐゴシック" charset="0"/>
              </a:rPr>
              <a:t>incorporate each new percept and action and update the belief state representation.</a:t>
            </a:r>
          </a:p>
          <a:p>
            <a:pPr eaLnBrk="1" hangingPunct="1"/>
            <a:r>
              <a:rPr lang="en-US" altLang="zh-CN" sz="2400">
                <a:latin typeface="Lucida Grande" charset="0"/>
                <a:ea typeface="ＭＳ Ｐゴシック" charset="0"/>
                <a:cs typeface="ＭＳ Ｐゴシック" charset="0"/>
              </a:rPr>
              <a:t>Decisions are made by projecting forward possible action sequences and choosing the best action sequence.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Definition of Belief</a:t>
            </a:r>
          </a:p>
        </p:txBody>
      </p:sp>
      <p:sp>
        <p:nvSpPr>
          <p:cNvPr id="133122" name="Rectangle 3"/>
          <p:cNvSpPr>
            <a:spLocks noGrp="1" noChangeArrowheads="1"/>
          </p:cNvSpPr>
          <p:nvPr>
            <p:ph type="body" sz="half" idx="1"/>
          </p:nvPr>
        </p:nvSpPr>
        <p:spPr>
          <a:xfrm>
            <a:off x="457200" y="2081213"/>
            <a:ext cx="8291513" cy="4167187"/>
          </a:xfrm>
        </p:spPr>
        <p:txBody>
          <a:bodyPr/>
          <a:lstStyle/>
          <a:p>
            <a:pPr eaLnBrk="1" hangingPunct="1"/>
            <a:r>
              <a:rPr lang="en-US" altLang="zh-CN">
                <a:latin typeface="Lucida Grande" charset="0"/>
                <a:ea typeface="ＭＳ Ｐゴシック" charset="0"/>
                <a:cs typeface="ＭＳ Ｐゴシック" charset="0"/>
              </a:rPr>
              <a:t>The belief about the state at time </a:t>
            </a:r>
            <a:r>
              <a:rPr lang="en-US" altLang="zh-CN" i="1">
                <a:latin typeface="Lucida Grande" charset="0"/>
                <a:ea typeface="ＭＳ Ｐゴシック" charset="0"/>
                <a:cs typeface="ＭＳ Ｐゴシック" charset="0"/>
              </a:rPr>
              <a:t>t  </a:t>
            </a:r>
            <a:r>
              <a:rPr lang="en-US" altLang="zh-CN">
                <a:latin typeface="Lucida Grande" charset="0"/>
                <a:ea typeface="ＭＳ Ｐゴシック" charset="0"/>
                <a:cs typeface="ＭＳ Ｐゴシック" charset="0"/>
              </a:rPr>
              <a:t>is</a:t>
            </a:r>
            <a:r>
              <a:rPr lang="en-US" altLang="zh-CN" i="1">
                <a:latin typeface="Lucida Grande" charset="0"/>
                <a:ea typeface="ＭＳ Ｐゴシック" charset="0"/>
                <a:cs typeface="ＭＳ Ｐゴシック" charset="0"/>
              </a:rPr>
              <a:t> </a:t>
            </a:r>
            <a:r>
              <a:rPr lang="en-US" altLang="zh-CN">
                <a:latin typeface="Lucida Grande" charset="0"/>
                <a:ea typeface="ＭＳ Ｐゴシック" charset="0"/>
                <a:cs typeface="ＭＳ Ｐゴシック" charset="0"/>
              </a:rPr>
              <a:t>the probability distribution over the state given all available evidence:</a:t>
            </a:r>
          </a:p>
          <a:p>
            <a:pPr eaLnBrk="1" hangingPunct="1">
              <a:buFont typeface="Times" charset="0"/>
              <a:buNone/>
            </a:pPr>
            <a:r>
              <a:rPr lang="en-US" altLang="zh-CN" i="1">
                <a:latin typeface="Lucida Grande" charset="0"/>
                <a:ea typeface="ＭＳ Ｐゴシック" charset="0"/>
                <a:cs typeface="ＭＳ Ｐゴシック" charset="0"/>
              </a:rPr>
              <a:t>                                                          (1)</a:t>
            </a:r>
            <a:endParaRPr lang="en-US" altLang="zh-CN">
              <a:latin typeface="Lucida Grande" charset="0"/>
              <a:ea typeface="ＭＳ Ｐゴシック" charset="0"/>
              <a:cs typeface="ＭＳ Ｐゴシック" charset="0"/>
            </a:endParaRPr>
          </a:p>
          <a:p>
            <a:pPr eaLnBrk="1" hangingPunct="1">
              <a:buFont typeface="Times" charset="0"/>
              <a:buNone/>
            </a:pPr>
            <a:r>
              <a:rPr lang="en-US" altLang="zh-CN" sz="2800">
                <a:latin typeface="Lucida Grande" charset="0"/>
                <a:ea typeface="ＭＳ Ｐゴシック" charset="0"/>
                <a:cs typeface="ＭＳ Ｐゴシック" charset="0"/>
              </a:rPr>
              <a:t>          is </a:t>
            </a:r>
            <a:r>
              <a:rPr lang="en-US" altLang="zh-CN" sz="2800" i="1">
                <a:latin typeface="Lucida Grande" charset="0"/>
                <a:ea typeface="ＭＳ Ｐゴシック" charset="0"/>
                <a:cs typeface="ＭＳ Ｐゴシック" charset="0"/>
              </a:rPr>
              <a:t>state variable</a:t>
            </a:r>
            <a:r>
              <a:rPr lang="en-US" altLang="zh-CN" sz="2800">
                <a:latin typeface="Lucida Grande" charset="0"/>
                <a:ea typeface="ＭＳ Ｐゴシック" charset="0"/>
                <a:cs typeface="ＭＳ Ｐゴシック" charset="0"/>
              </a:rPr>
              <a:t>, refers to the current state of the world</a:t>
            </a:r>
          </a:p>
          <a:p>
            <a:pPr eaLnBrk="1" hangingPunct="1">
              <a:buFont typeface="Times" charset="0"/>
              <a:buNone/>
            </a:pPr>
            <a:r>
              <a:rPr lang="en-US" altLang="zh-CN" sz="2800">
                <a:latin typeface="Lucida Grande" charset="0"/>
                <a:ea typeface="ＭＳ Ｐゴシック" charset="0"/>
                <a:cs typeface="ＭＳ Ｐゴシック" charset="0"/>
              </a:rPr>
              <a:t>          is evidence variable.</a:t>
            </a:r>
          </a:p>
        </p:txBody>
      </p:sp>
      <p:graphicFrame>
        <p:nvGraphicFramePr>
          <p:cNvPr id="133123" name="Object 2"/>
          <p:cNvGraphicFramePr>
            <a:graphicFrameLocks noChangeAspect="1"/>
          </p:cNvGraphicFramePr>
          <p:nvPr>
            <p:ph sz="quarter" idx="2"/>
          </p:nvPr>
        </p:nvGraphicFramePr>
        <p:xfrm>
          <a:off x="1042988" y="4191000"/>
          <a:ext cx="449262" cy="587375"/>
        </p:xfrm>
        <a:graphic>
          <a:graphicData uri="http://schemas.openxmlformats.org/presentationml/2006/ole">
            <mc:AlternateContent xmlns:mc="http://schemas.openxmlformats.org/markup-compatibility/2006">
              <mc:Choice xmlns:v="urn:schemas-microsoft-com:vml" Requires="v">
                <p:oleObj spid="_x0000_s133126" name="Formel" r:id="rId4" imgW="203200" imgH="228600" progId="Equation.3">
                  <p:embed/>
                </p:oleObj>
              </mc:Choice>
              <mc:Fallback>
                <p:oleObj name="Formel" r:id="rId4" imgW="2032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191000"/>
                        <a:ext cx="449262"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3124" name="Object 3"/>
          <p:cNvGraphicFramePr>
            <a:graphicFrameLocks noChangeAspect="1"/>
          </p:cNvGraphicFramePr>
          <p:nvPr>
            <p:ph idx="4294967295"/>
          </p:nvPr>
        </p:nvGraphicFramePr>
        <p:xfrm>
          <a:off x="914400" y="3595688"/>
          <a:ext cx="5829300" cy="747712"/>
        </p:xfrm>
        <a:graphic>
          <a:graphicData uri="http://schemas.openxmlformats.org/presentationml/2006/ole">
            <mc:AlternateContent xmlns:mc="http://schemas.openxmlformats.org/markup-compatibility/2006">
              <mc:Choice xmlns:v="urn:schemas-microsoft-com:vml" Requires="v">
                <p:oleObj spid="_x0000_s133127" name="Formel" r:id="rId6" imgW="2070100" imgH="228600" progId="Equation.3">
                  <p:embed/>
                </p:oleObj>
              </mc:Choice>
              <mc:Fallback>
                <p:oleObj name="Formel" r:id="rId6" imgW="20701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595688"/>
                        <a:ext cx="5829300"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3125" name="Object 4"/>
          <p:cNvGraphicFramePr>
            <a:graphicFrameLocks noChangeAspect="1"/>
          </p:cNvGraphicFramePr>
          <p:nvPr>
            <p:ph sz="quarter" idx="3"/>
          </p:nvPr>
        </p:nvGraphicFramePr>
        <p:xfrm>
          <a:off x="1044575" y="5129213"/>
          <a:ext cx="392113" cy="585787"/>
        </p:xfrm>
        <a:graphic>
          <a:graphicData uri="http://schemas.openxmlformats.org/presentationml/2006/ole">
            <mc:AlternateContent xmlns:mc="http://schemas.openxmlformats.org/markup-compatibility/2006">
              <mc:Choice xmlns:v="urn:schemas-microsoft-com:vml" Requires="v">
                <p:oleObj spid="_x0000_s133128" name="Formel" r:id="rId9" imgW="177800" imgH="228600" progId="Equation.3">
                  <p:embed/>
                </p:oleObj>
              </mc:Choice>
              <mc:Fallback>
                <p:oleObj name="Formel" r:id="rId9" imgW="177800" imgH="2286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4575" y="5129213"/>
                        <a:ext cx="392113"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457200" y="304800"/>
            <a:ext cx="8229600" cy="649288"/>
          </a:xfrm>
        </p:spPr>
        <p:txBody>
          <a:bodyPr/>
          <a:lstStyle/>
          <a:p>
            <a:pPr eaLnBrk="1" hangingPunct="1"/>
            <a:r>
              <a:rPr lang="en-US" altLang="zh-CN" sz="4000">
                <a:latin typeface="Lucida Grande" charset="0"/>
                <a:ea typeface="ＭＳ Ｐゴシック" charset="0"/>
                <a:cs typeface="ＭＳ Ｐゴシック" charset="0"/>
              </a:rPr>
              <a:t>Calculation of Belief (1)</a:t>
            </a:r>
          </a:p>
        </p:txBody>
      </p:sp>
      <p:sp>
        <p:nvSpPr>
          <p:cNvPr id="135170" name="Rectangle 3"/>
          <p:cNvSpPr>
            <a:spLocks noGrp="1" noChangeArrowheads="1"/>
          </p:cNvSpPr>
          <p:nvPr>
            <p:ph type="body" sz="half" idx="1"/>
          </p:nvPr>
        </p:nvSpPr>
        <p:spPr>
          <a:xfrm>
            <a:off x="457200" y="1752600"/>
            <a:ext cx="8435975" cy="5256213"/>
          </a:xfrm>
        </p:spPr>
        <p:txBody>
          <a:bodyPr/>
          <a:lstStyle/>
          <a:p>
            <a:pPr eaLnBrk="1" hangingPunct="1"/>
            <a:r>
              <a:rPr lang="en-US" altLang="zh-CN" sz="2800">
                <a:latin typeface="Lucida Grande" charset="0"/>
                <a:ea typeface="ＭＳ Ｐゴシック" charset="0"/>
                <a:cs typeface="ＭＳ Ｐゴシック" charset="0"/>
              </a:rPr>
              <a:t>Assumption 1: the problem is </a:t>
            </a:r>
            <a:r>
              <a:rPr lang="en-US" altLang="zh-CN" sz="2800" i="1">
                <a:latin typeface="Lucida Grande" charset="0"/>
                <a:ea typeface="ＭＳ Ｐゴシック" charset="0"/>
                <a:cs typeface="ＭＳ Ｐゴシック" charset="0"/>
              </a:rPr>
              <a:t>Markovian,</a:t>
            </a:r>
          </a:p>
          <a:p>
            <a:pPr eaLnBrk="1" hangingPunct="1">
              <a:buFont typeface="Times" charset="0"/>
              <a:buNone/>
            </a:pPr>
            <a:r>
              <a:rPr lang="en-US" altLang="zh-CN" sz="2800" i="1">
                <a:latin typeface="Lucida Grande" charset="0"/>
                <a:ea typeface="ＭＳ Ｐゴシック" charset="0"/>
                <a:cs typeface="ＭＳ Ｐゴシック" charset="0"/>
              </a:rPr>
              <a:t>                                                                     </a:t>
            </a:r>
            <a:r>
              <a:rPr lang="en-US" altLang="zh-CN" sz="2800">
                <a:latin typeface="Lucida Grande" charset="0"/>
                <a:ea typeface="ＭＳ Ｐゴシック" charset="0"/>
                <a:cs typeface="ＭＳ Ｐゴシック" charset="0"/>
              </a:rPr>
              <a:t>(2)</a:t>
            </a:r>
          </a:p>
          <a:p>
            <a:pPr eaLnBrk="1" hangingPunct="1"/>
            <a:r>
              <a:rPr lang="en-US" altLang="zh-CN" sz="2800">
                <a:latin typeface="Lucida Grande" charset="0"/>
                <a:ea typeface="ＭＳ Ｐゴシック" charset="0"/>
                <a:cs typeface="ＭＳ Ｐゴシック" charset="0"/>
              </a:rPr>
              <a:t>Assumption 2: each percept depends only on the state at the time</a:t>
            </a:r>
          </a:p>
          <a:p>
            <a:pPr eaLnBrk="1" hangingPunct="1">
              <a:buFont typeface="Times" charset="0"/>
              <a:buNone/>
            </a:pPr>
            <a:r>
              <a:rPr lang="en-US" altLang="zh-CN" sz="2800">
                <a:latin typeface="Lucida Grande" charset="0"/>
                <a:ea typeface="ＭＳ Ｐゴシック" charset="0"/>
                <a:cs typeface="ＭＳ Ｐゴシック" charset="0"/>
              </a:rPr>
              <a:t>                                                                     (3)</a:t>
            </a:r>
          </a:p>
          <a:p>
            <a:pPr eaLnBrk="1" hangingPunct="1"/>
            <a:r>
              <a:rPr lang="en-US" altLang="zh-CN" sz="2800">
                <a:latin typeface="Lucida Grande" charset="0"/>
                <a:ea typeface="ＭＳ Ｐゴシック" charset="0"/>
                <a:cs typeface="ＭＳ Ｐゴシック" charset="0"/>
              </a:rPr>
              <a:t>Assumption 3: the action taken depends only on the percepts the agent has received to date</a:t>
            </a:r>
          </a:p>
          <a:p>
            <a:pPr eaLnBrk="1" hangingPunct="1">
              <a:buFont typeface="Times" charset="0"/>
              <a:buNone/>
            </a:pPr>
            <a:r>
              <a:rPr lang="en-US" altLang="zh-CN" sz="3600">
                <a:latin typeface="Lucida Grande" charset="0"/>
                <a:ea typeface="ＭＳ Ｐゴシック" charset="0"/>
                <a:cs typeface="ＭＳ Ｐゴシック" charset="0"/>
              </a:rPr>
              <a:t>                                                     </a:t>
            </a:r>
            <a:r>
              <a:rPr lang="en-US" altLang="zh-CN" sz="2800">
                <a:latin typeface="Lucida Grande" charset="0"/>
                <a:ea typeface="ＭＳ Ｐゴシック" charset="0"/>
                <a:cs typeface="ＭＳ Ｐゴシック" charset="0"/>
              </a:rPr>
              <a:t>(4)</a:t>
            </a:r>
          </a:p>
        </p:txBody>
      </p:sp>
      <p:graphicFrame>
        <p:nvGraphicFramePr>
          <p:cNvPr id="135171" name="Object 2"/>
          <p:cNvGraphicFramePr>
            <a:graphicFrameLocks noChangeAspect="1"/>
          </p:cNvGraphicFramePr>
          <p:nvPr>
            <p:ph sz="quarter" idx="2"/>
          </p:nvPr>
        </p:nvGraphicFramePr>
        <p:xfrm>
          <a:off x="971550" y="2203450"/>
          <a:ext cx="6264275" cy="530225"/>
        </p:xfrm>
        <a:graphic>
          <a:graphicData uri="http://schemas.openxmlformats.org/presentationml/2006/ole">
            <mc:AlternateContent xmlns:mc="http://schemas.openxmlformats.org/markup-compatibility/2006">
              <mc:Choice xmlns:v="urn:schemas-microsoft-com:vml" Requires="v">
                <p:oleObj spid="_x0000_s135174" name="Formel" r:id="rId4" imgW="2705100" imgH="228600" progId="Equation.3">
                  <p:embed/>
                </p:oleObj>
              </mc:Choice>
              <mc:Fallback>
                <p:oleObj name="Formel" r:id="rId4" imgW="27051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203450"/>
                        <a:ext cx="626427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5172" name="Object 3"/>
          <p:cNvGraphicFramePr>
            <a:graphicFrameLocks noChangeAspect="1"/>
          </p:cNvGraphicFramePr>
          <p:nvPr>
            <p:ph sz="quarter" idx="3"/>
          </p:nvPr>
        </p:nvGraphicFramePr>
        <p:xfrm>
          <a:off x="900113" y="3757613"/>
          <a:ext cx="6048375" cy="584200"/>
        </p:xfrm>
        <a:graphic>
          <a:graphicData uri="http://schemas.openxmlformats.org/presentationml/2006/ole">
            <mc:AlternateContent xmlns:mc="http://schemas.openxmlformats.org/markup-compatibility/2006">
              <mc:Choice xmlns:v="urn:schemas-microsoft-com:vml" Requires="v">
                <p:oleObj spid="_x0000_s135175" name="Formel" r:id="rId6" imgW="2743200" imgH="228600" progId="Equation.3">
                  <p:embed/>
                </p:oleObj>
              </mc:Choice>
              <mc:Fallback>
                <p:oleObj name="Formel" r:id="rId6" imgW="27432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3757613"/>
                        <a:ext cx="60483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5173" name="Object 4"/>
          <p:cNvGraphicFramePr>
            <a:graphicFrameLocks noChangeAspect="1"/>
          </p:cNvGraphicFramePr>
          <p:nvPr/>
        </p:nvGraphicFramePr>
        <p:xfrm>
          <a:off x="914400" y="5646738"/>
          <a:ext cx="6264275" cy="525462"/>
        </p:xfrm>
        <a:graphic>
          <a:graphicData uri="http://schemas.openxmlformats.org/presentationml/2006/ole">
            <mc:AlternateContent xmlns:mc="http://schemas.openxmlformats.org/markup-compatibility/2006">
              <mc:Choice xmlns:v="urn:schemas-microsoft-com:vml" Requires="v">
                <p:oleObj spid="_x0000_s135176" name="Formel" r:id="rId9" imgW="2730500" imgH="228600" progId="Equation.3">
                  <p:embed/>
                </p:oleObj>
              </mc:Choice>
              <mc:Fallback>
                <p:oleObj name="Formel" r:id="rId9" imgW="2730500" imgH="2286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646738"/>
                        <a:ext cx="6264275"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en-US" altLang="zh-CN" sz="4000">
                <a:latin typeface="Lucida Grande" charset="0"/>
                <a:ea typeface="ＭＳ Ｐゴシック" charset="0"/>
                <a:cs typeface="ＭＳ Ｐゴシック" charset="0"/>
              </a:rPr>
              <a:t>Calculation of Belief (2)</a:t>
            </a:r>
            <a:endParaRPr lang="zh-CN" altLang="en-US" sz="4000">
              <a:latin typeface="Lucida Grande" charset="0"/>
              <a:ea typeface="ＭＳ Ｐゴシック" charset="0"/>
              <a:cs typeface="SimSun" charset="0"/>
            </a:endParaRPr>
          </a:p>
        </p:txBody>
      </p:sp>
      <p:sp>
        <p:nvSpPr>
          <p:cNvPr id="137218" name="Rectangle 3"/>
          <p:cNvSpPr>
            <a:spLocks noGrp="1" noChangeArrowheads="1"/>
          </p:cNvSpPr>
          <p:nvPr>
            <p:ph type="body" idx="1"/>
          </p:nvPr>
        </p:nvSpPr>
        <p:spPr/>
        <p:txBody>
          <a:bodyPr/>
          <a:lstStyle/>
          <a:p>
            <a:pPr eaLnBrk="1" hangingPunct="1">
              <a:lnSpc>
                <a:spcPct val="90000"/>
              </a:lnSpc>
            </a:pPr>
            <a:r>
              <a:rPr lang="en-US" altLang="zh-CN" sz="2800">
                <a:latin typeface="Lucida Grande" charset="0"/>
                <a:ea typeface="ＭＳ Ｐゴシック" charset="0"/>
                <a:cs typeface="ＭＳ Ｐゴシック" charset="0"/>
              </a:rPr>
              <a:t>Prediction phase: </a:t>
            </a:r>
          </a:p>
          <a:p>
            <a:pPr eaLnBrk="1" hangingPunct="1">
              <a:lnSpc>
                <a:spcPct val="90000"/>
              </a:lnSpc>
              <a:buFont typeface="Times" charset="0"/>
              <a:buNone/>
            </a:pPr>
            <a:r>
              <a:rPr lang="en-US" altLang="zh-CN" sz="2800">
                <a:latin typeface="Lucida Grande" charset="0"/>
                <a:ea typeface="ＭＳ Ｐゴシック" charset="0"/>
                <a:cs typeface="ＭＳ Ｐゴシック" charset="0"/>
              </a:rPr>
              <a:t>                                                             (5)                                                                            </a:t>
            </a:r>
          </a:p>
          <a:p>
            <a:pPr eaLnBrk="1" hangingPunct="1">
              <a:lnSpc>
                <a:spcPct val="90000"/>
              </a:lnSpc>
              <a:buFont typeface="Times" charset="0"/>
              <a:buNone/>
            </a:pPr>
            <a:r>
              <a:rPr lang="en-US" altLang="zh-CN" sz="2800">
                <a:latin typeface="Lucida Grande" charset="0"/>
                <a:ea typeface="ＭＳ Ｐゴシック" charset="0"/>
                <a:cs typeface="ＭＳ Ｐゴシック" charset="0"/>
              </a:rPr>
              <a:t>        </a:t>
            </a:r>
            <a:r>
              <a:rPr lang="en-US" altLang="zh-CN" sz="2400">
                <a:latin typeface="Lucida Grande" charset="0"/>
                <a:ea typeface="ＭＳ Ｐゴシック" charset="0"/>
                <a:cs typeface="ＭＳ Ｐゴシック" charset="0"/>
              </a:rPr>
              <a:t>ranges over all possible values of the state variables</a:t>
            </a:r>
            <a:r>
              <a:rPr lang="en-US" altLang="zh-CN" sz="2000">
                <a:latin typeface="Lucida Grande" charset="0"/>
                <a:ea typeface="ＭＳ Ｐゴシック" charset="0"/>
                <a:cs typeface="ＭＳ Ｐゴシック" charset="0"/>
              </a:rPr>
              <a:t/>
            </a:r>
            <a:br>
              <a:rPr lang="en-US" altLang="zh-CN" sz="2000">
                <a:latin typeface="Lucida Grande" charset="0"/>
                <a:ea typeface="ＭＳ Ｐゴシック" charset="0"/>
                <a:cs typeface="ＭＳ Ｐゴシック" charset="0"/>
              </a:rPr>
            </a:br>
            <a:endParaRPr lang="en-US" altLang="zh-CN" sz="2800">
              <a:latin typeface="Lucida Grande" charset="0"/>
              <a:ea typeface="ＭＳ Ｐゴシック" charset="0"/>
              <a:cs typeface="ＭＳ Ｐゴシック" charset="0"/>
            </a:endParaRPr>
          </a:p>
          <a:p>
            <a:pPr eaLnBrk="1" hangingPunct="1">
              <a:lnSpc>
                <a:spcPct val="90000"/>
              </a:lnSpc>
            </a:pPr>
            <a:r>
              <a:rPr lang="en-US" altLang="zh-CN" sz="2800">
                <a:latin typeface="Lucida Grande" charset="0"/>
                <a:ea typeface="ＭＳ Ｐゴシック" charset="0"/>
                <a:cs typeface="ＭＳ Ｐゴシック" charset="0"/>
              </a:rPr>
              <a:t>Estimation phase:                                                            </a:t>
            </a:r>
          </a:p>
          <a:p>
            <a:pPr eaLnBrk="1" hangingPunct="1">
              <a:lnSpc>
                <a:spcPct val="90000"/>
              </a:lnSpc>
              <a:buFont typeface="Times" charset="0"/>
              <a:buNone/>
            </a:pPr>
            <a:r>
              <a:rPr lang="en-US" altLang="zh-CN" sz="2800">
                <a:latin typeface="Lucida Grande" charset="0"/>
                <a:ea typeface="ＭＳ Ｐゴシック" charset="0"/>
                <a:cs typeface="ＭＳ Ｐゴシック" charset="0"/>
              </a:rPr>
              <a:t>                                                             (6)</a:t>
            </a:r>
          </a:p>
          <a:p>
            <a:pPr eaLnBrk="1" hangingPunct="1">
              <a:lnSpc>
                <a:spcPct val="90000"/>
              </a:lnSpc>
              <a:buFont typeface="Times" charset="0"/>
              <a:buNone/>
            </a:pPr>
            <a:r>
              <a:rPr lang="en-US" altLang="zh-CN" sz="2800">
                <a:latin typeface="Lucida Grande" charset="0"/>
                <a:ea typeface="ＭＳ Ｐゴシック" charset="0"/>
                <a:cs typeface="ＭＳ Ｐゴシック" charset="0"/>
              </a:rPr>
              <a:t>        </a:t>
            </a:r>
          </a:p>
          <a:p>
            <a:pPr eaLnBrk="1" hangingPunct="1">
              <a:lnSpc>
                <a:spcPct val="90000"/>
              </a:lnSpc>
              <a:buFont typeface="Times" charset="0"/>
              <a:buNone/>
            </a:pPr>
            <a:r>
              <a:rPr lang="en-US" altLang="zh-CN" sz="2800">
                <a:latin typeface="Lucida Grande" charset="0"/>
                <a:ea typeface="ＭＳ Ｐゴシック" charset="0"/>
                <a:cs typeface="ＭＳ Ｐゴシック" charset="0"/>
              </a:rPr>
              <a:t>		is a normalization constant</a:t>
            </a:r>
            <a:endParaRPr lang="zh-CN" altLang="en-US" sz="2800">
              <a:latin typeface="Lucida Grande" charset="0"/>
              <a:ea typeface="ＭＳ Ｐゴシック" charset="0"/>
              <a:cs typeface="SimSun" charset="0"/>
            </a:endParaRPr>
          </a:p>
        </p:txBody>
      </p:sp>
      <p:graphicFrame>
        <p:nvGraphicFramePr>
          <p:cNvPr id="137219" name="Object 2"/>
          <p:cNvGraphicFramePr>
            <a:graphicFrameLocks noChangeAspect="1"/>
          </p:cNvGraphicFramePr>
          <p:nvPr/>
        </p:nvGraphicFramePr>
        <p:xfrm>
          <a:off x="900113" y="2133600"/>
          <a:ext cx="6408737" cy="863600"/>
        </p:xfrm>
        <a:graphic>
          <a:graphicData uri="http://schemas.openxmlformats.org/presentationml/2006/ole">
            <mc:AlternateContent xmlns:mc="http://schemas.openxmlformats.org/markup-compatibility/2006">
              <mc:Choice xmlns:v="urn:schemas-microsoft-com:vml" Requires="v">
                <p:oleObj spid="_x0000_s137224" name="Formel" r:id="rId4" imgW="3175000" imgH="444500" progId="Equation.3">
                  <p:embed/>
                </p:oleObj>
              </mc:Choice>
              <mc:Fallback>
                <p:oleObj name="Formel" r:id="rId4" imgW="3175000" imgH="444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133600"/>
                        <a:ext cx="64087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7220" name="Object 3"/>
          <p:cNvGraphicFramePr>
            <a:graphicFrameLocks noChangeAspect="1"/>
          </p:cNvGraphicFramePr>
          <p:nvPr/>
        </p:nvGraphicFramePr>
        <p:xfrm>
          <a:off x="914400" y="4419600"/>
          <a:ext cx="4321175" cy="695325"/>
        </p:xfrm>
        <a:graphic>
          <a:graphicData uri="http://schemas.openxmlformats.org/presentationml/2006/ole">
            <mc:AlternateContent xmlns:mc="http://schemas.openxmlformats.org/markup-compatibility/2006">
              <mc:Choice xmlns:v="urn:schemas-microsoft-com:vml" Requires="v">
                <p:oleObj spid="_x0000_s137225" name="Formel" r:id="rId6" imgW="1892300" imgH="317500" progId="Equation.3">
                  <p:embed/>
                </p:oleObj>
              </mc:Choice>
              <mc:Fallback>
                <p:oleObj name="Formel" r:id="rId6" imgW="1892300" imgH="3175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419600"/>
                        <a:ext cx="43211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7221" name="Object 4"/>
          <p:cNvGraphicFramePr>
            <a:graphicFrameLocks noChangeAspect="1"/>
          </p:cNvGraphicFramePr>
          <p:nvPr/>
        </p:nvGraphicFramePr>
        <p:xfrm>
          <a:off x="900113" y="2743200"/>
          <a:ext cx="574675" cy="649288"/>
        </p:xfrm>
        <a:graphic>
          <a:graphicData uri="http://schemas.openxmlformats.org/presentationml/2006/ole">
            <mc:AlternateContent xmlns:mc="http://schemas.openxmlformats.org/markup-compatibility/2006">
              <mc:Choice xmlns:v="urn:schemas-microsoft-com:vml" Requires="v">
                <p:oleObj spid="_x0000_s137226" name="公式" r:id="rId8" imgW="241300" imgH="228600" progId="Equation.3">
                  <p:embed/>
                </p:oleObj>
              </mc:Choice>
              <mc:Fallback>
                <p:oleObj name="公式" r:id="rId8" imgW="2413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2743200"/>
                        <a:ext cx="574675"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7222" name="Object 5"/>
          <p:cNvGraphicFramePr>
            <a:graphicFrameLocks noChangeAspect="1"/>
          </p:cNvGraphicFramePr>
          <p:nvPr/>
        </p:nvGraphicFramePr>
        <p:xfrm>
          <a:off x="2286000" y="3273425"/>
          <a:ext cx="647700" cy="506413"/>
        </p:xfrm>
        <a:graphic>
          <a:graphicData uri="http://schemas.openxmlformats.org/presentationml/2006/ole">
            <mc:AlternateContent xmlns:mc="http://schemas.openxmlformats.org/markup-compatibility/2006">
              <mc:Choice xmlns:v="urn:schemas-microsoft-com:vml" Requires="v">
                <p:oleObj spid="_x0000_s137227" name="公式" r:id="rId10" imgW="292100" imgH="228600" progId="Equation.3">
                  <p:embed/>
                </p:oleObj>
              </mc:Choice>
              <mc:Fallback>
                <p:oleObj name="公式" r:id="rId10" imgW="292100" imgH="228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3273425"/>
                        <a:ext cx="64770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7223" name="Object 6"/>
          <p:cNvGraphicFramePr>
            <a:graphicFrameLocks noChangeAspect="1"/>
          </p:cNvGraphicFramePr>
          <p:nvPr/>
        </p:nvGraphicFramePr>
        <p:xfrm>
          <a:off x="1108075" y="5516563"/>
          <a:ext cx="368300" cy="338137"/>
        </p:xfrm>
        <a:graphic>
          <a:graphicData uri="http://schemas.openxmlformats.org/presentationml/2006/ole">
            <mc:AlternateContent xmlns:mc="http://schemas.openxmlformats.org/markup-compatibility/2006">
              <mc:Choice xmlns:v="urn:schemas-microsoft-com:vml" Requires="v">
                <p:oleObj spid="_x0000_s137228" name="Formel" r:id="rId13" imgW="152400" imgH="139700" progId="Equation.3">
                  <p:embed/>
                </p:oleObj>
              </mc:Choice>
              <mc:Fallback>
                <p:oleObj name="Formel" r:id="rId13" imgW="152400" imgH="1397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8075" y="5516563"/>
                        <a:ext cx="3683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pPr eaLnBrk="1" hangingPunct="1"/>
            <a:r>
              <a:rPr lang="en-US" altLang="zh-CN" sz="3200">
                <a:latin typeface="Lucida Grande" charset="0"/>
                <a:ea typeface="ＭＳ Ｐゴシック" charset="0"/>
                <a:cs typeface="ＭＳ Ｐゴシック" charset="0"/>
              </a:rPr>
              <a:t>Design of a Decision-Theoretic Agent</a:t>
            </a:r>
            <a:endParaRPr lang="zh-CN" altLang="en-US" sz="3200">
              <a:latin typeface="Lucida Grande" charset="0"/>
              <a:ea typeface="ＭＳ Ｐゴシック" charset="0"/>
              <a:cs typeface="SimSun" charset="0"/>
            </a:endParaRPr>
          </a:p>
        </p:txBody>
      </p:sp>
      <p:sp>
        <p:nvSpPr>
          <p:cNvPr id="139266" name="Rectangle 3"/>
          <p:cNvSpPr>
            <a:spLocks noGrp="1" noChangeArrowheads="1"/>
          </p:cNvSpPr>
          <p:nvPr>
            <p:ph type="body" sz="half" idx="1"/>
          </p:nvPr>
        </p:nvSpPr>
        <p:spPr>
          <a:xfrm>
            <a:off x="228600" y="2133600"/>
            <a:ext cx="8858250" cy="4238625"/>
          </a:xfrm>
        </p:spPr>
        <p:txBody>
          <a:bodyPr/>
          <a:lstStyle/>
          <a:p>
            <a:pPr eaLnBrk="1" hangingPunct="1">
              <a:buFont typeface="Times" charset="0"/>
              <a:buNone/>
            </a:pPr>
            <a:r>
              <a:rPr lang="en-US" altLang="zh-CN" sz="2000">
                <a:latin typeface="Lucida Grande" charset="0"/>
                <a:ea typeface="ＭＳ Ｐゴシック" charset="0"/>
                <a:cs typeface="ＭＳ Ｐゴシック" charset="0"/>
              </a:rPr>
              <a:t>Function DECISION-THEORETIC-AGENT(    ) returns an action</a:t>
            </a:r>
          </a:p>
          <a:p>
            <a:pPr eaLnBrk="1" hangingPunct="1">
              <a:buFont typeface="Times" charset="0"/>
              <a:buNone/>
            </a:pPr>
            <a:r>
              <a:rPr lang="en-US" altLang="zh-CN" sz="2000">
                <a:latin typeface="Lucida Grande" charset="0"/>
                <a:ea typeface="ＭＳ Ｐゴシック" charset="0"/>
                <a:cs typeface="ＭＳ Ｐゴシック" charset="0"/>
              </a:rPr>
              <a:t>    inputs:    , the percept at time </a:t>
            </a:r>
            <a:r>
              <a:rPr lang="en-US" altLang="zh-CN" sz="2000" i="1">
                <a:latin typeface="Lucida Grande" charset="0"/>
                <a:ea typeface="ＭＳ Ｐゴシック" charset="0"/>
                <a:cs typeface="ＭＳ Ｐゴシック" charset="0"/>
              </a:rPr>
              <a:t>t</a:t>
            </a:r>
          </a:p>
          <a:p>
            <a:pPr eaLnBrk="1" hangingPunct="1">
              <a:buFont typeface="Times" charset="0"/>
              <a:buNone/>
            </a:pPr>
            <a:r>
              <a:rPr lang="en-US" altLang="zh-CN" sz="2000" i="1">
                <a:latin typeface="Lucida Grande" charset="0"/>
                <a:ea typeface="ＭＳ Ｐゴシック" charset="0"/>
                <a:cs typeface="ＭＳ Ｐゴシック" charset="0"/>
              </a:rPr>
              <a:t>    </a:t>
            </a:r>
            <a:r>
              <a:rPr lang="en-US" altLang="zh-CN" sz="2000">
                <a:latin typeface="Lucida Grande" charset="0"/>
                <a:ea typeface="ＭＳ Ｐゴシック" charset="0"/>
                <a:cs typeface="ＭＳ Ｐゴシック" charset="0"/>
              </a:rPr>
              <a:t>static: </a:t>
            </a:r>
            <a:r>
              <a:rPr lang="en-US" altLang="zh-CN" sz="2000" i="1">
                <a:latin typeface="Lucida Grande" charset="0"/>
                <a:ea typeface="ＭＳ Ｐゴシック" charset="0"/>
                <a:cs typeface="ＭＳ Ｐゴシック" charset="0"/>
              </a:rPr>
              <a:t>BN, </a:t>
            </a:r>
            <a:r>
              <a:rPr lang="en-US" altLang="zh-CN" sz="2000">
                <a:latin typeface="Lucida Grande" charset="0"/>
                <a:ea typeface="ＭＳ Ｐゴシック" charset="0"/>
                <a:cs typeface="ＭＳ Ｐゴシック" charset="0"/>
              </a:rPr>
              <a:t>a belief network with nodes X</a:t>
            </a:r>
          </a:p>
          <a:p>
            <a:pPr eaLnBrk="1" hangingPunct="1">
              <a:buFont typeface="Times" charset="0"/>
              <a:buNone/>
            </a:pPr>
            <a:r>
              <a:rPr lang="en-US" altLang="zh-CN" sz="2000">
                <a:latin typeface="Lucida Grande" charset="0"/>
                <a:ea typeface="ＭＳ Ｐゴシック" charset="0"/>
                <a:cs typeface="ＭＳ Ｐゴシック" charset="0"/>
              </a:rPr>
              <a:t>              </a:t>
            </a:r>
            <a:r>
              <a:rPr lang="en-US" altLang="zh-CN" sz="2000" i="1">
                <a:latin typeface="Lucida Grande" charset="0"/>
                <a:ea typeface="ＭＳ Ｐゴシック" charset="0"/>
                <a:cs typeface="ＭＳ Ｐゴシック" charset="0"/>
              </a:rPr>
              <a:t>Bel(X),</a:t>
            </a:r>
            <a:r>
              <a:rPr lang="en-US" altLang="zh-CN" sz="2000">
                <a:latin typeface="Lucida Grande" charset="0"/>
                <a:ea typeface="ＭＳ Ｐゴシック" charset="0"/>
                <a:cs typeface="ＭＳ Ｐゴシック" charset="0"/>
              </a:rPr>
              <a:t> a vector of probabilities, updated over time</a:t>
            </a:r>
          </a:p>
          <a:p>
            <a:pPr eaLnBrk="1" hangingPunct="1">
              <a:buFont typeface="Times" charset="0"/>
              <a:buNone/>
            </a:pPr>
            <a:endParaRPr lang="en-US" altLang="zh-CN" sz="2000">
              <a:latin typeface="Lucida Grande" charset="0"/>
              <a:ea typeface="ＭＳ Ｐゴシック" charset="0"/>
              <a:cs typeface="ＭＳ Ｐゴシック" charset="0"/>
            </a:endParaRPr>
          </a:p>
          <a:p>
            <a:pPr eaLnBrk="1" hangingPunct="1">
              <a:buFont typeface="Times" charset="0"/>
              <a:buNone/>
            </a:pPr>
            <a:endParaRPr lang="en-US" altLang="zh-CN" sz="2000">
              <a:latin typeface="Lucida Grande" charset="0"/>
              <a:ea typeface="ＭＳ Ｐゴシック" charset="0"/>
              <a:cs typeface="ＭＳ Ｐゴシック" charset="0"/>
            </a:endParaRPr>
          </a:p>
          <a:p>
            <a:pPr eaLnBrk="1" hangingPunct="1">
              <a:buFont typeface="Times" charset="0"/>
              <a:buNone/>
            </a:pPr>
            <a:endParaRPr lang="en-US" altLang="zh-CN" sz="2000">
              <a:latin typeface="Lucida Grande" charset="0"/>
              <a:ea typeface="ＭＳ Ｐゴシック" charset="0"/>
              <a:cs typeface="ＭＳ Ｐゴシック" charset="0"/>
            </a:endParaRPr>
          </a:p>
          <a:p>
            <a:pPr eaLnBrk="1" hangingPunct="1">
              <a:buFont typeface="Times" charset="0"/>
              <a:buNone/>
            </a:pPr>
            <a:endParaRPr lang="en-US" altLang="zh-CN" sz="2000">
              <a:latin typeface="Lucida Grande" charset="0"/>
              <a:ea typeface="ＭＳ Ｐゴシック" charset="0"/>
              <a:cs typeface="ＭＳ Ｐゴシック" charset="0"/>
            </a:endParaRPr>
          </a:p>
          <a:p>
            <a:pPr eaLnBrk="1" hangingPunct="1">
              <a:buFont typeface="Times" charset="0"/>
              <a:buNone/>
            </a:pPr>
            <a:endParaRPr lang="en-US" altLang="zh-CN" sz="2000">
              <a:latin typeface="Lucida Grande" charset="0"/>
              <a:ea typeface="ＭＳ Ｐゴシック" charset="0"/>
              <a:cs typeface="ＭＳ Ｐゴシック" charset="0"/>
            </a:endParaRPr>
          </a:p>
          <a:p>
            <a:pPr eaLnBrk="1" hangingPunct="1">
              <a:buFont typeface="Times" charset="0"/>
              <a:buNone/>
            </a:pPr>
            <a:endParaRPr lang="en-US" altLang="zh-CN" sz="2000">
              <a:latin typeface="Lucida Grande" charset="0"/>
              <a:ea typeface="ＭＳ Ｐゴシック" charset="0"/>
              <a:cs typeface="ＭＳ Ｐゴシック" charset="0"/>
            </a:endParaRPr>
          </a:p>
          <a:p>
            <a:pPr eaLnBrk="1" hangingPunct="1">
              <a:buFont typeface="Times" charset="0"/>
              <a:buNone/>
            </a:pPr>
            <a:r>
              <a:rPr lang="en-US" altLang="zh-CN" sz="2000">
                <a:latin typeface="Lucida Grande" charset="0"/>
                <a:ea typeface="ＭＳ Ｐゴシック" charset="0"/>
                <a:cs typeface="ＭＳ Ｐゴシック" charset="0"/>
              </a:rPr>
              <a:t>return </a:t>
            </a:r>
            <a:r>
              <a:rPr lang="en-US" altLang="zh-CN" sz="2000" i="1">
                <a:latin typeface="Lucida Grande" charset="0"/>
                <a:ea typeface="ＭＳ Ｐゴシック" charset="0"/>
                <a:cs typeface="ＭＳ Ｐゴシック" charset="0"/>
              </a:rPr>
              <a:t>action</a:t>
            </a:r>
          </a:p>
        </p:txBody>
      </p:sp>
      <p:graphicFrame>
        <p:nvGraphicFramePr>
          <p:cNvPr id="139267" name="Object 2"/>
          <p:cNvGraphicFramePr>
            <a:graphicFrameLocks noChangeAspect="1"/>
          </p:cNvGraphicFramePr>
          <p:nvPr>
            <p:ph sz="quarter" idx="2"/>
          </p:nvPr>
        </p:nvGraphicFramePr>
        <p:xfrm>
          <a:off x="5216525" y="2146300"/>
          <a:ext cx="346075" cy="444500"/>
        </p:xfrm>
        <a:graphic>
          <a:graphicData uri="http://schemas.openxmlformats.org/presentationml/2006/ole">
            <mc:AlternateContent xmlns:mc="http://schemas.openxmlformats.org/markup-compatibility/2006">
              <mc:Choice xmlns:v="urn:schemas-microsoft-com:vml" Requires="v">
                <p:oleObj spid="_x0000_s139272" name="Formel" r:id="rId4" imgW="177800" imgH="228600" progId="Equation.3">
                  <p:embed/>
                </p:oleObj>
              </mc:Choice>
              <mc:Fallback>
                <p:oleObj name="Formel" r:id="rId4" imgW="1778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525" y="2146300"/>
                        <a:ext cx="34607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9268" name="Object 3"/>
          <p:cNvGraphicFramePr>
            <a:graphicFrameLocks noChangeAspect="1"/>
          </p:cNvGraphicFramePr>
          <p:nvPr>
            <p:ph sz="quarter" idx="3"/>
          </p:nvPr>
        </p:nvGraphicFramePr>
        <p:xfrm>
          <a:off x="1476375" y="2420938"/>
          <a:ext cx="393700" cy="588962"/>
        </p:xfrm>
        <a:graphic>
          <a:graphicData uri="http://schemas.openxmlformats.org/presentationml/2006/ole">
            <mc:AlternateContent xmlns:mc="http://schemas.openxmlformats.org/markup-compatibility/2006">
              <mc:Choice xmlns:v="urn:schemas-microsoft-com:vml" Requires="v">
                <p:oleObj spid="_x0000_s139273" name="Formel" r:id="rId6" imgW="177800" imgH="228600" progId="Equation.3">
                  <p:embed/>
                </p:oleObj>
              </mc:Choice>
              <mc:Fallback>
                <p:oleObj name="Formel" r:id="rId6" imgW="1778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2420938"/>
                        <a:ext cx="39370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9269" name="Object 4"/>
          <p:cNvGraphicFramePr>
            <a:graphicFrameLocks noChangeAspect="1"/>
          </p:cNvGraphicFramePr>
          <p:nvPr/>
        </p:nvGraphicFramePr>
        <p:xfrm>
          <a:off x="611188" y="3838575"/>
          <a:ext cx="6551612" cy="719138"/>
        </p:xfrm>
        <a:graphic>
          <a:graphicData uri="http://schemas.openxmlformats.org/presentationml/2006/ole">
            <mc:AlternateContent xmlns:mc="http://schemas.openxmlformats.org/markup-compatibility/2006">
              <mc:Choice xmlns:v="urn:schemas-microsoft-com:vml" Requires="v">
                <p:oleObj spid="_x0000_s139274" name="Formel" r:id="rId8" imgW="3390900" imgH="355600" progId="Equation.3">
                  <p:embed/>
                </p:oleObj>
              </mc:Choice>
              <mc:Fallback>
                <p:oleObj name="Formel" r:id="rId8" imgW="3390900" imgH="355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3838575"/>
                        <a:ext cx="6551612"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9270" name="Object 5"/>
          <p:cNvGraphicFramePr>
            <a:graphicFrameLocks noChangeAspect="1"/>
          </p:cNvGraphicFramePr>
          <p:nvPr/>
        </p:nvGraphicFramePr>
        <p:xfrm>
          <a:off x="611188" y="4408488"/>
          <a:ext cx="4032250" cy="654050"/>
        </p:xfrm>
        <a:graphic>
          <a:graphicData uri="http://schemas.openxmlformats.org/presentationml/2006/ole">
            <mc:AlternateContent xmlns:mc="http://schemas.openxmlformats.org/markup-compatibility/2006">
              <mc:Choice xmlns:v="urn:schemas-microsoft-com:vml" Requires="v">
                <p:oleObj spid="_x0000_s139275" name="Formel" r:id="rId10" imgW="1955800" imgH="317500" progId="Equation.3">
                  <p:embed/>
                </p:oleObj>
              </mc:Choice>
              <mc:Fallback>
                <p:oleObj name="Formel" r:id="rId10" imgW="1955800" imgH="3175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4408488"/>
                        <a:ext cx="4032250"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9271" name="Object 6"/>
          <p:cNvGraphicFramePr>
            <a:graphicFrameLocks noChangeAspect="1"/>
          </p:cNvGraphicFramePr>
          <p:nvPr/>
        </p:nvGraphicFramePr>
        <p:xfrm>
          <a:off x="466725" y="5092700"/>
          <a:ext cx="8569325" cy="546100"/>
        </p:xfrm>
        <a:graphic>
          <a:graphicData uri="http://schemas.openxmlformats.org/presentationml/2006/ole">
            <mc:AlternateContent xmlns:mc="http://schemas.openxmlformats.org/markup-compatibility/2006">
              <mc:Choice xmlns:v="urn:schemas-microsoft-com:vml" Requires="v">
                <p:oleObj spid="_x0000_s139276" name="Formel" r:id="rId13" imgW="4724400" imgH="279400" progId="Equation.3">
                  <p:embed/>
                </p:oleObj>
              </mc:Choice>
              <mc:Fallback>
                <p:oleObj name="Formel" r:id="rId13" imgW="4724400" imgH="2794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725" y="5092700"/>
                        <a:ext cx="856932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Dynamic Belief Network</a:t>
            </a:r>
            <a:endParaRPr lang="zh-CN" altLang="en-US">
              <a:latin typeface="Lucida Grande" charset="0"/>
              <a:ea typeface="ＭＳ Ｐゴシック" charset="0"/>
              <a:cs typeface="SimSun" charset="0"/>
            </a:endParaRPr>
          </a:p>
        </p:txBody>
      </p:sp>
      <p:sp>
        <p:nvSpPr>
          <p:cNvPr id="141314" name="Rectangle 3"/>
          <p:cNvSpPr>
            <a:spLocks noGrp="1" noChangeArrowheads="1"/>
          </p:cNvSpPr>
          <p:nvPr>
            <p:ph type="body" sz="half" idx="1"/>
          </p:nvPr>
        </p:nvSpPr>
        <p:spPr>
          <a:xfrm>
            <a:off x="228600" y="1981200"/>
            <a:ext cx="8218488" cy="4184650"/>
          </a:xfrm>
        </p:spPr>
        <p:txBody>
          <a:bodyPr/>
          <a:lstStyle/>
          <a:p>
            <a:pPr eaLnBrk="1" hangingPunct="1"/>
            <a:r>
              <a:rPr lang="en-US" altLang="zh-CN" sz="2800">
                <a:latin typeface="Lucida Grande" charset="0"/>
                <a:ea typeface="ＭＳ Ｐゴシック" charset="0"/>
                <a:cs typeface="ＭＳ Ｐゴシック" charset="0"/>
              </a:rPr>
              <a:t>Markov chain (state evolution model): </a:t>
            </a:r>
          </a:p>
          <a:p>
            <a:pPr eaLnBrk="1" hangingPunct="1">
              <a:buFont typeface="Times" charset="0"/>
              <a:buNone/>
            </a:pPr>
            <a:r>
              <a:rPr lang="en-US" altLang="zh-CN" sz="2800">
                <a:latin typeface="Lucida Grande" charset="0"/>
                <a:ea typeface="ＭＳ Ｐゴシック" charset="0"/>
                <a:cs typeface="ＭＳ Ｐゴシック" charset="0"/>
              </a:rPr>
              <a:t>   a sequence of       values where each one is determined solely by the previous one:</a:t>
            </a:r>
          </a:p>
          <a:p>
            <a:pPr eaLnBrk="1" hangingPunct="1"/>
            <a:r>
              <a:rPr lang="en-US" altLang="zh-CN" sz="2800">
                <a:latin typeface="Lucida Grande" charset="0"/>
                <a:ea typeface="ＭＳ Ｐゴシック" charset="0"/>
                <a:cs typeface="ＭＳ Ｐゴシック" charset="0"/>
              </a:rPr>
              <a:t>Dynamic belief network (DBN): a belief network with one node for  a belief state and sensor variable for each time step. </a:t>
            </a:r>
          </a:p>
        </p:txBody>
      </p:sp>
      <p:graphicFrame>
        <p:nvGraphicFramePr>
          <p:cNvPr id="141315" name="Object 2"/>
          <p:cNvGraphicFramePr>
            <a:graphicFrameLocks noChangeAspect="1"/>
          </p:cNvGraphicFramePr>
          <p:nvPr>
            <p:ph sz="quarter" idx="2"/>
          </p:nvPr>
        </p:nvGraphicFramePr>
        <p:xfrm>
          <a:off x="3276600" y="2555875"/>
          <a:ext cx="384175" cy="501650"/>
        </p:xfrm>
        <a:graphic>
          <a:graphicData uri="http://schemas.openxmlformats.org/presentationml/2006/ole">
            <mc:AlternateContent xmlns:mc="http://schemas.openxmlformats.org/markup-compatibility/2006">
              <mc:Choice xmlns:v="urn:schemas-microsoft-com:vml" Requires="v">
                <p:oleObj spid="_x0000_s141317" name="公式" r:id="rId4" imgW="203200" imgH="228600" progId="Equation.3">
                  <p:embed/>
                </p:oleObj>
              </mc:Choice>
              <mc:Fallback>
                <p:oleObj name="公式" r:id="rId4" imgW="2032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555875"/>
                        <a:ext cx="38417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41316" name="Object 3"/>
          <p:cNvGraphicFramePr>
            <a:graphicFrameLocks noChangeAspect="1"/>
          </p:cNvGraphicFramePr>
          <p:nvPr>
            <p:ph sz="quarter" idx="3"/>
          </p:nvPr>
        </p:nvGraphicFramePr>
        <p:xfrm>
          <a:off x="7400925" y="2960688"/>
          <a:ext cx="1536700" cy="536575"/>
        </p:xfrm>
        <a:graphic>
          <a:graphicData uri="http://schemas.openxmlformats.org/presentationml/2006/ole">
            <mc:AlternateContent xmlns:mc="http://schemas.openxmlformats.org/markup-compatibility/2006">
              <mc:Choice xmlns:v="urn:schemas-microsoft-com:vml" Requires="v">
                <p:oleObj spid="_x0000_s141318" name="Formel" r:id="rId7" imgW="762000" imgH="228600" progId="Equation.3">
                  <p:embed/>
                </p:oleObj>
              </mc:Choice>
              <mc:Fallback>
                <p:oleObj name="Formel" r:id="rId7" imgW="762000" imgH="228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0925" y="2960688"/>
                        <a:ext cx="15367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242888" y="0"/>
            <a:ext cx="8520112" cy="1223963"/>
          </a:xfrm>
        </p:spPr>
        <p:txBody>
          <a:bodyPr/>
          <a:lstStyle/>
          <a:p>
            <a:pPr eaLnBrk="1" hangingPunct="1"/>
            <a:r>
              <a:rPr lang="en-US" altLang="zh-CN">
                <a:latin typeface="Lucida Grande" charset="0"/>
                <a:ea typeface="ＭＳ Ｐゴシック" charset="0"/>
                <a:cs typeface="ＭＳ Ｐゴシック" charset="0"/>
              </a:rPr>
              <a:t>Dynamic Decision Networks</a:t>
            </a:r>
          </a:p>
        </p:txBody>
      </p:sp>
      <p:sp>
        <p:nvSpPr>
          <p:cNvPr id="143362" name="Rectangle 3"/>
          <p:cNvSpPr>
            <a:spLocks noGrp="1" noChangeArrowheads="1"/>
          </p:cNvSpPr>
          <p:nvPr>
            <p:ph type="body" sz="half" idx="1"/>
          </p:nvPr>
        </p:nvSpPr>
        <p:spPr>
          <a:xfrm>
            <a:off x="519113" y="2133600"/>
            <a:ext cx="8075612" cy="2684463"/>
          </a:xfrm>
        </p:spPr>
        <p:txBody>
          <a:bodyPr/>
          <a:lstStyle/>
          <a:p>
            <a:pPr eaLnBrk="1" hangingPunct="1"/>
            <a:r>
              <a:rPr lang="en-US" altLang="zh-CN" sz="2800">
                <a:latin typeface="Lucida Grande" charset="0"/>
                <a:ea typeface="ＭＳ Ｐゴシック" charset="0"/>
                <a:cs typeface="ＭＳ Ｐゴシック" charset="0"/>
              </a:rPr>
              <a:t>Dynamic Decision Networks: add utility nodes and decision nodes for actions into dynamic belief networks.</a:t>
            </a:r>
          </a:p>
          <a:p>
            <a:pPr eaLnBrk="1" hangingPunct="1"/>
            <a:endParaRPr lang="en-US" altLang="zh-CN" sz="2800">
              <a:latin typeface="Lucida Grande"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09" name="Oval 2"/>
          <p:cNvSpPr>
            <a:spLocks noChangeArrowheads="1"/>
          </p:cNvSpPr>
          <p:nvPr/>
        </p:nvSpPr>
        <p:spPr bwMode="auto">
          <a:xfrm>
            <a:off x="1476375" y="4168775"/>
            <a:ext cx="1150938" cy="504825"/>
          </a:xfrm>
          <a:prstGeom prst="ellipse">
            <a:avLst/>
          </a:prstGeom>
          <a:solidFill>
            <a:schemeClr val="hlink"/>
          </a:solidFill>
          <a:ln w="9525">
            <a:solidFill>
              <a:schemeClr val="tx1"/>
            </a:solidFill>
            <a:round/>
            <a:headEnd/>
            <a:tailEnd/>
          </a:ln>
        </p:spPr>
        <p:txBody>
          <a:bodyPr wrap="none" anchor="ctr"/>
          <a:lstStyle/>
          <a:p>
            <a:pPr algn="ctr" eaLnBrk="1" hangingPunct="1"/>
            <a:r>
              <a:rPr lang="en-US" altLang="zh-CN" sz="1800" i="0">
                <a:cs typeface="SimSun" charset="0"/>
              </a:rPr>
              <a:t>Sense.t</a:t>
            </a:r>
          </a:p>
        </p:txBody>
      </p:sp>
      <p:sp>
        <p:nvSpPr>
          <p:cNvPr id="145410" name="Oval 3"/>
          <p:cNvSpPr>
            <a:spLocks noChangeArrowheads="1"/>
          </p:cNvSpPr>
          <p:nvPr/>
        </p:nvSpPr>
        <p:spPr bwMode="auto">
          <a:xfrm>
            <a:off x="828675" y="2008188"/>
            <a:ext cx="1008063" cy="431800"/>
          </a:xfrm>
          <a:prstGeom prst="ellipse">
            <a:avLst/>
          </a:prstGeom>
          <a:solidFill>
            <a:schemeClr val="hlink"/>
          </a:solidFill>
          <a:ln w="9525">
            <a:solidFill>
              <a:schemeClr val="tx1"/>
            </a:solidFill>
            <a:round/>
            <a:headEnd/>
            <a:tailEnd/>
          </a:ln>
        </p:spPr>
        <p:txBody>
          <a:bodyPr wrap="none" anchor="ctr"/>
          <a:lstStyle/>
          <a:p>
            <a:pPr algn="ctr" eaLnBrk="1" hangingPunct="1"/>
            <a:r>
              <a:rPr lang="en-US" altLang="zh-CN" sz="1800" i="0">
                <a:cs typeface="SimSun" charset="0"/>
              </a:rPr>
              <a:t>D.t-1</a:t>
            </a:r>
          </a:p>
        </p:txBody>
      </p:sp>
      <p:sp>
        <p:nvSpPr>
          <p:cNvPr id="145411" name="Oval 4"/>
          <p:cNvSpPr>
            <a:spLocks noChangeArrowheads="1"/>
          </p:cNvSpPr>
          <p:nvPr/>
        </p:nvSpPr>
        <p:spPr bwMode="auto">
          <a:xfrm>
            <a:off x="14763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a:t>
            </a:r>
          </a:p>
        </p:txBody>
      </p:sp>
      <p:cxnSp>
        <p:nvCxnSpPr>
          <p:cNvPr id="145412" name="AutoShape 5"/>
          <p:cNvCxnSpPr>
            <a:cxnSpLocks noChangeShapeType="1"/>
            <a:stCxn id="145411" idx="4"/>
            <a:endCxn id="145409" idx="0"/>
          </p:cNvCxnSpPr>
          <p:nvPr/>
        </p:nvCxnSpPr>
        <p:spPr bwMode="auto">
          <a:xfrm>
            <a:off x="20526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3" name="AutoShape 6"/>
          <p:cNvCxnSpPr>
            <a:cxnSpLocks noChangeShapeType="1"/>
            <a:stCxn id="145410" idx="4"/>
            <a:endCxn id="145411" idx="1"/>
          </p:cNvCxnSpPr>
          <p:nvPr/>
        </p:nvCxnSpPr>
        <p:spPr bwMode="auto">
          <a:xfrm>
            <a:off x="1333500" y="2439988"/>
            <a:ext cx="311150"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14" name="Oval 7"/>
          <p:cNvSpPr>
            <a:spLocks noChangeArrowheads="1"/>
          </p:cNvSpPr>
          <p:nvPr/>
        </p:nvSpPr>
        <p:spPr bwMode="auto">
          <a:xfrm>
            <a:off x="2987675" y="4168775"/>
            <a:ext cx="11509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Sense.t+1</a:t>
            </a:r>
          </a:p>
        </p:txBody>
      </p:sp>
      <p:sp>
        <p:nvSpPr>
          <p:cNvPr id="145415" name="Oval 8"/>
          <p:cNvSpPr>
            <a:spLocks noChangeArrowheads="1"/>
          </p:cNvSpPr>
          <p:nvPr/>
        </p:nvSpPr>
        <p:spPr bwMode="auto">
          <a:xfrm>
            <a:off x="29876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State.t+1</a:t>
            </a:r>
          </a:p>
        </p:txBody>
      </p:sp>
      <p:cxnSp>
        <p:nvCxnSpPr>
          <p:cNvPr id="145416" name="AutoShape 9"/>
          <p:cNvCxnSpPr>
            <a:cxnSpLocks noChangeShapeType="1"/>
            <a:stCxn id="145415" idx="4"/>
            <a:endCxn id="145414" idx="0"/>
          </p:cNvCxnSpPr>
          <p:nvPr/>
        </p:nvCxnSpPr>
        <p:spPr bwMode="auto">
          <a:xfrm>
            <a:off x="35639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7" name="AutoShape 10"/>
          <p:cNvCxnSpPr>
            <a:cxnSpLocks noChangeShapeType="1"/>
            <a:stCxn id="145411" idx="6"/>
            <a:endCxn id="145415" idx="2"/>
          </p:cNvCxnSpPr>
          <p:nvPr/>
        </p:nvCxnSpPr>
        <p:spPr bwMode="auto">
          <a:xfrm>
            <a:off x="2628900"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18" name="Rectangle 11"/>
          <p:cNvSpPr>
            <a:spLocks noChangeArrowheads="1"/>
          </p:cNvSpPr>
          <p:nvPr/>
        </p:nvSpPr>
        <p:spPr bwMode="auto">
          <a:xfrm>
            <a:off x="2628900"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D.t</a:t>
            </a:r>
          </a:p>
        </p:txBody>
      </p:sp>
      <p:cxnSp>
        <p:nvCxnSpPr>
          <p:cNvPr id="145419" name="AutoShape 12"/>
          <p:cNvCxnSpPr>
            <a:cxnSpLocks noChangeShapeType="1"/>
            <a:stCxn id="145418" idx="2"/>
            <a:endCxn id="145415" idx="1"/>
          </p:cNvCxnSpPr>
          <p:nvPr/>
        </p:nvCxnSpPr>
        <p:spPr bwMode="auto">
          <a:xfrm>
            <a:off x="2916238" y="2439988"/>
            <a:ext cx="239712"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20" name="Oval 13"/>
          <p:cNvSpPr>
            <a:spLocks noChangeArrowheads="1"/>
          </p:cNvSpPr>
          <p:nvPr/>
        </p:nvSpPr>
        <p:spPr bwMode="auto">
          <a:xfrm>
            <a:off x="4498975" y="4168775"/>
            <a:ext cx="11509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Sense.t+2</a:t>
            </a:r>
          </a:p>
        </p:txBody>
      </p:sp>
      <p:sp>
        <p:nvSpPr>
          <p:cNvPr id="145421" name="Oval 14"/>
          <p:cNvSpPr>
            <a:spLocks noChangeArrowheads="1"/>
          </p:cNvSpPr>
          <p:nvPr/>
        </p:nvSpPr>
        <p:spPr bwMode="auto">
          <a:xfrm>
            <a:off x="44989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State.t+2</a:t>
            </a:r>
          </a:p>
        </p:txBody>
      </p:sp>
      <p:cxnSp>
        <p:nvCxnSpPr>
          <p:cNvPr id="145422" name="AutoShape 15"/>
          <p:cNvCxnSpPr>
            <a:cxnSpLocks noChangeShapeType="1"/>
            <a:stCxn id="145421" idx="4"/>
            <a:endCxn id="145420" idx="0"/>
          </p:cNvCxnSpPr>
          <p:nvPr/>
        </p:nvCxnSpPr>
        <p:spPr bwMode="auto">
          <a:xfrm>
            <a:off x="50752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23" name="AutoShape 16"/>
          <p:cNvCxnSpPr>
            <a:cxnSpLocks noChangeShapeType="1"/>
            <a:endCxn id="145421" idx="2"/>
          </p:cNvCxnSpPr>
          <p:nvPr/>
        </p:nvCxnSpPr>
        <p:spPr bwMode="auto">
          <a:xfrm>
            <a:off x="4140200"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24" name="Rectangle 17"/>
          <p:cNvSpPr>
            <a:spLocks noChangeArrowheads="1"/>
          </p:cNvSpPr>
          <p:nvPr/>
        </p:nvSpPr>
        <p:spPr bwMode="auto">
          <a:xfrm>
            <a:off x="4140200"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D.t+1</a:t>
            </a:r>
          </a:p>
        </p:txBody>
      </p:sp>
      <p:cxnSp>
        <p:nvCxnSpPr>
          <p:cNvPr id="145425" name="AutoShape 18"/>
          <p:cNvCxnSpPr>
            <a:cxnSpLocks noChangeShapeType="1"/>
            <a:stCxn id="145424" idx="2"/>
            <a:endCxn id="145421" idx="1"/>
          </p:cNvCxnSpPr>
          <p:nvPr/>
        </p:nvCxnSpPr>
        <p:spPr bwMode="auto">
          <a:xfrm>
            <a:off x="4427538" y="2439988"/>
            <a:ext cx="239712"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26" name="Oval 19"/>
          <p:cNvSpPr>
            <a:spLocks noChangeArrowheads="1"/>
          </p:cNvSpPr>
          <p:nvPr/>
        </p:nvSpPr>
        <p:spPr bwMode="auto">
          <a:xfrm>
            <a:off x="6011863" y="4168775"/>
            <a:ext cx="1150937"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Sense.t+3</a:t>
            </a:r>
          </a:p>
        </p:txBody>
      </p:sp>
      <p:sp>
        <p:nvSpPr>
          <p:cNvPr id="145427" name="Oval 20"/>
          <p:cNvSpPr>
            <a:spLocks noChangeArrowheads="1"/>
          </p:cNvSpPr>
          <p:nvPr/>
        </p:nvSpPr>
        <p:spPr bwMode="auto">
          <a:xfrm>
            <a:off x="6011863"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State.t+3</a:t>
            </a:r>
          </a:p>
        </p:txBody>
      </p:sp>
      <p:cxnSp>
        <p:nvCxnSpPr>
          <p:cNvPr id="145428" name="AutoShape 21"/>
          <p:cNvCxnSpPr>
            <a:cxnSpLocks noChangeShapeType="1"/>
            <a:stCxn id="145427" idx="4"/>
            <a:endCxn id="145426" idx="0"/>
          </p:cNvCxnSpPr>
          <p:nvPr/>
        </p:nvCxnSpPr>
        <p:spPr bwMode="auto">
          <a:xfrm>
            <a:off x="6588125"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29" name="AutoShape 22"/>
          <p:cNvCxnSpPr>
            <a:cxnSpLocks noChangeShapeType="1"/>
            <a:endCxn id="145427" idx="2"/>
          </p:cNvCxnSpPr>
          <p:nvPr/>
        </p:nvCxnSpPr>
        <p:spPr bwMode="auto">
          <a:xfrm>
            <a:off x="5653088"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30" name="Rectangle 23"/>
          <p:cNvSpPr>
            <a:spLocks noChangeArrowheads="1"/>
          </p:cNvSpPr>
          <p:nvPr/>
        </p:nvSpPr>
        <p:spPr bwMode="auto">
          <a:xfrm>
            <a:off x="5653088"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D.t+2</a:t>
            </a:r>
          </a:p>
        </p:txBody>
      </p:sp>
      <p:cxnSp>
        <p:nvCxnSpPr>
          <p:cNvPr id="145431" name="AutoShape 24"/>
          <p:cNvCxnSpPr>
            <a:cxnSpLocks noChangeShapeType="1"/>
            <a:stCxn id="145430" idx="2"/>
            <a:endCxn id="145427" idx="1"/>
          </p:cNvCxnSpPr>
          <p:nvPr/>
        </p:nvCxnSpPr>
        <p:spPr bwMode="auto">
          <a:xfrm>
            <a:off x="5940425" y="2439988"/>
            <a:ext cx="239713"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32" name="AutoShape 25"/>
          <p:cNvSpPr>
            <a:spLocks noChangeArrowheads="1"/>
          </p:cNvSpPr>
          <p:nvPr/>
        </p:nvSpPr>
        <p:spPr bwMode="auto">
          <a:xfrm>
            <a:off x="7235825" y="1863725"/>
            <a:ext cx="865188" cy="719138"/>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zh-CN" sz="1800" i="0">
                <a:cs typeface="SimSun" charset="0"/>
              </a:rPr>
              <a:t>U.t+3</a:t>
            </a:r>
          </a:p>
        </p:txBody>
      </p:sp>
      <p:sp>
        <p:nvSpPr>
          <p:cNvPr id="145433" name="Line 26"/>
          <p:cNvSpPr>
            <a:spLocks noChangeShapeType="1"/>
          </p:cNvSpPr>
          <p:nvPr/>
        </p:nvSpPr>
        <p:spPr bwMode="auto">
          <a:xfrm flipV="1">
            <a:off x="6804025" y="2439988"/>
            <a:ext cx="64928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45434" name="Rectangle 27"/>
          <p:cNvSpPr>
            <a:spLocks noGrp="1" noChangeArrowheads="1"/>
          </p:cNvSpPr>
          <p:nvPr>
            <p:ph type="title"/>
          </p:nvPr>
        </p:nvSpPr>
        <p:spPr>
          <a:xfrm>
            <a:off x="0" y="228600"/>
            <a:ext cx="9144000" cy="792163"/>
          </a:xfrm>
        </p:spPr>
        <p:txBody>
          <a:bodyPr/>
          <a:lstStyle/>
          <a:p>
            <a:pPr eaLnBrk="1" hangingPunct="1"/>
            <a:r>
              <a:rPr lang="en-US" altLang="zh-CN" sz="3200">
                <a:latin typeface="Lucida Grande" charset="0"/>
                <a:ea typeface="ＭＳ Ｐゴシック" charset="0"/>
                <a:cs typeface="ＭＳ Ｐゴシック" charset="0"/>
              </a:rPr>
              <a:t>The Generic Structure of a </a:t>
            </a:r>
            <a:br>
              <a:rPr lang="en-US" altLang="zh-CN" sz="3200">
                <a:latin typeface="Lucida Grande" charset="0"/>
                <a:ea typeface="ＭＳ Ｐゴシック" charset="0"/>
                <a:cs typeface="ＭＳ Ｐゴシック" charset="0"/>
              </a:rPr>
            </a:br>
            <a:r>
              <a:rPr lang="en-US" altLang="zh-CN" sz="3200">
                <a:latin typeface="Lucida Grande" charset="0"/>
                <a:ea typeface="ＭＳ Ｐゴシック" charset="0"/>
                <a:cs typeface="ＭＳ Ｐゴシック" charset="0"/>
              </a:rPr>
              <a:t>Dynamic Decision Network</a:t>
            </a:r>
          </a:p>
        </p:txBody>
      </p:sp>
      <p:sp>
        <p:nvSpPr>
          <p:cNvPr id="145435" name="Rectangle 28"/>
          <p:cNvSpPr>
            <a:spLocks noGrp="1" noChangeArrowheads="1"/>
          </p:cNvSpPr>
          <p:nvPr>
            <p:ph type="body" sz="half" idx="1"/>
          </p:nvPr>
        </p:nvSpPr>
        <p:spPr>
          <a:xfrm>
            <a:off x="611188" y="4941888"/>
            <a:ext cx="7777162" cy="1512887"/>
          </a:xfrm>
        </p:spPr>
        <p:txBody>
          <a:bodyPr/>
          <a:lstStyle/>
          <a:p>
            <a:pPr marL="533400" indent="-533400" eaLnBrk="1" hangingPunct="1"/>
            <a:r>
              <a:rPr lang="en-US" altLang="zh-CN" sz="2000">
                <a:latin typeface="Lucida Grande" charset="0"/>
                <a:ea typeface="ＭＳ Ｐゴシック" charset="0"/>
                <a:cs typeface="ＭＳ Ｐゴシック" charset="0"/>
              </a:rPr>
              <a:t>The decision problem involves calculating the value of      that maximizes the agent’s expected utility over the remaining state sequence.</a:t>
            </a:r>
          </a:p>
          <a:p>
            <a:pPr marL="533400" indent="-533400" eaLnBrk="1" hangingPunct="1">
              <a:buFont typeface="Times" charset="0"/>
              <a:buNone/>
            </a:pPr>
            <a:endParaRPr lang="en-US" altLang="zh-CN" sz="2000">
              <a:latin typeface="Lucida Grande" charset="0"/>
              <a:ea typeface="ＭＳ Ｐゴシック" charset="0"/>
              <a:cs typeface="ＭＳ Ｐゴシック" charset="0"/>
            </a:endParaRPr>
          </a:p>
        </p:txBody>
      </p:sp>
      <p:graphicFrame>
        <p:nvGraphicFramePr>
          <p:cNvPr id="145436" name="Object 2"/>
          <p:cNvGraphicFramePr>
            <a:graphicFrameLocks noChangeAspect="1"/>
          </p:cNvGraphicFramePr>
          <p:nvPr>
            <p:ph sz="half" idx="2"/>
          </p:nvPr>
        </p:nvGraphicFramePr>
        <p:xfrm>
          <a:off x="8027988" y="4941888"/>
          <a:ext cx="360362" cy="503237"/>
        </p:xfrm>
        <a:graphic>
          <a:graphicData uri="http://schemas.openxmlformats.org/presentationml/2006/ole">
            <mc:AlternateContent xmlns:mc="http://schemas.openxmlformats.org/markup-compatibility/2006">
              <mc:Choice xmlns:v="urn:schemas-microsoft-com:vml" Requires="v">
                <p:oleObj spid="_x0000_s145449" name="Formel" r:id="rId5" imgW="190500" imgH="228600" progId="Equation.3">
                  <p:embed/>
                </p:oleObj>
              </mc:Choice>
              <mc:Fallback>
                <p:oleObj name="Formel" r:id="rId5" imgW="1905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4941888"/>
                        <a:ext cx="36036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pSp>
        <p:nvGrpSpPr>
          <p:cNvPr id="145437" name="Gruppieren 33"/>
          <p:cNvGrpSpPr>
            <a:grpSpLocks/>
          </p:cNvGrpSpPr>
          <p:nvPr/>
        </p:nvGrpSpPr>
        <p:grpSpPr bwMode="auto">
          <a:xfrm>
            <a:off x="2339975" y="3716338"/>
            <a:ext cx="671513" cy="508000"/>
            <a:chOff x="227082" y="3662792"/>
            <a:chExt cx="672510" cy="506873"/>
          </a:xfrm>
        </p:grpSpPr>
        <p:sp>
          <p:nvSpPr>
            <p:cNvPr id="145447" name="Rechteck 29"/>
            <p:cNvSpPr>
              <a:spLocks noChangeArrowheads="1"/>
            </p:cNvSpPr>
            <p:nvPr/>
          </p:nvSpPr>
          <p:spPr bwMode="auto">
            <a:xfrm rot="2773689">
              <a:off x="347191" y="3652945"/>
              <a:ext cx="506873" cy="526568"/>
            </a:xfrm>
            <a:prstGeom prst="rect">
              <a:avLst/>
            </a:prstGeom>
            <a:solidFill>
              <a:srgbClr val="FFFFFF"/>
            </a:solidFill>
            <a:ln w="9525">
              <a:solidFill>
                <a:schemeClr val="tx1"/>
              </a:solidFill>
              <a:round/>
              <a:headEnd/>
              <a:tailEnd/>
            </a:ln>
          </p:spPr>
          <p:txBody>
            <a:bodyPr/>
            <a:lstStyle/>
            <a:p>
              <a:endParaRPr lang="en-US"/>
            </a:p>
          </p:txBody>
        </p:sp>
        <p:sp>
          <p:nvSpPr>
            <p:cNvPr id="145448" name="Textfeld 30"/>
            <p:cNvSpPr txBox="1">
              <a:spLocks noChangeArrowheads="1"/>
            </p:cNvSpPr>
            <p:nvPr/>
          </p:nvSpPr>
          <p:spPr bwMode="auto">
            <a:xfrm>
              <a:off x="227082" y="3717032"/>
              <a:ext cx="672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a:t>
              </a:r>
            </a:p>
          </p:txBody>
        </p:sp>
      </p:grpSp>
      <p:grpSp>
        <p:nvGrpSpPr>
          <p:cNvPr id="145438" name="Gruppieren 34"/>
          <p:cNvGrpSpPr>
            <a:grpSpLocks/>
          </p:cNvGrpSpPr>
          <p:nvPr/>
        </p:nvGrpSpPr>
        <p:grpSpPr bwMode="auto">
          <a:xfrm>
            <a:off x="3851275" y="3716338"/>
            <a:ext cx="736600" cy="508000"/>
            <a:chOff x="379482" y="4322587"/>
            <a:chExt cx="736134" cy="506873"/>
          </a:xfrm>
        </p:grpSpPr>
        <p:sp>
          <p:nvSpPr>
            <p:cNvPr id="145445" name="Rechteck 31"/>
            <p:cNvSpPr>
              <a:spLocks noChangeArrowheads="1"/>
            </p:cNvSpPr>
            <p:nvPr/>
          </p:nvSpPr>
          <p:spPr bwMode="auto">
            <a:xfrm rot="2773689">
              <a:off x="499591" y="4312740"/>
              <a:ext cx="506873" cy="526568"/>
            </a:xfrm>
            <a:prstGeom prst="rect">
              <a:avLst/>
            </a:prstGeom>
            <a:solidFill>
              <a:srgbClr val="FFFFFF"/>
            </a:solidFill>
            <a:ln w="9525">
              <a:solidFill>
                <a:schemeClr val="tx1"/>
              </a:solidFill>
              <a:round/>
              <a:headEnd/>
              <a:tailEnd/>
            </a:ln>
          </p:spPr>
          <p:txBody>
            <a:bodyPr/>
            <a:lstStyle/>
            <a:p>
              <a:endParaRPr lang="en-US"/>
            </a:p>
          </p:txBody>
        </p:sp>
        <p:sp>
          <p:nvSpPr>
            <p:cNvPr id="145446" name="Textfeld 32"/>
            <p:cNvSpPr txBox="1">
              <a:spLocks noChangeArrowheads="1"/>
            </p:cNvSpPr>
            <p:nvPr/>
          </p:nvSpPr>
          <p:spPr bwMode="auto">
            <a:xfrm>
              <a:off x="379482" y="4376827"/>
              <a:ext cx="736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R.t+1</a:t>
              </a:r>
            </a:p>
          </p:txBody>
        </p:sp>
      </p:grpSp>
      <p:grpSp>
        <p:nvGrpSpPr>
          <p:cNvPr id="145439" name="Gruppieren 35"/>
          <p:cNvGrpSpPr>
            <a:grpSpLocks/>
          </p:cNvGrpSpPr>
          <p:nvPr/>
        </p:nvGrpSpPr>
        <p:grpSpPr bwMode="auto">
          <a:xfrm>
            <a:off x="5435600" y="3644900"/>
            <a:ext cx="736600" cy="506413"/>
            <a:chOff x="379482" y="4322587"/>
            <a:chExt cx="736134" cy="506873"/>
          </a:xfrm>
        </p:grpSpPr>
        <p:sp>
          <p:nvSpPr>
            <p:cNvPr id="145443" name="Rechteck 36"/>
            <p:cNvSpPr>
              <a:spLocks noChangeArrowheads="1"/>
            </p:cNvSpPr>
            <p:nvPr/>
          </p:nvSpPr>
          <p:spPr bwMode="auto">
            <a:xfrm rot="2773689">
              <a:off x="499591" y="4312740"/>
              <a:ext cx="506873" cy="526568"/>
            </a:xfrm>
            <a:prstGeom prst="rect">
              <a:avLst/>
            </a:prstGeom>
            <a:solidFill>
              <a:srgbClr val="FFFFFF"/>
            </a:solidFill>
            <a:ln w="9525">
              <a:solidFill>
                <a:schemeClr val="tx1"/>
              </a:solidFill>
              <a:round/>
              <a:headEnd/>
              <a:tailEnd/>
            </a:ln>
          </p:spPr>
          <p:txBody>
            <a:bodyPr/>
            <a:lstStyle/>
            <a:p>
              <a:endParaRPr lang="en-US"/>
            </a:p>
          </p:txBody>
        </p:sp>
        <p:sp>
          <p:nvSpPr>
            <p:cNvPr id="145444" name="Textfeld 37"/>
            <p:cNvSpPr txBox="1">
              <a:spLocks noChangeArrowheads="1"/>
            </p:cNvSpPr>
            <p:nvPr/>
          </p:nvSpPr>
          <p:spPr bwMode="auto">
            <a:xfrm>
              <a:off x="379482" y="4376827"/>
              <a:ext cx="736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R.t+2</a:t>
              </a:r>
            </a:p>
          </p:txBody>
        </p:sp>
      </p:grpSp>
      <p:cxnSp>
        <p:nvCxnSpPr>
          <p:cNvPr id="145440" name="Gerade Verbindung mit Pfeil 42"/>
          <p:cNvCxnSpPr>
            <a:cxnSpLocks noChangeShapeType="1"/>
            <a:stCxn id="145411" idx="5"/>
            <a:endCxn id="145447" idx="1"/>
          </p:cNvCxnSpPr>
          <p:nvPr/>
        </p:nvCxnSpPr>
        <p:spPr bwMode="auto">
          <a:xfrm rot="16200000" flipH="1">
            <a:off x="2432050" y="3681413"/>
            <a:ext cx="134937" cy="777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5441" name="Gerade Verbindung mit Pfeil 44"/>
          <p:cNvCxnSpPr>
            <a:cxnSpLocks noChangeShapeType="1"/>
            <a:stCxn id="145415" idx="5"/>
          </p:cNvCxnSpPr>
          <p:nvPr/>
        </p:nvCxnSpPr>
        <p:spPr bwMode="auto">
          <a:xfrm rot="16200000" flipH="1">
            <a:off x="3951287" y="3673476"/>
            <a:ext cx="136525" cy="952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5442" name="Gerade Verbindung mit Pfeil 46"/>
          <p:cNvCxnSpPr>
            <a:cxnSpLocks noChangeShapeType="1"/>
            <a:stCxn id="145421" idx="5"/>
          </p:cNvCxnSpPr>
          <p:nvPr/>
        </p:nvCxnSpPr>
        <p:spPr bwMode="auto">
          <a:xfrm rot="16200000" flipH="1">
            <a:off x="5499894" y="3636169"/>
            <a:ext cx="63500" cy="968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sz="quarter"/>
          </p:nvPr>
        </p:nvSpPr>
        <p:spPr>
          <a:xfrm>
            <a:off x="76200" y="0"/>
            <a:ext cx="8915400" cy="1066800"/>
          </a:xfrm>
        </p:spPr>
        <p:txBody>
          <a:bodyPr/>
          <a:lstStyle/>
          <a:p>
            <a:pPr eaLnBrk="1" hangingPunct="1"/>
            <a:r>
              <a:rPr lang="en-US" altLang="zh-CN" sz="3600">
                <a:latin typeface="Lucida Grande" charset="0"/>
                <a:ea typeface="ＭＳ Ｐゴシック" charset="0"/>
                <a:cs typeface="ＭＳ Ｐゴシック" charset="0"/>
              </a:rPr>
              <a:t>Search Tree of the Lookahead DDN</a:t>
            </a:r>
          </a:p>
        </p:txBody>
      </p:sp>
      <p:graphicFrame>
        <p:nvGraphicFramePr>
          <p:cNvPr id="147458" name="Object 2"/>
          <p:cNvGraphicFramePr>
            <a:graphicFrameLocks noChangeAspect="1"/>
          </p:cNvGraphicFramePr>
          <p:nvPr>
            <p:ph sz="quarter" idx="1"/>
          </p:nvPr>
        </p:nvGraphicFramePr>
        <p:xfrm>
          <a:off x="762000" y="2079625"/>
          <a:ext cx="369888" cy="444500"/>
        </p:xfrm>
        <a:graphic>
          <a:graphicData uri="http://schemas.openxmlformats.org/presentationml/2006/ole">
            <mc:AlternateContent xmlns:mc="http://schemas.openxmlformats.org/markup-compatibility/2006">
              <mc:Choice xmlns:v="urn:schemas-microsoft-com:vml" Requires="v">
                <p:oleObj spid="_x0000_s147611" name="Formel" r:id="rId4" imgW="190500" imgH="228600" progId="Equation.3">
                  <p:embed/>
                </p:oleObj>
              </mc:Choice>
              <mc:Fallback>
                <p:oleObj name="Formel" r:id="rId4" imgW="1905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079625"/>
                        <a:ext cx="36988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47459" name="Object 3"/>
          <p:cNvGraphicFramePr>
            <a:graphicFrameLocks noChangeAspect="1"/>
          </p:cNvGraphicFramePr>
          <p:nvPr>
            <p:ph sz="quarter" idx="2"/>
          </p:nvPr>
        </p:nvGraphicFramePr>
        <p:xfrm>
          <a:off x="763588" y="3303588"/>
          <a:ext cx="574675" cy="471487"/>
        </p:xfrm>
        <a:graphic>
          <a:graphicData uri="http://schemas.openxmlformats.org/presentationml/2006/ole">
            <mc:AlternateContent xmlns:mc="http://schemas.openxmlformats.org/markup-compatibility/2006">
              <mc:Choice xmlns:v="urn:schemas-microsoft-com:vml" Requires="v">
                <p:oleObj spid="_x0000_s147612" name="Formel" r:id="rId6" imgW="279400" imgH="228600" progId="Equation.3">
                  <p:embed/>
                </p:oleObj>
              </mc:Choice>
              <mc:Fallback>
                <p:oleObj name="Formel" r:id="rId6" imgW="2794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3303588"/>
                        <a:ext cx="574675"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47460" name="Object 4"/>
          <p:cNvGraphicFramePr>
            <a:graphicFrameLocks noChangeAspect="1"/>
          </p:cNvGraphicFramePr>
          <p:nvPr>
            <p:ph sz="quarter" idx="3"/>
          </p:nvPr>
        </p:nvGraphicFramePr>
        <p:xfrm>
          <a:off x="546100" y="4548188"/>
          <a:ext cx="576263" cy="450850"/>
        </p:xfrm>
        <a:graphic>
          <a:graphicData uri="http://schemas.openxmlformats.org/presentationml/2006/ole">
            <mc:AlternateContent xmlns:mc="http://schemas.openxmlformats.org/markup-compatibility/2006">
              <mc:Choice xmlns:v="urn:schemas-microsoft-com:vml" Requires="v">
                <p:oleObj spid="_x0000_s147613" name="Formel" r:id="rId8" imgW="292100" imgH="228600" progId="Equation.3">
                  <p:embed/>
                </p:oleObj>
              </mc:Choice>
              <mc:Fallback>
                <p:oleObj name="Formel" r:id="rId8" imgW="2921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 y="4548188"/>
                        <a:ext cx="5762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pSp>
        <p:nvGrpSpPr>
          <p:cNvPr id="147461" name="Group 8"/>
          <p:cNvGrpSpPr>
            <a:grpSpLocks/>
          </p:cNvGrpSpPr>
          <p:nvPr/>
        </p:nvGrpSpPr>
        <p:grpSpPr bwMode="auto">
          <a:xfrm>
            <a:off x="3281363" y="2054225"/>
            <a:ext cx="5184775" cy="4248150"/>
            <a:chOff x="1701" y="709"/>
            <a:chExt cx="3629" cy="3174"/>
          </a:xfrm>
        </p:grpSpPr>
        <p:sp>
          <p:nvSpPr>
            <p:cNvPr id="147585" name="AutoShape 9"/>
            <p:cNvSpPr>
              <a:spLocks noChangeArrowheads="1"/>
            </p:cNvSpPr>
            <p:nvPr/>
          </p:nvSpPr>
          <p:spPr bwMode="auto">
            <a:xfrm>
              <a:off x="2925" y="70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86" name="Oval 10"/>
            <p:cNvSpPr>
              <a:spLocks noChangeArrowheads="1"/>
            </p:cNvSpPr>
            <p:nvPr/>
          </p:nvSpPr>
          <p:spPr bwMode="auto">
            <a:xfrm>
              <a:off x="1882"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87" name="Oval 11"/>
            <p:cNvSpPr>
              <a:spLocks noChangeArrowheads="1"/>
            </p:cNvSpPr>
            <p:nvPr/>
          </p:nvSpPr>
          <p:spPr bwMode="auto">
            <a:xfrm>
              <a:off x="2472"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88" name="Oval 12"/>
            <p:cNvSpPr>
              <a:spLocks noChangeArrowheads="1"/>
            </p:cNvSpPr>
            <p:nvPr/>
          </p:nvSpPr>
          <p:spPr bwMode="auto">
            <a:xfrm>
              <a:off x="3515"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89" name="Oval 13"/>
            <p:cNvSpPr>
              <a:spLocks noChangeArrowheads="1"/>
            </p:cNvSpPr>
            <p:nvPr/>
          </p:nvSpPr>
          <p:spPr bwMode="auto">
            <a:xfrm>
              <a:off x="4150"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0" name="Oval 14"/>
            <p:cNvSpPr>
              <a:spLocks noChangeArrowheads="1"/>
            </p:cNvSpPr>
            <p:nvPr/>
          </p:nvSpPr>
          <p:spPr bwMode="auto">
            <a:xfrm>
              <a:off x="4830"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1" name="AutoShape 15"/>
            <p:cNvSpPr>
              <a:spLocks noChangeArrowheads="1"/>
            </p:cNvSpPr>
            <p:nvPr/>
          </p:nvSpPr>
          <p:spPr bwMode="auto">
            <a:xfrm>
              <a:off x="1927" y="1661"/>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2" name="AutoShape 16"/>
            <p:cNvSpPr>
              <a:spLocks noChangeArrowheads="1"/>
            </p:cNvSpPr>
            <p:nvPr/>
          </p:nvSpPr>
          <p:spPr bwMode="auto">
            <a:xfrm>
              <a:off x="2699" y="1661"/>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3" name="AutoShape 17"/>
            <p:cNvSpPr>
              <a:spLocks noChangeArrowheads="1"/>
            </p:cNvSpPr>
            <p:nvPr/>
          </p:nvSpPr>
          <p:spPr bwMode="auto">
            <a:xfrm>
              <a:off x="3833" y="1662"/>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4" name="AutoShape 18"/>
            <p:cNvSpPr>
              <a:spLocks noChangeArrowheads="1"/>
            </p:cNvSpPr>
            <p:nvPr/>
          </p:nvSpPr>
          <p:spPr bwMode="auto">
            <a:xfrm>
              <a:off x="4830" y="1661"/>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5" name="Oval 19"/>
            <p:cNvSpPr>
              <a:spLocks noChangeArrowheads="1"/>
            </p:cNvSpPr>
            <p:nvPr/>
          </p:nvSpPr>
          <p:spPr bwMode="auto">
            <a:xfrm>
              <a:off x="2699"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6" name="Oval 20"/>
            <p:cNvSpPr>
              <a:spLocks noChangeArrowheads="1"/>
            </p:cNvSpPr>
            <p:nvPr/>
          </p:nvSpPr>
          <p:spPr bwMode="auto">
            <a:xfrm>
              <a:off x="3379"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7" name="Oval 21"/>
            <p:cNvSpPr>
              <a:spLocks noChangeArrowheads="1"/>
            </p:cNvSpPr>
            <p:nvPr/>
          </p:nvSpPr>
          <p:spPr bwMode="auto">
            <a:xfrm>
              <a:off x="4468"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8" name="Oval 22"/>
            <p:cNvSpPr>
              <a:spLocks noChangeArrowheads="1"/>
            </p:cNvSpPr>
            <p:nvPr/>
          </p:nvSpPr>
          <p:spPr bwMode="auto">
            <a:xfrm>
              <a:off x="5103"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9" name="AutoShape 23"/>
            <p:cNvSpPr>
              <a:spLocks noChangeArrowheads="1"/>
            </p:cNvSpPr>
            <p:nvPr/>
          </p:nvSpPr>
          <p:spPr bwMode="auto">
            <a:xfrm>
              <a:off x="3878"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0" name="AutoShape 24"/>
            <p:cNvSpPr>
              <a:spLocks noChangeArrowheads="1"/>
            </p:cNvSpPr>
            <p:nvPr/>
          </p:nvSpPr>
          <p:spPr bwMode="auto">
            <a:xfrm>
              <a:off x="3152"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1" name="AutoShape 25"/>
            <p:cNvSpPr>
              <a:spLocks noChangeArrowheads="1"/>
            </p:cNvSpPr>
            <p:nvPr/>
          </p:nvSpPr>
          <p:spPr bwMode="auto">
            <a:xfrm>
              <a:off x="2336"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2" name="AutoShape 26"/>
            <p:cNvSpPr>
              <a:spLocks noChangeArrowheads="1"/>
            </p:cNvSpPr>
            <p:nvPr/>
          </p:nvSpPr>
          <p:spPr bwMode="auto">
            <a:xfrm>
              <a:off x="1701"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3" name="Oval 27"/>
            <p:cNvSpPr>
              <a:spLocks noChangeArrowheads="1"/>
            </p:cNvSpPr>
            <p:nvPr/>
          </p:nvSpPr>
          <p:spPr bwMode="auto">
            <a:xfrm>
              <a:off x="4286"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4" name="Oval 28"/>
            <p:cNvSpPr>
              <a:spLocks noChangeArrowheads="1"/>
            </p:cNvSpPr>
            <p:nvPr/>
          </p:nvSpPr>
          <p:spPr bwMode="auto">
            <a:xfrm>
              <a:off x="3606"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5" name="Oval 29"/>
            <p:cNvSpPr>
              <a:spLocks noChangeArrowheads="1"/>
            </p:cNvSpPr>
            <p:nvPr/>
          </p:nvSpPr>
          <p:spPr bwMode="auto">
            <a:xfrm>
              <a:off x="2880"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6" name="Oval 30"/>
            <p:cNvSpPr>
              <a:spLocks noChangeArrowheads="1"/>
            </p:cNvSpPr>
            <p:nvPr/>
          </p:nvSpPr>
          <p:spPr bwMode="auto">
            <a:xfrm>
              <a:off x="2154"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7" name="AutoShape 31"/>
            <p:cNvSpPr>
              <a:spLocks noChangeArrowheads="1"/>
            </p:cNvSpPr>
            <p:nvPr/>
          </p:nvSpPr>
          <p:spPr bwMode="auto">
            <a:xfrm>
              <a:off x="4059"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8" name="AutoShape 32"/>
            <p:cNvSpPr>
              <a:spLocks noChangeArrowheads="1"/>
            </p:cNvSpPr>
            <p:nvPr/>
          </p:nvSpPr>
          <p:spPr bwMode="auto">
            <a:xfrm>
              <a:off x="3334"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9" name="AutoShape 33"/>
            <p:cNvSpPr>
              <a:spLocks noChangeArrowheads="1"/>
            </p:cNvSpPr>
            <p:nvPr/>
          </p:nvSpPr>
          <p:spPr bwMode="auto">
            <a:xfrm>
              <a:off x="2562"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10" name="AutoShape 34"/>
            <p:cNvSpPr>
              <a:spLocks noChangeArrowheads="1"/>
            </p:cNvSpPr>
            <p:nvPr/>
          </p:nvSpPr>
          <p:spPr bwMode="auto">
            <a:xfrm>
              <a:off x="1882"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cxnSp>
        <p:nvCxnSpPr>
          <p:cNvPr id="147462" name="AutoShape 35"/>
          <p:cNvCxnSpPr>
            <a:cxnSpLocks noChangeShapeType="1"/>
            <a:stCxn id="147585" idx="2"/>
            <a:endCxn id="147586" idx="0"/>
          </p:cNvCxnSpPr>
          <p:nvPr/>
        </p:nvCxnSpPr>
        <p:spPr bwMode="auto">
          <a:xfrm flipH="1">
            <a:off x="3702050" y="2357438"/>
            <a:ext cx="1328738" cy="3635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63" name="AutoShape 36"/>
          <p:cNvCxnSpPr>
            <a:cxnSpLocks noChangeShapeType="1"/>
            <a:stCxn id="147585" idx="3"/>
            <a:endCxn id="147587" idx="0"/>
          </p:cNvCxnSpPr>
          <p:nvPr/>
        </p:nvCxnSpPr>
        <p:spPr bwMode="auto">
          <a:xfrm flipH="1">
            <a:off x="4545013" y="2357438"/>
            <a:ext cx="647700" cy="3635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64" name="AutoShape 37"/>
          <p:cNvCxnSpPr>
            <a:cxnSpLocks noChangeShapeType="1"/>
            <a:stCxn id="147585" idx="3"/>
            <a:endCxn id="147588" idx="0"/>
          </p:cNvCxnSpPr>
          <p:nvPr/>
        </p:nvCxnSpPr>
        <p:spPr bwMode="auto">
          <a:xfrm>
            <a:off x="5192713" y="2357438"/>
            <a:ext cx="842962" cy="3635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65" name="AutoShape 38"/>
          <p:cNvCxnSpPr>
            <a:cxnSpLocks noChangeShapeType="1"/>
            <a:stCxn id="147585" idx="3"/>
            <a:endCxn id="147589" idx="0"/>
          </p:cNvCxnSpPr>
          <p:nvPr/>
        </p:nvCxnSpPr>
        <p:spPr bwMode="auto">
          <a:xfrm>
            <a:off x="5192713" y="2357438"/>
            <a:ext cx="1749425" cy="3635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66" name="AutoShape 39"/>
          <p:cNvCxnSpPr>
            <a:cxnSpLocks noChangeShapeType="1"/>
            <a:stCxn id="147585" idx="4"/>
            <a:endCxn id="147590" idx="0"/>
          </p:cNvCxnSpPr>
          <p:nvPr/>
        </p:nvCxnSpPr>
        <p:spPr bwMode="auto">
          <a:xfrm>
            <a:off x="5354638" y="2357438"/>
            <a:ext cx="2559050" cy="3635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67" name="AutoShape 40"/>
          <p:cNvCxnSpPr>
            <a:cxnSpLocks noChangeShapeType="1"/>
            <a:stCxn id="147588" idx="4"/>
            <a:endCxn id="147591" idx="0"/>
          </p:cNvCxnSpPr>
          <p:nvPr/>
        </p:nvCxnSpPr>
        <p:spPr bwMode="auto">
          <a:xfrm flipH="1">
            <a:off x="3767138" y="3022600"/>
            <a:ext cx="2268537" cy="3063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68" name="AutoShape 41"/>
          <p:cNvCxnSpPr>
            <a:cxnSpLocks noChangeShapeType="1"/>
            <a:stCxn id="147588" idx="4"/>
            <a:endCxn id="147592" idx="0"/>
          </p:cNvCxnSpPr>
          <p:nvPr/>
        </p:nvCxnSpPr>
        <p:spPr bwMode="auto">
          <a:xfrm flipH="1">
            <a:off x="4868863" y="3022600"/>
            <a:ext cx="1166812" cy="3063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69" name="AutoShape 42"/>
          <p:cNvCxnSpPr>
            <a:cxnSpLocks noChangeShapeType="1"/>
            <a:stCxn id="147588" idx="4"/>
            <a:endCxn id="147593" idx="0"/>
          </p:cNvCxnSpPr>
          <p:nvPr/>
        </p:nvCxnSpPr>
        <p:spPr bwMode="auto">
          <a:xfrm>
            <a:off x="6035675" y="3022600"/>
            <a:ext cx="454025" cy="3063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0" name="AutoShape 43"/>
          <p:cNvCxnSpPr>
            <a:cxnSpLocks noChangeShapeType="1"/>
            <a:stCxn id="147588" idx="4"/>
            <a:endCxn id="147594" idx="0"/>
          </p:cNvCxnSpPr>
          <p:nvPr/>
        </p:nvCxnSpPr>
        <p:spPr bwMode="auto">
          <a:xfrm>
            <a:off x="6035675" y="3022600"/>
            <a:ext cx="1878013" cy="3063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1" name="AutoShape 44"/>
          <p:cNvCxnSpPr>
            <a:cxnSpLocks noChangeShapeType="1"/>
            <a:stCxn id="147593" idx="3"/>
            <a:endCxn id="147595" idx="0"/>
          </p:cNvCxnSpPr>
          <p:nvPr/>
        </p:nvCxnSpPr>
        <p:spPr bwMode="auto">
          <a:xfrm flipH="1">
            <a:off x="4868863" y="3632200"/>
            <a:ext cx="1620837" cy="4238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2" name="AutoShape 45"/>
          <p:cNvCxnSpPr>
            <a:cxnSpLocks noChangeShapeType="1"/>
            <a:stCxn id="147593" idx="3"/>
            <a:endCxn id="147596" idx="0"/>
          </p:cNvCxnSpPr>
          <p:nvPr/>
        </p:nvCxnSpPr>
        <p:spPr bwMode="auto">
          <a:xfrm flipH="1">
            <a:off x="5840413" y="3632200"/>
            <a:ext cx="649287" cy="4238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3" name="AutoShape 46"/>
          <p:cNvCxnSpPr>
            <a:cxnSpLocks noChangeShapeType="1"/>
            <a:stCxn id="147593" idx="3"/>
            <a:endCxn id="147597" idx="0"/>
          </p:cNvCxnSpPr>
          <p:nvPr/>
        </p:nvCxnSpPr>
        <p:spPr bwMode="auto">
          <a:xfrm>
            <a:off x="6489700" y="3632200"/>
            <a:ext cx="908050" cy="4238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4" name="AutoShape 47"/>
          <p:cNvCxnSpPr>
            <a:cxnSpLocks noChangeShapeType="1"/>
            <a:stCxn id="147593" idx="3"/>
            <a:endCxn id="147598" idx="0"/>
          </p:cNvCxnSpPr>
          <p:nvPr/>
        </p:nvCxnSpPr>
        <p:spPr bwMode="auto">
          <a:xfrm>
            <a:off x="6489700" y="3632200"/>
            <a:ext cx="1814513" cy="4238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5" name="AutoShape 48"/>
          <p:cNvCxnSpPr>
            <a:cxnSpLocks noChangeShapeType="1"/>
            <a:stCxn id="147595" idx="4"/>
            <a:endCxn id="147602" idx="0"/>
          </p:cNvCxnSpPr>
          <p:nvPr/>
        </p:nvCxnSpPr>
        <p:spPr bwMode="auto">
          <a:xfrm flipH="1">
            <a:off x="3443288" y="4359275"/>
            <a:ext cx="1425575"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6" name="AutoShape 49"/>
          <p:cNvCxnSpPr>
            <a:cxnSpLocks noChangeShapeType="1"/>
            <a:stCxn id="147595" idx="4"/>
            <a:endCxn id="147601" idx="0"/>
          </p:cNvCxnSpPr>
          <p:nvPr/>
        </p:nvCxnSpPr>
        <p:spPr bwMode="auto">
          <a:xfrm flipH="1">
            <a:off x="4351338" y="4359275"/>
            <a:ext cx="517525"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7" name="AutoShape 50"/>
          <p:cNvCxnSpPr>
            <a:cxnSpLocks noChangeShapeType="1"/>
            <a:stCxn id="147595" idx="4"/>
            <a:endCxn id="147600" idx="0"/>
          </p:cNvCxnSpPr>
          <p:nvPr/>
        </p:nvCxnSpPr>
        <p:spPr bwMode="auto">
          <a:xfrm>
            <a:off x="4868863" y="4359275"/>
            <a:ext cx="647700"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8" name="AutoShape 51"/>
          <p:cNvCxnSpPr>
            <a:cxnSpLocks noChangeShapeType="1"/>
            <a:stCxn id="147595" idx="4"/>
            <a:endCxn id="147599" idx="0"/>
          </p:cNvCxnSpPr>
          <p:nvPr/>
        </p:nvCxnSpPr>
        <p:spPr bwMode="auto">
          <a:xfrm>
            <a:off x="4868863" y="4359275"/>
            <a:ext cx="1685925"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79" name="AutoShape 52"/>
          <p:cNvCxnSpPr>
            <a:cxnSpLocks noChangeShapeType="1"/>
            <a:stCxn id="147600" idx="3"/>
            <a:endCxn id="147606" idx="0"/>
          </p:cNvCxnSpPr>
          <p:nvPr/>
        </p:nvCxnSpPr>
        <p:spPr bwMode="auto">
          <a:xfrm flipH="1">
            <a:off x="4090988" y="4967288"/>
            <a:ext cx="1425575"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0" name="AutoShape 53"/>
          <p:cNvCxnSpPr>
            <a:cxnSpLocks noChangeShapeType="1"/>
            <a:stCxn id="147600" idx="3"/>
            <a:endCxn id="147605" idx="0"/>
          </p:cNvCxnSpPr>
          <p:nvPr/>
        </p:nvCxnSpPr>
        <p:spPr bwMode="auto">
          <a:xfrm flipH="1">
            <a:off x="5127625" y="4967288"/>
            <a:ext cx="388938"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1" name="AutoShape 54"/>
          <p:cNvCxnSpPr>
            <a:cxnSpLocks noChangeShapeType="1"/>
            <a:stCxn id="147600" idx="3"/>
            <a:endCxn id="147604" idx="0"/>
          </p:cNvCxnSpPr>
          <p:nvPr/>
        </p:nvCxnSpPr>
        <p:spPr bwMode="auto">
          <a:xfrm>
            <a:off x="5516563" y="4967288"/>
            <a:ext cx="649287"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2" name="AutoShape 55"/>
          <p:cNvCxnSpPr>
            <a:cxnSpLocks noChangeShapeType="1"/>
            <a:stCxn id="147600" idx="3"/>
            <a:endCxn id="147603" idx="0"/>
          </p:cNvCxnSpPr>
          <p:nvPr/>
        </p:nvCxnSpPr>
        <p:spPr bwMode="auto">
          <a:xfrm>
            <a:off x="5516563" y="4967288"/>
            <a:ext cx="1620837"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3" name="AutoShape 56"/>
          <p:cNvCxnSpPr>
            <a:cxnSpLocks noChangeShapeType="1"/>
            <a:stCxn id="147605" idx="4"/>
            <a:endCxn id="147610" idx="0"/>
          </p:cNvCxnSpPr>
          <p:nvPr/>
        </p:nvCxnSpPr>
        <p:spPr bwMode="auto">
          <a:xfrm flipH="1">
            <a:off x="3702050" y="5573713"/>
            <a:ext cx="1425575" cy="425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4" name="AutoShape 57"/>
          <p:cNvCxnSpPr>
            <a:cxnSpLocks noChangeShapeType="1"/>
            <a:stCxn id="147605" idx="4"/>
            <a:endCxn id="147609" idx="0"/>
          </p:cNvCxnSpPr>
          <p:nvPr/>
        </p:nvCxnSpPr>
        <p:spPr bwMode="auto">
          <a:xfrm flipH="1">
            <a:off x="4673600" y="5573713"/>
            <a:ext cx="454025" cy="425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5" name="AutoShape 58"/>
          <p:cNvCxnSpPr>
            <a:cxnSpLocks noChangeShapeType="1"/>
            <a:stCxn id="147605" idx="4"/>
            <a:endCxn id="147608" idx="0"/>
          </p:cNvCxnSpPr>
          <p:nvPr/>
        </p:nvCxnSpPr>
        <p:spPr bwMode="auto">
          <a:xfrm>
            <a:off x="5127625" y="5573713"/>
            <a:ext cx="649288" cy="425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6" name="AutoShape 59"/>
          <p:cNvCxnSpPr>
            <a:cxnSpLocks noChangeShapeType="1"/>
            <a:stCxn id="147605" idx="4"/>
            <a:endCxn id="147607" idx="0"/>
          </p:cNvCxnSpPr>
          <p:nvPr/>
        </p:nvCxnSpPr>
        <p:spPr bwMode="auto">
          <a:xfrm>
            <a:off x="5127625" y="5573713"/>
            <a:ext cx="1684338" cy="425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487" name="AutoShape 60"/>
          <p:cNvCxnSpPr>
            <a:cxnSpLocks noChangeShapeType="1"/>
            <a:stCxn id="147585" idx="3"/>
          </p:cNvCxnSpPr>
          <p:nvPr/>
        </p:nvCxnSpPr>
        <p:spPr bwMode="auto">
          <a:xfrm>
            <a:off x="5192713" y="2357438"/>
            <a:ext cx="465137" cy="128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7488" name="Line 61"/>
          <p:cNvSpPr>
            <a:spLocks noChangeShapeType="1"/>
          </p:cNvSpPr>
          <p:nvPr/>
        </p:nvSpPr>
        <p:spPr bwMode="auto">
          <a:xfrm>
            <a:off x="6378575" y="2844800"/>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47489" name="Line 62"/>
          <p:cNvSpPr>
            <a:spLocks noChangeShapeType="1"/>
          </p:cNvSpPr>
          <p:nvPr/>
        </p:nvSpPr>
        <p:spPr bwMode="auto">
          <a:xfrm>
            <a:off x="5586413" y="3565525"/>
            <a:ext cx="2873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47490" name="Line 63"/>
          <p:cNvSpPr>
            <a:spLocks noChangeShapeType="1"/>
          </p:cNvSpPr>
          <p:nvPr/>
        </p:nvSpPr>
        <p:spPr bwMode="auto">
          <a:xfrm>
            <a:off x="6450013" y="4213225"/>
            <a:ext cx="2873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47491" name="Line 64"/>
          <p:cNvSpPr>
            <a:spLocks noChangeShapeType="1"/>
          </p:cNvSpPr>
          <p:nvPr/>
        </p:nvSpPr>
        <p:spPr bwMode="auto">
          <a:xfrm>
            <a:off x="4794250" y="4862513"/>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47492" name="Line 65"/>
          <p:cNvSpPr>
            <a:spLocks noChangeShapeType="1"/>
          </p:cNvSpPr>
          <p:nvPr/>
        </p:nvSpPr>
        <p:spPr bwMode="auto">
          <a:xfrm>
            <a:off x="5514975" y="5437188"/>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47493" name="Line 66"/>
          <p:cNvSpPr>
            <a:spLocks noChangeShapeType="1"/>
          </p:cNvSpPr>
          <p:nvPr/>
        </p:nvSpPr>
        <p:spPr bwMode="auto">
          <a:xfrm>
            <a:off x="5083175" y="6229350"/>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grpSp>
        <p:nvGrpSpPr>
          <p:cNvPr id="147494" name="Group 67"/>
          <p:cNvGrpSpPr>
            <a:grpSpLocks/>
          </p:cNvGrpSpPr>
          <p:nvPr/>
        </p:nvGrpSpPr>
        <p:grpSpPr bwMode="auto">
          <a:xfrm>
            <a:off x="3497263" y="2989263"/>
            <a:ext cx="504825" cy="144462"/>
            <a:chOff x="2199" y="1298"/>
            <a:chExt cx="318" cy="91"/>
          </a:xfrm>
        </p:grpSpPr>
        <p:sp>
          <p:nvSpPr>
            <p:cNvPr id="147581" name="Line 6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82" name="Line 6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83" name="Line 7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84" name="Line 7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495" name="Group 72"/>
          <p:cNvGrpSpPr>
            <a:grpSpLocks/>
          </p:cNvGrpSpPr>
          <p:nvPr/>
        </p:nvGrpSpPr>
        <p:grpSpPr bwMode="auto">
          <a:xfrm>
            <a:off x="4362450" y="2989263"/>
            <a:ext cx="504825" cy="144462"/>
            <a:chOff x="2199" y="1298"/>
            <a:chExt cx="318" cy="91"/>
          </a:xfrm>
        </p:grpSpPr>
        <p:sp>
          <p:nvSpPr>
            <p:cNvPr id="147577" name="Line 7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8" name="Line 7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9" name="Line 7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80" name="Line 7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496" name="Group 77"/>
          <p:cNvGrpSpPr>
            <a:grpSpLocks/>
          </p:cNvGrpSpPr>
          <p:nvPr/>
        </p:nvGrpSpPr>
        <p:grpSpPr bwMode="auto">
          <a:xfrm>
            <a:off x="6737350" y="2989263"/>
            <a:ext cx="504825" cy="144462"/>
            <a:chOff x="2199" y="1298"/>
            <a:chExt cx="318" cy="91"/>
          </a:xfrm>
        </p:grpSpPr>
        <p:sp>
          <p:nvSpPr>
            <p:cNvPr id="147573" name="Line 7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4" name="Line 7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5" name="Line 8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6" name="Line 8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497" name="Group 82"/>
          <p:cNvGrpSpPr>
            <a:grpSpLocks/>
          </p:cNvGrpSpPr>
          <p:nvPr/>
        </p:nvGrpSpPr>
        <p:grpSpPr bwMode="auto">
          <a:xfrm>
            <a:off x="7673975" y="2989263"/>
            <a:ext cx="504825" cy="144462"/>
            <a:chOff x="2199" y="1298"/>
            <a:chExt cx="318" cy="91"/>
          </a:xfrm>
        </p:grpSpPr>
        <p:sp>
          <p:nvSpPr>
            <p:cNvPr id="147569" name="Line 8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0" name="Line 8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1" name="Line 8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72" name="Line 8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498" name="Group 87"/>
          <p:cNvGrpSpPr>
            <a:grpSpLocks/>
          </p:cNvGrpSpPr>
          <p:nvPr/>
        </p:nvGrpSpPr>
        <p:grpSpPr bwMode="auto">
          <a:xfrm>
            <a:off x="3568700" y="3636963"/>
            <a:ext cx="504825" cy="144462"/>
            <a:chOff x="2199" y="1298"/>
            <a:chExt cx="318" cy="91"/>
          </a:xfrm>
        </p:grpSpPr>
        <p:sp>
          <p:nvSpPr>
            <p:cNvPr id="147565" name="Line 8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66" name="Line 8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67" name="Line 9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68" name="Line 9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499" name="Group 92"/>
          <p:cNvGrpSpPr>
            <a:grpSpLocks/>
          </p:cNvGrpSpPr>
          <p:nvPr/>
        </p:nvGrpSpPr>
        <p:grpSpPr bwMode="auto">
          <a:xfrm>
            <a:off x="4649788" y="3636963"/>
            <a:ext cx="504825" cy="144462"/>
            <a:chOff x="2199" y="1298"/>
            <a:chExt cx="318" cy="91"/>
          </a:xfrm>
        </p:grpSpPr>
        <p:sp>
          <p:nvSpPr>
            <p:cNvPr id="147561" name="Line 9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62" name="Line 9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63" name="Line 9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64" name="Line 9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0" name="Group 97"/>
          <p:cNvGrpSpPr>
            <a:grpSpLocks/>
          </p:cNvGrpSpPr>
          <p:nvPr/>
        </p:nvGrpSpPr>
        <p:grpSpPr bwMode="auto">
          <a:xfrm>
            <a:off x="7673975" y="3636963"/>
            <a:ext cx="504825" cy="144462"/>
            <a:chOff x="2199" y="1298"/>
            <a:chExt cx="318" cy="91"/>
          </a:xfrm>
        </p:grpSpPr>
        <p:sp>
          <p:nvSpPr>
            <p:cNvPr id="147557" name="Line 9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8" name="Line 9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9" name="Line 10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60" name="Line 10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1" name="Group 102"/>
          <p:cNvGrpSpPr>
            <a:grpSpLocks/>
          </p:cNvGrpSpPr>
          <p:nvPr/>
        </p:nvGrpSpPr>
        <p:grpSpPr bwMode="auto">
          <a:xfrm>
            <a:off x="8105775" y="4357688"/>
            <a:ext cx="504825" cy="144462"/>
            <a:chOff x="2199" y="1298"/>
            <a:chExt cx="318" cy="91"/>
          </a:xfrm>
        </p:grpSpPr>
        <p:sp>
          <p:nvSpPr>
            <p:cNvPr id="147553" name="Line 10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4" name="Line 10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5" name="Line 10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6" name="Line 10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2" name="Group 107"/>
          <p:cNvGrpSpPr>
            <a:grpSpLocks/>
          </p:cNvGrpSpPr>
          <p:nvPr/>
        </p:nvGrpSpPr>
        <p:grpSpPr bwMode="auto">
          <a:xfrm>
            <a:off x="7170738" y="4357688"/>
            <a:ext cx="504825" cy="144462"/>
            <a:chOff x="2199" y="1298"/>
            <a:chExt cx="318" cy="91"/>
          </a:xfrm>
        </p:grpSpPr>
        <p:sp>
          <p:nvSpPr>
            <p:cNvPr id="147549" name="Line 10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0" name="Line 10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1" name="Line 11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52" name="Line 11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3" name="Group 112"/>
          <p:cNvGrpSpPr>
            <a:grpSpLocks/>
          </p:cNvGrpSpPr>
          <p:nvPr/>
        </p:nvGrpSpPr>
        <p:grpSpPr bwMode="auto">
          <a:xfrm>
            <a:off x="5657850" y="4357688"/>
            <a:ext cx="504825" cy="144462"/>
            <a:chOff x="2199" y="1298"/>
            <a:chExt cx="318" cy="91"/>
          </a:xfrm>
        </p:grpSpPr>
        <p:sp>
          <p:nvSpPr>
            <p:cNvPr id="147545" name="Line 11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46" name="Line 11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47" name="Line 11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48" name="Line 11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4" name="Group 117"/>
          <p:cNvGrpSpPr>
            <a:grpSpLocks/>
          </p:cNvGrpSpPr>
          <p:nvPr/>
        </p:nvGrpSpPr>
        <p:grpSpPr bwMode="auto">
          <a:xfrm>
            <a:off x="6378575" y="4933950"/>
            <a:ext cx="504825" cy="144463"/>
            <a:chOff x="2199" y="1298"/>
            <a:chExt cx="318" cy="91"/>
          </a:xfrm>
        </p:grpSpPr>
        <p:sp>
          <p:nvSpPr>
            <p:cNvPr id="147541" name="Line 11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42" name="Line 11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43" name="Line 12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44" name="Line 12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5" name="Group 122"/>
          <p:cNvGrpSpPr>
            <a:grpSpLocks/>
          </p:cNvGrpSpPr>
          <p:nvPr/>
        </p:nvGrpSpPr>
        <p:grpSpPr bwMode="auto">
          <a:xfrm>
            <a:off x="4144963" y="4933950"/>
            <a:ext cx="504825" cy="144463"/>
            <a:chOff x="2199" y="1298"/>
            <a:chExt cx="318" cy="91"/>
          </a:xfrm>
        </p:grpSpPr>
        <p:sp>
          <p:nvSpPr>
            <p:cNvPr id="147537" name="Line 12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8" name="Line 12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9" name="Line 12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40" name="Line 12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6" name="Group 127"/>
          <p:cNvGrpSpPr>
            <a:grpSpLocks/>
          </p:cNvGrpSpPr>
          <p:nvPr/>
        </p:nvGrpSpPr>
        <p:grpSpPr bwMode="auto">
          <a:xfrm>
            <a:off x="3209925" y="4933950"/>
            <a:ext cx="504825" cy="144463"/>
            <a:chOff x="2199" y="1298"/>
            <a:chExt cx="318" cy="91"/>
          </a:xfrm>
        </p:grpSpPr>
        <p:sp>
          <p:nvSpPr>
            <p:cNvPr id="147533" name="Line 12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4" name="Line 12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5" name="Line 13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6" name="Line 13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7" name="Group 132"/>
          <p:cNvGrpSpPr>
            <a:grpSpLocks/>
          </p:cNvGrpSpPr>
          <p:nvPr/>
        </p:nvGrpSpPr>
        <p:grpSpPr bwMode="auto">
          <a:xfrm>
            <a:off x="3857625" y="5581650"/>
            <a:ext cx="504825" cy="144463"/>
            <a:chOff x="2199" y="1298"/>
            <a:chExt cx="318" cy="91"/>
          </a:xfrm>
        </p:grpSpPr>
        <p:sp>
          <p:nvSpPr>
            <p:cNvPr id="147529" name="Line 13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0" name="Line 13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1" name="Line 13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32" name="Line 13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8" name="Group 137"/>
          <p:cNvGrpSpPr>
            <a:grpSpLocks/>
          </p:cNvGrpSpPr>
          <p:nvPr/>
        </p:nvGrpSpPr>
        <p:grpSpPr bwMode="auto">
          <a:xfrm>
            <a:off x="5945188" y="5581650"/>
            <a:ext cx="504825" cy="144463"/>
            <a:chOff x="2199" y="1298"/>
            <a:chExt cx="318" cy="91"/>
          </a:xfrm>
        </p:grpSpPr>
        <p:sp>
          <p:nvSpPr>
            <p:cNvPr id="147525" name="Line 13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26" name="Line 13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27" name="Line 14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28" name="Line 14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47509" name="Group 142"/>
          <p:cNvGrpSpPr>
            <a:grpSpLocks/>
          </p:cNvGrpSpPr>
          <p:nvPr/>
        </p:nvGrpSpPr>
        <p:grpSpPr bwMode="auto">
          <a:xfrm>
            <a:off x="6953250" y="5581650"/>
            <a:ext cx="504825" cy="144463"/>
            <a:chOff x="2199" y="1298"/>
            <a:chExt cx="318" cy="91"/>
          </a:xfrm>
        </p:grpSpPr>
        <p:sp>
          <p:nvSpPr>
            <p:cNvPr id="147521" name="Line 14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22" name="Line 14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23" name="Line 14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7524" name="Line 14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47510" name="Text Box 147"/>
          <p:cNvSpPr txBox="1">
            <a:spLocks noChangeArrowheads="1"/>
          </p:cNvSpPr>
          <p:nvPr/>
        </p:nvSpPr>
        <p:spPr bwMode="auto">
          <a:xfrm>
            <a:off x="3357563" y="6338888"/>
            <a:ext cx="3576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10             -4              -6              3</a:t>
            </a:r>
          </a:p>
        </p:txBody>
      </p:sp>
      <p:graphicFrame>
        <p:nvGraphicFramePr>
          <p:cNvPr id="147511" name="Object 5"/>
          <p:cNvGraphicFramePr>
            <a:graphicFrameLocks noChangeAspect="1"/>
          </p:cNvGraphicFramePr>
          <p:nvPr>
            <p:ph sz="quarter" idx="4"/>
          </p:nvPr>
        </p:nvGraphicFramePr>
        <p:xfrm>
          <a:off x="1482725" y="2584450"/>
          <a:ext cx="555625" cy="476250"/>
        </p:xfrm>
        <a:graphic>
          <a:graphicData uri="http://schemas.openxmlformats.org/presentationml/2006/ole">
            <mc:AlternateContent xmlns:mc="http://schemas.openxmlformats.org/markup-compatibility/2006">
              <mc:Choice xmlns:v="urn:schemas-microsoft-com:vml" Requires="v">
                <p:oleObj spid="_x0000_s147614" name="Formel" r:id="rId10" imgW="266700" imgH="228600" progId="Equation.3">
                  <p:embed/>
                </p:oleObj>
              </mc:Choice>
              <mc:Fallback>
                <p:oleObj name="Formel" r:id="rId10" imgW="266700" imgH="228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2725" y="2584450"/>
                        <a:ext cx="5556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47512" name="Object 6"/>
          <p:cNvGraphicFramePr>
            <a:graphicFrameLocks noChangeAspect="1"/>
          </p:cNvGraphicFramePr>
          <p:nvPr/>
        </p:nvGraphicFramePr>
        <p:xfrm>
          <a:off x="1481138" y="3879850"/>
          <a:ext cx="576262" cy="471488"/>
        </p:xfrm>
        <a:graphic>
          <a:graphicData uri="http://schemas.openxmlformats.org/presentationml/2006/ole">
            <mc:AlternateContent xmlns:mc="http://schemas.openxmlformats.org/markup-compatibility/2006">
              <mc:Choice xmlns:v="urn:schemas-microsoft-com:vml" Requires="v">
                <p:oleObj spid="_x0000_s147615" name="Formel" r:id="rId12" imgW="279400" imgH="228600" progId="Equation.3">
                  <p:embed/>
                </p:oleObj>
              </mc:Choice>
              <mc:Fallback>
                <p:oleObj name="Formel" r:id="rId12" imgW="2794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1138" y="3879850"/>
                        <a:ext cx="57626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3" name="Object 7"/>
          <p:cNvGraphicFramePr>
            <a:graphicFrameLocks noChangeAspect="1"/>
          </p:cNvGraphicFramePr>
          <p:nvPr/>
        </p:nvGraphicFramePr>
        <p:xfrm>
          <a:off x="1409700" y="5176838"/>
          <a:ext cx="566738" cy="463550"/>
        </p:xfrm>
        <a:graphic>
          <a:graphicData uri="http://schemas.openxmlformats.org/presentationml/2006/ole">
            <mc:AlternateContent xmlns:mc="http://schemas.openxmlformats.org/markup-compatibility/2006">
              <mc:Choice xmlns:v="urn:schemas-microsoft-com:vml" Requires="v">
                <p:oleObj spid="_x0000_s147616" name="Formel" r:id="rId14" imgW="279400" imgH="228600" progId="Equation.3">
                  <p:embed/>
                </p:oleObj>
              </mc:Choice>
              <mc:Fallback>
                <p:oleObj name="Formel" r:id="rId14" imgW="27940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09700" y="5176838"/>
                        <a:ext cx="5667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4" name="Object 8"/>
          <p:cNvGraphicFramePr>
            <a:graphicFrameLocks noChangeAspect="1"/>
          </p:cNvGraphicFramePr>
          <p:nvPr/>
        </p:nvGraphicFramePr>
        <p:xfrm>
          <a:off x="1482725" y="2079625"/>
          <a:ext cx="1511300" cy="495300"/>
        </p:xfrm>
        <a:graphic>
          <a:graphicData uri="http://schemas.openxmlformats.org/presentationml/2006/ole">
            <mc:AlternateContent xmlns:mc="http://schemas.openxmlformats.org/markup-compatibility/2006">
              <mc:Choice xmlns:v="urn:schemas-microsoft-com:vml" Requires="v">
                <p:oleObj spid="_x0000_s147617" name="Formel" r:id="rId16" imgW="698500" imgH="228600" progId="Equation.3">
                  <p:embed/>
                </p:oleObj>
              </mc:Choice>
              <mc:Fallback>
                <p:oleObj name="Formel" r:id="rId16" imgW="698500" imgH="2286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2725" y="2079625"/>
                        <a:ext cx="15113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5" name="Object 9"/>
          <p:cNvGraphicFramePr>
            <a:graphicFrameLocks noChangeAspect="1"/>
          </p:cNvGraphicFramePr>
          <p:nvPr/>
        </p:nvGraphicFramePr>
        <p:xfrm>
          <a:off x="1554163" y="3303588"/>
          <a:ext cx="1871662" cy="488950"/>
        </p:xfrm>
        <a:graphic>
          <a:graphicData uri="http://schemas.openxmlformats.org/presentationml/2006/ole">
            <mc:AlternateContent xmlns:mc="http://schemas.openxmlformats.org/markup-compatibility/2006">
              <mc:Choice xmlns:v="urn:schemas-microsoft-com:vml" Requires="v">
                <p:oleObj spid="_x0000_s147618" name="Formel" r:id="rId18" imgW="876300" imgH="228600" progId="Equation.3">
                  <p:embed/>
                </p:oleObj>
              </mc:Choice>
              <mc:Fallback>
                <p:oleObj name="Formel" r:id="rId18" imgW="876300" imgH="2286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4163" y="3303588"/>
                        <a:ext cx="1871662"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6" name="Object 10"/>
          <p:cNvGraphicFramePr>
            <a:graphicFrameLocks noChangeAspect="1"/>
          </p:cNvGraphicFramePr>
          <p:nvPr/>
        </p:nvGraphicFramePr>
        <p:xfrm>
          <a:off x="1266825" y="4529138"/>
          <a:ext cx="2087563" cy="522287"/>
        </p:xfrm>
        <a:graphic>
          <a:graphicData uri="http://schemas.openxmlformats.org/presentationml/2006/ole">
            <mc:AlternateContent xmlns:mc="http://schemas.openxmlformats.org/markup-compatibility/2006">
              <mc:Choice xmlns:v="urn:schemas-microsoft-com:vml" Requires="v">
                <p:oleObj spid="_x0000_s147619" name="Formel" r:id="rId20" imgW="914400" imgH="228600" progId="Equation.3">
                  <p:embed/>
                </p:oleObj>
              </mc:Choice>
              <mc:Fallback>
                <p:oleObj name="Formel" r:id="rId20" imgW="914400" imgH="2286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66825" y="4529138"/>
                        <a:ext cx="2087563"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7" name="Object 11"/>
          <p:cNvGraphicFramePr>
            <a:graphicFrameLocks noChangeAspect="1"/>
          </p:cNvGraphicFramePr>
          <p:nvPr/>
        </p:nvGraphicFramePr>
        <p:xfrm>
          <a:off x="1338263" y="5907088"/>
          <a:ext cx="1152525" cy="493712"/>
        </p:xfrm>
        <a:graphic>
          <a:graphicData uri="http://schemas.openxmlformats.org/presentationml/2006/ole">
            <mc:AlternateContent xmlns:mc="http://schemas.openxmlformats.org/markup-compatibility/2006">
              <mc:Choice xmlns:v="urn:schemas-microsoft-com:vml" Requires="v">
                <p:oleObj spid="_x0000_s147620" name="Formel" r:id="rId23" imgW="533400" imgH="228600" progId="Equation.3">
                  <p:embed/>
                </p:oleObj>
              </mc:Choice>
              <mc:Fallback>
                <p:oleObj name="Formel" r:id="rId23" imgW="533400" imgH="228600" progId="Equation.3">
                  <p:embed/>
                  <p:pic>
                    <p:nvPicPr>
                      <p:cNvPr id="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38263" y="5907088"/>
                        <a:ext cx="1152525"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7518" name="Text Box 155"/>
          <p:cNvSpPr txBox="1">
            <a:spLocks noChangeArrowheads="1"/>
          </p:cNvSpPr>
          <p:nvPr/>
        </p:nvSpPr>
        <p:spPr bwMode="auto">
          <a:xfrm>
            <a:off x="1122363" y="21447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in</a:t>
            </a:r>
          </a:p>
        </p:txBody>
      </p:sp>
      <p:sp>
        <p:nvSpPr>
          <p:cNvPr id="147519" name="Text Box 156"/>
          <p:cNvSpPr txBox="1">
            <a:spLocks noChangeArrowheads="1"/>
          </p:cNvSpPr>
          <p:nvPr/>
        </p:nvSpPr>
        <p:spPr bwMode="auto">
          <a:xfrm>
            <a:off x="1263650" y="337026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in</a:t>
            </a:r>
          </a:p>
        </p:txBody>
      </p:sp>
      <p:sp>
        <p:nvSpPr>
          <p:cNvPr id="147520" name="Text Box 157"/>
          <p:cNvSpPr txBox="1">
            <a:spLocks noChangeArrowheads="1"/>
          </p:cNvSpPr>
          <p:nvPr/>
        </p:nvSpPr>
        <p:spPr bwMode="auto">
          <a:xfrm>
            <a:off x="1049338" y="461327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in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0"/>
            <a:ext cx="80772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Probabilistic Transition Model</a:t>
            </a:r>
          </a:p>
        </p:txBody>
      </p:sp>
      <p:grpSp>
        <p:nvGrpSpPr>
          <p:cNvPr id="29698" name="Group 3"/>
          <p:cNvGrpSpPr>
            <a:grpSpLocks/>
          </p:cNvGrpSpPr>
          <p:nvPr/>
        </p:nvGrpSpPr>
        <p:grpSpPr bwMode="auto">
          <a:xfrm>
            <a:off x="3352800" y="2133600"/>
            <a:ext cx="2438400" cy="1828800"/>
            <a:chOff x="2112" y="1056"/>
            <a:chExt cx="1536" cy="1152"/>
          </a:xfrm>
        </p:grpSpPr>
        <p:grpSp>
          <p:nvGrpSpPr>
            <p:cNvPr id="29700" name="Group 4"/>
            <p:cNvGrpSpPr>
              <a:grpSpLocks/>
            </p:cNvGrpSpPr>
            <p:nvPr/>
          </p:nvGrpSpPr>
          <p:grpSpPr bwMode="auto">
            <a:xfrm>
              <a:off x="2112" y="1056"/>
              <a:ext cx="1536" cy="1152"/>
              <a:chOff x="960" y="1152"/>
              <a:chExt cx="1536" cy="1152"/>
            </a:xfrm>
          </p:grpSpPr>
          <p:sp>
            <p:nvSpPr>
              <p:cNvPr id="29702" name="Rectangle 5"/>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03" name="Line 6"/>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9704" name="Line 7"/>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9705" name="Line 8"/>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9706" name="Line 9"/>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9707" name="Line 10"/>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29708" name="Rectangle 11"/>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9701" name="Freeform 12"/>
            <p:cNvSpPr>
              <a:spLocks/>
            </p:cNvSpPr>
            <p:nvPr/>
          </p:nvSpPr>
          <p:spPr bwMode="auto">
            <a:xfrm>
              <a:off x="2216" y="1920"/>
              <a:ext cx="192" cy="192"/>
            </a:xfrm>
            <a:custGeom>
              <a:avLst/>
              <a:gdLst>
                <a:gd name="T0" fmla="*/ 96 w 192"/>
                <a:gd name="T1" fmla="*/ 0 h 192"/>
                <a:gd name="T2" fmla="*/ 0 w 192"/>
                <a:gd name="T3" fmla="*/ 192 h 192"/>
                <a:gd name="T4" fmla="*/ 144 w 192"/>
                <a:gd name="T5" fmla="*/ 192 h 192"/>
                <a:gd name="T6" fmla="*/ 192 w 192"/>
                <a:gd name="T7" fmla="*/ 192 h 192"/>
                <a:gd name="T8" fmla="*/ 96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sp>
        <p:nvSpPr>
          <p:cNvPr id="29699" name="Text Box 13"/>
          <p:cNvSpPr txBox="1">
            <a:spLocks noChangeArrowheads="1"/>
          </p:cNvSpPr>
          <p:nvPr/>
        </p:nvSpPr>
        <p:spPr bwMode="auto">
          <a:xfrm>
            <a:off x="762000" y="4191000"/>
            <a:ext cx="76977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a:p>
            <a:pPr eaLnBrk="1" hangingPunct="1">
              <a:buFontTx/>
              <a:buChar char="•"/>
            </a:pPr>
            <a:r>
              <a:rPr lang="en-US" sz="2000" i="0">
                <a:latin typeface="Tahoma" charset="0"/>
              </a:rPr>
              <a:t> The effect of </a:t>
            </a:r>
            <a:r>
              <a:rPr lang="en-US" sz="2000" i="0">
                <a:solidFill>
                  <a:srgbClr val="990000"/>
                </a:solidFill>
                <a:latin typeface="Tahoma" charset="0"/>
              </a:rPr>
              <a:t>U</a:t>
            </a:r>
            <a:r>
              <a:rPr lang="en-US" sz="2000" i="0">
                <a:latin typeface="Tahoma" charset="0"/>
              </a:rPr>
              <a:t> is as follows (</a:t>
            </a:r>
            <a:r>
              <a:rPr lang="en-US" sz="2000" i="0">
                <a:solidFill>
                  <a:srgbClr val="009900"/>
                </a:solidFill>
                <a:latin typeface="Tahoma" charset="0"/>
              </a:rPr>
              <a:t>transition model</a:t>
            </a:r>
            <a:r>
              <a:rPr lang="en-US" sz="2000" i="0">
                <a:latin typeface="Tahoma" charset="0"/>
              </a:rPr>
              <a:t>):</a:t>
            </a:r>
          </a:p>
          <a:p>
            <a:pPr lvl="1" eaLnBrk="1" hangingPunct="1">
              <a:buFontTx/>
              <a:buChar char="•"/>
            </a:pPr>
            <a:r>
              <a:rPr lang="en-US" sz="2000" i="0">
                <a:latin typeface="Tahoma" charset="0"/>
              </a:rPr>
              <a:t> </a:t>
            </a:r>
            <a:r>
              <a:rPr lang="en-US" sz="2000" i="0">
                <a:solidFill>
                  <a:schemeClr val="accent2"/>
                </a:solidFill>
                <a:latin typeface="Tahoma" charset="0"/>
              </a:rPr>
              <a:t>With probability 0.8 the robot moves up one square (if the </a:t>
            </a:r>
            <a:br>
              <a:rPr lang="en-US" sz="2000" i="0">
                <a:solidFill>
                  <a:schemeClr val="accent2"/>
                </a:solidFill>
                <a:latin typeface="Tahoma" charset="0"/>
              </a:rPr>
            </a:br>
            <a:r>
              <a:rPr lang="en-US" sz="2000" i="0">
                <a:solidFill>
                  <a:schemeClr val="accent2"/>
                </a:solidFill>
                <a:latin typeface="Tahoma" charset="0"/>
              </a:rPr>
              <a:t>   robot is already in the top row, then it does not move)</a:t>
            </a:r>
          </a:p>
          <a:p>
            <a:pPr lvl="1" eaLnBrk="1" hangingPunct="1">
              <a:buFontTx/>
              <a:buChar char="•"/>
            </a:pPr>
            <a:r>
              <a:rPr lang="en-US" sz="2000" i="0">
                <a:solidFill>
                  <a:schemeClr val="accent2"/>
                </a:solidFill>
                <a:latin typeface="Tahoma" charset="0"/>
              </a:rPr>
              <a:t> With probability 0.1 the robot moves right one square (if the</a:t>
            </a:r>
            <a:br>
              <a:rPr lang="en-US" sz="2000" i="0">
                <a:solidFill>
                  <a:schemeClr val="accent2"/>
                </a:solidFill>
                <a:latin typeface="Tahoma" charset="0"/>
              </a:rPr>
            </a:br>
            <a:r>
              <a:rPr lang="en-US" sz="2000" i="0">
                <a:solidFill>
                  <a:schemeClr val="accent2"/>
                </a:solidFill>
                <a:latin typeface="Tahoma" charset="0"/>
              </a:rPr>
              <a:t>   robot is already in the rightmost row, then it does not move)</a:t>
            </a:r>
          </a:p>
          <a:p>
            <a:pPr lvl="1" eaLnBrk="1" hangingPunct="1">
              <a:buFontTx/>
              <a:buChar char="•"/>
            </a:pPr>
            <a:r>
              <a:rPr lang="en-US" sz="2000" i="0">
                <a:latin typeface="Tahoma" charset="0"/>
              </a:rPr>
              <a:t> With probability 0.1 the robot moves left one square (if the</a:t>
            </a:r>
            <a:br>
              <a:rPr lang="en-US" sz="2000" i="0">
                <a:latin typeface="Tahoma" charset="0"/>
              </a:rPr>
            </a:br>
            <a:r>
              <a:rPr lang="en-US" sz="2000" i="0">
                <a:latin typeface="Tahoma" charset="0"/>
              </a:rPr>
              <a:t>   robot is already in the leftmost row, then it does not move)</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152400" y="304800"/>
            <a:ext cx="8915400" cy="630238"/>
          </a:xfrm>
        </p:spPr>
        <p:txBody>
          <a:bodyPr/>
          <a:lstStyle/>
          <a:p>
            <a:pPr eaLnBrk="1" hangingPunct="1"/>
            <a:r>
              <a:rPr lang="en-US" altLang="zh-CN" sz="3600">
                <a:latin typeface="Lucida Grande" charset="0"/>
                <a:ea typeface="ＭＳ Ｐゴシック" charset="0"/>
                <a:cs typeface="ＭＳ Ｐゴシック" charset="0"/>
              </a:rPr>
              <a:t>Search Tree: Exhaustive Enumeration</a:t>
            </a:r>
          </a:p>
        </p:txBody>
      </p:sp>
      <p:sp>
        <p:nvSpPr>
          <p:cNvPr id="149506" name="Rectangle 3"/>
          <p:cNvSpPr>
            <a:spLocks noGrp="1" noChangeArrowheads="1"/>
          </p:cNvSpPr>
          <p:nvPr>
            <p:ph type="body" sz="half" idx="1"/>
          </p:nvPr>
        </p:nvSpPr>
        <p:spPr>
          <a:xfrm>
            <a:off x="457200" y="1828800"/>
            <a:ext cx="8075613" cy="4670425"/>
          </a:xfrm>
        </p:spPr>
        <p:txBody>
          <a:bodyPr/>
          <a:lstStyle/>
          <a:p>
            <a:pPr marL="609600" indent="-609600" eaLnBrk="1" hangingPunct="1">
              <a:lnSpc>
                <a:spcPct val="90000"/>
              </a:lnSpc>
            </a:pPr>
            <a:r>
              <a:rPr lang="en-US" altLang="zh-CN" sz="2800">
                <a:latin typeface="Lucida Grande" charset="0"/>
                <a:ea typeface="ＭＳ Ｐゴシック" charset="0"/>
                <a:cs typeface="ＭＳ Ｐゴシック" charset="0"/>
              </a:rPr>
              <a:t>The search tree of DDN is very similar to the EXPECTIMINIMAX algorithm for game trees with chance nodes, expect that:</a:t>
            </a:r>
          </a:p>
          <a:p>
            <a:pPr marL="609600" indent="-609600" eaLnBrk="1" hangingPunct="1">
              <a:lnSpc>
                <a:spcPct val="90000"/>
              </a:lnSpc>
            </a:pPr>
            <a:r>
              <a:rPr lang="en-US" altLang="zh-CN" sz="2800">
                <a:latin typeface="Lucida Grande" charset="0"/>
                <a:ea typeface="ＭＳ Ｐゴシック" charset="0"/>
                <a:cs typeface="ＭＳ Ｐゴシック" charset="0"/>
              </a:rPr>
              <a:t>There can also be rewards at non-leaf states</a:t>
            </a:r>
          </a:p>
          <a:p>
            <a:pPr marL="609600" indent="-609600" eaLnBrk="1" hangingPunct="1">
              <a:lnSpc>
                <a:spcPct val="90000"/>
              </a:lnSpc>
            </a:pPr>
            <a:r>
              <a:rPr lang="en-US" altLang="zh-CN" sz="2800">
                <a:latin typeface="Lucida Grande" charset="0"/>
                <a:ea typeface="ＭＳ Ｐゴシック" charset="0"/>
                <a:cs typeface="ＭＳ Ｐゴシック" charset="0"/>
              </a:rPr>
              <a:t>The decision nodes correspond to belief states rather than actual states.</a:t>
            </a:r>
          </a:p>
          <a:p>
            <a:pPr marL="609600" indent="-609600" eaLnBrk="1" hangingPunct="1">
              <a:lnSpc>
                <a:spcPct val="90000"/>
              </a:lnSpc>
            </a:pPr>
            <a:r>
              <a:rPr lang="en-US" altLang="zh-CN" sz="2800">
                <a:latin typeface="Lucida Grande" charset="0"/>
                <a:ea typeface="ＭＳ Ｐゴシック" charset="0"/>
                <a:cs typeface="ＭＳ Ｐゴシック" charset="0"/>
              </a:rPr>
              <a:t>The time complexity:                         </a:t>
            </a:r>
          </a:p>
          <a:p>
            <a:pPr marL="609600" indent="-609600" eaLnBrk="1" hangingPunct="1">
              <a:lnSpc>
                <a:spcPct val="90000"/>
              </a:lnSpc>
              <a:buFont typeface="Times" charset="0"/>
              <a:buNone/>
            </a:pPr>
            <a:r>
              <a:rPr lang="en-US" altLang="zh-CN" sz="2800">
                <a:latin typeface="Lucida Grande" charset="0"/>
                <a:ea typeface="ＭＳ Ｐゴシック" charset="0"/>
                <a:cs typeface="ＭＳ Ｐゴシック" charset="0"/>
              </a:rPr>
              <a:t>      </a:t>
            </a:r>
            <a:r>
              <a:rPr lang="en-US" altLang="zh-CN" sz="2800" i="1">
                <a:latin typeface="Times New Roman" charset="0"/>
                <a:ea typeface="ＭＳ Ｐゴシック" charset="0"/>
                <a:cs typeface="ＭＳ Ｐゴシック" charset="0"/>
              </a:rPr>
              <a:t>d</a:t>
            </a:r>
            <a:r>
              <a:rPr lang="en-US" altLang="zh-CN" sz="2800">
                <a:latin typeface="Lucida Grande" charset="0"/>
                <a:ea typeface="ＭＳ Ｐゴシック" charset="0"/>
                <a:cs typeface="ＭＳ Ｐゴシック" charset="0"/>
              </a:rPr>
              <a:t> is the depth, |</a:t>
            </a:r>
            <a:r>
              <a:rPr lang="en-US" altLang="zh-CN" sz="2800">
                <a:latin typeface="Times New Roman" charset="0"/>
                <a:ea typeface="ＭＳ Ｐゴシック" charset="0"/>
                <a:cs typeface="ＭＳ Ｐゴシック" charset="0"/>
              </a:rPr>
              <a:t>D</a:t>
            </a:r>
            <a:r>
              <a:rPr lang="en-US" altLang="zh-CN" sz="2800">
                <a:latin typeface="Lucida Grande" charset="0"/>
                <a:ea typeface="ＭＳ Ｐゴシック" charset="0"/>
                <a:cs typeface="ＭＳ Ｐゴシック" charset="0"/>
              </a:rPr>
              <a:t>| is the number of available actions, |</a:t>
            </a:r>
            <a:r>
              <a:rPr lang="en-US" altLang="zh-CN" sz="2800">
                <a:latin typeface="Times New Roman" charset="0"/>
                <a:ea typeface="ＭＳ Ｐゴシック" charset="0"/>
                <a:cs typeface="ＭＳ Ｐゴシック" charset="0"/>
              </a:rPr>
              <a:t>E</a:t>
            </a:r>
            <a:r>
              <a:rPr lang="en-US" altLang="zh-CN" sz="2800">
                <a:latin typeface="Lucida Grande" charset="0"/>
                <a:ea typeface="ＭＳ Ｐゴシック" charset="0"/>
                <a:cs typeface="ＭＳ Ｐゴシック" charset="0"/>
              </a:rPr>
              <a:t>| is the number of possible observations</a:t>
            </a:r>
          </a:p>
        </p:txBody>
      </p:sp>
      <p:graphicFrame>
        <p:nvGraphicFramePr>
          <p:cNvPr id="149507" name="Object 2"/>
          <p:cNvGraphicFramePr>
            <a:graphicFrameLocks noChangeAspect="1"/>
          </p:cNvGraphicFramePr>
          <p:nvPr>
            <p:ph sz="half" idx="2"/>
          </p:nvPr>
        </p:nvGraphicFramePr>
        <p:xfrm>
          <a:off x="5076825" y="4724400"/>
          <a:ext cx="2084388" cy="566738"/>
        </p:xfrm>
        <a:graphic>
          <a:graphicData uri="http://schemas.openxmlformats.org/presentationml/2006/ole">
            <mc:AlternateContent xmlns:mc="http://schemas.openxmlformats.org/markup-compatibility/2006">
              <mc:Choice xmlns:v="urn:schemas-microsoft-com:vml" Requires="v">
                <p:oleObj spid="_x0000_s149508" name="Formel" r:id="rId5" imgW="977900" imgH="228600" progId="Equation.3">
                  <p:embed/>
                </p:oleObj>
              </mc:Choice>
              <mc:Fallback>
                <p:oleObj name="Formel" r:id="rId5" imgW="9779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4724400"/>
                        <a:ext cx="2084388"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Discussion of DDNs</a:t>
            </a:r>
          </a:p>
        </p:txBody>
      </p:sp>
      <p:sp>
        <p:nvSpPr>
          <p:cNvPr id="151554" name="Rectangle 3"/>
          <p:cNvSpPr>
            <a:spLocks noGrp="1" noChangeArrowheads="1"/>
          </p:cNvSpPr>
          <p:nvPr>
            <p:ph type="body" idx="1"/>
          </p:nvPr>
        </p:nvSpPr>
        <p:spPr>
          <a:xfrm>
            <a:off x="250825" y="2143125"/>
            <a:ext cx="8208963" cy="4105275"/>
          </a:xfrm>
        </p:spPr>
        <p:txBody>
          <a:bodyPr/>
          <a:lstStyle/>
          <a:p>
            <a:pPr eaLnBrk="1" hangingPunct="1">
              <a:lnSpc>
                <a:spcPct val="90000"/>
              </a:lnSpc>
            </a:pPr>
            <a:r>
              <a:rPr lang="en-US" altLang="zh-CN" sz="2800">
                <a:latin typeface="Lucida Grande" charset="0"/>
                <a:ea typeface="ＭＳ Ｐゴシック" charset="0"/>
                <a:cs typeface="ＭＳ Ｐゴシック" charset="0"/>
              </a:rPr>
              <a:t>DDNs provide a </a:t>
            </a:r>
            <a:r>
              <a:rPr lang="en-US" altLang="zh-CN" sz="2800" b="1">
                <a:latin typeface="Lucida Grande" charset="0"/>
                <a:ea typeface="ＭＳ Ｐゴシック" charset="0"/>
                <a:cs typeface="ＭＳ Ｐゴシック" charset="0"/>
              </a:rPr>
              <a:t>general</a:t>
            </a:r>
            <a:r>
              <a:rPr lang="en-US" altLang="zh-CN" sz="2800">
                <a:latin typeface="Lucida Grande" charset="0"/>
                <a:ea typeface="ＭＳ Ｐゴシック" charset="0"/>
                <a:cs typeface="ＭＳ Ｐゴシック" charset="0"/>
              </a:rPr>
              <a:t>, </a:t>
            </a:r>
            <a:r>
              <a:rPr lang="en-US" altLang="zh-CN" sz="2800" b="1">
                <a:latin typeface="Lucida Grande" charset="0"/>
                <a:ea typeface="ＭＳ Ｐゴシック" charset="0"/>
                <a:cs typeface="ＭＳ Ｐゴシック" charset="0"/>
              </a:rPr>
              <a:t>concise</a:t>
            </a:r>
            <a:r>
              <a:rPr lang="en-US" altLang="zh-CN" sz="2800">
                <a:latin typeface="Lucida Grande" charset="0"/>
                <a:ea typeface="ＭＳ Ｐゴシック" charset="0"/>
                <a:cs typeface="ＭＳ Ｐゴシック" charset="0"/>
              </a:rPr>
              <a:t> </a:t>
            </a:r>
            <a:r>
              <a:rPr lang="en-US" altLang="zh-CN" sz="2800" b="1">
                <a:latin typeface="Lucida Grande" charset="0"/>
                <a:ea typeface="ＭＳ Ｐゴシック" charset="0"/>
                <a:cs typeface="ＭＳ Ｐゴシック" charset="0"/>
              </a:rPr>
              <a:t>representation</a:t>
            </a:r>
            <a:r>
              <a:rPr lang="en-US" altLang="zh-CN" sz="2800">
                <a:latin typeface="Lucida Grande" charset="0"/>
                <a:ea typeface="ＭＳ Ｐゴシック" charset="0"/>
                <a:cs typeface="ＭＳ Ｐゴシック" charset="0"/>
              </a:rPr>
              <a:t> for large POMDPs</a:t>
            </a:r>
          </a:p>
          <a:p>
            <a:pPr eaLnBrk="1" hangingPunct="1">
              <a:lnSpc>
                <a:spcPct val="90000"/>
              </a:lnSpc>
            </a:pPr>
            <a:r>
              <a:rPr lang="en-US" altLang="zh-CN" sz="2800">
                <a:latin typeface="Lucida Grande" charset="0"/>
                <a:ea typeface="ＭＳ Ｐゴシック" charset="0"/>
                <a:cs typeface="ＭＳ Ｐゴシック" charset="0"/>
              </a:rPr>
              <a:t>Agent systems moved from </a:t>
            </a:r>
          </a:p>
          <a:p>
            <a:pPr lvl="1" eaLnBrk="1" hangingPunct="1">
              <a:lnSpc>
                <a:spcPct val="90000"/>
              </a:lnSpc>
            </a:pPr>
            <a:r>
              <a:rPr lang="en-US" altLang="zh-CN" sz="2400" b="1">
                <a:latin typeface="Lucida Grande" charset="0"/>
                <a:ea typeface="ＭＳ Ｐゴシック" charset="0"/>
                <a:cs typeface="ＭＳ Ｐゴシック" charset="0"/>
              </a:rPr>
              <a:t>static</a:t>
            </a:r>
            <a:r>
              <a:rPr lang="en-US" altLang="zh-CN" sz="2400">
                <a:latin typeface="Lucida Grande" charset="0"/>
                <a:ea typeface="ＭＳ Ｐゴシック" charset="0"/>
                <a:cs typeface="ＭＳ Ｐゴシック" charset="0"/>
              </a:rPr>
              <a:t>, </a:t>
            </a:r>
            <a:r>
              <a:rPr lang="en-US" altLang="zh-CN" sz="2400" b="1">
                <a:latin typeface="Lucida Grande" charset="0"/>
                <a:ea typeface="ＭＳ Ｐゴシック" charset="0"/>
                <a:cs typeface="ＭＳ Ｐゴシック" charset="0"/>
              </a:rPr>
              <a:t>accessible</a:t>
            </a:r>
            <a:r>
              <a:rPr lang="en-US" altLang="zh-CN" sz="2400">
                <a:latin typeface="Lucida Grande" charset="0"/>
                <a:ea typeface="ＭＳ Ｐゴシック" charset="0"/>
                <a:cs typeface="ＭＳ Ｐゴシック" charset="0"/>
              </a:rPr>
              <a:t>, and </a:t>
            </a:r>
            <a:r>
              <a:rPr lang="en-US" altLang="zh-CN" sz="2400" b="1">
                <a:latin typeface="Lucida Grande" charset="0"/>
                <a:ea typeface="ＭＳ Ｐゴシック" charset="0"/>
                <a:cs typeface="ＭＳ Ｐゴシック" charset="0"/>
              </a:rPr>
              <a:t>simple</a:t>
            </a:r>
            <a:r>
              <a:rPr lang="en-US" altLang="zh-CN" sz="2400">
                <a:latin typeface="Lucida Grande" charset="0"/>
                <a:ea typeface="ＭＳ Ｐゴシック" charset="0"/>
                <a:cs typeface="ＭＳ Ｐゴシック" charset="0"/>
              </a:rPr>
              <a:t> environments to</a:t>
            </a:r>
          </a:p>
          <a:p>
            <a:pPr lvl="1" eaLnBrk="1" hangingPunct="1">
              <a:lnSpc>
                <a:spcPct val="90000"/>
              </a:lnSpc>
            </a:pPr>
            <a:r>
              <a:rPr lang="en-US" altLang="zh-CN" sz="2400" b="1">
                <a:latin typeface="Lucida Grande" charset="0"/>
                <a:ea typeface="ＭＳ Ｐゴシック" charset="0"/>
                <a:cs typeface="ＭＳ Ｐゴシック" charset="0"/>
              </a:rPr>
              <a:t>dynamic</a:t>
            </a:r>
            <a:r>
              <a:rPr lang="en-US" altLang="zh-CN" sz="2400">
                <a:latin typeface="Lucida Grande" charset="0"/>
                <a:ea typeface="ＭＳ Ｐゴシック" charset="0"/>
                <a:cs typeface="ＭＳ Ｐゴシック" charset="0"/>
              </a:rPr>
              <a:t>, </a:t>
            </a:r>
            <a:r>
              <a:rPr lang="en-US" altLang="zh-CN" sz="2400" b="1">
                <a:latin typeface="Lucida Grande" charset="0"/>
                <a:ea typeface="ＭＳ Ｐゴシック" charset="0"/>
                <a:cs typeface="ＭＳ Ｐゴシック" charset="0"/>
              </a:rPr>
              <a:t>inaccessible</a:t>
            </a:r>
            <a:r>
              <a:rPr lang="en-US" altLang="zh-CN" sz="2400">
                <a:latin typeface="Lucida Grande" charset="0"/>
                <a:ea typeface="ＭＳ Ｐゴシック" charset="0"/>
                <a:cs typeface="ＭＳ Ｐゴシック" charset="0"/>
              </a:rPr>
              <a:t>, and </a:t>
            </a:r>
            <a:r>
              <a:rPr lang="en-US" altLang="zh-CN" sz="2400" b="1">
                <a:latin typeface="Lucida Grande" charset="0"/>
                <a:ea typeface="ＭＳ Ｐゴシック" charset="0"/>
                <a:cs typeface="ＭＳ Ｐゴシック" charset="0"/>
              </a:rPr>
              <a:t>complex</a:t>
            </a:r>
            <a:r>
              <a:rPr lang="en-US" altLang="zh-CN" sz="2400">
                <a:latin typeface="Lucida Grande" charset="0"/>
                <a:ea typeface="ＭＳ Ｐゴシック" charset="0"/>
                <a:cs typeface="ＭＳ Ｐゴシック" charset="0"/>
              </a:rPr>
              <a:t> environments that are closer to the real world</a:t>
            </a:r>
          </a:p>
          <a:p>
            <a:pPr eaLnBrk="1" hangingPunct="1">
              <a:lnSpc>
                <a:spcPct val="90000"/>
              </a:lnSpc>
            </a:pPr>
            <a:r>
              <a:rPr lang="en-US" altLang="zh-CN" sz="2800">
                <a:latin typeface="Lucida Grande" charset="0"/>
                <a:ea typeface="ＭＳ Ｐゴシック" charset="0"/>
                <a:cs typeface="ＭＳ Ｐゴシック" charset="0"/>
              </a:rPr>
              <a:t>However, </a:t>
            </a:r>
            <a:r>
              <a:rPr lang="en-US" altLang="zh-CN" sz="2800" b="1">
                <a:latin typeface="Lucida Grande" charset="0"/>
                <a:ea typeface="ＭＳ Ｐゴシック" charset="0"/>
                <a:cs typeface="ＭＳ Ｐゴシック" charset="0"/>
              </a:rPr>
              <a:t>exact algorithms </a:t>
            </a:r>
            <a:r>
              <a:rPr lang="en-US" altLang="zh-CN" sz="2800">
                <a:latin typeface="Lucida Grande" charset="0"/>
                <a:ea typeface="ＭＳ Ｐゴシック" charset="0"/>
                <a:cs typeface="ＭＳ Ｐゴシック" charset="0"/>
              </a:rPr>
              <a:t>are </a:t>
            </a:r>
            <a:r>
              <a:rPr lang="en-US" altLang="zh-CN" sz="2800" b="1">
                <a:latin typeface="Lucida Grande" charset="0"/>
                <a:ea typeface="ＭＳ Ｐゴシック" charset="0"/>
                <a:cs typeface="ＭＳ Ｐゴシック" charset="0"/>
              </a:rPr>
              <a:t>exponential</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0" y="76200"/>
            <a:ext cx="9067800" cy="1066800"/>
          </a:xfrm>
        </p:spPr>
        <p:txBody>
          <a:bodyPr/>
          <a:lstStyle/>
          <a:p>
            <a:pPr eaLnBrk="1" hangingPunct="1"/>
            <a:r>
              <a:rPr lang="en-US" altLang="zh-CN" sz="3600">
                <a:latin typeface="Lucida Grande" charset="0"/>
                <a:ea typeface="ＭＳ Ｐゴシック" charset="0"/>
                <a:cs typeface="ＭＳ Ｐゴシック" charset="0"/>
              </a:rPr>
              <a:t>Perspectives of DDNs to </a:t>
            </a:r>
            <a:br>
              <a:rPr lang="en-US" altLang="zh-CN" sz="3600">
                <a:latin typeface="Lucida Grande" charset="0"/>
                <a:ea typeface="ＭＳ Ｐゴシック" charset="0"/>
                <a:cs typeface="ＭＳ Ｐゴシック" charset="0"/>
              </a:rPr>
            </a:br>
            <a:r>
              <a:rPr lang="en-US" altLang="zh-CN" sz="3600">
                <a:latin typeface="Lucida Grande" charset="0"/>
                <a:ea typeface="ＭＳ Ｐゴシック" charset="0"/>
                <a:cs typeface="ＭＳ Ｐゴシック" charset="0"/>
              </a:rPr>
              <a:t>Reduce Complexity</a:t>
            </a:r>
          </a:p>
        </p:txBody>
      </p:sp>
      <p:sp>
        <p:nvSpPr>
          <p:cNvPr id="153602" name="Rectangle 3"/>
          <p:cNvSpPr>
            <a:spLocks noGrp="1" noChangeArrowheads="1"/>
          </p:cNvSpPr>
          <p:nvPr>
            <p:ph type="body" idx="1"/>
          </p:nvPr>
        </p:nvSpPr>
        <p:spPr>
          <a:xfrm>
            <a:off x="457200" y="1989138"/>
            <a:ext cx="8229600" cy="4411662"/>
          </a:xfrm>
        </p:spPr>
        <p:txBody>
          <a:bodyPr/>
          <a:lstStyle/>
          <a:p>
            <a:pPr marL="609600" indent="-609600" eaLnBrk="1" hangingPunct="1">
              <a:lnSpc>
                <a:spcPct val="90000"/>
              </a:lnSpc>
            </a:pPr>
            <a:r>
              <a:rPr lang="en-US" altLang="zh-CN" sz="2400">
                <a:latin typeface="Lucida Grande" charset="0"/>
                <a:ea typeface="ＭＳ Ｐゴシック" charset="0"/>
                <a:cs typeface="ＭＳ Ｐゴシック" charset="0"/>
              </a:rPr>
              <a:t>Combined with a </a:t>
            </a:r>
            <a:r>
              <a:rPr lang="en-US" altLang="zh-CN" sz="2400" b="1">
                <a:latin typeface="Lucida Grande" charset="0"/>
                <a:ea typeface="ＭＳ Ｐゴシック" charset="0"/>
                <a:cs typeface="ＭＳ Ｐゴシック" charset="0"/>
              </a:rPr>
              <a:t>heuristic estimate </a:t>
            </a:r>
            <a:r>
              <a:rPr lang="en-US" altLang="zh-CN" sz="2400">
                <a:latin typeface="Lucida Grande" charset="0"/>
                <a:ea typeface="ＭＳ Ｐゴシック" charset="0"/>
                <a:cs typeface="ＭＳ Ｐゴシック" charset="0"/>
              </a:rPr>
              <a:t>for </a:t>
            </a:r>
            <a:br>
              <a:rPr lang="en-US" altLang="zh-CN" sz="2400">
                <a:latin typeface="Lucida Grande" charset="0"/>
                <a:ea typeface="ＭＳ Ｐゴシック" charset="0"/>
                <a:cs typeface="ＭＳ Ｐゴシック" charset="0"/>
              </a:rPr>
            </a:br>
            <a:r>
              <a:rPr lang="en-US" altLang="zh-CN" sz="2400">
                <a:latin typeface="Lucida Grande" charset="0"/>
                <a:ea typeface="ＭＳ Ｐゴシック" charset="0"/>
                <a:cs typeface="ＭＳ Ｐゴシック" charset="0"/>
              </a:rPr>
              <a:t>the utility of the remaining steps</a:t>
            </a:r>
          </a:p>
          <a:p>
            <a:pPr marL="609600" indent="-609600" eaLnBrk="1" hangingPunct="1">
              <a:lnSpc>
                <a:spcPct val="90000"/>
              </a:lnSpc>
            </a:pPr>
            <a:r>
              <a:rPr lang="en-US" altLang="zh-CN" sz="2400">
                <a:latin typeface="Lucida Grande" charset="0"/>
                <a:ea typeface="ＭＳ Ｐゴシック" charset="0"/>
                <a:cs typeface="ＭＳ Ｐゴシック" charset="0"/>
              </a:rPr>
              <a:t>Incremental </a:t>
            </a:r>
            <a:r>
              <a:rPr lang="en-US" altLang="zh-CN" sz="2400" b="1">
                <a:latin typeface="Lucida Grande" charset="0"/>
                <a:ea typeface="ＭＳ Ｐゴシック" charset="0"/>
                <a:cs typeface="ＭＳ Ｐゴシック" charset="0"/>
              </a:rPr>
              <a:t>pruning</a:t>
            </a:r>
            <a:r>
              <a:rPr lang="en-US" altLang="zh-CN" sz="2400">
                <a:latin typeface="Lucida Grande" charset="0"/>
                <a:ea typeface="ＭＳ Ｐゴシック" charset="0"/>
                <a:cs typeface="ＭＳ Ｐゴシック" charset="0"/>
              </a:rPr>
              <a:t> techniques</a:t>
            </a:r>
          </a:p>
          <a:p>
            <a:pPr marL="609600" indent="-609600" eaLnBrk="1" hangingPunct="1">
              <a:lnSpc>
                <a:spcPct val="90000"/>
              </a:lnSpc>
            </a:pPr>
            <a:r>
              <a:rPr lang="en-US" altLang="zh-CN" sz="2400">
                <a:latin typeface="Lucida Grande" charset="0"/>
                <a:ea typeface="ＭＳ Ｐゴシック" charset="0"/>
                <a:cs typeface="ＭＳ Ｐゴシック" charset="0"/>
              </a:rPr>
              <a:t>Many </a:t>
            </a:r>
            <a:r>
              <a:rPr lang="en-US" altLang="zh-CN" sz="2400" b="1">
                <a:latin typeface="Lucida Grande" charset="0"/>
                <a:ea typeface="ＭＳ Ｐゴシック" charset="0"/>
                <a:cs typeface="ＭＳ Ｐゴシック" charset="0"/>
              </a:rPr>
              <a:t>approximation</a:t>
            </a:r>
            <a:r>
              <a:rPr lang="en-US" altLang="zh-CN" sz="2400">
                <a:latin typeface="Lucida Grande" charset="0"/>
                <a:ea typeface="ＭＳ Ｐゴシック" charset="0"/>
                <a:cs typeface="ＭＳ Ｐゴシック" charset="0"/>
              </a:rPr>
              <a:t> techniques:</a:t>
            </a:r>
          </a:p>
          <a:p>
            <a:pPr marL="1009650" lvl="1" indent="-609600" eaLnBrk="1" hangingPunct="1">
              <a:lnSpc>
                <a:spcPct val="90000"/>
              </a:lnSpc>
            </a:pPr>
            <a:r>
              <a:rPr lang="en-US" altLang="zh-CN" sz="2000">
                <a:latin typeface="Lucida Grande" charset="0"/>
                <a:ea typeface="ＭＳ Ｐゴシック" charset="0"/>
                <a:cs typeface="ＭＳ Ｐゴシック" charset="0"/>
              </a:rPr>
              <a:t>Using less detailed state variables for states in the distant future.</a:t>
            </a:r>
          </a:p>
          <a:p>
            <a:pPr marL="1009650" lvl="1" indent="-609600" eaLnBrk="1" hangingPunct="1">
              <a:lnSpc>
                <a:spcPct val="90000"/>
              </a:lnSpc>
            </a:pPr>
            <a:r>
              <a:rPr lang="en-US" altLang="zh-CN" sz="2000">
                <a:latin typeface="Lucida Grande" charset="0"/>
                <a:ea typeface="ＭＳ Ｐゴシック" charset="0"/>
                <a:cs typeface="ＭＳ Ｐゴシック" charset="0"/>
              </a:rPr>
              <a:t>Using a greedy heuristic search through the space of decision sequences.</a:t>
            </a:r>
          </a:p>
          <a:p>
            <a:pPr marL="1009650" lvl="1" indent="-609600" eaLnBrk="1" hangingPunct="1">
              <a:lnSpc>
                <a:spcPct val="90000"/>
              </a:lnSpc>
            </a:pPr>
            <a:r>
              <a:rPr lang="en-US" altLang="zh-CN" sz="2000">
                <a:latin typeface="Lucida Grande" charset="0"/>
                <a:ea typeface="ＭＳ Ｐゴシック" charset="0"/>
                <a:cs typeface="ＭＳ Ｐゴシック" charset="0"/>
              </a:rPr>
              <a:t>Assuming “most likely” values for future percept sequences rather than considering all possible values</a:t>
            </a:r>
          </a:p>
          <a:p>
            <a:pPr marL="609600" indent="-609600" eaLnBrk="1" hangingPunct="1">
              <a:lnSpc>
                <a:spcPct val="90000"/>
              </a:lnSpc>
              <a:buFont typeface="Wingdings" charset="0"/>
              <a:buNone/>
            </a:pPr>
            <a:r>
              <a:rPr lang="en-US" altLang="zh-CN" sz="2400">
                <a:latin typeface="Lucida Grande"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Summary</a:t>
            </a:r>
          </a:p>
        </p:txBody>
      </p:sp>
      <p:sp>
        <p:nvSpPr>
          <p:cNvPr id="155650" name="Rectangle 3"/>
          <p:cNvSpPr>
            <a:spLocks noGrp="1" noChangeArrowheads="1"/>
          </p:cNvSpPr>
          <p:nvPr>
            <p:ph type="body" idx="1"/>
          </p:nvPr>
        </p:nvSpPr>
        <p:spPr>
          <a:xfrm>
            <a:off x="457200" y="1905000"/>
            <a:ext cx="8229600" cy="4525963"/>
          </a:xfrm>
        </p:spPr>
        <p:txBody>
          <a:bodyPr/>
          <a:lstStyle/>
          <a:p>
            <a:pPr eaLnBrk="1" hangingPunct="1"/>
            <a:r>
              <a:rPr lang="en-US">
                <a:latin typeface="Lucida Grande" charset="0"/>
                <a:ea typeface="ＭＳ Ｐゴシック" charset="0"/>
                <a:cs typeface="ＭＳ Ｐゴシック" charset="0"/>
              </a:rPr>
              <a:t> Decision making under uncertainty</a:t>
            </a:r>
          </a:p>
          <a:p>
            <a:pPr eaLnBrk="1" hangingPunct="1"/>
            <a:r>
              <a:rPr lang="en-US">
                <a:latin typeface="Lucida Grande" charset="0"/>
                <a:ea typeface="ＭＳ Ｐゴシック" charset="0"/>
                <a:cs typeface="ＭＳ Ｐゴシック" charset="0"/>
              </a:rPr>
              <a:t> Utility function</a:t>
            </a:r>
          </a:p>
          <a:p>
            <a:pPr eaLnBrk="1" hangingPunct="1"/>
            <a:r>
              <a:rPr lang="en-US">
                <a:latin typeface="Lucida Grande" charset="0"/>
                <a:ea typeface="ＭＳ Ｐゴシック" charset="0"/>
                <a:cs typeface="ＭＳ Ｐゴシック" charset="0"/>
              </a:rPr>
              <a:t> Optimal policy</a:t>
            </a:r>
          </a:p>
          <a:p>
            <a:pPr eaLnBrk="1" hangingPunct="1"/>
            <a:r>
              <a:rPr lang="en-US">
                <a:latin typeface="Lucida Grande" charset="0"/>
                <a:ea typeface="ＭＳ Ｐゴシック" charset="0"/>
                <a:cs typeface="ＭＳ Ｐゴシック" charset="0"/>
              </a:rPr>
              <a:t> Maximal expected utility</a:t>
            </a:r>
          </a:p>
          <a:p>
            <a:pPr eaLnBrk="1" hangingPunct="1"/>
            <a:r>
              <a:rPr lang="en-US">
                <a:latin typeface="Lucida Grande" charset="0"/>
                <a:ea typeface="ＭＳ Ｐゴシック" charset="0"/>
                <a:cs typeface="ＭＳ Ｐゴシック" charset="0"/>
              </a:rPr>
              <a:t> Value iteration</a:t>
            </a:r>
          </a:p>
          <a:p>
            <a:pPr eaLnBrk="1" hangingPunct="1"/>
            <a:r>
              <a:rPr lang="en-US">
                <a:latin typeface="Lucida Grande" charset="0"/>
                <a:ea typeface="ＭＳ Ｐゴシック" charset="0"/>
                <a:cs typeface="ＭＳ Ｐゴシック" charset="0"/>
              </a:rPr>
              <a:t> Policy iteration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Markov Property</a:t>
            </a:r>
          </a:p>
        </p:txBody>
      </p:sp>
      <p:sp>
        <p:nvSpPr>
          <p:cNvPr id="31746" name="Text Box 3"/>
          <p:cNvSpPr txBox="1">
            <a:spLocks noChangeArrowheads="1"/>
          </p:cNvSpPr>
          <p:nvPr/>
        </p:nvSpPr>
        <p:spPr bwMode="auto">
          <a:xfrm>
            <a:off x="990600" y="2286000"/>
            <a:ext cx="70421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3200" i="0">
                <a:solidFill>
                  <a:srgbClr val="990000"/>
                </a:solidFill>
                <a:latin typeface="Tahoma" charset="0"/>
              </a:rPr>
              <a:t>The transition properties depend only </a:t>
            </a:r>
            <a:br>
              <a:rPr lang="en-US" sz="3200" i="0">
                <a:solidFill>
                  <a:srgbClr val="990000"/>
                </a:solidFill>
                <a:latin typeface="Tahoma" charset="0"/>
              </a:rPr>
            </a:br>
            <a:r>
              <a:rPr lang="en-US" sz="3200" i="0">
                <a:solidFill>
                  <a:srgbClr val="990000"/>
                </a:solidFill>
                <a:latin typeface="Tahoma" charset="0"/>
              </a:rPr>
              <a:t>on the current state, not on previous </a:t>
            </a:r>
            <a:br>
              <a:rPr lang="en-US" sz="3200" i="0">
                <a:solidFill>
                  <a:srgbClr val="990000"/>
                </a:solidFill>
                <a:latin typeface="Tahoma" charset="0"/>
              </a:rPr>
            </a:br>
            <a:r>
              <a:rPr lang="en-US" sz="3200" i="0">
                <a:solidFill>
                  <a:srgbClr val="990000"/>
                </a:solidFill>
                <a:latin typeface="Tahoma" charset="0"/>
              </a:rPr>
              <a:t>history (how that state was reached)</a:t>
            </a:r>
            <a:r>
              <a:rPr lang="en-US" i="0">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Sequence of Actions</a:t>
            </a:r>
          </a:p>
        </p:txBody>
      </p:sp>
      <p:grpSp>
        <p:nvGrpSpPr>
          <p:cNvPr id="33794" name="Group 3"/>
          <p:cNvGrpSpPr>
            <a:grpSpLocks/>
          </p:cNvGrpSpPr>
          <p:nvPr/>
        </p:nvGrpSpPr>
        <p:grpSpPr bwMode="auto">
          <a:xfrm>
            <a:off x="1524000" y="2041525"/>
            <a:ext cx="2438400" cy="1828800"/>
            <a:chOff x="960" y="1152"/>
            <a:chExt cx="1536" cy="1152"/>
          </a:xfrm>
        </p:grpSpPr>
        <p:sp>
          <p:nvSpPr>
            <p:cNvPr id="33806"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7"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3808"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3809"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3810"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3811"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33812"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3795" name="Freeform 11"/>
          <p:cNvSpPr>
            <a:spLocks/>
          </p:cNvSpPr>
          <p:nvPr/>
        </p:nvSpPr>
        <p:spPr bwMode="auto">
          <a:xfrm>
            <a:off x="28956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3796" name="Text Box 12"/>
          <p:cNvSpPr txBox="1">
            <a:spLocks noChangeArrowheads="1"/>
          </p:cNvSpPr>
          <p:nvPr/>
        </p:nvSpPr>
        <p:spPr bwMode="auto">
          <a:xfrm>
            <a:off x="2286000" y="4251325"/>
            <a:ext cx="449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Planned sequence of actions:  (U, R)</a:t>
            </a:r>
          </a:p>
        </p:txBody>
      </p:sp>
      <p:sp>
        <p:nvSpPr>
          <p:cNvPr id="33797" name="Rectangle 13"/>
          <p:cNvSpPr>
            <a:spLocks noChangeArrowheads="1"/>
          </p:cNvSpPr>
          <p:nvPr/>
        </p:nvSpPr>
        <p:spPr bwMode="auto">
          <a:xfrm>
            <a:off x="3352800" y="204152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8" name="Text Box 14"/>
          <p:cNvSpPr txBox="1">
            <a:spLocks noChangeArrowheads="1"/>
          </p:cNvSpPr>
          <p:nvPr/>
        </p:nvSpPr>
        <p:spPr bwMode="auto">
          <a:xfrm>
            <a:off x="1143000" y="28035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3799" name="Text Box 15"/>
          <p:cNvSpPr txBox="1">
            <a:spLocks noChangeArrowheads="1"/>
          </p:cNvSpPr>
          <p:nvPr/>
        </p:nvSpPr>
        <p:spPr bwMode="auto">
          <a:xfrm>
            <a:off x="1143000" y="2193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3800" name="Text Box 16"/>
          <p:cNvSpPr txBox="1">
            <a:spLocks noChangeArrowheads="1"/>
          </p:cNvSpPr>
          <p:nvPr/>
        </p:nvSpPr>
        <p:spPr bwMode="auto">
          <a:xfrm>
            <a:off x="1143000" y="33369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3801" name="Text Box 17"/>
          <p:cNvSpPr txBox="1">
            <a:spLocks noChangeArrowheads="1"/>
          </p:cNvSpPr>
          <p:nvPr/>
        </p:nvSpPr>
        <p:spPr bwMode="auto">
          <a:xfrm>
            <a:off x="35052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3802" name="Text Box 18"/>
          <p:cNvSpPr txBox="1">
            <a:spLocks noChangeArrowheads="1"/>
          </p:cNvSpPr>
          <p:nvPr/>
        </p:nvSpPr>
        <p:spPr bwMode="auto">
          <a:xfrm>
            <a:off x="28956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3803" name="Text Box 19"/>
          <p:cNvSpPr txBox="1">
            <a:spLocks noChangeArrowheads="1"/>
          </p:cNvSpPr>
          <p:nvPr/>
        </p:nvSpPr>
        <p:spPr bwMode="auto">
          <a:xfrm>
            <a:off x="22860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3804" name="Text Box 20"/>
          <p:cNvSpPr txBox="1">
            <a:spLocks noChangeArrowheads="1"/>
          </p:cNvSpPr>
          <p:nvPr/>
        </p:nvSpPr>
        <p:spPr bwMode="auto">
          <a:xfrm>
            <a:off x="1676400" y="3870325"/>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3805" name="Text Box 21"/>
          <p:cNvSpPr txBox="1">
            <a:spLocks noChangeArrowheads="1"/>
          </p:cNvSpPr>
          <p:nvPr/>
        </p:nvSpPr>
        <p:spPr bwMode="auto">
          <a:xfrm>
            <a:off x="6096000" y="1889125"/>
            <a:ext cx="74295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ichtstreifen">
  <a:themeElements>
    <a:clrScheme name="Lichtstreifen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fontScheme name="Lichtstreifen">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1"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1"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ichtstreifen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chtstreifen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chtstreifen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chtstreifen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chtstreifen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chtstreifen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3598</Words>
  <Application>Microsoft Macintosh PowerPoint</Application>
  <PresentationFormat>Bildschirmpräsentation (4:3)</PresentationFormat>
  <Paragraphs>786</Paragraphs>
  <Slides>73</Slides>
  <Notes>64</Notes>
  <HiddenSlides>8</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3</vt:i4>
      </vt:variant>
      <vt:variant>
        <vt:lpstr>Folientitel</vt:lpstr>
      </vt:variant>
      <vt:variant>
        <vt:i4>73</vt:i4>
      </vt:variant>
    </vt:vector>
  </HeadingPairs>
  <TitlesOfParts>
    <vt:vector size="87" baseType="lpstr">
      <vt:lpstr>Arial</vt:lpstr>
      <vt:lpstr>ＭＳ Ｐゴシック</vt:lpstr>
      <vt:lpstr>Lucida Grande</vt:lpstr>
      <vt:lpstr>Times</vt:lpstr>
      <vt:lpstr>Wingdings</vt:lpstr>
      <vt:lpstr>Tahoma</vt:lpstr>
      <vt:lpstr>Bradley Hand ITC</vt:lpstr>
      <vt:lpstr>Symbol</vt:lpstr>
      <vt:lpstr>Times New Roman</vt:lpstr>
      <vt:lpstr>SimSun</vt:lpstr>
      <vt:lpstr>Lichtstreifen</vt:lpstr>
      <vt:lpstr>Microsoft Equation</vt:lpstr>
      <vt:lpstr>Microsoft Formel-Editor</vt:lpstr>
      <vt:lpstr>Microsoft 公式 3.0</vt:lpstr>
      <vt:lpstr>Web-Mining Agents  Agents and Rational Behavior Decision-Making under Uncertainty Complex Decisions</vt:lpstr>
      <vt:lpstr>Literature</vt:lpstr>
      <vt:lpstr>Sequential Decision Making</vt:lpstr>
      <vt:lpstr>Simple Robot Navigation Problem</vt:lpstr>
      <vt:lpstr>Probabilistic Transition Model</vt:lpstr>
      <vt:lpstr>Probabilistic Transition Model</vt:lpstr>
      <vt:lpstr>Probabilistic Transition Model</vt:lpstr>
      <vt:lpstr>Markov Property</vt:lpstr>
      <vt:lpstr>Sequence of Actions</vt:lpstr>
      <vt:lpstr>Sequence of Actions</vt:lpstr>
      <vt:lpstr>Histories</vt:lpstr>
      <vt:lpstr>Probability of Reaching the Goal</vt:lpstr>
      <vt:lpstr>Utility Function</vt:lpstr>
      <vt:lpstr>Utility Function</vt:lpstr>
      <vt:lpstr>Utility Function</vt:lpstr>
      <vt:lpstr>Utility of a History</vt:lpstr>
      <vt:lpstr>Utility of an Action Sequence</vt:lpstr>
      <vt:lpstr>Utility of an Action Sequence</vt:lpstr>
      <vt:lpstr>Utility of an Action Sequence</vt:lpstr>
      <vt:lpstr>Optimal Action Sequence</vt:lpstr>
      <vt:lpstr>Optimal Action Sequence</vt:lpstr>
      <vt:lpstr>Reactive Agent Algorithm</vt:lpstr>
      <vt:lpstr>Policy (Reactive/Closed-Loop Strategy)</vt:lpstr>
      <vt:lpstr>Reactive Agent Algorithm</vt:lpstr>
      <vt:lpstr>Optimal Policy</vt:lpstr>
      <vt:lpstr>Optimal Policy</vt:lpstr>
      <vt:lpstr>Additive Utility</vt:lpstr>
      <vt:lpstr>Additive Utility</vt:lpstr>
      <vt:lpstr>Principle of Max Expected Utility</vt:lpstr>
      <vt:lpstr>Value Iteration</vt:lpstr>
      <vt:lpstr>Value Iteration</vt:lpstr>
      <vt:lpstr>Policy Iteration</vt:lpstr>
      <vt:lpstr>Policy Iteration</vt:lpstr>
      <vt:lpstr>Policy Iteration</vt:lpstr>
      <vt:lpstr>Policy Iteration</vt:lpstr>
      <vt:lpstr>Infinite Horizon</vt:lpstr>
      <vt:lpstr>Example: Tracking a Target</vt:lpstr>
      <vt:lpstr>POMDP (Partially Observable Markov Decision Problem)</vt:lpstr>
      <vt:lpstr>Literature</vt:lpstr>
      <vt:lpstr>Jumping-off Point</vt:lpstr>
      <vt:lpstr>POMDP (Partially Observable Markov Decision Problem)</vt:lpstr>
      <vt:lpstr>POMDP: Uncertainty</vt:lpstr>
      <vt:lpstr>Outline</vt:lpstr>
      <vt:lpstr>Example: Target Tracking</vt:lpstr>
      <vt:lpstr>Decision cycle of a POMDP agent </vt:lpstr>
      <vt:lpstr>Belief state</vt:lpstr>
      <vt:lpstr>Belief MDP</vt:lpstr>
      <vt:lpstr>Example Scenario</vt:lpstr>
      <vt:lpstr>Detailed view</vt:lpstr>
      <vt:lpstr>Conditional Plans</vt:lpstr>
      <vt:lpstr>Value Iteration for POMDPS</vt:lpstr>
      <vt:lpstr>Example</vt:lpstr>
      <vt:lpstr>Example</vt:lpstr>
      <vt:lpstr>                Example</vt:lpstr>
      <vt:lpstr>Example</vt:lpstr>
      <vt:lpstr>General formula</vt:lpstr>
      <vt:lpstr>Solutions for POMDP</vt:lpstr>
      <vt:lpstr>Agent Design: Decision Theory</vt:lpstr>
      <vt:lpstr>A Decision-Theoretic Agent</vt:lpstr>
      <vt:lpstr>Dynamic Bayesian Decision Networks</vt:lpstr>
      <vt:lpstr>Basic Elements</vt:lpstr>
      <vt:lpstr>Definition of Belief</vt:lpstr>
      <vt:lpstr>Calculation of Belief (1)</vt:lpstr>
      <vt:lpstr>Calculation of Belief (2)</vt:lpstr>
      <vt:lpstr>Design of a Decision-Theoretic Agent</vt:lpstr>
      <vt:lpstr>Dynamic Belief Network</vt:lpstr>
      <vt:lpstr>Dynamic Decision Networks</vt:lpstr>
      <vt:lpstr>The Generic Structure of a  Dynamic Decision Network</vt:lpstr>
      <vt:lpstr>Search Tree of the Lookahead DDN</vt:lpstr>
      <vt:lpstr>Search Tree: Exhaustive Enumeration</vt:lpstr>
      <vt:lpstr>Discussion of DDNs</vt:lpstr>
      <vt:lpstr>Perspectives of DDNs to  Reduce Complexity</vt:lpstr>
      <vt:lpstr>Summary</vt:lpstr>
    </vt:vector>
  </TitlesOfParts>
  <Company>Hamburg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cp:lastModifiedBy>Ralf Moeller</cp:lastModifiedBy>
  <cp:revision>109</cp:revision>
  <dcterms:modified xsi:type="dcterms:W3CDTF">2016-01-13T13:05:11Z</dcterms:modified>
</cp:coreProperties>
</file>