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73" r:id="rId2"/>
    <p:sldId id="272" r:id="rId3"/>
    <p:sldId id="274" r:id="rId4"/>
    <p:sldId id="289" r:id="rId5"/>
    <p:sldId id="276" r:id="rId6"/>
    <p:sldId id="285" r:id="rId7"/>
    <p:sldId id="282" r:id="rId8"/>
    <p:sldId id="286" r:id="rId9"/>
    <p:sldId id="284" r:id="rId10"/>
    <p:sldId id="283" r:id="rId11"/>
    <p:sldId id="295" r:id="rId12"/>
    <p:sldId id="277" r:id="rId13"/>
    <p:sldId id="281" r:id="rId14"/>
    <p:sldId id="278" r:id="rId15"/>
    <p:sldId id="279" r:id="rId16"/>
    <p:sldId id="287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B47"/>
    <a:srgbClr val="0428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8"/>
    <p:restoredTop sz="94674"/>
  </p:normalViewPr>
  <p:slideViewPr>
    <p:cSldViewPr>
      <p:cViewPr varScale="1">
        <p:scale>
          <a:sx n="119" d="100"/>
          <a:sy n="119" d="100"/>
        </p:scale>
        <p:origin x="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13.10.16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13.10.16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cs typeface="+mj-cs"/>
              </a:rPr>
              <a:t>Non-Standard-Datenbanken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Dennis Heinrich (Übungen)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17392-EE28-4E44-834A-AD00E5B0F1A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17413" name="Textfeld 5"/>
          <p:cNvSpPr txBox="1">
            <a:spLocks noChangeArrowheads="1"/>
          </p:cNvSpPr>
          <p:nvPr/>
        </p:nvSpPr>
        <p:spPr bwMode="auto">
          <a:xfrm>
            <a:off x="3851275" y="61118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2015</a:t>
            </a:r>
            <a:endParaRPr lang="de-DE" sz="1800" dirty="0"/>
          </a:p>
        </p:txBody>
      </p:sp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7885113" y="6207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2015</a:t>
            </a:r>
            <a:endParaRPr lang="de-DE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1" y="1114426"/>
            <a:ext cx="3626830" cy="5170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34" y="1316967"/>
            <a:ext cx="3883953" cy="48573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400" dirty="0" smtClean="0"/>
              <a:t>S. </a:t>
            </a:r>
            <a:r>
              <a:rPr lang="de-DE" sz="1400" dirty="0" err="1" smtClean="0"/>
              <a:t>Abiteboul</a:t>
            </a:r>
            <a:r>
              <a:rPr lang="de-DE" sz="1400" dirty="0" smtClean="0"/>
              <a:t>, P. </a:t>
            </a:r>
            <a:r>
              <a:rPr lang="de-DE" sz="1400" dirty="0" err="1" smtClean="0"/>
              <a:t>Buneman</a:t>
            </a:r>
            <a:r>
              <a:rPr lang="de-DE" sz="1400" dirty="0" smtClean="0"/>
              <a:t>, D. </a:t>
            </a:r>
            <a:r>
              <a:rPr lang="de-DE" sz="1400" dirty="0" err="1" smtClean="0"/>
              <a:t>Suciu</a:t>
            </a:r>
            <a:r>
              <a:rPr lang="de-DE" sz="1400" dirty="0" smtClean="0"/>
              <a:t>, Data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Web - </a:t>
            </a:r>
            <a:r>
              <a:rPr lang="de-DE" sz="1400" dirty="0" err="1" smtClean="0"/>
              <a:t>From</a:t>
            </a:r>
            <a:r>
              <a:rPr lang="de-DE" sz="1400" dirty="0" smtClean="0"/>
              <a:t> Relations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Semistructured</a:t>
            </a:r>
            <a:r>
              <a:rPr lang="de-DE" sz="1400" dirty="0" smtClean="0"/>
              <a:t> Data </a:t>
            </a:r>
            <a:r>
              <a:rPr lang="de-DE" sz="1400" dirty="0" err="1" smtClean="0"/>
              <a:t>and</a:t>
            </a:r>
            <a:r>
              <a:rPr lang="de-DE" sz="1400" dirty="0" smtClean="0"/>
              <a:t> XML, Morgan Kaufmann, 1999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P. </a:t>
            </a:r>
            <a:r>
              <a:rPr lang="de-DE" sz="1400" dirty="0" err="1" smtClean="0"/>
              <a:t>Rigaux</a:t>
            </a:r>
            <a:r>
              <a:rPr lang="de-DE" sz="1400" dirty="0" smtClean="0"/>
              <a:t>, M. Scholl, A. </a:t>
            </a:r>
            <a:r>
              <a:rPr lang="de-DE" sz="1400" dirty="0" err="1" smtClean="0"/>
              <a:t>Voisard</a:t>
            </a:r>
            <a:r>
              <a:rPr lang="de-DE" sz="1400" dirty="0" smtClean="0"/>
              <a:t>, </a:t>
            </a:r>
            <a:r>
              <a:rPr lang="de-DE" sz="1400" dirty="0" err="1" smtClean="0"/>
              <a:t>Spatial</a:t>
            </a:r>
            <a:r>
              <a:rPr lang="de-DE" sz="1400" dirty="0" smtClean="0"/>
              <a:t> Databases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Applications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GIS, Morgan Kaufmann, 2001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/>
              <a:t>C. J. Date, H. </a:t>
            </a:r>
            <a:r>
              <a:rPr lang="de-DE" sz="1400" dirty="0" err="1"/>
              <a:t>Darwen</a:t>
            </a:r>
            <a:r>
              <a:rPr lang="de-DE" sz="1400" dirty="0"/>
              <a:t>, N.A. </a:t>
            </a:r>
            <a:r>
              <a:rPr lang="de-DE" sz="1400" dirty="0" err="1"/>
              <a:t>Lorentzos</a:t>
            </a:r>
            <a:r>
              <a:rPr lang="de-DE" sz="1400" dirty="0"/>
              <a:t>, Time </a:t>
            </a:r>
            <a:r>
              <a:rPr lang="de-DE" sz="1400" dirty="0" err="1"/>
              <a:t>and</a:t>
            </a:r>
            <a:r>
              <a:rPr lang="de-DE" sz="1400" dirty="0"/>
              <a:t> Relational </a:t>
            </a:r>
            <a:r>
              <a:rPr lang="de-DE" sz="1400" dirty="0" err="1"/>
              <a:t>Theory</a:t>
            </a:r>
            <a:r>
              <a:rPr lang="de-DE" sz="1400" dirty="0"/>
              <a:t>: Temporal Databases in </a:t>
            </a:r>
            <a:r>
              <a:rPr lang="de-DE" sz="1400" dirty="0" err="1"/>
              <a:t>the</a:t>
            </a:r>
            <a:r>
              <a:rPr lang="de-DE" sz="1400" dirty="0"/>
              <a:t> Relational Model </a:t>
            </a:r>
            <a:r>
              <a:rPr lang="de-DE" sz="1400" dirty="0" err="1"/>
              <a:t>and</a:t>
            </a:r>
            <a:r>
              <a:rPr lang="de-DE" sz="1400" dirty="0"/>
              <a:t> SQL, Morgan Kaufmann, 2014 </a:t>
            </a:r>
          </a:p>
          <a:p>
            <a:pPr marL="0" indent="0">
              <a:buFontTx/>
              <a:buNone/>
              <a:defRPr/>
            </a:pPr>
            <a:endParaRPr lang="de-DE" sz="1400" dirty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S. </a:t>
            </a:r>
            <a:r>
              <a:rPr lang="de-DE" sz="1400" dirty="0" err="1" smtClean="0"/>
              <a:t>Chakravarthy</a:t>
            </a:r>
            <a:r>
              <a:rPr lang="de-DE" sz="1400" dirty="0" smtClean="0"/>
              <a:t>, Q. Jiang, Stream Data Processing A Quality of Service </a:t>
            </a:r>
            <a:r>
              <a:rPr lang="de-DE" sz="1400" dirty="0" err="1" smtClean="0"/>
              <a:t>Perspective</a:t>
            </a:r>
            <a:r>
              <a:rPr lang="de-DE" sz="1400" dirty="0" smtClean="0"/>
              <a:t>, Springer, 2009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D. </a:t>
            </a:r>
            <a:r>
              <a:rPr lang="de-DE" sz="1400" dirty="0" err="1" smtClean="0"/>
              <a:t>Suciu</a:t>
            </a:r>
            <a:r>
              <a:rPr lang="de-DE" sz="1400" dirty="0" smtClean="0"/>
              <a:t>, D. </a:t>
            </a:r>
            <a:r>
              <a:rPr lang="de-DE" sz="1400" dirty="0" err="1" smtClean="0"/>
              <a:t>Olteanu</a:t>
            </a:r>
            <a:r>
              <a:rPr lang="de-DE" sz="1400" dirty="0" smtClean="0"/>
              <a:t>, Chr. Re, Chr. Koch, </a:t>
            </a:r>
            <a:r>
              <a:rPr lang="de-DE" sz="1400" dirty="0" err="1" smtClean="0"/>
              <a:t>Probabilistic</a:t>
            </a:r>
            <a:r>
              <a:rPr lang="de-DE" sz="1400" dirty="0" smtClean="0"/>
              <a:t> Databases, Morgan &amp; </a:t>
            </a:r>
            <a:r>
              <a:rPr lang="de-DE" sz="1400" dirty="0" err="1" smtClean="0"/>
              <a:t>Claypool</a:t>
            </a:r>
            <a:r>
              <a:rPr lang="de-DE" sz="1400" dirty="0" smtClean="0"/>
              <a:t>, 2011</a:t>
            </a:r>
          </a:p>
          <a:p>
            <a:pPr marL="0" indent="0">
              <a:buFontTx/>
              <a:buNone/>
              <a:defRPr/>
            </a:pPr>
            <a:endParaRPr lang="de-DE" sz="1400" dirty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G. Harrison, Next </a:t>
            </a:r>
            <a:r>
              <a:rPr lang="de-DE" sz="1400" dirty="0"/>
              <a:t>Generation Databases: </a:t>
            </a:r>
            <a:r>
              <a:rPr lang="de-DE" sz="1400" dirty="0" err="1"/>
              <a:t>NoSQL</a:t>
            </a:r>
            <a:r>
              <a:rPr lang="de-DE" sz="1400" dirty="0"/>
              <a:t>, </a:t>
            </a:r>
            <a:r>
              <a:rPr lang="de-DE" sz="1400" dirty="0" err="1"/>
              <a:t>NewSQL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Big </a:t>
            </a:r>
            <a:r>
              <a:rPr lang="de-DE" sz="1400" dirty="0" smtClean="0"/>
              <a:t>Data, </a:t>
            </a:r>
            <a:r>
              <a:rPr lang="de-DE" sz="1400" dirty="0" err="1" smtClean="0"/>
              <a:t>Apress</a:t>
            </a:r>
            <a:r>
              <a:rPr lang="de-DE" sz="1400" dirty="0" smtClean="0"/>
              <a:t>, 2015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I. Robinson</a:t>
            </a:r>
            <a:r>
              <a:rPr lang="de-DE" sz="1400" dirty="0"/>
              <a:t>, </a:t>
            </a:r>
            <a:r>
              <a:rPr lang="de-DE" sz="1400" dirty="0" smtClean="0"/>
              <a:t>J. </a:t>
            </a:r>
            <a:r>
              <a:rPr lang="de-DE" sz="1400" dirty="0"/>
              <a:t>Webber, </a:t>
            </a:r>
            <a:r>
              <a:rPr lang="de-DE" sz="1400" dirty="0" smtClean="0"/>
              <a:t>E. </a:t>
            </a:r>
            <a:r>
              <a:rPr lang="de-DE" sz="1400" dirty="0" err="1"/>
              <a:t>Eifrem</a:t>
            </a:r>
            <a:r>
              <a:rPr lang="de-DE" sz="1400" dirty="0"/>
              <a:t>, </a:t>
            </a:r>
            <a:r>
              <a:rPr lang="de-DE" sz="1400" dirty="0" smtClean="0"/>
              <a:t>Graph Databases, </a:t>
            </a:r>
            <a:r>
              <a:rPr lang="de-DE" sz="1400" dirty="0" err="1" smtClean="0"/>
              <a:t>O'Reilly</a:t>
            </a:r>
            <a:r>
              <a:rPr lang="de-DE" sz="1400" dirty="0" smtClean="0"/>
              <a:t>, 2016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N. Marz, J. Warren, Big </a:t>
            </a:r>
            <a:r>
              <a:rPr lang="de-DE" sz="1400" dirty="0"/>
              <a:t>Data: </a:t>
            </a:r>
            <a:r>
              <a:rPr lang="de-DE" sz="1400" dirty="0" err="1"/>
              <a:t>Principles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best</a:t>
            </a:r>
            <a:r>
              <a:rPr lang="de-DE" sz="1400" dirty="0"/>
              <a:t> </a:t>
            </a:r>
            <a:r>
              <a:rPr lang="de-DE" sz="1400" dirty="0" err="1"/>
              <a:t>practices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scalable</a:t>
            </a:r>
            <a:r>
              <a:rPr lang="de-DE" sz="1400" dirty="0"/>
              <a:t> </a:t>
            </a:r>
            <a:r>
              <a:rPr lang="de-DE" sz="1400" dirty="0" err="1"/>
              <a:t>realtime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 smtClean="0"/>
              <a:t>systems</a:t>
            </a:r>
            <a:r>
              <a:rPr lang="de-DE" sz="1400" dirty="0" smtClean="0"/>
              <a:t>; Manning, 2015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FF411-1BD9-5C49-BB3F-E5C555FEDA0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Merkmale von Standard-Datenbanken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 smtClean="0"/>
              <a:t>Relationale Anfragesprachen</a:t>
            </a:r>
          </a:p>
          <a:p>
            <a:pPr lvl="1">
              <a:defRPr/>
            </a:pPr>
            <a:r>
              <a:rPr lang="de-DE" dirty="0" smtClean="0"/>
              <a:t>Relationale Algebra (SQL mit DISTINCT)</a:t>
            </a:r>
          </a:p>
          <a:p>
            <a:pPr lvl="1">
              <a:defRPr/>
            </a:pPr>
            <a:r>
              <a:rPr lang="de-DE" dirty="0" err="1" smtClean="0"/>
              <a:t>Tupelorientierter</a:t>
            </a:r>
            <a:r>
              <a:rPr lang="de-DE" dirty="0" smtClean="0"/>
              <a:t> </a:t>
            </a:r>
            <a:r>
              <a:rPr lang="de-DE" dirty="0" err="1" smtClean="0"/>
              <a:t>Relationenkalkül</a:t>
            </a:r>
            <a:r>
              <a:rPr lang="de-DE" dirty="0" smtClean="0"/>
              <a:t> (SQL)</a:t>
            </a:r>
          </a:p>
          <a:p>
            <a:pPr lvl="1">
              <a:defRPr/>
            </a:pPr>
            <a:r>
              <a:rPr lang="de-DE" dirty="0" smtClean="0"/>
              <a:t>Domänenorientierter </a:t>
            </a:r>
            <a:r>
              <a:rPr lang="de-DE" dirty="0" err="1" smtClean="0"/>
              <a:t>Relationenkalkül</a:t>
            </a:r>
            <a:r>
              <a:rPr lang="de-DE" dirty="0" smtClean="0"/>
              <a:t> (</a:t>
            </a:r>
            <a:r>
              <a:rPr lang="de-DE" dirty="0" err="1" smtClean="0"/>
              <a:t>Datalog</a:t>
            </a:r>
            <a:r>
              <a:rPr lang="de-DE" dirty="0" smtClean="0"/>
              <a:t>)</a:t>
            </a:r>
          </a:p>
          <a:p>
            <a:pPr>
              <a:defRPr/>
            </a:pPr>
            <a:r>
              <a:rPr lang="de-DE" b="1" dirty="0" smtClean="0"/>
              <a:t>Deklarative Semantik</a:t>
            </a:r>
            <a:r>
              <a:rPr lang="de-DE" dirty="0" smtClean="0"/>
              <a:t>:</a:t>
            </a:r>
          </a:p>
          <a:p>
            <a:pPr lvl="1">
              <a:defRPr/>
            </a:pPr>
            <a:r>
              <a:rPr lang="de-DE" dirty="0" err="1" smtClean="0"/>
              <a:t>Active</a:t>
            </a:r>
            <a:r>
              <a:rPr lang="de-DE" dirty="0" smtClean="0"/>
              <a:t>-Domain-Semantik (Quantifizierte Variablen laufen über Werte/Referenzen in der Datenbank)</a:t>
            </a:r>
          </a:p>
          <a:p>
            <a:pPr lvl="1">
              <a:defRPr/>
            </a:pPr>
            <a:r>
              <a:rPr lang="de-DE" dirty="0" smtClean="0"/>
              <a:t>Bereichsunabhängigkeit (Anfrageergebnis gleich, auch wenn Variablen über eine beliebige, ggf. unendliche Grundmenge laufen, Safe-Range Normalform für Anfragen)</a:t>
            </a:r>
          </a:p>
          <a:p>
            <a:pPr lvl="1">
              <a:defRPr/>
            </a:pPr>
            <a:r>
              <a:rPr lang="de-DE" dirty="0" smtClean="0"/>
              <a:t>Optimierung unter Verwendung von Indexstrukturen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DBB36-DB62-DB46-BD78-EDE148BCB50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Merkmale von Standard-Datenbanken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Deklarativ: </a:t>
            </a:r>
            <a:r>
              <a:rPr lang="de-DE" b="1" dirty="0" smtClean="0"/>
              <a:t>Semantik</a:t>
            </a:r>
            <a:r>
              <a:rPr lang="de-DE" dirty="0" smtClean="0"/>
              <a:t> von Anfragen </a:t>
            </a:r>
            <a:r>
              <a:rPr lang="de-DE" b="1" dirty="0" smtClean="0"/>
              <a:t>unabhängig vom Ausführungsmodell </a:t>
            </a:r>
            <a:r>
              <a:rPr lang="de-DE" dirty="0" smtClean="0"/>
              <a:t>(was gut ist!)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9694-7606-B04E-9083-DF784490FB1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0113" y="2205038"/>
            <a:ext cx="6215062" cy="830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Lucida Sans Typewriter" pitchFamily="49" charset="0"/>
                <a:ea typeface="+mn-ea"/>
                <a:cs typeface="Simplified Arabic Fixed" pitchFamily="49" charset="-78"/>
              </a:rPr>
              <a:t>UPDATE T SET A = A+17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Lucida Sans Typewriter" pitchFamily="49" charset="0"/>
                <a:ea typeface="+mn-ea"/>
                <a:cs typeface="Simplified Arabic Fixed" pitchFamily="49" charset="-78"/>
              </a:rPr>
              <a:t>WHERE A &lt;= ALL (SELECT A FROM T)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39750" y="3284538"/>
            <a:ext cx="8229600" cy="17287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dirty="0" smtClean="0"/>
              <a:t>Viele Nutzer verstehen eine Anfragesprache </a:t>
            </a:r>
            <a:r>
              <a:rPr lang="de-DE" i="1" dirty="0" smtClean="0"/>
              <a:t>nur</a:t>
            </a:r>
            <a:r>
              <a:rPr lang="de-DE" dirty="0" smtClean="0"/>
              <a:t> mit Bezugnahme auf eine suggerierte Ausführung</a:t>
            </a:r>
          </a:p>
          <a:p>
            <a:pPr>
              <a:defRPr/>
            </a:pPr>
            <a:r>
              <a:rPr lang="de-DE" dirty="0" smtClean="0"/>
              <a:t>Scheinbar werden hier alle A-Werte betrachtet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 „</a:t>
            </a:r>
            <a:r>
              <a:rPr lang="de-DE" dirty="0" err="1" smtClean="0">
                <a:sym typeface="Wingdings"/>
              </a:rPr>
              <a:t>Performanzbauchschmerzen</a:t>
            </a:r>
            <a:r>
              <a:rPr lang="de-DE" dirty="0" smtClean="0">
                <a:sym typeface="Wingdings"/>
              </a:rPr>
              <a:t>“)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Merkmale von Standard-Datenbanken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196975"/>
            <a:ext cx="8434388" cy="4968875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Ausdrucksmächtigkeit</a:t>
            </a:r>
            <a:r>
              <a:rPr lang="de-DE" dirty="0" smtClean="0"/>
              <a:t> von SQL (SQL-92)</a:t>
            </a:r>
          </a:p>
          <a:p>
            <a:pPr lvl="1">
              <a:defRPr/>
            </a:pPr>
            <a:r>
              <a:rPr lang="de-DE" dirty="0" smtClean="0"/>
              <a:t>Prädikatenlogik für Anfragen</a:t>
            </a:r>
          </a:p>
          <a:p>
            <a:pPr lvl="2">
              <a:defRPr/>
            </a:pPr>
            <a:r>
              <a:rPr lang="de-DE" dirty="0"/>
              <a:t>Korrekte </a:t>
            </a:r>
            <a:r>
              <a:rPr lang="de-DE" dirty="0" smtClean="0"/>
              <a:t>Ergebnisse gefordert, </a:t>
            </a:r>
            <a:r>
              <a:rPr lang="de-DE" dirty="0"/>
              <a:t>keine </a:t>
            </a:r>
            <a:r>
              <a:rPr lang="de-DE" dirty="0" smtClean="0"/>
              <a:t>Approximation mögl.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Domänenmodell (z.B. ER, UML) nicht berücksichtigt</a:t>
            </a:r>
          </a:p>
          <a:p>
            <a:pPr lvl="1">
              <a:defRPr/>
            </a:pPr>
            <a:r>
              <a:rPr lang="de-DE" smtClean="0"/>
              <a:t>Nicht ausdrückbar z.B. </a:t>
            </a:r>
            <a:r>
              <a:rPr lang="de-DE" dirty="0" smtClean="0"/>
              <a:t>Erreichbarkeit von Knoten</a:t>
            </a:r>
            <a:br>
              <a:rPr lang="de-DE" dirty="0" smtClean="0"/>
            </a:br>
            <a:r>
              <a:rPr lang="de-DE" dirty="0" smtClean="0"/>
              <a:t>in einem beliebigen Graphen (Rekursion notwendig)</a:t>
            </a:r>
          </a:p>
          <a:p>
            <a:pPr>
              <a:defRPr/>
            </a:pPr>
            <a:r>
              <a:rPr lang="de-DE" b="1" dirty="0" smtClean="0"/>
              <a:t>Pragmatik </a:t>
            </a:r>
            <a:r>
              <a:rPr lang="de-DE" dirty="0" smtClean="0"/>
              <a:t>der Praxis</a:t>
            </a:r>
          </a:p>
          <a:p>
            <a:pPr lvl="1">
              <a:defRPr/>
            </a:pPr>
            <a:r>
              <a:rPr lang="de-DE" b="1" dirty="0" smtClean="0"/>
              <a:t>Daten durch (komplexe) Anwendungsprogramme weiterverarbeitet</a:t>
            </a:r>
          </a:p>
          <a:p>
            <a:pPr lvl="2">
              <a:defRPr/>
            </a:pPr>
            <a:r>
              <a:rPr lang="de-DE" dirty="0" smtClean="0">
                <a:sym typeface="Wingdings"/>
              </a:rPr>
              <a:t>Zugriff auf große Datenmengen dabei meist langsam</a:t>
            </a:r>
          </a:p>
          <a:p>
            <a:pPr lvl="2">
              <a:defRPr/>
            </a:pPr>
            <a:r>
              <a:rPr lang="de-DE" dirty="0" smtClean="0">
                <a:sym typeface="Wingdings"/>
              </a:rPr>
              <a:t>Korrektheit (</a:t>
            </a:r>
            <a:r>
              <a:rPr lang="de-DE" dirty="0" err="1" smtClean="0">
                <a:sym typeface="Wingdings"/>
              </a:rPr>
              <a:t>Serialisierbarkeit</a:t>
            </a:r>
            <a:r>
              <a:rPr lang="de-DE" dirty="0" smtClean="0">
                <a:sym typeface="Wingdings"/>
              </a:rPr>
              <a:t>) nicht (immer) betrachtet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79ADC-BC5C-5C40-9888-B70AE906165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Datenbanken als Forschungsgebiet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Ausdrucksstärke vs. Skalierbarkeit</a:t>
            </a:r>
            <a:endParaRPr lang="de-DE" dirty="0" smtClean="0"/>
          </a:p>
          <a:p>
            <a:pPr lvl="1">
              <a:defRPr/>
            </a:pPr>
            <a:r>
              <a:rPr lang="de-DE" dirty="0" smtClean="0"/>
              <a:t>Betrachtung der Komplexität des Anfragebeantwortungsproblems </a:t>
            </a:r>
            <a:br>
              <a:rPr lang="de-DE" dirty="0" smtClean="0"/>
            </a:br>
            <a:r>
              <a:rPr lang="de-DE" dirty="0" smtClean="0"/>
              <a:t>für eine gegebene Anfragesprache</a:t>
            </a:r>
          </a:p>
          <a:p>
            <a:pPr lvl="1">
              <a:defRPr/>
            </a:pPr>
            <a:r>
              <a:rPr lang="de-DE" dirty="0" smtClean="0">
                <a:solidFill>
                  <a:srgbClr val="0428FF"/>
                </a:solidFill>
              </a:rPr>
              <a:t>Datenkomplexität </a:t>
            </a:r>
          </a:p>
          <a:p>
            <a:pPr lvl="2">
              <a:defRPr/>
            </a:pPr>
            <a:r>
              <a:rPr lang="de-DE" dirty="0" smtClean="0"/>
              <a:t>Wie wirkt sich eine Verdopplung des Datenbestandes bei fixer Anfrage auf die </a:t>
            </a:r>
            <a:r>
              <a:rPr lang="de-DE" dirty="0" err="1" smtClean="0"/>
              <a:t>Worst</a:t>
            </a:r>
            <a:r>
              <a:rPr lang="de-DE" dirty="0" smtClean="0"/>
              <a:t>-Case-Laufzeit der besten Anfragebeantwortungsalgorithmen aus?</a:t>
            </a:r>
          </a:p>
          <a:p>
            <a:pPr lvl="1">
              <a:defRPr/>
            </a:pPr>
            <a:r>
              <a:rPr lang="de-DE" dirty="0" smtClean="0">
                <a:solidFill>
                  <a:srgbClr val="0428FF"/>
                </a:solidFill>
              </a:rPr>
              <a:t>Kombinierte</a:t>
            </a:r>
            <a:r>
              <a:rPr lang="de-DE" b="1" dirty="0" smtClean="0">
                <a:solidFill>
                  <a:srgbClr val="0428FF"/>
                </a:solidFill>
              </a:rPr>
              <a:t> </a:t>
            </a:r>
            <a:r>
              <a:rPr lang="de-DE" dirty="0" smtClean="0">
                <a:solidFill>
                  <a:srgbClr val="0428FF"/>
                </a:solidFill>
              </a:rPr>
              <a:t>Komplexität</a:t>
            </a:r>
            <a:r>
              <a:rPr lang="de-DE" b="1" dirty="0" smtClean="0">
                <a:solidFill>
                  <a:srgbClr val="0428FF"/>
                </a:solidFill>
              </a:rPr>
              <a:t> </a:t>
            </a:r>
            <a:br>
              <a:rPr lang="de-DE" b="1" dirty="0" smtClean="0">
                <a:solidFill>
                  <a:srgbClr val="0428FF"/>
                </a:solidFill>
              </a:rPr>
            </a:br>
            <a:r>
              <a:rPr lang="de-DE" dirty="0" smtClean="0"/>
              <a:t>(Anfragelänge ist auch relevant, selten betrachtet)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Intuitivität</a:t>
            </a:r>
            <a:r>
              <a:rPr lang="de-DE" dirty="0" smtClean="0"/>
              <a:t> der Anfrageformulierung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69138-0AA3-3043-BEC8-D50A51A3F8B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Ausblick über IFIS Module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 smtClean="0"/>
              <a:t>Bachelor-Programm</a:t>
            </a:r>
          </a:p>
          <a:p>
            <a:pPr lvl="1"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AuD</a:t>
            </a:r>
            <a:r>
              <a:rPr lang="de-DE" dirty="0" smtClean="0">
                <a:solidFill>
                  <a:srgbClr val="008000"/>
                </a:solidFill>
              </a:rPr>
              <a:t>, Datenbanken</a:t>
            </a:r>
          </a:p>
          <a:p>
            <a:pPr lvl="1">
              <a:defRPr/>
            </a:pPr>
            <a:r>
              <a:rPr lang="de-DE" i="1" dirty="0" smtClean="0"/>
              <a:t>Non-Standard-Datenbanken</a:t>
            </a:r>
          </a:p>
          <a:p>
            <a:pPr>
              <a:defRPr/>
            </a:pPr>
            <a:r>
              <a:rPr lang="de-DE" b="1" dirty="0" smtClean="0"/>
              <a:t>Master-Programm</a:t>
            </a:r>
          </a:p>
          <a:p>
            <a:pPr lvl="1">
              <a:defRPr/>
            </a:pPr>
            <a:r>
              <a:rPr lang="de-DE" dirty="0" smtClean="0"/>
              <a:t>Webbasierte Informationssysteme</a:t>
            </a:r>
          </a:p>
          <a:p>
            <a:pPr lvl="1">
              <a:defRPr/>
            </a:pPr>
            <a:r>
              <a:rPr lang="de-DE" dirty="0" smtClean="0"/>
              <a:t>Datenmanagement</a:t>
            </a:r>
          </a:p>
          <a:p>
            <a:pPr lvl="2">
              <a:defRPr/>
            </a:pPr>
            <a:r>
              <a:rPr lang="de-DE" dirty="0" smtClean="0"/>
              <a:t>Mobile und verteilte Datenbanken</a:t>
            </a:r>
          </a:p>
          <a:p>
            <a:pPr lvl="2">
              <a:defRPr/>
            </a:pPr>
            <a:r>
              <a:rPr lang="de-DE" dirty="0" err="1" smtClean="0"/>
              <a:t>Semantic</a:t>
            </a:r>
            <a:r>
              <a:rPr lang="de-DE" dirty="0" smtClean="0"/>
              <a:t> Web</a:t>
            </a:r>
          </a:p>
          <a:p>
            <a:pPr lvl="1">
              <a:defRPr/>
            </a:pPr>
            <a:r>
              <a:rPr lang="de-DE" dirty="0" smtClean="0"/>
              <a:t>Web </a:t>
            </a:r>
            <a:r>
              <a:rPr lang="de-DE" dirty="0" err="1" smtClean="0"/>
              <a:t>and</a:t>
            </a:r>
            <a:r>
              <a:rPr lang="de-DE" dirty="0" smtClean="0"/>
              <a:t> Data Science</a:t>
            </a:r>
          </a:p>
          <a:p>
            <a:pPr lvl="2">
              <a:defRPr/>
            </a:pPr>
            <a:r>
              <a:rPr lang="de-DE" dirty="0" err="1" smtClean="0"/>
              <a:t>Ontology-based</a:t>
            </a:r>
            <a:r>
              <a:rPr lang="de-DE" dirty="0" smtClean="0"/>
              <a:t> Data Access</a:t>
            </a:r>
          </a:p>
          <a:p>
            <a:pPr lvl="2">
              <a:defRPr/>
            </a:pPr>
            <a:r>
              <a:rPr lang="de-DE" dirty="0" smtClean="0"/>
              <a:t>Web </a:t>
            </a:r>
            <a:r>
              <a:rPr lang="de-DE" dirty="0" err="1" smtClean="0"/>
              <a:t>and</a:t>
            </a:r>
            <a:r>
              <a:rPr lang="de-DE" dirty="0" smtClean="0"/>
              <a:t> Database Mining </a:t>
            </a:r>
            <a:r>
              <a:rPr lang="de-DE" dirty="0" err="1" smtClean="0"/>
              <a:t>Agents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B15B7-A538-D74C-B688-B354CDC1FD4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27652" name="Bild 4" descr="Data Management and Query Proces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349500"/>
            <a:ext cx="16081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>
          <a:xfrm flipV="1">
            <a:off x="5940425" y="2349500"/>
            <a:ext cx="1008063" cy="647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867400" y="4437063"/>
            <a:ext cx="1081088" cy="576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Organisatorisches: Übungen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256213"/>
          </a:xfrm>
        </p:spPr>
        <p:txBody>
          <a:bodyPr/>
          <a:lstStyle/>
          <a:p>
            <a:pPr>
              <a:defRPr/>
            </a:pPr>
            <a:r>
              <a:rPr lang="de-DE" sz="2000" b="1" dirty="0" smtClean="0"/>
              <a:t>Start</a:t>
            </a:r>
            <a:r>
              <a:rPr lang="de-DE" sz="2000" dirty="0" smtClean="0"/>
              <a:t>: Montag, 17. Oktober 2016 </a:t>
            </a:r>
          </a:p>
          <a:p>
            <a:pPr>
              <a:defRPr/>
            </a:pPr>
            <a:r>
              <a:rPr lang="de-DE" sz="2000" b="1" dirty="0" smtClean="0"/>
              <a:t>Zwei Übungen</a:t>
            </a:r>
            <a:r>
              <a:rPr lang="de-DE" sz="2000" dirty="0" smtClean="0"/>
              <a:t>: ab 28.10. Fr. 8-9 Uhr, 9-10 Uhr , IFIS, Geb. 64, Raum 2035 (Anmeldung über </a:t>
            </a:r>
            <a:r>
              <a:rPr lang="de-DE" sz="2000" dirty="0" err="1" smtClean="0"/>
              <a:t>Moodle</a:t>
            </a:r>
            <a:r>
              <a:rPr lang="de-DE" sz="2000" dirty="0" smtClean="0"/>
              <a:t> nach dieser Veranstaltung)</a:t>
            </a:r>
          </a:p>
          <a:p>
            <a:pPr>
              <a:defRPr/>
            </a:pPr>
            <a:r>
              <a:rPr lang="de-DE" sz="2000" b="1" dirty="0" smtClean="0"/>
              <a:t>Übungsaufgaben</a:t>
            </a:r>
            <a:r>
              <a:rPr lang="de-DE" sz="2000" dirty="0" smtClean="0"/>
              <a:t> stehen jeweils nach der Vorlesung ca. ab 16 Uhr</a:t>
            </a:r>
            <a:br>
              <a:rPr lang="de-DE" sz="2000" dirty="0" smtClean="0"/>
            </a:br>
            <a:r>
              <a:rPr lang="de-DE" sz="2000" dirty="0" smtClean="0"/>
              <a:t>über </a:t>
            </a:r>
            <a:r>
              <a:rPr lang="de-DE" sz="2000" dirty="0" err="1" smtClean="0"/>
              <a:t>Moodle</a:t>
            </a:r>
            <a:r>
              <a:rPr lang="de-DE" sz="2000" dirty="0" smtClean="0"/>
              <a:t> bereit</a:t>
            </a:r>
          </a:p>
          <a:p>
            <a:pPr>
              <a:defRPr/>
            </a:pPr>
            <a:r>
              <a:rPr lang="de-DE" sz="2000" b="1" dirty="0" smtClean="0"/>
              <a:t>Abgabe</a:t>
            </a:r>
            <a:r>
              <a:rPr lang="de-DE" sz="2000" dirty="0" smtClean="0"/>
              <a:t> </a:t>
            </a:r>
            <a:r>
              <a:rPr lang="de-DE" sz="2000" b="1" dirty="0" smtClean="0"/>
              <a:t>der Lösungen </a:t>
            </a:r>
            <a:r>
              <a:rPr lang="de-DE" sz="2000" dirty="0" smtClean="0"/>
              <a:t>erfolgt bis </a:t>
            </a:r>
            <a:r>
              <a:rPr lang="de-DE" sz="2000" dirty="0" smtClean="0">
                <a:solidFill>
                  <a:srgbClr val="FF0000"/>
                </a:solidFill>
              </a:rPr>
              <a:t>Montag 14 Uhr </a:t>
            </a:r>
            <a:r>
              <a:rPr lang="de-DE" sz="2000" dirty="0"/>
              <a:t>in der IFIS-Teeküche </a:t>
            </a:r>
            <a:r>
              <a:rPr lang="de-DE" sz="2000" dirty="0" smtClean="0"/>
              <a:t> (jeweils in der Woche nach der Ausgabe, 1 Kasten pro Übungsgruppe)</a:t>
            </a:r>
          </a:p>
          <a:p>
            <a:pPr>
              <a:defRPr/>
            </a:pPr>
            <a:r>
              <a:rPr lang="de-DE" sz="2000" dirty="0" smtClean="0"/>
              <a:t>Aufgaben können in einer </a:t>
            </a:r>
            <a:r>
              <a:rPr lang="de-DE" sz="2000" b="1" dirty="0" smtClean="0"/>
              <a:t>2-er Gruppe </a:t>
            </a:r>
            <a:r>
              <a:rPr lang="de-DE" sz="2000" dirty="0" smtClean="0"/>
              <a:t>bearbeitet werden (also bitte Name(</a:t>
            </a:r>
            <a:r>
              <a:rPr lang="de-DE" sz="2000" dirty="0" err="1" smtClean="0"/>
              <a:t>n</a:t>
            </a:r>
            <a:r>
              <a:rPr lang="de-DE" sz="2000" dirty="0" smtClean="0"/>
              <a:t>), Matrikelnummer(</a:t>
            </a:r>
            <a:r>
              <a:rPr lang="de-DE" sz="2000" dirty="0" err="1" smtClean="0"/>
              <a:t>n</a:t>
            </a:r>
            <a:r>
              <a:rPr lang="de-DE" sz="2000" dirty="0" smtClean="0"/>
              <a:t>) und Übungsgruppennummer vermerken)</a:t>
            </a:r>
          </a:p>
          <a:p>
            <a:pPr>
              <a:defRPr/>
            </a:pPr>
            <a:r>
              <a:rPr lang="de-DE" sz="2000" dirty="0" smtClean="0"/>
              <a:t>In den Übungen am Freitag wird der Übungszettel besprochen, dessen Lösungen bis zum jeweils vorigen Montag abgegeben werden, und auch Fragen zum jeweils neuen Übungszettel geklärt (ggf. mit Präsenzaufgaben als Hilfestellung)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Organisatorisches: </a:t>
            </a:r>
            <a:r>
              <a:rPr lang="de-DE" dirty="0" smtClean="0"/>
              <a:t>Prüfung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Die </a:t>
            </a:r>
            <a:r>
              <a:rPr lang="de-DE" b="1" dirty="0" smtClean="0"/>
              <a:t>Eintragung in den Kurs </a:t>
            </a:r>
            <a:r>
              <a:rPr lang="de-DE" dirty="0" smtClean="0"/>
              <a:t>und in eine Übungsgruppe ist </a:t>
            </a:r>
            <a:r>
              <a:rPr lang="de-DE" b="1" dirty="0" smtClean="0"/>
              <a:t>Voraussetzung</a:t>
            </a:r>
            <a:r>
              <a:rPr lang="de-DE" dirty="0" smtClean="0"/>
              <a:t>, um an dem Modul Non-Standard-Datenbanken teilnehmen zu können</a:t>
            </a:r>
          </a:p>
          <a:p>
            <a:pPr>
              <a:defRPr/>
            </a:pPr>
            <a:r>
              <a:rPr lang="de-DE" dirty="0" smtClean="0"/>
              <a:t>Am Ende des Semesters findet eine </a:t>
            </a:r>
            <a:r>
              <a:rPr lang="de-DE" b="1" dirty="0" smtClean="0"/>
              <a:t>Klausur</a:t>
            </a:r>
            <a:r>
              <a:rPr lang="de-DE" dirty="0" smtClean="0"/>
              <a:t> statt</a:t>
            </a:r>
          </a:p>
          <a:p>
            <a:pPr>
              <a:defRPr/>
            </a:pPr>
            <a:r>
              <a:rPr lang="de-DE" b="1" dirty="0" smtClean="0"/>
              <a:t>Voraussetzung</a:t>
            </a:r>
            <a:r>
              <a:rPr lang="de-DE" dirty="0" smtClean="0"/>
              <a:t> zur Teilnahme an der Klausur sind mindestens </a:t>
            </a:r>
            <a:r>
              <a:rPr lang="de-DE" b="1" dirty="0" smtClean="0"/>
              <a:t>50% der gesamtmöglichen Punkte aller Übungszettel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Teilnehmerkreis und Voraussetzungen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 smtClean="0"/>
              <a:t>Studiengänge</a:t>
            </a:r>
          </a:p>
          <a:p>
            <a:pPr>
              <a:defRPr/>
            </a:pPr>
            <a:r>
              <a:rPr lang="de-DE" sz="1800" dirty="0" smtClean="0"/>
              <a:t>Bachelor </a:t>
            </a:r>
            <a:r>
              <a:rPr lang="de-DE" sz="1800" b="1" dirty="0" smtClean="0"/>
              <a:t>Medizinische Informatik</a:t>
            </a: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Bachelor </a:t>
            </a:r>
            <a:r>
              <a:rPr lang="de-DE" sz="1800" b="1" dirty="0" smtClean="0"/>
              <a:t>Medieninformatik</a:t>
            </a: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Bachelor </a:t>
            </a:r>
            <a:r>
              <a:rPr lang="de-DE" sz="1800" b="1" dirty="0" smtClean="0"/>
              <a:t>Informatik</a:t>
            </a: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Bachelor </a:t>
            </a:r>
            <a:r>
              <a:rPr lang="de-DE" sz="1800" b="1" dirty="0" smtClean="0"/>
              <a:t>Mathematik in Medizin und Lebenswissenschaften</a:t>
            </a:r>
          </a:p>
          <a:p>
            <a:pPr>
              <a:defRPr/>
            </a:pPr>
            <a:r>
              <a:rPr lang="de-DE" sz="1800" dirty="0" smtClean="0"/>
              <a:t>Master </a:t>
            </a:r>
            <a:r>
              <a:rPr lang="de-DE" sz="1800" b="1" dirty="0" smtClean="0"/>
              <a:t>Informatik </a:t>
            </a:r>
          </a:p>
          <a:p>
            <a:pPr>
              <a:defRPr/>
            </a:pPr>
            <a:r>
              <a:rPr lang="de-DE" sz="1800" dirty="0" smtClean="0"/>
              <a:t>Master </a:t>
            </a:r>
            <a:r>
              <a:rPr lang="de-DE" sz="1800" b="1" dirty="0" smtClean="0"/>
              <a:t>MML</a:t>
            </a:r>
          </a:p>
          <a:p>
            <a:pPr>
              <a:defRPr/>
            </a:pPr>
            <a:endParaRPr lang="de-DE" sz="1800" dirty="0"/>
          </a:p>
          <a:p>
            <a:pPr marL="0" indent="0">
              <a:buFontTx/>
              <a:buNone/>
              <a:defRPr/>
            </a:pPr>
            <a:r>
              <a:rPr lang="de-DE" sz="1800" b="1" dirty="0" smtClean="0"/>
              <a:t>Voraussetzungen</a:t>
            </a: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Algorithmen und Datenstrukturen</a:t>
            </a:r>
          </a:p>
          <a:p>
            <a:pPr>
              <a:defRPr/>
            </a:pPr>
            <a:r>
              <a:rPr lang="de-DE" sz="1800" dirty="0" smtClean="0"/>
              <a:t>Lineare Algebra und Diskrete Strukturen 1</a:t>
            </a:r>
          </a:p>
          <a:p>
            <a:pPr>
              <a:defRPr/>
            </a:pPr>
            <a:r>
              <a:rPr lang="de-DE" sz="1800" dirty="0" smtClean="0"/>
              <a:t>Datenbanken</a:t>
            </a:r>
          </a:p>
          <a:p>
            <a:pPr>
              <a:defRPr/>
            </a:pPr>
            <a:r>
              <a:rPr lang="de-DE" sz="1800" dirty="0" smtClean="0"/>
              <a:t>Theoretische Informatik (kontextfreie Grammatiken)</a:t>
            </a:r>
            <a:endParaRPr lang="de-DE" sz="1800" dirty="0"/>
          </a:p>
          <a:p>
            <a:pPr marL="0" indent="0">
              <a:buFontTx/>
              <a:buNone/>
              <a:defRPr/>
            </a:pPr>
            <a:r>
              <a:rPr lang="de-DE" sz="1800" b="1" dirty="0" smtClean="0"/>
              <a:t>Vorteilhaft</a:t>
            </a:r>
          </a:p>
          <a:p>
            <a:pPr>
              <a:defRPr/>
            </a:pPr>
            <a:r>
              <a:rPr lang="de-DE" sz="1800" dirty="0" smtClean="0"/>
              <a:t>Einführung in die Logik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Merkmale von Standard-Datenbanken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400" b="1" dirty="0" smtClean="0"/>
              <a:t>Datenmodell</a:t>
            </a:r>
            <a:r>
              <a:rPr lang="de-DE" sz="2400" dirty="0" smtClean="0"/>
              <a:t>: </a:t>
            </a:r>
            <a:r>
              <a:rPr lang="de-DE" sz="2400" b="1" dirty="0" smtClean="0"/>
              <a:t>relational</a:t>
            </a:r>
            <a:r>
              <a:rPr lang="de-DE" sz="2400" dirty="0" smtClean="0"/>
              <a:t> („Tabellen“ und „</a:t>
            </a:r>
            <a:r>
              <a:rPr lang="de-DE" sz="2400" dirty="0" err="1" smtClean="0"/>
              <a:t>Tupel</a:t>
            </a:r>
            <a:r>
              <a:rPr lang="de-DE" sz="2400" dirty="0" smtClean="0"/>
              <a:t>“)</a:t>
            </a:r>
          </a:p>
          <a:p>
            <a:pPr>
              <a:defRPr/>
            </a:pPr>
            <a:r>
              <a:rPr lang="de-DE" sz="2400" dirty="0" smtClean="0"/>
              <a:t>Annahmen:</a:t>
            </a:r>
          </a:p>
          <a:p>
            <a:pPr lvl="1">
              <a:defRPr/>
            </a:pPr>
            <a:r>
              <a:rPr lang="de-DE" sz="2000" b="1" dirty="0" smtClean="0"/>
              <a:t>Strukturen fix (Schemaänderung möglich aber aufwendig)</a:t>
            </a:r>
          </a:p>
          <a:p>
            <a:pPr lvl="2">
              <a:defRPr/>
            </a:pPr>
            <a:r>
              <a:rPr lang="de-DE" sz="2000" dirty="0" smtClean="0"/>
              <a:t>Verwerfen d. A. führt zu </a:t>
            </a:r>
            <a:r>
              <a:rPr lang="de-DE" sz="2000" dirty="0" smtClean="0">
                <a:solidFill>
                  <a:srgbClr val="008000"/>
                </a:solidFill>
              </a:rPr>
              <a:t>semistrukturierten Datenbanken</a:t>
            </a:r>
            <a:r>
              <a:rPr lang="de-DE" sz="2000" dirty="0"/>
              <a:t> </a:t>
            </a:r>
            <a:r>
              <a:rPr lang="de-DE" sz="2000" dirty="0" smtClean="0"/>
              <a:t>und zu </a:t>
            </a:r>
            <a:r>
              <a:rPr lang="de-DE" sz="2000" dirty="0" err="1" smtClean="0">
                <a:solidFill>
                  <a:srgbClr val="00B050"/>
                </a:solidFill>
              </a:rPr>
              <a:t>Graphdatenbanken</a:t>
            </a:r>
            <a:endParaRPr lang="de-DE" sz="2000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de-DE" sz="2000" b="1" dirty="0" smtClean="0"/>
              <a:t>Datenelemente mit abstrakten Assoziationen </a:t>
            </a:r>
            <a:br>
              <a:rPr lang="de-DE" sz="2000" b="1" dirty="0" smtClean="0"/>
            </a:br>
            <a:r>
              <a:rPr lang="de-DE" sz="2000" b="1" dirty="0" smtClean="0"/>
              <a:t>(Tupel in Relationen)</a:t>
            </a:r>
          </a:p>
          <a:p>
            <a:pPr lvl="2">
              <a:defRPr/>
            </a:pPr>
            <a:r>
              <a:rPr lang="de-DE" sz="2000" dirty="0" smtClean="0"/>
              <a:t>Verwerfen führt zu </a:t>
            </a:r>
            <a:r>
              <a:rPr lang="de-DE" sz="2000" dirty="0" smtClean="0">
                <a:solidFill>
                  <a:srgbClr val="008000"/>
                </a:solidFill>
              </a:rPr>
              <a:t>temporalen, sequenzorientierten, räumlichen, und multimodalen Datenbanken</a:t>
            </a:r>
          </a:p>
          <a:p>
            <a:pPr lvl="1">
              <a:defRPr/>
            </a:pPr>
            <a:r>
              <a:rPr lang="de-DE" sz="2000" b="1" dirty="0" smtClean="0"/>
              <a:t>Daten persistent, Anfragen bzgl. Schnappschuss beantwortet</a:t>
            </a:r>
          </a:p>
          <a:p>
            <a:pPr lvl="2">
              <a:defRPr/>
            </a:pPr>
            <a:r>
              <a:rPr lang="de-DE" sz="2000" dirty="0" smtClean="0"/>
              <a:t>Verwerfen führt zu </a:t>
            </a:r>
            <a:r>
              <a:rPr lang="de-DE" sz="2000" dirty="0" smtClean="0">
                <a:solidFill>
                  <a:srgbClr val="008000"/>
                </a:solidFill>
              </a:rPr>
              <a:t>stromorientierten Datenbanken</a:t>
            </a:r>
            <a:endParaRPr lang="de-DE" sz="2000" dirty="0" smtClean="0"/>
          </a:p>
          <a:p>
            <a:pPr lvl="1">
              <a:defRPr/>
            </a:pPr>
            <a:r>
              <a:rPr lang="de-DE" sz="2000" b="1" dirty="0" smtClean="0"/>
              <a:t>Daten enthalten feste Werte bzw. Referenzen</a:t>
            </a:r>
          </a:p>
          <a:p>
            <a:pPr lvl="2">
              <a:defRPr/>
            </a:pPr>
            <a:r>
              <a:rPr lang="de-DE" sz="2000" dirty="0" smtClean="0"/>
              <a:t>Verwerfen führt zu </a:t>
            </a:r>
            <a:r>
              <a:rPr lang="de-DE" sz="1800" dirty="0" smtClean="0"/>
              <a:t>Datenbanken </a:t>
            </a:r>
            <a:br>
              <a:rPr lang="de-DE" sz="1800" dirty="0" smtClean="0"/>
            </a:br>
            <a:r>
              <a:rPr lang="de-DE" sz="2000" dirty="0" smtClean="0"/>
              <a:t>für </a:t>
            </a:r>
            <a:r>
              <a:rPr lang="de-DE" sz="2000" dirty="0">
                <a:solidFill>
                  <a:srgbClr val="008000"/>
                </a:solidFill>
              </a:rPr>
              <a:t>unsichere </a:t>
            </a:r>
            <a:r>
              <a:rPr lang="de-DE" sz="2000" dirty="0" smtClean="0">
                <a:solidFill>
                  <a:srgbClr val="008000"/>
                </a:solidFill>
              </a:rPr>
              <a:t>und unvollständige Information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56D41-C9C0-8E4D-84D3-9D544AA954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2292" name="Textfeld 4"/>
          <p:cNvSpPr txBox="1">
            <a:spLocks noChangeArrowheads="1"/>
          </p:cNvSpPr>
          <p:nvPr/>
        </p:nvSpPr>
        <p:spPr bwMode="auto">
          <a:xfrm>
            <a:off x="10096500" y="3175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Inhalt der Vorlesung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196975"/>
            <a:ext cx="8496300" cy="5112345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rgbClr val="008000"/>
                </a:solidFill>
              </a:rPr>
              <a:t>Semistrukturierte</a:t>
            </a:r>
            <a:r>
              <a:rPr lang="de-DE" b="1" dirty="0" smtClean="0"/>
              <a:t> </a:t>
            </a:r>
            <a:r>
              <a:rPr lang="de-DE" dirty="0" smtClean="0"/>
              <a:t>Datenbanken (XML)</a:t>
            </a:r>
          </a:p>
          <a:p>
            <a:pPr>
              <a:defRPr/>
            </a:pPr>
            <a:r>
              <a:rPr lang="de-DE" b="1" dirty="0">
                <a:solidFill>
                  <a:srgbClr val="008000"/>
                </a:solidFill>
              </a:rPr>
              <a:t>R</a:t>
            </a:r>
            <a:r>
              <a:rPr lang="de-DE" b="1" dirty="0" smtClean="0">
                <a:solidFill>
                  <a:srgbClr val="008000"/>
                </a:solidFill>
              </a:rPr>
              <a:t>äumliche und multimodale </a:t>
            </a:r>
            <a:r>
              <a:rPr lang="de-DE" dirty="0" smtClean="0"/>
              <a:t>Datenbanken </a:t>
            </a:r>
          </a:p>
          <a:p>
            <a:pPr lvl="1">
              <a:defRPr/>
            </a:pPr>
            <a:r>
              <a:rPr lang="de-DE" dirty="0"/>
              <a:t>lineare und mehrdimensionale </a:t>
            </a:r>
            <a:r>
              <a:rPr lang="de-DE" dirty="0" smtClean="0"/>
              <a:t>Strukturen</a:t>
            </a:r>
          </a:p>
          <a:p>
            <a:pPr>
              <a:defRPr/>
            </a:pPr>
            <a:r>
              <a:rPr lang="de-DE" b="1" dirty="0" smtClean="0">
                <a:solidFill>
                  <a:srgbClr val="008000"/>
                </a:solidFill>
              </a:rPr>
              <a:t>Temporale Datenbanken</a:t>
            </a:r>
          </a:p>
          <a:p>
            <a:pPr lvl="1">
              <a:defRPr/>
            </a:pPr>
            <a:r>
              <a:rPr lang="de-DE" dirty="0"/>
              <a:t>zeitlich beschränkte Gültigkeiten</a:t>
            </a:r>
            <a:endParaRPr lang="de-DE" b="1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de-DE" dirty="0" smtClean="0"/>
              <a:t>Datenbanken für </a:t>
            </a:r>
            <a:r>
              <a:rPr lang="de-DE" b="1" dirty="0" smtClean="0">
                <a:solidFill>
                  <a:srgbClr val="008000"/>
                </a:solidFill>
              </a:rPr>
              <a:t>Datenströme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(Fensterkonzept</a:t>
            </a:r>
            <a:r>
              <a:rPr lang="de-DE" dirty="0"/>
              <a:t>)</a:t>
            </a:r>
            <a:endParaRPr lang="de-DE" b="1" dirty="0" smtClean="0"/>
          </a:p>
          <a:p>
            <a:pPr>
              <a:defRPr/>
            </a:pPr>
            <a:r>
              <a:rPr lang="de-DE" b="1" dirty="0"/>
              <a:t>Bewertung</a:t>
            </a:r>
            <a:r>
              <a:rPr lang="de-DE" dirty="0"/>
              <a:t> von Antworten (Top-</a:t>
            </a:r>
            <a:r>
              <a:rPr lang="de-DE" dirty="0" err="1"/>
              <a:t>k</a:t>
            </a:r>
            <a:r>
              <a:rPr lang="de-DE" dirty="0"/>
              <a:t>-Anfragen)</a:t>
            </a:r>
          </a:p>
          <a:p>
            <a:pPr>
              <a:defRPr/>
            </a:pPr>
            <a:r>
              <a:rPr lang="de-DE" b="1" dirty="0" err="1" smtClean="0"/>
              <a:t>Probabilistische</a:t>
            </a:r>
            <a:r>
              <a:rPr lang="de-DE" dirty="0" smtClean="0"/>
              <a:t> Datenbanken zur Repräsentation </a:t>
            </a:r>
            <a:r>
              <a:rPr lang="de-DE" b="1" dirty="0" smtClean="0">
                <a:solidFill>
                  <a:srgbClr val="008000"/>
                </a:solidFill>
              </a:rPr>
              <a:t>unsicherer Information</a:t>
            </a:r>
          </a:p>
          <a:p>
            <a:pPr>
              <a:defRPr/>
            </a:pPr>
            <a:r>
              <a:rPr lang="de-DE" dirty="0" smtClean="0"/>
              <a:t>Next Generation Databases, </a:t>
            </a:r>
            <a:r>
              <a:rPr lang="de-DE" b="1" dirty="0" err="1" smtClean="0">
                <a:solidFill>
                  <a:srgbClr val="009B47"/>
                </a:solidFill>
              </a:rPr>
              <a:t>Graphdatenbanken</a:t>
            </a:r>
            <a:endParaRPr lang="de-DE" b="1" dirty="0" smtClean="0">
              <a:solidFill>
                <a:srgbClr val="009B47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dirty="0" smtClean="0"/>
              <a:t>Behandlung </a:t>
            </a:r>
            <a:r>
              <a:rPr lang="de-DE" b="1" dirty="0" smtClean="0">
                <a:solidFill>
                  <a:srgbClr val="008000"/>
                </a:solidFill>
              </a:rPr>
              <a:t>unvollständiger Information </a:t>
            </a:r>
            <a:r>
              <a:rPr lang="de-DE" dirty="0" smtClean="0"/>
              <a:t>im Master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535AF-4065-FF46-AB3A-9638E47FB88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13316" name="Bild 4" descr="inhalt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88913"/>
            <a:ext cx="15478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D3732-211D-CF40-A1F0-D5C2A5ACA50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14339" name="Bild 4" descr="Data on the 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9211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feld 4"/>
          <p:cNvSpPr txBox="1">
            <a:spLocks noChangeArrowheads="1"/>
          </p:cNvSpPr>
          <p:nvPr/>
        </p:nvSpPr>
        <p:spPr bwMode="auto">
          <a:xfrm>
            <a:off x="3802063" y="57626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/>
              <a:t>1999</a:t>
            </a:r>
          </a:p>
        </p:txBody>
      </p:sp>
      <p:sp>
        <p:nvSpPr>
          <p:cNvPr id="14342" name="Textfeld 7"/>
          <p:cNvSpPr txBox="1">
            <a:spLocks noChangeArrowheads="1"/>
          </p:cNvSpPr>
          <p:nvPr/>
        </p:nvSpPr>
        <p:spPr bwMode="auto">
          <a:xfrm>
            <a:off x="8101013" y="5953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2001</a:t>
            </a:r>
          </a:p>
        </p:txBody>
      </p:sp>
      <p:pic>
        <p:nvPicPr>
          <p:cNvPr id="8" name="Bild 2" descr="Geographic Databa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1126807"/>
            <a:ext cx="42211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ABEE4-138F-3040-AF12-7E8CC2BA955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15364" name="Textfeld 5"/>
          <p:cNvSpPr txBox="1">
            <a:spLocks noChangeArrowheads="1"/>
          </p:cNvSpPr>
          <p:nvPr/>
        </p:nvSpPr>
        <p:spPr bwMode="auto">
          <a:xfrm>
            <a:off x="3851275" y="61118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2014</a:t>
            </a:r>
            <a:endParaRPr lang="de-DE" sz="1800" dirty="0"/>
          </a:p>
        </p:txBody>
      </p:sp>
      <p:sp>
        <p:nvSpPr>
          <p:cNvPr id="15365" name="Textfeld 6"/>
          <p:cNvSpPr txBox="1">
            <a:spLocks noChangeArrowheads="1"/>
          </p:cNvSpPr>
          <p:nvPr/>
        </p:nvSpPr>
        <p:spPr bwMode="auto">
          <a:xfrm>
            <a:off x="7885113" y="6207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2009</a:t>
            </a:r>
            <a:endParaRPr lang="de-DE" sz="1800" dirty="0"/>
          </a:p>
        </p:txBody>
      </p:sp>
      <p:pic>
        <p:nvPicPr>
          <p:cNvPr id="9" name="Bild 2" descr="51i2U6IU8K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4216"/>
            <a:ext cx="4194754" cy="5256584"/>
          </a:xfrm>
          <a:prstGeom prst="rect">
            <a:avLst/>
          </a:prstGeom>
        </p:spPr>
      </p:pic>
      <p:pic>
        <p:nvPicPr>
          <p:cNvPr id="8" name="Bild 2" descr="Data Stream Process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20" y="1144216"/>
            <a:ext cx="3719901" cy="515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9B714-088D-134F-A1D6-D84FC5138EA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16388" name="Textfeld 5"/>
          <p:cNvSpPr txBox="1">
            <a:spLocks noChangeArrowheads="1"/>
          </p:cNvSpPr>
          <p:nvPr/>
        </p:nvSpPr>
        <p:spPr bwMode="auto">
          <a:xfrm>
            <a:off x="3851275" y="61118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2011</a:t>
            </a:r>
            <a:endParaRPr lang="de-DE" sz="1800" dirty="0"/>
          </a:p>
        </p:txBody>
      </p:sp>
      <p:sp>
        <p:nvSpPr>
          <p:cNvPr id="16389" name="Textfeld 6"/>
          <p:cNvSpPr txBox="1">
            <a:spLocks noChangeArrowheads="1"/>
          </p:cNvSpPr>
          <p:nvPr/>
        </p:nvSpPr>
        <p:spPr bwMode="auto">
          <a:xfrm>
            <a:off x="7885113" y="6207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2016</a:t>
            </a:r>
            <a:endParaRPr lang="de-DE" sz="1800" dirty="0"/>
          </a:p>
        </p:txBody>
      </p:sp>
      <p:pic>
        <p:nvPicPr>
          <p:cNvPr id="10" name="Bild 5" descr="Probabilistic Databa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0" y="1236196"/>
            <a:ext cx="396081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78" y="1123951"/>
            <a:ext cx="3985671" cy="5229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658</Words>
  <Application>Microsoft Macintosh PowerPoint</Application>
  <PresentationFormat>On-screen Show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Lucida Sans Typewriter</vt:lpstr>
      <vt:lpstr>ＭＳ Ｐゴシック</vt:lpstr>
      <vt:lpstr>Myriad Pro</vt:lpstr>
      <vt:lpstr>Simplified Arabic Fixed</vt:lpstr>
      <vt:lpstr>Wingdings</vt:lpstr>
      <vt:lpstr>7_Standarddesign</vt:lpstr>
      <vt:lpstr>Non-Standard-Datenbanken</vt:lpstr>
      <vt:lpstr>Organisatorisches: Übungen</vt:lpstr>
      <vt:lpstr>Organisatorisches: Prüfung</vt:lpstr>
      <vt:lpstr>Teilnehmerkreis und Voraussetzungen</vt:lpstr>
      <vt:lpstr>Merkmale von Standard-Datenbanken</vt:lpstr>
      <vt:lpstr>Inhalt der Vorlesung</vt:lpstr>
      <vt:lpstr>Literatur</vt:lpstr>
      <vt:lpstr>Literatur</vt:lpstr>
      <vt:lpstr>Literatur</vt:lpstr>
      <vt:lpstr>Literatur</vt:lpstr>
      <vt:lpstr>Literatur</vt:lpstr>
      <vt:lpstr>Merkmale von Standard-Datenbanken</vt:lpstr>
      <vt:lpstr>Merkmale von Standard-Datenbanken</vt:lpstr>
      <vt:lpstr>Merkmale von Standard-Datenbanken</vt:lpstr>
      <vt:lpstr>Datenbanken als Forschungsgebiet</vt:lpstr>
      <vt:lpstr>Ausblick über IFIS Module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246</cp:revision>
  <cp:lastPrinted>2014-10-18T14:57:02Z</cp:lastPrinted>
  <dcterms:created xsi:type="dcterms:W3CDTF">2010-04-27T12:26:40Z</dcterms:created>
  <dcterms:modified xsi:type="dcterms:W3CDTF">2016-10-13T11:51:23Z</dcterms:modified>
</cp:coreProperties>
</file>