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11"/>
  </p:notesMasterIdLst>
  <p:handoutMasterIdLst>
    <p:handoutMasterId r:id="rId112"/>
  </p:handoutMasterIdLst>
  <p:sldIdLst>
    <p:sldId id="273" r:id="rId2"/>
    <p:sldId id="341" r:id="rId3"/>
    <p:sldId id="272" r:id="rId4"/>
    <p:sldId id="386" r:id="rId5"/>
    <p:sldId id="281" r:id="rId6"/>
    <p:sldId id="282" r:id="rId7"/>
    <p:sldId id="344" r:id="rId8"/>
    <p:sldId id="283" r:id="rId9"/>
    <p:sldId id="284" r:id="rId10"/>
    <p:sldId id="286" r:id="rId11"/>
    <p:sldId id="287" r:id="rId12"/>
    <p:sldId id="288" r:id="rId13"/>
    <p:sldId id="285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87" r:id="rId23"/>
    <p:sldId id="534" r:id="rId24"/>
    <p:sldId id="561" r:id="rId25"/>
    <p:sldId id="407" r:id="rId26"/>
    <p:sldId id="389" r:id="rId27"/>
    <p:sldId id="391" r:id="rId28"/>
    <p:sldId id="392" r:id="rId29"/>
    <p:sldId id="393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73" r:id="rId41"/>
    <p:sldId id="496" r:id="rId42"/>
    <p:sldId id="497" r:id="rId43"/>
    <p:sldId id="506" r:id="rId44"/>
    <p:sldId id="509" r:id="rId45"/>
    <p:sldId id="510" r:id="rId46"/>
    <p:sldId id="512" r:id="rId47"/>
    <p:sldId id="513" r:id="rId48"/>
    <p:sldId id="514" r:id="rId49"/>
    <p:sldId id="515" r:id="rId50"/>
    <p:sldId id="516" r:id="rId51"/>
    <p:sldId id="554" r:id="rId52"/>
    <p:sldId id="560" r:id="rId53"/>
    <p:sldId id="517" r:id="rId54"/>
    <p:sldId id="518" r:id="rId55"/>
    <p:sldId id="519" r:id="rId56"/>
    <p:sldId id="520" r:id="rId57"/>
    <p:sldId id="521" r:id="rId58"/>
    <p:sldId id="522" r:id="rId59"/>
    <p:sldId id="523" r:id="rId60"/>
    <p:sldId id="524" r:id="rId61"/>
    <p:sldId id="526" r:id="rId62"/>
    <p:sldId id="531" r:id="rId63"/>
    <p:sldId id="573" r:id="rId64"/>
    <p:sldId id="574" r:id="rId65"/>
    <p:sldId id="575" r:id="rId66"/>
    <p:sldId id="532" r:id="rId67"/>
    <p:sldId id="568" r:id="rId68"/>
    <p:sldId id="569" r:id="rId69"/>
    <p:sldId id="571" r:id="rId70"/>
    <p:sldId id="502" r:id="rId71"/>
    <p:sldId id="474" r:id="rId72"/>
    <p:sldId id="475" r:id="rId73"/>
    <p:sldId id="476" r:id="rId74"/>
    <p:sldId id="477" r:id="rId75"/>
    <p:sldId id="479" r:id="rId76"/>
    <p:sldId id="480" r:id="rId77"/>
    <p:sldId id="547" r:id="rId78"/>
    <p:sldId id="576" r:id="rId79"/>
    <p:sldId id="548" r:id="rId80"/>
    <p:sldId id="481" r:id="rId81"/>
    <p:sldId id="482" r:id="rId82"/>
    <p:sldId id="564" r:id="rId83"/>
    <p:sldId id="539" r:id="rId84"/>
    <p:sldId id="484" r:id="rId85"/>
    <p:sldId id="483" r:id="rId86"/>
    <p:sldId id="558" r:id="rId87"/>
    <p:sldId id="486" r:id="rId88"/>
    <p:sldId id="487" r:id="rId89"/>
    <p:sldId id="488" r:id="rId90"/>
    <p:sldId id="565" r:id="rId91"/>
    <p:sldId id="566" r:id="rId92"/>
    <p:sldId id="489" r:id="rId93"/>
    <p:sldId id="490" r:id="rId94"/>
    <p:sldId id="329" r:id="rId95"/>
    <p:sldId id="330" r:id="rId96"/>
    <p:sldId id="331" r:id="rId97"/>
    <p:sldId id="332" r:id="rId98"/>
    <p:sldId id="333" r:id="rId99"/>
    <p:sldId id="334" r:id="rId100"/>
    <p:sldId id="335" r:id="rId101"/>
    <p:sldId id="336" r:id="rId102"/>
    <p:sldId id="337" r:id="rId103"/>
    <p:sldId id="339" r:id="rId104"/>
    <p:sldId id="545" r:id="rId105"/>
    <p:sldId id="544" r:id="rId106"/>
    <p:sldId id="551" r:id="rId107"/>
    <p:sldId id="542" r:id="rId108"/>
    <p:sldId id="572" r:id="rId109"/>
    <p:sldId id="537" r:id="rId1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81B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5"/>
    <p:restoredTop sz="94670"/>
  </p:normalViewPr>
  <p:slideViewPr>
    <p:cSldViewPr>
      <p:cViewPr varScale="1">
        <p:scale>
          <a:sx n="126" d="100"/>
          <a:sy n="126" d="100"/>
        </p:scale>
        <p:origin x="2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handoutMaster" Target="handoutMasters/handoutMaster1.xml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Relationship Id="rId1" Type="http://schemas.openxmlformats.org/officeDocument/2006/relationships/image" Target="../media/image29.wmf"/><Relationship Id="rId2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7B2CC2-CE71-0046-BE3C-162EEB5F6010}" type="datetimeFigureOut">
              <a:rPr lang="de-DE"/>
              <a:pPr>
                <a:defRPr/>
              </a:pPr>
              <a:t>31.10.16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81368A-FEA8-5C44-A4E1-65CCB87C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9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0A6EB4-4BFE-E046-9F1A-393822CE0A8C}" type="datetimeFigureOut">
              <a:rPr lang="de-DE"/>
              <a:pPr>
                <a:defRPr/>
              </a:pPr>
              <a:t>31.10.16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BA3FA6-35A7-C141-A74E-93B795F8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B80EE-E19E-B748-A54F-6B0651CEADA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ln cap="flat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63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33" tIns="44374" rIns="90333" bIns="44374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1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B8CC9-FF85-2F44-B60C-34022E6E450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Say we will talk about relational only</a:t>
            </a:r>
          </a:p>
          <a:p>
            <a:pPr>
              <a:defRPr/>
            </a:pPr>
            <a:r>
              <a:rPr lang="en-US" smtClean="0">
                <a:cs typeface="+mn-cs"/>
              </a:rPr>
              <a:t>A full version of these slides is available at</a:t>
            </a:r>
          </a:p>
        </p:txBody>
      </p:sp>
    </p:spTree>
    <p:extLst>
      <p:ext uri="{BB962C8B-B14F-4D97-AF65-F5344CB8AC3E}">
        <p14:creationId xmlns:p14="http://schemas.microsoft.com/office/powerpoint/2010/main" val="19825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8BDCF-AB3F-404A-BF55-C87345A4A211}" type="slidenum">
              <a:rPr lang="el-GR"/>
              <a:pPr>
                <a:defRPr/>
              </a:pPr>
              <a:t>40</a:t>
            </a:fld>
            <a:endParaRPr lang="el-G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9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663395-7AF4-0242-B268-2D480AA25F82}" type="slidenum">
              <a:rPr lang="el-GR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16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CD4E1-F928-D340-802A-88153761289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CE6DA-4A8B-524D-A495-9036329C7B4F}" type="slidenum">
              <a:rPr lang="zh-CN" altLang="en-US"/>
              <a:pPr>
                <a:defRPr/>
              </a:pPr>
              <a:t>90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8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F21E3-86CD-2344-BD1B-44E8D6C04996}" type="slidenum">
              <a:rPr lang="zh-CN" altLang="en-US"/>
              <a:pPr>
                <a:defRPr/>
              </a:pPr>
              <a:t>91</a:t>
            </a:fld>
            <a:endParaRPr lang="zh-CN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7045-1945-4444-ACA1-F0D9E321B7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42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AC-AFB8-B347-AA2D-D599BB9283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4E1D-BFF1-954D-A32B-FF9224379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FF1-FA96-694C-AC27-E7D99D45D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9433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0150" y="1447800"/>
            <a:ext cx="39449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C3D0-3808-3148-84F5-498C74B1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7D2B-D349-2D4A-8217-B69C4675AB59}" type="datetime1">
              <a:rPr lang="de-DE"/>
              <a:pPr>
                <a:defRPr/>
              </a:pPr>
              <a:t>31.10.16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0730-2E7A-D34B-8DE6-95E6ABFCEA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4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22FE-00B6-2A48-959B-9204D73F4E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94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2C1B9CDA-D4AD-8B4C-B3AA-5DFAF7439B7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Word_97_-_2004_Document2.doc"/><Relationship Id="rId8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Microsoft_Word_97_-_2004_Document3.doc"/><Relationship Id="rId7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cs.washington.edu/homes/suciu/COURSES/590D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37.e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38.emf"/><Relationship Id="rId10" Type="http://schemas.openxmlformats.org/officeDocument/2006/relationships/image" Target="../media/image32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1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08275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Semistrukturierte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Platzhalter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//author/*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 smtClean="0"/>
              <a:t>: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 Rick &lt;/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&lt;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 Hull &lt;/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 smtClean="0"/>
              <a:t>passt</a:t>
            </a:r>
            <a:r>
              <a:rPr lang="en-US" dirty="0" smtClean="0"/>
              <a:t> auf </a:t>
            </a:r>
            <a:r>
              <a:rPr lang="en-US" dirty="0" err="1" smtClean="0"/>
              <a:t>jedes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A2A6-2C43-C543-B40E-3433094156B8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28494"/>
            <a:ext cx="1008063" cy="1968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E7BDE36-BDB2-834F-8D71-E48C5FAD98AF}" type="slidenum">
              <a:rPr lang="en-US" altLang="zh-TW" sz="1400">
                <a:latin typeface="+mn-lt"/>
              </a:rPr>
              <a:pPr eaLnBrk="1" hangingPunct="1">
                <a:defRPr/>
              </a:pPr>
              <a:t>100</a:t>
            </a:fld>
            <a:endParaRPr lang="en-US" altLang="zh-TW" sz="1400" dirty="0">
              <a:latin typeface="+mn-lt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err="1" smtClean="0">
                <a:latin typeface="+mn-lt"/>
                <a:ea typeface="ＭＳ Ｐゴシック" charset="0"/>
              </a:rPr>
              <a:t>TwigStack</a:t>
            </a:r>
            <a:endParaRPr lang="en-US" altLang="zh-TW" sz="3600" dirty="0">
              <a:latin typeface="+mn-lt"/>
              <a:ea typeface="ＭＳ Ｐゴシック" charset="0"/>
            </a:endParaRPr>
          </a:p>
        </p:txBody>
      </p: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733425" y="4149080"/>
            <a:ext cx="2057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+mn-lt"/>
              </a:rPr>
              <a:t>Streams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a</a:t>
            </a:r>
            <a:r>
              <a:rPr lang="en-US" altLang="zh-TW" sz="1600">
                <a:latin typeface="+mn-lt"/>
              </a:rPr>
              <a:t>: a1, a2, a3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fn</a:t>
            </a:r>
            <a:r>
              <a:rPr lang="en-US" altLang="zh-TW" sz="1600">
                <a:latin typeface="+mn-lt"/>
              </a:rPr>
              <a:t>: fn1, fn2, fn3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ln</a:t>
            </a:r>
            <a:r>
              <a:rPr lang="en-US" altLang="zh-TW" sz="1600">
                <a:latin typeface="+mn-lt"/>
              </a:rPr>
              <a:t>: ln1, ln2, ln3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j</a:t>
            </a:r>
            <a:r>
              <a:rPr lang="en-US" altLang="zh-TW" sz="1600">
                <a:latin typeface="+mn-lt"/>
              </a:rPr>
              <a:t>: j1, j2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d</a:t>
            </a:r>
            <a:r>
              <a:rPr lang="en-US" altLang="zh-TW" sz="1600">
                <a:latin typeface="+mn-lt"/>
              </a:rPr>
              <a:t>: d1, d2</a:t>
            </a:r>
          </a:p>
        </p:txBody>
      </p:sp>
      <p:graphicFrame>
        <p:nvGraphicFramePr>
          <p:cNvPr id="1249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38076"/>
              </p:ext>
            </p:extLst>
          </p:nvPr>
        </p:nvGraphicFramePr>
        <p:xfrm>
          <a:off x="2703513" y="5180955"/>
          <a:ext cx="23622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3" name="Visio" r:id="rId3" imgW="2374900" imgH="1130300" progId="Visio.Drawing.6">
                  <p:embed/>
                </p:oleObj>
              </mc:Choice>
              <mc:Fallback>
                <p:oleObj name="Visio" r:id="rId3" imgW="2374900" imgH="11303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5180955"/>
                        <a:ext cx="23622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3" name="Text Box 7"/>
          <p:cNvSpPr txBox="1">
            <a:spLocks noChangeArrowheads="1"/>
          </p:cNvSpPr>
          <p:nvPr/>
        </p:nvSpPr>
        <p:spPr bwMode="auto">
          <a:xfrm>
            <a:off x="2627313" y="449515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+mn-lt"/>
              </a:rPr>
              <a:t>Stacks</a:t>
            </a:r>
            <a:endParaRPr lang="en-US" altLang="zh-TW" sz="1600">
              <a:latin typeface="+mn-lt"/>
            </a:endParaRPr>
          </a:p>
        </p:txBody>
      </p:sp>
      <p:grpSp>
        <p:nvGrpSpPr>
          <p:cNvPr id="124934" name="Group 13"/>
          <p:cNvGrpSpPr>
            <a:grpSpLocks/>
          </p:cNvGrpSpPr>
          <p:nvPr/>
        </p:nvGrpSpPr>
        <p:grpSpPr bwMode="auto">
          <a:xfrm>
            <a:off x="1547813" y="2060352"/>
            <a:ext cx="1368425" cy="1560513"/>
            <a:chOff x="884" y="1570"/>
            <a:chExt cx="862" cy="983"/>
          </a:xfrm>
        </p:grpSpPr>
        <p:sp>
          <p:nvSpPr>
            <p:cNvPr id="124965" name="Text Box 14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24966" name="Text Box 15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24967" name="Text Box 16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24968" name="Text Box 17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24969" name="Text Box 18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24970" name="AutoShape 19"/>
            <p:cNvCxnSpPr>
              <a:cxnSpLocks noChangeShapeType="1"/>
              <a:stCxn id="124969" idx="0"/>
              <a:endCxn id="124969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4971" name="Line 20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4972" name="Line 21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4973" name="Line 22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4974" name="Line 23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24935" name="Text Box 24"/>
          <p:cNvSpPr txBox="1">
            <a:spLocks noChangeArrowheads="1"/>
          </p:cNvSpPr>
          <p:nvPr/>
        </p:nvSpPr>
        <p:spPr bwMode="auto">
          <a:xfrm>
            <a:off x="1763713" y="357324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24936" name="Text Box 25"/>
          <p:cNvSpPr txBox="1">
            <a:spLocks noChangeArrowheads="1"/>
          </p:cNvSpPr>
          <p:nvPr/>
        </p:nvSpPr>
        <p:spPr bwMode="auto">
          <a:xfrm>
            <a:off x="6804025" y="4279255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  <p:graphicFrame>
        <p:nvGraphicFramePr>
          <p:cNvPr id="1249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14999"/>
              </p:ext>
            </p:extLst>
          </p:nvPr>
        </p:nvGraphicFramePr>
        <p:xfrm>
          <a:off x="3276600" y="1196752"/>
          <a:ext cx="504031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name="Visio" r:id="rId5" imgW="3683000" imgH="2273300" progId="Visio.Drawing.11">
                  <p:embed/>
                </p:oleObj>
              </mc:Choice>
              <mc:Fallback>
                <p:oleObj name="Visio" r:id="rId5" imgW="3683000" imgH="22733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96752"/>
                        <a:ext cx="5040313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8" name="Text Box 26"/>
          <p:cNvSpPr txBox="1">
            <a:spLocks noChangeArrowheads="1"/>
          </p:cNvSpPr>
          <p:nvPr/>
        </p:nvSpPr>
        <p:spPr bwMode="auto">
          <a:xfrm>
            <a:off x="5219700" y="1484090"/>
            <a:ext cx="12239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Allauthors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779838" y="2187352"/>
            <a:ext cx="10080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author1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364163" y="2204815"/>
            <a:ext cx="10080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author2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877050" y="2204815"/>
            <a:ext cx="10080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author3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563938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fn1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427538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ln1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5148263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fn2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6011863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ln2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6661150" y="2996977"/>
            <a:ext cx="5032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fn3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524750" y="2996977"/>
            <a:ext cx="5032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ln3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3490913" y="3717702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jane1</a:t>
            </a:r>
          </a:p>
        </p:txBody>
      </p:sp>
      <p:sp>
        <p:nvSpPr>
          <p:cNvPr id="124949" name="Text Box 39"/>
          <p:cNvSpPr txBox="1">
            <a:spLocks noChangeArrowheads="1"/>
          </p:cNvSpPr>
          <p:nvPr/>
        </p:nvSpPr>
        <p:spPr bwMode="auto">
          <a:xfrm>
            <a:off x="4427538" y="3717702"/>
            <a:ext cx="649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poe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516688" y="3717702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jane2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7453313" y="3717702"/>
            <a:ext cx="649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doe2</a:t>
            </a:r>
          </a:p>
        </p:txBody>
      </p:sp>
      <p:sp>
        <p:nvSpPr>
          <p:cNvPr id="124952" name="Text Box 42"/>
          <p:cNvSpPr txBox="1">
            <a:spLocks noChangeArrowheads="1"/>
          </p:cNvSpPr>
          <p:nvPr/>
        </p:nvSpPr>
        <p:spPr bwMode="auto">
          <a:xfrm>
            <a:off x="5075238" y="3717702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john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5938838" y="3717702"/>
            <a:ext cx="649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doe1</a:t>
            </a: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4678363" y="5647680"/>
            <a:ext cx="360362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a</a:t>
            </a:r>
            <a:r>
              <a:rPr lang="en-US" altLang="zh-TW" sz="2000" baseline="-25000">
                <a:latin typeface="+mn-lt"/>
              </a:rPr>
              <a:t>3</a:t>
            </a: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4192588" y="5647680"/>
            <a:ext cx="360362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fn</a:t>
            </a:r>
            <a:r>
              <a:rPr lang="en-US" altLang="zh-TW" sz="2000" baseline="-25000">
                <a:latin typeface="+mn-lt"/>
              </a:rPr>
              <a:t>3</a:t>
            </a: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3708400" y="5647680"/>
            <a:ext cx="360363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ln</a:t>
            </a:r>
            <a:r>
              <a:rPr lang="en-US" altLang="zh-TW" sz="2000" baseline="-25000">
                <a:latin typeface="+mn-lt"/>
              </a:rPr>
              <a:t>3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3219450" y="5647680"/>
            <a:ext cx="360363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J</a:t>
            </a:r>
            <a:r>
              <a:rPr lang="en-US" altLang="zh-TW" sz="2000" baseline="-25000">
                <a:latin typeface="+mn-lt"/>
              </a:rPr>
              <a:t>2</a:t>
            </a: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2733675" y="5647680"/>
            <a:ext cx="360363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d</a:t>
            </a:r>
            <a:r>
              <a:rPr lang="en-US" altLang="zh-TW" sz="2000" baseline="-25000">
                <a:latin typeface="+mn-lt"/>
              </a:rPr>
              <a:t>2</a:t>
            </a:r>
          </a:p>
        </p:txBody>
      </p:sp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5867400" y="5207943"/>
            <a:ext cx="2002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+mn-lt"/>
              </a:rPr>
              <a:t>1 -&gt; (j2, fn3, a3)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5867400" y="5639743"/>
            <a:ext cx="2002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+mn-lt"/>
              </a:rPr>
              <a:t>2 -&gt;(d2, ln3, a3)</a:t>
            </a:r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>
            <a:off x="4500563" y="579055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>
            <a:off x="3563938" y="5790555"/>
            <a:ext cx="6477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>
            <a:off x="3132138" y="5863580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>
            <a:off x="4067175" y="5863580"/>
            <a:ext cx="6492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7" grpId="0" animBg="1"/>
      <p:bldP spid="13358" grpId="0" animBg="1"/>
      <p:bldP spid="13358" grpId="1" animBg="1"/>
      <p:bldP spid="13359" grpId="0" animBg="1"/>
      <p:bldP spid="13360" grpId="0" animBg="1"/>
      <p:bldP spid="13360" grpId="1" animBg="1"/>
      <p:bldP spid="13361" grpId="0" animBg="1"/>
      <p:bldP spid="13363" grpId="0"/>
      <p:bldP spid="13364" grpId="0"/>
      <p:bldP spid="13366" grpId="0" animBg="1"/>
      <p:bldP spid="13366" grpId="1" animBg="1"/>
      <p:bldP spid="13367" grpId="0" animBg="1"/>
      <p:bldP spid="13367" grpId="1" animBg="1"/>
      <p:bldP spid="13368" grpId="0" animBg="1"/>
      <p:bldP spid="1336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E9768DA-2112-BB4C-A6E3-3F09D5A5065F}" type="slidenum">
              <a:rPr lang="en-US" altLang="zh-TW" sz="1400">
                <a:latin typeface="+mn-lt"/>
              </a:rPr>
              <a:pPr eaLnBrk="1" hangingPunct="1">
                <a:defRPr/>
              </a:pPr>
              <a:t>101</a:t>
            </a:fld>
            <a:endParaRPr lang="en-US" altLang="zh-TW" sz="1400">
              <a:latin typeface="+mn-lt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err="1" smtClean="0">
                <a:latin typeface="+mn-lt"/>
                <a:ea typeface="ＭＳ Ｐゴシック" charset="0"/>
              </a:rPr>
              <a:t>TwigStack</a:t>
            </a:r>
            <a:endParaRPr lang="en-US" altLang="zh-TW" sz="3600" dirty="0">
              <a:latin typeface="+mn-lt"/>
              <a:ea typeface="ＭＳ Ｐゴシック" charset="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56" name="Group 4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25968" name="Text Box 5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25969" name="Text Box 6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25970" name="Text Box 7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25971" name="Text Box 8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25972" name="Text Box 9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25973" name="AutoShape 10"/>
            <p:cNvCxnSpPr>
              <a:cxnSpLocks noChangeShapeType="1"/>
              <a:stCxn id="125972" idx="0"/>
              <a:endCxn id="125972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5974" name="Line 11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5975" name="Line 12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5976" name="Line 13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5977" name="Line 14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25957" name="Text Box 15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25958" name="Text Box 16"/>
          <p:cNvSpPr txBox="1">
            <a:spLocks noChangeArrowheads="1"/>
          </p:cNvSpPr>
          <p:nvPr/>
        </p:nvSpPr>
        <p:spPr bwMode="auto">
          <a:xfrm>
            <a:off x="1042988" y="530066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author-fn-jane</a:t>
            </a:r>
          </a:p>
        </p:txBody>
      </p:sp>
      <p:sp>
        <p:nvSpPr>
          <p:cNvPr id="125959" name="Text Box 17"/>
          <p:cNvSpPr txBox="1">
            <a:spLocks noChangeArrowheads="1"/>
          </p:cNvSpPr>
          <p:nvPr/>
        </p:nvSpPr>
        <p:spPr bwMode="auto">
          <a:xfrm>
            <a:off x="1042988" y="5695950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author-ln-doe</a:t>
            </a:r>
          </a:p>
        </p:txBody>
      </p:sp>
      <p:sp>
        <p:nvSpPr>
          <p:cNvPr id="125960" name="Line 18"/>
          <p:cNvSpPr>
            <a:spLocks noChangeShapeType="1"/>
          </p:cNvSpPr>
          <p:nvPr/>
        </p:nvSpPr>
        <p:spPr bwMode="auto">
          <a:xfrm>
            <a:off x="2917825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25961" name="Line 19"/>
          <p:cNvSpPr>
            <a:spLocks noChangeShapeType="1"/>
          </p:cNvSpPr>
          <p:nvPr/>
        </p:nvSpPr>
        <p:spPr bwMode="auto">
          <a:xfrm>
            <a:off x="2771775" y="59118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742" name="Oval 22"/>
          <p:cNvSpPr>
            <a:spLocks noChangeArrowheads="1"/>
          </p:cNvSpPr>
          <p:nvPr/>
        </p:nvSpPr>
        <p:spPr bwMode="auto">
          <a:xfrm>
            <a:off x="5519738" y="2787650"/>
            <a:ext cx="565150" cy="1643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708400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1</a:t>
            </a:r>
          </a:p>
        </p:txBody>
      </p:sp>
      <p:sp>
        <p:nvSpPr>
          <p:cNvPr id="30746" name="Oval 26"/>
          <p:cNvSpPr>
            <a:spLocks noChangeArrowheads="1"/>
          </p:cNvSpPr>
          <p:nvPr/>
        </p:nvSpPr>
        <p:spPr bwMode="auto">
          <a:xfrm rot="-1442731">
            <a:off x="5795963" y="2713038"/>
            <a:ext cx="576262" cy="1868487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3635375" y="5689600"/>
            <a:ext cx="36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1</a:t>
            </a:r>
          </a:p>
        </p:txBody>
      </p:sp>
      <p:sp>
        <p:nvSpPr>
          <p:cNvPr id="125966" name="Text Box 28"/>
          <p:cNvSpPr txBox="1">
            <a:spLocks noChangeArrowheads="1"/>
          </p:cNvSpPr>
          <p:nvPr/>
        </p:nvSpPr>
        <p:spPr bwMode="auto">
          <a:xfrm>
            <a:off x="1619250" y="4076700"/>
            <a:ext cx="1008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>
                <a:latin typeface="+mn-lt"/>
              </a:rPr>
              <a:t>Query</a:t>
            </a:r>
          </a:p>
        </p:txBody>
      </p:sp>
      <p:sp>
        <p:nvSpPr>
          <p:cNvPr id="125967" name="Text Box 29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  <p:bldP spid="30742" grpId="1" animBg="1"/>
      <p:bldP spid="30743" grpId="0"/>
      <p:bldP spid="30746" grpId="0" animBg="1"/>
      <p:bldP spid="30746" grpId="1" animBg="1"/>
      <p:bldP spid="3074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B74E6F2-39FA-034E-B367-114FBD9B8272}" type="slidenum">
              <a:rPr lang="en-US" sz="1400">
                <a:latin typeface="+mn-lt"/>
              </a:rPr>
              <a:pPr eaLnBrk="1" hangingPunct="1">
                <a:defRPr/>
              </a:pPr>
              <a:t>102</a:t>
            </a:fld>
            <a:endParaRPr lang="en-US" sz="1400">
              <a:latin typeface="+mn-lt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Analyse von TwigStack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b="1" smtClean="0">
                <a:ea typeface="ＭＳ Ｐゴシック" charset="0"/>
              </a:rPr>
              <a:t>Theorem</a:t>
            </a:r>
            <a:r>
              <a:rPr lang="de-DE" sz="2800" smtClean="0">
                <a:ea typeface="ＭＳ Ｐゴシック" charset="0"/>
              </a:rPr>
              <a:t>: TwigStack bestimmt Anfrageergebnisse korrekt in O(|input|+|output|) I/O- und CPU-Schritten für Vorgänger/Nachfolger-Beziehungen</a:t>
            </a:r>
            <a:endParaRPr lang="de-DE" sz="280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E46DE06-ADA5-7846-97D1-C90A878F6C0C}" type="slidenum">
              <a:rPr lang="en-US" sz="1400">
                <a:latin typeface="+mn-lt"/>
              </a:rPr>
              <a:pPr eaLnBrk="1" hangingPunct="1">
                <a:defRPr/>
              </a:pPr>
              <a:t>103</a:t>
            </a:fld>
            <a:endParaRPr lang="en-US" sz="1400">
              <a:latin typeface="+mn-lt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Zusammenfassung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Holistische Pfad-Join-Algorithmen sind unabhängig von der Größe der Zwischenergebnisse der strukturellen binären Joins</a:t>
            </a:r>
          </a:p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TwigStack generalisiert PathStack für Zweig-Anfragen</a:t>
            </a:r>
          </a:p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XB-Bäume integriert in TwigStack</a:t>
            </a: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Weitere Arbeiten: Anfrageoptimierung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Automatische Selektion von Indizierungstechniken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4A000-700B-794D-991C-00FCFED01823}" type="slidenum">
              <a:rPr lang="de-DE" smtClean="0"/>
              <a:pPr>
                <a:defRPr/>
              </a:pPr>
              <a:t>104</a:t>
            </a:fld>
            <a:endParaRPr lang="de-DE"/>
          </a:p>
        </p:txBody>
      </p:sp>
      <p:sp>
        <p:nvSpPr>
          <p:cNvPr id="130052" name="Rechteck 4"/>
          <p:cNvSpPr>
            <a:spLocks noChangeArrowheads="1"/>
          </p:cNvSpPr>
          <p:nvPr/>
        </p:nvSpPr>
        <p:spPr bwMode="auto">
          <a:xfrm>
            <a:off x="900113" y="1898090"/>
            <a:ext cx="7272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Beda Christoph Hammerschmidt, </a:t>
            </a:r>
            <a:r>
              <a:rPr lang="de-DE" sz="1400" dirty="0" err="1">
                <a:solidFill>
                  <a:srgbClr val="0000FF"/>
                </a:solidFill>
              </a:rPr>
              <a:t>KeyX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Selective</a:t>
            </a:r>
            <a:r>
              <a:rPr lang="de-DE" sz="1400" dirty="0">
                <a:solidFill>
                  <a:srgbClr val="0000FF"/>
                </a:solidFill>
              </a:rPr>
              <a:t> Key-</a:t>
            </a:r>
            <a:r>
              <a:rPr lang="de-DE" sz="1400" dirty="0" err="1">
                <a:solidFill>
                  <a:srgbClr val="0000FF"/>
                </a:solidFill>
              </a:rPr>
              <a:t>Oriented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Indexing</a:t>
            </a:r>
            <a:r>
              <a:rPr lang="de-DE" sz="1400" dirty="0">
                <a:solidFill>
                  <a:srgbClr val="0000FF"/>
                </a:solidFill>
              </a:rPr>
              <a:t> in Native XML-Databases, Dissertation, </a:t>
            </a:r>
            <a:r>
              <a:rPr lang="de-DE" sz="1400" b="1" dirty="0" smtClean="0">
                <a:solidFill>
                  <a:srgbClr val="0000FF"/>
                </a:solidFill>
              </a:rPr>
              <a:t>IFIS Universität Lübeck</a:t>
            </a:r>
            <a:r>
              <a:rPr lang="de-DE" sz="1400" dirty="0" smtClean="0">
                <a:solidFill>
                  <a:srgbClr val="0000FF"/>
                </a:solidFill>
              </a:rPr>
              <a:t>, Akademische </a:t>
            </a:r>
            <a:r>
              <a:rPr lang="de-DE" sz="1400" dirty="0">
                <a:solidFill>
                  <a:srgbClr val="0000FF"/>
                </a:solidFill>
              </a:rPr>
              <a:t>Verlagsgesellschaft Aka GmbH, DISDBIS 93, </a:t>
            </a:r>
            <a:r>
              <a:rPr lang="de-DE" sz="1400" b="1" dirty="0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268975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Christian </a:t>
            </a:r>
            <a:r>
              <a:rPr lang="de-DE" sz="1400" dirty="0">
                <a:solidFill>
                  <a:srgbClr val="0000FF"/>
                </a:solidFill>
              </a:rPr>
              <a:t>Mathis, </a:t>
            </a:r>
            <a:r>
              <a:rPr lang="de-DE" sz="1400" dirty="0" err="1">
                <a:solidFill>
                  <a:srgbClr val="0000FF"/>
                </a:solidFill>
              </a:rPr>
              <a:t>Storing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err="1">
                <a:solidFill>
                  <a:srgbClr val="0000FF"/>
                </a:solidFill>
              </a:rPr>
              <a:t>Indexing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Querying</a:t>
            </a:r>
            <a:r>
              <a:rPr lang="de-DE" sz="1400" dirty="0">
                <a:solidFill>
                  <a:srgbClr val="0000FF"/>
                </a:solidFill>
              </a:rPr>
              <a:t> XML </a:t>
            </a:r>
            <a:r>
              <a:rPr lang="de-DE" sz="1400" dirty="0" err="1">
                <a:solidFill>
                  <a:srgbClr val="0000FF"/>
                </a:solidFill>
              </a:rPr>
              <a:t>Documents</a:t>
            </a:r>
            <a:r>
              <a:rPr lang="de-DE" sz="1400" dirty="0">
                <a:solidFill>
                  <a:srgbClr val="0000FF"/>
                </a:solidFill>
              </a:rPr>
              <a:t> in Native XML Database Management Systems, Dissertation, Universität </a:t>
            </a:r>
            <a:r>
              <a:rPr lang="de-DE" sz="1400" dirty="0" smtClean="0">
                <a:solidFill>
                  <a:srgbClr val="0000FF"/>
                </a:solidFill>
              </a:rPr>
              <a:t>Kaiserslautern, </a:t>
            </a:r>
            <a:r>
              <a:rPr lang="de-DE" sz="1400" b="1" dirty="0" smtClean="0">
                <a:solidFill>
                  <a:srgbClr val="FF0000"/>
                </a:solidFill>
              </a:rPr>
              <a:t>2009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30053" name="Rechteck 5"/>
          <p:cNvSpPr>
            <a:spLocks noChangeArrowheads="1"/>
          </p:cNvSpPr>
          <p:nvPr/>
        </p:nvSpPr>
        <p:spPr bwMode="auto">
          <a:xfrm>
            <a:off x="900113" y="4797152"/>
            <a:ext cx="7272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Jinghua</a:t>
            </a:r>
            <a:r>
              <a:rPr lang="de-DE" sz="1400" dirty="0">
                <a:solidFill>
                  <a:srgbClr val="0000FF"/>
                </a:solidFill>
              </a:rPr>
              <a:t> Groppe, </a:t>
            </a:r>
            <a:r>
              <a:rPr lang="de-DE" sz="1400" dirty="0" err="1">
                <a:solidFill>
                  <a:srgbClr val="0000FF"/>
                </a:solidFill>
              </a:rPr>
              <a:t>Speeding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up</a:t>
            </a:r>
            <a:r>
              <a:rPr lang="de-DE" sz="1400" dirty="0">
                <a:solidFill>
                  <a:srgbClr val="0000FF"/>
                </a:solidFill>
              </a:rPr>
              <a:t> XML </a:t>
            </a:r>
            <a:r>
              <a:rPr lang="de-DE" sz="1400" dirty="0" err="1">
                <a:solidFill>
                  <a:srgbClr val="0000FF"/>
                </a:solidFill>
              </a:rPr>
              <a:t>Quering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Satisfiability</a:t>
            </a:r>
            <a:r>
              <a:rPr lang="de-DE" sz="1400" dirty="0">
                <a:solidFill>
                  <a:srgbClr val="0000FF"/>
                </a:solidFill>
              </a:rPr>
              <a:t> Test &amp; Containment Test of </a:t>
            </a:r>
            <a:r>
              <a:rPr lang="de-DE" sz="1400" dirty="0" err="1">
                <a:solidFill>
                  <a:srgbClr val="0000FF"/>
                </a:solidFill>
              </a:rPr>
              <a:t>XPath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Queries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Presence of XML Schema </a:t>
            </a:r>
            <a:r>
              <a:rPr lang="de-DE" sz="1400" dirty="0" err="1">
                <a:solidFill>
                  <a:srgbClr val="0000FF"/>
                </a:solidFill>
              </a:rPr>
              <a:t>Definitions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smtClean="0">
                <a:solidFill>
                  <a:srgbClr val="0000FF"/>
                </a:solidFill>
              </a:rPr>
              <a:t>Dissertation, </a:t>
            </a:r>
            <a:r>
              <a:rPr lang="de-DE" sz="1400" b="1" dirty="0" smtClean="0">
                <a:solidFill>
                  <a:srgbClr val="0000FF"/>
                </a:solidFill>
              </a:rPr>
              <a:t>IFIS Universität Lübeck</a:t>
            </a:r>
            <a:r>
              <a:rPr lang="de-DE" sz="1400" dirty="0" smtClean="0">
                <a:solidFill>
                  <a:srgbClr val="0000FF"/>
                </a:solidFill>
              </a:rPr>
              <a:t>, </a:t>
            </a:r>
            <a:r>
              <a:rPr lang="de-DE" sz="1400" dirty="0" err="1">
                <a:solidFill>
                  <a:srgbClr val="0000FF"/>
                </a:solidFill>
              </a:rPr>
              <a:t>dissertation.de</a:t>
            </a:r>
            <a:r>
              <a:rPr lang="de-DE" sz="1400" dirty="0">
                <a:solidFill>
                  <a:srgbClr val="0000FF"/>
                </a:solidFill>
              </a:rPr>
              <a:t>: Verlag im Internet GmbH, </a:t>
            </a:r>
            <a:r>
              <a:rPr lang="de-DE" sz="14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67544" y="3284985"/>
            <a:ext cx="8229600" cy="151216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Erfüllbarkeits- und </a:t>
            </a:r>
            <a:r>
              <a:rPr lang="de-DE" dirty="0" err="1" smtClean="0"/>
              <a:t>Enthaltenseins</a:t>
            </a:r>
            <a:r>
              <a:rPr lang="de-DE" dirty="0" smtClean="0"/>
              <a:t>-Tests unter Berücksichtigung von XML-Schema-Spezifikationen</a:t>
            </a: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474134" y="1730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XML in verteilten Systemen (IFIS / ITM)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Neue Optimierungstechniken für XML-Anfragen bei Datenverteilung in großen Sensornetzwerken </a:t>
            </a:r>
            <a:r>
              <a:rPr lang="de-DE" dirty="0"/>
              <a:t>(Kommunikation energieaufwändig</a:t>
            </a:r>
            <a:r>
              <a:rPr lang="de-DE" dirty="0" smtClean="0"/>
              <a:t>)</a:t>
            </a:r>
          </a:p>
          <a:p>
            <a:pPr>
              <a:defRPr/>
            </a:pPr>
            <a:r>
              <a:rPr lang="de-DE" dirty="0" smtClean="0"/>
              <a:t>Caches in der Nähe von Datenquellen zur Vermeidung von Kommunikation und Verifikation der Cache-Kohärenz bei nicht-zuverlässigen Kommunikationskanälen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CE578-12B7-AE4A-A5CE-7870D93D7CB6}" type="slidenum">
              <a:rPr lang="de-DE" smtClean="0"/>
              <a:pPr>
                <a:defRPr/>
              </a:pPr>
              <a:t>105</a:t>
            </a:fld>
            <a:endParaRPr lang="de-DE"/>
          </a:p>
        </p:txBody>
      </p:sp>
      <p:sp>
        <p:nvSpPr>
          <p:cNvPr id="131076" name="Rechteck 4"/>
          <p:cNvSpPr>
            <a:spLocks noChangeArrowheads="1"/>
          </p:cNvSpPr>
          <p:nvPr/>
        </p:nvSpPr>
        <p:spPr bwMode="auto">
          <a:xfrm>
            <a:off x="2412057" y="6069196"/>
            <a:ext cx="44641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Nils Höller,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XML Data Management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Query Evaluation in </a:t>
            </a:r>
            <a:r>
              <a:rPr lang="de-DE" sz="1100" dirty="0" smtClean="0">
                <a:solidFill>
                  <a:srgbClr val="0000FF"/>
                </a:solidFill>
              </a:rPr>
              <a:t/>
            </a:r>
            <a:br>
              <a:rPr lang="de-DE" sz="1100" dirty="0" smtClean="0">
                <a:solidFill>
                  <a:srgbClr val="0000FF"/>
                </a:solidFill>
              </a:rPr>
            </a:br>
            <a:r>
              <a:rPr lang="de-DE" sz="1100" dirty="0" smtClean="0">
                <a:solidFill>
                  <a:srgbClr val="0000FF"/>
                </a:solidFill>
              </a:rPr>
              <a:t>Wireless </a:t>
            </a:r>
            <a:r>
              <a:rPr lang="de-DE" sz="1100" dirty="0">
                <a:solidFill>
                  <a:srgbClr val="0000FF"/>
                </a:solidFill>
              </a:rPr>
              <a:t>Sensor Networks, </a:t>
            </a:r>
            <a:r>
              <a:rPr lang="de-DE" sz="1100" dirty="0" smtClean="0">
                <a:solidFill>
                  <a:srgbClr val="0000FF"/>
                </a:solidFill>
              </a:rPr>
              <a:t>Dissertation </a:t>
            </a:r>
            <a:r>
              <a:rPr lang="de-DE" sz="1100" b="1" dirty="0" smtClean="0">
                <a:solidFill>
                  <a:srgbClr val="0000FF"/>
                </a:solidFill>
              </a:rPr>
              <a:t>IFIS Universität Lübeck</a:t>
            </a:r>
            <a:r>
              <a:rPr lang="de-DE" sz="1100" dirty="0" smtClean="0">
                <a:solidFill>
                  <a:srgbClr val="0000FF"/>
                </a:solidFill>
              </a:rPr>
              <a:t>, </a:t>
            </a:r>
            <a:r>
              <a:rPr lang="de-DE" sz="1100" b="1" dirty="0">
                <a:solidFill>
                  <a:srgbClr val="FF0000"/>
                </a:solidFill>
              </a:rPr>
              <a:t>2010</a:t>
            </a:r>
            <a:r>
              <a:rPr lang="de-DE" sz="1100" dirty="0">
                <a:solidFill>
                  <a:schemeClr val="accent2"/>
                </a:solidFill>
              </a:rPr>
              <a:t> </a:t>
            </a:r>
            <a:r>
              <a:rPr lang="de-DE" sz="1100" dirty="0" smtClean="0">
                <a:solidFill>
                  <a:schemeClr val="accent2"/>
                </a:solidFill>
              </a:rPr>
              <a:t/>
            </a:r>
            <a:br>
              <a:rPr lang="de-DE" sz="1100" dirty="0" smtClean="0">
                <a:solidFill>
                  <a:schemeClr val="accent2"/>
                </a:solidFill>
              </a:rPr>
            </a:br>
            <a:r>
              <a:rPr lang="de-DE" sz="1100" dirty="0" smtClean="0">
                <a:solidFill>
                  <a:srgbClr val="0000FF"/>
                </a:solidFill>
              </a:rPr>
              <a:t>(</a:t>
            </a:r>
            <a:r>
              <a:rPr lang="de-DE" sz="1100" dirty="0">
                <a:solidFill>
                  <a:srgbClr val="0000FF"/>
                </a:solidFill>
              </a:rPr>
              <a:t>vgl. auch das IFIS/ITM-Projekt </a:t>
            </a:r>
            <a:r>
              <a:rPr lang="de-DE" sz="1100" dirty="0" err="1">
                <a:solidFill>
                  <a:srgbClr val="0000FF"/>
                </a:solidFill>
              </a:rPr>
              <a:t>AESOP‘s</a:t>
            </a:r>
            <a:r>
              <a:rPr lang="de-DE" sz="1100" dirty="0">
                <a:solidFill>
                  <a:srgbClr val="0000FF"/>
                </a:solidFill>
              </a:rPr>
              <a:t> TALE)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Hauptansätze zur </a:t>
            </a:r>
            <a:r>
              <a:rPr lang="de-DE" dirty="0" err="1" smtClean="0"/>
              <a:t>XQuery</a:t>
            </a:r>
            <a:r>
              <a:rPr lang="de-DE" dirty="0" smtClean="0"/>
              <a:t>-Implementierung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Abbildung auf SQL</a:t>
            </a:r>
          </a:p>
          <a:p>
            <a:pPr lvl="1"/>
            <a:r>
              <a:rPr lang="de-DE" dirty="0" smtClean="0"/>
              <a:t>Beispiel: BLAS</a:t>
            </a:r>
          </a:p>
          <a:p>
            <a:r>
              <a:rPr lang="de-DE" dirty="0" smtClean="0"/>
              <a:t>Spezielle Datenstrukturen und Algorithmen</a:t>
            </a:r>
          </a:p>
          <a:p>
            <a:pPr lvl="1"/>
            <a:r>
              <a:rPr lang="de-DE" dirty="0" smtClean="0"/>
              <a:t>Beispiel: </a:t>
            </a:r>
            <a:r>
              <a:rPr lang="de-DE" dirty="0" err="1" smtClean="0"/>
              <a:t>Holistic</a:t>
            </a:r>
            <a:r>
              <a:rPr lang="de-DE" dirty="0" smtClean="0"/>
              <a:t> </a:t>
            </a:r>
            <a:r>
              <a:rPr lang="de-DE" dirty="0" err="1" smtClean="0"/>
              <a:t>Twig</a:t>
            </a:r>
            <a:r>
              <a:rPr lang="de-DE" dirty="0" smtClean="0"/>
              <a:t> </a:t>
            </a:r>
            <a:r>
              <a:rPr lang="de-DE" dirty="0" err="1" smtClean="0"/>
              <a:t>Joins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5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TWIG-</a:t>
            </a:r>
            <a:r>
              <a:rPr lang="en-US" dirty="0" err="1" smtClean="0"/>
              <a:t>Ausdrücke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2209800"/>
            <a:ext cx="3841750" cy="20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//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where</a:t>
            </a:r>
            <a:r>
              <a:rPr lang="en-US" dirty="0"/>
              <a:t> </a:t>
            </a:r>
            <a:r>
              <a:rPr lang="en-US" u="sng" dirty="0"/>
              <a:t>some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//</a:t>
            </a:r>
            <a:r>
              <a:rPr lang="en-US" dirty="0" err="1">
                <a:solidFill>
                  <a:srgbClr val="006600"/>
                </a:solidFill>
              </a:rPr>
              <a:t>para</a:t>
            </a:r>
            <a:r>
              <a:rPr lang="en-US" dirty="0"/>
              <a:t> </a:t>
            </a:r>
            <a:r>
              <a:rPr lang="en-US" u="sng" dirty="0"/>
              <a:t>satisfies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contains(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, "sailing") 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</a:t>
            </a:r>
            <a:r>
              <a:rPr lang="en-US" u="sng" dirty="0"/>
              <a:t>and</a:t>
            </a:r>
            <a:r>
              <a:rPr lang="en-US" dirty="0"/>
              <a:t> contains(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, "windsurfing")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3A365-9BC1-0348-9449-F7B075CBA650}" type="slidenum">
              <a:rPr lang="de-DE"/>
              <a:pPr>
                <a:defRPr/>
              </a:pPr>
              <a:t>107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F0AFC-A550-7948-AEE8-B7C8E48EB5E4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  <p:pic>
        <p:nvPicPr>
          <p:cNvPr id="12292" name="Bild 4" descr="motiv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1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133157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133158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33123" name="Gruppieren 31"/>
          <p:cNvGrpSpPr>
            <a:grpSpLocks/>
          </p:cNvGrpSpPr>
          <p:nvPr/>
        </p:nvGrpSpPr>
        <p:grpSpPr bwMode="auto">
          <a:xfrm>
            <a:off x="684213" y="1844675"/>
            <a:ext cx="2316162" cy="2474913"/>
            <a:chOff x="682700" y="1844679"/>
            <a:chExt cx="2317886" cy="2475646"/>
          </a:xfrm>
        </p:grpSpPr>
        <p:pic>
          <p:nvPicPr>
            <p:cNvPr id="133150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51" name="Gruppieren 41"/>
            <p:cNvGrpSpPr>
              <a:grpSpLocks/>
            </p:cNvGrpSpPr>
            <p:nvPr/>
          </p:nvGrpSpPr>
          <p:grpSpPr bwMode="auto">
            <a:xfrm>
              <a:off x="682700" y="1844679"/>
              <a:ext cx="2317886" cy="2344045"/>
              <a:chOff x="1582216" y="3024097"/>
              <a:chExt cx="2317886" cy="2344045"/>
            </a:xfrm>
          </p:grpSpPr>
          <p:cxnSp>
            <p:nvCxnSpPr>
              <p:cNvPr id="133152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3153" name="Rechteck 19"/>
              <p:cNvSpPr>
                <a:spLocks noChangeArrowheads="1"/>
              </p:cNvSpPr>
              <p:nvPr/>
            </p:nvSpPr>
            <p:spPr bwMode="gray">
              <a:xfrm>
                <a:off x="1582216" y="3024097"/>
                <a:ext cx="2317886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 dirty="0" err="1"/>
                  <a:t>XQuery</a:t>
                </a:r>
                <a:r>
                  <a:rPr lang="de-DE" sz="2000" b="1" dirty="0"/>
                  <a:t>- Implementierung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133125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133143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44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133145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3146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133137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138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/>
                <a:t>Phrasale Anfragen</a:t>
              </a:r>
            </a:p>
          </p:txBody>
        </p:sp>
        <p:pic>
          <p:nvPicPr>
            <p:cNvPr id="1331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Zusammenfassung</a:t>
            </a:r>
            <a:r>
              <a:rPr lang="en-US" sz="2400" dirty="0"/>
              <a:t> </a:t>
            </a:r>
            <a:r>
              <a:rPr lang="en-US" sz="2400" dirty="0" smtClean="0"/>
              <a:t>und </a:t>
            </a:r>
            <a:r>
              <a:rPr lang="en-US" sz="2400" dirty="0" err="1" smtClean="0"/>
              <a:t>Ausblick</a:t>
            </a:r>
            <a:endParaRPr lang="en-US" sz="2400" dirty="0"/>
          </a:p>
        </p:txBody>
      </p:sp>
      <p:sp>
        <p:nvSpPr>
          <p:cNvPr id="133128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133129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133130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31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133132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3133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XQuery Anfragespace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Attributknoten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/bib/book/@price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 smtClean="0"/>
              <a:t>: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55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@price</a:t>
            </a:r>
            <a:r>
              <a:rPr lang="en-US" dirty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Referenz</a:t>
            </a:r>
            <a:r>
              <a:rPr lang="en-US" dirty="0" smtClean="0"/>
              <a:t> auf den </a:t>
            </a:r>
            <a:r>
              <a:rPr lang="en-US" dirty="0" err="1" smtClean="0"/>
              <a:t>Attributwert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41CB-25F7-4940-AC82-A058190C5075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Qualifizierung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/bib/book/author[</a:t>
            </a:r>
            <a:r>
              <a:rPr lang="en-US" sz="2800" dirty="0" smtClean="0">
                <a:solidFill>
                  <a:schemeClr val="accent2"/>
                </a:solidFill>
              </a:rPr>
              <a:t>first-name</a:t>
            </a:r>
            <a:r>
              <a:rPr lang="en-US" sz="2800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   </a:t>
            </a:r>
            <a:r>
              <a:rPr lang="en-US" sz="2400" dirty="0" smtClean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     &lt;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4D547-9438-1249-A98E-03750943956C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Funktionen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077200" cy="46815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/bib/book/author/</a:t>
            </a:r>
            <a:r>
              <a:rPr lang="en-US" sz="2800" dirty="0" smtClean="0">
                <a:solidFill>
                  <a:srgbClr val="008000"/>
                </a:solidFill>
              </a:rPr>
              <a:t>text()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   	</a:t>
            </a:r>
            <a:r>
              <a:rPr lang="en-US" sz="2000" dirty="0" smtClean="0"/>
              <a:t>Serge </a:t>
            </a:r>
            <a:r>
              <a:rPr lang="en-US" sz="2000" dirty="0" err="1" smtClean="0"/>
              <a:t>Abiteboul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Victor </a:t>
            </a:r>
            <a:r>
              <a:rPr lang="en-US" sz="2000" dirty="0" err="1" smtClean="0"/>
              <a:t>Vianu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                             	Jeffrey D. Ullman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Rick Hull </a:t>
            </a:r>
            <a:r>
              <a:rPr lang="de-DE" sz="2000" dirty="0" smtClean="0"/>
              <a:t>tritt nicht auf, da </a:t>
            </a:r>
            <a:r>
              <a:rPr lang="en-US" sz="2000" dirty="0" err="1" smtClean="0">
                <a:solidFill>
                  <a:srgbClr val="006600"/>
                </a:solidFill>
              </a:rPr>
              <a:t>firstname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006600"/>
                </a:solidFill>
              </a:rPr>
              <a:t>lastname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/>
              <a:t>vorhanden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</a:t>
            </a:r>
            <a:r>
              <a:rPr lang="en-US" sz="2800" dirty="0" smtClean="0">
                <a:solidFill>
                  <a:schemeClr val="accent2"/>
                </a:solidFill>
              </a:rPr>
              <a:t>book/*[</a:t>
            </a:r>
            <a:r>
              <a:rPr lang="en-US" sz="2800" dirty="0" smtClean="0">
                <a:solidFill>
                  <a:srgbClr val="008000"/>
                </a:solidFill>
              </a:rPr>
              <a:t>name() != author]</a:t>
            </a:r>
            <a:endParaRPr lang="en-US" sz="28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Zugriff</a:t>
            </a:r>
            <a:r>
              <a:rPr lang="en-US" sz="2000" dirty="0" smtClean="0"/>
              <a:t> auf </a:t>
            </a:r>
            <a:r>
              <a:rPr lang="en-US" sz="2000" dirty="0" err="1" smtClean="0"/>
              <a:t>Namen</a:t>
            </a:r>
            <a:r>
              <a:rPr lang="en-US" sz="2000" dirty="0" smtClean="0"/>
              <a:t> </a:t>
            </a:r>
            <a:r>
              <a:rPr lang="en-US" sz="2000" dirty="0" err="1" smtClean="0"/>
              <a:t>eines</a:t>
            </a:r>
            <a:r>
              <a:rPr lang="en-US" sz="2000" dirty="0" smtClean="0"/>
              <a:t> </a:t>
            </a:r>
            <a:r>
              <a:rPr lang="en-US" sz="2000" dirty="0" err="1" smtClean="0"/>
              <a:t>Knotens</a:t>
            </a:r>
            <a:r>
              <a:rPr lang="en-US" sz="2000" dirty="0" smtClean="0"/>
              <a:t> </a:t>
            </a:r>
            <a:r>
              <a:rPr lang="en-US" sz="2000" dirty="0" err="1" smtClean="0"/>
              <a:t>mittels</a:t>
            </a:r>
            <a:r>
              <a:rPr lang="en-US" sz="2000" dirty="0" smtClean="0"/>
              <a:t> </a:t>
            </a:r>
            <a:r>
              <a:rPr lang="en-US" sz="2000" dirty="0" err="1" smtClean="0"/>
              <a:t>Funktion</a:t>
            </a:r>
            <a:r>
              <a:rPr lang="en-US" sz="2000" dirty="0" smtClean="0"/>
              <a:t> name()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5B30-E3B9-304F-962D-E2300FD91DDB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Qualifizierungen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/bib/book/author[</a:t>
            </a:r>
            <a:r>
              <a:rPr lang="en-US" sz="2400" dirty="0" err="1">
                <a:solidFill>
                  <a:schemeClr val="accent2"/>
                </a:solidFill>
              </a:rPr>
              <a:t>firstname</a:t>
            </a:r>
            <a:r>
              <a:rPr lang="en-US" sz="2400" dirty="0">
                <a:solidFill>
                  <a:schemeClr val="accent2"/>
                </a:solidFill>
              </a:rPr>
              <a:t>][address[//zip][city]]/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r>
              <a:rPr lang="en-US" sz="2000" dirty="0" smtClean="0"/>
              <a:t>    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endParaRPr lang="en-US" sz="24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C6BCA-68AC-C644-BE41-991D1ED531A3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Qualifizierungen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/bib/book[@price &lt;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60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/bib/book[author/@age &lt;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25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</a:t>
            </a:r>
            <a:r>
              <a:rPr lang="en-US" dirty="0">
                <a:solidFill>
                  <a:srgbClr val="008000"/>
                </a:solidFill>
              </a:rPr>
              <a:t>text()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28517-1407-B444-9625-17515D44C37A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139113" cy="4894263"/>
          </a:xfr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	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</a:t>
            </a:r>
            <a:r>
              <a:rPr lang="en-US" sz="2400" dirty="0" smtClean="0"/>
              <a:t>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*</a:t>
            </a:r>
            <a:r>
              <a:rPr lang="en-US" sz="2400" dirty="0"/>
              <a:t>			</a:t>
            </a: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</a:t>
            </a:r>
            <a:r>
              <a:rPr lang="en-US" sz="2400" dirty="0"/>
              <a:t>auf </a:t>
            </a:r>
            <a:r>
              <a:rPr lang="en-US" sz="2400" dirty="0" err="1" smtClean="0"/>
              <a:t>beliebiges</a:t>
            </a:r>
            <a:r>
              <a:rPr lang="en-US" sz="2400" dirty="0" smtClean="0"/>
              <a:t> 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</a:t>
            </a:r>
            <a:r>
              <a:rPr lang="en-US" sz="2400" dirty="0"/>
              <a:t>				</a:t>
            </a:r>
            <a:r>
              <a:rPr lang="en-US" sz="2400" dirty="0" smtClean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</a:t>
            </a:r>
            <a:r>
              <a:rPr lang="en-US" sz="2400" dirty="0"/>
              <a:t>auf </a:t>
            </a:r>
            <a:r>
              <a:rPr lang="en-US" sz="2400" dirty="0" smtClean="0"/>
              <a:t>das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r>
              <a:rPr lang="en-US" sz="2400" dirty="0"/>
              <a:t> </a:t>
            </a:r>
            <a:r>
              <a:rPr lang="en-US" sz="2400" dirty="0" smtClean="0"/>
              <a:t>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</a:t>
            </a:r>
            <a:r>
              <a:rPr lang="en-US" sz="2400" dirty="0"/>
              <a:t>	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</a:t>
            </a:r>
            <a:r>
              <a:rPr lang="en-US" sz="2400" dirty="0" smtClean="0"/>
              <a:t>Element </a:t>
            </a:r>
            <a:r>
              <a:rPr lang="en-US" sz="2400" dirty="0" err="1" smtClean="0"/>
              <a:t>unter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, </a:t>
            </a:r>
            <a:r>
              <a:rPr lang="en-US" sz="2400" dirty="0" smtClean="0"/>
              <a:t>in </a:t>
            </a: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8000"/>
                </a:solidFill>
              </a:rPr>
              <a:t>paper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</a:rPr>
              <a:t>paper|book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smtClean="0">
                <a:solidFill>
                  <a:srgbClr val="006600"/>
                </a:solidFill>
              </a:rPr>
              <a:t>paper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@price	</a:t>
            </a:r>
            <a:r>
              <a:rPr lang="en-US" sz="2400" dirty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</a:t>
            </a:r>
            <a:r>
              <a:rPr lang="en-US" sz="2400" dirty="0" err="1" smtClean="0"/>
              <a:t>Attribut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bib/book/@price</a:t>
            </a:r>
            <a:r>
              <a:rPr lang="en-US" sz="2400" dirty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smtClean="0">
                <a:solidFill>
                  <a:srgbClr val="CC3300"/>
                </a:solidFill>
              </a:rPr>
              <a:t>price</a:t>
            </a:r>
            <a:r>
              <a:rPr lang="en-US" sz="2400" dirty="0" smtClean="0"/>
              <a:t> Attribute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r>
              <a:rPr lang="en-US" sz="2400" dirty="0"/>
              <a:t>,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bib/book/[@price&lt;</a:t>
            </a:r>
            <a:r>
              <a:rPr lang="ja-JP" altLang="en-US" sz="2400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2400" dirty="0">
                <a:solidFill>
                  <a:schemeClr val="accent2"/>
                </a:solidFill>
              </a:rPr>
              <a:t>55</a:t>
            </a:r>
            <a:r>
              <a:rPr lang="ja-JP" altLang="en-US" sz="2400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2400" dirty="0">
                <a:solidFill>
                  <a:schemeClr val="accent2"/>
                </a:solidFill>
              </a:rPr>
              <a:t>]/author/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DF416-EAE4-5641-9B15-4D4DECF3BEF1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Xpath-Ausdruck</a:t>
            </a:r>
            <a:r>
              <a:rPr lang="en-US" sz="2800" dirty="0" smtClean="0"/>
              <a:t>, </a:t>
            </a:r>
            <a:r>
              <a:rPr lang="en-US" sz="2800" dirty="0">
                <a:solidFill>
                  <a:schemeClr val="accent2"/>
                </a:solidFill>
              </a:rPr>
              <a:t>p</a:t>
            </a:r>
            <a:r>
              <a:rPr lang="en-US" sz="2800" dirty="0"/>
              <a:t>, </a:t>
            </a:r>
            <a:r>
              <a:rPr lang="en-US" sz="2800" dirty="0" err="1" smtClean="0"/>
              <a:t>beschreibt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Beziehung</a:t>
            </a:r>
            <a:r>
              <a:rPr lang="en-US" sz="2800" dirty="0" smtClean="0"/>
              <a:t> </a:t>
            </a:r>
            <a:r>
              <a:rPr lang="en-US" sz="2800" dirty="0" err="1" smtClean="0"/>
              <a:t>zwischen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i="1" dirty="0" err="1" smtClean="0"/>
              <a:t>Kontextknoten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Ausgangspunkt</a:t>
            </a:r>
            <a:r>
              <a:rPr lang="en-US" dirty="0" smtClean="0"/>
              <a:t>), und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Knoten</a:t>
            </a:r>
            <a:r>
              <a:rPr lang="en-US" dirty="0" smtClean="0"/>
              <a:t> in der </a:t>
            </a:r>
            <a:r>
              <a:rPr lang="en-US" dirty="0" err="1" smtClean="0"/>
              <a:t>Antwortmenge</a:t>
            </a:r>
            <a:r>
              <a:rPr lang="en-US" dirty="0" smtClean="0"/>
              <a:t> (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Antwortsequenz</a:t>
            </a:r>
            <a:r>
              <a:rPr lang="en-US" dirty="0" smtClean="0"/>
              <a:t>)</a:t>
            </a:r>
            <a:endParaRPr lang="en-US" i="1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Anders </a:t>
            </a:r>
            <a:r>
              <a:rPr lang="en-US" sz="2800" dirty="0" err="1" smtClean="0"/>
              <a:t>ausgedrückt</a:t>
            </a:r>
            <a:r>
              <a:rPr lang="en-US" sz="2800" dirty="0" smtClean="0"/>
              <a:t>: </a:t>
            </a:r>
            <a:r>
              <a:rPr lang="en-US" sz="2800" dirty="0">
                <a:solidFill>
                  <a:schemeClr val="accent2"/>
                </a:solidFill>
              </a:rPr>
              <a:t>p</a:t>
            </a:r>
            <a:r>
              <a:rPr lang="en-US" sz="2800" dirty="0"/>
              <a:t> </a:t>
            </a:r>
            <a:r>
              <a:rPr lang="en-US" sz="2800" dirty="0" err="1" smtClean="0"/>
              <a:t>denotiert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Funktion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S[</a:t>
            </a: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/>
              <a:t>] : 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/>
              <a:t>-&gt; </a:t>
            </a:r>
            <a:r>
              <a:rPr lang="en-US" dirty="0" smtClean="0"/>
              <a:t>2</a:t>
            </a:r>
            <a:r>
              <a:rPr lang="en-US" baseline="30000" dirty="0" smtClean="0"/>
              <a:t>Knoten</a:t>
            </a:r>
            <a:endParaRPr lang="en-US" baseline="30000" dirty="0"/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/>
              <a:t>Beispiele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author/</a:t>
            </a:r>
            <a:r>
              <a:rPr lang="en-US" dirty="0" err="1"/>
              <a:t>firstname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. </a:t>
            </a:r>
            <a:r>
              <a:rPr lang="en-US" dirty="0"/>
              <a:t>  = self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..  </a:t>
            </a:r>
            <a:r>
              <a:rPr lang="en-US" dirty="0"/>
              <a:t>= parent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part/*/*/subpart/../name</a:t>
            </a:r>
            <a:r>
              <a:rPr lang="en-US" dirty="0"/>
              <a:t>   = </a:t>
            </a:r>
            <a:r>
              <a:rPr lang="en-US" dirty="0">
                <a:solidFill>
                  <a:schemeClr val="accent2"/>
                </a:solidFill>
              </a:rPr>
              <a:t>part/*/*[subpart]/name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1B1CE-BE2E-E64A-A1BD-2CB56C100B45}" type="slidenum">
              <a:rPr lang="de-DE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628775"/>
            <a:ext cx="18573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Das </a:t>
            </a:r>
            <a:r>
              <a:rPr lang="en-US" dirty="0" err="1" smtClean="0"/>
              <a:t>Wurzeldokument</a:t>
            </a:r>
            <a:r>
              <a:rPr lang="en-US" dirty="0" smtClean="0"/>
              <a:t> und die </a:t>
            </a:r>
            <a:r>
              <a:rPr lang="en-US" dirty="0" err="1" smtClean="0"/>
              <a:t>Wurzel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&lt;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&gt; &lt;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1 &lt;/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&lt;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2 &lt;/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&lt;/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&gt;</a:t>
            </a:r>
          </a:p>
          <a:p>
            <a:pPr>
              <a:defRPr/>
            </a:pPr>
            <a:r>
              <a:rPr lang="en-US" sz="2000" dirty="0"/>
              <a:t>bib </a:t>
            </a:r>
            <a:r>
              <a:rPr lang="en-US" sz="2000" dirty="0" err="1" smtClean="0"/>
              <a:t>ist</a:t>
            </a:r>
            <a:r>
              <a:rPr lang="en-US" sz="2000" dirty="0" smtClean="0"/>
              <a:t> das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b="1" i="1" dirty="0" err="1" smtClean="0"/>
              <a:t>Wurzeldokument</a:t>
            </a:r>
            <a:r>
              <a:rPr lang="ja-JP" altLang="en-US" sz="2000" dirty="0" smtClean="0">
                <a:latin typeface="Arial"/>
              </a:rPr>
              <a:t>”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Die </a:t>
            </a:r>
            <a:r>
              <a:rPr lang="en-US" sz="2000" dirty="0" err="1" smtClean="0"/>
              <a:t>Wurzel</a:t>
            </a:r>
            <a:r>
              <a:rPr lang="en-US" sz="2000" dirty="0" smtClean="0"/>
              <a:t> </a:t>
            </a:r>
            <a:r>
              <a:rPr lang="de-DE" altLang="ja-JP" sz="2000" dirty="0" smtClean="0">
                <a:latin typeface="Arial"/>
              </a:rPr>
              <a:t>ist über </a:t>
            </a:r>
            <a:r>
              <a:rPr lang="en-US" sz="2000" dirty="0" smtClean="0"/>
              <a:t>bib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/bib</a:t>
            </a:r>
            <a:r>
              <a:rPr lang="en-US" sz="2000" dirty="0"/>
              <a:t>  =  </a:t>
            </a:r>
            <a:r>
              <a:rPr lang="en-US" sz="2000" dirty="0" err="1" smtClean="0"/>
              <a:t>ergibt</a:t>
            </a:r>
            <a:r>
              <a:rPr lang="en-US" sz="2000" dirty="0" smtClean="0"/>
              <a:t> das </a:t>
            </a:r>
            <a:r>
              <a:rPr lang="en-US" sz="2000" dirty="0" err="1" smtClean="0"/>
              <a:t>Wurzeldokument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/</a:t>
            </a:r>
            <a:r>
              <a:rPr lang="en-US" sz="2000" dirty="0"/>
              <a:t>       =  </a:t>
            </a:r>
            <a:r>
              <a:rPr lang="en-US" sz="2000" dirty="0" err="1" smtClean="0"/>
              <a:t>ergibt</a:t>
            </a:r>
            <a:r>
              <a:rPr lang="en-US" sz="2000" dirty="0" smtClean="0"/>
              <a:t> die </a:t>
            </a:r>
            <a:r>
              <a:rPr lang="en-US" sz="2000" dirty="0" err="1" smtClean="0"/>
              <a:t>Wurzel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 smtClean="0"/>
              <a:t>Warum</a:t>
            </a:r>
            <a:r>
              <a:rPr lang="en-US" sz="2000" dirty="0" smtClean="0"/>
              <a:t>?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gibt</a:t>
            </a:r>
            <a:r>
              <a:rPr lang="en-US" sz="2000" dirty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</a:t>
            </a:r>
            <a:r>
              <a:rPr lang="en-US" sz="2000" dirty="0" err="1" smtClean="0"/>
              <a:t>neben</a:t>
            </a:r>
            <a:r>
              <a:rPr lang="en-US" sz="2000" dirty="0" smtClean="0"/>
              <a:t> &lt;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 smtClean="0"/>
              <a:t>&gt; (</a:t>
            </a:r>
            <a:r>
              <a:rPr lang="en-US" sz="2000" dirty="0" err="1" smtClean="0"/>
              <a:t>Kommentar</a:t>
            </a:r>
            <a:r>
              <a:rPr lang="en-US" sz="2000" dirty="0" smtClean="0"/>
              <a:t> </a:t>
            </a:r>
            <a:r>
              <a:rPr lang="en-US" sz="2000" dirty="0" err="1" smtClean="0"/>
              <a:t>usw</a:t>
            </a:r>
            <a:r>
              <a:rPr lang="en-US" sz="2000" dirty="0" smtClean="0"/>
              <a:t>.)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2DFA2-42B5-C64F-96B7-22080E7A270F}" type="slidenum">
              <a:rPr lang="de-DE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53" y="1196752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Navigation </a:t>
            </a:r>
            <a:r>
              <a:rPr lang="en-US" sz="2000" dirty="0" err="1" smtClean="0"/>
              <a:t>entlang</a:t>
            </a:r>
            <a:r>
              <a:rPr lang="en-US" sz="2000" dirty="0" smtClean="0"/>
              <a:t> 13 </a:t>
            </a:r>
            <a:r>
              <a:rPr lang="en-US" sz="2000" dirty="0" err="1" smtClean="0"/>
              <a:t>Achsen</a:t>
            </a:r>
            <a:r>
              <a:rPr lang="en-US" sz="2000" dirty="0" smtClean="0"/>
              <a:t> </a:t>
            </a:r>
            <a:r>
              <a:rPr lang="en-US" sz="2000" dirty="0" err="1" smtClean="0"/>
              <a:t>möglich</a:t>
            </a:r>
            <a:r>
              <a:rPr lang="en-US" sz="2000" dirty="0" smtClean="0"/>
              <a:t>: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ancestor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ancestor-or-self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attribute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child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descendant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descendant-or-self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following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following-sibling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parent    ..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self          .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preceding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preceding</a:t>
            </a:r>
            <a:r>
              <a:rPr lang="en-US" sz="1800" dirty="0">
                <a:solidFill>
                  <a:schemeClr val="accent2"/>
                </a:solidFill>
              </a:rPr>
              <a:t>-sibling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namespace</a:t>
            </a:r>
          </a:p>
          <a:p>
            <a:pPr>
              <a:lnSpc>
                <a:spcPct val="90000"/>
              </a:lnSpc>
              <a:defRPr/>
            </a:pP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3C5D3-A0A4-3E42-AB11-839E62E34758}" type="slidenum">
              <a:rPr lang="de-DE"/>
              <a:pPr>
                <a:defRPr/>
              </a:pPr>
              <a:t>19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2" y="1721128"/>
            <a:ext cx="6133369" cy="4941168"/>
          </a:xfrm>
          <a:prstGeom prst="rect">
            <a:avLst/>
          </a:prstGeom>
        </p:spPr>
      </p:pic>
      <p:sp>
        <p:nvSpPr>
          <p:cNvPr id="8" name="Textfeld 1"/>
          <p:cNvSpPr txBox="1"/>
          <p:nvPr/>
        </p:nvSpPr>
        <p:spPr>
          <a:xfrm>
            <a:off x="611560" y="5661248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Notation </a:t>
            </a:r>
            <a:r>
              <a:rPr lang="de-DE" sz="2000" i="1" dirty="0" err="1" smtClean="0"/>
              <a:t>navigationsrichtung</a:t>
            </a:r>
            <a:r>
              <a:rPr lang="de-DE" sz="2000" dirty="0" smtClean="0"/>
              <a:t>::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C013F-E4CD-7840-8EDF-1813A3DC6CE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13317" name="Bild 4" descr="DataInteg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08050"/>
            <a:ext cx="594836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feld 8"/>
          <p:cNvSpPr txBox="1">
            <a:spLocks noChangeArrowheads="1"/>
          </p:cNvSpPr>
          <p:nvPr/>
        </p:nvSpPr>
        <p:spPr bwMode="auto">
          <a:xfrm>
            <a:off x="971550" y="188913"/>
            <a:ext cx="7348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200"/>
              <a:t>Integration verschiedener Datenquellen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Beispiele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child::author/child</a:t>
            </a:r>
            <a:r>
              <a:rPr lang="en-US" dirty="0" smtClean="0">
                <a:solidFill>
                  <a:schemeClr val="accent2"/>
                </a:solidFill>
              </a:rPr>
              <a:t>::</a:t>
            </a:r>
            <a:r>
              <a:rPr lang="en-US" dirty="0" err="1" smtClean="0">
                <a:solidFill>
                  <a:schemeClr val="accent2"/>
                </a:solidFill>
              </a:rPr>
              <a:t>lastname</a:t>
            </a:r>
            <a:r>
              <a:rPr lang="en-US" dirty="0" smtClean="0"/>
              <a:t>   </a:t>
            </a:r>
            <a:r>
              <a:rPr lang="en-US" dirty="0"/>
              <a:t>=  </a:t>
            </a:r>
            <a:r>
              <a:rPr lang="en-US" dirty="0">
                <a:solidFill>
                  <a:schemeClr val="accent2"/>
                </a:solidFill>
              </a:rPr>
              <a:t>author/</a:t>
            </a:r>
            <a:r>
              <a:rPr lang="en-US" dirty="0" err="1">
                <a:solidFill>
                  <a:schemeClr val="accent2"/>
                </a:solidFill>
              </a:rPr>
              <a:t>lastname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child::author/descendant::zip</a:t>
            </a:r>
            <a:r>
              <a:rPr lang="en-US" dirty="0"/>
              <a:t>  = </a:t>
            </a:r>
            <a:r>
              <a:rPr lang="en-US" dirty="0">
                <a:solidFill>
                  <a:schemeClr val="accent2"/>
                </a:solidFill>
              </a:rPr>
              <a:t>author//zip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child::author/parent::*</a:t>
            </a:r>
            <a:r>
              <a:rPr lang="en-US" dirty="0"/>
              <a:t>             = </a:t>
            </a:r>
            <a:r>
              <a:rPr lang="en-US" dirty="0">
                <a:solidFill>
                  <a:schemeClr val="accent2"/>
                </a:solidFill>
              </a:rPr>
              <a:t>author/..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child::author/attribute::age</a:t>
            </a:r>
            <a:r>
              <a:rPr lang="en-US" dirty="0"/>
              <a:t>      = </a:t>
            </a:r>
            <a:r>
              <a:rPr lang="en-US" dirty="0">
                <a:solidFill>
                  <a:schemeClr val="accent2"/>
                </a:solidFill>
              </a:rPr>
              <a:t>author/@age</a:t>
            </a:r>
          </a:p>
          <a:p>
            <a:pPr>
              <a:defRPr/>
            </a:pPr>
            <a:r>
              <a:rPr lang="en-US" sz="2800" dirty="0" smtClean="0"/>
              <a:t>Was </a:t>
            </a:r>
            <a:r>
              <a:rPr lang="en-US" sz="2800" dirty="0" err="1" smtClean="0"/>
              <a:t>bedeuten</a:t>
            </a:r>
            <a:r>
              <a:rPr lang="en-US" sz="2800" dirty="0" smtClean="0"/>
              <a:t> </a:t>
            </a:r>
            <a:r>
              <a:rPr lang="en-US" sz="2800" dirty="0" err="1" smtClean="0"/>
              <a:t>folgende</a:t>
            </a:r>
            <a:r>
              <a:rPr lang="en-US" sz="2800" dirty="0" smtClean="0"/>
              <a:t> </a:t>
            </a:r>
            <a:r>
              <a:rPr lang="en-US" sz="2800" dirty="0" err="1" smtClean="0"/>
              <a:t>Ausdrücke</a:t>
            </a:r>
            <a:r>
              <a:rPr lang="en-US" sz="2800" dirty="0" smtClean="0"/>
              <a:t>?</a:t>
            </a:r>
            <a:endParaRPr lang="en-US" sz="2800" dirty="0"/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paper</a:t>
            </a: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publisher</a:t>
            </a: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parent</a:t>
            </a:r>
            <a:r>
              <a:rPr lang="en-US" dirty="0"/>
              <a:t>::*/</a:t>
            </a:r>
            <a:r>
              <a:rPr lang="en-US" dirty="0">
                <a:solidFill>
                  <a:schemeClr val="accent2"/>
                </a:solidFill>
              </a:rPr>
              <a:t>author</a:t>
            </a:r>
          </a:p>
          <a:p>
            <a:pPr lvl="1">
              <a:defRPr/>
            </a:pP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bib</a:t>
            </a:r>
            <a:r>
              <a:rPr lang="en-US" dirty="0"/>
              <a:t>//</a:t>
            </a:r>
            <a:r>
              <a:rPr lang="en-US" dirty="0">
                <a:solidFill>
                  <a:schemeClr val="accent2"/>
                </a:solidFill>
              </a:rPr>
              <a:t>address</a:t>
            </a:r>
            <a:r>
              <a:rPr lang="en-US" dirty="0"/>
              <a:t>[</a:t>
            </a:r>
            <a:r>
              <a:rPr lang="en-US" dirty="0">
                <a:solidFill>
                  <a:schemeClr val="accent2"/>
                </a:solidFill>
              </a:rPr>
              <a:t>ancestor</a:t>
            </a:r>
            <a:r>
              <a:rPr lang="en-US" dirty="0"/>
              <a:t>::</a:t>
            </a:r>
            <a:r>
              <a:rPr lang="en-US" dirty="0">
                <a:solidFill>
                  <a:schemeClr val="accent2"/>
                </a:solidFill>
              </a:rPr>
              <a:t>book</a:t>
            </a:r>
            <a:r>
              <a:rPr lang="en-US" dirty="0"/>
              <a:t>]</a:t>
            </a:r>
          </a:p>
          <a:p>
            <a:pPr lvl="1">
              <a:defRPr/>
            </a:pP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bib</a:t>
            </a:r>
            <a:r>
              <a:rPr lang="en-US" dirty="0"/>
              <a:t>//</a:t>
            </a:r>
            <a:r>
              <a:rPr lang="en-US" dirty="0">
                <a:solidFill>
                  <a:schemeClr val="accent2"/>
                </a:solidFill>
              </a:rPr>
              <a:t>author</a:t>
            </a: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ancestor</a:t>
            </a:r>
            <a:r>
              <a:rPr lang="en-US" dirty="0"/>
              <a:t>::*//</a:t>
            </a:r>
            <a:r>
              <a:rPr lang="en-US" dirty="0">
                <a:solidFill>
                  <a:schemeClr val="accent2"/>
                </a:solidFill>
              </a:rPr>
              <a:t>zip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5DDD4-7ED4-1148-BDC6-B61B683D880F}" type="slidenum">
              <a:rPr lang="de-DE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smtClean="0"/>
              <a:t>Und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341438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name() = </a:t>
            </a:r>
            <a:r>
              <a:rPr lang="en-US" sz="2800" dirty="0" smtClean="0"/>
              <a:t>Name des </a:t>
            </a:r>
            <a:r>
              <a:rPr lang="en-US" sz="2800" dirty="0" err="1" smtClean="0"/>
              <a:t>aktuellen</a:t>
            </a:r>
            <a:r>
              <a:rPr lang="en-US" sz="2800" dirty="0" smtClean="0"/>
              <a:t> </a:t>
            </a:r>
            <a:r>
              <a:rPr lang="en-US" sz="2800" dirty="0" err="1" smtClean="0"/>
              <a:t>Knotens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bib</a:t>
            </a:r>
            <a:r>
              <a:rPr lang="en-US" dirty="0"/>
              <a:t>//*[name()=</a:t>
            </a:r>
            <a:r>
              <a:rPr lang="en-US" dirty="0">
                <a:solidFill>
                  <a:schemeClr val="accent2"/>
                </a:solidFill>
              </a:rPr>
              <a:t>book</a:t>
            </a:r>
            <a:r>
              <a:rPr lang="en-US" dirty="0"/>
              <a:t>]  </a:t>
            </a:r>
            <a:r>
              <a:rPr lang="en-US" dirty="0" err="1" smtClean="0"/>
              <a:t>identisch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/</a:t>
            </a:r>
            <a:r>
              <a:rPr lang="en-US" dirty="0"/>
              <a:t>bib//book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Was </a:t>
            </a:r>
            <a:r>
              <a:rPr lang="en-US" sz="2800" dirty="0" err="1" smtClean="0"/>
              <a:t>bedeutet</a:t>
            </a:r>
            <a:r>
              <a:rPr lang="en-US" sz="2800" dirty="0" smtClean="0"/>
              <a:t> </a:t>
            </a:r>
            <a:r>
              <a:rPr lang="en-US" sz="2800" dirty="0" err="1" smtClean="0"/>
              <a:t>dieser</a:t>
            </a:r>
            <a:r>
              <a:rPr lang="en-US" sz="2800" dirty="0" smtClean="0"/>
              <a:t> </a:t>
            </a:r>
            <a:r>
              <a:rPr lang="en-US" sz="2800" dirty="0" err="1" smtClean="0"/>
              <a:t>Ausdruck</a:t>
            </a:r>
            <a:r>
              <a:rPr lang="en-US" sz="2800" dirty="0" smtClean="0"/>
              <a:t>?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/</a:t>
            </a:r>
            <a:r>
              <a:rPr lang="en-US" sz="2800" dirty="0">
                <a:solidFill>
                  <a:schemeClr val="accent2"/>
                </a:solidFill>
              </a:rPr>
              <a:t>bib</a:t>
            </a:r>
            <a:r>
              <a:rPr lang="en-US" sz="2800" dirty="0"/>
              <a:t>//*[</a:t>
            </a:r>
            <a:r>
              <a:rPr lang="en-US" sz="2800" dirty="0">
                <a:solidFill>
                  <a:schemeClr val="accent2"/>
                </a:solidFill>
              </a:rPr>
              <a:t>ancestor</a:t>
            </a:r>
            <a:r>
              <a:rPr lang="en-US" sz="2800" dirty="0"/>
              <a:t>::*[</a:t>
            </a:r>
            <a:r>
              <a:rPr lang="en-US" sz="2800" dirty="0">
                <a:solidFill>
                  <a:srgbClr val="008000"/>
                </a:solidFill>
              </a:rPr>
              <a:t>name()</a:t>
            </a:r>
            <a:r>
              <a:rPr lang="en-US" sz="2800" dirty="0"/>
              <a:t>!=</a:t>
            </a:r>
            <a:r>
              <a:rPr lang="en-US" sz="2800" dirty="0">
                <a:solidFill>
                  <a:schemeClr val="accent2"/>
                </a:solidFill>
              </a:rPr>
              <a:t>book</a:t>
            </a:r>
            <a:r>
              <a:rPr lang="en-US" sz="2800" dirty="0"/>
              <a:t>]]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/>
              <a:t>Navigationsachsen</a:t>
            </a:r>
            <a:r>
              <a:rPr lang="en-US" sz="2800" dirty="0" smtClean="0"/>
              <a:t> </a:t>
            </a:r>
            <a:r>
              <a:rPr lang="en-US" sz="2800" dirty="0" err="1" smtClean="0"/>
              <a:t>erhöhen</a:t>
            </a:r>
            <a:r>
              <a:rPr lang="en-US" sz="2800" dirty="0" smtClean="0"/>
              <a:t> die </a:t>
            </a:r>
            <a:r>
              <a:rPr lang="en-US" sz="2800" dirty="0" err="1" smtClean="0"/>
              <a:t>Ausdruckskraft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DB5A3-3B2F-2F48-9A54-6EF196E045BD}" type="slidenum">
              <a:rPr lang="de-DE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/>
                  <a:t>XPath-Anfragesprache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/>
                  <a:t>XPath Implementierung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" name="Gruppierung 2"/>
          <p:cNvGrpSpPr>
            <a:grpSpLocks/>
          </p:cNvGrpSpPr>
          <p:nvPr/>
        </p:nvGrpSpPr>
        <p:grpSpPr bwMode="auto">
          <a:xfrm>
            <a:off x="900113" y="2781300"/>
            <a:ext cx="8147050" cy="3430588"/>
            <a:chOff x="900113" y="2781300"/>
            <a:chExt cx="8147050" cy="3430588"/>
          </a:xfrm>
        </p:grpSpPr>
        <p:grpSp>
          <p:nvGrpSpPr>
            <p:cNvPr id="34834" name="Gruppieren 33"/>
            <p:cNvGrpSpPr>
              <a:grpSpLocks/>
            </p:cNvGrpSpPr>
            <p:nvPr/>
          </p:nvGrpSpPr>
          <p:grpSpPr bwMode="auto">
            <a:xfrm>
              <a:off x="5953125" y="2781300"/>
              <a:ext cx="2330450" cy="2185988"/>
              <a:chOff x="5953125" y="2781566"/>
              <a:chExt cx="2330536" cy="2186459"/>
            </a:xfrm>
          </p:grpSpPr>
          <p:cxnSp>
            <p:nvCxnSpPr>
              <p:cNvPr id="34836" name="Gerade Verbindung 10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5839171" y="3769101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37" name="Rechteck 11"/>
              <p:cNvSpPr>
                <a:spLocks noChangeArrowheads="1"/>
              </p:cNvSpPr>
              <p:nvPr/>
            </p:nvSpPr>
            <p:spPr bwMode="gray">
              <a:xfrm>
                <a:off x="6084205" y="2781566"/>
                <a:ext cx="21994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/>
                  <a:t>XQuery</a:t>
                </a:r>
              </a:p>
            </p:txBody>
          </p:sp>
          <p:pic>
            <p:nvPicPr>
              <p:cNvPr id="34838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53125" y="46752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/>
              <p:cNvSpPr/>
              <p:nvPr/>
            </p:nvSpPr>
            <p:spPr bwMode="gray">
              <a:xfrm>
                <a:off x="6055526" y="3930980"/>
                <a:ext cx="910836" cy="9108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342900" h="2921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0" name="Textplatzhalter 2"/>
            <p:cNvSpPr txBox="1">
              <a:spLocks/>
            </p:cNvSpPr>
            <p:nvPr/>
          </p:nvSpPr>
          <p:spPr bwMode="gray">
            <a:xfrm>
              <a:off x="900113" y="5876925"/>
              <a:ext cx="8147050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Im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nächsten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Teil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werden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wir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uns</a:t>
              </a:r>
              <a:r>
                <a:rPr lang="en-US" sz="1800" dirty="0" smtClean="0"/>
                <a:t> die </a:t>
              </a:r>
              <a:r>
                <a:rPr lang="en-US" sz="1800" dirty="0" err="1" smtClean="0"/>
                <a:t>letzten</a:t>
              </a:r>
              <a:r>
                <a:rPr lang="en-US" sz="1800" dirty="0" smtClean="0"/>
                <a:t> 2 </a:t>
              </a:r>
              <a:r>
                <a:rPr lang="en-US" sz="1800" dirty="0" err="1" smtClean="0"/>
                <a:t>Themen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erarbeiten</a:t>
              </a:r>
              <a:endParaRPr lang="en-US" sz="1800" dirty="0"/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6" name="Textplatzhalter 2"/>
          <p:cNvSpPr txBox="1">
            <a:spLocks/>
          </p:cNvSpPr>
          <p:nvPr/>
        </p:nvSpPr>
        <p:spPr bwMode="gray">
          <a:xfrm>
            <a:off x="3913188" y="6407150"/>
            <a:ext cx="5122862" cy="334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200" dirty="0" smtClean="0"/>
              <a:t>Prof. Dr. Ralf </a:t>
            </a:r>
            <a:r>
              <a:rPr lang="en-US" sz="1200" dirty="0" err="1" smtClean="0"/>
              <a:t>Möller</a:t>
            </a:r>
            <a:endParaRPr lang="en-US" sz="1200" dirty="0"/>
          </a:p>
        </p:txBody>
      </p:sp>
      <p:sp>
        <p:nvSpPr>
          <p:cNvPr id="35" name="Textplatzhalter 2"/>
          <p:cNvSpPr txBox="1">
            <a:spLocks/>
          </p:cNvSpPr>
          <p:nvPr/>
        </p:nvSpPr>
        <p:spPr bwMode="gray">
          <a:xfrm>
            <a:off x="312738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Semistrukturierte</a:t>
            </a:r>
            <a:r>
              <a:rPr lang="en-US" sz="2400" dirty="0" smtClean="0"/>
              <a:t> </a:t>
            </a:r>
            <a:r>
              <a:rPr lang="en-US" sz="2400" dirty="0" err="1" smtClean="0"/>
              <a:t>Datenbanken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Unser </a:t>
            </a:r>
            <a:r>
              <a:rPr lang="en-US" dirty="0" err="1" smtClean="0"/>
              <a:t>Beispieldokument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5BDA-F019-2C48-8757-5E63B8EB5764}" type="slidenum">
              <a:rPr lang="de-DE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Dokumenttypdefinitionen</a:t>
            </a:r>
            <a:r>
              <a:rPr lang="en-US" sz="3600" dirty="0" smtClean="0"/>
              <a:t> (DTDs)</a:t>
            </a:r>
            <a:endParaRPr lang="en-US" dirty="0" smtClean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6843540" cy="4056495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err="1" smtClean="0">
                <a:cs typeface="+mn-cs"/>
              </a:rPr>
              <a:t>Beschreibung</a:t>
            </a:r>
            <a:r>
              <a:rPr lang="en-US" sz="2800" dirty="0" smtClean="0">
                <a:cs typeface="+mn-cs"/>
              </a:rPr>
              <a:t> von </a:t>
            </a:r>
            <a:r>
              <a:rPr lang="en-US" sz="2800" dirty="0" err="1" smtClean="0">
                <a:cs typeface="+mn-cs"/>
              </a:rPr>
              <a:t>akzeptieren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Strukturen</a:t>
            </a: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err="1" smtClean="0">
                <a:cs typeface="+mn-cs"/>
              </a:rPr>
              <a:t>Kontextfreie</a:t>
            </a:r>
            <a:r>
              <a:rPr lang="en-US" sz="2800" dirty="0" smtClean="0">
                <a:cs typeface="+mn-cs"/>
              </a:rPr>
              <a:t> Grammatik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en-US" sz="2800" dirty="0" err="1" smtClean="0">
                <a:cs typeface="+mn-cs"/>
              </a:rPr>
              <a:t>Siehe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auch</a:t>
            </a:r>
            <a:r>
              <a:rPr lang="en-US" sz="2800" dirty="0" smtClean="0">
                <a:cs typeface="+mn-cs"/>
              </a:rPr>
              <a:t> XML-Schema </a:t>
            </a:r>
            <a:br>
              <a:rPr lang="en-US" sz="2800" dirty="0" smtClean="0">
                <a:cs typeface="+mn-cs"/>
              </a:rPr>
            </a:br>
            <a:r>
              <a:rPr lang="en-US" sz="2800" dirty="0" smtClean="0">
                <a:cs typeface="+mn-cs"/>
              </a:rPr>
              <a:t>(</a:t>
            </a:r>
            <a:r>
              <a:rPr lang="en-US" sz="2800" dirty="0" err="1" smtClean="0">
                <a:cs typeface="+mn-cs"/>
              </a:rPr>
              <a:t>ausdrucksmächtiger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als</a:t>
            </a:r>
            <a:r>
              <a:rPr lang="en-US" sz="2800" dirty="0" smtClean="0">
                <a:cs typeface="+mn-cs"/>
              </a:rPr>
              <a:t> DTDs)</a:t>
            </a:r>
            <a:endParaRPr lang="en-US" sz="2800" dirty="0"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95610" y="2492896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6381328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81BFF"/>
                </a:solidFill>
              </a:rPr>
              <a:t>https://www.w3.org/QA/2002/04/valid-</a:t>
            </a:r>
            <a:r>
              <a:rPr lang="en-US" sz="1200" dirty="0" err="1">
                <a:solidFill>
                  <a:srgbClr val="081BFF"/>
                </a:solidFill>
              </a:rPr>
              <a:t>dtd</a:t>
            </a:r>
            <a:r>
              <a:rPr lang="en-US" sz="1200" dirty="0">
                <a:solidFill>
                  <a:srgbClr val="081BFF"/>
                </a:solidFill>
              </a:rPr>
              <a:t>-</a:t>
            </a:r>
            <a:r>
              <a:rPr lang="en-US" sz="1200" dirty="0" err="1">
                <a:solidFill>
                  <a:srgbClr val="081BFF"/>
                </a:solidFill>
              </a:rPr>
              <a:t>list.html</a:t>
            </a:r>
            <a:endParaRPr lang="en-US" sz="1200" dirty="0">
              <a:solidFill>
                <a:srgbClr val="081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04250" y="6308725"/>
            <a:ext cx="520700" cy="2889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6E039ED2-4D67-B249-8485-824A71BAD41E}" type="slidenum">
              <a:rPr lang="de-DE" sz="1400" smtClean="0">
                <a:solidFill>
                  <a:schemeClr val="bg2"/>
                </a:solidFill>
                <a:latin typeface="+mn-lt"/>
              </a:rPr>
              <a:pPr algn="l" eaLnBrk="1" hangingPunct="1">
                <a:defRPr/>
              </a:pPr>
              <a:t>25</a:t>
            </a:fld>
            <a:endParaRPr lang="de-DE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  <a:ea typeface="ＭＳ Ｐゴシック" charset="0"/>
              </a:rPr>
              <a:t>Speicher- und Zugriffstechniken für XML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534400" cy="4627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>
                <a:ea typeface="ＭＳ Ｐゴシック" charset="0"/>
              </a:rPr>
              <a:t>Verwendung </a:t>
            </a:r>
            <a:r>
              <a:rPr lang="de-DE" sz="2800" b="1" dirty="0" smtClean="0">
                <a:ea typeface="ＭＳ Ｐゴシック" charset="0"/>
              </a:rPr>
              <a:t>bestehender Techniken</a:t>
            </a:r>
          </a:p>
          <a:p>
            <a:pPr lvl="1">
              <a:defRPr/>
            </a:pPr>
            <a:r>
              <a:rPr lang="de-DE" sz="2000" dirty="0" smtClean="0">
                <a:ea typeface="ＭＳ Ｐゴシック" charset="0"/>
              </a:rPr>
              <a:t>Abbildung auf relationale Datenbanken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Verwendung des physischen Datenmodells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Verwendung der Zugriffsoperatoren und deren Optimierungstechniken</a:t>
            </a:r>
          </a:p>
          <a:p>
            <a:pPr lvl="1">
              <a:defRPr/>
            </a:pPr>
            <a:r>
              <a:rPr lang="de-DE" sz="2000" dirty="0" smtClean="0">
                <a:ea typeface="ＭＳ Ｐゴシック" charset="0"/>
              </a:rPr>
              <a:t>Abbildung des XML-Datenmodells auf relationale Schemata notwendig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>
                <a:ea typeface="ＭＳ Ｐゴシック" charset="0"/>
              </a:rPr>
              <a:t>Entwicklung </a:t>
            </a:r>
            <a:r>
              <a:rPr lang="de-DE" sz="2800" b="1" dirty="0" smtClean="0">
                <a:ea typeface="ＭＳ Ｐゴシック" charset="0"/>
              </a:rPr>
              <a:t>neuer Techniken</a:t>
            </a:r>
          </a:p>
          <a:p>
            <a:pPr lvl="1">
              <a:defRPr/>
            </a:pPr>
            <a:r>
              <a:rPr lang="de-DE" dirty="0" smtClean="0">
                <a:ea typeface="ＭＳ Ｐゴシック" charset="0"/>
              </a:rPr>
              <a:t>Neues physisches Datenmodell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Ausnutzung neuer Hardware-Strukturen</a:t>
            </a:r>
            <a:endParaRPr lang="de-DE" sz="2000" dirty="0"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20A5-AC5D-6D4E-9448-B8FB0D08FEC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XML-</a:t>
            </a:r>
            <a:r>
              <a:rPr lang="en-US" dirty="0" err="1" smtClean="0">
                <a:cs typeface="+mj-cs"/>
              </a:rPr>
              <a:t>Daten</a:t>
            </a:r>
            <a:r>
              <a:rPr lang="en-US" dirty="0" smtClean="0">
                <a:cs typeface="+mj-cs"/>
              </a:rPr>
              <a:t> in </a:t>
            </a:r>
            <a:r>
              <a:rPr lang="en-US" dirty="0" err="1" smtClean="0">
                <a:cs typeface="+mj-cs"/>
              </a:rPr>
              <a:t>Relationalen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Datenbanken</a:t>
            </a:r>
            <a:endParaRPr lang="en-US" dirty="0" smtClean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355725"/>
            <a:ext cx="7180171" cy="9664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generischen</a:t>
            </a:r>
            <a:r>
              <a:rPr lang="en-US" dirty="0" smtClean="0">
                <a:cs typeface="+mn-cs"/>
              </a:rPr>
              <a:t> Schemas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D. </a:t>
            </a:r>
            <a:r>
              <a:rPr lang="en-US" sz="1400" dirty="0" err="1" smtClean="0">
                <a:solidFill>
                  <a:srgbClr val="0000FF"/>
                </a:solidFill>
              </a:rPr>
              <a:t>Florescu</a:t>
            </a:r>
            <a:r>
              <a:rPr lang="en-US" sz="1400" dirty="0" smtClean="0">
                <a:solidFill>
                  <a:srgbClr val="0000FF"/>
                </a:solidFill>
              </a:rPr>
              <a:t>, D. </a:t>
            </a:r>
            <a:r>
              <a:rPr lang="en-US" sz="1400" dirty="0" err="1" smtClean="0">
                <a:solidFill>
                  <a:srgbClr val="0000FF"/>
                </a:solidFill>
              </a:rPr>
              <a:t>Kossmann</a:t>
            </a:r>
            <a:r>
              <a:rPr lang="en-US" sz="1400" dirty="0" smtClean="0">
                <a:solidFill>
                  <a:srgbClr val="0000FF"/>
                </a:solidFill>
              </a:rPr>
              <a:t>,  Storing and Querying XML Data using an RDBMS,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Bulletin of the Technical Committee on Data Engineering,  22(3):27-34, September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3050" y="2420938"/>
            <a:ext cx="7904728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von DTDs </a:t>
            </a:r>
            <a:r>
              <a:rPr lang="en-US" dirty="0" err="1" smtClean="0">
                <a:cs typeface="+mn-cs"/>
              </a:rPr>
              <a:t>zur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Herleitung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eines</a:t>
            </a:r>
            <a:r>
              <a:rPr lang="en-US" dirty="0" smtClean="0">
                <a:cs typeface="+mn-cs"/>
              </a:rPr>
              <a:t> Schemas</a:t>
            </a:r>
          </a:p>
          <a:p>
            <a:pPr marL="457200" lvl="3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J. </a:t>
            </a:r>
            <a:r>
              <a:rPr lang="en-US" sz="1400" dirty="0" err="1" smtClean="0">
                <a:solidFill>
                  <a:srgbClr val="0000FF"/>
                </a:solidFill>
              </a:rPr>
              <a:t>Shanmugasundaram</a:t>
            </a:r>
            <a:r>
              <a:rPr lang="en-US" sz="1400" dirty="0" smtClean="0">
                <a:solidFill>
                  <a:srgbClr val="0000FF"/>
                </a:solidFill>
              </a:rPr>
              <a:t>, K. </a:t>
            </a:r>
            <a:r>
              <a:rPr lang="en-US" sz="1400" dirty="0" err="1" smtClean="0">
                <a:solidFill>
                  <a:srgbClr val="0000FF"/>
                </a:solidFill>
              </a:rPr>
              <a:t>Tufte</a:t>
            </a:r>
            <a:r>
              <a:rPr lang="en-US" sz="1400" dirty="0" smtClean="0">
                <a:solidFill>
                  <a:srgbClr val="0000FF"/>
                </a:solidFill>
              </a:rPr>
              <a:t>, C. Zhang, H. Gang, DJ. DeWitt, and JF. </a:t>
            </a:r>
            <a:r>
              <a:rPr lang="en-US" sz="1400" dirty="0" err="1" smtClean="0">
                <a:solidFill>
                  <a:srgbClr val="0000FF"/>
                </a:solidFill>
              </a:rPr>
              <a:t>Naughton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Relational databases for querying xml documents: Limitations and opportunities.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Proceedings of the 25th International Conference on Very Large Data Bases,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 smtClean="0"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3050" y="3716338"/>
            <a:ext cx="7237879" cy="9664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buFontTx/>
              <a:buChar char="•"/>
              <a:defRPr/>
            </a:pPr>
            <a:r>
              <a:rPr lang="en-US" sz="2600" dirty="0" err="1" smtClean="0"/>
              <a:t>Herleitung</a:t>
            </a:r>
            <a:r>
              <a:rPr lang="en-US" sz="2600" dirty="0" smtClean="0"/>
              <a:t> </a:t>
            </a:r>
            <a:r>
              <a:rPr lang="en-US" sz="2600" dirty="0" err="1" smtClean="0"/>
              <a:t>eines</a:t>
            </a:r>
            <a:r>
              <a:rPr lang="en-US" sz="2600" dirty="0" smtClean="0"/>
              <a:t> Schemas </a:t>
            </a:r>
            <a:r>
              <a:rPr lang="en-US" sz="2600" dirty="0" err="1" smtClean="0"/>
              <a:t>aus</a:t>
            </a:r>
            <a:r>
              <a:rPr lang="en-US" sz="2600" dirty="0" smtClean="0"/>
              <a:t> </a:t>
            </a:r>
            <a:r>
              <a:rPr lang="en-US" sz="2600" dirty="0" err="1" smtClean="0"/>
              <a:t>gegebenen</a:t>
            </a:r>
            <a:r>
              <a:rPr lang="en-US" sz="2600" dirty="0" smtClean="0"/>
              <a:t> </a:t>
            </a:r>
            <a:r>
              <a:rPr lang="en-US" sz="2600" dirty="0" err="1" smtClean="0"/>
              <a:t>Daten</a:t>
            </a:r>
            <a:endParaRPr lang="en-US" sz="2600" dirty="0" smtClean="0"/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A. Deutsch, M. Fernandez, D. </a:t>
            </a:r>
            <a:r>
              <a:rPr lang="en-US" sz="1400" dirty="0" err="1" smtClean="0">
                <a:solidFill>
                  <a:srgbClr val="0000FF"/>
                </a:solidFill>
              </a:rPr>
              <a:t>Suciu</a:t>
            </a:r>
            <a:r>
              <a:rPr lang="en-US" sz="1400" dirty="0" smtClean="0">
                <a:solidFill>
                  <a:srgbClr val="0000FF"/>
                </a:solidFill>
              </a:rPr>
              <a:t>, Storing </a:t>
            </a:r>
            <a:r>
              <a:rPr lang="en-US" sz="1400" dirty="0" err="1" smtClean="0">
                <a:solidFill>
                  <a:srgbClr val="0000FF"/>
                </a:solidFill>
              </a:rPr>
              <a:t>semistructured</a:t>
            </a:r>
            <a:r>
              <a:rPr lang="en-US" sz="1400" dirty="0" smtClean="0">
                <a:solidFill>
                  <a:srgbClr val="0000FF"/>
                </a:solidFill>
              </a:rPr>
              <a:t> data with STORED,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ACM SIGMOD Record 28 (2), 431-442,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3050" y="4740275"/>
            <a:ext cx="6122189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sog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Pfad</a:t>
            </a:r>
            <a:r>
              <a:rPr lang="en-US" dirty="0" smtClean="0">
                <a:cs typeface="+mn-cs"/>
              </a:rPr>
              <a:t>-Relation</a:t>
            </a:r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M. Yoshikawa, T. </a:t>
            </a:r>
            <a:r>
              <a:rPr lang="en-US" sz="1400" dirty="0" err="1" smtClean="0">
                <a:solidFill>
                  <a:srgbClr val="0000FF"/>
                </a:solidFill>
              </a:rPr>
              <a:t>Amagasa</a:t>
            </a:r>
            <a:r>
              <a:rPr lang="en-US" sz="1400" dirty="0" smtClean="0">
                <a:solidFill>
                  <a:srgbClr val="0000FF"/>
                </a:solidFill>
              </a:rPr>
              <a:t>, S. </a:t>
            </a:r>
            <a:r>
              <a:rPr lang="en-US" sz="1400" dirty="0" err="1" smtClean="0">
                <a:solidFill>
                  <a:srgbClr val="0000FF"/>
                </a:solidFill>
              </a:rPr>
              <a:t>Takeyuki</a:t>
            </a:r>
            <a:r>
              <a:rPr lang="en-US" sz="1400" dirty="0" smtClean="0">
                <a:solidFill>
                  <a:srgbClr val="0000FF"/>
                </a:solidFill>
              </a:rPr>
              <a:t>, S. </a:t>
            </a:r>
            <a:r>
              <a:rPr lang="en-US" sz="1400" dirty="0" err="1" smtClean="0">
                <a:solidFill>
                  <a:srgbClr val="0000FF"/>
                </a:solidFill>
              </a:rPr>
              <a:t>Uemura</a:t>
            </a:r>
            <a:r>
              <a:rPr lang="en-US" sz="1400" dirty="0">
                <a:solidFill>
                  <a:srgbClr val="0000FF"/>
                </a:solidFill>
              </a:rPr>
              <a:t>,</a:t>
            </a:r>
            <a:r>
              <a:rPr lang="en-US" sz="1400" dirty="0" smtClean="0">
                <a:solidFill>
                  <a:srgbClr val="0000FF"/>
                </a:solidFill>
              </a:rPr>
              <a:t> 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err="1" smtClean="0">
                <a:solidFill>
                  <a:srgbClr val="0000FF"/>
                </a:solidFill>
              </a:rPr>
              <a:t>XRel</a:t>
            </a:r>
            <a:r>
              <a:rPr lang="en-US" sz="1400" dirty="0" smtClean="0">
                <a:solidFill>
                  <a:srgbClr val="0000FF"/>
                </a:solidFill>
              </a:rPr>
              <a:t>: A Path-Based Approach to Storage and Retrieval of XML Documents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using Relational Databases, ACM TOIT Volume 1 (1), 110-141, </a:t>
            </a:r>
            <a:r>
              <a:rPr lang="en-US" sz="1400" b="1" dirty="0" smtClean="0">
                <a:solidFill>
                  <a:srgbClr val="FF0000"/>
                </a:solidFill>
              </a:rPr>
              <a:t>2001</a:t>
            </a:r>
            <a:r>
              <a:rPr lang="en-US" sz="1400" dirty="0" smtClean="0">
                <a:solidFill>
                  <a:schemeClr val="accent2"/>
                </a:solidFill>
              </a:rPr>
              <a:t>. </a:t>
            </a:r>
            <a:endParaRPr lang="en-US" sz="1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238"/>
            <a:ext cx="1008063" cy="196850"/>
          </a:xfrm>
        </p:spPr>
        <p:txBody>
          <a:bodyPr/>
          <a:lstStyle/>
          <a:p>
            <a:pPr>
              <a:defRPr/>
            </a:pPr>
            <a:fld id="{7BDBFA5D-9702-BB4A-A02B-1F30977F91E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6322" name="Oval 2"/>
          <p:cNvSpPr>
            <a:spLocks noChangeAspect="1" noChangeArrowheads="1"/>
          </p:cNvSpPr>
          <p:nvPr/>
        </p:nvSpPr>
        <p:spPr bwMode="auto">
          <a:xfrm>
            <a:off x="1800225" y="2636838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&amp;o1</a:t>
            </a:r>
          </a:p>
        </p:txBody>
      </p:sp>
      <p:sp>
        <p:nvSpPr>
          <p:cNvPr id="56323" name="Oval 3"/>
          <p:cNvSpPr>
            <a:spLocks noChangeAspect="1" noChangeArrowheads="1"/>
          </p:cNvSpPr>
          <p:nvPr/>
        </p:nvSpPr>
        <p:spPr bwMode="auto">
          <a:xfrm>
            <a:off x="544513" y="4946650"/>
            <a:ext cx="836612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&amp;o3</a:t>
            </a:r>
          </a:p>
        </p:txBody>
      </p:sp>
      <p:sp>
        <p:nvSpPr>
          <p:cNvPr id="56324" name="Oval 4"/>
          <p:cNvSpPr>
            <a:spLocks noChangeAspect="1" noChangeArrowheads="1"/>
          </p:cNvSpPr>
          <p:nvPr/>
        </p:nvSpPr>
        <p:spPr bwMode="auto">
          <a:xfrm>
            <a:off x="1800225" y="37909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CC3300"/>
                </a:solidFill>
                <a:latin typeface="Arial" charset="0"/>
                <a:cs typeface="+mn-cs"/>
              </a:rPr>
              <a:t>&amp;o2</a:t>
            </a:r>
          </a:p>
        </p:txBody>
      </p:sp>
      <p:sp>
        <p:nvSpPr>
          <p:cNvPr id="56325" name="Oval 5"/>
          <p:cNvSpPr>
            <a:spLocks noChangeAspect="1" noChangeArrowheads="1"/>
          </p:cNvSpPr>
          <p:nvPr/>
        </p:nvSpPr>
        <p:spPr bwMode="auto">
          <a:xfrm>
            <a:off x="18002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&amp;o4</a:t>
            </a:r>
          </a:p>
        </p:txBody>
      </p:sp>
      <p:sp>
        <p:nvSpPr>
          <p:cNvPr id="56326" name="Oval 6"/>
          <p:cNvSpPr>
            <a:spLocks noChangeAspect="1" noChangeArrowheads="1"/>
          </p:cNvSpPr>
          <p:nvPr/>
        </p:nvSpPr>
        <p:spPr bwMode="auto">
          <a:xfrm>
            <a:off x="30829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&amp;o5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230438" y="316071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1100138" y="4235450"/>
            <a:ext cx="830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216150" y="43307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516188" y="4262438"/>
            <a:ext cx="7889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054100" y="3302000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98475" y="43767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236663" y="4471988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406650" y="4459288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513138" y="4281488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year</a:t>
            </a:r>
          </a:p>
        </p:txBody>
      </p:sp>
      <p:sp>
        <p:nvSpPr>
          <p:cNvPr id="56336" name="Oval 16"/>
          <p:cNvSpPr>
            <a:spLocks noChangeAspect="1" noChangeArrowheads="1"/>
          </p:cNvSpPr>
          <p:nvPr/>
        </p:nvSpPr>
        <p:spPr bwMode="auto">
          <a:xfrm>
            <a:off x="4241800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&amp;o6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611438" y="4152900"/>
            <a:ext cx="1931987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55588" y="5702300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The Calculus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463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2385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4446588" y="57023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1986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title"/>
          </p:nvPr>
        </p:nvSpPr>
        <p:spPr>
          <a:xfrm>
            <a:off x="441325" y="260350"/>
            <a:ext cx="8016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</a:t>
            </a:r>
            <a:endParaRPr lang="en-US" dirty="0" smtClean="0">
              <a:cs typeface="+mj-cs"/>
            </a:endParaRPr>
          </a:p>
        </p:txBody>
      </p: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5322888" y="1819275"/>
            <a:ext cx="3062287" cy="4362450"/>
            <a:chOff x="3353" y="1101"/>
            <a:chExt cx="1929" cy="2748"/>
          </a:xfrm>
        </p:grpSpPr>
        <p:graphicFrame>
          <p:nvGraphicFramePr>
            <p:cNvPr id="39962" name="Object 25"/>
            <p:cNvGraphicFramePr>
              <a:graphicFrameLocks noChangeAspect="1"/>
            </p:cNvGraphicFramePr>
            <p:nvPr/>
          </p:nvGraphicFramePr>
          <p:xfrm>
            <a:off x="3462" y="1346"/>
            <a:ext cx="1663" cy="1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52" name="Dokument" r:id="rId4" imgW="5946512" imgH="2277264" progId="Word.Document.8">
                    <p:embed/>
                  </p:oleObj>
                </mc:Choice>
                <mc:Fallback>
                  <p:oleObj name="Dokument" r:id="rId4" imgW="5946512" imgH="2277264" progId="Word.Document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2" y="1346"/>
                          <a:ext cx="1663" cy="1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3" name="Object 26"/>
            <p:cNvGraphicFramePr>
              <a:graphicFrameLocks noChangeAspect="1"/>
            </p:cNvGraphicFramePr>
            <p:nvPr/>
          </p:nvGraphicFramePr>
          <p:xfrm>
            <a:off x="3353" y="2811"/>
            <a:ext cx="1929" cy="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53" name="Dokument" r:id="rId7" imgW="6683433" imgH="1806633" progId="Word.Document.8">
                    <p:embed/>
                  </p:oleObj>
                </mc:Choice>
                <mc:Fallback>
                  <p:oleObj name="Dokument" r:id="rId7" imgW="6683433" imgH="1806633" progId="Word.Document.8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" y="2811"/>
                          <a:ext cx="1929" cy="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3548" y="1101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Ref</a:t>
              </a: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3557" y="260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Val</a:t>
              </a: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55650" y="1341438"/>
            <a:ext cx="3744913" cy="904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  <p:sp>
        <p:nvSpPr>
          <p:cNvPr id="39961" name="Textfeld 2"/>
          <p:cNvSpPr txBox="1">
            <a:spLocks noChangeArrowheads="1"/>
          </p:cNvSpPr>
          <p:nvPr/>
        </p:nvSpPr>
        <p:spPr bwMode="auto">
          <a:xfrm>
            <a:off x="3403600" y="63087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/>
              <a:t>[Florescu, Kossman,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XML in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ternären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Relationen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195513" y="2235200"/>
            <a:ext cx="63373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cs typeface="+mn-cs"/>
              </a:rPr>
              <a:t>/paper[year=</a:t>
            </a:r>
            <a:r>
              <a:rPr lang="ja-JP" altLang="en-US" sz="2800">
                <a:latin typeface="Arial"/>
                <a:cs typeface="+mn-cs"/>
              </a:rPr>
              <a:t>“</a:t>
            </a:r>
            <a:r>
              <a:rPr lang="en-US" sz="2800">
                <a:cs typeface="+mn-cs"/>
              </a:rPr>
              <a:t>1986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]/author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787900" y="1125538"/>
            <a:ext cx="3744913" cy="90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6734-18E7-CE41-B287-19FD0E47B6E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</a:t>
            </a:r>
            <a:r>
              <a:rPr lang="en-US" dirty="0" smtClean="0"/>
              <a:t>Relation?</a:t>
            </a:r>
            <a:endParaRPr lang="en-US" dirty="0" smtClean="0">
              <a:cs typeface="+mj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 der Praxis </a:t>
            </a:r>
            <a:r>
              <a:rPr lang="en-US" dirty="0" err="1" smtClean="0">
                <a:cs typeface="+mn-cs"/>
              </a:rPr>
              <a:t>werden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mehrere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Tabellen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benötigt</a:t>
            </a:r>
            <a:r>
              <a:rPr lang="en-US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Sonst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Tabellen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groß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Sonst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Datentypen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nicht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unterstützt</a:t>
            </a:r>
            <a:endParaRPr lang="en-US" dirty="0" smtClean="0">
              <a:cs typeface="+mn-cs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71550" y="2840038"/>
            <a:ext cx="3744913" cy="267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RefTag1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RefTag2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</p:txBody>
      </p:sp>
      <p:sp>
        <p:nvSpPr>
          <p:cNvPr id="2" name="Explosion 1 1"/>
          <p:cNvSpPr/>
          <p:nvPr/>
        </p:nvSpPr>
        <p:spPr>
          <a:xfrm>
            <a:off x="5292725" y="2781300"/>
            <a:ext cx="3382963" cy="309562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Quintessenz: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Abbildung auf SQL</a:t>
            </a:r>
          </a:p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nicht trivial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j-cs"/>
              </a:rPr>
              <a:t>Semistrukturierte Datenbanken: Überblick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Datenspezifikationssprache XML</a:t>
            </a:r>
          </a:p>
          <a:p>
            <a:pPr lvl="1" eaLnBrk="1" hangingPunct="1">
              <a:defRPr/>
            </a:pPr>
            <a:r>
              <a:rPr lang="de-DE" dirty="0"/>
              <a:t>Gedacht zur Datenkommunikation und </a:t>
            </a:r>
            <a:r>
              <a:rPr lang="de-DE" dirty="0" smtClean="0"/>
              <a:t>–</a:t>
            </a:r>
            <a:r>
              <a:rPr lang="de-DE" dirty="0" err="1" smtClean="0"/>
              <a:t>integration</a:t>
            </a:r>
            <a:endParaRPr lang="de-DE" dirty="0" smtClean="0"/>
          </a:p>
          <a:p>
            <a:pPr lvl="1" eaLnBrk="1" hangingPunct="1">
              <a:defRPr/>
            </a:pPr>
            <a:r>
              <a:rPr lang="de-DE" dirty="0" smtClean="0"/>
              <a:t>Begriff des XML-“Dokuments“</a:t>
            </a:r>
            <a:endParaRPr lang="de-DE" dirty="0"/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Strukturprüfung möglich (DTD, XML-Schema)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Repräsentation von XML-Daten in SQL möglich?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Anfragesprache </a:t>
            </a:r>
            <a:r>
              <a:rPr lang="de-DE" b="1" dirty="0" err="1" smtClean="0">
                <a:cs typeface="+mn-cs"/>
              </a:rPr>
              <a:t>XPath</a:t>
            </a:r>
            <a:endParaRPr lang="de-DE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Beispiele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Übersetzung nach SQL möglich?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Anfragesprache </a:t>
            </a:r>
            <a:r>
              <a:rPr lang="de-DE" b="1" dirty="0" err="1" smtClean="0">
                <a:cs typeface="+mn-cs"/>
              </a:rPr>
              <a:t>XQuery</a:t>
            </a:r>
            <a:endParaRPr lang="de-DE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Beispiele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Einige Aspekte der optimierten Anfragebeantwortung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6F70B-FB08-3442-B7AA-79B6F37A6ED1}" type="slidenum">
              <a:rPr lang="de-DE"/>
              <a:pPr>
                <a:defRPr/>
              </a:pPr>
              <a:t>3</a:t>
            </a:fld>
            <a:endParaRPr lang="de-DE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0"/>
            <a:ext cx="2066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DTDs </a:t>
            </a:r>
            <a:r>
              <a:rPr lang="en-US" sz="3600" dirty="0" err="1"/>
              <a:t>zur</a:t>
            </a:r>
            <a:r>
              <a:rPr lang="en-US" sz="3600" dirty="0"/>
              <a:t> </a:t>
            </a:r>
            <a:r>
              <a:rPr lang="en-US" sz="3600" dirty="0" err="1"/>
              <a:t>Herleitung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Schemas</a:t>
            </a:r>
            <a:endParaRPr lang="en-US" dirty="0" smtClean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5353050" cy="259238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DTD (</a:t>
            </a:r>
            <a:r>
              <a:rPr lang="en-US" sz="2800" dirty="0" err="1" smtClean="0">
                <a:cs typeface="+mn-cs"/>
              </a:rPr>
              <a:t>Kontextfreie</a:t>
            </a:r>
            <a:r>
              <a:rPr lang="en-US" sz="2800" dirty="0" smtClean="0">
                <a:cs typeface="+mn-cs"/>
              </a:rPr>
              <a:t> Grammatik)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en-US" sz="2800" dirty="0" err="1" smtClean="0">
                <a:cs typeface="+mn-cs"/>
              </a:rPr>
              <a:t>Relationales</a:t>
            </a:r>
            <a:r>
              <a:rPr lang="en-US" sz="2800" dirty="0" smtClean="0">
                <a:cs typeface="+mn-cs"/>
              </a:rPr>
              <a:t> Schema: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23900" y="1811338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042988" y="3716338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2555776" y="6093296"/>
            <a:ext cx="5292725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00FF"/>
                </a:solidFill>
                <a:latin typeface="Arial" charset="0"/>
              </a:rPr>
              <a:t>Siehe</a:t>
            </a:r>
            <a:r>
              <a:rPr lang="en-US" sz="12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charset="0"/>
              </a:rPr>
              <a:t>auch</a:t>
            </a:r>
            <a:r>
              <a:rPr lang="en-US" sz="1200" dirty="0" smtClean="0">
                <a:solidFill>
                  <a:srgbClr val="0000FF"/>
                </a:solidFill>
                <a:latin typeface="Arial" charset="0"/>
              </a:rPr>
              <a:t>: V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Christophides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Abiteboul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Cluet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M. Scholl,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From structured documents to novel query facilities,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ACM SIGMOD Record 23 (2), 313-324,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1994</a:t>
            </a:r>
          </a:p>
        </p:txBody>
      </p:sp>
      <p:sp>
        <p:nvSpPr>
          <p:cNvPr id="43015" name="Textfeld 3"/>
          <p:cNvSpPr txBox="1">
            <a:spLocks noChangeArrowheads="1"/>
          </p:cNvSpPr>
          <p:nvPr/>
        </p:nvSpPr>
        <p:spPr bwMode="auto">
          <a:xfrm>
            <a:off x="611188" y="5610225"/>
            <a:ext cx="3506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err="1">
                <a:solidFill>
                  <a:srgbClr val="000000"/>
                </a:solidFill>
              </a:rPr>
              <a:t>Shanmugasundaram</a:t>
            </a:r>
            <a:r>
              <a:rPr lang="en-US" sz="1400" dirty="0">
                <a:solidFill>
                  <a:srgbClr val="000000"/>
                </a:solidFill>
              </a:rPr>
              <a:t> et al. </a:t>
            </a:r>
            <a:r>
              <a:rPr lang="en-US" sz="1400" dirty="0" smtClean="0">
                <a:solidFill>
                  <a:srgbClr val="000000"/>
                </a:solidFill>
              </a:rPr>
              <a:t>1999 </a:t>
            </a:r>
            <a:r>
              <a:rPr lang="en-US" sz="1400" dirty="0" err="1" smtClean="0">
                <a:solidFill>
                  <a:srgbClr val="000000"/>
                </a:solidFill>
              </a:rPr>
              <a:t>siehe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oben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53718-29CA-4C40-B527-74B3E2E3159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 DTD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hergeleitetes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019550" y="2311400"/>
            <a:ext cx="5232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ja-JP" altLang="en-US" sz="2800" dirty="0">
                <a:latin typeface="Arial"/>
                <a:cs typeface="+mn-cs"/>
              </a:rPr>
              <a:t>“</a:t>
            </a:r>
            <a:r>
              <a:rPr lang="en-US" sz="2800" dirty="0">
                <a:cs typeface="+mn-cs"/>
              </a:rPr>
              <a:t>1986</a:t>
            </a:r>
            <a:r>
              <a:rPr lang="ja-JP" altLang="en-US" sz="2800" dirty="0">
                <a:latin typeface="Arial"/>
                <a:cs typeface="+mn-cs"/>
              </a:rPr>
              <a:t>”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19550" y="981075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4BFC-107A-FB4F-81DA-269637EE122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432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Aus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Daten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hergeleitetes</a:t>
            </a:r>
            <a:r>
              <a:rPr lang="en-US" dirty="0" smtClean="0">
                <a:cs typeface="+mj-cs"/>
              </a:rPr>
              <a:t> Schema</a:t>
            </a:r>
          </a:p>
        </p:txBody>
      </p:sp>
      <p:sp>
        <p:nvSpPr>
          <p:cNvPr id="54328" name="Text Box 56"/>
          <p:cNvSpPr txBox="1"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 smtClean="0">
              <a:solidFill>
                <a:schemeClr val="accent2"/>
              </a:solidFill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smtClean="0">
                <a:latin typeface="Arial" charset="0"/>
              </a:rPr>
              <a:t>(</a:t>
            </a:r>
            <a:r>
              <a:rPr lang="en-US" sz="2200" dirty="0" err="1" smtClean="0">
                <a:latin typeface="Arial" charset="0"/>
              </a:rPr>
              <a:t>Große</a:t>
            </a:r>
            <a:r>
              <a:rPr lang="en-US" sz="2200" dirty="0" smtClean="0">
                <a:latin typeface="Arial" charset="0"/>
              </a:rPr>
              <a:t>) XML </a:t>
            </a:r>
            <a:r>
              <a:rPr lang="en-US" sz="2200" dirty="0" err="1" smtClean="0">
                <a:latin typeface="Arial" charset="0"/>
              </a:rPr>
              <a:t>Dokumente</a:t>
            </a:r>
            <a:endParaRPr lang="en-US" sz="2200" dirty="0" smtClean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err="1" smtClean="0">
                <a:latin typeface="Arial" charset="0"/>
              </a:rPr>
              <a:t>Kein</a:t>
            </a:r>
            <a:r>
              <a:rPr lang="en-US" sz="2200" dirty="0" smtClean="0">
                <a:latin typeface="Arial" charset="0"/>
              </a:rPr>
              <a:t> Schema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bzw</a:t>
            </a:r>
            <a:r>
              <a:rPr lang="en-US" sz="2200" dirty="0" smtClean="0">
                <a:latin typeface="Arial" charset="0"/>
              </a:rPr>
              <a:t>. DTD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cs typeface="+mn-cs"/>
              </a:rPr>
              <a:t>Problem: </a:t>
            </a:r>
            <a:r>
              <a:rPr lang="en-US" sz="2400" dirty="0" err="1" smtClean="0">
                <a:latin typeface="Arial" charset="0"/>
                <a:cs typeface="+mn-cs"/>
              </a:rPr>
              <a:t>Finde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ein</a:t>
            </a:r>
            <a:r>
              <a:rPr lang="en-US" sz="2400" dirty="0" smtClean="0">
                <a:latin typeface="Arial" charset="0"/>
                <a:cs typeface="+mn-cs"/>
              </a:rPr>
              <a:t> “</a:t>
            </a:r>
            <a:r>
              <a:rPr lang="en-US" sz="2400" dirty="0" err="1" smtClean="0">
                <a:latin typeface="Arial" charset="0"/>
                <a:cs typeface="+mn-cs"/>
              </a:rPr>
              <a:t>gutes</a:t>
            </a:r>
            <a:r>
              <a:rPr lang="en-US" sz="2400" dirty="0" smtClean="0">
                <a:latin typeface="Arial" charset="0"/>
                <a:cs typeface="+mn-cs"/>
              </a:rPr>
              <a:t>” </a:t>
            </a:r>
            <a:r>
              <a:rPr lang="en-US" sz="2400" dirty="0" err="1" smtClean="0">
                <a:latin typeface="Arial" charset="0"/>
                <a:cs typeface="+mn-cs"/>
              </a:rPr>
              <a:t>relationales</a:t>
            </a:r>
            <a:r>
              <a:rPr lang="en-US" sz="2400" dirty="0" smtClean="0">
                <a:latin typeface="Arial" charset="0"/>
                <a:cs typeface="+mn-cs"/>
              </a:rPr>
              <a:t> Schema</a:t>
            </a:r>
          </a:p>
          <a:p>
            <a:pPr>
              <a:spcBef>
                <a:spcPct val="0"/>
              </a:spcBef>
              <a:defRPr/>
            </a:pPr>
            <a:endParaRPr lang="en-US" sz="2400" dirty="0" smtClean="0"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cs typeface="+mn-cs"/>
              </a:rPr>
              <a:t>NB: </a:t>
            </a:r>
            <a:r>
              <a:rPr lang="en-US" sz="2400" dirty="0" err="1" smtClean="0">
                <a:latin typeface="Arial" charset="0"/>
                <a:cs typeface="+mn-cs"/>
              </a:rPr>
              <a:t>Selbst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wenn</a:t>
            </a:r>
            <a:r>
              <a:rPr lang="en-US" sz="2400" dirty="0" smtClean="0">
                <a:latin typeface="Arial" charset="0"/>
                <a:cs typeface="+mn-cs"/>
              </a:rPr>
              <a:t> DTD </a:t>
            </a:r>
            <a:r>
              <a:rPr lang="en-US" sz="2400" dirty="0" err="1" smtClean="0">
                <a:latin typeface="Arial" charset="0"/>
                <a:cs typeface="+mn-cs"/>
              </a:rPr>
              <a:t>gegeben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ist</a:t>
            </a:r>
            <a:r>
              <a:rPr lang="en-US" sz="2400" dirty="0" smtClean="0">
                <a:latin typeface="Arial" charset="0"/>
                <a:cs typeface="+mn-cs"/>
              </a:rPr>
              <a:t>, </a:t>
            </a:r>
            <a:r>
              <a:rPr lang="en-US" sz="2400" dirty="0" err="1" smtClean="0">
                <a:latin typeface="Arial" charset="0"/>
                <a:cs typeface="+mn-cs"/>
              </a:rPr>
              <a:t>kann</a:t>
            </a:r>
            <a:r>
              <a:rPr lang="en-US" sz="2400" dirty="0" smtClean="0">
                <a:latin typeface="Arial" charset="0"/>
                <a:cs typeface="+mn-cs"/>
              </a:rPr>
              <a:t> die </a:t>
            </a:r>
            <a:r>
              <a:rPr lang="en-US" sz="2400" dirty="0" err="1" smtClean="0">
                <a:latin typeface="Arial" charset="0"/>
                <a:cs typeface="+mn-cs"/>
              </a:rPr>
              <a:t>Ausdrucksstärke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zu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gering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sein</a:t>
            </a:r>
            <a:r>
              <a:rPr lang="en-US" sz="2400" dirty="0" smtClean="0">
                <a:latin typeface="Arial" charset="0"/>
                <a:cs typeface="+mn-cs"/>
              </a:rPr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 smtClean="0">
                <a:latin typeface="Arial" charset="0"/>
              </a:rPr>
              <a:t>Z.B. </a:t>
            </a:r>
            <a:r>
              <a:rPr lang="en-US" sz="2000" dirty="0" err="1" smtClean="0">
                <a:latin typeface="Arial" charset="0"/>
              </a:rPr>
              <a:t>wenn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eine</a:t>
            </a:r>
            <a:r>
              <a:rPr lang="en-US" sz="2000" dirty="0" smtClean="0">
                <a:latin typeface="Arial" charset="0"/>
              </a:rPr>
              <a:t> Person 1-3 </a:t>
            </a:r>
            <a:r>
              <a:rPr lang="en-US" sz="2000" dirty="0" err="1" smtClean="0">
                <a:latin typeface="Arial" charset="0"/>
              </a:rPr>
              <a:t>Telefonnummer</a:t>
            </a:r>
            <a:r>
              <a:rPr lang="en-US" sz="2000" dirty="0" smtClean="0">
                <a:latin typeface="Arial" charset="0"/>
              </a:rPr>
              <a:t> hat, </a:t>
            </a:r>
            <a:r>
              <a:rPr lang="en-US" sz="2000" dirty="0" err="1" smtClean="0">
                <a:latin typeface="Arial" charset="0"/>
              </a:rPr>
              <a:t>steht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trotzdem</a:t>
            </a:r>
            <a:r>
              <a:rPr lang="en-US" sz="2000" dirty="0" smtClean="0">
                <a:latin typeface="Arial" charset="0"/>
              </a:rPr>
              <a:t>:  </a:t>
            </a:r>
            <a:r>
              <a:rPr lang="en-US" sz="2000" dirty="0" smtClean="0">
                <a:solidFill>
                  <a:srgbClr val="006600"/>
                </a:solidFill>
                <a:latin typeface="Arial" charset="0"/>
              </a:rPr>
              <a:t>phone</a:t>
            </a:r>
            <a:r>
              <a:rPr lang="en-US" sz="2000" dirty="0" smtClean="0">
                <a:latin typeface="Arial" charset="0"/>
              </a:rPr>
              <a:t>*</a:t>
            </a:r>
          </a:p>
        </p:txBody>
      </p:sp>
      <p:sp>
        <p:nvSpPr>
          <p:cNvPr id="45060" name="Rechteck 1"/>
          <p:cNvSpPr>
            <a:spLocks noChangeArrowheads="1"/>
          </p:cNvSpPr>
          <p:nvPr/>
        </p:nvSpPr>
        <p:spPr bwMode="auto">
          <a:xfrm>
            <a:off x="3184525" y="6361113"/>
            <a:ext cx="290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[Deutsch, Fernandez, </a:t>
            </a:r>
            <a:r>
              <a:rPr lang="en-US" sz="1400" dirty="0" err="1">
                <a:latin typeface="Arial" charset="0"/>
              </a:rPr>
              <a:t>Suciu</a:t>
            </a:r>
            <a:r>
              <a:rPr lang="en-US" sz="1400" dirty="0">
                <a:latin typeface="Arial" charset="0"/>
              </a:rPr>
              <a:t> 1999]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A773E-153C-7D42-97A8-4A9070F8C8D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11138"/>
            <a:ext cx="833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hergeleitetes</a:t>
            </a:r>
            <a:r>
              <a:rPr lang="en-US" dirty="0"/>
              <a:t> Schema</a:t>
            </a:r>
            <a:endParaRPr lang="en-US" dirty="0" smtClean="0">
              <a:cs typeface="+mj-cs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52425" y="2093913"/>
            <a:ext cx="4973638" cy="2232025"/>
            <a:chOff x="93" y="1260"/>
            <a:chExt cx="3133" cy="1406"/>
          </a:xfrm>
        </p:grpSpPr>
        <p:sp>
          <p:nvSpPr>
            <p:cNvPr id="67588" name="Freeform 4"/>
            <p:cNvSpPr>
              <a:spLocks/>
            </p:cNvSpPr>
            <p:nvPr/>
          </p:nvSpPr>
          <p:spPr bwMode="auto">
            <a:xfrm>
              <a:off x="772" y="1269"/>
              <a:ext cx="1105" cy="420"/>
            </a:xfrm>
            <a:custGeom>
              <a:avLst/>
              <a:gdLst>
                <a:gd name="T0" fmla="*/ 1105 w 1105"/>
                <a:gd name="T1" fmla="*/ 0 h 420"/>
                <a:gd name="T2" fmla="*/ 0 w 1105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5" h="420">
                  <a:moveTo>
                    <a:pt x="1105" y="0"/>
                  </a:moveTo>
                  <a:lnTo>
                    <a:pt x="0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1671" y="1260"/>
              <a:ext cx="20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1869" y="1260"/>
              <a:ext cx="317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1869" y="1269"/>
              <a:ext cx="831" cy="420"/>
            </a:xfrm>
            <a:custGeom>
              <a:avLst/>
              <a:gdLst>
                <a:gd name="T0" fmla="*/ 0 w 831"/>
                <a:gd name="T1" fmla="*/ 0 h 420"/>
                <a:gd name="T2" fmla="*/ 831 w 831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1" h="420">
                  <a:moveTo>
                    <a:pt x="0" y="0"/>
                  </a:moveTo>
                  <a:lnTo>
                    <a:pt x="831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411" y="1689"/>
              <a:ext cx="378" cy="480"/>
            </a:xfrm>
            <a:custGeom>
              <a:avLst/>
              <a:gdLst>
                <a:gd name="T0" fmla="*/ 378 w 378"/>
                <a:gd name="T1" fmla="*/ 0 h 480"/>
                <a:gd name="T2" fmla="*/ 0 w 37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480">
                  <a:moveTo>
                    <a:pt x="37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781" y="1689"/>
              <a:ext cx="8" cy="480"/>
            </a:xfrm>
            <a:custGeom>
              <a:avLst/>
              <a:gdLst>
                <a:gd name="T0" fmla="*/ 8 w 8"/>
                <a:gd name="T1" fmla="*/ 0 h 480"/>
                <a:gd name="T2" fmla="*/ 0 w 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80">
                  <a:moveTo>
                    <a:pt x="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806" y="1689"/>
              <a:ext cx="300" cy="480"/>
            </a:xfrm>
            <a:custGeom>
              <a:avLst/>
              <a:gdLst>
                <a:gd name="T0" fmla="*/ 0 w 300"/>
                <a:gd name="T1" fmla="*/ 0 h 480"/>
                <a:gd name="T2" fmla="*/ 300 w 30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480">
                  <a:moveTo>
                    <a:pt x="0" y="0"/>
                  </a:moveTo>
                  <a:lnTo>
                    <a:pt x="30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415" y="1689"/>
              <a:ext cx="274" cy="480"/>
            </a:xfrm>
            <a:custGeom>
              <a:avLst/>
              <a:gdLst>
                <a:gd name="T0" fmla="*/ 274 w 274"/>
                <a:gd name="T1" fmla="*/ 0 h 480"/>
                <a:gd name="T2" fmla="*/ 0 w 274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" h="480">
                  <a:moveTo>
                    <a:pt x="274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1655" y="1697"/>
              <a:ext cx="34" cy="472"/>
            </a:xfrm>
            <a:custGeom>
              <a:avLst/>
              <a:gdLst>
                <a:gd name="T0" fmla="*/ 34 w 34"/>
                <a:gd name="T1" fmla="*/ 0 h 472"/>
                <a:gd name="T2" fmla="*/ 0 w 34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472">
                  <a:moveTo>
                    <a:pt x="34" y="0"/>
                  </a:moveTo>
                  <a:lnTo>
                    <a:pt x="0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1697" y="1714"/>
              <a:ext cx="214" cy="455"/>
            </a:xfrm>
            <a:custGeom>
              <a:avLst/>
              <a:gdLst>
                <a:gd name="T0" fmla="*/ 0 w 214"/>
                <a:gd name="T1" fmla="*/ 0 h 455"/>
                <a:gd name="T2" fmla="*/ 214 w 214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" h="455">
                  <a:moveTo>
                    <a:pt x="0" y="0"/>
                  </a:moveTo>
                  <a:lnTo>
                    <a:pt x="214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2177" y="168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2177" y="169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2691" y="1714"/>
              <a:ext cx="60" cy="455"/>
            </a:xfrm>
            <a:custGeom>
              <a:avLst/>
              <a:gdLst>
                <a:gd name="T0" fmla="*/ 0 w 60"/>
                <a:gd name="T1" fmla="*/ 0 h 455"/>
                <a:gd name="T2" fmla="*/ 60 w 60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455">
                  <a:moveTo>
                    <a:pt x="0" y="0"/>
                  </a:moveTo>
                  <a:lnTo>
                    <a:pt x="60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2691" y="1689"/>
              <a:ext cx="420" cy="480"/>
            </a:xfrm>
            <a:custGeom>
              <a:avLst/>
              <a:gdLst>
                <a:gd name="T0" fmla="*/ 0 w 420"/>
                <a:gd name="T1" fmla="*/ 0 h 480"/>
                <a:gd name="T2" fmla="*/ 420 w 42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0" h="480">
                  <a:moveTo>
                    <a:pt x="0" y="0"/>
                  </a:moveTo>
                  <a:lnTo>
                    <a:pt x="42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781" y="216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781" y="217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1415" y="2177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1415" y="2185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2742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742" y="2193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420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137" y="2193"/>
              <a:ext cx="283" cy="473"/>
            </a:xfrm>
            <a:custGeom>
              <a:avLst/>
              <a:gdLst>
                <a:gd name="T0" fmla="*/ 283 w 283"/>
                <a:gd name="T1" fmla="*/ 0 h 473"/>
                <a:gd name="T2" fmla="*/ 0 w 283"/>
                <a:gd name="T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3" h="473">
                  <a:moveTo>
                    <a:pt x="283" y="0"/>
                  </a:moveTo>
                  <a:lnTo>
                    <a:pt x="0" y="47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800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1391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1827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2263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4" name="Text Box 30"/>
            <p:cNvSpPr txBox="1">
              <a:spLocks noChangeArrowheads="1"/>
            </p:cNvSpPr>
            <p:nvPr/>
          </p:nvSpPr>
          <p:spPr bwMode="auto">
            <a:xfrm>
              <a:off x="93" y="1714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5" name="Text Box 31"/>
            <p:cNvSpPr txBox="1">
              <a:spLocks noChangeArrowheads="1"/>
            </p:cNvSpPr>
            <p:nvPr/>
          </p:nvSpPr>
          <p:spPr bwMode="auto">
            <a:xfrm>
              <a:off x="42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6" name="Text Box 32"/>
            <p:cNvSpPr txBox="1">
              <a:spLocks noChangeArrowheads="1"/>
            </p:cNvSpPr>
            <p:nvPr/>
          </p:nvSpPr>
          <p:spPr bwMode="auto">
            <a:xfrm>
              <a:off x="108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183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241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879" y="171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1486" y="187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2242" y="187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2886" y="1796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1651" y="1712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year</a:t>
              </a:r>
            </a:p>
          </p:txBody>
        </p:sp>
        <p:sp>
          <p:nvSpPr>
            <p:cNvPr id="67624" name="Text Box 40"/>
            <p:cNvSpPr txBox="1">
              <a:spLocks noChangeArrowheads="1"/>
            </p:cNvSpPr>
            <p:nvPr/>
          </p:nvSpPr>
          <p:spPr bwMode="auto">
            <a:xfrm>
              <a:off x="124" y="226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5" name="Text Box 41"/>
            <p:cNvSpPr txBox="1">
              <a:spLocks noChangeArrowheads="1"/>
            </p:cNvSpPr>
            <p:nvPr/>
          </p:nvSpPr>
          <p:spPr bwMode="auto">
            <a:xfrm>
              <a:off x="623" y="228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1225" y="229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7" name="Text Box 43"/>
            <p:cNvSpPr txBox="1">
              <a:spLocks noChangeArrowheads="1"/>
            </p:cNvSpPr>
            <p:nvPr/>
          </p:nvSpPr>
          <p:spPr bwMode="auto">
            <a:xfrm>
              <a:off x="2539" y="2269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2888" y="229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29" name="Text Box 45"/>
            <p:cNvSpPr txBox="1">
              <a:spLocks noChangeArrowheads="1"/>
            </p:cNvSpPr>
            <p:nvPr/>
          </p:nvSpPr>
          <p:spPr bwMode="auto">
            <a:xfrm>
              <a:off x="1639" y="228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0" name="Text Box 46"/>
            <p:cNvSpPr txBox="1">
              <a:spLocks noChangeArrowheads="1"/>
            </p:cNvSpPr>
            <p:nvPr/>
          </p:nvSpPr>
          <p:spPr bwMode="auto">
            <a:xfrm>
              <a:off x="903" y="225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1" name="Text Box 47"/>
            <p:cNvSpPr txBox="1">
              <a:spLocks noChangeArrowheads="1"/>
            </p:cNvSpPr>
            <p:nvPr/>
          </p:nvSpPr>
          <p:spPr bwMode="auto">
            <a:xfrm>
              <a:off x="416" y="230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5724128" y="2060848"/>
            <a:ext cx="2232248" cy="3628752"/>
            <a:chOff x="5724128" y="2060848"/>
            <a:chExt cx="2232248" cy="3628752"/>
          </a:xfrm>
        </p:grpSpPr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5724128" y="2060848"/>
              <a:ext cx="2231507" cy="3628752"/>
              <a:chOff x="3446" y="1227"/>
              <a:chExt cx="1438" cy="2357"/>
            </a:xfrm>
          </p:grpSpPr>
          <p:graphicFrame>
            <p:nvGraphicFramePr>
              <p:cNvPr id="46085" name="Object 49"/>
              <p:cNvGraphicFramePr>
                <a:graphicFrameLocks noChangeAspect="1"/>
              </p:cNvGraphicFramePr>
              <p:nvPr/>
            </p:nvGraphicFramePr>
            <p:xfrm>
              <a:off x="3446" y="3097"/>
              <a:ext cx="1062" cy="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375" name="Document" r:id="rId3" imgW="3451995" imgH="784544" progId="Word.Document.8">
                      <p:embed/>
                    </p:oleObj>
                  </mc:Choice>
                  <mc:Fallback>
                    <p:oleObj name="Document" r:id="rId3" imgW="3451995" imgH="784544" progId="Word.Document.8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6" y="3097"/>
                            <a:ext cx="1062" cy="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1875162"/>
                  </p:ext>
                </p:extLst>
              </p:nvPr>
            </p:nvGraphicFramePr>
            <p:xfrm>
              <a:off x="3492" y="1555"/>
              <a:ext cx="1392" cy="1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376" name="Dokument" r:id="rId6" imgW="6413500" imgH="2578100" progId="Word.Document.8">
                      <p:embed/>
                    </p:oleObj>
                  </mc:Choice>
                  <mc:Fallback>
                    <p:oleObj name="Dokument" r:id="rId6" imgW="6413500" imgH="2578100" progId="Word.Document.8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2" y="1555"/>
                            <a:ext cx="1392" cy="1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35" name="Text Box 51"/>
              <p:cNvSpPr txBox="1">
                <a:spLocks noChangeArrowheads="1"/>
              </p:cNvSpPr>
              <p:nvPr/>
            </p:nvSpPr>
            <p:spPr bwMode="auto">
              <a:xfrm>
                <a:off x="3447" y="1227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 dirty="0">
                    <a:latin typeface="Arial" charset="0"/>
                    <a:cs typeface="+mn-cs"/>
                  </a:rPr>
                  <a:t>Paper1</a:t>
                </a: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67636" name="Text Box 52"/>
              <p:cNvSpPr txBox="1">
                <a:spLocks noChangeArrowheads="1"/>
              </p:cNvSpPr>
              <p:nvPr/>
            </p:nvSpPr>
            <p:spPr bwMode="auto">
              <a:xfrm>
                <a:off x="3447" y="2784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latin typeface="Arial" charset="0"/>
                    <a:cs typeface="+mn-cs"/>
                  </a:rPr>
                  <a:t>Paper2</a:t>
                </a:r>
                <a:endParaRPr lang="en-US">
                  <a:latin typeface="Arial" charset="0"/>
                  <a:cs typeface="+mn-cs"/>
                </a:endParaRPr>
              </a:p>
            </p:txBody>
          </p:sp>
        </p:grpSp>
        <p:cxnSp>
          <p:nvCxnSpPr>
            <p:cNvPr id="3" name="Gerade Verbindung 2"/>
            <p:cNvCxnSpPr/>
            <p:nvPr/>
          </p:nvCxnSpPr>
          <p:spPr>
            <a:xfrm>
              <a:off x="7956376" y="2564904"/>
              <a:ext cx="0" cy="158417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FD2F7-A92E-0A45-A896-86234138C03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Daten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hergeleitetes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11588" y="2133600"/>
            <a:ext cx="53657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ja-JP" altLang="en-US" sz="2800" dirty="0">
                <a:latin typeface="Arial"/>
                <a:cs typeface="+mn-cs"/>
              </a:rPr>
              <a:t>“</a:t>
            </a:r>
            <a:r>
              <a:rPr lang="en-US" sz="2800" dirty="0">
                <a:cs typeface="+mn-cs"/>
              </a:rPr>
              <a:t>1986</a:t>
            </a:r>
            <a:r>
              <a:rPr lang="ja-JP" altLang="en-US" sz="2800" dirty="0">
                <a:latin typeface="Arial"/>
                <a:cs typeface="+mn-cs"/>
              </a:rPr>
              <a:t>”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78250" y="1052513"/>
            <a:ext cx="540226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Paper1</a:t>
            </a:r>
            <a:r>
              <a:rPr lang="en-US" sz="2400" dirty="0">
                <a:latin typeface="Arial" charset="0"/>
                <a:cs typeface="+mn-cs"/>
              </a:rPr>
              <a:t>( fn1, ln1, fn2, ln2, title, year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Paper2</a:t>
            </a:r>
            <a:r>
              <a:rPr lang="en-US" sz="2400" dirty="0">
                <a:latin typeface="Arial" charset="0"/>
                <a:cs typeface="+mn-cs"/>
              </a:rPr>
              <a:t>( author, title 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5BA4E-EE55-1941-BF5C-EEA360B457F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Speicherung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Pfaden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Zeichenketten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Xpath-Ausdrücke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werden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durch</a:t>
            </a:r>
            <a:r>
              <a:rPr lang="en-US" dirty="0" smtClean="0">
                <a:cs typeface="+mn-cs"/>
              </a:rPr>
              <a:t> SQL </a:t>
            </a:r>
            <a:r>
              <a:rPr lang="en-US" b="1" dirty="0" smtClean="0">
                <a:cs typeface="+mn-cs"/>
              </a:rPr>
              <a:t>like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umgesetzt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vgl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auch</a:t>
            </a:r>
            <a:r>
              <a:rPr lang="en-US" dirty="0" smtClean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contains</a:t>
            </a:r>
            <a:r>
              <a:rPr lang="en-US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 smtClean="0"/>
              <a:t>Das </a:t>
            </a:r>
            <a:r>
              <a:rPr lang="de-DE" dirty="0"/>
              <a:t>Prozentzeichen '%' steht für eine beliebige Zeichenkette mit 0 oder mehr </a:t>
            </a:r>
            <a:r>
              <a:rPr lang="de-DE" dirty="0" smtClean="0"/>
              <a:t>Zeichen</a:t>
            </a:r>
          </a:p>
          <a:p>
            <a:pPr marL="457200" lvl="1" indent="0">
              <a:buFontTx/>
              <a:buNone/>
              <a:defRPr/>
            </a:pPr>
            <a:r>
              <a:rPr lang="de-DE" sz="2000" b="1" dirty="0">
                <a:latin typeface="Courier New"/>
              </a:rPr>
              <a:t>SELECT</a:t>
            </a:r>
            <a:r>
              <a:rPr lang="de-DE" sz="2000" dirty="0">
                <a:latin typeface="Courier New"/>
              </a:rPr>
              <a:t> * </a:t>
            </a:r>
            <a:r>
              <a:rPr lang="de-DE" sz="2000" b="1" dirty="0">
                <a:latin typeface="Courier New"/>
              </a:rPr>
              <a:t>FROM</a:t>
            </a:r>
            <a:r>
              <a:rPr lang="de-DE" sz="2000" dirty="0">
                <a:latin typeface="Courier New"/>
              </a:rPr>
              <a:t> Versicherungsnehmer</a:t>
            </a:r>
          </a:p>
          <a:p>
            <a:pPr marL="457200" lvl="1" indent="0">
              <a:buFontTx/>
              <a:buNone/>
              <a:defRPr/>
            </a:pPr>
            <a:r>
              <a:rPr lang="de-DE" sz="2000" dirty="0">
                <a:latin typeface="Courier New"/>
              </a:rPr>
              <a:t> </a:t>
            </a:r>
            <a:r>
              <a:rPr lang="de-DE" sz="2000" b="1" dirty="0">
                <a:latin typeface="Courier New"/>
              </a:rPr>
              <a:t>WHERE</a:t>
            </a:r>
            <a:r>
              <a:rPr lang="de-DE" sz="2000" dirty="0">
                <a:latin typeface="Courier New"/>
              </a:rPr>
              <a:t> Ort </a:t>
            </a:r>
            <a:r>
              <a:rPr lang="de-DE" sz="2000" b="1" dirty="0">
                <a:latin typeface="Courier New"/>
              </a:rPr>
              <a:t>LIKE</a:t>
            </a:r>
            <a:r>
              <a:rPr lang="de-DE" sz="2000" dirty="0">
                <a:latin typeface="Courier New"/>
              </a:rPr>
              <a:t> '%alt%';</a:t>
            </a:r>
            <a:endParaRPr lang="en-US" sz="2000" dirty="0" smtClean="0">
              <a:latin typeface="Courier New"/>
              <a:cs typeface="+mn-cs"/>
            </a:endParaRPr>
          </a:p>
          <a:p>
            <a:pPr eaLnBrk="1" hangingPunct="1">
              <a:defRPr/>
            </a:pPr>
            <a:r>
              <a:rPr lang="de-DE" dirty="0"/>
              <a:t>Der Unterstrich '_' steht für ein beliebiges einzelnes Zeichen, das an der betreffenden Stelle vorkommen </a:t>
            </a:r>
            <a:r>
              <a:rPr lang="de-DE" dirty="0" smtClean="0"/>
              <a:t>soll. </a:t>
            </a:r>
            <a:endParaRPr lang="de-DE" dirty="0"/>
          </a:p>
        </p:txBody>
      </p:sp>
      <p:sp>
        <p:nvSpPr>
          <p:cNvPr id="48132" name="Rechteck 1"/>
          <p:cNvSpPr>
            <a:spLocks noChangeArrowheads="1"/>
          </p:cNvSpPr>
          <p:nvPr/>
        </p:nvSpPr>
        <p:spPr bwMode="auto">
          <a:xfrm>
            <a:off x="2430798" y="6309320"/>
            <a:ext cx="4229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/>
              <a:t>[M. Yoshikawa, </a:t>
            </a:r>
            <a:r>
              <a:rPr lang="en-US" sz="1400" dirty="0" err="1" smtClean="0"/>
              <a:t>T.Amagasa</a:t>
            </a:r>
            <a:r>
              <a:rPr lang="en-US" sz="1400" dirty="0"/>
              <a:t>, </a:t>
            </a:r>
            <a:r>
              <a:rPr lang="en-US" sz="1400" dirty="0" err="1"/>
              <a:t>T.Shimura</a:t>
            </a:r>
            <a:r>
              <a:rPr lang="en-US" sz="1400" dirty="0"/>
              <a:t>, </a:t>
            </a:r>
            <a:r>
              <a:rPr lang="en-US" sz="1400" dirty="0" err="1"/>
              <a:t>S.Uemura</a:t>
            </a:r>
            <a:r>
              <a:rPr lang="en-US" sz="1400" dirty="0"/>
              <a:t> 2001]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BE979-7457-D942-85C9-C76EAB4EA47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63568" name="Group 80"/>
          <p:cNvGraphicFramePr>
            <a:graphicFrameLocks noGrp="1"/>
          </p:cNvGraphicFramePr>
          <p:nvPr/>
        </p:nvGraphicFramePr>
        <p:xfrm>
          <a:off x="1524000" y="1341438"/>
          <a:ext cx="6096000" cy="403860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Pathexpr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publisher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304800" y="1417638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Path</a:t>
            </a:r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1258888" y="5516563"/>
            <a:ext cx="6845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vorkommenden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Annahme</a:t>
            </a:r>
            <a:r>
              <a:rPr lang="en-US" dirty="0">
                <a:solidFill>
                  <a:srgbClr val="CC0000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Nicht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zu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viele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verschiedene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Pfadbezeichner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notwendig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0E4F6-B043-AE42-BC99-1889F2E1E5E2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64643" name="Group 131"/>
          <p:cNvGraphicFramePr>
            <a:graphicFrameLocks noGrp="1"/>
          </p:cNvGraphicFramePr>
          <p:nvPr/>
        </p:nvGraphicFramePr>
        <p:xfrm>
          <a:off x="2057400" y="1641475"/>
          <a:ext cx="3886200" cy="33528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ParentID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138113" y="1412875"/>
            <a:ext cx="153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Element</a:t>
            </a:r>
          </a:p>
        </p:txBody>
      </p:sp>
      <p:sp>
        <p:nvSpPr>
          <p:cNvPr id="64735" name="Text Box 223"/>
          <p:cNvSpPr txBox="1">
            <a:spLocks noChangeArrowheads="1"/>
          </p:cNvSpPr>
          <p:nvPr/>
        </p:nvSpPr>
        <p:spPr bwMode="auto">
          <a:xfrm>
            <a:off x="1757363" y="5451475"/>
            <a:ext cx="623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(Baum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Höhe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h hat max. 2</a:t>
            </a:r>
            <a:r>
              <a:rPr lang="en-US" baseline="30000" dirty="0">
                <a:solidFill>
                  <a:srgbClr val="CC0000"/>
                </a:solidFill>
                <a:cs typeface="+mn-cs"/>
              </a:rPr>
              <a:t>h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Blätter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CA1DA-F4EB-C141-83C5-952B0EF8219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609600" y="1701800"/>
            <a:ext cx="10866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cs typeface="+mn-cs"/>
              </a:rPr>
              <a:t>Val</a:t>
            </a:r>
            <a:br>
              <a:rPr lang="en-US" sz="3200" dirty="0" smtClean="0">
                <a:cs typeface="+mn-cs"/>
              </a:rPr>
            </a:br>
            <a:r>
              <a:rPr lang="en-US" sz="3200" dirty="0" smtClean="0">
                <a:cs typeface="+mn-cs"/>
              </a:rPr>
              <a:t>text()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6560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26630"/>
              </p:ext>
            </p:extLst>
          </p:nvPr>
        </p:nvGraphicFramePr>
        <p:xfrm>
          <a:off x="2590800" y="1628775"/>
          <a:ext cx="4343400" cy="3352800"/>
        </p:xfrm>
        <a:graphic>
          <a:graphicData uri="http://schemas.openxmlformats.org/drawingml/2006/table">
            <a:tbl>
              <a:tblPr/>
              <a:tblGrid>
                <a:gridCol w="1562100"/>
                <a:gridCol w="27813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Wallace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The Best Cooking Book 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44" name="Text Box 108"/>
          <p:cNvSpPr txBox="1">
            <a:spLocks noChangeArrowheads="1"/>
          </p:cNvSpPr>
          <p:nvPr/>
        </p:nvSpPr>
        <p:spPr bwMode="auto">
          <a:xfrm>
            <a:off x="2514600" y="5133975"/>
            <a:ext cx="42962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Blatt in der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Datenbasis</a:t>
            </a:r>
            <a:endParaRPr lang="en-US" dirty="0" smtClean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  <a:cs typeface="+mn-cs"/>
              </a:rPr>
              <a:t>und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Attribut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0"/>
            <a:ext cx="1028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15E-7B27-0A48-86AA-0A9B404B197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Pfad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j-cs"/>
              </a:rPr>
              <a:t>-Relations-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Methode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wie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oben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vereinbart</a:t>
            </a: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86038" y="2133600"/>
            <a:ext cx="5154612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cs typeface="+mn-cs"/>
              </a:rPr>
              <a:t>/bib/paper[year=</a:t>
            </a:r>
            <a:r>
              <a:rPr lang="ja-JP" altLang="en-US" sz="2800">
                <a:latin typeface="Arial"/>
                <a:cs typeface="+mn-cs"/>
              </a:rPr>
              <a:t>“</a:t>
            </a:r>
            <a:r>
              <a:rPr lang="en-US" sz="2800">
                <a:cs typeface="+mn-cs"/>
              </a:rPr>
              <a:t>1986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]//figure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9370-2ECD-F143-B777-53C147C0886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5364" name="Bild 4" descr="xml_at_wo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223963"/>
            <a:ext cx="91868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66" name="Rechteck 6"/>
          <p:cNvSpPr>
            <a:spLocks noChangeArrowheads="1"/>
          </p:cNvSpPr>
          <p:nvPr/>
        </p:nvSpPr>
        <p:spPr bwMode="auto">
          <a:xfrm>
            <a:off x="899592" y="4725144"/>
            <a:ext cx="4572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 err="1"/>
              <a:t>Acknowledgment</a:t>
            </a:r>
            <a:r>
              <a:rPr lang="de-DE" dirty="0"/>
              <a:t>: </a:t>
            </a:r>
            <a:r>
              <a:rPr lang="de-DE" dirty="0" err="1"/>
              <a:t>XPath</a:t>
            </a:r>
            <a:r>
              <a:rPr lang="de-DE" dirty="0"/>
              <a:t>-Präsentationen basieren auf Darstellungen von Dan </a:t>
            </a:r>
            <a:r>
              <a:rPr lang="de-DE" dirty="0" err="1"/>
              <a:t>Suciu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Univ. Washington</a:t>
            </a:r>
          </a:p>
          <a:p>
            <a:r>
              <a:rPr lang="de-DE" dirty="0">
                <a:hlinkClick r:id="rId3"/>
              </a:rPr>
              <a:t>http://www.cs.washington.edu/homes/suciu/COURSES/</a:t>
            </a:r>
            <a:r>
              <a:rPr lang="de-DE" dirty="0" smtClean="0">
                <a:hlinkClick r:id="rId3"/>
              </a:rPr>
              <a:t>590DS</a:t>
            </a:r>
            <a:endParaRPr lang="de-DE" dirty="0" smtClean="0"/>
          </a:p>
          <a:p>
            <a:r>
              <a:rPr lang="de-DE" dirty="0" smtClean="0"/>
              <a:t>Anpassungen für </a:t>
            </a:r>
            <a:r>
              <a:rPr lang="de-DE" dirty="0" err="1" smtClean="0"/>
              <a:t>XQuery</a:t>
            </a:r>
            <a:r>
              <a:rPr lang="de-DE" dirty="0" smtClean="0"/>
              <a:t> 3.0 sind erfolgt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424863" cy="49149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//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relationalen</a:t>
            </a:r>
            <a:r>
              <a:rPr lang="en-US" sz="2400" dirty="0" smtClean="0"/>
              <a:t> </a:t>
            </a:r>
            <a:r>
              <a:rPr lang="en-US" sz="2400" dirty="0" err="1" smtClean="0"/>
              <a:t>Techniken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besser</a:t>
            </a:r>
            <a:r>
              <a:rPr lang="en-US" sz="2400" dirty="0" smtClean="0"/>
              <a:t> </a:t>
            </a:r>
            <a:r>
              <a:rPr lang="en-US" sz="2400" dirty="0" err="1" smtClean="0"/>
              <a:t>unterstützen</a:t>
            </a:r>
            <a:r>
              <a:rPr lang="en-US" sz="2400" dirty="0" smtClean="0"/>
              <a:t>? </a:t>
            </a:r>
          </a:p>
          <a:p>
            <a:pPr lvl="1">
              <a:defRPr/>
            </a:pPr>
            <a:r>
              <a:rPr lang="en-US" sz="2200" dirty="0" err="1" smtClean="0"/>
              <a:t>Bereichsindex</a:t>
            </a:r>
            <a:r>
              <a:rPr lang="en-US" sz="2200" dirty="0" smtClean="0"/>
              <a:t> (D-Labeling)</a:t>
            </a:r>
          </a:p>
          <a:p>
            <a:pPr lvl="1">
              <a:defRPr/>
            </a:pPr>
            <a:r>
              <a:rPr lang="en-US" sz="2200" dirty="0" err="1" smtClean="0"/>
              <a:t>Pfadindex</a:t>
            </a:r>
            <a:r>
              <a:rPr lang="en-US" sz="2200" dirty="0" smtClean="0"/>
              <a:t> (P-Labeling)</a:t>
            </a:r>
          </a:p>
          <a:p>
            <a:pPr>
              <a:defRPr/>
            </a:pP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die </a:t>
            </a:r>
            <a:r>
              <a:rPr lang="en-US" dirty="0" err="1" smtClean="0"/>
              <a:t>Anzahl</a:t>
            </a:r>
            <a:r>
              <a:rPr lang="en-US" dirty="0" smtClean="0"/>
              <a:t> der IO-</a:t>
            </a:r>
            <a:r>
              <a:rPr lang="en-US" dirty="0" err="1" smtClean="0"/>
              <a:t>Operationen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reduzieren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Join-</a:t>
            </a:r>
            <a:r>
              <a:rPr lang="en-US" dirty="0" err="1" smtClean="0"/>
              <a:t>Operationen</a:t>
            </a:r>
            <a:r>
              <a:rPr lang="en-US" dirty="0" smtClean="0"/>
              <a:t> </a:t>
            </a:r>
            <a:r>
              <a:rPr lang="en-US" dirty="0" err="1" smtClean="0"/>
              <a:t>optimieren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500" dirty="0">
                <a:ea typeface="SimSun" charset="0"/>
                <a:cs typeface="SimSun" charset="0"/>
              </a:rPr>
              <a:t>Motivation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51375-8C56-C34F-AE00-F221737119FD}" type="slidenum">
              <a:rPr lang="de-DE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>
              <a:defRPr/>
            </a:pPr>
            <a:r>
              <a:rPr lang="de-DE" altLang="zh-CN" smtClean="0">
                <a:ea typeface="SimSun" charset="0"/>
                <a:cs typeface="SimSun" charset="0"/>
              </a:rPr>
              <a:t>D-Beschriftung: Dynamische Intervallkodierung</a:t>
            </a:r>
            <a:endParaRPr lang="de-DE" altLang="zh-CN">
              <a:ea typeface="SimSun" charset="0"/>
              <a:cs typeface="SimSun" charset="0"/>
            </a:endParaRPr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125538"/>
            <a:ext cx="3944938" cy="4684712"/>
          </a:xfrm>
        </p:spPr>
        <p:txBody>
          <a:bodyPr/>
          <a:lstStyle/>
          <a:p>
            <a:pPr>
              <a:defRPr/>
            </a:pPr>
            <a:r>
              <a:rPr lang="de-DE" altLang="zh-CN" sz="2600" smtClean="0">
                <a:ea typeface="SimSun" charset="0"/>
                <a:cs typeface="SimSun" charset="0"/>
              </a:rPr>
              <a:t>Beschriftung </a:t>
            </a:r>
            <a:br>
              <a:rPr lang="de-DE" altLang="zh-CN" sz="2600" smtClean="0">
                <a:ea typeface="SimSun" charset="0"/>
                <a:cs typeface="SimSun" charset="0"/>
              </a:rPr>
            </a:br>
            <a:r>
              <a:rPr lang="de-DE" altLang="zh-CN" sz="2600" smtClean="0">
                <a:ea typeface="SimSun" charset="0"/>
                <a:cs typeface="SimSun" charset="0"/>
              </a:rPr>
              <a:t>(Start, Ende, Ebene) </a:t>
            </a:r>
            <a:br>
              <a:rPr lang="de-DE" altLang="zh-CN" sz="2600" smtClean="0">
                <a:ea typeface="SimSun" charset="0"/>
                <a:cs typeface="SimSun" charset="0"/>
              </a:rPr>
            </a:br>
            <a:r>
              <a:rPr lang="de-DE" altLang="zh-CN" sz="2600" smtClean="0">
                <a:ea typeface="SimSun" charset="0"/>
                <a:cs typeface="SimSun" charset="0"/>
              </a:rPr>
              <a:t>kann verwendet werden, um Vorgänger-Nachfolger-Beziehungen in einem Baum zu entdecken</a:t>
            </a:r>
          </a:p>
        </p:txBody>
      </p:sp>
      <p:grpSp>
        <p:nvGrpSpPr>
          <p:cNvPr id="55299" name="Group 37"/>
          <p:cNvGrpSpPr>
            <a:grpSpLocks/>
          </p:cNvGrpSpPr>
          <p:nvPr/>
        </p:nvGrpSpPr>
        <p:grpSpPr bwMode="auto">
          <a:xfrm>
            <a:off x="274067" y="1124744"/>
            <a:ext cx="4225925" cy="4189412"/>
            <a:chOff x="288" y="1009"/>
            <a:chExt cx="2662" cy="2639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1344" y="1390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748" y="1764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17" y="100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books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417" y="137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6" y="179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921" y="179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573" y="1164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008" y="1554"/>
              <a:ext cx="572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1580" y="1554"/>
              <a:ext cx="484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091" y="225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1232" y="1973"/>
              <a:ext cx="888" cy="2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875" y="2247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1673" y="2459"/>
              <a:ext cx="448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481" y="270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978" y="2701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figure</a:t>
              </a: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2120" y="2876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881" y="3089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description</a:t>
              </a: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2120" y="2459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88" y="1936"/>
              <a:ext cx="7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 New Roman" charset="0"/>
                </a:rPr>
                <a:t>“The lord of the rings …”</a:t>
              </a: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912" y="2388"/>
              <a:ext cx="7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“Locating middle-earth”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1373" y="2847"/>
              <a:ext cx="60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“A hall fit for a king”</a:t>
              </a: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1824" y="3244"/>
              <a:ext cx="11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“King Theoden's </a:t>
              </a:r>
            </a:p>
            <a:p>
              <a:pPr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golden hall”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1646" y="1129"/>
              <a:ext cx="7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(1, 20000, 1)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1721" y="1426"/>
              <a:ext cx="7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Times New Roman" charset="0"/>
                </a:rPr>
                <a:t>(6, 1200, 2)</a:t>
              </a: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84" y="1654"/>
              <a:ext cx="5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(10,80,3)</a:t>
              </a: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2181" y="1695"/>
              <a:ext cx="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(81, 250,3)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2572" y="2556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2578" y="174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2524" y="103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120" y="1981"/>
              <a:ext cx="0" cy="2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2198" y="2161"/>
              <a:ext cx="7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(100, 200,4)</a:t>
              </a:r>
            </a:p>
          </p:txBody>
        </p:sp>
      </p:grpSp>
      <p:sp>
        <p:nvSpPr>
          <p:cNvPr id="55300" name="Rechteck 1"/>
          <p:cNvSpPr>
            <a:spLocks noChangeArrowheads="1"/>
          </p:cNvSpPr>
          <p:nvPr/>
        </p:nvSpPr>
        <p:spPr bwMode="auto">
          <a:xfrm>
            <a:off x="2483768" y="5806653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noProof="1" smtClean="0">
                <a:solidFill>
                  <a:srgbClr val="0000FF"/>
                </a:solidFill>
              </a:rPr>
              <a:t>D. DeHaan, D. Toman, M. Consens, and M.T. Ozsu. </a:t>
            </a:r>
            <a:br>
              <a:rPr lang="en-US" baseline="30000" noProof="1" smtClean="0">
                <a:solidFill>
                  <a:srgbClr val="0000FF"/>
                </a:solidFill>
              </a:rPr>
            </a:br>
            <a:r>
              <a:rPr lang="en-US" baseline="30000" noProof="1" smtClean="0">
                <a:solidFill>
                  <a:srgbClr val="0000FF"/>
                </a:solidFill>
              </a:rPr>
              <a:t>A comprehensive XQuery to SQL translation using dynamic interval encoding. In </a:t>
            </a:r>
            <a:r>
              <a:rPr lang="en-US" i="1" baseline="30000" noProof="1" smtClean="0">
                <a:solidFill>
                  <a:srgbClr val="0000FF"/>
                </a:solidFill>
              </a:rPr>
              <a:t>Proceedings of SIGMOD</a:t>
            </a:r>
            <a:r>
              <a:rPr lang="en-US" baseline="30000" noProof="1" smtClean="0">
                <a:solidFill>
                  <a:srgbClr val="0000FF"/>
                </a:solidFill>
              </a:rPr>
              <a:t>, </a:t>
            </a:r>
            <a:r>
              <a:rPr lang="en-US" b="1" baseline="30000" noProof="1" smtClean="0">
                <a:solidFill>
                  <a:srgbClr val="FF0000"/>
                </a:solidFill>
              </a:rPr>
              <a:t>2001</a:t>
            </a:r>
            <a:endParaRPr lang="en-US" noProof="1">
              <a:solidFill>
                <a:srgbClr val="0000FF"/>
              </a:solidFill>
            </a:endParaRPr>
          </a:p>
        </p:txBody>
      </p:sp>
      <p:sp>
        <p:nvSpPr>
          <p:cNvPr id="55301" name="Rechteck 1"/>
          <p:cNvSpPr>
            <a:spLocks noChangeArrowheads="1"/>
          </p:cNvSpPr>
          <p:nvPr/>
        </p:nvSpPr>
        <p:spPr bwMode="auto">
          <a:xfrm>
            <a:off x="2483768" y="6381328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noProof="1" smtClean="0">
                <a:solidFill>
                  <a:srgbClr val="0000FF"/>
                </a:solidFill>
              </a:rPr>
              <a:t>J. Celko. Trees, Databases and SQL. DBMS, 7(10):48–57, </a:t>
            </a:r>
            <a:r>
              <a:rPr lang="en-US" sz="1200" b="1" noProof="1" smtClean="0">
                <a:solidFill>
                  <a:srgbClr val="FF0000"/>
                </a:solidFill>
              </a:rPr>
              <a:t>1994</a:t>
            </a:r>
            <a:endParaRPr lang="en-US" sz="1200" noProof="1">
              <a:solidFill>
                <a:srgbClr val="0000FF"/>
              </a:solidFill>
            </a:endParaRP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CABA5-1C8E-2049-8B2B-B08D9BE7D23D}" type="slidenum">
              <a:rPr lang="de-DE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4F987-E2F4-D140-9751-442DB7EFF00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D-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Beschriftung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76600" y="2311400"/>
            <a:ext cx="56642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/book//author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76600" y="981075"/>
            <a:ext cx="6119813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Book</a:t>
            </a:r>
            <a:r>
              <a:rPr lang="en-US" sz="2400" dirty="0">
                <a:latin typeface="Arial" charset="0"/>
                <a:cs typeface="+mn-cs"/>
              </a:rPr>
              <a:t>( BID, Title, Year,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              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B0E5D-754F-8F43-9314-56A41F2AF0F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36004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Wozu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dient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die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Ebenen-Angabe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87450" y="1196975"/>
            <a:ext cx="6121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Book</a:t>
            </a:r>
            <a:r>
              <a:rPr lang="en-US" sz="2400" dirty="0">
                <a:latin typeface="Arial" charset="0"/>
                <a:cs typeface="+mn-cs"/>
              </a:rPr>
              <a:t>( BID, Title, Year,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              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06113-BE9B-B64C-AA02-2674D4178FA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36004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Wozu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dient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die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Ebenen-Angabe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?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Finden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von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direkten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Nachfahren</a:t>
            </a: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(“Child”-Relation)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87450" y="1196975"/>
            <a:ext cx="6121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Book</a:t>
            </a:r>
            <a:r>
              <a:rPr lang="en-US" sz="2400" dirty="0">
                <a:latin typeface="Arial" charset="0"/>
                <a:cs typeface="+mn-cs"/>
              </a:rPr>
              <a:t>( BID, Title, Year,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              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8888" y="5229225"/>
            <a:ext cx="6121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/book/author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604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604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60419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604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7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604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60449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XPath-Anfragesprache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604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604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604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604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XPath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604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04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/>
                <a:t>XQuery</a:t>
              </a:r>
            </a:p>
          </p:txBody>
        </p:sp>
        <p:pic>
          <p:nvPicPr>
            <p:cNvPr id="604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04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60424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604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604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604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6" name="Textplatzhalter 2"/>
          <p:cNvSpPr txBox="1">
            <a:spLocks/>
          </p:cNvSpPr>
          <p:nvPr/>
        </p:nvSpPr>
        <p:spPr bwMode="gray">
          <a:xfrm>
            <a:off x="3913188" y="6407150"/>
            <a:ext cx="5122862" cy="334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200" dirty="0" smtClean="0"/>
              <a:t>Prof. Dr. Ralf </a:t>
            </a:r>
            <a:r>
              <a:rPr lang="en-US" sz="1200" dirty="0" err="1" smtClean="0"/>
              <a:t>Möller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FLWOR </a:t>
            </a:r>
            <a:r>
              <a:rPr lang="en-US" dirty="0"/>
              <a:t>(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Flower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 </a:t>
            </a:r>
            <a:r>
              <a:rPr lang="en-US" dirty="0" err="1" smtClean="0"/>
              <a:t>Ausdrücke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for.</a:t>
            </a:r>
            <a:r>
              <a:rPr lang="en-US" dirty="0"/>
              <a:t>.. </a:t>
            </a:r>
            <a:r>
              <a:rPr lang="en-US" dirty="0" smtClean="0"/>
              <a:t>let.</a:t>
            </a:r>
            <a:r>
              <a:rPr lang="en-US" dirty="0"/>
              <a:t>.. </a:t>
            </a:r>
            <a:r>
              <a:rPr lang="en-US" dirty="0" smtClean="0"/>
              <a:t>for.</a:t>
            </a:r>
            <a:r>
              <a:rPr lang="en-US" dirty="0"/>
              <a:t>.. </a:t>
            </a:r>
            <a:r>
              <a:rPr lang="en-US" dirty="0" smtClean="0"/>
              <a:t>let.</a:t>
            </a:r>
            <a:r>
              <a:rPr lang="en-US" dirty="0"/>
              <a:t>.. </a:t>
            </a:r>
          </a:p>
          <a:p>
            <a:pPr>
              <a:buFontTx/>
              <a:buNone/>
              <a:defRPr/>
            </a:pPr>
            <a:r>
              <a:rPr lang="en-US" dirty="0" smtClean="0"/>
              <a:t>where…</a:t>
            </a:r>
          </a:p>
          <a:p>
            <a:pPr>
              <a:buFontTx/>
              <a:buNone/>
              <a:defRPr/>
            </a:pPr>
            <a:r>
              <a:rPr lang="en-US" dirty="0" smtClean="0"/>
              <a:t>order by…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 smtClean="0"/>
              <a:t>return.</a:t>
            </a:r>
            <a:r>
              <a:rPr lang="en-US" dirty="0"/>
              <a:t>..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12A19-466F-B34F-B7CD-F6AAEE9B9616}" type="slidenum">
              <a:rPr lang="de-DE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Unser </a:t>
            </a:r>
            <a:r>
              <a:rPr lang="en-US" dirty="0" err="1" smtClean="0"/>
              <a:t>Beispieldokument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E4A3A-75EA-7C4C-B555-C883F9977705}" type="slidenum">
              <a:rPr lang="de-DE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</a:t>
            </a:r>
            <a:r>
              <a:rPr lang="en-US" dirty="0" err="1"/>
              <a:t>E</a:t>
            </a:r>
            <a:r>
              <a:rPr lang="en-US" dirty="0" err="1" smtClean="0"/>
              <a:t>rstes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Buchtitel</a:t>
            </a:r>
            <a:r>
              <a:rPr lang="en-US" dirty="0" smtClean="0"/>
              <a:t> die </a:t>
            </a:r>
            <a:r>
              <a:rPr lang="en-US" dirty="0" err="1" smtClean="0"/>
              <a:t>nach</a:t>
            </a:r>
            <a:r>
              <a:rPr lang="en-US" dirty="0" smtClean="0"/>
              <a:t> 1995 </a:t>
            </a:r>
            <a:r>
              <a:rPr lang="en-US" dirty="0" err="1" smtClean="0"/>
              <a:t>publiziert</a:t>
            </a:r>
            <a:r>
              <a:rPr lang="en-US" dirty="0" smtClean="0"/>
              <a:t> </a:t>
            </a:r>
            <a:r>
              <a:rPr lang="en-US" dirty="0" err="1" smtClean="0"/>
              <a:t>wurden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von XML-Tags (</a:t>
            </a:r>
            <a:r>
              <a:rPr lang="en-US" dirty="0" err="1" smtClean="0"/>
              <a:t>i.a</a:t>
            </a:r>
            <a:r>
              <a:rPr lang="en-US" dirty="0" smtClean="0"/>
              <a:t>. </a:t>
            </a:r>
            <a:r>
              <a:rPr lang="en-US" dirty="0" err="1" smtClean="0"/>
              <a:t>Bäumen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2060575"/>
            <a:ext cx="3429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where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year</a:t>
            </a:r>
            <a:r>
              <a:rPr lang="en-US" dirty="0"/>
              <a:t> &gt; </a:t>
            </a:r>
            <a:r>
              <a:rPr lang="en-US" dirty="0" smtClean="0"/>
              <a:t>1995</a:t>
            </a:r>
            <a:endParaRPr lang="en-US" dirty="0"/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71550" y="4581525"/>
            <a:ext cx="287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abc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def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ghi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623F8-43FB-6844-BF4D-4DCBE89035F0}" type="slidenum">
              <a:rPr lang="de-DE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RETURN </a:t>
            </a:r>
            <a:r>
              <a:rPr lang="en-US" dirty="0" err="1" smtClean="0"/>
              <a:t>konstruiert</a:t>
            </a:r>
            <a:r>
              <a:rPr lang="en-US" dirty="0" smtClean="0"/>
              <a:t> </a:t>
            </a:r>
            <a:r>
              <a:rPr lang="en-US" dirty="0" err="1" smtClean="0"/>
              <a:t>Ergebnisliste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Author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Buches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“Morgan Kaufmann”,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veröffentlichten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 auf</a:t>
            </a:r>
            <a:endParaRPr lang="en-US" dirty="0"/>
          </a:p>
        </p:txBody>
      </p:sp>
      <p:sp>
        <p:nvSpPr>
          <p:cNvPr id="13316" name="Rectangle 1028"/>
          <p:cNvSpPr>
            <a:spLocks noChangeArrowheads="1"/>
          </p:cNvSpPr>
          <p:nvPr/>
        </p:nvSpPr>
        <p:spPr bwMode="auto">
          <a:xfrm>
            <a:off x="669925" y="2276475"/>
            <a:ext cx="7862888" cy="355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$a</a:t>
            </a:r>
            <a:r>
              <a:rPr lang="en-US" dirty="0"/>
              <a:t> </a:t>
            </a:r>
            <a:r>
              <a:rPr lang="en-US" u="sng" dirty="0" smtClean="0"/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dirty="0">
                <a:solidFill>
                  <a:srgbClr val="FF33CC"/>
                </a:solidFill>
                <a:cs typeface="Courier New" charset="0"/>
              </a:rPr>
              <a:t>-values </a:t>
            </a:r>
            <a:r>
              <a:rPr lang="en-US" dirty="0" smtClean="0"/>
              <a:t>(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br>
              <a:rPr lang="en-US" dirty="0">
                <a:latin typeface="Arial Unicode MS" charset="0"/>
                <a:cs typeface="Courier New" charset="0"/>
              </a:rPr>
            </a:br>
            <a:r>
              <a:rPr lang="en-US" dirty="0">
                <a:latin typeface="Arial Unicode MS" charset="0"/>
                <a:cs typeface="Courier New" charset="0"/>
              </a:rPr>
              <a:t>                             </a:t>
            </a:r>
            <a:r>
              <a:rPr lang="en-US" dirty="0" smtClean="0">
                <a:latin typeface="Arial Unicode MS" charset="0"/>
                <a:cs typeface="Courier New" charset="0"/>
              </a:rPr>
              <a:t>           </a:t>
            </a:r>
            <a:r>
              <a:rPr lang="en-US" dirty="0" smtClean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[</a:t>
            </a:r>
            <a:r>
              <a:rPr lang="en-US" dirty="0">
                <a:solidFill>
                  <a:srgbClr val="006600"/>
                </a:solidFill>
              </a:rPr>
              <a:t>publisher</a:t>
            </a:r>
            <a:r>
              <a:rPr lang="en-US" dirty="0"/>
              <a:t>=</a:t>
            </a:r>
            <a:r>
              <a:rPr lang="en-US" dirty="0">
                <a:latin typeface="Arial Unicode MS" charset="0"/>
                <a:cs typeface="Courier New" charset="0"/>
              </a:rPr>
              <a:t>"</a:t>
            </a:r>
            <a:r>
              <a:rPr lang="en-US" dirty="0"/>
              <a:t>Morgan Kaufmann</a:t>
            </a:r>
            <a:r>
              <a:rPr lang="en-US" dirty="0">
                <a:latin typeface="Arial Unicode MS" charset="0"/>
                <a:cs typeface="Courier New" charset="0"/>
              </a:rPr>
              <a:t>"</a:t>
            </a:r>
            <a:r>
              <a:rPr lang="en-US" dirty="0"/>
              <a:t>]/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 { 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  $a,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  </a:t>
            </a: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$t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[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=</a:t>
            </a:r>
            <a:r>
              <a:rPr lang="en-US" dirty="0">
                <a:solidFill>
                  <a:schemeClr val="accent2"/>
                </a:solidFill>
              </a:rPr>
              <a:t>$a</a:t>
            </a:r>
            <a:r>
              <a:rPr lang="en-US" dirty="0"/>
              <a:t>]/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    </a:t>
            </a: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$t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}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</a:p>
        </p:txBody>
      </p:sp>
      <p:sp>
        <p:nvSpPr>
          <p:cNvPr id="13317" name="Text Box 1029"/>
          <p:cNvSpPr txBox="1">
            <a:spLocks noChangeArrowheads="1"/>
          </p:cNvSpPr>
          <p:nvPr/>
        </p:nvSpPr>
        <p:spPr bwMode="auto">
          <a:xfrm>
            <a:off x="750888" y="5938838"/>
            <a:ext cx="72704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dirty="0">
                <a:solidFill>
                  <a:srgbClr val="FF33CC"/>
                </a:solidFill>
                <a:cs typeface="Courier New" charset="0"/>
              </a:rPr>
              <a:t>-</a:t>
            </a: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values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Duplikateliminierung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dargestellt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über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eine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Funktion</a:t>
            </a:r>
            <a:endParaRPr lang="en-US" dirty="0">
              <a:latin typeface="Aria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FC08C-B8A9-994D-B030-DCE52F8C3384}" type="slidenum">
              <a:rPr lang="de-DE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F32C-4D31-344B-BE13-FBCCB20253D9}" type="slidenum">
              <a:rPr lang="de-DE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</a:t>
            </a: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sog</a:t>
            </a:r>
            <a:r>
              <a:rPr lang="en-US" dirty="0" smtClean="0"/>
              <a:t>. </a:t>
            </a:r>
            <a:r>
              <a:rPr lang="en-US" dirty="0" err="1" smtClean="0"/>
              <a:t>Liste</a:t>
            </a:r>
            <a:endParaRPr lang="en-US" dirty="0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  </a:t>
            </a:r>
            <a:r>
              <a:rPr lang="en-US" sz="2800" dirty="0" smtClean="0"/>
              <a:t> </a:t>
            </a:r>
            <a:r>
              <a:rPr lang="en-US" sz="2400" dirty="0" smtClean="0"/>
              <a:t>&lt;</a:t>
            </a:r>
            <a:r>
              <a:rPr lang="en-US" sz="2400" dirty="0">
                <a:solidFill>
                  <a:srgbClr val="006600"/>
                </a:solidFill>
              </a:rPr>
              <a:t>result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&gt;Jones&lt;/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abc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def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&lt;/</a:t>
            </a:r>
            <a:r>
              <a:rPr lang="en-US" sz="2400" dirty="0">
                <a:solidFill>
                  <a:srgbClr val="006600"/>
                </a:solidFill>
              </a:rPr>
              <a:t>result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result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Smith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ghi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&lt;/</a:t>
            </a:r>
            <a:r>
              <a:rPr lang="en-US" sz="2400" dirty="0">
                <a:solidFill>
                  <a:srgbClr val="006600"/>
                </a:solidFill>
              </a:rPr>
              <a:t>result&gt;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2F6A-BB5A-E14B-A021-ACF55CC06F40}" type="slidenum">
              <a:rPr lang="de-DE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distinct-values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pic>
        <p:nvPicPr>
          <p:cNvPr id="5" name="Bild 4" descr="Screen Shot 2015-10-26 at 08.2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1" y="1196752"/>
            <a:ext cx="479940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</a:t>
            </a:r>
            <a:r>
              <a:rPr lang="en-US" dirty="0" err="1"/>
              <a:t>E</a:t>
            </a:r>
            <a:r>
              <a:rPr lang="en-US" dirty="0" err="1" smtClean="0"/>
              <a:t>rstes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Finde</a:t>
            </a:r>
            <a:r>
              <a:rPr lang="en-US" dirty="0" smtClean="0"/>
              <a:t> die </a:t>
            </a:r>
            <a:r>
              <a:rPr lang="en-US" dirty="0" err="1" smtClean="0"/>
              <a:t>Preise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dirty="0" err="1" smtClean="0"/>
              <a:t>Ergebnis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 err="1"/>
              <a:t>Finde</a:t>
            </a:r>
            <a:r>
              <a:rPr lang="en-US" dirty="0"/>
              <a:t> die </a:t>
            </a:r>
            <a:r>
              <a:rPr lang="en-US" dirty="0" err="1"/>
              <a:t>Preise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Bücher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 smtClean="0"/>
              <a:t>Preise</a:t>
            </a:r>
            <a:r>
              <a:rPr lang="en-US" dirty="0" smtClean="0"/>
              <a:t>: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dirty="0" err="1" smtClean="0"/>
              <a:t>Ergebnis</a:t>
            </a:r>
            <a:r>
              <a:rPr lang="en-US" dirty="0" smtClean="0"/>
              <a:t>: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77139" y="1924090"/>
            <a:ext cx="3478837" cy="78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 smtClean="0"/>
              <a:t>return</a:t>
            </a:r>
            <a:r>
              <a:rPr lang="en-US" dirty="0" smtClean="0"/>
              <a:t> &lt;book&gt; </a:t>
            </a:r>
            <a:r>
              <a:rPr lang="en-US" dirty="0" smtClean="0">
                <a:solidFill>
                  <a:schemeClr val="accent2"/>
                </a:solidFill>
              </a:rPr>
              <a:t>$x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@price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/>
              <a:t>&lt;/book&gt;</a:t>
            </a:r>
            <a:endParaRPr lang="en-US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95736" y="2996952"/>
            <a:ext cx="4006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   </a:t>
            </a:r>
            <a:r>
              <a:rPr lang="en-US" sz="2400" dirty="0" smtClean="0"/>
              <a:t>&lt;</a:t>
            </a:r>
            <a:r>
              <a:rPr lang="en-US" sz="2400" dirty="0" smtClean="0">
                <a:solidFill>
                  <a:srgbClr val="006600"/>
                </a:solidFill>
              </a:rPr>
              <a:t>book price="55"</a:t>
            </a:r>
            <a:r>
              <a:rPr lang="en-US" sz="2400" dirty="0" smtClean="0"/>
              <a:t>&gt; &lt;/</a:t>
            </a:r>
            <a:r>
              <a:rPr lang="en-US" sz="2400" dirty="0" smtClean="0">
                <a:solidFill>
                  <a:srgbClr val="006600"/>
                </a:solidFill>
              </a:rPr>
              <a:t>book</a:t>
            </a:r>
            <a:r>
              <a:rPr lang="en-US" sz="2400" dirty="0" smtClean="0"/>
              <a:t>&gt;</a:t>
            </a:r>
            <a:endParaRPr lang="en-US" sz="2400" dirty="0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623F8-43FB-6844-BF4D-4DCBE89035F0}" type="slidenum">
              <a:rPr lang="de-DE"/>
              <a:pPr>
                <a:defRPr/>
              </a:pPr>
              <a:t>52</a:t>
            </a:fld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7584" y="4444370"/>
            <a:ext cx="4038285" cy="78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 smtClean="0"/>
              <a:t>return</a:t>
            </a:r>
            <a:r>
              <a:rPr lang="en-US" dirty="0" smtClean="0"/>
              <a:t> &lt;price&gt; data(</a:t>
            </a:r>
            <a:r>
              <a:rPr lang="en-US" dirty="0" smtClean="0">
                <a:solidFill>
                  <a:schemeClr val="accent2"/>
                </a:solidFill>
              </a:rPr>
              <a:t>$x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@price</a:t>
            </a:r>
            <a:r>
              <a:rPr lang="en-US" dirty="0" smtClean="0">
                <a:solidFill>
                  <a:srgbClr val="006600"/>
                </a:solidFill>
              </a:rPr>
              <a:t>) </a:t>
            </a:r>
            <a:r>
              <a:rPr lang="en-US" dirty="0" smtClean="0"/>
              <a:t>&lt;/price&gt;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95736" y="5445224"/>
            <a:ext cx="2811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   </a:t>
            </a:r>
            <a:r>
              <a:rPr lang="en-US" sz="2400" smtClean="0"/>
              <a:t>&lt;price&gt;55&lt;/</a:t>
            </a:r>
            <a:r>
              <a:rPr lang="en-US" sz="2400" dirty="0" smtClean="0"/>
              <a:t>price&gt;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for und let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for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in </a:t>
            </a:r>
            <a:r>
              <a:rPr lang="en-US" dirty="0" err="1"/>
              <a:t>expr</a:t>
            </a:r>
            <a:r>
              <a:rPr lang="en-US" dirty="0"/>
              <a:t>  -- </a:t>
            </a: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$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jedem</a:t>
            </a:r>
            <a:r>
              <a:rPr lang="en-US" dirty="0" smtClean="0"/>
              <a:t> Element in der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expr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u="sng" dirty="0" smtClean="0"/>
              <a:t>let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= </a:t>
            </a:r>
            <a:r>
              <a:rPr lang="en-US" dirty="0" err="1"/>
              <a:t>expr</a:t>
            </a:r>
            <a:r>
              <a:rPr lang="en-US" dirty="0"/>
              <a:t>   -- </a:t>
            </a: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$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dirty="0"/>
              <a:t> </a:t>
            </a:r>
            <a:r>
              <a:rPr lang="en-US" dirty="0" smtClean="0"/>
              <a:t>an die </a:t>
            </a:r>
            <a:r>
              <a:rPr lang="en-US" dirty="0" err="1" smtClean="0"/>
              <a:t>ganze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Nützlich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Teilausdrücke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Aggregationen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F1C1F-EE19-AC48-AA8D-25D5D6B55736}" type="slidenum">
              <a:rPr lang="de-DE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Aggregation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9296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33CC"/>
                </a:solidFill>
                <a:latin typeface="Arial" charset="0"/>
              </a:rPr>
              <a:t>count</a:t>
            </a:r>
            <a:r>
              <a:rPr lang="en-US" dirty="0">
                <a:latin typeface="Arial" charset="0"/>
              </a:rPr>
              <a:t>  = </a:t>
            </a:r>
            <a:r>
              <a:rPr lang="en-US" dirty="0" err="1">
                <a:latin typeface="Arial" charset="0"/>
              </a:rPr>
              <a:t>eine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Aggregatfunktion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zur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Bestimmung</a:t>
            </a:r>
            <a:r>
              <a:rPr lang="en-US" dirty="0">
                <a:latin typeface="Arial" charset="0"/>
              </a:rPr>
              <a:t> der </a:t>
            </a:r>
            <a:r>
              <a:rPr lang="en-US" dirty="0" err="1">
                <a:latin typeface="Arial" charset="0"/>
              </a:rPr>
              <a:t>Anzahl</a:t>
            </a:r>
            <a:r>
              <a:rPr lang="en-US" dirty="0">
                <a:latin typeface="Arial" charset="0"/>
              </a:rPr>
              <a:t> von </a:t>
            </a:r>
            <a:r>
              <a:rPr lang="en-US" dirty="0" err="1">
                <a:latin typeface="Arial" charset="0"/>
              </a:rPr>
              <a:t>Elementen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einer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Liste</a:t>
            </a:r>
            <a:endParaRPr lang="en-US" dirty="0"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98525" y="1268413"/>
            <a:ext cx="7345363" cy="363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&lt;</a:t>
            </a:r>
            <a:r>
              <a:rPr lang="en-US" sz="2000" dirty="0" err="1">
                <a:solidFill>
                  <a:srgbClr val="006600"/>
                </a:solidFill>
                <a:latin typeface="Arial Unicode MS" charset="0"/>
                <a:cs typeface="Courier New" charset="0"/>
              </a:rPr>
              <a:t>big_publishers</a:t>
            </a:r>
            <a:r>
              <a:rPr lang="en-US" sz="2000" dirty="0">
                <a:latin typeface="Arial Unicode MS" charset="0"/>
                <a:cs typeface="Courier New" charset="0"/>
              </a:rPr>
              <a:t>&gt;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{ 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for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$p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u="sng" dirty="0">
                <a:latin typeface="Arial Unicode MS" charset="0"/>
                <a:cs typeface="Courier New" charset="0"/>
              </a:rPr>
              <a:t>in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sz="2000" dirty="0">
                <a:solidFill>
                  <a:srgbClr val="FF33CC"/>
                </a:solidFill>
                <a:cs typeface="Courier New" charset="0"/>
              </a:rPr>
              <a:t>-values </a:t>
            </a:r>
            <a:r>
              <a:rPr lang="en-US" sz="2000" dirty="0" smtClean="0">
                <a:latin typeface="Arial Unicode MS" charset="0"/>
                <a:cs typeface="Courier New" charset="0"/>
              </a:rPr>
              <a:t>(</a:t>
            </a:r>
            <a:r>
              <a:rPr lang="en-US" sz="2000" dirty="0">
                <a:latin typeface="Arial Unicode MS" charset="0"/>
                <a:cs typeface="Courier New" charset="0"/>
              </a:rPr>
              <a:t>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")//</a:t>
            </a:r>
            <a:r>
              <a:rPr lang="en-US" sz="2000" dirty="0">
                <a:solidFill>
                  <a:srgbClr val="006600"/>
                </a:solidFill>
                <a:latin typeface="Arial Unicode MS" charset="0"/>
                <a:cs typeface="Courier New" charset="0"/>
              </a:rPr>
              <a:t>publisher</a:t>
            </a:r>
            <a:r>
              <a:rPr lang="en-US" sz="2000" dirty="0">
                <a:latin typeface="Arial Unicode MS" charset="0"/>
                <a:cs typeface="Courier New" charset="0"/>
              </a:rPr>
              <a:t>)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let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$b</a:t>
            </a:r>
            <a:r>
              <a:rPr lang="en-US" sz="2000" dirty="0">
                <a:latin typeface="Arial Unicode MS" charset="0"/>
                <a:cs typeface="Courier New" charset="0"/>
              </a:rPr>
              <a:t> := 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</a:t>
            </a:r>
            <a:r>
              <a:rPr lang="en-US" sz="2000" dirty="0">
                <a:solidFill>
                  <a:srgbClr val="008000"/>
                </a:solidFill>
                <a:latin typeface="Arial Unicode MS" charset="0"/>
                <a:cs typeface="Courier New" charset="0"/>
              </a:rPr>
              <a:t>/bib/</a:t>
            </a:r>
            <a:r>
              <a:rPr lang="en-US" sz="2000" dirty="0">
                <a:solidFill>
                  <a:srgbClr val="006600"/>
                </a:solidFill>
                <a:latin typeface="Arial Unicode MS" charset="0"/>
                <a:cs typeface="Courier New" charset="0"/>
              </a:rPr>
              <a:t>book</a:t>
            </a:r>
            <a:r>
              <a:rPr lang="en-US" sz="2000" dirty="0">
                <a:latin typeface="Arial Unicode MS" charset="0"/>
                <a:cs typeface="Courier New" charset="0"/>
              </a:rPr>
              <a:t>[</a:t>
            </a:r>
            <a:r>
              <a:rPr lang="en-US" sz="2000" dirty="0">
                <a:solidFill>
                  <a:srgbClr val="006600"/>
                </a:solidFill>
                <a:latin typeface="Arial Unicode MS" charset="0"/>
                <a:cs typeface="Courier New" charset="0"/>
              </a:rPr>
              <a:t>publisher</a:t>
            </a:r>
            <a:r>
              <a:rPr lang="en-US" sz="2000" dirty="0">
                <a:latin typeface="Arial Unicode MS" charset="0"/>
                <a:cs typeface="Courier New" charset="0"/>
              </a:rPr>
              <a:t> =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$p</a:t>
            </a:r>
            <a:r>
              <a:rPr lang="en-US" sz="2000" dirty="0">
                <a:latin typeface="Arial Unicode MS" charset="0"/>
                <a:cs typeface="Courier New" charset="0"/>
              </a:rPr>
              <a:t>]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where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 smtClean="0">
                <a:solidFill>
                  <a:srgbClr val="FF33CC"/>
                </a:solidFill>
                <a:latin typeface="Arial Unicode MS" charset="0"/>
                <a:cs typeface="Courier New" charset="0"/>
              </a:rPr>
              <a:t>count</a:t>
            </a:r>
            <a:r>
              <a:rPr lang="en-US" sz="2000" dirty="0">
                <a:latin typeface="Arial Unicode MS" charset="0"/>
                <a:cs typeface="Courier New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$b</a:t>
            </a:r>
            <a:r>
              <a:rPr lang="en-US" sz="2000" dirty="0">
                <a:latin typeface="Arial Unicode MS" charset="0"/>
                <a:cs typeface="Courier New" charset="0"/>
              </a:rPr>
              <a:t>) &gt; 100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return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$p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}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&lt;/</a:t>
            </a:r>
            <a:r>
              <a:rPr lang="en-US" sz="2000" dirty="0" err="1">
                <a:solidFill>
                  <a:srgbClr val="006600"/>
                </a:solidFill>
                <a:latin typeface="Arial Unicode MS" charset="0"/>
                <a:cs typeface="Courier New" charset="0"/>
              </a:rPr>
              <a:t>big_publishers</a:t>
            </a:r>
            <a:r>
              <a:rPr lang="en-US" sz="2000" dirty="0">
                <a:latin typeface="Arial Unicode MS" charset="0"/>
                <a:cs typeface="Courier New" charset="0"/>
              </a:rPr>
              <a:t>&gt;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88259-735F-1A4F-9272-99DEC2086F2B}" type="slidenum">
              <a:rPr lang="de-DE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where</a:t>
            </a:r>
            <a:endParaRPr lang="en-US" dirty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, </a:t>
            </a:r>
            <a:r>
              <a:rPr lang="en-US" dirty="0" err="1" smtClean="0"/>
              <a:t>deren</a:t>
            </a:r>
            <a:r>
              <a:rPr lang="en-US" dirty="0" smtClean="0"/>
              <a:t> </a:t>
            </a:r>
            <a:r>
              <a:rPr lang="en-US" dirty="0" err="1" smtClean="0"/>
              <a:t>Preis</a:t>
            </a:r>
            <a:r>
              <a:rPr lang="en-US" dirty="0" smtClean="0"/>
              <a:t> </a:t>
            </a:r>
            <a:r>
              <a:rPr lang="en-US" dirty="0" err="1" smtClean="0"/>
              <a:t>größer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der </a:t>
            </a:r>
            <a:r>
              <a:rPr lang="en-US" dirty="0" err="1" smtClean="0"/>
              <a:t>Durchschnitt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762000" y="2971800"/>
            <a:ext cx="6186488" cy="177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sng" dirty="0"/>
              <a:t>let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$a</a:t>
            </a:r>
            <a:r>
              <a:rPr lang="en-US" sz="2000" dirty="0"/>
              <a:t>=</a:t>
            </a:r>
            <a:r>
              <a:rPr lang="en-US" sz="2000" dirty="0" err="1">
                <a:solidFill>
                  <a:srgbClr val="FF33CC"/>
                </a:solidFill>
              </a:rPr>
              <a:t>avg</a:t>
            </a:r>
            <a:r>
              <a:rPr lang="en-US" sz="2000" dirty="0"/>
              <a:t>(</a:t>
            </a:r>
            <a:r>
              <a:rPr lang="en-US" sz="2000" dirty="0">
                <a:latin typeface="Arial Unicode MS" charset="0"/>
                <a:cs typeface="Courier New" charset="0"/>
              </a:rPr>
              <a:t>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book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@price</a:t>
            </a:r>
            <a:r>
              <a:rPr lang="en-US" sz="2000" dirty="0"/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u="sng" dirty="0"/>
              <a:t>for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$b</a:t>
            </a:r>
            <a:r>
              <a:rPr lang="en-US" sz="2000" dirty="0"/>
              <a:t> </a:t>
            </a:r>
            <a:r>
              <a:rPr lang="en-US" sz="2000" u="sng" dirty="0"/>
              <a:t>in</a:t>
            </a:r>
            <a:r>
              <a:rPr lang="en-US" sz="2000" dirty="0"/>
              <a:t> </a:t>
            </a:r>
            <a:r>
              <a:rPr lang="en-US" sz="2000" dirty="0">
                <a:latin typeface="Arial Unicode MS" charset="0"/>
                <a:cs typeface="Courier New" charset="0"/>
              </a:rPr>
              <a:t>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book</a:t>
            </a:r>
            <a:endParaRPr lang="en-US" sz="2000" dirty="0"/>
          </a:p>
          <a:p>
            <a:pPr>
              <a:spcBef>
                <a:spcPct val="50000"/>
              </a:spcBef>
              <a:defRPr/>
            </a:pPr>
            <a:r>
              <a:rPr lang="en-US" sz="2000" u="sng" dirty="0"/>
              <a:t>where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$b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@price</a:t>
            </a:r>
            <a:r>
              <a:rPr lang="en-US" sz="2000" dirty="0"/>
              <a:t> &gt; </a:t>
            </a:r>
            <a:r>
              <a:rPr lang="en-US" sz="2000" dirty="0">
                <a:solidFill>
                  <a:schemeClr val="accent2"/>
                </a:solidFill>
              </a:rPr>
              <a:t>$a</a:t>
            </a:r>
          </a:p>
          <a:p>
            <a:pPr>
              <a:spcBef>
                <a:spcPct val="50000"/>
              </a:spcBef>
              <a:defRPr/>
            </a:pPr>
            <a:r>
              <a:rPr lang="en-US" sz="2000" u="sng" dirty="0"/>
              <a:t>return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$b</a:t>
            </a:r>
          </a:p>
        </p:txBody>
      </p:sp>
      <p:sp>
        <p:nvSpPr>
          <p:cNvPr id="16389" name="Line 1029"/>
          <p:cNvSpPr>
            <a:spLocks noChangeShapeType="1"/>
          </p:cNvSpPr>
          <p:nvPr/>
        </p:nvSpPr>
        <p:spPr bwMode="auto">
          <a:xfrm>
            <a:off x="1835150" y="2060575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C2B84-57CE-824F-8A21-FC5BEA800A49}" type="slidenum">
              <a:rPr lang="de-DE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vs</a:t>
            </a:r>
            <a:r>
              <a:rPr lang="en-US" dirty="0"/>
              <a:t>. </a:t>
            </a:r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for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i="1" dirty="0" err="1" smtClean="0"/>
              <a:t>Knotenvariablen</a:t>
            </a:r>
            <a:r>
              <a:rPr lang="en-US" dirty="0" smtClean="0"/>
              <a:t> 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 smtClean="0">
                <a:sym typeface="Wingdings" charset="0"/>
              </a:rPr>
              <a:t>Iteration</a:t>
            </a:r>
            <a:endParaRPr lang="en-US" dirty="0">
              <a:sym typeface="Wingdings" charset="0"/>
            </a:endParaRPr>
          </a:p>
          <a:p>
            <a:pPr>
              <a:defRPr/>
            </a:pPr>
            <a:endParaRPr lang="en-US" dirty="0">
              <a:sym typeface="Wingdings" charset="0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ym typeface="Wingdings" charset="0"/>
              </a:rPr>
              <a:t>let</a:t>
            </a:r>
            <a:endParaRPr lang="en-US" dirty="0">
              <a:sym typeface="Wingdings" charset="0"/>
            </a:endParaRPr>
          </a:p>
          <a:p>
            <a:pPr>
              <a:defRPr/>
            </a:pP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i="1" dirty="0" err="1" smtClean="0"/>
              <a:t>Listenvariablen</a:t>
            </a:r>
            <a:r>
              <a:rPr lang="en-US" dirty="0" smtClean="0"/>
              <a:t> 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 err="1" smtClean="0">
                <a:sym typeface="Wingdings" charset="0"/>
              </a:rPr>
              <a:t>ein</a:t>
            </a:r>
            <a:r>
              <a:rPr lang="en-US" dirty="0" smtClean="0">
                <a:sym typeface="Wingdings" charset="0"/>
              </a:rPr>
              <a:t> Wert</a:t>
            </a:r>
          </a:p>
          <a:p>
            <a:pPr>
              <a:defRPr/>
            </a:pPr>
            <a:endParaRPr lang="en-US" dirty="0">
              <a:sym typeface="Wingdings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err="1" smtClean="0">
                <a:sym typeface="Wingdings" charset="0"/>
              </a:rPr>
              <a:t>Zugriff</a:t>
            </a:r>
            <a:r>
              <a:rPr lang="en-US" dirty="0" smtClean="0">
                <a:sym typeface="Wingdings" charset="0"/>
              </a:rPr>
              <a:t> auf </a:t>
            </a:r>
            <a:r>
              <a:rPr lang="en-US" dirty="0" err="1" smtClean="0">
                <a:sym typeface="Wingdings" charset="0"/>
              </a:rPr>
              <a:t>Listenelement</a:t>
            </a:r>
            <a:r>
              <a:rPr lang="en-US" dirty="0" smtClean="0">
                <a:sym typeface="Wingdings" charset="0"/>
              </a:rPr>
              <a:t> </a:t>
            </a:r>
            <a:r>
              <a:rPr lang="en-US" dirty="0" err="1" smtClean="0">
                <a:sym typeface="Wingdings" charset="0"/>
              </a:rPr>
              <a:t>über</a:t>
            </a:r>
            <a:r>
              <a:rPr lang="en-US" dirty="0" smtClean="0">
                <a:sym typeface="Wingdings" charset="0"/>
              </a:rPr>
              <a:t> Index [.]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 charset="0"/>
              </a:rPr>
              <a:t>let $b := /bib/book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 charset="0"/>
              </a:rPr>
              <a:t>$b[2]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B454E-86CD-B548-9F8E-55D2D98B2BA2}" type="slidenum">
              <a:rPr lang="de-DE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vs</a:t>
            </a:r>
            <a:r>
              <a:rPr lang="en-US" dirty="0"/>
              <a:t>. </a:t>
            </a:r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5888" y="1484313"/>
            <a:ext cx="3429000" cy="784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081BFF"/>
                </a:solidFill>
              </a:rPr>
              <a:t>for</a:t>
            </a:r>
            <a:r>
              <a:rPr lang="en-US" dirty="0">
                <a:solidFill>
                  <a:srgbClr val="081BFF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26113" y="1331913"/>
            <a:ext cx="3521075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Ergebnis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...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7950" y="3389313"/>
            <a:ext cx="3433763" cy="784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081BFF"/>
                </a:solidFill>
              </a:rPr>
              <a:t>let</a:t>
            </a:r>
            <a:r>
              <a:rPr lang="en-US" dirty="0">
                <a:solidFill>
                  <a:srgbClr val="081BFF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b="1" dirty="0"/>
              <a:t>:=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95963" y="3429000"/>
            <a:ext cx="275113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Ergebnis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...</a:t>
            </a:r>
          </a:p>
          <a:p>
            <a:pPr>
              <a:defRPr/>
            </a:pPr>
            <a:r>
              <a:rPr lang="en-US" sz="1600" dirty="0"/>
              <a:t>  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5A1D0-3E80-D545-874D-B9964DC7DCE6}" type="slidenum">
              <a:rPr lang="de-DE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Listen in </a:t>
            </a:r>
            <a:r>
              <a:rPr lang="en-US" dirty="0"/>
              <a:t>XQuery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Geordnete</a:t>
            </a:r>
            <a:r>
              <a:rPr lang="en-US" sz="2800" dirty="0" smtClean="0"/>
              <a:t> und </a:t>
            </a:r>
            <a:r>
              <a:rPr lang="en-US" sz="2800" dirty="0" err="1" smtClean="0"/>
              <a:t>ungeordnete</a:t>
            </a:r>
            <a:r>
              <a:rPr lang="en-US" sz="2800" dirty="0" smtClean="0"/>
              <a:t> Listen</a:t>
            </a:r>
            <a:endParaRPr lang="en-US" sz="2800" dirty="0"/>
          </a:p>
          <a:p>
            <a:pPr lvl="1">
              <a:defRPr/>
            </a:pP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  = </a:t>
            </a:r>
            <a:r>
              <a:rPr lang="en-US" dirty="0" err="1" smtClean="0"/>
              <a:t>geordnete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endParaRPr lang="en-US" dirty="0"/>
          </a:p>
          <a:p>
            <a:pPr lvl="1">
              <a:defRPr/>
            </a:pP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dirty="0">
                <a:solidFill>
                  <a:srgbClr val="FF33CC"/>
                </a:solidFill>
                <a:cs typeface="Courier New" charset="0"/>
              </a:rPr>
              <a:t>-values</a:t>
            </a:r>
            <a:r>
              <a:rPr lang="en-US" dirty="0" smtClean="0"/>
              <a:t>(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) = </a:t>
            </a:r>
            <a:r>
              <a:rPr lang="en-US" dirty="0" err="1" smtClean="0"/>
              <a:t>ungeordnete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endParaRPr lang="en-US" dirty="0"/>
          </a:p>
          <a:p>
            <a:pPr>
              <a:defRPr/>
            </a:pPr>
            <a:r>
              <a:rPr lang="en-US" sz="2800" u="sng" dirty="0" smtClean="0"/>
              <a:t>let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$b</a:t>
            </a:r>
            <a:r>
              <a:rPr lang="en-US" sz="2800" dirty="0" smtClean="0"/>
              <a:t> </a:t>
            </a:r>
            <a:r>
              <a:rPr lang="en-US" sz="2800" dirty="0"/>
              <a:t>= /</a:t>
            </a:r>
            <a:r>
              <a:rPr lang="en-US" sz="2800" dirty="0">
                <a:solidFill>
                  <a:srgbClr val="006600"/>
                </a:solidFill>
              </a:rPr>
              <a:t>bib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006600"/>
                </a:solidFill>
              </a:rPr>
              <a:t>book</a:t>
            </a:r>
            <a:r>
              <a:rPr lang="en-US" sz="2800" dirty="0"/>
              <a:t>   </a:t>
            </a:r>
            <a:r>
              <a:rPr lang="en-US" sz="2800" dirty="0">
                <a:sym typeface="Wingdings" charset="0"/>
              </a:rPr>
              <a:t>  </a:t>
            </a:r>
            <a:r>
              <a:rPr lang="en-US" sz="2800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ist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eine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Liste</a:t>
            </a:r>
            <a:endParaRPr lang="en-US" sz="2800" dirty="0">
              <a:sym typeface="Wingdings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>
                <a:sym typeface="Wingdings" charset="0"/>
              </a:rPr>
              <a:t>/</a:t>
            </a:r>
            <a:r>
              <a:rPr lang="en-US" sz="2800" dirty="0">
                <a:solidFill>
                  <a:srgbClr val="006600"/>
                </a:solidFill>
                <a:sym typeface="Wingdings" charset="0"/>
              </a:rPr>
              <a:t>author</a:t>
            </a:r>
            <a:r>
              <a:rPr lang="en-US" sz="2800" dirty="0">
                <a:sym typeface="Wingdings" charset="0"/>
              </a:rPr>
              <a:t>   </a:t>
            </a:r>
            <a:r>
              <a:rPr lang="en-US" sz="2800" dirty="0" err="1" smtClean="0">
                <a:sym typeface="Wingdings" charset="0"/>
              </a:rPr>
              <a:t>eine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Liste</a:t>
            </a:r>
            <a:r>
              <a:rPr lang="en-US" sz="2800" dirty="0" smtClean="0">
                <a:sym typeface="Wingdings" charset="0"/>
              </a:rPr>
              <a:t> (</a:t>
            </a:r>
            <a:r>
              <a:rPr lang="en-US" sz="2800" dirty="0" err="1" smtClean="0">
                <a:sym typeface="Wingdings" charset="0"/>
              </a:rPr>
              <a:t>mehrer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Autoren</a:t>
            </a:r>
            <a:r>
              <a:rPr lang="en-US" sz="2800" dirty="0" smtClean="0">
                <a:sym typeface="Wingdings" charset="0"/>
              </a:rPr>
              <a:t> .</a:t>
            </a:r>
            <a:r>
              <a:rPr lang="en-US" sz="2800" dirty="0">
                <a:sym typeface="Wingdings" charset="0"/>
              </a:rPr>
              <a:t>..)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4369147"/>
            <a:ext cx="397033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 {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author }</a:t>
            </a:r>
            <a:r>
              <a:rPr lang="en-US" dirty="0"/>
              <a:t>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867400" y="4216747"/>
            <a:ext cx="302418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Ergebnis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...</a:t>
            </a:r>
          </a:p>
          <a:p>
            <a:pPr>
              <a:defRPr/>
            </a:pPr>
            <a:r>
              <a:rPr lang="en-US" sz="1600" dirty="0"/>
              <a:t>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5896322"/>
            <a:ext cx="1008063" cy="196850"/>
          </a:xfrm>
        </p:spPr>
        <p:txBody>
          <a:bodyPr/>
          <a:lstStyle/>
          <a:p>
            <a:pPr>
              <a:defRPr/>
            </a:pPr>
            <a:fld id="{34E9C191-E569-8548-8DD9-940BEB9AD6C6}" type="slidenum">
              <a:rPr lang="de-DE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Listen in </a:t>
            </a:r>
            <a:r>
              <a:rPr lang="en-US" dirty="0"/>
              <a:t>XQuery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124744"/>
            <a:ext cx="8568183" cy="511256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800" dirty="0" smtClean="0"/>
              <a:t>Was ist mit Listen in Ausdrücken?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800" dirty="0" err="1" smtClean="0"/>
              <a:t>Let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$b </a:t>
            </a:r>
            <a:r>
              <a:rPr lang="de-DE" sz="2800" dirty="0" smtClean="0"/>
              <a:t>= /</a:t>
            </a:r>
            <a:r>
              <a:rPr lang="de-DE" sz="2800" dirty="0" err="1" smtClean="0"/>
              <a:t>bib</a:t>
            </a:r>
            <a:r>
              <a:rPr lang="de-DE" sz="2800" dirty="0" smtClean="0"/>
              <a:t>/</a:t>
            </a:r>
            <a:r>
              <a:rPr lang="de-DE" sz="2800" dirty="0" err="1" smtClean="0"/>
              <a:t>book</a:t>
            </a:r>
            <a:endParaRPr lang="de-DE" sz="2800" dirty="0" smtClean="0"/>
          </a:p>
          <a:p>
            <a:pPr>
              <a:lnSpc>
                <a:spcPct val="120000"/>
              </a:lnSpc>
              <a:defRPr/>
            </a:pPr>
            <a:r>
              <a:rPr lang="de-DE" sz="2800" dirty="0" smtClean="0">
                <a:solidFill>
                  <a:schemeClr val="accent2"/>
                </a:solidFill>
              </a:rPr>
              <a:t>$b</a:t>
            </a:r>
            <a:r>
              <a:rPr lang="de-DE" sz="2800" dirty="0" smtClean="0"/>
              <a:t>/</a:t>
            </a:r>
            <a:r>
              <a:rPr lang="de-DE" sz="2800" dirty="0" smtClean="0">
                <a:solidFill>
                  <a:srgbClr val="006600"/>
                </a:solidFill>
              </a:rPr>
              <a:t>@</a:t>
            </a:r>
            <a:r>
              <a:rPr lang="de-DE" sz="2800" dirty="0" err="1" smtClean="0">
                <a:solidFill>
                  <a:srgbClr val="006600"/>
                </a:solidFill>
              </a:rPr>
              <a:t>price</a:t>
            </a:r>
            <a:r>
              <a:rPr lang="de-DE" sz="2800" dirty="0" smtClean="0"/>
              <a:t>                       </a:t>
            </a:r>
            <a:r>
              <a:rPr lang="de-DE" sz="2800" dirty="0" smtClean="0">
                <a:sym typeface="Wingdings" charset="0"/>
              </a:rPr>
              <a:t> Liste von </a:t>
            </a:r>
            <a:r>
              <a:rPr lang="de-DE" sz="2800" dirty="0" err="1" smtClean="0">
                <a:sym typeface="Wingdings" charset="0"/>
              </a:rPr>
              <a:t>n</a:t>
            </a:r>
            <a:r>
              <a:rPr lang="de-DE" sz="2800" dirty="0" smtClean="0">
                <a:sym typeface="Wingdings" charset="0"/>
              </a:rPr>
              <a:t> Preisen</a:t>
            </a:r>
          </a:p>
          <a:p>
            <a:pPr>
              <a:lnSpc>
                <a:spcPct val="90000"/>
              </a:lnSpc>
              <a:defRPr/>
            </a:pPr>
            <a:r>
              <a:rPr lang="de-DE" sz="2800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sz="2800" dirty="0" smtClean="0">
                <a:sym typeface="Wingdings" charset="0"/>
              </a:rPr>
              <a:t>/</a:t>
            </a:r>
            <a:r>
              <a:rPr lang="de-DE" sz="2800" dirty="0" smtClean="0">
                <a:solidFill>
                  <a:srgbClr val="006600"/>
                </a:solidFill>
              </a:rPr>
              <a:t>@</a:t>
            </a:r>
            <a:r>
              <a:rPr lang="de-DE" sz="2800" dirty="0" err="1" smtClean="0">
                <a:solidFill>
                  <a:srgbClr val="006600"/>
                </a:solidFill>
                <a:sym typeface="Wingdings" charset="0"/>
              </a:rPr>
              <a:t>price</a:t>
            </a:r>
            <a:r>
              <a:rPr lang="de-DE" sz="2800" dirty="0" smtClean="0">
                <a:sym typeface="Wingdings" charset="0"/>
              </a:rPr>
              <a:t> * 0.7              Liste von </a:t>
            </a:r>
            <a:r>
              <a:rPr lang="de-DE" sz="2800" dirty="0" err="1" smtClean="0">
                <a:sym typeface="Wingdings" charset="0"/>
              </a:rPr>
              <a:t>n</a:t>
            </a:r>
            <a:r>
              <a:rPr lang="de-DE" sz="2800" dirty="0" smtClean="0">
                <a:sym typeface="Wingdings" charset="0"/>
              </a:rPr>
              <a:t> Zahlen</a:t>
            </a:r>
          </a:p>
          <a:p>
            <a:pPr>
              <a:lnSpc>
                <a:spcPct val="90000"/>
              </a:lnSpc>
              <a:defRPr/>
            </a:pPr>
            <a:endParaRPr lang="de-DE" sz="2800" dirty="0" smtClean="0">
              <a:sym typeface="Wingdings" charset="0"/>
            </a:endParaRPr>
          </a:p>
          <a:p>
            <a:pPr>
              <a:lnSpc>
                <a:spcPct val="90000"/>
              </a:lnSpc>
              <a:defRPr/>
            </a:pPr>
            <a:r>
              <a:rPr lang="de-DE" sz="2800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sz="2800" dirty="0" smtClean="0">
                <a:sym typeface="Wingdings" charset="0"/>
              </a:rPr>
              <a:t>/</a:t>
            </a:r>
            <a:r>
              <a:rPr lang="de-DE" sz="2800" dirty="0" smtClean="0">
                <a:solidFill>
                  <a:srgbClr val="006600"/>
                </a:solidFill>
              </a:rPr>
              <a:t>@</a:t>
            </a:r>
            <a:r>
              <a:rPr lang="de-DE" sz="2800" dirty="0" err="1" smtClean="0">
                <a:solidFill>
                  <a:srgbClr val="006600"/>
                </a:solidFill>
                <a:sym typeface="Wingdings" charset="0"/>
              </a:rPr>
              <a:t>price</a:t>
            </a:r>
            <a:r>
              <a:rPr lang="de-DE" sz="2800" dirty="0" smtClean="0">
                <a:sym typeface="Wingdings" charset="0"/>
              </a:rPr>
              <a:t> * </a:t>
            </a:r>
            <a:r>
              <a:rPr lang="de-DE" sz="2800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sz="2800" dirty="0" smtClean="0">
                <a:sym typeface="Wingdings" charset="0"/>
              </a:rPr>
              <a:t>/</a:t>
            </a:r>
            <a:r>
              <a:rPr lang="de-DE" sz="2800" dirty="0" smtClean="0">
                <a:solidFill>
                  <a:srgbClr val="006600"/>
                </a:solidFill>
              </a:rPr>
              <a:t>@</a:t>
            </a:r>
            <a:r>
              <a:rPr lang="de-DE" sz="2800" dirty="0" err="1" smtClean="0">
                <a:solidFill>
                  <a:srgbClr val="006600"/>
                </a:solidFill>
                <a:sym typeface="Wingdings" charset="0"/>
              </a:rPr>
              <a:t>quantity</a:t>
            </a:r>
            <a:r>
              <a:rPr lang="de-DE" sz="2800" dirty="0" smtClean="0">
                <a:sym typeface="Wingdings" charset="0"/>
              </a:rPr>
              <a:t>  Liste von </a:t>
            </a:r>
            <a:r>
              <a:rPr lang="de-DE" sz="2800" dirty="0" err="1" smtClean="0">
                <a:sym typeface="Wingdings" charset="0"/>
              </a:rPr>
              <a:t>n</a:t>
            </a:r>
            <a:r>
              <a:rPr lang="de-DE" sz="2800" dirty="0" smtClean="0">
                <a:sym typeface="Wingdings" charset="0"/>
              </a:rPr>
              <a:t> x </a:t>
            </a:r>
            <a:r>
              <a:rPr lang="de-DE" sz="2800" dirty="0" err="1" smtClean="0">
                <a:sym typeface="Wingdings" charset="0"/>
              </a:rPr>
              <a:t>n</a:t>
            </a:r>
            <a:r>
              <a:rPr lang="de-DE" sz="2800" dirty="0" smtClean="0">
                <a:sym typeface="Wingdings" charset="0"/>
              </a:rPr>
              <a:t> Zahlen??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DE" sz="2800" dirty="0" smtClean="0">
                <a:sym typeface="Wingdings" charset="0"/>
              </a:rPr>
              <a:t>Konsequenz wäre: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dirty="0" smtClean="0">
                <a:sym typeface="Wingdings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err="1" smtClean="0">
                <a:solidFill>
                  <a:srgbClr val="006600"/>
                </a:solidFill>
                <a:sym typeface="Wingdings" charset="0"/>
              </a:rPr>
              <a:t>price</a:t>
            </a:r>
            <a:r>
              <a:rPr lang="de-DE" dirty="0" smtClean="0">
                <a:sym typeface="Wingdings" charset="0"/>
              </a:rPr>
              <a:t> * (</a:t>
            </a:r>
            <a:r>
              <a:rPr lang="de-DE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dirty="0" smtClean="0">
                <a:sym typeface="Wingdings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smtClean="0">
                <a:solidFill>
                  <a:srgbClr val="006600"/>
                </a:solidFill>
                <a:sym typeface="Wingdings" charset="0"/>
              </a:rPr>
              <a:t>quant1</a:t>
            </a:r>
            <a:r>
              <a:rPr lang="de-DE" dirty="0" smtClean="0">
                <a:sym typeface="Wingdings" charset="0"/>
              </a:rPr>
              <a:t> + </a:t>
            </a:r>
            <a:r>
              <a:rPr lang="de-DE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dirty="0" smtClean="0">
                <a:sym typeface="Wingdings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smtClean="0">
                <a:solidFill>
                  <a:srgbClr val="006600"/>
                </a:solidFill>
                <a:sym typeface="Wingdings" charset="0"/>
              </a:rPr>
              <a:t>quant2</a:t>
            </a:r>
            <a:r>
              <a:rPr lang="de-DE" dirty="0" smtClean="0">
                <a:sym typeface="Wingdings" charset="0"/>
              </a:rPr>
              <a:t>)  </a:t>
            </a:r>
            <a:r>
              <a:rPr lang="de-DE" dirty="0" smtClean="0">
                <a:sym typeface="Symbol" charset="0"/>
              </a:rPr>
              <a:t> </a:t>
            </a:r>
            <a:br>
              <a:rPr lang="de-DE" dirty="0" smtClean="0">
                <a:sym typeface="Symbol" charset="0"/>
              </a:rPr>
            </a:br>
            <a:r>
              <a:rPr lang="de-DE" dirty="0" smtClean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de-DE" dirty="0" smtClean="0">
                <a:sym typeface="Symbol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err="1" smtClean="0">
                <a:solidFill>
                  <a:srgbClr val="006600"/>
                </a:solidFill>
                <a:sym typeface="Symbol" charset="0"/>
              </a:rPr>
              <a:t>price</a:t>
            </a:r>
            <a:r>
              <a:rPr lang="de-DE" dirty="0" smtClean="0">
                <a:sym typeface="Symbol" charset="0"/>
              </a:rPr>
              <a:t> * </a:t>
            </a:r>
            <a:r>
              <a:rPr lang="de-DE" dirty="0" smtClean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de-DE" dirty="0" smtClean="0">
                <a:sym typeface="Symbol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smtClean="0">
                <a:solidFill>
                  <a:srgbClr val="006600"/>
                </a:solidFill>
                <a:sym typeface="Symbol" charset="0"/>
              </a:rPr>
              <a:t>quant1</a:t>
            </a:r>
            <a:r>
              <a:rPr lang="de-DE" dirty="0" smtClean="0">
                <a:sym typeface="Symbol" charset="0"/>
              </a:rPr>
              <a:t> + </a:t>
            </a:r>
            <a:r>
              <a:rPr lang="de-DE" dirty="0" smtClean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de-DE" dirty="0" smtClean="0">
                <a:sym typeface="Symbol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err="1" smtClean="0">
                <a:solidFill>
                  <a:srgbClr val="006600"/>
                </a:solidFill>
                <a:sym typeface="Symbol" charset="0"/>
              </a:rPr>
              <a:t>price</a:t>
            </a:r>
            <a:r>
              <a:rPr lang="de-DE" dirty="0" smtClean="0">
                <a:sym typeface="Symbol" charset="0"/>
              </a:rPr>
              <a:t> * </a:t>
            </a:r>
            <a:r>
              <a:rPr lang="de-DE" dirty="0" smtClean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de-DE" dirty="0" smtClean="0">
                <a:sym typeface="Symbol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smtClean="0">
                <a:solidFill>
                  <a:srgbClr val="006600"/>
                </a:solidFill>
                <a:sym typeface="Symbol" charset="0"/>
              </a:rPr>
              <a:t>quant2</a:t>
            </a:r>
            <a:r>
              <a:rPr lang="de-DE" dirty="0" smtClean="0">
                <a:sym typeface="Symbol" charset="0"/>
              </a:rPr>
              <a:t>    !!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DE" dirty="0" smtClean="0"/>
              <a:t>Semantik von arithmetischen Operationen zwischen Sequenzen nicht geklärt</a:t>
            </a:r>
            <a:endParaRPr lang="de-DE" dirty="0">
              <a:sym typeface="Symbol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E2E2-5E15-B947-9BB7-842A257867C4}" type="slidenum">
              <a:rPr lang="de-DE"/>
              <a:pPr>
                <a:defRPr/>
              </a:pPr>
              <a:t>59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419872" y="6238473"/>
            <a:ext cx="3419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XQuery</a:t>
            </a:r>
            <a:r>
              <a:rPr lang="de-DE" sz="1100" dirty="0">
                <a:solidFill>
                  <a:srgbClr val="0000FF"/>
                </a:solidFill>
              </a:rPr>
              <a:t> 1.0: An XML Query Language</a:t>
            </a:r>
          </a:p>
          <a:p>
            <a:r>
              <a:rPr lang="de-DE" sz="1100" dirty="0">
                <a:solidFill>
                  <a:srgbClr val="0000FF"/>
                </a:solidFill>
              </a:rPr>
              <a:t>W3C Working </a:t>
            </a:r>
            <a:r>
              <a:rPr lang="de-DE" sz="1100" dirty="0" err="1">
                <a:solidFill>
                  <a:srgbClr val="0000FF"/>
                </a:solidFill>
              </a:rPr>
              <a:t>Draft</a:t>
            </a:r>
            <a:r>
              <a:rPr lang="de-DE" sz="1100" dirty="0">
                <a:solidFill>
                  <a:srgbClr val="0000FF"/>
                </a:solidFill>
              </a:rPr>
              <a:t> 07 June </a:t>
            </a:r>
            <a:r>
              <a:rPr lang="de-DE" sz="1100" b="1" dirty="0">
                <a:solidFill>
                  <a:srgbClr val="FF0000"/>
                </a:solidFill>
              </a:rPr>
              <a:t>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Datenmodell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XPath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006600"/>
                  </a:solidFill>
                </a:rPr>
                <a:t>bib</a:t>
              </a: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publisher</a:t>
            </a: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author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31" name="Rechteck 1"/>
          <p:cNvSpPr>
            <a:spLocks noChangeArrowheads="1"/>
          </p:cNvSpPr>
          <p:nvPr/>
        </p:nvSpPr>
        <p:spPr bwMode="auto">
          <a:xfrm>
            <a:off x="6372225" y="45085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>
                <a:solidFill>
                  <a:srgbClr val="000000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>
                <a:solidFill>
                  <a:srgbClr val="000000"/>
                </a:solidFill>
                <a:latin typeface="Arial" charset="0"/>
                <a:cs typeface="Arial" charset="0"/>
              </a:rPr>
              <a:t>”</a:t>
            </a:r>
            <a:endParaRPr lang="de-DE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5651500" y="400526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Sortierung</a:t>
            </a:r>
            <a:r>
              <a:rPr lang="en-US" dirty="0" smtClean="0"/>
              <a:t> in </a:t>
            </a:r>
            <a:r>
              <a:rPr lang="en-US" dirty="0"/>
              <a:t>XQuery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8463" y="1196975"/>
            <a:ext cx="8205787" cy="507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31740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Courier New" charset="0"/>
              </a:rPr>
              <a:t>&lt;</a:t>
            </a:r>
            <a:r>
              <a:rPr lang="en-US" dirty="0" err="1">
                <a:solidFill>
                  <a:srgbClr val="006600"/>
                </a:solidFill>
                <a:cs typeface="Courier New" charset="0"/>
              </a:rPr>
              <a:t>publisher_list</a:t>
            </a:r>
            <a:r>
              <a:rPr lang="en-US" dirty="0">
                <a:cs typeface="Courier New" charset="0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{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u="sng" dirty="0">
                <a:cs typeface="Courier New" charset="0"/>
              </a:rPr>
              <a:t>for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 </a:t>
            </a:r>
            <a:r>
              <a:rPr lang="en-US" u="sng" dirty="0">
                <a:cs typeface="Courier New" charset="0"/>
              </a:rPr>
              <a:t>in</a:t>
            </a:r>
            <a:r>
              <a:rPr lang="en-US" dirty="0">
                <a:cs typeface="Courier New" charset="0"/>
              </a:rPr>
              <a:t> </a:t>
            </a:r>
            <a:r>
              <a:rPr lang="en-US" dirty="0" smtClean="0">
                <a:cs typeface="Courier New" charset="0"/>
              </a:rPr>
              <a:t>distinct-values (</a:t>
            </a:r>
            <a:r>
              <a:rPr lang="en-US" dirty="0">
                <a:cs typeface="Courier New" charset="0"/>
              </a:rPr>
              <a:t>doc("</a:t>
            </a:r>
            <a:r>
              <a:rPr lang="en-US" dirty="0" err="1">
                <a:cs typeface="Courier New" charset="0"/>
              </a:rPr>
              <a:t>bib.xml</a:t>
            </a:r>
            <a:r>
              <a:rPr lang="en-US" dirty="0">
                <a:cs typeface="Courier New" charset="0"/>
              </a:rPr>
              <a:t>")//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)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u="sng" dirty="0">
                <a:solidFill>
                  <a:srgbClr val="081BFF"/>
                </a:solidFill>
                <a:cs typeface="Courier New" charset="0"/>
              </a:rPr>
              <a:t>order by</a:t>
            </a:r>
            <a:r>
              <a:rPr lang="en-US" dirty="0">
                <a:solidFill>
                  <a:srgbClr val="081BFF"/>
                </a:solidFill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/text()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u="sng" dirty="0">
                <a:cs typeface="Courier New" charset="0"/>
              </a:rPr>
              <a:t>return</a:t>
            </a:r>
            <a:r>
              <a:rPr lang="en-US" dirty="0">
                <a:cs typeface="Courier New" charset="0"/>
              </a:rPr>
              <a:t> &lt;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&lt;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name</a:t>
            </a:r>
            <a:r>
              <a:rPr lang="en-US" dirty="0">
                <a:cs typeface="Courier New" charset="0"/>
              </a:rPr>
              <a:t>&gt; 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/text()  &lt;/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name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{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  <a:r>
              <a:rPr lang="en-US" u="sng" dirty="0">
                <a:cs typeface="Courier New" charset="0"/>
              </a:rPr>
              <a:t>for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$b</a:t>
            </a:r>
            <a:r>
              <a:rPr lang="en-US" dirty="0">
                <a:cs typeface="Courier New" charset="0"/>
              </a:rPr>
              <a:t> </a:t>
            </a:r>
            <a:r>
              <a:rPr lang="en-US" u="sng" dirty="0">
                <a:cs typeface="Courier New" charset="0"/>
              </a:rPr>
              <a:t>in</a:t>
            </a:r>
            <a:r>
              <a:rPr lang="en-US" dirty="0">
                <a:cs typeface="Courier New" charset="0"/>
              </a:rPr>
              <a:t> document("</a:t>
            </a:r>
            <a:r>
              <a:rPr lang="en-US" dirty="0" err="1">
                <a:cs typeface="Courier New" charset="0"/>
              </a:rPr>
              <a:t>bib.xml</a:t>
            </a:r>
            <a:r>
              <a:rPr lang="en-US" dirty="0">
                <a:cs typeface="Courier New" charset="0"/>
              </a:rPr>
              <a:t>")//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book</a:t>
            </a:r>
            <a:r>
              <a:rPr lang="en-US" dirty="0">
                <a:cs typeface="Courier New" charset="0"/>
              </a:rPr>
              <a:t>[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]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  <a:r>
              <a:rPr lang="en-US" u="sng" dirty="0">
                <a:cs typeface="Courier New" charset="0"/>
              </a:rPr>
              <a:t>order by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$b/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@price</a:t>
            </a:r>
            <a:r>
              <a:rPr lang="en-US" dirty="0">
                <a:cs typeface="Courier New" charset="0"/>
              </a:rPr>
              <a:t> </a:t>
            </a:r>
            <a:r>
              <a:rPr lang="en-US" u="sng" dirty="0">
                <a:cs typeface="Courier New" charset="0"/>
              </a:rPr>
              <a:t>descending</a:t>
            </a:r>
            <a:endParaRPr lang="en-US" dirty="0">
              <a:cs typeface="Courier New" charset="0"/>
            </a:endParaRP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  <a:r>
              <a:rPr lang="en-US" u="sng" dirty="0">
                <a:cs typeface="Courier New" charset="0"/>
              </a:rPr>
              <a:t>return</a:t>
            </a:r>
            <a:r>
              <a:rPr lang="en-US" dirty="0">
                <a:cs typeface="Courier New" charset="0"/>
              </a:rPr>
              <a:t>&lt;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book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                      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$b</a:t>
            </a:r>
            <a:r>
              <a:rPr lang="en-US" dirty="0">
                <a:cs typeface="Courier New" charset="0"/>
              </a:rPr>
              <a:t>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title</a:t>
            </a:r>
            <a:r>
              <a:rPr lang="en-US" dirty="0">
                <a:cs typeface="Courier New" charset="0"/>
              </a:rPr>
              <a:t> ,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accent2"/>
                </a:solidFill>
                <a:cs typeface="Courier New" charset="0"/>
              </a:rPr>
              <a:t>                                                $b</a:t>
            </a:r>
            <a:r>
              <a:rPr lang="en-US" dirty="0">
                <a:cs typeface="Courier New" charset="0"/>
              </a:rPr>
              <a:t>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@price</a:t>
            </a:r>
            <a:r>
              <a:rPr lang="en-US" dirty="0">
                <a:cs typeface="Courier New" charset="0"/>
              </a:rPr>
              <a:t>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                &lt;/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book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}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&lt;/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}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&lt;/</a:t>
            </a:r>
            <a:r>
              <a:rPr lang="en-US" dirty="0" err="1">
                <a:solidFill>
                  <a:srgbClr val="006600"/>
                </a:solidFill>
                <a:cs typeface="Courier New" charset="0"/>
              </a:rPr>
              <a:t>publisher_list</a:t>
            </a:r>
            <a:r>
              <a:rPr lang="en-US" dirty="0">
                <a:cs typeface="Courier New" charset="0"/>
              </a:rPr>
              <a:t>&gt;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8A4D1-D83E-F94E-BB50-B4BE39B98328}" type="slidenum">
              <a:rPr lang="de-DE"/>
              <a:pPr>
                <a:defRPr/>
              </a:pPr>
              <a:t>60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283527" y="-7481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Fallunterscheidungen</a:t>
            </a:r>
            <a:endParaRPr 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11188" y="1268413"/>
            <a:ext cx="5332412" cy="409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317400">
            <a:spAutoFit/>
          </a:bodyPr>
          <a:lstStyle/>
          <a:p>
            <a:pPr eaLnBrk="0" hangingPunct="0">
              <a:defRPr/>
            </a:pPr>
            <a:r>
              <a:rPr lang="en-US" sz="2000" u="sng" dirty="0">
                <a:cs typeface="Courier New" charset="0"/>
              </a:rPr>
              <a:t>for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u="sng" dirty="0">
                <a:cs typeface="Courier New" charset="0"/>
              </a:rPr>
              <a:t>in</a:t>
            </a:r>
            <a:r>
              <a:rPr lang="en-US" sz="2000" dirty="0">
                <a:cs typeface="Courier New" charset="0"/>
              </a:rPr>
              <a:t> //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holding</a:t>
            </a:r>
            <a:r>
              <a:rPr lang="en-US" sz="2000" dirty="0">
                <a:cs typeface="Courier New" charset="0"/>
              </a:rPr>
              <a:t> </a:t>
            </a:r>
          </a:p>
          <a:p>
            <a:pPr eaLnBrk="0" hangingPunct="0">
              <a:defRPr/>
            </a:pPr>
            <a:r>
              <a:rPr lang="en-US" sz="2000" u="sng" dirty="0">
                <a:cs typeface="Courier New" charset="0"/>
              </a:rPr>
              <a:t>order by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title</a:t>
            </a: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u="sng" dirty="0">
                <a:cs typeface="Courier New" charset="0"/>
              </a:rPr>
              <a:t>return</a:t>
            </a:r>
            <a:r>
              <a:rPr lang="en-US" sz="2000" dirty="0">
                <a:cs typeface="Courier New" charset="0"/>
              </a:rPr>
              <a:t> &lt;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holding</a:t>
            </a:r>
            <a:r>
              <a:rPr lang="en-US" sz="2000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{</a:t>
            </a: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title</a:t>
            </a:r>
            <a:r>
              <a:rPr lang="en-US" sz="2000" dirty="0">
                <a:cs typeface="Courier New" charset="0"/>
              </a:rPr>
              <a:t>, </a:t>
            </a:r>
          </a:p>
          <a:p>
            <a:pPr eaLnBrk="0" hangingPunct="0">
              <a:defRPr/>
            </a:pP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u="sng" dirty="0">
                <a:solidFill>
                  <a:srgbClr val="081BFF"/>
                </a:solidFill>
                <a:cs typeface="Courier New" charset="0"/>
              </a:rPr>
              <a:t>if</a:t>
            </a:r>
            <a:r>
              <a:rPr lang="en-US" sz="2000" dirty="0">
                <a:solidFill>
                  <a:srgbClr val="081BFF"/>
                </a:solidFill>
                <a:cs typeface="Courier New" charset="0"/>
              </a:rPr>
              <a:t> </a:t>
            </a:r>
            <a:r>
              <a:rPr lang="en-US" sz="2000" dirty="0">
                <a:cs typeface="Courier New" charset="0"/>
              </a:rPr>
              <a:t>(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/@type = "Journal" )</a:t>
            </a:r>
          </a:p>
          <a:p>
            <a:pPr eaLnBrk="0" hangingPunct="0">
              <a:defRPr/>
            </a:pP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u="sng" dirty="0">
                <a:solidFill>
                  <a:srgbClr val="081BFF"/>
                </a:solidFill>
                <a:cs typeface="Courier New" charset="0"/>
              </a:rPr>
              <a:t>then</a:t>
            </a:r>
            <a:r>
              <a:rPr lang="en-US" sz="2000" dirty="0">
                <a:solidFill>
                  <a:srgbClr val="081BFF"/>
                </a:solidFill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editor</a:t>
            </a:r>
            <a:r>
              <a:rPr lang="en-US" sz="2000" dirty="0">
                <a:cs typeface="Courier New" charset="0"/>
              </a:rPr>
              <a:t> </a:t>
            </a:r>
          </a:p>
          <a:p>
            <a:pPr eaLnBrk="0" hangingPunct="0">
              <a:defRPr/>
            </a:pP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u="sng" dirty="0">
                <a:solidFill>
                  <a:srgbClr val="081BFF"/>
                </a:solidFill>
                <a:cs typeface="Courier New" charset="0"/>
              </a:rPr>
              <a:t>else</a:t>
            </a:r>
            <a:r>
              <a:rPr lang="en-US" sz="2000" dirty="0">
                <a:solidFill>
                  <a:srgbClr val="081BFF"/>
                </a:solidFill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author</a:t>
            </a: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}</a:t>
            </a: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&lt;/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holding</a:t>
            </a:r>
            <a:r>
              <a:rPr lang="en-US" sz="2000" dirty="0">
                <a:cs typeface="Courier New" charset="0"/>
              </a:rPr>
              <a:t>&gt;</a:t>
            </a:r>
            <a:endParaRPr lang="en-US" sz="20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CAC65-1F34-B44A-A3F1-B70C4BEE41E7}" type="slidenum">
              <a:rPr lang="de-DE"/>
              <a:pPr>
                <a:defRPr/>
              </a:pPr>
              <a:t>61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Funktionen in </a:t>
            </a:r>
            <a:r>
              <a:rPr lang="de-DE" dirty="0" err="1" smtClean="0"/>
              <a:t>XQuery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dirty="0" err="1" smtClean="0">
                <a:solidFill>
                  <a:srgbClr val="081BFF"/>
                </a:solidFill>
              </a:rPr>
              <a:t>declare</a:t>
            </a:r>
            <a:r>
              <a:rPr lang="de-DE" dirty="0" smtClean="0">
                <a:solidFill>
                  <a:srgbClr val="081BFF"/>
                </a:solidFill>
              </a:rPr>
              <a:t> </a:t>
            </a:r>
            <a:r>
              <a:rPr lang="de-DE" dirty="0" err="1">
                <a:solidFill>
                  <a:srgbClr val="081BFF"/>
                </a:solidFill>
              </a:rPr>
              <a:t>function</a:t>
            </a:r>
            <a:r>
              <a:rPr lang="de-DE" dirty="0">
                <a:solidFill>
                  <a:srgbClr val="081BFF"/>
                </a:solidFill>
              </a:rPr>
              <a:t> </a:t>
            </a:r>
            <a:r>
              <a:rPr lang="de-DE" dirty="0" err="1">
                <a:solidFill>
                  <a:srgbClr val="4597A0"/>
                </a:solidFill>
              </a:rPr>
              <a:t>reverse</a:t>
            </a:r>
            <a:r>
              <a:rPr lang="de-DE" dirty="0">
                <a:solidFill>
                  <a:srgbClr val="4597A0"/>
                </a:solidFill>
              </a:rPr>
              <a:t> </a:t>
            </a:r>
            <a:r>
              <a:rPr lang="de-DE" dirty="0"/>
              <a:t>(</a:t>
            </a:r>
            <a:r>
              <a:rPr lang="de-DE" dirty="0">
                <a:solidFill>
                  <a:srgbClr val="4597A0"/>
                </a:solidFill>
              </a:rPr>
              <a:t>$</a:t>
            </a:r>
            <a:r>
              <a:rPr lang="de-DE" dirty="0" err="1">
                <a:solidFill>
                  <a:srgbClr val="4597A0"/>
                </a:solidFill>
              </a:rPr>
              <a:t>items</a:t>
            </a:r>
            <a:r>
              <a:rPr lang="de-DE" dirty="0"/>
              <a:t>) { </a:t>
            </a: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 smtClean="0"/>
              <a:t>  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$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count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:=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count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($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items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endParaRPr lang="de-D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>
                <a:solidFill>
                  <a:srgbClr val="4597A0"/>
                </a:solidFill>
              </a:rPr>
              <a:t>$i</a:t>
            </a:r>
            <a:r>
              <a:rPr lang="de-DE" dirty="0"/>
              <a:t> in </a:t>
            </a:r>
            <a:r>
              <a:rPr lang="de-DE" dirty="0">
                <a:solidFill>
                  <a:srgbClr val="4597A0"/>
                </a:solidFill>
              </a:rPr>
              <a:t>0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>
                <a:solidFill>
                  <a:srgbClr val="4597A0"/>
                </a:solidFill>
              </a:rPr>
              <a:t>$</a:t>
            </a:r>
            <a:r>
              <a:rPr lang="de-DE" dirty="0" err="1">
                <a:solidFill>
                  <a:srgbClr val="4597A0"/>
                </a:solidFill>
              </a:rPr>
              <a:t>count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>
                <a:solidFill>
                  <a:srgbClr val="4597A0"/>
                </a:solidFill>
              </a:rPr>
              <a:t>$</a:t>
            </a:r>
            <a:r>
              <a:rPr lang="de-DE" dirty="0" err="1">
                <a:solidFill>
                  <a:srgbClr val="4597A0"/>
                </a:solidFill>
              </a:rPr>
              <a:t>items</a:t>
            </a:r>
            <a:r>
              <a:rPr lang="de-DE" dirty="0">
                <a:solidFill>
                  <a:srgbClr val="4597A0"/>
                </a:solidFill>
              </a:rPr>
              <a:t>[$</a:t>
            </a:r>
            <a:r>
              <a:rPr lang="de-DE" dirty="0" err="1">
                <a:solidFill>
                  <a:srgbClr val="4597A0"/>
                </a:solidFill>
              </a:rPr>
              <a:t>count</a:t>
            </a:r>
            <a:r>
              <a:rPr lang="de-DE" dirty="0">
                <a:solidFill>
                  <a:srgbClr val="4597A0"/>
                </a:solidFill>
              </a:rPr>
              <a:t> - $i]</a:t>
            </a:r>
            <a:r>
              <a:rPr lang="de-DE" dirty="0"/>
              <a:t> </a:t>
            </a: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/>
              <a:t>}</a:t>
            </a:r>
            <a:br>
              <a:rPr lang="de-DE" dirty="0"/>
            </a:b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 smtClean="0"/>
              <a:t>Beachte: Zugriff auf Listenelemente über Index [..]</a:t>
            </a:r>
          </a:p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dirty="0" err="1" smtClean="0"/>
              <a:t>XQuery</a:t>
            </a:r>
            <a:r>
              <a:rPr lang="de-DE" dirty="0" smtClean="0"/>
              <a:t> ist Turing-vollständig, also eine Programmiersprache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Existenzquantoren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31640" y="1772816"/>
            <a:ext cx="4714518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u="sng" dirty="0"/>
              <a:t>for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 </a:t>
            </a:r>
            <a:r>
              <a:rPr lang="en-US" sz="2400" u="sng" dirty="0"/>
              <a:t>in</a:t>
            </a:r>
            <a:r>
              <a:rPr lang="en-US" sz="2400" dirty="0"/>
              <a:t> //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 dirty="0"/>
              <a:t>where</a:t>
            </a:r>
            <a:r>
              <a:rPr lang="en-US" sz="2400" dirty="0"/>
              <a:t> </a:t>
            </a:r>
            <a:r>
              <a:rPr lang="en-US" sz="2400" u="sng" dirty="0">
                <a:solidFill>
                  <a:srgbClr val="081BFF"/>
                </a:solidFill>
              </a:rPr>
              <a:t>some</a:t>
            </a:r>
            <a:r>
              <a:rPr lang="en-US" sz="2400" dirty="0">
                <a:solidFill>
                  <a:srgbClr val="081BFF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 </a:t>
            </a:r>
            <a:r>
              <a:rPr lang="en-US" sz="2400" u="sng" dirty="0"/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//</a:t>
            </a:r>
            <a:r>
              <a:rPr lang="en-US" sz="2400" dirty="0" err="1">
                <a:solidFill>
                  <a:srgbClr val="006600"/>
                </a:solidFill>
              </a:rPr>
              <a:t>para</a:t>
            </a:r>
            <a:r>
              <a:rPr lang="en-US" sz="2400" dirty="0"/>
              <a:t> </a:t>
            </a:r>
            <a:r>
              <a:rPr lang="en-US" sz="2400" u="sng" dirty="0"/>
              <a:t>satisfies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/>
              <a:t>   contains(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, "sailing")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/>
              <a:t>   </a:t>
            </a:r>
            <a:r>
              <a:rPr lang="en-US" sz="2400" u="sng" dirty="0"/>
              <a:t>and</a:t>
            </a:r>
            <a:r>
              <a:rPr lang="en-US" sz="2400" dirty="0"/>
              <a:t> contains(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, "windsurfing")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 dirty="0"/>
              <a:t>return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B424D-1EE9-7D4E-B559-F93349E898C1}" type="slidenum">
              <a:rPr lang="de-DE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2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Allquantoren</a:t>
            </a:r>
            <a:endParaRPr 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259632" y="1844824"/>
            <a:ext cx="4714826" cy="21236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u="sng" dirty="0"/>
              <a:t>for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 </a:t>
            </a:r>
            <a:r>
              <a:rPr lang="en-US" sz="2400" u="sng" dirty="0"/>
              <a:t>in</a:t>
            </a:r>
            <a:r>
              <a:rPr lang="en-US" sz="2400" dirty="0"/>
              <a:t> //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 dirty="0"/>
              <a:t>where</a:t>
            </a:r>
            <a:r>
              <a:rPr lang="en-US" sz="2400" dirty="0"/>
              <a:t> </a:t>
            </a:r>
            <a:r>
              <a:rPr lang="en-US" sz="2400" u="sng" dirty="0">
                <a:solidFill>
                  <a:srgbClr val="081BFF"/>
                </a:solidFill>
              </a:rPr>
              <a:t>every</a:t>
            </a:r>
            <a:r>
              <a:rPr lang="en-US" sz="2400" dirty="0">
                <a:solidFill>
                  <a:srgbClr val="081BFF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 </a:t>
            </a:r>
            <a:r>
              <a:rPr lang="en-US" sz="2400" u="sng" dirty="0"/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//</a:t>
            </a:r>
            <a:r>
              <a:rPr lang="en-US" sz="2400" dirty="0" err="1">
                <a:solidFill>
                  <a:srgbClr val="006600"/>
                </a:solidFill>
              </a:rPr>
              <a:t>para</a:t>
            </a:r>
            <a:r>
              <a:rPr lang="en-US" sz="2400" dirty="0"/>
              <a:t> </a:t>
            </a:r>
            <a:r>
              <a:rPr lang="en-US" sz="2400" u="sng" dirty="0"/>
              <a:t>satisfies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/>
              <a:t>   contains(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, "sailing")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 dirty="0"/>
              <a:t>return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A5EDF-EF35-9A43-A0C6-82BF3E5B4374}" type="slidenum">
              <a:rPr lang="de-DE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D7EDD3B-CD0B-0C4C-9FD0-E9DCA2B772FB}" type="slidenum">
              <a:rPr lang="en-US" sz="1400">
                <a:latin typeface="+mn-lt"/>
              </a:rPr>
              <a:pPr eaLnBrk="1" hangingPunct="1">
                <a:defRPr/>
              </a:pPr>
              <a:t>65</a:t>
            </a:fld>
            <a:endParaRPr lang="en-US" sz="1400">
              <a:latin typeface="+mn-lt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183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err="1" smtClean="0"/>
              <a:t>Xquery</a:t>
            </a:r>
            <a:r>
              <a:rPr lang="de-DE" sz="3600" dirty="0" smtClean="0"/>
              <a:t>: </a:t>
            </a:r>
            <a:r>
              <a:rPr lang="de-DE" sz="3600" dirty="0"/>
              <a:t>Neue </a:t>
            </a:r>
            <a:r>
              <a:rPr lang="de-DE" sz="3600" dirty="0" smtClean="0"/>
              <a:t>Herausforderungen</a:t>
            </a:r>
            <a:endParaRPr lang="en-US" sz="3600" dirty="0">
              <a:latin typeface="+mn-lt"/>
              <a:ea typeface="ＭＳ Ｐゴシック" charset="0"/>
            </a:endParaRPr>
          </a:p>
        </p:txBody>
      </p:sp>
      <p:pic>
        <p:nvPicPr>
          <p:cNvPr id="1105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8440"/>
            <a:ext cx="1984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 Box 16"/>
          <p:cNvSpPr txBox="1">
            <a:spLocks noChangeArrowheads="1"/>
          </p:cNvSpPr>
          <p:nvPr/>
        </p:nvSpPr>
        <p:spPr bwMode="auto">
          <a:xfrm>
            <a:off x="755576" y="3789040"/>
            <a:ext cx="38669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for $b in doc(</a:t>
            </a:r>
            <a:r>
              <a:rPr lang="ja-JP" altLang="en-US" sz="1800" dirty="0" smtClean="0">
                <a:latin typeface="+mn-lt"/>
              </a:rPr>
              <a:t>“</a:t>
            </a:r>
            <a:r>
              <a:rPr lang="en-US" altLang="ja-JP" sz="1800" dirty="0" err="1" smtClean="0">
                <a:latin typeface="+mn-lt"/>
              </a:rPr>
              <a:t>books.xml</a:t>
            </a:r>
            <a:r>
              <a:rPr lang="ja-JP" altLang="en-US" sz="1800" dirty="0" smtClean="0">
                <a:latin typeface="+mn-lt"/>
              </a:rPr>
              <a:t>”</a:t>
            </a:r>
            <a:r>
              <a:rPr lang="en-US" altLang="ja-JP" sz="1800" dirty="0" smtClean="0">
                <a:latin typeface="+mn-lt"/>
              </a:rPr>
              <a:t>)//book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    $a in $b//author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where contains($b/title, </a:t>
            </a:r>
            <a:r>
              <a:rPr lang="ja-JP" altLang="en-US" sz="1800" dirty="0" smtClean="0">
                <a:latin typeface="+mn-lt"/>
              </a:rPr>
              <a:t>‘</a:t>
            </a:r>
            <a:r>
              <a:rPr lang="en-US" altLang="ja-JP" sz="1800" dirty="0" smtClean="0">
                <a:latin typeface="+mn-lt"/>
              </a:rPr>
              <a:t>XML</a:t>
            </a:r>
            <a:r>
              <a:rPr lang="ja-JP" altLang="en-US" sz="1800" dirty="0" smtClean="0">
                <a:latin typeface="+mn-lt"/>
              </a:rPr>
              <a:t>’</a:t>
            </a:r>
            <a:r>
              <a:rPr lang="en-US" altLang="ja-JP" sz="1800" dirty="0" smtClean="0">
                <a:latin typeface="+mn-lt"/>
              </a:rPr>
              <a:t>) and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      $a/</a:t>
            </a:r>
            <a:r>
              <a:rPr lang="en-US" sz="1800" dirty="0" err="1" smtClean="0">
                <a:latin typeface="+mn-lt"/>
              </a:rPr>
              <a:t>fn</a:t>
            </a:r>
            <a:r>
              <a:rPr lang="en-US" sz="1800" dirty="0" smtClean="0">
                <a:latin typeface="+mn-lt"/>
              </a:rPr>
              <a:t> = </a:t>
            </a:r>
            <a:r>
              <a:rPr lang="ja-JP" altLang="en-US" sz="1800" dirty="0" smtClean="0">
                <a:latin typeface="+mn-lt"/>
              </a:rPr>
              <a:t>‘</a:t>
            </a:r>
            <a:r>
              <a:rPr lang="en-US" altLang="ja-JP" sz="1800" dirty="0" err="1" smtClean="0">
                <a:latin typeface="+mn-lt"/>
              </a:rPr>
              <a:t>jane</a:t>
            </a:r>
            <a:r>
              <a:rPr lang="ja-JP" altLang="en-US" sz="1800" dirty="0" smtClean="0">
                <a:latin typeface="+mn-lt"/>
              </a:rPr>
              <a:t>’</a:t>
            </a:r>
            <a:r>
              <a:rPr lang="en-US" altLang="ja-JP" sz="1800" dirty="0" smtClean="0">
                <a:latin typeface="+mn-lt"/>
              </a:rPr>
              <a:t> and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      $a/</a:t>
            </a:r>
            <a:r>
              <a:rPr lang="en-US" sz="1800" dirty="0" err="1" smtClean="0">
                <a:latin typeface="+mn-lt"/>
              </a:rPr>
              <a:t>ln</a:t>
            </a:r>
            <a:r>
              <a:rPr lang="en-US" sz="1800" dirty="0" smtClean="0">
                <a:latin typeface="+mn-lt"/>
              </a:rPr>
              <a:t> = </a:t>
            </a:r>
            <a:r>
              <a:rPr lang="ja-JP" altLang="en-US" sz="1800" dirty="0" smtClean="0">
                <a:latin typeface="+mn-lt"/>
              </a:rPr>
              <a:t>‘</a:t>
            </a:r>
            <a:r>
              <a:rPr lang="en-US" altLang="ja-JP" sz="1800" dirty="0" smtClean="0">
                <a:latin typeface="+mn-lt"/>
              </a:rPr>
              <a:t>doe</a:t>
            </a:r>
            <a:r>
              <a:rPr lang="ja-JP" altLang="en-US" sz="1800" dirty="0" smtClean="0">
                <a:latin typeface="+mn-lt"/>
              </a:rPr>
              <a:t>’</a:t>
            </a:r>
            <a:endParaRPr lang="en-US" altLang="ja-JP" sz="1800" dirty="0" smtClean="0">
              <a:latin typeface="+mn-lt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return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    &lt;</a:t>
            </a:r>
            <a:r>
              <a:rPr lang="en-US" sz="1800" dirty="0" err="1" smtClean="0">
                <a:latin typeface="+mn-lt"/>
              </a:rPr>
              <a:t>pubyear</a:t>
            </a:r>
            <a:r>
              <a:rPr lang="en-US" sz="1800" dirty="0" smtClean="0">
                <a:latin typeface="+mn-lt"/>
              </a:rPr>
              <a:t>&gt; $b/year &lt;</a:t>
            </a:r>
            <a:r>
              <a:rPr lang="en-US" sz="1800" dirty="0" err="1" smtClean="0">
                <a:latin typeface="+mn-lt"/>
              </a:rPr>
              <a:t>pubyear</a:t>
            </a:r>
            <a:r>
              <a:rPr lang="en-US" sz="1800" dirty="0" smtClean="0">
                <a:latin typeface="+mn-lt"/>
              </a:rPr>
              <a:t>/&gt;</a:t>
            </a:r>
            <a:br>
              <a:rPr lang="en-US" sz="1800" dirty="0" smtClean="0">
                <a:latin typeface="+mn-lt"/>
              </a:rPr>
            </a:br>
            <a:endParaRPr lang="en-US" sz="1800" dirty="0" smtClean="0">
              <a:latin typeface="+mn-lt"/>
            </a:endParaRPr>
          </a:p>
        </p:txBody>
      </p:sp>
      <p:sp>
        <p:nvSpPr>
          <p:cNvPr id="110597" name="Text Box 17"/>
          <p:cNvSpPr txBox="1">
            <a:spLocks noChangeArrowheads="1"/>
          </p:cNvSpPr>
          <p:nvPr/>
        </p:nvSpPr>
        <p:spPr bwMode="auto">
          <a:xfrm>
            <a:off x="1115616" y="2460723"/>
            <a:ext cx="6228933" cy="1040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 smtClean="0">
                <a:solidFill>
                  <a:srgbClr val="081BFF"/>
                </a:solidFill>
                <a:latin typeface="+mn-lt"/>
              </a:rPr>
              <a:t>Finde das Publikationsjahr aller Bücher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 smtClean="0">
                <a:solidFill>
                  <a:srgbClr val="081BFF"/>
                </a:solidFill>
                <a:latin typeface="+mn-lt"/>
              </a:rPr>
              <a:t>über </a:t>
            </a:r>
            <a:r>
              <a:rPr lang="de-DE" altLang="ja-JP" sz="2800" dirty="0" smtClean="0">
                <a:solidFill>
                  <a:srgbClr val="081BFF"/>
                </a:solidFill>
                <a:latin typeface="+mn-lt"/>
              </a:rPr>
              <a:t>“XML” geschrieben von “Jane </a:t>
            </a:r>
            <a:r>
              <a:rPr lang="de-DE" altLang="ja-JP" sz="2800" dirty="0" err="1" smtClean="0">
                <a:solidFill>
                  <a:srgbClr val="081BFF"/>
                </a:solidFill>
                <a:latin typeface="+mn-lt"/>
              </a:rPr>
              <a:t>Doe</a:t>
            </a:r>
            <a:r>
              <a:rPr lang="de-DE" altLang="ja-JP" sz="2800" dirty="0" smtClean="0">
                <a:solidFill>
                  <a:srgbClr val="081BFF"/>
                </a:solidFill>
                <a:latin typeface="+mn-lt"/>
              </a:rPr>
              <a:t>”.</a:t>
            </a:r>
            <a:endParaRPr lang="de-DE" sz="2800" dirty="0" smtClean="0">
              <a:solidFill>
                <a:srgbClr val="081BFF"/>
              </a:solidFill>
              <a:latin typeface="+mn-lt"/>
            </a:endParaRPr>
          </a:p>
        </p:txBody>
      </p:sp>
      <p:sp>
        <p:nvSpPr>
          <p:cNvPr id="110598" name="Text Box 18"/>
          <p:cNvSpPr txBox="1">
            <a:spLocks noChangeArrowheads="1"/>
          </p:cNvSpPr>
          <p:nvPr/>
        </p:nvSpPr>
        <p:spPr bwMode="auto">
          <a:xfrm>
            <a:off x="685800" y="1196752"/>
            <a:ext cx="7643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3200" dirty="0" smtClean="0"/>
              <a:t>Nicht nur Pfade, sondern</a:t>
            </a:r>
            <a:br>
              <a:rPr lang="de-DE" sz="3200" dirty="0" smtClean="0"/>
            </a:br>
            <a:r>
              <a:rPr lang="de-DE" sz="3200" dirty="0" smtClean="0">
                <a:solidFill>
                  <a:srgbClr val="FF0000"/>
                </a:solidFill>
              </a:rPr>
              <a:t>zweig-basierte Anfragen</a:t>
            </a:r>
            <a:r>
              <a:rPr lang="de-DE" sz="3200" dirty="0" smtClean="0"/>
              <a:t> </a:t>
            </a:r>
            <a:r>
              <a:rPr lang="de-DE" sz="3200" dirty="0" smtClean="0">
                <a:solidFill>
                  <a:srgbClr val="FF0000"/>
                </a:solidFill>
              </a:rPr>
              <a:t>identifizieren</a:t>
            </a:r>
            <a:r>
              <a:rPr lang="de-DE" sz="3200" dirty="0" smtClean="0">
                <a:latin typeface="+mn-lt"/>
              </a:rPr>
              <a:t>:</a:t>
            </a:r>
            <a:endParaRPr lang="de-DE" dirty="0" smtClean="0">
              <a:latin typeface="+mn-lt"/>
            </a:endParaRPr>
          </a:p>
        </p:txBody>
      </p:sp>
      <p:grpSp>
        <p:nvGrpSpPr>
          <p:cNvPr id="110599" name="Gruppierung 16"/>
          <p:cNvGrpSpPr>
            <a:grpSpLocks/>
          </p:cNvGrpSpPr>
          <p:nvPr/>
        </p:nvGrpSpPr>
        <p:grpSpPr bwMode="auto">
          <a:xfrm>
            <a:off x="6633319" y="3789040"/>
            <a:ext cx="77788" cy="381000"/>
            <a:chOff x="152400" y="3429000"/>
            <a:chExt cx="76994" cy="381000"/>
          </a:xfrm>
        </p:grpSpPr>
        <p:cxnSp>
          <p:nvCxnSpPr>
            <p:cNvPr id="110600" name="Gerade Verbindung 13"/>
            <p:cNvCxnSpPr>
              <a:cxnSpLocks noChangeShapeType="1"/>
            </p:cNvCxnSpPr>
            <p:nvPr/>
          </p:nvCxnSpPr>
          <p:spPr bwMode="auto">
            <a:xfrm rot="5400000">
              <a:off x="-37306" y="3619500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601" name="Gerade Verbindung 15"/>
            <p:cNvCxnSpPr>
              <a:cxnSpLocks noChangeShapeType="1"/>
            </p:cNvCxnSpPr>
            <p:nvPr/>
          </p:nvCxnSpPr>
          <p:spPr bwMode="auto">
            <a:xfrm rot="5400000">
              <a:off x="38894" y="3618706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60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81958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81959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81944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45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81946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1947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Xquery</a:t>
                </a:r>
                <a:r>
                  <a:rPr lang="de-DE" sz="2000" dirty="0"/>
                  <a:t>-Anfragesprache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81938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939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61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/>
                <a:t>Xquery Implementierung</a:t>
              </a:r>
            </a:p>
          </p:txBody>
        </p:sp>
        <p:pic>
          <p:nvPicPr>
            <p:cNvPr id="81940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Semistrukturierte</a:t>
            </a:r>
            <a:r>
              <a:rPr lang="en-US" sz="2400" dirty="0" smtClean="0"/>
              <a:t> </a:t>
            </a:r>
            <a:r>
              <a:rPr lang="en-US" sz="2400" dirty="0" err="1" smtClean="0"/>
              <a:t>Datenbanken</a:t>
            </a:r>
            <a:r>
              <a:rPr lang="en-US" sz="2400" dirty="0" smtClean="0"/>
              <a:t>: </a:t>
            </a:r>
            <a:r>
              <a:rPr lang="en-US" sz="2400" dirty="0" err="1" smtClean="0"/>
              <a:t>Zweiganfragen</a:t>
            </a:r>
            <a:endParaRPr lang="en-US" sz="2400" dirty="0"/>
          </a:p>
        </p:txBody>
      </p:sp>
      <p:sp>
        <p:nvSpPr>
          <p:cNvPr id="81928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2" name="Gruppierung 1"/>
          <p:cNvGrpSpPr/>
          <p:nvPr/>
        </p:nvGrpSpPr>
        <p:grpSpPr>
          <a:xfrm>
            <a:off x="684213" y="1654175"/>
            <a:ext cx="6281737" cy="2665413"/>
            <a:chOff x="684213" y="1654175"/>
            <a:chExt cx="6281737" cy="2665413"/>
          </a:xfrm>
        </p:grpSpPr>
        <p:grpSp>
          <p:nvGrpSpPr>
            <p:cNvPr id="81923" name="Gruppieren 31"/>
            <p:cNvGrpSpPr>
              <a:grpSpLocks/>
            </p:cNvGrpSpPr>
            <p:nvPr/>
          </p:nvGrpSpPr>
          <p:grpSpPr bwMode="auto">
            <a:xfrm>
              <a:off x="684213" y="1844675"/>
              <a:ext cx="2316162" cy="2474913"/>
              <a:chOff x="682700" y="1844679"/>
              <a:chExt cx="2317886" cy="2475646"/>
            </a:xfrm>
          </p:grpSpPr>
          <p:pic>
            <p:nvPicPr>
              <p:cNvPr id="81951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38250" y="40275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1952" name="Gruppieren 41"/>
              <p:cNvGrpSpPr>
                <a:grpSpLocks/>
              </p:cNvGrpSpPr>
              <p:nvPr/>
            </p:nvGrpSpPr>
            <p:grpSpPr bwMode="auto">
              <a:xfrm>
                <a:off x="682700" y="1844679"/>
                <a:ext cx="2317886" cy="2344045"/>
                <a:chOff x="1582216" y="3024097"/>
                <a:chExt cx="2317886" cy="2344045"/>
              </a:xfrm>
            </p:grpSpPr>
            <p:cxnSp>
              <p:nvCxnSpPr>
                <p:cNvPr id="81953" name="Gerade Verbindung 18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2031456" y="4394488"/>
                  <a:ext cx="1275656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1954" name="Rechteck 19"/>
                <p:cNvSpPr>
                  <a:spLocks noChangeArrowheads="1"/>
                </p:cNvSpPr>
                <p:nvPr/>
              </p:nvSpPr>
              <p:spPr bwMode="gray">
                <a:xfrm>
                  <a:off x="1582216" y="3024097"/>
                  <a:ext cx="2317886" cy="615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0" rIns="0" bIns="0">
                  <a:spAutoFit/>
                </a:bodyPr>
                <a:lstStyle/>
                <a:p>
                  <a:r>
                    <a:rPr lang="de-DE" sz="2000" dirty="0" err="1"/>
                    <a:t>XPath</a:t>
                  </a:r>
                  <a:r>
                    <a:rPr lang="de-DE" sz="2000" dirty="0"/>
                    <a:t>-Implementierung</a:t>
                  </a:r>
                </a:p>
              </p:txBody>
            </p:sp>
            <p:sp>
              <p:nvSpPr>
                <p:cNvPr id="21" name="Ellipse 20"/>
                <p:cNvSpPr/>
                <p:nvPr/>
              </p:nvSpPr>
              <p:spPr bwMode="gray">
                <a:xfrm>
                  <a:off x="2270671" y="4536409"/>
                  <a:ext cx="831733" cy="8317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400050" h="374650"/>
                </a:sp3d>
              </p:spPr>
              <p:txBody>
                <a:bodyPr lIns="0" tIns="108000" rIns="0" bIns="0"/>
                <a:lstStyle/>
                <a:p>
                  <a:pPr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400" noProof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81929" name="Gruppierung 5"/>
            <p:cNvGrpSpPr>
              <a:grpSpLocks/>
            </p:cNvGrpSpPr>
            <p:nvPr/>
          </p:nvGrpSpPr>
          <p:grpSpPr bwMode="auto">
            <a:xfrm>
              <a:off x="2876550" y="1654175"/>
              <a:ext cx="4089400" cy="1462088"/>
              <a:chOff x="2876550" y="1654175"/>
              <a:chExt cx="4089400" cy="1462088"/>
            </a:xfrm>
          </p:grpSpPr>
          <p:pic>
            <p:nvPicPr>
              <p:cNvPr id="81931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876550" y="2902984"/>
                <a:ext cx="819067" cy="21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1932" name="Gruppieren 41"/>
              <p:cNvGrpSpPr>
                <a:grpSpLocks/>
              </p:cNvGrpSpPr>
              <p:nvPr/>
            </p:nvGrpSpPr>
            <p:grpSpPr bwMode="auto">
              <a:xfrm>
                <a:off x="3037620" y="1654175"/>
                <a:ext cx="3928330" cy="1370147"/>
                <a:chOff x="2513176" y="3855332"/>
                <a:chExt cx="3928726" cy="1370732"/>
              </a:xfrm>
            </p:grpSpPr>
            <p:cxnSp>
              <p:nvCxnSpPr>
                <p:cNvPr id="81933" name="Gerade Verbindung 22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2138136" y="4539268"/>
                  <a:ext cx="1275656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1934" name="Rechteck 23"/>
                <p:cNvSpPr>
                  <a:spLocks noChangeArrowheads="1"/>
                </p:cNvSpPr>
                <p:nvPr/>
              </p:nvSpPr>
              <p:spPr bwMode="gray">
                <a:xfrm>
                  <a:off x="2775964" y="3855332"/>
                  <a:ext cx="36659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0" rIns="0" bIns="0">
                  <a:spAutoFit/>
                </a:bodyPr>
                <a:lstStyle/>
                <a:p>
                  <a:r>
                    <a:rPr lang="de-DE" sz="2000"/>
                    <a:t>XPath-Anfragesprache</a:t>
                  </a:r>
                </a:p>
              </p:txBody>
            </p:sp>
            <p:sp>
              <p:nvSpPr>
                <p:cNvPr id="37" name="Ellipse 24"/>
                <p:cNvSpPr/>
                <p:nvPr/>
              </p:nvSpPr>
              <p:spPr bwMode="gray">
                <a:xfrm>
                  <a:off x="2513176" y="4699812"/>
                  <a:ext cx="526252" cy="526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247650" h="241300"/>
                </a:sp3d>
              </p:spPr>
              <p:txBody>
                <a:bodyPr lIns="0" tIns="108000" rIns="0" bIns="0"/>
                <a:lstStyle/>
                <a:p>
                  <a:pPr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400" noProof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2200"/>
            <a:ext cx="1008063" cy="1968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3CDD921-184C-E24C-9300-73BF2A7DAEC4}" type="slidenum">
              <a:rPr lang="en-US" sz="1400">
                <a:latin typeface="+mn-lt"/>
              </a:rPr>
              <a:pPr eaLnBrk="1" hangingPunct="1">
                <a:defRPr/>
              </a:pPr>
              <a:t>67</a:t>
            </a:fld>
            <a:endParaRPr lang="en-US" sz="1400">
              <a:latin typeface="+mn-lt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Frühere Ansätze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649" y="1124744"/>
            <a:ext cx="8345487" cy="4608513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a typeface="ＭＳ Ｐゴシック" charset="0"/>
              </a:rPr>
              <a:t>Basierend auf binären </a:t>
            </a:r>
            <a:r>
              <a:rPr lang="de-DE" dirty="0" err="1" smtClean="0">
                <a:ea typeface="ＭＳ Ｐゴシック" charset="0"/>
              </a:rPr>
              <a:t>Joins</a:t>
            </a:r>
            <a:r>
              <a:rPr lang="de-DE" dirty="0" smtClean="0">
                <a:ea typeface="ＭＳ Ｐゴシック" charset="0"/>
              </a:rPr>
              <a:t> </a:t>
            </a:r>
            <a:r>
              <a:rPr lang="de-DE" sz="2400" dirty="0" smtClean="0">
                <a:ea typeface="ＭＳ Ｐゴシック" charset="0"/>
              </a:rPr>
              <a:t>[Zhang</a:t>
            </a:r>
            <a:r>
              <a:rPr lang="de-DE" altLang="ja-JP" sz="2400" dirty="0" smtClean="0">
                <a:ea typeface="ＭＳ Ｐゴシック" charset="0"/>
              </a:rPr>
              <a:t> 01, Al-Khalifa 02].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Dekomponieren einer Anfrage in binäre </a:t>
            </a:r>
            <a:r>
              <a:rPr lang="de-DE" dirty="0" err="1" smtClean="0">
                <a:ea typeface="ＭＳ Ｐゴシック" charset="0"/>
              </a:rPr>
              <a:t>Join</a:t>
            </a:r>
            <a:r>
              <a:rPr lang="de-DE" dirty="0" smtClean="0">
                <a:ea typeface="ＭＳ Ｐゴシック" charset="0"/>
              </a:rPr>
              <a:t>-Operationen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Bestimme binäre </a:t>
            </a:r>
            <a:r>
              <a:rPr lang="de-DE" dirty="0" err="1" smtClean="0">
                <a:ea typeface="ＭＳ Ｐゴシック" charset="0"/>
              </a:rPr>
              <a:t>Joins</a:t>
            </a:r>
            <a:r>
              <a:rPr lang="de-DE" dirty="0" smtClean="0">
                <a:ea typeface="ＭＳ Ｐゴシック" charset="0"/>
              </a:rPr>
              <a:t> in Bezug auf XML-DB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Kombination dieser Basis über D-</a:t>
            </a:r>
            <a:r>
              <a:rPr lang="de-DE" dirty="0" err="1" smtClean="0">
                <a:ea typeface="ＭＳ Ｐゴシック" charset="0"/>
              </a:rPr>
              <a:t>Join</a:t>
            </a:r>
            <a:endParaRPr lang="de-DE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de-DE" dirty="0" smtClean="0">
                <a:ea typeface="ＭＳ Ｐゴシック" charset="0"/>
              </a:rPr>
              <a:t>Umfassende SQL-Optimierung nötig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Zwischenresultate </a:t>
            </a:r>
            <a:r>
              <a:rPr lang="de-DE" dirty="0">
                <a:ea typeface="ＭＳ Ｐゴシック" charset="0"/>
              </a:rPr>
              <a:t>können groß </a:t>
            </a:r>
            <a:r>
              <a:rPr lang="de-DE" dirty="0" smtClean="0">
                <a:ea typeface="ＭＳ Ｐゴシック" charset="0"/>
              </a:rPr>
              <a:t>sein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SQL-Maschinen überfordert</a:t>
            </a:r>
            <a:endParaRPr lang="de-DE" dirty="0">
              <a:ea typeface="ＭＳ Ｐゴシック" charset="0"/>
            </a:endParaRPr>
          </a:p>
          <a:p>
            <a:pPr lvl="1" eaLnBrk="1" hangingPunct="1"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595102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[Al-Khalifa 02] </a:t>
            </a:r>
            <a:r>
              <a:rPr lang="de-DE" sz="1200" dirty="0" err="1" smtClean="0">
                <a:solidFill>
                  <a:srgbClr val="0000FF"/>
                </a:solidFill>
              </a:rPr>
              <a:t>Shurug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Al-</a:t>
            </a:r>
            <a:r>
              <a:rPr lang="de-DE" sz="1200" dirty="0" err="1">
                <a:solidFill>
                  <a:srgbClr val="0000FF"/>
                </a:solidFill>
              </a:rPr>
              <a:t>khalifa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Jignesh</a:t>
            </a:r>
            <a:r>
              <a:rPr lang="de-DE" sz="1200" dirty="0">
                <a:solidFill>
                  <a:srgbClr val="0000FF"/>
                </a:solidFill>
              </a:rPr>
              <a:t> M. Patel, H. V. </a:t>
            </a:r>
            <a:r>
              <a:rPr lang="de-DE" sz="1200" dirty="0" err="1">
                <a:solidFill>
                  <a:srgbClr val="0000FF"/>
                </a:solidFill>
              </a:rPr>
              <a:t>Jagadish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Divesh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Srivastava</a:t>
            </a:r>
            <a:r>
              <a:rPr lang="de-DE" sz="1200" dirty="0">
                <a:solidFill>
                  <a:srgbClr val="0000FF"/>
                </a:solidFill>
              </a:rPr>
              <a:t>, Nick </a:t>
            </a:r>
            <a:r>
              <a:rPr lang="de-DE" sz="1200" dirty="0" err="1">
                <a:solidFill>
                  <a:srgbClr val="0000FF"/>
                </a:solidFill>
              </a:rPr>
              <a:t>Koudas</a:t>
            </a:r>
            <a:r>
              <a:rPr lang="de-DE" sz="1200" dirty="0">
                <a:solidFill>
                  <a:srgbClr val="0000FF"/>
                </a:solidFill>
              </a:rPr>
              <a:t> &amp; </a:t>
            </a:r>
            <a:r>
              <a:rPr lang="de-DE" sz="1200" dirty="0" err="1">
                <a:solidFill>
                  <a:srgbClr val="0000FF"/>
                </a:solidFill>
              </a:rPr>
              <a:t>Yuqing</a:t>
            </a:r>
            <a:r>
              <a:rPr lang="de-DE" sz="1200" dirty="0">
                <a:solidFill>
                  <a:srgbClr val="0000FF"/>
                </a:solidFill>
              </a:rPr>
              <a:t> Wu.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joins</a:t>
            </a:r>
            <a:r>
              <a:rPr lang="de-DE" sz="1200" dirty="0">
                <a:solidFill>
                  <a:srgbClr val="0000FF"/>
                </a:solidFill>
              </a:rPr>
              <a:t>: A Primitive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XML Query Pattern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ICDE, </a:t>
            </a:r>
            <a:r>
              <a:rPr lang="de-DE" sz="1200" dirty="0" err="1">
                <a:solidFill>
                  <a:srgbClr val="0000FF"/>
                </a:solidFill>
              </a:rPr>
              <a:t>pages</a:t>
            </a:r>
            <a:r>
              <a:rPr lang="de-DE" sz="1200" dirty="0">
                <a:solidFill>
                  <a:srgbClr val="0000FF"/>
                </a:solidFill>
              </a:rPr>
              <a:t> 141–152, </a:t>
            </a:r>
            <a:r>
              <a:rPr lang="de-DE" sz="1200" b="1" dirty="0" smtClean="0">
                <a:solidFill>
                  <a:srgbClr val="FF0000"/>
                </a:solidFill>
              </a:rPr>
              <a:t>2002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211960" y="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[Zhang 01] C. Zhang, J. </a:t>
            </a:r>
            <a:r>
              <a:rPr lang="de-DE" sz="1200" dirty="0" err="1">
                <a:solidFill>
                  <a:srgbClr val="0000FF"/>
                </a:solidFill>
              </a:rPr>
              <a:t>Naughton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DeWitt</a:t>
            </a:r>
            <a:r>
              <a:rPr lang="de-DE" sz="1200" dirty="0">
                <a:solidFill>
                  <a:srgbClr val="0000FF"/>
                </a:solidFill>
              </a:rPr>
              <a:t>, Q. Luo, G. </a:t>
            </a:r>
            <a:r>
              <a:rPr lang="de-DE" sz="1200" dirty="0" err="1">
                <a:solidFill>
                  <a:srgbClr val="0000FF"/>
                </a:solidFill>
              </a:rPr>
              <a:t>Lohman</a:t>
            </a:r>
            <a:r>
              <a:rPr lang="de-DE" sz="1200" dirty="0">
                <a:solidFill>
                  <a:srgbClr val="0000FF"/>
                </a:solidFill>
              </a:rPr>
              <a:t>, On </a:t>
            </a:r>
            <a:r>
              <a:rPr lang="de-DE" sz="1200" dirty="0" err="1">
                <a:solidFill>
                  <a:srgbClr val="0000FF"/>
                </a:solidFill>
              </a:rPr>
              <a:t>Supporting</a:t>
            </a:r>
            <a:r>
              <a:rPr lang="de-DE" sz="1200" dirty="0">
                <a:solidFill>
                  <a:srgbClr val="0000FF"/>
                </a:solidFill>
              </a:rPr>
              <a:t> Containment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 in Relational Database Management Systems, In SIGMOD 2001, pp. 425-436,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  <a:endParaRPr lang="de-DE" sz="1200" dirty="0">
              <a:solidFill>
                <a:srgbClr val="0000FF"/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6280"/>
            <a:ext cx="160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4336" y="4514230"/>
            <a:ext cx="509626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mtClean="0">
                <a:latin typeface="+mn-lt"/>
              </a:rPr>
              <a:t>- ((book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title)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XML)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(year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2000)</a:t>
            </a:r>
          </a:p>
          <a:p>
            <a:pPr eaLnBrk="1" hangingPunct="1">
              <a:buFontTx/>
              <a:buChar char="-"/>
            </a:pPr>
            <a:r>
              <a:rPr lang="de-DE" smtClean="0">
                <a:latin typeface="+mn-lt"/>
              </a:rPr>
              <a:t> (((book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year)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2000)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title)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XML</a:t>
            </a:r>
          </a:p>
          <a:p>
            <a:pPr eaLnBrk="1" hangingPunct="1"/>
            <a:r>
              <a:rPr lang="de-DE" smtClean="0">
                <a:latin typeface="+mn-lt"/>
              </a:rPr>
              <a:t>Viele andere Möglichkeiten…</a:t>
            </a:r>
            <a:endParaRPr lang="de-DE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16217" y="3861048"/>
            <a:ext cx="648071" cy="653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3715" y="3205951"/>
            <a:ext cx="130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Join </a:t>
            </a:r>
            <a:r>
              <a:rPr lang="en-US" sz="2400" dirty="0" err="1" smtClean="0">
                <a:solidFill>
                  <a:srgbClr val="FF0000"/>
                </a:solidFill>
              </a:rPr>
              <a:t>mit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Values-</a:t>
            </a:r>
            <a:r>
              <a:rPr lang="en-US" sz="2400" dirty="0" err="1" smtClean="0">
                <a:solidFill>
                  <a:srgbClr val="FF0000"/>
                </a:solidFill>
              </a:rPr>
              <a:t>Tabelle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0EC0DE2-2527-5C41-8796-AEEB00BB691C}" type="slidenum">
              <a:rPr lang="en-US" altLang="zh-TW" sz="1400">
                <a:latin typeface="+mn-lt"/>
              </a:rPr>
              <a:pPr eaLnBrk="1" hangingPunct="1">
                <a:defRPr/>
              </a:pPr>
              <a:t>68</a:t>
            </a:fld>
            <a:endParaRPr lang="en-US" altLang="zh-TW" sz="1400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 smtClean="0">
                <a:latin typeface="+mn-lt"/>
                <a:ea typeface="宋体" charset="0"/>
                <a:cs typeface="宋体" charset="0"/>
              </a:rPr>
              <a:t>Binäre strukturelle Joins</a:t>
            </a:r>
            <a:endParaRPr lang="de-DE" altLang="zh-TW"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oup 20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17790" name="Text Box 6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17791" name="Text Box 7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17792" name="Text Box 8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17793" name="Text Box 9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17794" name="Text Box 10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17795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796" name="Line 16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7" name="Line 17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8" name="Line 18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9" name="Line 19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7765" name="Text Box 21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17766" name="Text Box 22"/>
          <p:cNvSpPr txBox="1">
            <a:spLocks noChangeArrowheads="1"/>
          </p:cNvSpPr>
          <p:nvPr/>
        </p:nvSpPr>
        <p:spPr bwMode="auto">
          <a:xfrm>
            <a:off x="533400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author-fn</a:t>
            </a:r>
          </a:p>
        </p:txBody>
      </p:sp>
      <p:sp>
        <p:nvSpPr>
          <p:cNvPr id="117767" name="Text Box 23"/>
          <p:cNvSpPr txBox="1">
            <a:spLocks noChangeArrowheads="1"/>
          </p:cNvSpPr>
          <p:nvPr/>
        </p:nvSpPr>
        <p:spPr bwMode="auto">
          <a:xfrm>
            <a:off x="677863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fn-jane</a:t>
            </a:r>
          </a:p>
        </p:txBody>
      </p:sp>
      <p:sp>
        <p:nvSpPr>
          <p:cNvPr id="117768" name="Text Box 24"/>
          <p:cNvSpPr txBox="1">
            <a:spLocks noChangeArrowheads="1"/>
          </p:cNvSpPr>
          <p:nvPr/>
        </p:nvSpPr>
        <p:spPr bwMode="auto">
          <a:xfrm>
            <a:off x="4206875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author-ln</a:t>
            </a:r>
          </a:p>
        </p:txBody>
      </p:sp>
      <p:sp>
        <p:nvSpPr>
          <p:cNvPr id="117769" name="Text Box 25"/>
          <p:cNvSpPr txBox="1">
            <a:spLocks noChangeArrowheads="1"/>
          </p:cNvSpPr>
          <p:nvPr/>
        </p:nvSpPr>
        <p:spPr bwMode="auto">
          <a:xfrm>
            <a:off x="4279900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ln-doe</a:t>
            </a:r>
          </a:p>
        </p:txBody>
      </p:sp>
      <p:sp>
        <p:nvSpPr>
          <p:cNvPr id="117770" name="Line 26"/>
          <p:cNvSpPr>
            <a:spLocks noChangeShapeType="1"/>
          </p:cNvSpPr>
          <p:nvPr/>
        </p:nvSpPr>
        <p:spPr bwMode="auto">
          <a:xfrm>
            <a:off x="2197100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1" name="Line 27"/>
          <p:cNvSpPr>
            <a:spLocks noChangeShapeType="1"/>
          </p:cNvSpPr>
          <p:nvPr/>
        </p:nvSpPr>
        <p:spPr bwMode="auto">
          <a:xfrm>
            <a:off x="2125663" y="59483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2" name="Line 28"/>
          <p:cNvSpPr>
            <a:spLocks noChangeShapeType="1"/>
          </p:cNvSpPr>
          <p:nvPr/>
        </p:nvSpPr>
        <p:spPr bwMode="auto">
          <a:xfrm>
            <a:off x="5868988" y="5516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3" name="Line 29"/>
          <p:cNvSpPr>
            <a:spLocks noChangeShapeType="1"/>
          </p:cNvSpPr>
          <p:nvPr/>
        </p:nvSpPr>
        <p:spPr bwMode="auto">
          <a:xfrm>
            <a:off x="5653088" y="58769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 rot="1503349">
            <a:off x="4086225" y="2776538"/>
            <a:ext cx="420688" cy="12017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 rot="1503349">
            <a:off x="4787900" y="2781300"/>
            <a:ext cx="420688" cy="1201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 rot="632879">
            <a:off x="5508625" y="2794000"/>
            <a:ext cx="565150" cy="1066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2987675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3</a:t>
            </a:r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385127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550862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987675" y="5734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283075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 rot="-650947">
            <a:off x="4932363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 rot="-2652188">
            <a:off x="5795963" y="2713038"/>
            <a:ext cx="431800" cy="1223962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6732588" y="529431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3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5075238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011863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516688" y="5654675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800080"/>
                </a:solidFill>
                <a:latin typeface="+mn-lt"/>
              </a:rPr>
              <a:t>2</a:t>
            </a:r>
          </a:p>
        </p:txBody>
      </p:sp>
      <p:sp>
        <p:nvSpPr>
          <p:cNvPr id="117788" name="Text Box 46"/>
          <p:cNvSpPr txBox="1">
            <a:spLocks noChangeArrowheads="1"/>
          </p:cNvSpPr>
          <p:nvPr/>
        </p:nvSpPr>
        <p:spPr bwMode="auto">
          <a:xfrm>
            <a:off x="1619250" y="40767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17789" name="Text Box 47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2556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0" grpId="1" animBg="1"/>
      <p:bldP spid="25631" grpId="0" animBg="1"/>
      <p:bldP spid="25631" grpId="1" animBg="1"/>
      <p:bldP spid="25632" grpId="0" animBg="1"/>
      <p:bldP spid="25632" grpId="1" animBg="1"/>
      <p:bldP spid="25633" grpId="0"/>
      <p:bldP spid="25634" grpId="0" animBg="1"/>
      <p:bldP spid="25634" grpId="1" animBg="1"/>
      <p:bldP spid="25636" grpId="0" animBg="1"/>
      <p:bldP spid="25636" grpId="1" animBg="1"/>
      <p:bldP spid="25637" grpId="0"/>
      <p:bldP spid="25638" grpId="0" animBg="1"/>
      <p:bldP spid="25638" grpId="1" animBg="1"/>
      <p:bldP spid="25639" grpId="0" animBg="1"/>
      <p:bldP spid="25639" grpId="1" animBg="1"/>
      <p:bldP spid="25640" grpId="0" animBg="1"/>
      <p:bldP spid="25640" grpId="1" animBg="1"/>
      <p:bldP spid="25641" grpId="0"/>
      <p:bldP spid="25643" grpId="0" animBg="1"/>
      <p:bldP spid="25644" grpId="0" animBg="1"/>
      <p:bldP spid="2564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ResizedImage600450-Doppelt-gestape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229725" cy="69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453736" cy="85464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ctr"/>
            <a:r>
              <a:rPr lang="en-US" sz="4400" dirty="0" err="1" smtClean="0">
                <a:ea typeface="ＭＳ Ｐゴシック" charset="0"/>
                <a:cs typeface="ＭＳ Ｐゴシック" charset="0"/>
              </a:rPr>
              <a:t>Abbildung</a:t>
            </a:r>
            <a:r>
              <a:rPr lang="en-US" sz="4400" dirty="0" smtClean="0">
                <a:ea typeface="ＭＳ Ｐゴシック" charset="0"/>
                <a:cs typeface="ＭＳ Ｐゴシック" charset="0"/>
              </a:rPr>
              <a:t> auf SQL?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dirty="0" err="1"/>
              <a:t>XPath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720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/>
              <a:t>W3C-Standard: http</a:t>
            </a:r>
            <a:r>
              <a:rPr lang="en-US" dirty="0"/>
              <a:t>://www.w3.org/TR/</a:t>
            </a:r>
            <a:r>
              <a:rPr lang="en-US" dirty="0" err="1"/>
              <a:t>xpath</a:t>
            </a:r>
            <a:r>
              <a:rPr lang="en-US" dirty="0"/>
              <a:t> (11/99)</a:t>
            </a:r>
          </a:p>
          <a:p>
            <a:pPr>
              <a:defRPr/>
            </a:pPr>
            <a:r>
              <a:rPr lang="en-US" dirty="0" err="1" smtClean="0"/>
              <a:t>Wird</a:t>
            </a:r>
            <a:r>
              <a:rPr lang="en-US" dirty="0" smtClean="0"/>
              <a:t> in </a:t>
            </a:r>
            <a:r>
              <a:rPr lang="en-US" dirty="0" err="1" smtClean="0"/>
              <a:t>anderen</a:t>
            </a:r>
            <a:r>
              <a:rPr lang="en-US" dirty="0" smtClean="0"/>
              <a:t> W3C-Standards </a:t>
            </a:r>
            <a:r>
              <a:rPr lang="en-US" dirty="0" err="1" smtClean="0"/>
              <a:t>verwendet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XSL Transformations (</a:t>
            </a:r>
            <a:r>
              <a:rPr lang="en-US" dirty="0" smtClean="0"/>
              <a:t>XSLT, XML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HTML) 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XML Link (</a:t>
            </a:r>
            <a:r>
              <a:rPr lang="en-US" dirty="0" err="1" smtClean="0"/>
              <a:t>XLink</a:t>
            </a:r>
            <a:r>
              <a:rPr lang="en-US" dirty="0" smtClean="0"/>
              <a:t>, </a:t>
            </a:r>
            <a:r>
              <a:rPr lang="en-US" dirty="0" err="1" smtClean="0"/>
              <a:t>Verweise</a:t>
            </a:r>
            <a:r>
              <a:rPr lang="en-US" dirty="0" smtClean="0"/>
              <a:t> in XML </a:t>
            </a:r>
            <a:r>
              <a:rPr lang="en-US" dirty="0" err="1" smtClean="0"/>
              <a:t>Dokumenten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XML Pointer (</a:t>
            </a:r>
            <a:r>
              <a:rPr lang="en-US" dirty="0" err="1" smtClean="0"/>
              <a:t>XPointer</a:t>
            </a:r>
            <a:r>
              <a:rPr lang="en-US" dirty="0" smtClean="0"/>
              <a:t>, </a:t>
            </a:r>
            <a:r>
              <a:rPr lang="en-US" dirty="0" err="1" smtClean="0"/>
              <a:t>XPath</a:t>
            </a:r>
            <a:r>
              <a:rPr lang="en-US" dirty="0" smtClean="0"/>
              <a:t> in URIs)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XML </a:t>
            </a:r>
            <a:r>
              <a:rPr lang="en-US" dirty="0" smtClean="0"/>
              <a:t>Query (XQuery)</a:t>
            </a:r>
          </a:p>
          <a:p>
            <a:pPr>
              <a:buSzPct val="75000"/>
              <a:defRPr/>
            </a:pPr>
            <a:r>
              <a:rPr lang="en-US" dirty="0" err="1" smtClean="0"/>
              <a:t>Ursprünglich</a:t>
            </a:r>
            <a:r>
              <a:rPr lang="en-US" dirty="0" smtClean="0"/>
              <a:t> </a:t>
            </a:r>
            <a:r>
              <a:rPr lang="en-US" dirty="0" err="1" smtClean="0"/>
              <a:t>Teil</a:t>
            </a:r>
            <a:r>
              <a:rPr lang="en-US" dirty="0" smtClean="0"/>
              <a:t> von XSLT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7C9A-FF27-DF4F-B63D-3145C1F79590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BLAS: An Efficient </a:t>
            </a:r>
            <a:r>
              <a:rPr lang="en-US" dirty="0" err="1" smtClean="0"/>
              <a:t>XPath</a:t>
            </a:r>
            <a:r>
              <a:rPr lang="en-US" dirty="0" smtClean="0"/>
              <a:t> Processing System</a:t>
            </a:r>
            <a:endParaRPr lang="el-GR" i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067175"/>
          </a:xfrm>
        </p:spPr>
        <p:txBody>
          <a:bodyPr/>
          <a:lstStyle/>
          <a:p>
            <a:pPr>
              <a:defRPr/>
            </a:pPr>
            <a:r>
              <a:rPr lang="de-DE" sz="2000" b="1" dirty="0"/>
              <a:t>B</a:t>
            </a:r>
            <a:r>
              <a:rPr lang="de-DE" sz="2000" dirty="0"/>
              <a:t>i-</a:t>
            </a:r>
            <a:r>
              <a:rPr lang="de-DE" sz="2000" b="1" dirty="0" err="1"/>
              <a:t>LA</a:t>
            </a:r>
            <a:r>
              <a:rPr lang="de-DE" sz="2000" dirty="0" err="1"/>
              <a:t>beling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 smtClean="0"/>
              <a:t>XPath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processing</a:t>
            </a:r>
            <a:r>
              <a:rPr lang="de-DE" sz="2000" dirty="0" smtClean="0"/>
              <a:t> </a:t>
            </a:r>
            <a:r>
              <a:rPr lang="de-DE" sz="2000" b="1" dirty="0"/>
              <a:t>S</a:t>
            </a:r>
            <a:r>
              <a:rPr lang="de-DE" sz="2000" dirty="0"/>
              <a:t>ystem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sym typeface="Wingdings" charset="0"/>
              </a:rPr>
              <a:t>D-</a:t>
            </a:r>
            <a:r>
              <a:rPr lang="en-US" sz="2000" dirty="0" err="1" smtClean="0">
                <a:sym typeface="Wingdings" charset="0"/>
              </a:rPr>
              <a:t>Beschriftung</a:t>
            </a:r>
            <a:r>
              <a:rPr lang="en-US" sz="2000" dirty="0" smtClean="0">
                <a:sym typeface="Wingdings" charset="0"/>
              </a:rPr>
              <a:t> (</a:t>
            </a:r>
            <a:r>
              <a:rPr lang="en-US" sz="2000" dirty="0" err="1" smtClean="0">
                <a:sym typeface="Wingdings" charset="0"/>
              </a:rPr>
              <a:t>Literatur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siehe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oben</a:t>
            </a:r>
            <a:r>
              <a:rPr lang="en-US" sz="2000" dirty="0" smtClean="0">
                <a:sym typeface="Wingdings" charset="0"/>
              </a:rPr>
              <a:t>)</a:t>
            </a:r>
            <a:endParaRPr lang="en-US" sz="2000" dirty="0">
              <a:sym typeface="Wingdings" charset="0"/>
            </a:endParaRPr>
          </a:p>
          <a:p>
            <a:pPr lvl="2">
              <a:defRPr/>
            </a:pPr>
            <a:r>
              <a:rPr lang="en-US" sz="2000" dirty="0" smtClean="0">
                <a:sym typeface="Wingdings" charset="0"/>
              </a:rPr>
              <a:t>&lt;Start, End, </a:t>
            </a:r>
            <a:r>
              <a:rPr lang="en-US" sz="2000" dirty="0" err="1" smtClean="0">
                <a:sym typeface="Wingdings" charset="0"/>
              </a:rPr>
              <a:t>Ebene</a:t>
            </a:r>
            <a:r>
              <a:rPr lang="en-US" sz="2000" dirty="0" smtClean="0">
                <a:sym typeface="Wingdings" charset="0"/>
              </a:rPr>
              <a:t>&gt; (</a:t>
            </a:r>
            <a:r>
              <a:rPr lang="en-US" sz="2000" dirty="0" err="1" smtClean="0">
                <a:sym typeface="Wingdings" charset="0"/>
              </a:rPr>
              <a:t>minimale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Angaben</a:t>
            </a:r>
            <a:r>
              <a:rPr lang="en-US" sz="2000" dirty="0">
                <a:sym typeface="Wingdings" charset="0"/>
              </a:rPr>
              <a:t>)</a:t>
            </a:r>
          </a:p>
          <a:p>
            <a:pPr lvl="2">
              <a:defRPr/>
            </a:pPr>
            <a:r>
              <a:rPr lang="en-US" sz="2000" dirty="0" err="1" smtClean="0">
                <a:sym typeface="Wingdings" charset="0"/>
              </a:rPr>
              <a:t>Aufbau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eines</a:t>
            </a:r>
            <a:r>
              <a:rPr lang="en-US" sz="2000" dirty="0" smtClean="0">
                <a:sym typeface="Wingdings" charset="0"/>
              </a:rPr>
              <a:t> B-</a:t>
            </a:r>
            <a:r>
              <a:rPr lang="en-US" sz="2000" dirty="0" err="1" smtClean="0">
                <a:sym typeface="Wingdings" charset="0"/>
              </a:rPr>
              <a:t>Baums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zur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Unterstützung</a:t>
            </a:r>
            <a:r>
              <a:rPr lang="en-US" sz="2000" dirty="0" smtClean="0">
                <a:sym typeface="Wingdings" charset="0"/>
              </a:rPr>
              <a:t> von</a:t>
            </a:r>
            <a:br>
              <a:rPr lang="en-US" sz="2000" dirty="0" smtClean="0">
                <a:sym typeface="Wingdings" charset="0"/>
              </a:rPr>
            </a:br>
            <a:r>
              <a:rPr lang="en-US" sz="2000" dirty="0" err="1" smtClean="0">
                <a:sym typeface="Wingdings" charset="0"/>
              </a:rPr>
              <a:t>Vorgänger</a:t>
            </a:r>
            <a:r>
              <a:rPr lang="en-US" sz="2000" dirty="0" smtClean="0">
                <a:sym typeface="Wingdings" charset="0"/>
              </a:rPr>
              <a:t>/</a:t>
            </a:r>
            <a:r>
              <a:rPr lang="en-US" sz="2000" dirty="0" err="1" smtClean="0">
                <a:sym typeface="Wingdings" charset="0"/>
              </a:rPr>
              <a:t>Nachfolger-Anfragen</a:t>
            </a:r>
            <a:endParaRPr lang="en-US" sz="2000" dirty="0" smtClean="0">
              <a:sym typeface="Wingdings" charset="0"/>
            </a:endParaRPr>
          </a:p>
        </p:txBody>
      </p:sp>
      <p:sp>
        <p:nvSpPr>
          <p:cNvPr id="83972" name="Rechteck 1"/>
          <p:cNvSpPr>
            <a:spLocks noChangeArrowheads="1"/>
          </p:cNvSpPr>
          <p:nvPr/>
        </p:nvSpPr>
        <p:spPr bwMode="auto">
          <a:xfrm>
            <a:off x="2195513" y="59499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BLAS: An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XPath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processing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system</a:t>
            </a:r>
            <a:r>
              <a:rPr lang="de-DE" sz="1200" dirty="0">
                <a:solidFill>
                  <a:srgbClr val="0000FF"/>
                </a:solidFill>
              </a:rPr>
              <a:t>, Y. Chen, S.B. Davidson, Y. Zheng,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SIGMOD '04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2004 ACM SIGMOD international </a:t>
            </a:r>
            <a:r>
              <a:rPr lang="de-DE" sz="1200" dirty="0" err="1">
                <a:solidFill>
                  <a:srgbClr val="0000FF"/>
                </a:solidFill>
              </a:rPr>
              <a:t>conference</a:t>
            </a:r>
            <a:r>
              <a:rPr lang="de-DE" sz="1200" dirty="0">
                <a:solidFill>
                  <a:srgbClr val="0000FF"/>
                </a:solidFill>
              </a:rPr>
              <a:t> on Management of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, 47-58, </a:t>
            </a:r>
            <a:r>
              <a:rPr lang="de-DE" sz="1200" b="1" dirty="0">
                <a:solidFill>
                  <a:srgbClr val="FF0000"/>
                </a:solidFill>
              </a:rPr>
              <a:t>2004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1124744"/>
            <a:ext cx="8686800" cy="4067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de-DE" sz="2000" b="1" dirty="0" smtClean="0"/>
          </a:p>
          <a:p>
            <a:pPr lvl="2">
              <a:defRPr/>
            </a:pPr>
            <a:endParaRPr lang="de-DE" sz="2000" b="1" dirty="0">
              <a:sym typeface="Wingdings" charset="0"/>
            </a:endParaRPr>
          </a:p>
          <a:p>
            <a:pPr lvl="2">
              <a:defRPr/>
            </a:pPr>
            <a:endParaRPr lang="de-DE" sz="2000" b="1" dirty="0" smtClean="0">
              <a:sym typeface="Wingdings" charset="0"/>
            </a:endParaRPr>
          </a:p>
          <a:p>
            <a:pPr lvl="2">
              <a:defRPr/>
            </a:pPr>
            <a:endParaRPr lang="de-DE" sz="2000" b="1" dirty="0">
              <a:sym typeface="Wingdings" charset="0"/>
            </a:endParaRPr>
          </a:p>
          <a:p>
            <a:pPr marL="914400" lvl="2" indent="0">
              <a:buNone/>
              <a:defRPr/>
            </a:pPr>
            <a:endParaRPr lang="en-US" sz="2000" dirty="0" smtClean="0">
              <a:sym typeface="Wingdings" charset="0"/>
            </a:endParaRPr>
          </a:p>
          <a:p>
            <a:pPr lvl="1">
              <a:defRPr/>
            </a:pPr>
            <a:r>
              <a:rPr lang="en-US" sz="2000" dirty="0" smtClean="0">
                <a:sym typeface="Wingdings" charset="0"/>
              </a:rPr>
              <a:t>P-</a:t>
            </a:r>
            <a:r>
              <a:rPr lang="en-US" sz="2000" dirty="0" err="1" smtClean="0">
                <a:sym typeface="Wingdings" charset="0"/>
              </a:rPr>
              <a:t>Beschriftung</a:t>
            </a:r>
            <a:endParaRPr lang="en-US" sz="2000" dirty="0" smtClean="0">
              <a:sym typeface="Wingdings" charset="0"/>
            </a:endParaRPr>
          </a:p>
          <a:p>
            <a:pPr lvl="2">
              <a:defRPr/>
            </a:pPr>
            <a:r>
              <a:rPr lang="en-US" sz="2000" dirty="0" err="1" smtClean="0">
                <a:sym typeface="Wingdings" charset="0"/>
              </a:rPr>
              <a:t>basiert</a:t>
            </a:r>
            <a:r>
              <a:rPr lang="en-US" sz="2000" dirty="0" smtClean="0">
                <a:sym typeface="Wingdings" charset="0"/>
              </a:rPr>
              <a:t> auf XPRESS  </a:t>
            </a:r>
            <a:r>
              <a:rPr lang="en-US" sz="2000" dirty="0" err="1" smtClean="0">
                <a:sym typeface="Wingdings" charset="0"/>
              </a:rPr>
              <a:t>eine</a:t>
            </a:r>
            <a:r>
              <a:rPr lang="en-US" sz="2000" dirty="0" smtClean="0">
                <a:sym typeface="Wingdings" charset="0"/>
              </a:rPr>
              <a:t> XML </a:t>
            </a:r>
            <a:r>
              <a:rPr lang="en-US" sz="2000" dirty="0" err="1" smtClean="0">
                <a:sym typeface="Wingdings" charset="0"/>
              </a:rPr>
              <a:t>Datenkompressionstechnik</a:t>
            </a:r>
            <a:r>
              <a:rPr lang="en-US" sz="2000" dirty="0" smtClean="0">
                <a:sym typeface="Wingdings" charset="0"/>
              </a:rPr>
              <a:t>, die </a:t>
            </a:r>
            <a:r>
              <a:rPr lang="en-US" sz="2000" dirty="0" err="1" smtClean="0">
                <a:sym typeface="Wingdings" charset="0"/>
              </a:rPr>
              <a:t>eine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arithmetische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Kodierung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für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Pfadbezeichner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verwendet</a:t>
            </a:r>
            <a:r>
              <a:rPr lang="en-US" sz="2000" dirty="0" smtClean="0">
                <a:sym typeface="Wingdings" charset="0"/>
              </a:rPr>
              <a:t> </a:t>
            </a:r>
          </a:p>
          <a:p>
            <a:pPr lvl="1">
              <a:defRPr/>
            </a:pPr>
            <a:r>
              <a:rPr lang="en-US" sz="2000" dirty="0" err="1" smtClean="0">
                <a:sym typeface="Wingdings" charset="0"/>
              </a:rPr>
              <a:t>Anfragebeantwortung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über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komprimierten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Dokumenten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unter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Verwendung</a:t>
            </a:r>
            <a:r>
              <a:rPr lang="en-US" sz="2000" dirty="0" smtClean="0">
                <a:sym typeface="Wingdings" charset="0"/>
              </a:rPr>
              <a:t> der D- und P-</a:t>
            </a:r>
            <a:r>
              <a:rPr lang="en-US" sz="2000" dirty="0" err="1" smtClean="0">
                <a:sym typeface="Wingdings" charset="0"/>
              </a:rPr>
              <a:t>Beschriftungen</a:t>
            </a:r>
            <a:endParaRPr lang="en-US" sz="2000" dirty="0">
              <a:sym typeface="Wingdings" charset="0"/>
            </a:endParaRPr>
          </a:p>
        </p:txBody>
      </p:sp>
      <p:sp>
        <p:nvSpPr>
          <p:cNvPr id="83971" name="Rechteck 2"/>
          <p:cNvSpPr>
            <a:spLocks noChangeArrowheads="1"/>
          </p:cNvSpPr>
          <p:nvPr/>
        </p:nvSpPr>
        <p:spPr bwMode="auto">
          <a:xfrm>
            <a:off x="2218826" y="5445224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J.-K. Min, M.-J. Park,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C.-W. Chung. XPRESS: A </a:t>
            </a:r>
            <a:r>
              <a:rPr lang="de-DE" sz="1200" dirty="0" err="1">
                <a:solidFill>
                  <a:srgbClr val="0000FF"/>
                </a:solidFill>
              </a:rPr>
              <a:t>queryable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compression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XML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SIGMOD, </a:t>
            </a:r>
            <a:r>
              <a:rPr lang="de-DE" sz="1200" b="1" dirty="0">
                <a:solidFill>
                  <a:srgbClr val="FF0000"/>
                </a:solidFill>
              </a:rPr>
              <a:t>2003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Beispieldokument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D999-2729-9E45-82EC-994F90C03636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sp>
        <p:nvSpPr>
          <p:cNvPr id="87043" name="Rechteck 5"/>
          <p:cNvSpPr>
            <a:spLocks noChangeArrowheads="1"/>
          </p:cNvSpPr>
          <p:nvPr/>
        </p:nvSpPr>
        <p:spPr bwMode="auto">
          <a:xfrm>
            <a:off x="827088" y="1196975"/>
            <a:ext cx="7489825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proteinDatabase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&lt;</a:t>
            </a:r>
            <a:r>
              <a:rPr lang="en-US" sz="1400" b="1" dirty="0" err="1">
                <a:latin typeface="Courier New" charset="0"/>
              </a:rPr>
              <a:t>proteinEntry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&lt;protein&gt;</a:t>
            </a:r>
          </a:p>
          <a:p>
            <a:r>
              <a:rPr lang="en-US" sz="1400" b="1" dirty="0">
                <a:latin typeface="Courier New" charset="0"/>
              </a:rPr>
              <a:t>         &lt;Name&gt; cytochrome c [validated]&lt;/name&gt;</a:t>
            </a:r>
          </a:p>
          <a:p>
            <a:r>
              <a:rPr lang="en-US" sz="1400" b="1" dirty="0">
                <a:latin typeface="Courier New" charset="0"/>
              </a:rPr>
              <a:t>         &lt;classification&gt;</a:t>
            </a:r>
          </a:p>
          <a:p>
            <a:r>
              <a:rPr lang="en-US" sz="1400" b="1" dirty="0">
                <a:latin typeface="Courier New" charset="0"/>
              </a:rPr>
              <a:t>            &lt;superfamily&gt;cytochrome c&lt;/superfamily&gt;</a:t>
            </a:r>
          </a:p>
          <a:p>
            <a:r>
              <a:rPr lang="en-US" sz="1400" b="1" dirty="0">
                <a:latin typeface="Courier New" charset="0"/>
              </a:rPr>
              <a:t>         &lt;/classification&gt;…</a:t>
            </a:r>
          </a:p>
          <a:p>
            <a:r>
              <a:rPr lang="en-US" sz="1400" b="1" dirty="0">
                <a:latin typeface="Courier New" charset="0"/>
              </a:rPr>
              <a:t>      &lt;/protein&gt;</a:t>
            </a:r>
          </a:p>
          <a:p>
            <a:r>
              <a:rPr lang="en-US" sz="1400" b="1" dirty="0">
                <a:latin typeface="Courier New" charset="0"/>
              </a:rPr>
              <a:t>      &lt;reference&gt;</a:t>
            </a:r>
          </a:p>
          <a:p>
            <a:r>
              <a:rPr lang="en-US" sz="1400" b="1" dirty="0">
                <a:latin typeface="Courier New" charset="0"/>
              </a:rPr>
              <a:t>         &lt;</a:t>
            </a:r>
            <a:r>
              <a:rPr lang="en-US" sz="1400" b="1" dirty="0" err="1" smtClean="0">
                <a:latin typeface="Courier New" charset="0"/>
              </a:rPr>
              <a:t>refinfo</a:t>
            </a:r>
            <a:r>
              <a:rPr lang="en-US" sz="1400" b="1" dirty="0" smtClean="0">
                <a:latin typeface="Courier New" charset="0"/>
              </a:rPr>
              <a:t> title</a:t>
            </a:r>
            <a:r>
              <a:rPr lang="en-US" sz="1400" b="1" dirty="0">
                <a:latin typeface="Courier New" charset="0"/>
              </a:rPr>
              <a:t>=“The human somatic cytochrome c </a:t>
            </a:r>
            <a:r>
              <a:rPr lang="en-US" sz="1400" b="1" dirty="0" smtClean="0">
                <a:latin typeface="Courier New" charset="0"/>
              </a:rPr>
              <a:t>gene”&gt;</a:t>
            </a:r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         &lt;</a:t>
            </a:r>
            <a:r>
              <a:rPr lang="en-US" sz="1400" b="1" dirty="0" smtClean="0">
                <a:latin typeface="Courier New" charset="0"/>
              </a:rPr>
              <a:t>authors&gt;</a:t>
            </a:r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            &lt;author&gt;Evans, M.J.&lt;/author&gt;…</a:t>
            </a:r>
          </a:p>
          <a:p>
            <a:r>
              <a:rPr lang="en-US" sz="1400" b="1" dirty="0">
                <a:latin typeface="Courier New" charset="0"/>
              </a:rPr>
              <a:t>             &lt;/authors&gt;</a:t>
            </a:r>
          </a:p>
          <a:p>
            <a:r>
              <a:rPr lang="en-US" sz="1400" b="1" dirty="0">
                <a:latin typeface="Courier New" charset="0"/>
              </a:rPr>
              <a:t>             &lt;year&gt;2001&lt;/year</a:t>
            </a:r>
            <a:r>
              <a:rPr lang="en-US" sz="1400" b="1" dirty="0" smtClean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	 </a:t>
            </a:r>
            <a:r>
              <a:rPr lang="en-US" sz="1400" b="1" dirty="0" smtClean="0">
                <a:latin typeface="Courier New" charset="0"/>
              </a:rPr>
              <a:t>    …</a:t>
            </a:r>
          </a:p>
          <a:p>
            <a:r>
              <a:rPr lang="en-US" sz="1400" b="1" dirty="0" smtClean="0">
                <a:latin typeface="Courier New" charset="0"/>
              </a:rPr>
              <a:t>         </a:t>
            </a:r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refinfo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…</a:t>
            </a:r>
          </a:p>
          <a:p>
            <a:r>
              <a:rPr lang="en-US" sz="1400" b="1" dirty="0">
                <a:latin typeface="Courier New" charset="0"/>
              </a:rPr>
              <a:t>      &lt;/reference&gt;</a:t>
            </a:r>
          </a:p>
          <a:p>
            <a:r>
              <a:rPr lang="en-US" sz="1400" b="1" dirty="0">
                <a:latin typeface="Courier New" charset="0"/>
              </a:rPr>
              <a:t>      …</a:t>
            </a:r>
          </a:p>
          <a:p>
            <a:r>
              <a:rPr lang="en-US" sz="1400" b="1" dirty="0">
                <a:latin typeface="Courier New" charset="0"/>
              </a:rPr>
              <a:t>   &lt;/</a:t>
            </a:r>
            <a:r>
              <a:rPr lang="en-US" sz="1400" b="1" dirty="0" err="1">
                <a:latin typeface="Courier New" charset="0"/>
              </a:rPr>
              <a:t>proteinEntry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…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proteinDatabase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flipH="1">
            <a:off x="4067947" y="2555905"/>
            <a:ext cx="4062181" cy="632664"/>
            <a:chOff x="6894216" y="2735911"/>
            <a:chExt cx="703460" cy="542866"/>
          </a:xfrm>
        </p:grpSpPr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H="1">
              <a:off x="6894216" y="2735911"/>
              <a:ext cx="703460" cy="542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H="1">
              <a:off x="7144759" y="2756119"/>
              <a:ext cx="450850" cy="514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Graphische Darstellung eines kleinen Teils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C65D1-186F-6A4A-9120-D780C20789B3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  <p:grpSp>
        <p:nvGrpSpPr>
          <p:cNvPr id="88067" name="Gruppierung 42"/>
          <p:cNvGrpSpPr>
            <a:grpSpLocks/>
          </p:cNvGrpSpPr>
          <p:nvPr/>
        </p:nvGrpSpPr>
        <p:grpSpPr bwMode="auto">
          <a:xfrm>
            <a:off x="1718320" y="1989138"/>
            <a:ext cx="4917430" cy="3417332"/>
            <a:chOff x="-116830" y="1752600"/>
            <a:chExt cx="4917430" cy="3417332"/>
          </a:xfrm>
        </p:grpSpPr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2514600" y="1981200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2304802" y="2688406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 dirty="0"/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192162" y="3815382"/>
              <a:ext cx="1752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superfamily</a:t>
              </a:r>
              <a:endParaRPr lang="en-CA" dirty="0"/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595688" y="4424362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3389858" y="4776787"/>
              <a:ext cx="1219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 </a:t>
              </a:r>
              <a:r>
                <a:rPr lang="en-US" altLang="zh-CN" dirty="0" smtClean="0">
                  <a:ea typeface="SimSun" charset="0"/>
                  <a:cs typeface="SimSun" charset="0"/>
                </a:rPr>
                <a:t>“</a:t>
              </a:r>
              <a:r>
                <a:rPr lang="zh-CN" altLang="en-US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2001</a:t>
              </a:r>
              <a:r>
                <a:rPr lang="de-DE" altLang="zh-CN" dirty="0" smtClean="0">
                  <a:ea typeface="SimSun" charset="0"/>
                  <a:cs typeface="SimSun" charset="0"/>
                </a:rPr>
                <a:t>“</a:t>
              </a:r>
              <a:endParaRPr lang="en-CA" dirty="0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224088" y="1752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147888" y="2209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224088" y="2362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147888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8079" name="Group 26"/>
            <p:cNvGrpSpPr>
              <a:grpSpLocks/>
            </p:cNvGrpSpPr>
            <p:nvPr/>
          </p:nvGrpSpPr>
          <p:grpSpPr bwMode="auto">
            <a:xfrm>
              <a:off x="1538288" y="2943225"/>
              <a:ext cx="657225" cy="561975"/>
              <a:chOff x="1056" y="1854"/>
              <a:chExt cx="414" cy="354"/>
            </a:xfrm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0" name="Group 30"/>
            <p:cNvGrpSpPr>
              <a:grpSpLocks/>
            </p:cNvGrpSpPr>
            <p:nvPr/>
          </p:nvGrpSpPr>
          <p:grpSpPr bwMode="auto">
            <a:xfrm>
              <a:off x="2300288" y="2957513"/>
              <a:ext cx="576262" cy="600075"/>
              <a:chOff x="1536" y="1863"/>
              <a:chExt cx="363" cy="378"/>
            </a:xfrm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1" name="Group 19"/>
            <p:cNvGrpSpPr>
              <a:grpSpLocks/>
            </p:cNvGrpSpPr>
            <p:nvPr/>
          </p:nvGrpSpPr>
          <p:grpSpPr bwMode="auto">
            <a:xfrm>
              <a:off x="1538288" y="3505200"/>
              <a:ext cx="152400" cy="609600"/>
              <a:chOff x="1056" y="2208"/>
              <a:chExt cx="96" cy="384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2" name="Group 20"/>
            <p:cNvGrpSpPr>
              <a:grpSpLocks/>
            </p:cNvGrpSpPr>
            <p:nvPr/>
          </p:nvGrpSpPr>
          <p:grpSpPr bwMode="auto">
            <a:xfrm>
              <a:off x="2728913" y="3548063"/>
              <a:ext cx="152400" cy="609600"/>
              <a:chOff x="1056" y="2208"/>
              <a:chExt cx="96" cy="384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3" name="Group 27"/>
            <p:cNvGrpSpPr>
              <a:grpSpLocks/>
            </p:cNvGrpSpPr>
            <p:nvPr/>
          </p:nvGrpSpPr>
          <p:grpSpPr bwMode="auto">
            <a:xfrm>
              <a:off x="2133600" y="4129088"/>
              <a:ext cx="657225" cy="561975"/>
              <a:chOff x="1056" y="1854"/>
              <a:chExt cx="414" cy="354"/>
            </a:xfrm>
          </p:grpSpPr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8" name="Oval 2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4" name="Group 31"/>
            <p:cNvGrpSpPr>
              <a:grpSpLocks/>
            </p:cNvGrpSpPr>
            <p:nvPr/>
          </p:nvGrpSpPr>
          <p:grpSpPr bwMode="auto">
            <a:xfrm>
              <a:off x="2833688" y="4124325"/>
              <a:ext cx="576262" cy="600075"/>
              <a:chOff x="1536" y="1863"/>
              <a:chExt cx="363" cy="378"/>
            </a:xfrm>
          </p:grpSpPr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800350" y="4171950"/>
              <a:ext cx="7938" cy="820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2909888" y="32004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609600" y="2971800"/>
              <a:ext cx="1143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909888" y="38862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>
                  <a:ea typeface="SimSun" charset="0"/>
                  <a:cs typeface="SimSun" charset="0"/>
                </a:rPr>
                <a:t>refinfo</a:t>
              </a:r>
              <a:endParaRPr lang="en-CA" dirty="0"/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-116830" y="4175422"/>
              <a:ext cx="213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cytochrome c</a:t>
              </a:r>
              <a:r>
                <a:rPr lang="en-US" altLang="zh-CN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1309688" y="4419600"/>
              <a:ext cx="1066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author</a:t>
              </a:r>
              <a:endParaRPr lang="en-CA" dirty="0"/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1905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Evans, M.J.</a:t>
              </a:r>
              <a:r>
                <a:rPr lang="en-US" altLang="zh-CN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42" name="Text Box 60"/>
            <p:cNvSpPr txBox="1">
              <a:spLocks noChangeArrowheads="1"/>
            </p:cNvSpPr>
            <p:nvPr/>
          </p:nvSpPr>
          <p:spPr bwMode="auto">
            <a:xfrm>
              <a:off x="2757488" y="4704630"/>
              <a:ext cx="609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 smtClean="0">
                  <a:ea typeface="SimSun" charset="0"/>
                  <a:cs typeface="SimSun" charset="0"/>
                </a:rPr>
                <a:t>@title</a:t>
              </a:r>
              <a:endParaRPr lang="en-CA" sz="1200" dirty="0"/>
            </a:p>
          </p:txBody>
        </p:sp>
      </p:grpSp>
      <p:sp>
        <p:nvSpPr>
          <p:cNvPr id="44" name="Oval 33"/>
          <p:cNvSpPr>
            <a:spLocks noChangeArrowheads="1"/>
          </p:cNvSpPr>
          <p:nvPr/>
        </p:nvSpPr>
        <p:spPr bwMode="auto">
          <a:xfrm>
            <a:off x="4564063" y="5221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962400" y="550703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 smtClean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</a:t>
            </a:r>
            <a:r>
              <a:rPr lang="de-DE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The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H="1">
            <a:off x="3292476" y="2564904"/>
            <a:ext cx="703460" cy="542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H="1">
            <a:off x="3587750" y="2585112"/>
            <a:ext cx="450850" cy="514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3672309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err="1" smtClean="0">
                <a:ea typeface="SimSun" charset="0"/>
                <a:cs typeface="SimSun" charset="0"/>
              </a:rPr>
              <a:t>geschrieben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dirty="0" smtClean="0">
                <a:ea typeface="SimSun" charset="0"/>
                <a:cs typeface="SimSun" charset="0"/>
              </a:rPr>
              <a:t>) </a:t>
            </a:r>
            <a:r>
              <a:rPr lang="en-US" altLang="zh-CN" dirty="0" err="1" smtClean="0">
                <a:ea typeface="SimSun" charset="0"/>
                <a:cs typeface="SimSun" charset="0"/>
              </a:rPr>
              <a:t>gibt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Sequenz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err="1" smtClean="0">
                <a:ea typeface="SimSun" charset="0"/>
                <a:cs typeface="SimSun" charset="0"/>
              </a:rPr>
              <a:t>Menge</a:t>
            </a:r>
            <a:r>
              <a:rPr lang="en-US" altLang="zh-CN" dirty="0" smtClean="0">
                <a:ea typeface="SimSun" charset="0"/>
                <a:cs typeface="SimSun" charset="0"/>
              </a:rPr>
              <a:t>) von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XML-Baum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zurück</a:t>
            </a:r>
            <a:r>
              <a:rPr lang="en-US" altLang="zh-CN" dirty="0" smtClean="0">
                <a:ea typeface="SimSun" charset="0"/>
                <a:cs typeface="SimSun" charset="0"/>
              </a:rPr>
              <a:t>, 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über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von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Wurzel</a:t>
            </a:r>
            <a:r>
              <a:rPr lang="en-US" altLang="zh-CN" dirty="0" smtClean="0">
                <a:ea typeface="SimSun" charset="0"/>
                <a:cs typeface="SimSun" charset="0"/>
              </a:rPr>
              <a:t> des </a:t>
            </a:r>
            <a:r>
              <a:rPr lang="en-US" altLang="zh-CN" dirty="0" err="1" smtClean="0">
                <a:ea typeface="SimSun" charset="0"/>
                <a:cs typeface="SimSun" charset="0"/>
              </a:rPr>
              <a:t>Baums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erreichbar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sind</a:t>
            </a:r>
            <a:r>
              <a:rPr lang="en-US" altLang="zh-CN" dirty="0" smtClean="0">
                <a:ea typeface="SimSun" charset="0"/>
                <a:cs typeface="SimSun" charset="0"/>
              </a:rPr>
              <a:t>. </a:t>
            </a:r>
          </a:p>
          <a:p>
            <a:pPr>
              <a:defRPr/>
            </a:pP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Pfadausdruck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und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Anfrage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werden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synonym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verwendet</a:t>
            </a:r>
            <a:endParaRPr lang="en-US" altLang="zh-CN" dirty="0" smtClean="0">
              <a:ea typeface="SimSun" charset="0"/>
              <a:cs typeface="SimSun" charset="0"/>
              <a:sym typeface="WP MathA" charset="0"/>
            </a:endParaRPr>
          </a:p>
          <a:p>
            <a:pPr>
              <a:defRPr/>
            </a:pP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P ⊑ Q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⊆ [Q]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Enthaltensein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, Containment)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Disjoint(P, Q)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∩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[Q] = ∅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Disjunktheit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Definitionen / Notation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3650"/>
            <a:ext cx="8305800" cy="4541614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Pfadausdruck</a:t>
            </a:r>
            <a:r>
              <a:rPr lang="en-US" altLang="zh-CN" dirty="0" smtClean="0">
                <a:ea typeface="SimSun" charset="0"/>
                <a:cs typeface="SimSun" charset="0"/>
              </a:rPr>
              <a:t>: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</a:t>
            </a:r>
            <a:r>
              <a:rPr lang="en-US" altLang="zh-CN" dirty="0" smtClean="0">
                <a:ea typeface="SimSun" charset="0"/>
                <a:cs typeface="SimSun" charset="0"/>
              </a:rPr>
              <a:t> P </a:t>
            </a:r>
            <a:r>
              <a:rPr lang="en-US" altLang="zh-CN" dirty="0" err="1" smtClean="0">
                <a:ea typeface="SimSun" charset="0"/>
                <a:cs typeface="SimSun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Folge</a:t>
            </a:r>
            <a:r>
              <a:rPr lang="en-US" altLang="zh-CN" dirty="0" smtClean="0">
                <a:ea typeface="SimSun" charset="0"/>
                <a:cs typeface="SimSun" charset="0"/>
              </a:rPr>
              <a:t> von Kind-</a:t>
            </a:r>
            <a:r>
              <a:rPr lang="en-US" altLang="zh-CN" dirty="0" err="1" smtClean="0">
                <a:ea typeface="SimSun" charset="0"/>
                <a:cs typeface="SimSun" charset="0"/>
              </a:rPr>
              <a:t>Schritten</a:t>
            </a:r>
            <a:r>
              <a:rPr lang="en-US" altLang="zh-CN" dirty="0" smtClean="0">
                <a:ea typeface="SimSun" charset="0"/>
                <a:cs typeface="SimSun" charset="0"/>
              </a:rPr>
              <a:t> (/), </a:t>
            </a:r>
            <a:r>
              <a:rPr lang="en-US" altLang="zh-CN" dirty="0" err="1" smtClean="0">
                <a:ea typeface="SimSun" charset="0"/>
                <a:cs typeface="SimSun" charset="0"/>
              </a:rPr>
              <a:t>ggf</a:t>
            </a:r>
            <a:r>
              <a:rPr lang="en-US" altLang="zh-CN" dirty="0" smtClean="0">
                <a:ea typeface="SimSun" charset="0"/>
                <a:cs typeface="SimSun" charset="0"/>
              </a:rPr>
              <a:t>. </a:t>
            </a:r>
            <a:r>
              <a:rPr lang="en-US" altLang="zh-CN" dirty="0" err="1" smtClean="0">
                <a:ea typeface="SimSun" charset="0"/>
                <a:cs typeface="SimSun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Nachfolger-Schritt</a:t>
            </a:r>
            <a:r>
              <a:rPr lang="en-US" altLang="zh-CN" dirty="0" smtClean="0">
                <a:ea typeface="SimSun" charset="0"/>
                <a:cs typeface="SimSun" charset="0"/>
              </a:rPr>
              <a:t> (//) am </a:t>
            </a:r>
            <a:r>
              <a:rPr lang="en-US" altLang="zh-CN" dirty="0" err="1" smtClean="0">
                <a:ea typeface="SimSun" charset="0"/>
                <a:cs typeface="SimSun" charset="0"/>
              </a:rPr>
              <a:t>Anfang</a:t>
            </a:r>
            <a:endParaRPr lang="en-US" altLang="zh-CN" dirty="0" smtClean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Beispiele</a:t>
            </a:r>
            <a:r>
              <a:rPr lang="en-US" altLang="zh-CN" dirty="0" smtClean="0">
                <a:ea typeface="SimSun" charset="0"/>
                <a:cs typeface="SimSun" charset="0"/>
              </a:rPr>
              <a:t>: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/protein/name</a:t>
            </a:r>
            <a:r>
              <a:rPr lang="en-US" altLang="zh-CN" dirty="0">
                <a:ea typeface="SimSun" charset="0"/>
                <a:cs typeface="SimSun" charset="0"/>
              </a:rPr>
              <a:t>  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SP(n) </a:t>
            </a:r>
            <a:r>
              <a:rPr lang="en-US" altLang="zh-CN" dirty="0">
                <a:ea typeface="SimSun" charset="0"/>
                <a:cs typeface="SimSun" charset="0"/>
              </a:rPr>
              <a:t>: </a:t>
            </a:r>
            <a:r>
              <a:rPr lang="en-US" altLang="zh-CN" dirty="0" smtClean="0">
                <a:ea typeface="SimSun" charset="0"/>
                <a:cs typeface="SimSun" charset="0"/>
              </a:rPr>
              <a:t>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eindeutige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einfache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von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Wurzel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bis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zum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 (SP = simple path)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eines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</a:rPr>
              <a:t> 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Bestimmung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aller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, so </a:t>
            </a:r>
            <a:r>
              <a:rPr lang="en-US" altLang="zh-CN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SP(n) ⊑ Q</a:t>
            </a:r>
            <a:endParaRPr lang="en-CA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Definitionen (Forts.)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195388"/>
            <a:ext cx="8857555" cy="5257800"/>
          </a:xfrm>
        </p:spPr>
        <p:txBody>
          <a:bodyPr/>
          <a:lstStyle/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Intervalle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zur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Nachfolgeranzeige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: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&lt;Start,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Ende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Ebene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</a:p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Tripel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wird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für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jeden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XML-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vergeben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(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≤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m.d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n.d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endParaRPr lang="en-US" altLang="zh-CN" baseline="-25000" dirty="0">
              <a:solidFill>
                <a:srgbClr val="4597A0"/>
              </a:solidFill>
              <a:ea typeface="SimSun" charset="0"/>
              <a:cs typeface="SimSun" charset="0"/>
              <a:sym typeface="WP MathA" charset="0"/>
            </a:endParaRP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Kind von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+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 = m.d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</a:p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Verwendung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Tag-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basierter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SQL-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Tabellen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-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repräsentation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D-Beschriftungen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51454"/>
              </p:ext>
            </p:extLst>
          </p:nvPr>
        </p:nvGraphicFramePr>
        <p:xfrm>
          <a:off x="3312416" y="3893994"/>
          <a:ext cx="457200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1" name="VISIO" r:id="rId3" imgW="3632200" imgH="2120900" progId="Visio.Drawing.6">
                  <p:embed/>
                </p:oleObj>
              </mc:Choice>
              <mc:Fallback>
                <p:oleObj name="VISIO" r:id="rId3" imgW="3632200" imgH="21209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416" y="3893994"/>
                        <a:ext cx="457200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Beispiel: Zweiganfrage (aus </a:t>
            </a:r>
            <a:r>
              <a:rPr lang="de-DE" altLang="zh-CN" dirty="0" err="1" smtClean="0">
                <a:ea typeface="SimSun" charset="0"/>
                <a:cs typeface="SimSun" charset="0"/>
              </a:rPr>
              <a:t>XQuery</a:t>
            </a:r>
            <a:r>
              <a:rPr lang="de-DE" altLang="zh-CN" dirty="0" smtClean="0">
                <a:ea typeface="SimSun" charset="0"/>
                <a:cs typeface="SimSun" charset="0"/>
              </a:rPr>
              <a:t>-Anfrage extrahiert)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grpSp>
        <p:nvGrpSpPr>
          <p:cNvPr id="393279" name="Group 63"/>
          <p:cNvGrpSpPr>
            <a:grpSpLocks/>
          </p:cNvGrpSpPr>
          <p:nvPr/>
        </p:nvGrpSpPr>
        <p:grpSpPr bwMode="auto">
          <a:xfrm>
            <a:off x="4191000" y="1371600"/>
            <a:ext cx="4800600" cy="914400"/>
            <a:chOff x="2640" y="864"/>
            <a:chExt cx="3024" cy="576"/>
          </a:xfrm>
        </p:grpSpPr>
        <p:sp>
          <p:nvSpPr>
            <p:cNvPr id="393267" name="Text Box 51"/>
            <p:cNvSpPr txBox="1">
              <a:spLocks noChangeArrowheads="1"/>
            </p:cNvSpPr>
            <p:nvPr/>
          </p:nvSpPr>
          <p:spPr bwMode="auto">
            <a:xfrm>
              <a:off x="2640" y="864"/>
              <a:ext cx="30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 smtClean="0">
                  <a:ea typeface="SimSun" charset="0"/>
                  <a:cs typeface="SimSun" charset="0"/>
                </a:rPr>
                <a:t>Anfrage</a:t>
              </a:r>
              <a:r>
                <a:rPr lang="en-US" altLang="zh-CN" dirty="0" smtClean="0">
                  <a:ea typeface="SimSun" charset="0"/>
                  <a:cs typeface="SimSun" charset="0"/>
                </a:rPr>
                <a:t>: 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proteinDatabase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/@title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393268" name="Line 52"/>
            <p:cNvSpPr>
              <a:spLocks noChangeShapeType="1"/>
            </p:cNvSpPr>
            <p:nvPr/>
          </p:nvSpPr>
          <p:spPr bwMode="auto">
            <a:xfrm>
              <a:off x="3936" y="11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3281" name="Group 65"/>
          <p:cNvGrpSpPr>
            <a:grpSpLocks/>
          </p:cNvGrpSpPr>
          <p:nvPr/>
        </p:nvGrpSpPr>
        <p:grpSpPr bwMode="auto">
          <a:xfrm>
            <a:off x="4876800" y="3505200"/>
            <a:ext cx="3810000" cy="1320800"/>
            <a:chOff x="3072" y="2208"/>
            <a:chExt cx="2400" cy="832"/>
          </a:xfrm>
        </p:grpSpPr>
        <p:sp>
          <p:nvSpPr>
            <p:cNvPr id="393269" name="Text Box 53"/>
            <p:cNvSpPr txBox="1">
              <a:spLocks noChangeArrowheads="1"/>
            </p:cNvSpPr>
            <p:nvPr/>
          </p:nvSpPr>
          <p:spPr bwMode="auto">
            <a:xfrm>
              <a:off x="3072" y="2208"/>
              <a:ext cx="24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 smtClean="0">
                  <a:ea typeface="SimSun" charset="0"/>
                  <a:cs typeface="SimSun" charset="0"/>
                </a:rPr>
                <a:t>Seien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zwei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Relationen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, die die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jeweiligen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repräsentieren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,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dann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D</a:t>
              </a:r>
              <a:r>
                <a:rPr lang="en-US" altLang="zh-CN" sz="1600" dirty="0">
                  <a:ea typeface="SimSun" charset="0"/>
                  <a:cs typeface="SimSun" charset="0"/>
                </a:rPr>
                <a:t>-join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ausführen</a:t>
              </a:r>
              <a:endParaRPr lang="en-CA" sz="1600" dirty="0"/>
            </a:p>
          </p:txBody>
        </p:sp>
        <p:sp>
          <p:nvSpPr>
            <p:cNvPr id="393271" name="Line 55"/>
            <p:cNvSpPr>
              <a:spLocks noChangeShapeType="1"/>
            </p:cNvSpPr>
            <p:nvPr/>
          </p:nvSpPr>
          <p:spPr bwMode="auto">
            <a:xfrm>
              <a:off x="3969" y="27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73" name="Text Box 57"/>
          <p:cNvSpPr txBox="1">
            <a:spLocks noChangeArrowheads="1"/>
          </p:cNvSpPr>
          <p:nvPr/>
        </p:nvSpPr>
        <p:spPr bwMode="auto">
          <a:xfrm>
            <a:off x="5037039" y="5027760"/>
            <a:ext cx="391338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ea typeface="SimSun" charset="0"/>
                <a:cs typeface="SimSun" charset="0"/>
              </a:rPr>
              <a:t>select </a:t>
            </a:r>
            <a:r>
              <a:rPr lang="en-US" altLang="zh-CN" sz="1600" dirty="0" err="1" smtClean="0">
                <a:ea typeface="SimSun" charset="0"/>
                <a:cs typeface="SimSun" charset="0"/>
              </a:rPr>
              <a:t>refinfo.title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ea typeface="SimSun" charset="0"/>
                <a:cs typeface="SimSun" charset="0"/>
              </a:rPr>
              <a:t>from </a:t>
            </a:r>
            <a:r>
              <a:rPr lang="en-US" altLang="zh-CN" sz="1600" dirty="0" err="1" smtClean="0">
                <a:ea typeface="SimSun" charset="0"/>
                <a:cs typeface="SimSun" charset="0"/>
              </a:rPr>
              <a:t>proteinDatabase</a:t>
            </a:r>
            <a:r>
              <a:rPr lang="en-US" altLang="zh-CN" sz="1600" dirty="0" smtClean="0">
                <a:ea typeface="SimSun" charset="0"/>
                <a:cs typeface="SimSun" charset="0"/>
              </a:rPr>
              <a:t> </a:t>
            </a:r>
            <a:r>
              <a:rPr lang="en-US" altLang="zh-CN" sz="1600" dirty="0" err="1" smtClean="0">
                <a:ea typeface="SimSun" charset="0"/>
                <a:cs typeface="SimSun" charset="0"/>
              </a:rPr>
              <a:t>pDB</a:t>
            </a:r>
            <a:r>
              <a:rPr lang="en-US" altLang="zh-CN" sz="1600" dirty="0" smtClean="0">
                <a:ea typeface="SimSun" charset="0"/>
                <a:cs typeface="SimSun" charset="0"/>
              </a:rPr>
              <a:t>,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ea typeface="SimSun" charset="0"/>
                <a:cs typeface="SimSun" charset="0"/>
              </a:rPr>
              <a:t>where </a:t>
            </a:r>
            <a:r>
              <a:rPr lang="en-US" altLang="zh-CN" sz="1600" dirty="0" err="1">
                <a:ea typeface="SimSun" charset="0"/>
                <a:cs typeface="SimSun" charset="0"/>
              </a:rPr>
              <a:t>pDB.start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refinfo.start</a:t>
            </a:r>
            <a:r>
              <a:rPr lang="en-US" altLang="zh-CN" sz="1600" dirty="0">
                <a:ea typeface="SimSun" charset="0"/>
                <a:cs typeface="SimSun" charset="0"/>
              </a:rPr>
              <a:t> and</a:t>
            </a:r>
            <a:br>
              <a:rPr lang="en-US" altLang="zh-CN" sz="1600" dirty="0">
                <a:ea typeface="SimSun" charset="0"/>
                <a:cs typeface="SimSun" charset="0"/>
              </a:rPr>
            </a:br>
            <a:r>
              <a:rPr lang="en-US" altLang="zh-CN" sz="1600" dirty="0">
                <a:ea typeface="SimSun" charset="0"/>
                <a:cs typeface="SimSun" charset="0"/>
              </a:rPr>
              <a:t>           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refinfo.end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pDB.end</a:t>
            </a:r>
            <a:endParaRPr lang="en-CA" sz="1600" dirty="0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grpSp>
        <p:nvGrpSpPr>
          <p:cNvPr id="393280" name="Group 64"/>
          <p:cNvGrpSpPr>
            <a:grpSpLocks/>
          </p:cNvGrpSpPr>
          <p:nvPr/>
        </p:nvGrpSpPr>
        <p:grpSpPr bwMode="auto">
          <a:xfrm>
            <a:off x="4876800" y="2286000"/>
            <a:ext cx="3810000" cy="1143000"/>
            <a:chOff x="3072" y="1440"/>
            <a:chExt cx="2400" cy="720"/>
          </a:xfrm>
        </p:grpSpPr>
        <p:sp>
          <p:nvSpPr>
            <p:cNvPr id="393277" name="Text Box 61"/>
            <p:cNvSpPr txBox="1">
              <a:spLocks noChangeArrowheads="1"/>
            </p:cNvSpPr>
            <p:nvPr/>
          </p:nvSpPr>
          <p:spPr bwMode="auto">
            <a:xfrm>
              <a:off x="3072" y="1440"/>
              <a:ext cx="24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 smtClean="0">
                  <a:ea typeface="SimSun" charset="0"/>
                  <a:cs typeface="SimSun" charset="0"/>
                </a:rPr>
                <a:t>Suche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alle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br>
                <a:rPr lang="en-US" altLang="zh-CN" sz="1600" dirty="0" smtClean="0">
                  <a:ea typeface="SimSun" charset="0"/>
                  <a:cs typeface="SimSun" charset="0"/>
                </a:rPr>
              </a:br>
              <a:r>
                <a:rPr lang="en-US" altLang="zh-CN" sz="1600" dirty="0" err="1" smtClean="0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endParaRPr lang="en-CA" sz="1600" dirty="0"/>
            </a:p>
          </p:txBody>
        </p:sp>
        <p:sp>
          <p:nvSpPr>
            <p:cNvPr id="393278" name="Line 62"/>
            <p:cNvSpPr>
              <a:spLocks noChangeShapeType="1"/>
            </p:cNvSpPr>
            <p:nvPr/>
          </p:nvSpPr>
          <p:spPr bwMode="auto">
            <a:xfrm>
              <a:off x="3936" y="182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 smtClean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</a:t>
            </a:r>
            <a:r>
              <a:rPr lang="de-DE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The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1331640" y="12687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XML-Dokument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3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D-Beschriftungen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B-Bäume als Index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für D-</a:t>
            </a:r>
            <a:r>
              <a:rPr lang="de-DE" dirty="0" err="1" smtClean="0"/>
              <a:t>Joins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7C589-08F4-3A40-AB5B-F48A98569B2E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pic>
        <p:nvPicPr>
          <p:cNvPr id="84996" name="Bild 5" descr="Screen Shot 2014-10-30 at 10.5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83434"/>
            <a:ext cx="60928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Bild 4" descr="Screen Shot 2014-10-30 at 10.54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2005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feld 6"/>
          <p:cNvSpPr txBox="1">
            <a:spLocks noChangeArrowheads="1"/>
          </p:cNvSpPr>
          <p:nvPr/>
        </p:nvSpPr>
        <p:spPr bwMode="auto">
          <a:xfrm>
            <a:off x="4500563" y="260350"/>
            <a:ext cx="1941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Beispieldokument</a:t>
            </a:r>
            <a:br>
              <a:rPr lang="de-DE" sz="1800" dirty="0" smtClean="0"/>
            </a:br>
            <a:r>
              <a:rPr lang="de-DE" sz="1800" dirty="0" smtClean="0"/>
              <a:t>(ohne Ebenen)</a:t>
            </a:r>
            <a:endParaRPr lang="de-DE" sz="1800" dirty="0"/>
          </a:p>
        </p:txBody>
      </p:sp>
      <p:sp>
        <p:nvSpPr>
          <p:cNvPr id="84999" name="Textfeld 7"/>
          <p:cNvSpPr txBox="1">
            <a:spLocks noChangeArrowheads="1"/>
          </p:cNvSpPr>
          <p:nvPr/>
        </p:nvSpPr>
        <p:spPr bwMode="auto">
          <a:xfrm>
            <a:off x="468313" y="3067521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/>
              <a:t>B-Baum für das Beispieldokument</a:t>
            </a:r>
          </a:p>
        </p:txBody>
      </p:sp>
      <p:sp>
        <p:nvSpPr>
          <p:cNvPr id="85000" name="Textfeld 8"/>
          <p:cNvSpPr txBox="1">
            <a:spLocks noChangeArrowheads="1"/>
          </p:cNvSpPr>
          <p:nvPr/>
        </p:nvSpPr>
        <p:spPr bwMode="auto">
          <a:xfrm>
            <a:off x="2124075" y="6207125"/>
            <a:ext cx="4456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Vergleiche hierzu: An Evaluation of XML Indexes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</a:p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H. Li. M.L. Lee. W. Hsu. </a:t>
            </a:r>
            <a:r>
              <a:rPr lang="de-DE" sz="1200" dirty="0" err="1">
                <a:solidFill>
                  <a:srgbClr val="0000FF"/>
                </a:solidFill>
              </a:rPr>
              <a:t>Ch</a:t>
            </a:r>
            <a:r>
              <a:rPr lang="de-DE" sz="1200" dirty="0">
                <a:solidFill>
                  <a:srgbClr val="0000FF"/>
                </a:solidFill>
              </a:rPr>
              <a:t>. Chen, </a:t>
            </a:r>
            <a:r>
              <a:rPr lang="da-DK" sz="1200" dirty="0" err="1">
                <a:solidFill>
                  <a:srgbClr val="0000FF"/>
                </a:solidFill>
              </a:rPr>
              <a:t>SIGMODRecord</a:t>
            </a:r>
            <a:r>
              <a:rPr lang="da-DK" sz="1200" dirty="0">
                <a:solidFill>
                  <a:srgbClr val="0000FF"/>
                </a:solidFill>
              </a:rPr>
              <a:t>, 33(3), Sept. </a:t>
            </a:r>
            <a:r>
              <a:rPr lang="da-DK" sz="1200" b="1" dirty="0" smtClean="0">
                <a:solidFill>
                  <a:srgbClr val="FF0000"/>
                </a:solidFill>
              </a:rPr>
              <a:t>2004</a:t>
            </a:r>
            <a:endParaRPr lang="da-DK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AA4CCD2-A671-4C4A-A803-1BC8A203DCF4}" type="slidenum">
              <a:rPr lang="en-US" altLang="zh-TW" sz="1400">
                <a:latin typeface="+mn-lt"/>
              </a:rPr>
              <a:pPr eaLnBrk="1" hangingPunct="1">
                <a:defRPr/>
              </a:pPr>
              <a:t>78</a:t>
            </a:fld>
            <a:endParaRPr lang="en-US" altLang="zh-TW" sz="1400">
              <a:latin typeface="+mn-lt"/>
            </a:endParaRPr>
          </a:p>
        </p:txBody>
      </p:sp>
      <p:pic>
        <p:nvPicPr>
          <p:cNvPr id="12800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9150"/>
            <a:ext cx="5884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lt"/>
                <a:ea typeface="ＭＳ Ｐゴシック" charset="0"/>
              </a:rPr>
              <a:t>XB-Tree: </a:t>
            </a:r>
            <a:r>
              <a:rPr lang="en-US" altLang="zh-TW" dirty="0" err="1" smtClean="0">
                <a:latin typeface="+mn-lt"/>
                <a:ea typeface="ＭＳ Ｐゴシック" charset="0"/>
              </a:rPr>
              <a:t>Nachfolger</a:t>
            </a:r>
            <a:r>
              <a:rPr lang="en-US" altLang="zh-TW" dirty="0" smtClean="0">
                <a:latin typeface="+mn-lt"/>
                <a:ea typeface="ＭＳ Ｐゴシック" charset="0"/>
              </a:rPr>
              <a:t> und </a:t>
            </a:r>
            <a:r>
              <a:rPr lang="en-US" altLang="zh-TW" dirty="0" err="1" smtClean="0">
                <a:latin typeface="+mn-lt"/>
                <a:ea typeface="ＭＳ Ｐゴシック" charset="0"/>
              </a:rPr>
              <a:t>Vorgängernavigation</a:t>
            </a:r>
            <a:endParaRPr lang="en-US" altLang="zh-TW" dirty="0">
              <a:latin typeface="+mn-lt"/>
              <a:ea typeface="ＭＳ Ｐゴシック" charset="0"/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341438"/>
            <a:ext cx="73787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smtClean="0">
                <a:ea typeface="ＭＳ Ｐゴシック" charset="0"/>
              </a:rPr>
              <a:t>Verwendung von Indexen zur Effizienzsteigerung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smtClean="0">
                <a:ea typeface="ＭＳ Ｐゴシック" charset="0"/>
              </a:rPr>
              <a:t>XB-Bäume sind wie R-Bäume und B-Bäume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smtClean="0">
                <a:ea typeface="ＭＳ Ｐゴシック" charset="0"/>
              </a:rPr>
              <a:t>Interne Knoten haben die Form [L:R], sortiert nach 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smtClean="0">
                <a:ea typeface="ＭＳ Ｐゴシック" charset="0"/>
              </a:rPr>
              <a:t>Eltern-Intervall enthält Kinder-Intervalle</a:t>
            </a:r>
            <a:endParaRPr lang="de-DE" altLang="zh-TW" sz="1700">
              <a:ea typeface="ＭＳ Ｐゴシック" charset="0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5724525" y="4438650"/>
            <a:ext cx="287338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084888" y="4510088"/>
            <a:ext cx="285750" cy="12239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364163" y="3575050"/>
            <a:ext cx="719137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867400" y="3575050"/>
            <a:ext cx="187325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219700" y="3286125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(     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867400" y="41497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(     )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292725" y="2638425"/>
            <a:ext cx="3529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(10,45) </a:t>
            </a:r>
            <a:r>
              <a:rPr lang="en-US" altLang="zh-TW" sz="2000" b="1" dirty="0" err="1" smtClean="0">
                <a:solidFill>
                  <a:srgbClr val="008000"/>
                </a:solidFill>
                <a:latin typeface="+mn-lt"/>
              </a:rPr>
              <a:t>Finde</a:t>
            </a:r>
            <a:r>
              <a:rPr lang="en-US" altLang="zh-TW" sz="20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TW" sz="2000" b="1" dirty="0" err="1" smtClean="0">
                <a:solidFill>
                  <a:srgbClr val="008000"/>
                </a:solidFill>
                <a:latin typeface="+mn-lt"/>
              </a:rPr>
              <a:t>Vorgänger</a:t>
            </a:r>
            <a:endParaRPr lang="en-US" altLang="zh-TW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5292725" y="2998788"/>
            <a:ext cx="287338" cy="3603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3851275" y="3575050"/>
            <a:ext cx="1152525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3348038" y="4438650"/>
            <a:ext cx="360362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2916238" y="5157788"/>
            <a:ext cx="792162" cy="217487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2916238" y="5375275"/>
            <a:ext cx="792162" cy="215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4211638" y="5157788"/>
            <a:ext cx="792162" cy="288925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580063" y="2847975"/>
            <a:ext cx="3529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(</a:t>
            </a:r>
            <a:r>
              <a:rPr lang="en-US" altLang="zh-TW" sz="2000" b="1" dirty="0">
                <a:solidFill>
                  <a:srgbClr val="FF9933"/>
                </a:solidFill>
                <a:latin typeface="+mn-lt"/>
              </a:rPr>
              <a:t>10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,45) </a:t>
            </a:r>
            <a:r>
              <a:rPr lang="en-US" altLang="zh-TW" sz="2000" b="1" dirty="0" err="1" smtClean="0">
                <a:solidFill>
                  <a:srgbClr val="800080"/>
                </a:solidFill>
                <a:latin typeface="+mn-lt"/>
              </a:rPr>
              <a:t>Finde</a:t>
            </a:r>
            <a:r>
              <a:rPr lang="en-US" altLang="zh-TW" sz="2000" b="1" dirty="0" smtClean="0">
                <a:solidFill>
                  <a:srgbClr val="800080"/>
                </a:solidFill>
                <a:latin typeface="+mn-lt"/>
              </a:rPr>
              <a:t> </a:t>
            </a:r>
            <a:r>
              <a:rPr lang="en-US" altLang="zh-TW" sz="2000" b="1" dirty="0" err="1" smtClean="0">
                <a:solidFill>
                  <a:srgbClr val="800080"/>
                </a:solidFill>
                <a:latin typeface="+mn-lt"/>
              </a:rPr>
              <a:t>Nachfolger</a:t>
            </a:r>
            <a:endParaRPr lang="en-US" altLang="zh-TW" sz="2000" b="1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5292725" y="3141663"/>
            <a:ext cx="647700" cy="21590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4500563" y="3502025"/>
            <a:ext cx="792162" cy="720725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643438" y="4365625"/>
            <a:ext cx="215900" cy="10096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5508625" y="51577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5508625" y="53736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4284663" y="5373688"/>
            <a:ext cx="719137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73388"/>
            <a:ext cx="2483546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7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53" grpId="0" animBg="1"/>
      <p:bldP spid="57354" grpId="0"/>
      <p:bldP spid="57355" grpId="0"/>
      <p:bldP spid="57356" grpId="0"/>
      <p:bldP spid="57356" grpId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59" grpId="1" animBg="1"/>
      <p:bldP spid="57360" grpId="0" animBg="1"/>
      <p:bldP spid="57360" grpId="1" animBg="1"/>
      <p:bldP spid="57361" grpId="0" animBg="1"/>
      <p:bldP spid="57361" grpId="1" animBg="1"/>
      <p:bldP spid="57362" grpId="0" animBg="1"/>
      <p:bldP spid="57362" grpId="1" animBg="1"/>
      <p:bldP spid="57364" grpId="0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Zugriff über B-Baum: </a:t>
            </a:r>
            <a:r>
              <a:rPr lang="de-DE" dirty="0" err="1" smtClean="0"/>
              <a:t>Clustered</a:t>
            </a:r>
            <a:r>
              <a:rPr lang="de-DE" dirty="0" smtClean="0"/>
              <a:t>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/>
              <a:t>Blattknoten sind normalerweise nicht in sequentieller </a:t>
            </a:r>
            <a:r>
              <a:rPr lang="de-DE" sz="2800" dirty="0" smtClean="0"/>
              <a:t>Reihenfolge </a:t>
            </a:r>
            <a:r>
              <a:rPr lang="de-DE" sz="2800" dirty="0"/>
              <a:t>auf der Festplatte gespeichert</a:t>
            </a:r>
          </a:p>
          <a:p>
            <a:pPr>
              <a:defRPr/>
            </a:pPr>
            <a:r>
              <a:rPr lang="de-DE" sz="2800" dirty="0" smtClean="0"/>
              <a:t>Dieses muss explizit angefordert werden </a:t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 smtClean="0">
                <a:sym typeface="Wingdings"/>
              </a:rPr>
              <a:t> </a:t>
            </a:r>
            <a:r>
              <a:rPr lang="de-DE" sz="2800" dirty="0" err="1" smtClean="0">
                <a:sym typeface="Wingdings"/>
              </a:rPr>
              <a:t>clustered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index</a:t>
            </a:r>
            <a:r>
              <a:rPr lang="de-DE" sz="2800" dirty="0" smtClean="0">
                <a:sym typeface="Wingdings"/>
              </a:rPr>
              <a:t>)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79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267744" y="5374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  <a:latin typeface="+mn-lt"/>
              </a:rPr>
              <a:t>Ning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Zhang,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Varun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Kacholia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&amp; M. Tamer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Özsu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A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Succinct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Physical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Storage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Scheme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for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Efficient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Evaluation of Path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Queries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in XML. In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Proc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ICDE,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pages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54–63, </a:t>
            </a:r>
            <a:r>
              <a:rPr lang="de-DE" sz="1200" b="1" dirty="0" smtClean="0">
                <a:solidFill>
                  <a:srgbClr val="FF0000"/>
                </a:solidFill>
                <a:latin typeface="+mn-lt"/>
              </a:rPr>
              <a:t>2004</a:t>
            </a:r>
            <a:endParaRPr lang="de-DE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Bayer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M. </a:t>
            </a:r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Organization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Maintenance of Large </a:t>
            </a:r>
            <a:r>
              <a:rPr lang="de-DE" sz="1200" dirty="0" err="1">
                <a:solidFill>
                  <a:srgbClr val="0000FF"/>
                </a:solidFill>
              </a:rPr>
              <a:t>Ordered</a:t>
            </a:r>
            <a:r>
              <a:rPr lang="de-DE" sz="1200" dirty="0">
                <a:solidFill>
                  <a:srgbClr val="0000FF"/>
                </a:solidFill>
              </a:rPr>
              <a:t> Indexes,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, vol. 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39907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 smtClean="0"/>
              <a:t>Einfache</a:t>
            </a:r>
            <a:r>
              <a:rPr lang="en-US" dirty="0" smtClean="0"/>
              <a:t> </a:t>
            </a:r>
            <a:r>
              <a:rPr lang="en-US" dirty="0" err="1" smtClean="0"/>
              <a:t>Ausdrücke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 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1995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</a:t>
            </a:r>
            <a:r>
              <a:rPr lang="en-US" sz="2800" dirty="0" smtClean="0"/>
              <a:t>  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1998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/bib/paper/year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  </a:t>
            </a:r>
            <a:r>
              <a:rPr lang="en-US" sz="2800" dirty="0"/>
              <a:t>empty     </a:t>
            </a:r>
            <a:r>
              <a:rPr lang="en-US" sz="2800" dirty="0" smtClean="0"/>
              <a:t>(</a:t>
            </a:r>
            <a:r>
              <a:rPr lang="en-US" sz="2800" dirty="0" err="1" smtClean="0"/>
              <a:t>keine</a:t>
            </a:r>
            <a:r>
              <a:rPr lang="en-US" sz="2800" dirty="0" smtClean="0"/>
              <a:t> </a:t>
            </a:r>
            <a:r>
              <a:rPr lang="en-US" sz="2800" dirty="0" err="1" smtClean="0"/>
              <a:t>Papiere</a:t>
            </a:r>
            <a:r>
              <a:rPr lang="en-US" sz="2800" smtClean="0"/>
              <a:t> in der bib)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8C86D-0A1C-2049-B005-0C6D477127C2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19200"/>
            <a:ext cx="8136904" cy="4876800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>
                <a:ea typeface="SimSun" charset="0"/>
                <a:cs typeface="SimSun" charset="0"/>
              </a:rPr>
              <a:t>Kind-Navigation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sollte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ebenfalls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effizient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implementiert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werden</a:t>
            </a:r>
            <a:endParaRPr lang="en-US" altLang="zh-CN" sz="2800" dirty="0" smtClean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dirty="0" smtClean="0">
                <a:ea typeface="SimSun" charset="0"/>
                <a:cs typeface="SimSun" charset="0"/>
              </a:rPr>
              <a:t>  </a:t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/protein/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name</a:t>
            </a:r>
            <a:endParaRPr lang="en-US" altLang="zh-CN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Bisher</a:t>
            </a:r>
            <a:r>
              <a:rPr lang="en-US" altLang="zh-CN" sz="2800" dirty="0" smtClean="0">
                <a:ea typeface="SimSun" charset="0"/>
                <a:cs typeface="SimSun" charset="0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Extrem</a:t>
            </a:r>
            <a:r>
              <a:rPr lang="en-US" altLang="zh-CN" sz="28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viele</a:t>
            </a:r>
            <a:r>
              <a:rPr lang="en-US" altLang="zh-CN" sz="28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Joins 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bei</a:t>
            </a:r>
            <a:r>
              <a:rPr lang="en-US" altLang="zh-CN" sz="28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naiver SQL-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Codierung</a:t>
            </a:r>
            <a:endParaRPr lang="en-US" altLang="zh-CN" sz="2800" dirty="0" smtClean="0">
              <a:solidFill>
                <a:srgbClr val="FF0000"/>
              </a:solidFill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Aufgabe</a:t>
            </a:r>
            <a:r>
              <a:rPr lang="en-US" altLang="zh-CN" sz="2800" dirty="0" smtClean="0">
                <a:ea typeface="SimSun" charset="0"/>
                <a:cs typeface="SimSun" charset="0"/>
              </a:rPr>
              <a:t>: 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Verbesserung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 der “/”-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Pfade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Fokus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auf 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sz="28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Pfadanfragen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: </a:t>
            </a:r>
            <a:endParaRPr lang="en-US" altLang="zh-CN" sz="28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sz="2800" dirty="0" smtClean="0">
                <a:ea typeface="SimSun" charset="0"/>
                <a:cs typeface="SimSun" charset="0"/>
              </a:rPr>
              <a:t>: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//protein/name</a:t>
            </a:r>
            <a:endParaRPr lang="en-US" altLang="zh-CN" sz="3000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3">
              <a:buFontTx/>
              <a:buNone/>
              <a:defRPr/>
            </a:pP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P-Beschriftungen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558212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sz="2800" dirty="0" smtClean="0">
                <a:ea typeface="SimSun" charset="0"/>
                <a:cs typeface="SimSun" charset="0"/>
              </a:rPr>
              <a:t>Weise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jedem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n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eine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Zahl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zu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jedem</a:t>
            </a:r>
            <a:r>
              <a:rPr lang="en-US" altLang="zh-CN" sz="2800" dirty="0" smtClean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Intervall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[p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,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sz="2800" dirty="0" smtClean="0">
                <a:ea typeface="SimSun" charset="0"/>
                <a:cs typeface="SimSun" charset="0"/>
              </a:rPr>
              <a:t>, so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2800" dirty="0" smtClean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ea typeface="SimSun" charset="0"/>
                <a:cs typeface="SimSun" charset="0"/>
              </a:rPr>
              <a:t>and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sz="2800" dirty="0" smtClean="0">
                <a:ea typeface="SimSun" charset="0"/>
                <a:cs typeface="SimSun" charset="0"/>
              </a:rPr>
              <a:t> gilt:</a:t>
            </a:r>
            <a:endParaRPr lang="en-US" altLang="zh-CN" sz="2800" dirty="0" smtClean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⊑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enthalten</a:t>
            </a:r>
            <a:r>
              <a:rPr lang="en-US" altLang="zh-CN" dirty="0" smtClean="0">
                <a:ea typeface="SimSun" charset="0"/>
                <a:cs typeface="SimSun" charset="0"/>
              </a:rPr>
              <a:t>)</a:t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ea typeface="SimSun" charset="0"/>
                <a:cs typeface="SimSun" charset="0"/>
              </a:rPr>
              <a:t>falls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</a:rPr>
              <a:t>und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2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</a:p>
          <a:p>
            <a:pPr lvl="1">
              <a:lnSpc>
                <a:spcPct val="90000"/>
              </a:lnSpc>
              <a:defRPr/>
            </a:pPr>
            <a:endParaRPr lang="en-US" altLang="zh-CN" sz="1800" dirty="0" smtClean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enthalten</a:t>
            </a:r>
            <a:r>
              <a:rPr lang="en-US" altLang="zh-CN" dirty="0" smtClean="0">
                <a:ea typeface="SimSun" charset="0"/>
                <a:cs typeface="SimSun" charset="0"/>
              </a:rPr>
              <a:t/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ea typeface="SimSun" charset="0"/>
                <a:cs typeface="SimSun" charset="0"/>
              </a:rPr>
              <a:t>falls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SP(n).p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endParaRPr lang="en-US" altLang="zh-CN" sz="2000" baseline="-25000" dirty="0" smtClean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zh-CN" dirty="0" smtClean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Sei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, </a:t>
            </a:r>
            <a:r>
              <a:rPr lang="en-US" altLang="zh-CN" dirty="0" err="1" smtClean="0">
                <a:ea typeface="SimSun" charset="0"/>
                <a:cs typeface="SimSun" charset="0"/>
              </a:rPr>
              <a:t>dann</a:t>
            </a:r>
            <a:r>
              <a:rPr lang="en-US" altLang="zh-CN" dirty="0" smtClean="0">
                <a:ea typeface="SimSun" charset="0"/>
                <a:cs typeface="SimSun" charset="0"/>
              </a:rPr>
              <a:t> gilt</a:t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[Q] = {n | 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}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dirty="0" err="1" smtClean="0">
                <a:ea typeface="SimSun" charset="0"/>
                <a:cs typeface="SimSun" charset="0"/>
              </a:rPr>
              <a:t>wobei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=SP(n).p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altLang="zh-CN" sz="2000" dirty="0">
              <a:solidFill>
                <a:srgbClr val="0000FF"/>
              </a:solidFill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</a:t>
            </a:r>
            <a:r>
              <a:rPr lang="de-DE" dirty="0"/>
              <a:t>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</a:t>
            </a:r>
            <a:r>
              <a:rPr lang="en-US" dirty="0" err="1" smtClean="0"/>
              <a:t>Beschriftungen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sp>
        <p:nvSpPr>
          <p:cNvPr id="5" name="Right Triangle 4"/>
          <p:cNvSpPr/>
          <p:nvPr/>
        </p:nvSpPr>
        <p:spPr>
          <a:xfrm rot="8100000">
            <a:off x="2710905" y="2476302"/>
            <a:ext cx="3744416" cy="374441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062"/>
          <p:cNvSpPr>
            <a:spLocks/>
          </p:cNvSpPr>
          <p:nvPr/>
        </p:nvSpPr>
        <p:spPr bwMode="auto">
          <a:xfrm>
            <a:off x="7347799" y="1700808"/>
            <a:ext cx="1022966" cy="2659712"/>
          </a:xfrm>
          <a:prstGeom prst="rightBrace">
            <a:avLst>
              <a:gd name="adj1" fmla="val 21667"/>
              <a:gd name="adj2" fmla="val 46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995936" y="357301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0505" y="422564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1920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84928" y="4223234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1105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0"/>
            <a:endCxn id="7" idx="4"/>
          </p:cNvCxnSpPr>
          <p:nvPr/>
        </p:nvCxnSpPr>
        <p:spPr>
          <a:xfrm flipV="1">
            <a:off x="3592513" y="3717032"/>
            <a:ext cx="475431" cy="5086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7" idx="4"/>
          </p:cNvCxnSpPr>
          <p:nvPr/>
        </p:nvCxnSpPr>
        <p:spPr>
          <a:xfrm flipV="1">
            <a:off x="3923928" y="3717032"/>
            <a:ext cx="144016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7" idx="4"/>
          </p:cNvCxnSpPr>
          <p:nvPr/>
        </p:nvCxnSpPr>
        <p:spPr>
          <a:xfrm flipH="1" flipV="1">
            <a:off x="4067944" y="3717032"/>
            <a:ext cx="188992" cy="506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  <a:endCxn id="7" idx="4"/>
          </p:cNvCxnSpPr>
          <p:nvPr/>
        </p:nvCxnSpPr>
        <p:spPr>
          <a:xfrm flipH="1" flipV="1">
            <a:off x="4067944" y="3717032"/>
            <a:ext cx="515169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519531" y="1628800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32455" y="1768839"/>
            <a:ext cx="562030" cy="1799338"/>
          </a:xfrm>
          <a:custGeom>
            <a:avLst/>
            <a:gdLst>
              <a:gd name="connsiteX0" fmla="*/ 562030 w 562030"/>
              <a:gd name="connsiteY0" fmla="*/ 0 h 1795072"/>
              <a:gd name="connsiteX1" fmla="*/ 483332 w 562030"/>
              <a:gd name="connsiteY1" fmla="*/ 221105 h 1795072"/>
              <a:gd name="connsiteX2" fmla="*/ 558283 w 562030"/>
              <a:gd name="connsiteY2" fmla="*/ 427220 h 1795072"/>
              <a:gd name="connsiteX3" fmla="*/ 472089 w 562030"/>
              <a:gd name="connsiteY3" fmla="*/ 648325 h 1795072"/>
              <a:gd name="connsiteX4" fmla="*/ 550788 w 562030"/>
              <a:gd name="connsiteY4" fmla="*/ 828207 h 1795072"/>
              <a:gd name="connsiteX5" fmla="*/ 378401 w 562030"/>
              <a:gd name="connsiteY5" fmla="*/ 1030574 h 1795072"/>
              <a:gd name="connsiteX6" fmla="*/ 382148 w 562030"/>
              <a:gd name="connsiteY6" fmla="*/ 1225446 h 1795072"/>
              <a:gd name="connsiteX7" fmla="*/ 217256 w 562030"/>
              <a:gd name="connsiteY7" fmla="*/ 1367853 h 1795072"/>
              <a:gd name="connsiteX8" fmla="*/ 273470 w 562030"/>
              <a:gd name="connsiteY8" fmla="*/ 1514007 h 1795072"/>
              <a:gd name="connsiteX9" fmla="*/ 11142 w 562030"/>
              <a:gd name="connsiteY9" fmla="*/ 1622686 h 1795072"/>
              <a:gd name="connsiteX10" fmla="*/ 44870 w 562030"/>
              <a:gd name="connsiteY10" fmla="*/ 1795072 h 17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030" h="1795072">
                <a:moveTo>
                  <a:pt x="562030" y="0"/>
                </a:moveTo>
                <a:cubicBezTo>
                  <a:pt x="522993" y="74951"/>
                  <a:pt x="483956" y="149902"/>
                  <a:pt x="483332" y="221105"/>
                </a:cubicBezTo>
                <a:cubicBezTo>
                  <a:pt x="482707" y="292308"/>
                  <a:pt x="560157" y="356017"/>
                  <a:pt x="558283" y="427220"/>
                </a:cubicBezTo>
                <a:cubicBezTo>
                  <a:pt x="556409" y="498423"/>
                  <a:pt x="473338" y="581494"/>
                  <a:pt x="472089" y="648325"/>
                </a:cubicBezTo>
                <a:cubicBezTo>
                  <a:pt x="470840" y="715156"/>
                  <a:pt x="566403" y="764499"/>
                  <a:pt x="550788" y="828207"/>
                </a:cubicBezTo>
                <a:cubicBezTo>
                  <a:pt x="535173" y="891915"/>
                  <a:pt x="406508" y="964368"/>
                  <a:pt x="378401" y="1030574"/>
                </a:cubicBezTo>
                <a:cubicBezTo>
                  <a:pt x="350294" y="1096781"/>
                  <a:pt x="409006" y="1169233"/>
                  <a:pt x="382148" y="1225446"/>
                </a:cubicBezTo>
                <a:cubicBezTo>
                  <a:pt x="355290" y="1281659"/>
                  <a:pt x="235369" y="1319760"/>
                  <a:pt x="217256" y="1367853"/>
                </a:cubicBezTo>
                <a:cubicBezTo>
                  <a:pt x="199143" y="1415946"/>
                  <a:pt x="307822" y="1471535"/>
                  <a:pt x="273470" y="1514007"/>
                </a:cubicBezTo>
                <a:cubicBezTo>
                  <a:pt x="239118" y="1556479"/>
                  <a:pt x="49242" y="1575842"/>
                  <a:pt x="11142" y="1622686"/>
                </a:cubicBezTo>
                <a:cubicBezTo>
                  <a:pt x="-26958" y="1669530"/>
                  <a:pt x="44870" y="1795072"/>
                  <a:pt x="44870" y="17950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731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 dirty="0"/>
          </a:p>
        </p:txBody>
      </p:sp>
      <p:sp>
        <p:nvSpPr>
          <p:cNvPr id="26" name="AutoShape 2062"/>
          <p:cNvSpPr>
            <a:spLocks/>
          </p:cNvSpPr>
          <p:nvPr/>
        </p:nvSpPr>
        <p:spPr bwMode="auto">
          <a:xfrm rot="5400000">
            <a:off x="4071630" y="2228162"/>
            <a:ext cx="1022966" cy="5295404"/>
          </a:xfrm>
          <a:prstGeom prst="rightBrace">
            <a:avLst>
              <a:gd name="adj1" fmla="val 21667"/>
              <a:gd name="adj2" fmla="val 46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4251156" y="538798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aximal 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87835" y="437588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p=1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0815" y="436346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p=max =: 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80190" y="437143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2449" y="437588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p-𝛥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12346" y="43651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p+𝛥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01357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97670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3850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18175" y="2718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384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P-</a:t>
            </a:r>
            <a:r>
              <a:rPr lang="en-US" dirty="0" err="1" smtClean="0"/>
              <a:t>Beschriftung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l-GR" i="1" dirty="0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686800" cy="295232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Annahme: Längster Pfad: </a:t>
            </a:r>
            <a:r>
              <a:rPr lang="de-DE" sz="2400" dirty="0" smtClean="0">
                <a:solidFill>
                  <a:srgbClr val="3C8C93"/>
                </a:solidFill>
              </a:rPr>
              <a:t>6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Sei die Maximalanzahl der Auszeichner (Tags) auf </a:t>
            </a:r>
            <a:r>
              <a:rPr lang="de-DE" sz="2400" dirty="0">
                <a:solidFill>
                  <a:srgbClr val="3C8C93"/>
                </a:solidFill>
              </a:rPr>
              <a:t>99 </a:t>
            </a:r>
            <a:r>
              <a:rPr lang="de-DE" sz="2400" dirty="0"/>
              <a:t>festgelegt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Wähle </a:t>
            </a:r>
            <a:r>
              <a:rPr lang="de-DE" sz="2400" dirty="0"/>
              <a:t>maximalen p-Wert </a:t>
            </a:r>
            <a:r>
              <a:rPr lang="el-GR" sz="2400" dirty="0">
                <a:solidFill>
                  <a:srgbClr val="3C8C93"/>
                </a:solidFill>
              </a:rPr>
              <a:t>m = </a:t>
            </a:r>
            <a:r>
              <a:rPr lang="de-DE" sz="2400" dirty="0" smtClean="0">
                <a:solidFill>
                  <a:srgbClr val="3C8C93"/>
                </a:solidFill>
              </a:rPr>
              <a:t>100</a:t>
            </a:r>
            <a:r>
              <a:rPr lang="de-DE" sz="2400" baseline="30000" dirty="0" smtClean="0">
                <a:solidFill>
                  <a:srgbClr val="3C8C93"/>
                </a:solidFill>
              </a:rPr>
              <a:t>6</a:t>
            </a:r>
            <a:r>
              <a:rPr lang="de-DE" sz="2400" dirty="0" smtClean="0">
                <a:solidFill>
                  <a:srgbClr val="3C8C93"/>
                </a:solidFill>
              </a:rPr>
              <a:t> = </a:t>
            </a:r>
            <a:r>
              <a:rPr lang="el-GR" sz="2400" dirty="0" smtClean="0">
                <a:solidFill>
                  <a:srgbClr val="3C8C93"/>
                </a:solidFill>
              </a:rPr>
              <a:t>10</a:t>
            </a:r>
            <a:r>
              <a:rPr lang="el-GR" sz="2400" baseline="30000" dirty="0" smtClean="0">
                <a:solidFill>
                  <a:srgbClr val="3C8C93"/>
                </a:solidFill>
              </a:rPr>
              <a:t>12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br>
              <a:rPr lang="de-DE" sz="2400" dirty="0" smtClean="0">
                <a:solidFill>
                  <a:srgbClr val="3C8C93"/>
                </a:solidFill>
              </a:rPr>
            </a:br>
            <a:r>
              <a:rPr lang="de-DE" sz="2400" dirty="0" smtClean="0"/>
              <a:t>(wir wollen, dass </a:t>
            </a:r>
            <a:r>
              <a:rPr lang="de-DE" altLang="zh-CN" sz="24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m </a:t>
            </a:r>
            <a:r>
              <a:rPr lang="de-DE" altLang="zh-CN" sz="2400" dirty="0">
                <a:solidFill>
                  <a:srgbClr val="4597A0"/>
                </a:solidFill>
                <a:ea typeface="SimSun" charset="0"/>
                <a:cs typeface="SimSun" charset="0"/>
              </a:rPr>
              <a:t>≥ (n+1)</a:t>
            </a:r>
            <a:r>
              <a:rPr lang="de-DE" altLang="zh-CN" sz="2400" baseline="30000" dirty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400" dirty="0">
                <a:ea typeface="SimSun" charset="0"/>
                <a:cs typeface="SimSun" charset="0"/>
              </a:rPr>
              <a:t> </a:t>
            </a:r>
            <a:r>
              <a:rPr lang="de-DE" altLang="zh-CN" sz="2400" dirty="0" smtClean="0">
                <a:ea typeface="SimSun" charset="0"/>
                <a:cs typeface="SimSun" charset="0"/>
              </a:rPr>
              <a:t>)</a:t>
            </a:r>
            <a:endParaRPr lang="en-US" sz="2400" dirty="0">
              <a:solidFill>
                <a:srgbClr val="3C8C93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Jedem Auszeichner (Tags) wird ein Bereich </a:t>
            </a:r>
            <a:r>
              <a:rPr lang="de-DE" sz="2400" dirty="0" err="1" smtClean="0">
                <a:solidFill>
                  <a:srgbClr val="3C8C93"/>
                </a:solidFill>
              </a:rPr>
              <a:t>r</a:t>
            </a:r>
            <a:r>
              <a:rPr lang="de-DE" sz="2400" dirty="0" smtClean="0"/>
              <a:t> zugewiesen: </a:t>
            </a:r>
            <a:br>
              <a:rPr lang="de-DE" sz="2400" dirty="0" smtClean="0"/>
            </a:b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(bei </a:t>
            </a:r>
            <a:r>
              <a:rPr lang="de-DE" sz="2400" dirty="0" smtClean="0">
                <a:solidFill>
                  <a:srgbClr val="3C8C93"/>
                </a:solidFill>
              </a:rPr>
              <a:t>99 </a:t>
            </a:r>
            <a:r>
              <a:rPr lang="de-DE" sz="2400" dirty="0" smtClean="0"/>
              <a:t>Auszeichnern also ausreichend viele)</a:t>
            </a: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P-Beschriftung für jeden S</a:t>
            </a:r>
            <a:r>
              <a:rPr lang="el-GR" sz="2400" dirty="0" smtClean="0"/>
              <a:t>uffix</a:t>
            </a:r>
            <a:r>
              <a:rPr lang="de-DE" sz="2400" dirty="0" smtClean="0"/>
              <a:t>-Pfad bestimmen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Beispiel </a:t>
            </a:r>
            <a:r>
              <a:rPr lang="el-GR" sz="2400" dirty="0" smtClean="0">
                <a:solidFill>
                  <a:srgbClr val="0000FF"/>
                </a:solidFill>
              </a:rPr>
              <a:t>P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el-GR" sz="2400" dirty="0" smtClean="0">
                <a:solidFill>
                  <a:srgbClr val="0000FF"/>
                </a:solidFill>
              </a:rPr>
              <a:t>= </a:t>
            </a:r>
            <a:r>
              <a:rPr lang="el-GR" sz="2400" dirty="0">
                <a:solidFill>
                  <a:srgbClr val="0000FF"/>
                </a:solidFill>
              </a:rPr>
              <a:t>/ProteinDatabase/ProteinEntry/protein/name</a:t>
            </a:r>
          </a:p>
        </p:txBody>
      </p:sp>
      <p:pic>
        <p:nvPicPr>
          <p:cNvPr id="921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42" y="4477345"/>
            <a:ext cx="8758238" cy="1831975"/>
          </a:xfrm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052"/>
          <p:cNvGrpSpPr>
            <a:grpSpLocks/>
          </p:cNvGrpSpPr>
          <p:nvPr/>
        </p:nvGrpSpPr>
        <p:grpSpPr bwMode="auto">
          <a:xfrm>
            <a:off x="1066800" y="5937250"/>
            <a:ext cx="7486650" cy="598488"/>
            <a:chOff x="680" y="3559"/>
            <a:chExt cx="4716" cy="377"/>
          </a:xfrm>
        </p:grpSpPr>
        <p:sp>
          <p:nvSpPr>
            <p:cNvPr id="395269" name="Text Box 2053"/>
            <p:cNvSpPr txBox="1">
              <a:spLocks noChangeArrowheads="1"/>
            </p:cNvSpPr>
            <p:nvPr/>
          </p:nvSpPr>
          <p:spPr bwMode="auto">
            <a:xfrm>
              <a:off x="680" y="368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5270" name="Text Box 2054"/>
            <p:cNvSpPr txBox="1">
              <a:spLocks noChangeArrowheads="1"/>
            </p:cNvSpPr>
            <p:nvPr/>
          </p:nvSpPr>
          <p:spPr bwMode="auto">
            <a:xfrm>
              <a:off x="4704" y="3655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12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71" name="Rectangle 2055"/>
            <p:cNvSpPr>
              <a:spLocks noChangeArrowheads="1"/>
            </p:cNvSpPr>
            <p:nvPr/>
          </p:nvSpPr>
          <p:spPr bwMode="auto">
            <a:xfrm>
              <a:off x="720" y="3559"/>
              <a:ext cx="446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5320" name="Group 2104"/>
          <p:cNvGrpSpPr>
            <a:grpSpLocks/>
          </p:cNvGrpSpPr>
          <p:nvPr/>
        </p:nvGrpSpPr>
        <p:grpSpPr bwMode="auto">
          <a:xfrm>
            <a:off x="1066800" y="5127625"/>
            <a:ext cx="6019800" cy="1470025"/>
            <a:chOff x="672" y="3042"/>
            <a:chExt cx="3792" cy="926"/>
          </a:xfrm>
        </p:grpSpPr>
        <p:sp>
          <p:nvSpPr>
            <p:cNvPr id="395273" name="Text Box 2057"/>
            <p:cNvSpPr txBox="1">
              <a:spLocks noChangeArrowheads="1"/>
            </p:cNvSpPr>
            <p:nvPr/>
          </p:nvSpPr>
          <p:spPr bwMode="auto">
            <a:xfrm>
              <a:off x="901" y="3140"/>
              <a:ext cx="14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</a:t>
              </a:r>
            </a:p>
          </p:txBody>
        </p:sp>
        <p:sp>
          <p:nvSpPr>
            <p:cNvPr id="395274" name="Text Box 2058"/>
            <p:cNvSpPr txBox="1">
              <a:spLocks noChangeArrowheads="1"/>
            </p:cNvSpPr>
            <p:nvPr/>
          </p:nvSpPr>
          <p:spPr bwMode="auto">
            <a:xfrm>
              <a:off x="1200" y="3042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Database</a:t>
              </a:r>
            </a:p>
          </p:txBody>
        </p:sp>
        <p:sp>
          <p:nvSpPr>
            <p:cNvPr id="395275" name="Text Box 2059"/>
            <p:cNvSpPr txBox="1">
              <a:spLocks noChangeArrowheads="1"/>
            </p:cNvSpPr>
            <p:nvPr/>
          </p:nvSpPr>
          <p:spPr bwMode="auto">
            <a:xfrm>
              <a:off x="2186" y="3042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Entry</a:t>
              </a:r>
            </a:p>
          </p:txBody>
        </p:sp>
        <p:sp>
          <p:nvSpPr>
            <p:cNvPr id="395276" name="AutoShape 2060"/>
            <p:cNvSpPr>
              <a:spLocks/>
            </p:cNvSpPr>
            <p:nvPr/>
          </p:nvSpPr>
          <p:spPr bwMode="auto">
            <a:xfrm rot="-5400000">
              <a:off x="936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7" name="AutoShape 2061"/>
            <p:cNvSpPr>
              <a:spLocks/>
            </p:cNvSpPr>
            <p:nvPr/>
          </p:nvSpPr>
          <p:spPr bwMode="auto">
            <a:xfrm rot="-5400000">
              <a:off x="1572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8" name="AutoShape 2062"/>
            <p:cNvSpPr>
              <a:spLocks/>
            </p:cNvSpPr>
            <p:nvPr/>
          </p:nvSpPr>
          <p:spPr bwMode="auto">
            <a:xfrm rot="-5400000">
              <a:off x="2130" y="3063"/>
              <a:ext cx="240" cy="624"/>
            </a:xfrm>
            <a:prstGeom prst="rightBrace">
              <a:avLst>
                <a:gd name="adj1" fmla="val 21667"/>
                <a:gd name="adj2" fmla="val 46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9" name="Text Box 2063"/>
            <p:cNvSpPr txBox="1">
              <a:spLocks noChangeArrowheads="1"/>
            </p:cNvSpPr>
            <p:nvPr/>
          </p:nvSpPr>
          <p:spPr bwMode="auto">
            <a:xfrm>
              <a:off x="1096" y="371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0" name="Text Box 2064"/>
            <p:cNvSpPr txBox="1">
              <a:spLocks noChangeArrowheads="1"/>
            </p:cNvSpPr>
            <p:nvPr/>
          </p:nvSpPr>
          <p:spPr bwMode="auto">
            <a:xfrm>
              <a:off x="1640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2*10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1" name="Text Box 2065"/>
            <p:cNvSpPr txBox="1">
              <a:spLocks noChangeArrowheads="1"/>
            </p:cNvSpPr>
            <p:nvPr/>
          </p:nvSpPr>
          <p:spPr bwMode="auto">
            <a:xfrm>
              <a:off x="2312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3*10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2" name="Text Box 2066"/>
            <p:cNvSpPr txBox="1">
              <a:spLocks noChangeArrowheads="1"/>
            </p:cNvSpPr>
            <p:nvPr/>
          </p:nvSpPr>
          <p:spPr bwMode="auto">
            <a:xfrm>
              <a:off x="2671" y="3126"/>
              <a:ext cx="46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>
                  <a:ea typeface="SimSun" charset="0"/>
                  <a:cs typeface="SimSun" charset="0"/>
                </a:rPr>
                <a:t>//protein</a:t>
              </a:r>
            </a:p>
          </p:txBody>
        </p:sp>
        <p:sp>
          <p:nvSpPr>
            <p:cNvPr id="395283" name="AutoShape 2067"/>
            <p:cNvSpPr>
              <a:spLocks/>
            </p:cNvSpPr>
            <p:nvPr/>
          </p:nvSpPr>
          <p:spPr bwMode="auto">
            <a:xfrm rot="-5400000">
              <a:off x="2831" y="3117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4" name="Text Box 2068"/>
            <p:cNvSpPr txBox="1">
              <a:spLocks noChangeArrowheads="1"/>
            </p:cNvSpPr>
            <p:nvPr/>
          </p:nvSpPr>
          <p:spPr bwMode="auto">
            <a:xfrm>
              <a:off x="293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4*10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5" name="Text Box 2069"/>
            <p:cNvSpPr txBox="1">
              <a:spLocks noChangeArrowheads="1"/>
            </p:cNvSpPr>
            <p:nvPr/>
          </p:nvSpPr>
          <p:spPr bwMode="auto">
            <a:xfrm>
              <a:off x="4204" y="3255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286" name="AutoShape 2070"/>
            <p:cNvSpPr>
              <a:spLocks/>
            </p:cNvSpPr>
            <p:nvPr/>
          </p:nvSpPr>
          <p:spPr bwMode="auto">
            <a:xfrm rot="-5400000">
              <a:off x="3459" y="3121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7" name="Text Box 2071"/>
            <p:cNvSpPr txBox="1">
              <a:spLocks noChangeArrowheads="1"/>
            </p:cNvSpPr>
            <p:nvPr/>
          </p:nvSpPr>
          <p:spPr bwMode="auto">
            <a:xfrm>
              <a:off x="3346" y="3135"/>
              <a:ext cx="4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//name</a:t>
              </a:r>
            </a:p>
          </p:txBody>
        </p:sp>
        <p:sp>
          <p:nvSpPr>
            <p:cNvPr id="395288" name="Text Box 2072"/>
            <p:cNvSpPr txBox="1">
              <a:spLocks noChangeArrowheads="1"/>
            </p:cNvSpPr>
            <p:nvPr/>
          </p:nvSpPr>
          <p:spPr bwMode="auto">
            <a:xfrm>
              <a:off x="356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5*10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</p:grpSp>
      <p:grpSp>
        <p:nvGrpSpPr>
          <p:cNvPr id="395323" name="Group 2107"/>
          <p:cNvGrpSpPr>
            <a:grpSpLocks/>
          </p:cNvGrpSpPr>
          <p:nvPr/>
        </p:nvGrpSpPr>
        <p:grpSpPr bwMode="auto">
          <a:xfrm>
            <a:off x="3971925" y="1670050"/>
            <a:ext cx="4492625" cy="1219200"/>
            <a:chOff x="2502" y="864"/>
            <a:chExt cx="2830" cy="768"/>
          </a:xfrm>
        </p:grpSpPr>
        <p:sp>
          <p:nvSpPr>
            <p:cNvPr id="395311" name="Text Box 2095"/>
            <p:cNvSpPr txBox="1">
              <a:spLocks noChangeArrowheads="1"/>
            </p:cNvSpPr>
            <p:nvPr/>
          </p:nvSpPr>
          <p:spPr bwMode="auto">
            <a:xfrm>
              <a:off x="4812" y="1400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>
                  <a:ea typeface="SimSun" charset="0"/>
                  <a:cs typeface="SimSun" charset="0"/>
                </a:rPr>
                <a:t>4.04*10</a:t>
              </a:r>
              <a:r>
                <a:rPr lang="zh-CN" altLang="en-US" sz="1200" baseline="30000">
                  <a:ea typeface="SimSun" charset="0"/>
                  <a:cs typeface="SimSun" charset="0"/>
                </a:rPr>
                <a:t>10</a:t>
              </a:r>
              <a:endParaRPr lang="zh-CN" altLang="en-US" sz="1400" baseline="30000">
                <a:ea typeface="SimSun" charset="0"/>
                <a:cs typeface="SimSun" charset="0"/>
              </a:endParaRPr>
            </a:p>
          </p:txBody>
        </p:sp>
        <p:sp>
          <p:nvSpPr>
            <p:cNvPr id="395307" name="AutoShape 2091"/>
            <p:cNvSpPr>
              <a:spLocks/>
            </p:cNvSpPr>
            <p:nvPr/>
          </p:nvSpPr>
          <p:spPr bwMode="auto">
            <a:xfrm rot="-5400000">
              <a:off x="2781" y="1041"/>
              <a:ext cx="72" cy="34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8" name="AutoShape 2092"/>
            <p:cNvSpPr>
              <a:spLocks noChangeArrowheads="1"/>
            </p:cNvSpPr>
            <p:nvPr/>
          </p:nvSpPr>
          <p:spPr bwMode="auto">
            <a:xfrm>
              <a:off x="2502" y="864"/>
              <a:ext cx="2784" cy="768"/>
            </a:xfrm>
            <a:prstGeom prst="wedgeRoundRectCallout">
              <a:avLst>
                <a:gd name="adj1" fmla="val -574"/>
                <a:gd name="adj2" fmla="val 9453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309" name="Rectangle 2093"/>
            <p:cNvSpPr>
              <a:spLocks noChangeArrowheads="1"/>
            </p:cNvSpPr>
            <p:nvPr/>
          </p:nvSpPr>
          <p:spPr bwMode="auto">
            <a:xfrm>
              <a:off x="2646" y="1320"/>
              <a:ext cx="2448" cy="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0" name="Text Box 2094"/>
            <p:cNvSpPr txBox="1">
              <a:spLocks noChangeArrowheads="1"/>
            </p:cNvSpPr>
            <p:nvPr/>
          </p:nvSpPr>
          <p:spPr bwMode="auto">
            <a:xfrm>
              <a:off x="2562" y="1382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ea typeface="SimSun" charset="0"/>
                  <a:cs typeface="SimSun" charset="0"/>
                </a:rPr>
                <a:t>4.03*10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</a:p>
          </p:txBody>
        </p:sp>
        <p:sp>
          <p:nvSpPr>
            <p:cNvPr id="395312" name="Text Box 2096"/>
            <p:cNvSpPr txBox="1">
              <a:spLocks noChangeArrowheads="1"/>
            </p:cNvSpPr>
            <p:nvPr/>
          </p:nvSpPr>
          <p:spPr bwMode="auto">
            <a:xfrm>
              <a:off x="2609" y="960"/>
              <a:ext cx="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ea typeface="SimSun" charset="0"/>
                  <a:cs typeface="SimSun" charset="0"/>
                </a:rPr>
                <a:t>/protein/name</a:t>
              </a:r>
            </a:p>
          </p:txBody>
        </p:sp>
        <p:sp>
          <p:nvSpPr>
            <p:cNvPr id="395313" name="Text Box 2097"/>
            <p:cNvSpPr txBox="1">
              <a:spLocks noChangeArrowheads="1"/>
            </p:cNvSpPr>
            <p:nvPr/>
          </p:nvSpPr>
          <p:spPr bwMode="auto">
            <a:xfrm>
              <a:off x="2977" y="1361"/>
              <a:ext cx="67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a typeface="SimSun" charset="0"/>
                  <a:cs typeface="SimSun" charset="0"/>
                </a:rPr>
                <a:t> </a:t>
              </a:r>
              <a:r>
                <a:rPr lang="zh-CN" altLang="en-US" sz="1200" dirty="0">
                  <a:ea typeface="SimSun" charset="0"/>
                  <a:cs typeface="SimSun" charset="0"/>
                </a:rPr>
                <a:t>4.0301*10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400" dirty="0">
                <a:ea typeface="SimSun" charset="0"/>
                <a:cs typeface="SimSun" charset="0"/>
              </a:endParaRPr>
            </a:p>
          </p:txBody>
        </p:sp>
        <p:sp>
          <p:nvSpPr>
            <p:cNvPr id="395314" name="Text Box 2098"/>
            <p:cNvSpPr txBox="1">
              <a:spLocks noChangeArrowheads="1"/>
            </p:cNvSpPr>
            <p:nvPr/>
          </p:nvSpPr>
          <p:spPr bwMode="auto">
            <a:xfrm>
              <a:off x="3442" y="1017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</p:grpSp>
      <p:grpSp>
        <p:nvGrpSpPr>
          <p:cNvPr id="395321" name="Group 2105"/>
          <p:cNvGrpSpPr>
            <a:grpSpLocks/>
          </p:cNvGrpSpPr>
          <p:nvPr/>
        </p:nvGrpSpPr>
        <p:grpSpPr bwMode="auto">
          <a:xfrm>
            <a:off x="2171700" y="3346450"/>
            <a:ext cx="6737350" cy="1371600"/>
            <a:chOff x="1368" y="1920"/>
            <a:chExt cx="4244" cy="864"/>
          </a:xfrm>
        </p:grpSpPr>
        <p:sp>
          <p:nvSpPr>
            <p:cNvPr id="395291" name="AutoShape 2075"/>
            <p:cNvSpPr>
              <a:spLocks noChangeArrowheads="1"/>
            </p:cNvSpPr>
            <p:nvPr/>
          </p:nvSpPr>
          <p:spPr bwMode="auto">
            <a:xfrm>
              <a:off x="1368" y="1920"/>
              <a:ext cx="4176" cy="864"/>
            </a:xfrm>
            <a:prstGeom prst="wedgeRoundRectCallout">
              <a:avLst>
                <a:gd name="adj1" fmla="val 4167"/>
                <a:gd name="adj2" fmla="val 9317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292" name="Text Box 2076"/>
            <p:cNvSpPr txBox="1">
              <a:spLocks noChangeArrowheads="1"/>
            </p:cNvSpPr>
            <p:nvPr/>
          </p:nvSpPr>
          <p:spPr bwMode="auto">
            <a:xfrm>
              <a:off x="1383" y="2562"/>
              <a:ext cx="35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4*10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3" name="Text Box 2077"/>
            <p:cNvSpPr txBox="1">
              <a:spLocks noChangeArrowheads="1"/>
            </p:cNvSpPr>
            <p:nvPr/>
          </p:nvSpPr>
          <p:spPr bwMode="auto">
            <a:xfrm>
              <a:off x="5016" y="2496"/>
              <a:ext cx="5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5*10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4" name="Text Box 2078"/>
            <p:cNvSpPr txBox="1">
              <a:spLocks noChangeArrowheads="1"/>
            </p:cNvSpPr>
            <p:nvPr/>
          </p:nvSpPr>
          <p:spPr bwMode="auto">
            <a:xfrm>
              <a:off x="1610" y="2063"/>
              <a:ext cx="36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295" name="Text Box 2079"/>
            <p:cNvSpPr txBox="1">
              <a:spLocks noChangeArrowheads="1"/>
            </p:cNvSpPr>
            <p:nvPr/>
          </p:nvSpPr>
          <p:spPr bwMode="auto">
            <a:xfrm>
              <a:off x="2517" y="2017"/>
              <a:ext cx="100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>
                  <a:ea typeface="SimSun" charset="0"/>
                  <a:cs typeface="SimSun" charset="0"/>
                </a:rPr>
                <a:t>//proteinEntry/name</a:t>
              </a:r>
            </a:p>
          </p:txBody>
        </p:sp>
        <p:sp>
          <p:nvSpPr>
            <p:cNvPr id="395296" name="Text Box 2080"/>
            <p:cNvSpPr txBox="1">
              <a:spLocks noChangeArrowheads="1"/>
            </p:cNvSpPr>
            <p:nvPr/>
          </p:nvSpPr>
          <p:spPr bwMode="auto">
            <a:xfrm>
              <a:off x="3424" y="2017"/>
              <a:ext cx="68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//protein/name</a:t>
              </a:r>
            </a:p>
          </p:txBody>
        </p:sp>
        <p:sp>
          <p:nvSpPr>
            <p:cNvPr id="395298" name="Rectangle 2082"/>
            <p:cNvSpPr>
              <a:spLocks noChangeArrowheads="1"/>
            </p:cNvSpPr>
            <p:nvPr/>
          </p:nvSpPr>
          <p:spPr bwMode="auto">
            <a:xfrm>
              <a:off x="1464" y="2400"/>
              <a:ext cx="398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99" name="AutoShape 2083"/>
            <p:cNvSpPr>
              <a:spLocks/>
            </p:cNvSpPr>
            <p:nvPr/>
          </p:nvSpPr>
          <p:spPr bwMode="auto">
            <a:xfrm rot="-5400000">
              <a:off x="169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0" name="AutoShape 2084"/>
            <p:cNvSpPr>
              <a:spLocks/>
            </p:cNvSpPr>
            <p:nvPr/>
          </p:nvSpPr>
          <p:spPr bwMode="auto">
            <a:xfrm rot="16200000">
              <a:off x="2259" y="1973"/>
              <a:ext cx="105" cy="557"/>
            </a:xfrm>
            <a:prstGeom prst="rightBrace">
              <a:avLst>
                <a:gd name="adj1" fmla="val 24175"/>
                <a:gd name="adj2" fmla="val 52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1" name="AutoShape 2085"/>
            <p:cNvSpPr>
              <a:spLocks/>
            </p:cNvSpPr>
            <p:nvPr/>
          </p:nvSpPr>
          <p:spPr bwMode="auto">
            <a:xfrm rot="-5400000">
              <a:off x="282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2" name="Text Box 2086"/>
            <p:cNvSpPr txBox="1">
              <a:spLocks noChangeArrowheads="1"/>
            </p:cNvSpPr>
            <p:nvPr/>
          </p:nvSpPr>
          <p:spPr bwMode="auto">
            <a:xfrm>
              <a:off x="1632" y="2544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4.01*10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3" name="Text Box 2087"/>
            <p:cNvSpPr txBox="1">
              <a:spLocks noChangeArrowheads="1"/>
            </p:cNvSpPr>
            <p:nvPr/>
          </p:nvSpPr>
          <p:spPr bwMode="auto">
            <a:xfrm>
              <a:off x="2353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4.02*10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4" name="Text Box 2088"/>
            <p:cNvSpPr txBox="1">
              <a:spLocks noChangeArrowheads="1"/>
            </p:cNvSpPr>
            <p:nvPr/>
          </p:nvSpPr>
          <p:spPr bwMode="auto">
            <a:xfrm>
              <a:off x="2929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4.03*10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5" name="Text Box 2089"/>
            <p:cNvSpPr txBox="1">
              <a:spLocks noChangeArrowheads="1"/>
            </p:cNvSpPr>
            <p:nvPr/>
          </p:nvSpPr>
          <p:spPr bwMode="auto">
            <a:xfrm>
              <a:off x="4128" y="216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316" name="AutoShape 2100"/>
            <p:cNvSpPr>
              <a:spLocks/>
            </p:cNvSpPr>
            <p:nvPr/>
          </p:nvSpPr>
          <p:spPr bwMode="auto">
            <a:xfrm rot="-5400000">
              <a:off x="3418" y="198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8" name="Text Box 2102"/>
            <p:cNvSpPr txBox="1">
              <a:spLocks noChangeArrowheads="1"/>
            </p:cNvSpPr>
            <p:nvPr/>
          </p:nvSpPr>
          <p:spPr bwMode="auto">
            <a:xfrm>
              <a:off x="1837" y="1928"/>
              <a:ext cx="8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</a:t>
              </a:r>
              <a:r>
                <a:rPr lang="en-US" altLang="zh-CN" sz="11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319" name="Text Box 2103"/>
            <p:cNvSpPr txBox="1">
              <a:spLocks noChangeArrowheads="1"/>
            </p:cNvSpPr>
            <p:nvPr/>
          </p:nvSpPr>
          <p:spPr bwMode="auto">
            <a:xfrm>
              <a:off x="3641" y="2496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4.04*10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</p:grpSp>
      <p:sp>
        <p:nvSpPr>
          <p:cNvPr id="395324" name="Text Box 2108"/>
          <p:cNvSpPr txBox="1">
            <a:spLocks noChangeArrowheads="1"/>
          </p:cNvSpPr>
          <p:nvPr/>
        </p:nvSpPr>
        <p:spPr bwMode="auto">
          <a:xfrm>
            <a:off x="228600" y="1441450"/>
            <a:ext cx="2971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Anfrage</a:t>
            </a:r>
            <a:r>
              <a:rPr lang="en-US" altLang="zh-CN" dirty="0" smtClean="0">
                <a:ea typeface="SimSun" charset="0"/>
                <a:cs typeface="SimSun" charset="0"/>
              </a:rPr>
              <a:t>: 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m=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10</a:t>
            </a:r>
            <a:r>
              <a:rPr lang="zh-CN" altLang="en-US" sz="2000" baseline="30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12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99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Auszeichner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en-US" altLang="zh-CN" baseline="-25000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= 0.01</a:t>
            </a:r>
            <a:endParaRPr lang="en-CA" dirty="0">
              <a:solidFill>
                <a:srgbClr val="3C8C93"/>
              </a:solidFill>
            </a:endParaRPr>
          </a:p>
        </p:txBody>
      </p:sp>
      <p:sp>
        <p:nvSpPr>
          <p:cNvPr id="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</a:t>
            </a:r>
            <a:r>
              <a:rPr lang="de-DE" dirty="0"/>
              <a:t>-</a:t>
            </a:r>
            <a:r>
              <a:rPr lang="de-DE" dirty="0" smtClean="0"/>
              <a:t>Beschriftungen (Beispiel)</a:t>
            </a:r>
            <a:endParaRPr lang="de-DE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8305800" cy="5791200"/>
          </a:xfrm>
        </p:spPr>
        <p:txBody>
          <a:bodyPr/>
          <a:lstStyle/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Seien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 smtClean="0">
                <a:ea typeface="SimSun" charset="0"/>
                <a:cs typeface="SimSun" charset="0"/>
              </a:rPr>
              <a:t> Auszeichner gegeben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(t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,t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,….,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)</a:t>
            </a:r>
            <a:r>
              <a:rPr lang="de-DE" altLang="zh-CN" sz="2000" dirty="0" smtClean="0">
                <a:ea typeface="SimSun" charset="0"/>
                <a:cs typeface="SimSun" charset="0"/>
              </a:rPr>
              <a:t>. </a:t>
            </a:r>
          </a:p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Weise “</a:t>
            </a:r>
            <a:r>
              <a:rPr lang="de-DE" altLang="zh-CN" sz="2000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 smtClean="0">
                <a:ea typeface="SimSun" charset="0"/>
                <a:cs typeface="SimSun" charset="0"/>
              </a:rPr>
              <a:t>” einen Wert </a:t>
            </a:r>
            <a:r>
              <a:rPr lang="de-DE" altLang="zh-CN" sz="2000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 smtClean="0">
                <a:ea typeface="SimSun" charset="0"/>
                <a:cs typeface="SimSun" charset="0"/>
              </a:rPr>
              <a:t> und jedem Auszeichner </a:t>
            </a:r>
            <a:r>
              <a:rPr lang="de-DE" altLang="zh-CN" sz="2000" dirty="0" err="1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einen Wert </a:t>
            </a:r>
            <a:r>
              <a:rPr lang="de-DE" altLang="zh-CN" sz="2000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zu, so dass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+…….+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= 1</a:t>
            </a:r>
            <a:r>
              <a:rPr lang="de-DE" altLang="zh-CN" sz="2000" dirty="0" smtClean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Setze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= 1/(n+1)</a:t>
            </a:r>
            <a:r>
              <a:rPr lang="de-DE" altLang="zh-CN" sz="2000" dirty="0" smtClean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Definiere den Wertebereich der Zahlen in P-Beschriftungen als Integer in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[0, m-1]</a:t>
            </a:r>
            <a:r>
              <a:rPr lang="de-DE" altLang="zh-CN" sz="2000" dirty="0" smtClean="0">
                <a:ea typeface="SimSun" charset="0"/>
                <a:cs typeface="SimSun" charset="0"/>
              </a:rPr>
              <a:t>,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m</a:t>
            </a:r>
            <a:r>
              <a:rPr lang="de-DE" altLang="zh-CN" sz="2000" dirty="0" smtClean="0">
                <a:ea typeface="SimSun" charset="0"/>
                <a:cs typeface="SimSun" charset="0"/>
              </a:rPr>
              <a:t> wird gewählt, so dass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sz="2000" baseline="30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 smtClean="0">
                <a:ea typeface="SimSun" charset="0"/>
                <a:cs typeface="SimSun" charset="0"/>
              </a:rPr>
              <a:t> ,  wobei </a:t>
            </a:r>
            <a:r>
              <a:rPr lang="de-DE" altLang="zh-CN" sz="2000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 smtClean="0">
                <a:ea typeface="SimSun" charset="0"/>
                <a:cs typeface="SimSun" charset="0"/>
              </a:rPr>
              <a:t> der längste Pfad im XML-Baum ist</a:t>
            </a:r>
          </a:p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P-Beschriftung wie folgt:</a:t>
            </a:r>
          </a:p>
          <a:p>
            <a:pPr lvl="2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Pfad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 smtClean="0">
                <a:ea typeface="SimSun" charset="0"/>
                <a:cs typeface="SimSun" charset="0"/>
              </a:rPr>
              <a:t> ist ein Intervall (P-label) von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 smtClean="0">
                <a:ea typeface="SimSun" charset="0"/>
                <a:cs typeface="SimSun" charset="0"/>
              </a:rPr>
              <a:t> zugeordnet</a:t>
            </a:r>
          </a:p>
          <a:p>
            <a:pPr lvl="2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Partitionierung des Intervalls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 smtClean="0">
                <a:ea typeface="SimSun" charset="0"/>
                <a:cs typeface="SimSun" charset="0"/>
              </a:rPr>
              <a:t> in der Ordnung der Auszeichnungen proportional zum Abschnitt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von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, für jeden Pfad 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und jeden Abschnitt des Kind-Nachfolgers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 smtClean="0">
                <a:ea typeface="SimSun" charset="0"/>
                <a:cs typeface="SimSun" charset="0"/>
              </a:rPr>
              <a:t>.</a:t>
            </a:r>
          </a:p>
          <a:p>
            <a:pPr lvl="2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Wir </a:t>
            </a:r>
            <a:r>
              <a:rPr lang="de-DE" altLang="zh-CN" sz="2000" dirty="0" err="1" smtClean="0">
                <a:ea typeface="SimSun" charset="0"/>
                <a:cs typeface="SimSun" charset="0"/>
              </a:rPr>
              <a:t>allozieren</a:t>
            </a:r>
            <a:r>
              <a:rPr lang="de-DE" altLang="zh-CN" sz="2000" dirty="0" smtClean="0">
                <a:ea typeface="SimSun" charset="0"/>
                <a:cs typeface="SimSun" charset="0"/>
              </a:rPr>
              <a:t> das Intervall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&lt;0, m*r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-1&gt;</a:t>
            </a:r>
            <a:r>
              <a:rPr lang="de-DE" altLang="zh-CN" sz="2000" dirty="0" smtClean="0">
                <a:ea typeface="SimSun" charset="0"/>
                <a:cs typeface="SimSun" charset="0"/>
              </a:rPr>
              <a:t> für “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 smtClean="0">
                <a:ea typeface="SimSun" charset="0"/>
                <a:cs typeface="SimSun" charset="0"/>
              </a:rPr>
              <a:t>” </a:t>
            </a:r>
            <a:r>
              <a:rPr lang="de-DE" altLang="zh-CN" sz="2000" dirty="0" err="1" smtClean="0">
                <a:ea typeface="SimSun" charset="0"/>
                <a:cs typeface="SimSun" charset="0"/>
              </a:rPr>
              <a:t>and</a:t>
            </a:r>
            <a:r>
              <a:rPr lang="de-DE" altLang="zh-CN" sz="2000" dirty="0" smtClean="0">
                <a:ea typeface="SimSun" charset="0"/>
                <a:cs typeface="SimSun" charset="0"/>
              </a:rPr>
              <a:t>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&lt;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, p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&gt;</a:t>
            </a:r>
            <a:r>
              <a:rPr lang="de-DE" altLang="zh-CN" sz="2000" dirty="0" smtClean="0">
                <a:ea typeface="SimSun" charset="0"/>
                <a:cs typeface="SimSun" charset="0"/>
              </a:rPr>
              <a:t> für jedes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, so dass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(p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-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)/m=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und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/m = 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endParaRPr lang="de-DE" sz="2000" baseline="-25000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Zum Nachvollziehen zuhause: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Zweiganfragen (TWIG-Patterns)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1462088" y="34813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6" name="Text Box 50"/>
          <p:cNvSpPr txBox="1">
            <a:spLocks noChangeArrowheads="1"/>
          </p:cNvSpPr>
          <p:nvPr/>
        </p:nvSpPr>
        <p:spPr bwMode="auto">
          <a:xfrm>
            <a:off x="2338388" y="41433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 smtClean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</a:t>
            </a:r>
            <a:r>
              <a:rPr lang="de-DE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The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196752"/>
            <a:ext cx="581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Beispielanfrage (ähnlich zu vorigen Daten, beachte aber //)</a:t>
            </a:r>
            <a:endParaRPr lang="de-DE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524125" y="4815084"/>
            <a:ext cx="226988" cy="7011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5589240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Ergebnis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11250"/>
            <a:ext cx="8305800" cy="5257800"/>
          </a:xfrm>
        </p:spPr>
        <p:txBody>
          <a:bodyPr/>
          <a:lstStyle/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Aufspaltung:</a:t>
            </a:r>
          </a:p>
          <a:p>
            <a:pPr lvl="3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Verzweigungselimination (B-Eliminierung)</a:t>
            </a:r>
          </a:p>
          <a:p>
            <a:pPr lvl="2"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 lvl="3">
              <a:defRPr/>
            </a:pPr>
            <a:endParaRPr lang="en-CA" dirty="0"/>
          </a:p>
        </p:txBody>
      </p:sp>
      <p:sp>
        <p:nvSpPr>
          <p:cNvPr id="396294" name="Line 6"/>
          <p:cNvSpPr>
            <a:spLocks noChangeShapeType="1"/>
          </p:cNvSpPr>
          <p:nvPr/>
        </p:nvSpPr>
        <p:spPr bwMode="auto">
          <a:xfrm>
            <a:off x="3962400" y="2101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5" name="Oval 7"/>
          <p:cNvSpPr>
            <a:spLocks noChangeArrowheads="1"/>
          </p:cNvSpPr>
          <p:nvPr/>
        </p:nvSpPr>
        <p:spPr bwMode="auto">
          <a:xfrm>
            <a:off x="3886200" y="2559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>
            <a:off x="3962400" y="2711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7" name="Oval 9"/>
          <p:cNvSpPr>
            <a:spLocks noChangeArrowheads="1"/>
          </p:cNvSpPr>
          <p:nvPr/>
        </p:nvSpPr>
        <p:spPr bwMode="auto">
          <a:xfrm>
            <a:off x="3886200" y="316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102406" name="Group 10"/>
          <p:cNvGrpSpPr>
            <a:grpSpLocks/>
          </p:cNvGrpSpPr>
          <p:nvPr/>
        </p:nvGrpSpPr>
        <p:grpSpPr bwMode="auto">
          <a:xfrm>
            <a:off x="3276600" y="3292475"/>
            <a:ext cx="657225" cy="561975"/>
            <a:chOff x="1056" y="1854"/>
            <a:chExt cx="414" cy="354"/>
          </a:xfrm>
        </p:grpSpPr>
        <p:sp>
          <p:nvSpPr>
            <p:cNvPr id="396299" name="Line 11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0" name="Oval 12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7" name="Group 13"/>
          <p:cNvGrpSpPr>
            <a:grpSpLocks/>
          </p:cNvGrpSpPr>
          <p:nvPr/>
        </p:nvGrpSpPr>
        <p:grpSpPr bwMode="auto">
          <a:xfrm>
            <a:off x="4038600" y="3306763"/>
            <a:ext cx="576263" cy="600075"/>
            <a:chOff x="1536" y="1863"/>
            <a:chExt cx="363" cy="378"/>
          </a:xfrm>
        </p:grpSpPr>
        <p:sp>
          <p:nvSpPr>
            <p:cNvPr id="396302" name="Line 14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3" name="Oval 15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8" name="Group 22"/>
          <p:cNvGrpSpPr>
            <a:grpSpLocks/>
          </p:cNvGrpSpPr>
          <p:nvPr/>
        </p:nvGrpSpPr>
        <p:grpSpPr bwMode="auto">
          <a:xfrm>
            <a:off x="4452938" y="3887788"/>
            <a:ext cx="152400" cy="609600"/>
            <a:chOff x="1056" y="2208"/>
            <a:chExt cx="96" cy="384"/>
          </a:xfrm>
        </p:grpSpPr>
        <p:sp>
          <p:nvSpPr>
            <p:cNvPr id="396311" name="Line 2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2" name="Oval 2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9" name="Group 25"/>
          <p:cNvGrpSpPr>
            <a:grpSpLocks/>
          </p:cNvGrpSpPr>
          <p:nvPr/>
        </p:nvGrpSpPr>
        <p:grpSpPr bwMode="auto">
          <a:xfrm>
            <a:off x="3276600" y="5378450"/>
            <a:ext cx="657225" cy="561975"/>
            <a:chOff x="1056" y="1854"/>
            <a:chExt cx="414" cy="354"/>
          </a:xfrm>
        </p:grpSpPr>
        <p:sp>
          <p:nvSpPr>
            <p:cNvPr id="396314" name="Line 26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5" name="Oval 2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10" name="Group 28"/>
          <p:cNvGrpSpPr>
            <a:grpSpLocks/>
          </p:cNvGrpSpPr>
          <p:nvPr/>
        </p:nvGrpSpPr>
        <p:grpSpPr bwMode="auto">
          <a:xfrm>
            <a:off x="4557713" y="4516438"/>
            <a:ext cx="576262" cy="600075"/>
            <a:chOff x="1536" y="1863"/>
            <a:chExt cx="363" cy="378"/>
          </a:xfrm>
        </p:grpSpPr>
        <p:sp>
          <p:nvSpPr>
            <p:cNvPr id="396317" name="Line 29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8" name="Oval 30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6319" name="Line 31"/>
          <p:cNvSpPr>
            <a:spLocks noChangeShapeType="1"/>
          </p:cNvSpPr>
          <p:nvPr/>
        </p:nvSpPr>
        <p:spPr bwMode="auto">
          <a:xfrm>
            <a:off x="4524375" y="4506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0" name="Oval 32"/>
          <p:cNvSpPr>
            <a:spLocks noChangeArrowheads="1"/>
          </p:cNvSpPr>
          <p:nvPr/>
        </p:nvSpPr>
        <p:spPr bwMode="auto">
          <a:xfrm>
            <a:off x="4448175" y="496411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1" name="Text Box 33"/>
          <p:cNvSpPr txBox="1">
            <a:spLocks noChangeArrowheads="1"/>
          </p:cNvSpPr>
          <p:nvPr/>
        </p:nvSpPr>
        <p:spPr bwMode="auto">
          <a:xfrm>
            <a:off x="4648200" y="35496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6322" name="Text Box 34"/>
          <p:cNvSpPr txBox="1">
            <a:spLocks noChangeArrowheads="1"/>
          </p:cNvSpPr>
          <p:nvPr/>
        </p:nvSpPr>
        <p:spPr bwMode="auto">
          <a:xfrm>
            <a:off x="2133600" y="34734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6323" name="Text Box 35"/>
          <p:cNvSpPr txBox="1">
            <a:spLocks noChangeArrowheads="1"/>
          </p:cNvSpPr>
          <p:nvPr/>
        </p:nvSpPr>
        <p:spPr bwMode="auto">
          <a:xfrm>
            <a:off x="4572000" y="40830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2743200" y="40830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06" name="Oval 18"/>
          <p:cNvSpPr>
            <a:spLocks noChangeArrowheads="1"/>
          </p:cNvSpPr>
          <p:nvPr/>
        </p:nvSpPr>
        <p:spPr bwMode="auto">
          <a:xfrm>
            <a:off x="2667000" y="4540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4" name="Text Box 36"/>
          <p:cNvSpPr txBox="1">
            <a:spLocks noChangeArrowheads="1"/>
          </p:cNvSpPr>
          <p:nvPr/>
        </p:nvSpPr>
        <p:spPr bwMode="auto">
          <a:xfrm>
            <a:off x="2590800" y="40830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6325" name="Text Box 37"/>
          <p:cNvSpPr txBox="1">
            <a:spLocks noChangeArrowheads="1"/>
          </p:cNvSpPr>
          <p:nvPr/>
        </p:nvSpPr>
        <p:spPr bwMode="auto">
          <a:xfrm>
            <a:off x="1600200" y="469265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6" name="Text Box 38"/>
          <p:cNvSpPr txBox="1">
            <a:spLocks noChangeArrowheads="1"/>
          </p:cNvSpPr>
          <p:nvPr/>
        </p:nvSpPr>
        <p:spPr bwMode="auto">
          <a:xfrm>
            <a:off x="2381250" y="5454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author</a:t>
            </a:r>
            <a:endParaRPr lang="en-CA"/>
          </a:p>
        </p:txBody>
      </p:sp>
      <p:sp>
        <p:nvSpPr>
          <p:cNvPr id="396327" name="Text Box 39"/>
          <p:cNvSpPr txBox="1">
            <a:spLocks noChangeArrowheads="1"/>
          </p:cNvSpPr>
          <p:nvPr/>
        </p:nvSpPr>
        <p:spPr bwMode="auto">
          <a:xfrm>
            <a:off x="1924050" y="591185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8" name="Text Box 40"/>
          <p:cNvSpPr txBox="1">
            <a:spLocks noChangeArrowheads="1"/>
          </p:cNvSpPr>
          <p:nvPr/>
        </p:nvSpPr>
        <p:spPr bwMode="auto">
          <a:xfrm>
            <a:off x="3505200" y="5364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6329" name="Text Box 41"/>
          <p:cNvSpPr txBox="1">
            <a:spLocks noChangeArrowheads="1"/>
          </p:cNvSpPr>
          <p:nvPr/>
        </p:nvSpPr>
        <p:spPr bwMode="auto">
          <a:xfrm>
            <a:off x="4467225" y="4745038"/>
            <a:ext cx="60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6331" name="Rectangle 43"/>
          <p:cNvSpPr>
            <a:spLocks noChangeArrowheads="1"/>
          </p:cNvSpPr>
          <p:nvPr/>
        </p:nvSpPr>
        <p:spPr bwMode="auto">
          <a:xfrm>
            <a:off x="1676400" y="393065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CA"/>
          </a:p>
        </p:txBody>
      </p:sp>
      <p:sp>
        <p:nvSpPr>
          <p:cNvPr id="396332" name="Text Box 44"/>
          <p:cNvSpPr txBox="1">
            <a:spLocks noChangeArrowheads="1"/>
          </p:cNvSpPr>
          <p:nvPr/>
        </p:nvSpPr>
        <p:spPr bwMode="auto">
          <a:xfrm>
            <a:off x="1828800" y="4006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Q2</a:t>
            </a:r>
            <a:endParaRPr lang="en-CA" sz="1600"/>
          </a:p>
        </p:txBody>
      </p:sp>
      <p:sp>
        <p:nvSpPr>
          <p:cNvPr id="396333" name="Rectangle 45"/>
          <p:cNvSpPr>
            <a:spLocks noChangeArrowheads="1"/>
          </p:cNvSpPr>
          <p:nvPr/>
        </p:nvSpPr>
        <p:spPr bwMode="auto">
          <a:xfrm>
            <a:off x="1219200" y="1949450"/>
            <a:ext cx="51816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4" name="Text Box 46"/>
          <p:cNvSpPr txBox="1">
            <a:spLocks noChangeArrowheads="1"/>
          </p:cNvSpPr>
          <p:nvPr/>
        </p:nvSpPr>
        <p:spPr bwMode="auto">
          <a:xfrm>
            <a:off x="1371600" y="21780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Q1</a:t>
            </a:r>
            <a:endParaRPr lang="en-CA" sz="1600"/>
          </a:p>
        </p:txBody>
      </p:sp>
      <p:sp>
        <p:nvSpPr>
          <p:cNvPr id="396335" name="Rectangle 47"/>
          <p:cNvSpPr>
            <a:spLocks noChangeArrowheads="1"/>
          </p:cNvSpPr>
          <p:nvPr/>
        </p:nvSpPr>
        <p:spPr bwMode="auto">
          <a:xfrm>
            <a:off x="1690688" y="5302250"/>
            <a:ext cx="2286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6" name="Text Box 48"/>
          <p:cNvSpPr txBox="1">
            <a:spLocks noChangeArrowheads="1"/>
          </p:cNvSpPr>
          <p:nvPr/>
        </p:nvSpPr>
        <p:spPr bwMode="auto">
          <a:xfrm>
            <a:off x="1828800" y="5454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Q3</a:t>
            </a:r>
            <a:endParaRPr lang="en-CA" sz="1600"/>
          </a:p>
        </p:txBody>
      </p:sp>
      <p:sp>
        <p:nvSpPr>
          <p:cNvPr id="396337" name="Text Box 49"/>
          <p:cNvSpPr txBox="1">
            <a:spLocks noChangeArrowheads="1"/>
          </p:cNvSpPr>
          <p:nvPr/>
        </p:nvSpPr>
        <p:spPr bwMode="auto">
          <a:xfrm>
            <a:off x="6629400" y="2968625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Tiefensuche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8" name="Text Box 50"/>
          <p:cNvSpPr txBox="1">
            <a:spLocks noChangeArrowheads="1"/>
          </p:cNvSpPr>
          <p:nvPr/>
        </p:nvSpPr>
        <p:spPr bwMode="auto">
          <a:xfrm>
            <a:off x="6629400" y="3578225"/>
            <a:ext cx="2362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Spalte p//q in p and //q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9" name="Text Box 51"/>
          <p:cNvSpPr txBox="1">
            <a:spLocks noChangeArrowheads="1"/>
          </p:cNvSpPr>
          <p:nvPr/>
        </p:nvSpPr>
        <p:spPr bwMode="auto">
          <a:xfrm>
            <a:off x="2819400" y="42354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superfamily</a:t>
            </a:r>
            <a:endParaRPr lang="en-CA" sz="1600"/>
          </a:p>
        </p:txBody>
      </p:sp>
      <p:sp>
        <p:nvSpPr>
          <p:cNvPr id="396340" name="Text Box 52"/>
          <p:cNvSpPr txBox="1">
            <a:spLocks noChangeArrowheads="1"/>
          </p:cNvSpPr>
          <p:nvPr/>
        </p:nvSpPr>
        <p:spPr bwMode="auto">
          <a:xfrm>
            <a:off x="6553200" y="4035425"/>
            <a:ext cx="2362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Eliminiere Verzweigung falls vorhanden, sonst evaluiere Q mit P-Beschriftungen</a:t>
            </a:r>
            <a:endParaRPr lang="de-DE" sz="160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2" name="Text Box 54"/>
          <p:cNvSpPr txBox="1">
            <a:spLocks noChangeArrowheads="1"/>
          </p:cNvSpPr>
          <p:nvPr/>
        </p:nvSpPr>
        <p:spPr bwMode="auto">
          <a:xfrm>
            <a:off x="6553200" y="5254625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Join für Zwischenresultate unter Verwendung der D-Beschriftungen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3" name="Text Box 55"/>
          <p:cNvSpPr txBox="1">
            <a:spLocks noChangeArrowheads="1"/>
          </p:cNvSpPr>
          <p:nvPr/>
        </p:nvSpPr>
        <p:spPr bwMode="auto">
          <a:xfrm>
            <a:off x="4038600" y="233045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6344" name="Text Box 56"/>
          <p:cNvSpPr txBox="1">
            <a:spLocks noChangeArrowheads="1"/>
          </p:cNvSpPr>
          <p:nvPr/>
        </p:nvSpPr>
        <p:spPr bwMode="auto">
          <a:xfrm>
            <a:off x="4038600" y="29400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6345" name="Text Box 57"/>
          <p:cNvSpPr txBox="1">
            <a:spLocks noChangeArrowheads="1"/>
          </p:cNvSpPr>
          <p:nvPr/>
        </p:nvSpPr>
        <p:spPr bwMode="auto">
          <a:xfrm>
            <a:off x="4710113" y="515937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46" name="Text Box 58"/>
          <p:cNvSpPr txBox="1">
            <a:spLocks noChangeArrowheads="1"/>
          </p:cNvSpPr>
          <p:nvPr/>
        </p:nvSpPr>
        <p:spPr bwMode="auto">
          <a:xfrm>
            <a:off x="5062538" y="45545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6347" name="Text Box 59"/>
          <p:cNvSpPr txBox="1">
            <a:spLocks noChangeArrowheads="1"/>
          </p:cNvSpPr>
          <p:nvPr/>
        </p:nvSpPr>
        <p:spPr bwMode="auto">
          <a:xfrm>
            <a:off x="6553200" y="194945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p/</a:t>
            </a:r>
            <a:r>
              <a:rPr lang="en-US" altLang="zh-CN" dirty="0">
                <a:ea typeface="SimSun" charset="0"/>
                <a:cs typeface="SimSun" charset="0"/>
              </a:rPr>
              <a:t>/q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p and //q</a:t>
            </a:r>
            <a:endParaRPr lang="en-CA" dirty="0"/>
          </a:p>
        </p:txBody>
      </p:sp>
      <p:sp>
        <p:nvSpPr>
          <p:cNvPr id="5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Beispiel</a:t>
            </a:r>
            <a:endParaRPr lang="de-DE" dirty="0"/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752"/>
            <a:ext cx="8305800" cy="5194522"/>
          </a:xfrm>
        </p:spPr>
        <p:txBody>
          <a:bodyPr/>
          <a:lstStyle/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endParaRPr lang="en-CA" dirty="0"/>
          </a:p>
        </p:txBody>
      </p:sp>
      <p:grpSp>
        <p:nvGrpSpPr>
          <p:cNvPr id="103426" name="Group 85"/>
          <p:cNvGrpSpPr>
            <a:grpSpLocks/>
          </p:cNvGrpSpPr>
          <p:nvPr/>
        </p:nvGrpSpPr>
        <p:grpSpPr bwMode="auto">
          <a:xfrm>
            <a:off x="304800" y="2276475"/>
            <a:ext cx="8715375" cy="4343400"/>
            <a:chOff x="192" y="912"/>
            <a:chExt cx="5490" cy="2736"/>
          </a:xfrm>
        </p:grpSpPr>
        <p:sp>
          <p:nvSpPr>
            <p:cNvPr id="397316" name="Line 4"/>
            <p:cNvSpPr>
              <a:spLocks noChangeShapeType="1"/>
            </p:cNvSpPr>
            <p:nvPr/>
          </p:nvSpPr>
          <p:spPr bwMode="auto">
            <a:xfrm>
              <a:off x="1392" y="112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1344" y="141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8" name="Line 6"/>
            <p:cNvSpPr>
              <a:spLocks noChangeShapeType="1"/>
            </p:cNvSpPr>
            <p:nvPr/>
          </p:nvSpPr>
          <p:spPr bwMode="auto">
            <a:xfrm>
              <a:off x="1392" y="150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9" name="Oval 7"/>
            <p:cNvSpPr>
              <a:spLocks noChangeArrowheads="1"/>
            </p:cNvSpPr>
            <p:nvPr/>
          </p:nvSpPr>
          <p:spPr bwMode="auto">
            <a:xfrm>
              <a:off x="1344" y="179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3433" name="Group 8"/>
            <p:cNvGrpSpPr>
              <a:grpSpLocks/>
            </p:cNvGrpSpPr>
            <p:nvPr/>
          </p:nvGrpSpPr>
          <p:grpSpPr bwMode="auto">
            <a:xfrm>
              <a:off x="960" y="1872"/>
              <a:ext cx="414" cy="354"/>
              <a:chOff x="1056" y="1854"/>
              <a:chExt cx="414" cy="354"/>
            </a:xfrm>
          </p:grpSpPr>
          <p:sp>
            <p:nvSpPr>
              <p:cNvPr id="397321" name="Line 9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2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4" name="Group 11"/>
            <p:cNvGrpSpPr>
              <a:grpSpLocks/>
            </p:cNvGrpSpPr>
            <p:nvPr/>
          </p:nvGrpSpPr>
          <p:grpSpPr bwMode="auto">
            <a:xfrm>
              <a:off x="1440" y="1881"/>
              <a:ext cx="363" cy="378"/>
              <a:chOff x="1536" y="1863"/>
              <a:chExt cx="363" cy="378"/>
            </a:xfrm>
          </p:grpSpPr>
          <p:sp>
            <p:nvSpPr>
              <p:cNvPr id="397324" name="Line 1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5" name="Oval 1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5" name="Group 17"/>
            <p:cNvGrpSpPr>
              <a:grpSpLocks/>
            </p:cNvGrpSpPr>
            <p:nvPr/>
          </p:nvGrpSpPr>
          <p:grpSpPr bwMode="auto">
            <a:xfrm>
              <a:off x="1701" y="2247"/>
              <a:ext cx="96" cy="384"/>
              <a:chOff x="1056" y="2208"/>
              <a:chExt cx="96" cy="384"/>
            </a:xfrm>
          </p:grpSpPr>
          <p:sp>
            <p:nvSpPr>
              <p:cNvPr id="397330" name="Line 18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1" name="Oval 1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6" name="Group 23"/>
            <p:cNvGrpSpPr>
              <a:grpSpLocks/>
            </p:cNvGrpSpPr>
            <p:nvPr/>
          </p:nvGrpSpPr>
          <p:grpSpPr bwMode="auto">
            <a:xfrm>
              <a:off x="1776" y="2631"/>
              <a:ext cx="363" cy="378"/>
              <a:chOff x="1536" y="1863"/>
              <a:chExt cx="363" cy="378"/>
            </a:xfrm>
          </p:grpSpPr>
          <p:sp>
            <p:nvSpPr>
              <p:cNvPr id="397336" name="Line 24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7" name="Oval 25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7338" name="Line 26"/>
            <p:cNvSpPr>
              <a:spLocks noChangeShapeType="1"/>
            </p:cNvSpPr>
            <p:nvPr/>
          </p:nvSpPr>
          <p:spPr bwMode="auto">
            <a:xfrm>
              <a:off x="1755" y="264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39" name="Oval 27"/>
            <p:cNvSpPr>
              <a:spLocks noChangeArrowheads="1"/>
            </p:cNvSpPr>
            <p:nvPr/>
          </p:nvSpPr>
          <p:spPr bwMode="auto">
            <a:xfrm>
              <a:off x="1707" y="29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0" name="Text Box 28"/>
            <p:cNvSpPr txBox="1">
              <a:spLocks noChangeArrowheads="1"/>
            </p:cNvSpPr>
            <p:nvPr/>
          </p:nvSpPr>
          <p:spPr bwMode="auto">
            <a:xfrm>
              <a:off x="1824" y="203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240" y="198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97342" name="Text Box 30"/>
            <p:cNvSpPr txBox="1">
              <a:spLocks noChangeArrowheads="1"/>
            </p:cNvSpPr>
            <p:nvPr/>
          </p:nvSpPr>
          <p:spPr bwMode="auto">
            <a:xfrm>
              <a:off x="1776" y="230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refinfo</a:t>
              </a:r>
              <a:endParaRPr lang="en-CA"/>
            </a:p>
          </p:txBody>
        </p:sp>
        <p:sp>
          <p:nvSpPr>
            <p:cNvPr id="397345" name="Text Box 33"/>
            <p:cNvSpPr txBox="1">
              <a:spLocks noChangeArrowheads="1"/>
            </p:cNvSpPr>
            <p:nvPr/>
          </p:nvSpPr>
          <p:spPr bwMode="auto">
            <a:xfrm>
              <a:off x="1719" y="2775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 smtClean="0">
                  <a:ea typeface="SimSun" charset="0"/>
                  <a:cs typeface="SimSun" charset="0"/>
                </a:rPr>
                <a:t>@title</a:t>
              </a:r>
              <a:endParaRPr lang="en-CA" sz="1200" dirty="0"/>
            </a:p>
          </p:txBody>
        </p:sp>
        <p:sp>
          <p:nvSpPr>
            <p:cNvPr id="397348" name="Rectangle 36"/>
            <p:cNvSpPr>
              <a:spLocks noChangeArrowheads="1"/>
            </p:cNvSpPr>
            <p:nvPr/>
          </p:nvSpPr>
          <p:spPr bwMode="auto">
            <a:xfrm>
              <a:off x="192" y="912"/>
              <a:ext cx="2448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9" name="Text Box 37"/>
            <p:cNvSpPr txBox="1">
              <a:spLocks noChangeArrowheads="1"/>
            </p:cNvSpPr>
            <p:nvPr/>
          </p:nvSpPr>
          <p:spPr bwMode="auto">
            <a:xfrm>
              <a:off x="240" y="105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>
                  <a:ea typeface="SimSun" charset="0"/>
                  <a:cs typeface="SimSun" charset="0"/>
                </a:rPr>
                <a:t>Q1</a:t>
              </a:r>
              <a:endParaRPr lang="en-CA" sz="1600"/>
            </a:p>
          </p:txBody>
        </p:sp>
        <p:sp>
          <p:nvSpPr>
            <p:cNvPr id="397380" name="Text Box 68"/>
            <p:cNvSpPr txBox="1">
              <a:spLocks noChangeArrowheads="1"/>
            </p:cNvSpPr>
            <p:nvPr/>
          </p:nvSpPr>
          <p:spPr bwMode="auto">
            <a:xfrm>
              <a:off x="1392" y="120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397381" name="Text Box 69"/>
            <p:cNvSpPr txBox="1">
              <a:spLocks noChangeArrowheads="1"/>
            </p:cNvSpPr>
            <p:nvPr/>
          </p:nvSpPr>
          <p:spPr bwMode="auto">
            <a:xfrm>
              <a:off x="1392" y="158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/>
            </a:p>
          </p:txBody>
        </p:sp>
        <p:sp>
          <p:nvSpPr>
            <p:cNvPr id="397384" name="Text Box 72"/>
            <p:cNvSpPr txBox="1">
              <a:spLocks noChangeArrowheads="1"/>
            </p:cNvSpPr>
            <p:nvPr/>
          </p:nvSpPr>
          <p:spPr bwMode="auto">
            <a:xfrm>
              <a:off x="1890" y="307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zh-CN" altLang="en-US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2001</a:t>
              </a:r>
              <a:r>
                <a:rPr lang="zh-CN" altLang="en-US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397385" name="Text Box 73"/>
            <p:cNvSpPr txBox="1">
              <a:spLocks noChangeArrowheads="1"/>
            </p:cNvSpPr>
            <p:nvPr/>
          </p:nvSpPr>
          <p:spPr bwMode="auto">
            <a:xfrm>
              <a:off x="2112" y="269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grpSp>
          <p:nvGrpSpPr>
            <p:cNvPr id="103449" name="Group 83"/>
            <p:cNvGrpSpPr>
              <a:grpSpLocks/>
            </p:cNvGrpSpPr>
            <p:nvPr/>
          </p:nvGrpSpPr>
          <p:grpSpPr bwMode="auto">
            <a:xfrm>
              <a:off x="2994" y="912"/>
              <a:ext cx="2688" cy="2715"/>
              <a:chOff x="2736" y="939"/>
              <a:chExt cx="2688" cy="2688"/>
            </a:xfrm>
          </p:grpSpPr>
          <p:grpSp>
            <p:nvGrpSpPr>
              <p:cNvPr id="103451" name="Group 66"/>
              <p:cNvGrpSpPr>
                <a:grpSpLocks/>
              </p:cNvGrpSpPr>
              <p:nvPr/>
            </p:nvGrpSpPr>
            <p:grpSpPr bwMode="auto">
              <a:xfrm>
                <a:off x="3936" y="1008"/>
                <a:ext cx="96" cy="768"/>
                <a:chOff x="3936" y="864"/>
                <a:chExt cx="96" cy="768"/>
              </a:xfrm>
            </p:grpSpPr>
            <p:sp>
              <p:nvSpPr>
                <p:cNvPr id="397351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86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2" name="Oval 40"/>
                <p:cNvSpPr>
                  <a:spLocks noChangeArrowheads="1"/>
                </p:cNvSpPr>
                <p:nvPr/>
              </p:nvSpPr>
              <p:spPr bwMode="auto">
                <a:xfrm>
                  <a:off x="3936" y="11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3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248"/>
                  <a:ext cx="0" cy="2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4" name="Oval 42"/>
                <p:cNvSpPr>
                  <a:spLocks noChangeArrowheads="1"/>
                </p:cNvSpPr>
                <p:nvPr/>
              </p:nvSpPr>
              <p:spPr bwMode="auto">
                <a:xfrm>
                  <a:off x="3936" y="15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2" name="Group 65"/>
              <p:cNvGrpSpPr>
                <a:grpSpLocks/>
              </p:cNvGrpSpPr>
              <p:nvPr/>
            </p:nvGrpSpPr>
            <p:grpSpPr bwMode="auto">
              <a:xfrm>
                <a:off x="2754" y="1950"/>
                <a:ext cx="1134" cy="399"/>
                <a:chOff x="2754" y="1950"/>
                <a:chExt cx="1134" cy="399"/>
              </a:xfrm>
            </p:grpSpPr>
            <p:grpSp>
              <p:nvGrpSpPr>
                <p:cNvPr id="103479" name="Group 43"/>
                <p:cNvGrpSpPr>
                  <a:grpSpLocks/>
                </p:cNvGrpSpPr>
                <p:nvPr/>
              </p:nvGrpSpPr>
              <p:grpSpPr bwMode="auto">
                <a:xfrm>
                  <a:off x="3474" y="1950"/>
                  <a:ext cx="414" cy="354"/>
                  <a:chOff x="1056" y="1854"/>
                  <a:chExt cx="414" cy="354"/>
                </a:xfrm>
              </p:grpSpPr>
              <p:sp>
                <p:nvSpPr>
                  <p:cNvPr id="397356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4" y="1854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9735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3973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754" y="2064"/>
                  <a:ext cx="720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>
                      <a:ea typeface="SimSun" charset="0"/>
                      <a:cs typeface="SimSun" charset="0"/>
                    </a:rPr>
                    <a:t>protein</a:t>
                  </a:r>
                  <a:endParaRPr lang="en-CA"/>
                </a:p>
              </p:txBody>
            </p:sp>
          </p:grpSp>
          <p:grpSp>
            <p:nvGrpSpPr>
              <p:cNvPr id="103453" name="Group 46"/>
              <p:cNvGrpSpPr>
                <a:grpSpLocks/>
              </p:cNvGrpSpPr>
              <p:nvPr/>
            </p:nvGrpSpPr>
            <p:grpSpPr bwMode="auto">
              <a:xfrm>
                <a:off x="4047" y="1965"/>
                <a:ext cx="363" cy="378"/>
                <a:chOff x="1536" y="1863"/>
                <a:chExt cx="363" cy="378"/>
              </a:xfrm>
            </p:grpSpPr>
            <p:sp>
              <p:nvSpPr>
                <p:cNvPr id="397359" name="Line 47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0" name="Oval 48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4" name="Group 52"/>
              <p:cNvGrpSpPr>
                <a:grpSpLocks/>
              </p:cNvGrpSpPr>
              <p:nvPr/>
            </p:nvGrpSpPr>
            <p:grpSpPr bwMode="auto">
              <a:xfrm>
                <a:off x="4308" y="2331"/>
                <a:ext cx="96" cy="384"/>
                <a:chOff x="1056" y="2208"/>
                <a:chExt cx="96" cy="384"/>
              </a:xfrm>
            </p:grpSpPr>
            <p:sp>
              <p:nvSpPr>
                <p:cNvPr id="39736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6" name="Oval 54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5" name="Group 55"/>
              <p:cNvGrpSpPr>
                <a:grpSpLocks/>
              </p:cNvGrpSpPr>
              <p:nvPr/>
            </p:nvGrpSpPr>
            <p:grpSpPr bwMode="auto">
              <a:xfrm>
                <a:off x="4365" y="2724"/>
                <a:ext cx="363" cy="378"/>
                <a:chOff x="1536" y="1863"/>
                <a:chExt cx="363" cy="378"/>
              </a:xfrm>
            </p:grpSpPr>
            <p:sp>
              <p:nvSpPr>
                <p:cNvPr id="397368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9" name="Oval 57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397370" name="Line 58"/>
              <p:cNvSpPr>
                <a:spLocks noChangeShapeType="1"/>
              </p:cNvSpPr>
              <p:nvPr/>
            </p:nvSpPr>
            <p:spPr bwMode="auto">
              <a:xfrm>
                <a:off x="4353" y="2727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1" name="Oval 59"/>
              <p:cNvSpPr>
                <a:spLocks noChangeArrowheads="1"/>
              </p:cNvSpPr>
              <p:nvPr/>
            </p:nvSpPr>
            <p:spPr bwMode="auto">
              <a:xfrm>
                <a:off x="4305" y="3015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2" name="Text Box 60"/>
              <p:cNvSpPr txBox="1">
                <a:spLocks noChangeArrowheads="1"/>
              </p:cNvSpPr>
              <p:nvPr/>
            </p:nvSpPr>
            <p:spPr bwMode="auto">
              <a:xfrm>
                <a:off x="4368" y="2055"/>
                <a:ext cx="91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reference</a:t>
                </a:r>
                <a:endParaRPr lang="en-CA"/>
              </a:p>
            </p:txBody>
          </p:sp>
          <p:sp>
            <p:nvSpPr>
              <p:cNvPr id="397374" name="Text Box 62"/>
              <p:cNvSpPr txBox="1">
                <a:spLocks noChangeArrowheads="1"/>
              </p:cNvSpPr>
              <p:nvPr/>
            </p:nvSpPr>
            <p:spPr bwMode="auto">
              <a:xfrm>
                <a:off x="4383" y="2388"/>
                <a:ext cx="912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refinfo</a:t>
                </a:r>
                <a:endParaRPr lang="en-CA"/>
              </a:p>
            </p:txBody>
          </p:sp>
          <p:sp>
            <p:nvSpPr>
              <p:cNvPr id="397375" name="Text Box 63"/>
              <p:cNvSpPr txBox="1">
                <a:spLocks noChangeArrowheads="1"/>
              </p:cNvSpPr>
              <p:nvPr/>
            </p:nvSpPr>
            <p:spPr bwMode="auto">
              <a:xfrm>
                <a:off x="4317" y="284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200" dirty="0" smtClean="0">
                    <a:ea typeface="SimSun" charset="0"/>
                    <a:cs typeface="SimSun" charset="0"/>
                  </a:rPr>
                  <a:t>@title</a:t>
                </a:r>
                <a:endParaRPr lang="en-CA" sz="1200" dirty="0"/>
              </a:p>
            </p:txBody>
          </p:sp>
          <p:sp>
            <p:nvSpPr>
              <p:cNvPr id="397379" name="Rectangle 67"/>
              <p:cNvSpPr>
                <a:spLocks noChangeArrowheads="1"/>
              </p:cNvSpPr>
              <p:nvPr/>
            </p:nvSpPr>
            <p:spPr bwMode="auto">
              <a:xfrm>
                <a:off x="2736" y="939"/>
                <a:ext cx="2592" cy="26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82" name="Text Box 70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139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proteinDatabase</a:t>
                </a:r>
                <a:endParaRPr lang="en-CA"/>
              </a:p>
            </p:txBody>
          </p:sp>
          <p:sp>
            <p:nvSpPr>
              <p:cNvPr id="397383" name="Text Box 71"/>
              <p:cNvSpPr txBox="1">
                <a:spLocks noChangeArrowheads="1"/>
              </p:cNvSpPr>
              <p:nvPr/>
            </p:nvSpPr>
            <p:spPr bwMode="auto">
              <a:xfrm>
                <a:off x="4032" y="1536"/>
                <a:ext cx="134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proteinEntry</a:t>
                </a:r>
                <a:endParaRPr lang="en-CA"/>
              </a:p>
            </p:txBody>
          </p:sp>
          <p:sp>
            <p:nvSpPr>
              <p:cNvPr id="397386" name="Text Box 74"/>
              <p:cNvSpPr txBox="1">
                <a:spLocks noChangeArrowheads="1"/>
              </p:cNvSpPr>
              <p:nvPr/>
            </p:nvSpPr>
            <p:spPr bwMode="auto">
              <a:xfrm>
                <a:off x="4449" y="3156"/>
                <a:ext cx="76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dirty="0">
                    <a:ea typeface="SimSun" charset="0"/>
                    <a:cs typeface="SimSun" charset="0"/>
                  </a:rPr>
                  <a:t>“</a:t>
                </a:r>
                <a:r>
                  <a:rPr lang="zh-CN" altLang="en-US" dirty="0">
                    <a:solidFill>
                      <a:srgbClr val="0000FF"/>
                    </a:solidFill>
                    <a:ea typeface="SimSun" charset="0"/>
                    <a:cs typeface="SimSun" charset="0"/>
                  </a:rPr>
                  <a:t>2001</a:t>
                </a:r>
                <a:r>
                  <a:rPr lang="zh-CN" altLang="en-US" dirty="0">
                    <a:ea typeface="SimSun" charset="0"/>
                    <a:cs typeface="SimSun" charset="0"/>
                  </a:rPr>
                  <a:t>”</a:t>
                </a:r>
                <a:endParaRPr lang="en-CA" dirty="0"/>
              </a:p>
            </p:txBody>
          </p:sp>
          <p:sp>
            <p:nvSpPr>
              <p:cNvPr id="397387" name="Text Box 75"/>
              <p:cNvSpPr txBox="1">
                <a:spLocks noChangeArrowheads="1"/>
              </p:cNvSpPr>
              <p:nvPr/>
            </p:nvSpPr>
            <p:spPr bwMode="auto">
              <a:xfrm>
                <a:off x="4671" y="2775"/>
                <a:ext cx="62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year</a:t>
                </a:r>
                <a:endParaRPr lang="en-CA"/>
              </a:p>
            </p:txBody>
          </p:sp>
          <p:sp>
            <p:nvSpPr>
              <p:cNvPr id="397388" name="Text Box 76"/>
              <p:cNvSpPr txBox="1">
                <a:spLocks noChangeArrowheads="1"/>
              </p:cNvSpPr>
              <p:nvPr/>
            </p:nvSpPr>
            <p:spPr bwMode="auto">
              <a:xfrm>
                <a:off x="3648" y="1920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89" name="Text Box 77"/>
              <p:cNvSpPr txBox="1">
                <a:spLocks noChangeArrowheads="1"/>
              </p:cNvSpPr>
              <p:nvPr/>
            </p:nvSpPr>
            <p:spPr bwMode="auto">
              <a:xfrm>
                <a:off x="4047" y="1956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90" name="Line 78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1" name="Line 79"/>
              <p:cNvSpPr>
                <a:spLocks noChangeShapeType="1"/>
              </p:cNvSpPr>
              <p:nvPr/>
            </p:nvSpPr>
            <p:spPr bwMode="auto">
              <a:xfrm>
                <a:off x="3984" y="1833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2" name="Text Box 80"/>
              <p:cNvSpPr txBox="1">
                <a:spLocks noChangeArrowheads="1"/>
              </p:cNvSpPr>
              <p:nvPr/>
            </p:nvSpPr>
            <p:spPr bwMode="auto">
              <a:xfrm>
                <a:off x="2784" y="1056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Q4</a:t>
                </a:r>
                <a:endParaRPr lang="en-CA" sz="1600"/>
              </a:p>
            </p:txBody>
          </p:sp>
          <p:sp>
            <p:nvSpPr>
              <p:cNvPr id="397393" name="Text Box 81"/>
              <p:cNvSpPr txBox="1">
                <a:spLocks noChangeArrowheads="1"/>
              </p:cNvSpPr>
              <p:nvPr/>
            </p:nvSpPr>
            <p:spPr bwMode="auto">
              <a:xfrm>
                <a:off x="5040" y="1804"/>
                <a:ext cx="28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Q6</a:t>
                </a:r>
                <a:endParaRPr lang="en-CA" sz="1600"/>
              </a:p>
            </p:txBody>
          </p:sp>
          <p:sp>
            <p:nvSpPr>
              <p:cNvPr id="397394" name="Text Box 82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Q5</a:t>
                </a:r>
                <a:endParaRPr lang="en-CA" sz="1600"/>
              </a:p>
            </p:txBody>
          </p:sp>
        </p:grpSp>
        <p:sp>
          <p:nvSpPr>
            <p:cNvPr id="397396" name="AutoShape 84"/>
            <p:cNvSpPr>
              <a:spLocks noChangeArrowheads="1"/>
            </p:cNvSpPr>
            <p:nvPr/>
          </p:nvSpPr>
          <p:spPr bwMode="auto">
            <a:xfrm>
              <a:off x="2652" y="2160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7398" name="Text Box 86"/>
          <p:cNvSpPr txBox="1">
            <a:spLocks noChangeArrowheads="1"/>
          </p:cNvSpPr>
          <p:nvPr/>
        </p:nvSpPr>
        <p:spPr bwMode="auto">
          <a:xfrm>
            <a:off x="1043608" y="1675656"/>
            <a:ext cx="603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>
                <a:ea typeface="SimSun" charset="0"/>
                <a:cs typeface="SimSun" charset="0"/>
              </a:rPr>
              <a:t>P[q1,q2….qi]/r    </a:t>
            </a:r>
            <a:r>
              <a:rPr lang="en-US" altLang="zh-CN">
                <a:ea typeface="SimSun" charset="0"/>
                <a:cs typeface="SimSun" charset="0"/>
                <a:sym typeface="Wingdings" charset="0"/>
              </a:rPr>
              <a:t>   p, //q1, //q2,…..,//qi, //r</a:t>
            </a:r>
            <a:endParaRPr lang="en-CA" dirty="0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</a:t>
            </a:r>
            <a:r>
              <a:rPr lang="de-DE" dirty="0"/>
              <a:t>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5"/>
          <p:cNvGrpSpPr>
            <a:grpSpLocks/>
          </p:cNvGrpSpPr>
          <p:nvPr/>
        </p:nvGrpSpPr>
        <p:grpSpPr bwMode="auto">
          <a:xfrm>
            <a:off x="4419600" y="2108200"/>
            <a:ext cx="152400" cy="1219200"/>
            <a:chOff x="3936" y="864"/>
            <a:chExt cx="96" cy="768"/>
          </a:xfrm>
        </p:grpSpPr>
        <p:sp>
          <p:nvSpPr>
            <p:cNvPr id="398342" name="Line 6"/>
            <p:cNvSpPr>
              <a:spLocks noChangeShapeType="1"/>
            </p:cNvSpPr>
            <p:nvPr/>
          </p:nvSpPr>
          <p:spPr bwMode="auto">
            <a:xfrm>
              <a:off x="3984" y="8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3" name="Oval 7"/>
            <p:cNvSpPr>
              <a:spLocks noChangeArrowheads="1"/>
            </p:cNvSpPr>
            <p:nvPr/>
          </p:nvSpPr>
          <p:spPr bwMode="auto">
            <a:xfrm>
              <a:off x="3936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4" name="Line 8"/>
            <p:cNvSpPr>
              <a:spLocks noChangeShapeType="1"/>
            </p:cNvSpPr>
            <p:nvPr/>
          </p:nvSpPr>
          <p:spPr bwMode="auto">
            <a:xfrm>
              <a:off x="3984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393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1" name="Group 10"/>
          <p:cNvGrpSpPr>
            <a:grpSpLocks/>
          </p:cNvGrpSpPr>
          <p:nvPr/>
        </p:nvGrpSpPr>
        <p:grpSpPr bwMode="auto">
          <a:xfrm>
            <a:off x="2543175" y="3603625"/>
            <a:ext cx="1800225" cy="638175"/>
            <a:chOff x="2754" y="1950"/>
            <a:chExt cx="1134" cy="402"/>
          </a:xfrm>
        </p:grpSpPr>
        <p:grpSp>
          <p:nvGrpSpPr>
            <p:cNvPr id="104487" name="Group 11"/>
            <p:cNvGrpSpPr>
              <a:grpSpLocks/>
            </p:cNvGrpSpPr>
            <p:nvPr/>
          </p:nvGrpSpPr>
          <p:grpSpPr bwMode="auto">
            <a:xfrm>
              <a:off x="3474" y="1950"/>
              <a:ext cx="414" cy="354"/>
              <a:chOff x="1056" y="1854"/>
              <a:chExt cx="414" cy="354"/>
            </a:xfrm>
          </p:grpSpPr>
          <p:sp>
            <p:nvSpPr>
              <p:cNvPr id="398348" name="Line 12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8349" name="Oval 1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8350" name="Text Box 14"/>
            <p:cNvSpPr txBox="1">
              <a:spLocks noChangeArrowheads="1"/>
            </p:cNvSpPr>
            <p:nvPr/>
          </p:nvSpPr>
          <p:spPr bwMode="auto">
            <a:xfrm>
              <a:off x="2754" y="206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</p:grpSp>
      <p:grpSp>
        <p:nvGrpSpPr>
          <p:cNvPr id="104452" name="Group 15"/>
          <p:cNvGrpSpPr>
            <a:grpSpLocks/>
          </p:cNvGrpSpPr>
          <p:nvPr/>
        </p:nvGrpSpPr>
        <p:grpSpPr bwMode="auto">
          <a:xfrm>
            <a:off x="4595813" y="3417888"/>
            <a:ext cx="576262" cy="600075"/>
            <a:chOff x="1536" y="1863"/>
            <a:chExt cx="363" cy="378"/>
          </a:xfrm>
        </p:grpSpPr>
        <p:sp>
          <p:nvSpPr>
            <p:cNvPr id="398352" name="Line 16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3" name="Oval 17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3" name="Group 18"/>
          <p:cNvGrpSpPr>
            <a:grpSpLocks/>
          </p:cNvGrpSpPr>
          <p:nvPr/>
        </p:nvGrpSpPr>
        <p:grpSpPr bwMode="auto">
          <a:xfrm>
            <a:off x="5010150" y="3998913"/>
            <a:ext cx="152400" cy="609600"/>
            <a:chOff x="1056" y="2208"/>
            <a:chExt cx="96" cy="384"/>
          </a:xfrm>
        </p:grpSpPr>
        <p:sp>
          <p:nvSpPr>
            <p:cNvPr id="398355" name="Line 19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6" name="Oval 20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4" name="Group 21"/>
          <p:cNvGrpSpPr>
            <a:grpSpLocks/>
          </p:cNvGrpSpPr>
          <p:nvPr/>
        </p:nvGrpSpPr>
        <p:grpSpPr bwMode="auto">
          <a:xfrm>
            <a:off x="5443538" y="5089525"/>
            <a:ext cx="576262" cy="600075"/>
            <a:chOff x="1536" y="1863"/>
            <a:chExt cx="363" cy="378"/>
          </a:xfrm>
        </p:grpSpPr>
        <p:sp>
          <p:nvSpPr>
            <p:cNvPr id="398358" name="Line 2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9" name="Oval 2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4781550" y="515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1" name="Oval 25"/>
          <p:cNvSpPr>
            <a:spLocks noChangeArrowheads="1"/>
          </p:cNvSpPr>
          <p:nvPr/>
        </p:nvSpPr>
        <p:spPr bwMode="auto">
          <a:xfrm>
            <a:off x="4705350" y="561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5105400" y="356076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5129213" y="408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8364" name="Text Box 28"/>
          <p:cNvSpPr txBox="1">
            <a:spLocks noChangeArrowheads="1"/>
          </p:cNvSpPr>
          <p:nvPr/>
        </p:nvSpPr>
        <p:spPr bwMode="auto">
          <a:xfrm>
            <a:off x="4724400" y="5314602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8365" name="Rectangle 29"/>
          <p:cNvSpPr>
            <a:spLocks noChangeArrowheads="1"/>
          </p:cNvSpPr>
          <p:nvPr/>
        </p:nvSpPr>
        <p:spPr bwMode="auto">
          <a:xfrm>
            <a:off x="2514600" y="1955800"/>
            <a:ext cx="4114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4572000" y="233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4572000" y="294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5514975" y="56896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5867400" y="50847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962400" y="355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4595813" y="340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>
            <a:off x="2514600" y="3403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4495800" y="341788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2590800" y="21844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6172200" y="3371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Q7</a:t>
            </a:r>
            <a:endParaRPr lang="en-CA" sz="1600"/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2590800" y="3479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>
            <a:off x="4495800" y="4775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257800" y="4775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0" name="Text Box 44"/>
          <p:cNvSpPr txBox="1">
            <a:spLocks noChangeArrowheads="1"/>
          </p:cNvSpPr>
          <p:nvPr/>
        </p:nvSpPr>
        <p:spPr bwMode="auto">
          <a:xfrm>
            <a:off x="4419600" y="4699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Q8</a:t>
            </a:r>
            <a:endParaRPr lang="en-CA" sz="1600"/>
          </a:p>
        </p:txBody>
      </p:sp>
      <p:sp>
        <p:nvSpPr>
          <p:cNvPr id="398381" name="Text Box 45"/>
          <p:cNvSpPr txBox="1">
            <a:spLocks noChangeArrowheads="1"/>
          </p:cNvSpPr>
          <p:nvPr/>
        </p:nvSpPr>
        <p:spPr bwMode="auto">
          <a:xfrm>
            <a:off x="6248400" y="47434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Q9</a:t>
            </a:r>
            <a:endParaRPr lang="en-CA" sz="1600"/>
          </a:p>
        </p:txBody>
      </p:sp>
      <p:sp>
        <p:nvSpPr>
          <p:cNvPr id="398382" name="AutoShape 46"/>
          <p:cNvSpPr>
            <a:spLocks noChangeArrowheads="1"/>
          </p:cNvSpPr>
          <p:nvPr/>
        </p:nvSpPr>
        <p:spPr bwMode="auto">
          <a:xfrm>
            <a:off x="1828800" y="386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3" name="Text Box 47"/>
          <p:cNvSpPr txBox="1">
            <a:spLocks noChangeArrowheads="1"/>
          </p:cNvSpPr>
          <p:nvPr/>
        </p:nvSpPr>
        <p:spPr bwMode="auto">
          <a:xfrm>
            <a:off x="5486400" y="508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4" name="Text Box 48"/>
          <p:cNvSpPr txBox="1">
            <a:spLocks noChangeArrowheads="1"/>
          </p:cNvSpPr>
          <p:nvPr/>
        </p:nvSpPr>
        <p:spPr bwMode="auto">
          <a:xfrm>
            <a:off x="4614863" y="50600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5" name="Rectangle 49"/>
          <p:cNvSpPr>
            <a:spLocks noChangeArrowheads="1"/>
          </p:cNvSpPr>
          <p:nvPr/>
        </p:nvSpPr>
        <p:spPr bwMode="auto">
          <a:xfrm>
            <a:off x="1752600" y="1216025"/>
            <a:ext cx="407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endParaRPr kumimoji="1" lang="en-CA" sz="2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</a:t>
            </a:r>
            <a:r>
              <a:rPr lang="de-DE" dirty="0"/>
              <a:t>Beispiel</a:t>
            </a:r>
          </a:p>
        </p:txBody>
      </p:sp>
      <p:sp>
        <p:nvSpPr>
          <p:cNvPr id="4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 smtClean="0"/>
              <a:t>Hülloperator</a:t>
            </a:r>
            <a:r>
              <a:rPr lang="en-US" dirty="0" smtClean="0"/>
              <a:t> //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//author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Serge </a:t>
            </a:r>
            <a:r>
              <a:rPr lang="en-US" sz="2400" dirty="0" err="1"/>
              <a:t>Abiteboul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</a:t>
            </a:r>
            <a:r>
              <a:rPr lang="en-US" sz="2400" dirty="0" smtClean="0"/>
              <a:t>              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Victor </a:t>
            </a:r>
            <a:r>
              <a:rPr lang="en-US" sz="2400" dirty="0" err="1"/>
              <a:t>Vianu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Jeffrey D. Ullman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/bib//first-name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 smtClean="0"/>
              <a:t>: 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88E86-1F65-B342-A9E5-EF5A037BBF46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050"/>
          <p:cNvSpPr>
            <a:spLocks noChangeArrowheads="1"/>
          </p:cNvSpPr>
          <p:nvPr/>
        </p:nvSpPr>
        <p:spPr bwMode="auto">
          <a:xfrm>
            <a:off x="7512050" y="4386263"/>
            <a:ext cx="815975" cy="457200"/>
          </a:xfrm>
          <a:prstGeom prst="rect">
            <a:avLst/>
          </a:prstGeom>
          <a:solidFill>
            <a:srgbClr val="E4C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59" name="Rectangle 2051"/>
          <p:cNvSpPr>
            <a:spLocks noChangeArrowheads="1"/>
          </p:cNvSpPr>
          <p:nvPr/>
        </p:nvSpPr>
        <p:spPr bwMode="auto">
          <a:xfrm>
            <a:off x="1470025" y="4364038"/>
            <a:ext cx="4419600" cy="152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0" name="Rectangle 2052"/>
          <p:cNvSpPr>
            <a:spLocks noChangeArrowheads="1"/>
          </p:cNvSpPr>
          <p:nvPr/>
        </p:nvSpPr>
        <p:spPr bwMode="auto">
          <a:xfrm>
            <a:off x="1447800" y="1676400"/>
            <a:ext cx="6096000" cy="2514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1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BLAS </a:t>
            </a:r>
            <a:r>
              <a:rPr lang="en-US" altLang="zh-CN" dirty="0" err="1" smtClean="0">
                <a:ea typeface="SimSun" charset="0"/>
                <a:cs typeface="SimSun" charset="0"/>
              </a:rPr>
              <a:t>Architektur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403462" name="Rectangle 205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>
              <a:ea typeface="SimSun" charset="0"/>
              <a:cs typeface="SimSun" charset="0"/>
            </a:endParaRPr>
          </a:p>
        </p:txBody>
      </p:sp>
      <p:grpSp>
        <p:nvGrpSpPr>
          <p:cNvPr id="98311" name="Group 2055"/>
          <p:cNvGrpSpPr>
            <a:grpSpLocks/>
          </p:cNvGrpSpPr>
          <p:nvPr/>
        </p:nvGrpSpPr>
        <p:grpSpPr bwMode="auto">
          <a:xfrm>
            <a:off x="762000" y="1676400"/>
            <a:ext cx="7543800" cy="4419600"/>
            <a:chOff x="576" y="576"/>
            <a:chExt cx="10800" cy="6840"/>
          </a:xfrm>
        </p:grpSpPr>
        <p:sp>
          <p:nvSpPr>
            <p:cNvPr id="98312" name="Text Box 2056"/>
            <p:cNvSpPr txBox="1"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algn="ctr" eaLnBrk="1" hangingPunct="1"/>
              <a:r>
                <a:rPr lang="en-US" altLang="zh-CN" sz="1000">
                  <a:cs typeface="SimSun" charset="0"/>
                </a:rPr>
                <a:t>Engine</a:t>
              </a:r>
            </a:p>
          </p:txBody>
        </p:sp>
        <p:sp>
          <p:nvSpPr>
            <p:cNvPr id="98313" name="Text Box 2057"/>
            <p:cNvSpPr txBox="1">
              <a:spLocks noChangeArrowheads="1"/>
            </p:cNvSpPr>
            <p:nvPr/>
          </p:nvSpPr>
          <p:spPr bwMode="auto">
            <a:xfrm>
              <a:off x="1800" y="1728"/>
              <a:ext cx="158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decomposition </a:t>
              </a:r>
            </a:p>
            <a:p>
              <a:pPr eaLnBrk="1" hangingPunct="1"/>
              <a:endParaRPr lang="zh-CN" altLang="en-US" sz="1000">
                <a:cs typeface="SimSun" charset="0"/>
              </a:endParaRPr>
            </a:p>
          </p:txBody>
        </p:sp>
        <p:sp>
          <p:nvSpPr>
            <p:cNvPr id="98314" name="AutoShape 2058"/>
            <p:cNvSpPr>
              <a:spLocks noChangeArrowheads="1"/>
            </p:cNvSpPr>
            <p:nvPr/>
          </p:nvSpPr>
          <p:spPr bwMode="auto">
            <a:xfrm>
              <a:off x="1860" y="1740"/>
              <a:ext cx="1296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15" name="Group 2059"/>
            <p:cNvGrpSpPr>
              <a:grpSpLocks/>
            </p:cNvGrpSpPr>
            <p:nvPr/>
          </p:nvGrpSpPr>
          <p:grpSpPr bwMode="auto">
            <a:xfrm>
              <a:off x="5328" y="864"/>
              <a:ext cx="1296" cy="2304"/>
              <a:chOff x="6672" y="864"/>
              <a:chExt cx="1296" cy="2304"/>
            </a:xfrm>
          </p:grpSpPr>
          <p:sp>
            <p:nvSpPr>
              <p:cNvPr id="98391" name="Text Box 2060"/>
              <p:cNvSpPr txBox="1">
                <a:spLocks noChangeArrowheads="1"/>
              </p:cNvSpPr>
              <p:nvPr/>
            </p:nvSpPr>
            <p:spPr bwMode="auto">
              <a:xfrm>
                <a:off x="6672" y="1428"/>
                <a:ext cx="1296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Generator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P-labeling)</a:t>
                </a:r>
              </a:p>
            </p:txBody>
          </p:sp>
          <p:sp>
            <p:nvSpPr>
              <p:cNvPr id="98392" name="AutoShape 2061"/>
              <p:cNvSpPr>
                <a:spLocks noChangeArrowheads="1"/>
              </p:cNvSpPr>
              <p:nvPr/>
            </p:nvSpPr>
            <p:spPr bwMode="auto">
              <a:xfrm>
                <a:off x="6672" y="864"/>
                <a:ext cx="1152" cy="2304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16" name="Text Box 2062"/>
            <p:cNvSpPr txBox="1">
              <a:spLocks noChangeArrowheads="1"/>
            </p:cNvSpPr>
            <p:nvPr/>
          </p:nvSpPr>
          <p:spPr bwMode="auto">
            <a:xfrm>
              <a:off x="600" y="1728"/>
              <a:ext cx="10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XPath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</p:txBody>
        </p:sp>
        <p:sp>
          <p:nvSpPr>
            <p:cNvPr id="98317" name="Text Box 2063"/>
            <p:cNvSpPr txBox="1">
              <a:spLocks noChangeArrowheads="1"/>
            </p:cNvSpPr>
            <p:nvPr/>
          </p:nvSpPr>
          <p:spPr bwMode="auto">
            <a:xfrm>
              <a:off x="3768" y="102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8" name="Text Box 2064"/>
            <p:cNvSpPr txBox="1">
              <a:spLocks noChangeArrowheads="1"/>
            </p:cNvSpPr>
            <p:nvPr/>
          </p:nvSpPr>
          <p:spPr bwMode="auto">
            <a:xfrm>
              <a:off x="3768" y="246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9" name="Text Box 2065"/>
            <p:cNvSpPr txBox="1">
              <a:spLocks noChangeArrowheads="1"/>
            </p:cNvSpPr>
            <p:nvPr/>
          </p:nvSpPr>
          <p:spPr bwMode="auto">
            <a:xfrm>
              <a:off x="3984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sp>
          <p:nvSpPr>
            <p:cNvPr id="98320" name="Text Box 2066"/>
            <p:cNvSpPr txBox="1">
              <a:spLocks noChangeArrowheads="1"/>
            </p:cNvSpPr>
            <p:nvPr/>
          </p:nvSpPr>
          <p:spPr bwMode="auto">
            <a:xfrm>
              <a:off x="6912" y="100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sp>
          <p:nvSpPr>
            <p:cNvPr id="98321" name="Text Box 2067"/>
            <p:cNvSpPr txBox="1">
              <a:spLocks noChangeArrowheads="1"/>
            </p:cNvSpPr>
            <p:nvPr/>
          </p:nvSpPr>
          <p:spPr bwMode="auto">
            <a:xfrm>
              <a:off x="6900" y="244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grpSp>
          <p:nvGrpSpPr>
            <p:cNvPr id="98322" name="Group 2068"/>
            <p:cNvGrpSpPr>
              <a:grpSpLocks/>
            </p:cNvGrpSpPr>
            <p:nvPr/>
          </p:nvGrpSpPr>
          <p:grpSpPr bwMode="auto">
            <a:xfrm>
              <a:off x="8640" y="1152"/>
              <a:ext cx="1452" cy="1728"/>
              <a:chOff x="8352" y="1440"/>
              <a:chExt cx="1452" cy="1728"/>
            </a:xfrm>
          </p:grpSpPr>
          <p:sp>
            <p:nvSpPr>
              <p:cNvPr id="98389" name="Text Box 2069"/>
              <p:cNvSpPr txBox="1">
                <a:spLocks noChangeArrowheads="1"/>
              </p:cNvSpPr>
              <p:nvPr/>
            </p:nvSpPr>
            <p:spPr bwMode="auto">
              <a:xfrm>
                <a:off x="8364" y="1728"/>
                <a:ext cx="144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composition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D-labeling)</a:t>
                </a:r>
              </a:p>
            </p:txBody>
          </p:sp>
          <p:sp>
            <p:nvSpPr>
              <p:cNvPr id="98390" name="AutoShape 2070"/>
              <p:cNvSpPr>
                <a:spLocks noChangeArrowheads="1"/>
              </p:cNvSpPr>
              <p:nvPr/>
            </p:nvSpPr>
            <p:spPr bwMode="auto">
              <a:xfrm>
                <a:off x="8352" y="1440"/>
                <a:ext cx="1296" cy="1728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23" name="AutoShape 2071"/>
            <p:cNvSpPr>
              <a:spLocks noChangeArrowheads="1"/>
            </p:cNvSpPr>
            <p:nvPr/>
          </p:nvSpPr>
          <p:spPr bwMode="auto">
            <a:xfrm>
              <a:off x="1584" y="576"/>
              <a:ext cx="8640" cy="3888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4" name="Text Box 2072"/>
            <p:cNvSpPr txBox="1">
              <a:spLocks noChangeArrowheads="1"/>
            </p:cNvSpPr>
            <p:nvPr/>
          </p:nvSpPr>
          <p:spPr bwMode="auto">
            <a:xfrm>
              <a:off x="1524" y="411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Translator</a:t>
              </a:r>
            </a:p>
          </p:txBody>
        </p:sp>
        <p:sp>
          <p:nvSpPr>
            <p:cNvPr id="98325" name="Text Box 2073"/>
            <p:cNvSpPr txBox="1">
              <a:spLocks noChangeArrowheads="1"/>
            </p:cNvSpPr>
            <p:nvPr/>
          </p:nvSpPr>
          <p:spPr bwMode="auto">
            <a:xfrm>
              <a:off x="5040" y="3312"/>
              <a:ext cx="21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Ancestor-descendant relationship between the results of the suffix path queries</a:t>
              </a:r>
            </a:p>
          </p:txBody>
        </p:sp>
        <p:sp>
          <p:nvSpPr>
            <p:cNvPr id="98326" name="Line 2074"/>
            <p:cNvSpPr>
              <a:spLocks noChangeShapeType="1"/>
            </p:cNvSpPr>
            <p:nvPr/>
          </p:nvSpPr>
          <p:spPr bwMode="auto">
            <a:xfrm>
              <a:off x="1296" y="206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7" name="Line 2075"/>
            <p:cNvSpPr>
              <a:spLocks noChangeShapeType="1"/>
            </p:cNvSpPr>
            <p:nvPr/>
          </p:nvSpPr>
          <p:spPr bwMode="auto">
            <a:xfrm>
              <a:off x="489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8" name="Line 2076"/>
            <p:cNvSpPr>
              <a:spLocks noChangeShapeType="1"/>
            </p:cNvSpPr>
            <p:nvPr/>
          </p:nvSpPr>
          <p:spPr bwMode="auto">
            <a:xfrm>
              <a:off x="489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9" name="Line 2077"/>
            <p:cNvSpPr>
              <a:spLocks noChangeShapeType="1"/>
            </p:cNvSpPr>
            <p:nvPr/>
          </p:nvSpPr>
          <p:spPr bwMode="auto">
            <a:xfrm>
              <a:off x="648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0" name="Line 2078"/>
            <p:cNvSpPr>
              <a:spLocks noChangeShapeType="1"/>
            </p:cNvSpPr>
            <p:nvPr/>
          </p:nvSpPr>
          <p:spPr bwMode="auto">
            <a:xfrm>
              <a:off x="648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1" name="Line 2079"/>
            <p:cNvSpPr>
              <a:spLocks noChangeShapeType="1"/>
            </p:cNvSpPr>
            <p:nvPr/>
          </p:nvSpPr>
          <p:spPr bwMode="auto">
            <a:xfrm>
              <a:off x="345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2" name="Line 2080"/>
            <p:cNvSpPr>
              <a:spLocks noChangeShapeType="1"/>
            </p:cNvSpPr>
            <p:nvPr/>
          </p:nvSpPr>
          <p:spPr bwMode="auto">
            <a:xfrm>
              <a:off x="345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3" name="Line 2081"/>
            <p:cNvSpPr>
              <a:spLocks noChangeShapeType="1"/>
            </p:cNvSpPr>
            <p:nvPr/>
          </p:nvSpPr>
          <p:spPr bwMode="auto">
            <a:xfrm>
              <a:off x="3456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4" name="Line 2082"/>
            <p:cNvSpPr>
              <a:spLocks noChangeShapeType="1"/>
            </p:cNvSpPr>
            <p:nvPr/>
          </p:nvSpPr>
          <p:spPr bwMode="auto">
            <a:xfrm>
              <a:off x="3168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5" name="Line 2083"/>
            <p:cNvSpPr>
              <a:spLocks noChangeShapeType="1"/>
            </p:cNvSpPr>
            <p:nvPr/>
          </p:nvSpPr>
          <p:spPr bwMode="auto">
            <a:xfrm>
              <a:off x="792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6" name="Line 2084"/>
            <p:cNvSpPr>
              <a:spLocks noChangeShapeType="1"/>
            </p:cNvSpPr>
            <p:nvPr/>
          </p:nvSpPr>
          <p:spPr bwMode="auto">
            <a:xfrm>
              <a:off x="792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7" name="Line 2085"/>
            <p:cNvSpPr>
              <a:spLocks noChangeShapeType="1"/>
            </p:cNvSpPr>
            <p:nvPr/>
          </p:nvSpPr>
          <p:spPr bwMode="auto">
            <a:xfrm>
              <a:off x="8352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8" name="Line 2086"/>
            <p:cNvSpPr>
              <a:spLocks noChangeShapeType="1"/>
            </p:cNvSpPr>
            <p:nvPr/>
          </p:nvSpPr>
          <p:spPr bwMode="auto">
            <a:xfrm>
              <a:off x="8352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9" name="Line 2087"/>
            <p:cNvSpPr>
              <a:spLocks noChangeShapeType="1"/>
            </p:cNvSpPr>
            <p:nvPr/>
          </p:nvSpPr>
          <p:spPr bwMode="auto">
            <a:xfrm>
              <a:off x="3312" y="3888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0" name="Line 2088"/>
            <p:cNvSpPr>
              <a:spLocks noChangeShapeType="1"/>
            </p:cNvSpPr>
            <p:nvPr/>
          </p:nvSpPr>
          <p:spPr bwMode="auto">
            <a:xfrm>
              <a:off x="7200" y="388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1" name="Line 2089"/>
            <p:cNvSpPr>
              <a:spLocks noChangeShapeType="1"/>
            </p:cNvSpPr>
            <p:nvPr/>
          </p:nvSpPr>
          <p:spPr bwMode="auto">
            <a:xfrm>
              <a:off x="9936" y="201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2" name="Text Box 2090"/>
            <p:cNvSpPr txBox="1">
              <a:spLocks noChangeArrowheads="1"/>
            </p:cNvSpPr>
            <p:nvPr/>
          </p:nvSpPr>
          <p:spPr bwMode="auto">
            <a:xfrm>
              <a:off x="10500" y="159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zh-CN" altLang="en-US" sz="1000">
                <a:cs typeface="SimSun" charset="0"/>
              </a:endParaRP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 </a:t>
              </a:r>
            </a:p>
          </p:txBody>
        </p:sp>
        <p:sp>
          <p:nvSpPr>
            <p:cNvPr id="98343" name="Text Box 2091"/>
            <p:cNvSpPr txBox="1">
              <a:spLocks noChangeArrowheads="1"/>
            </p:cNvSpPr>
            <p:nvPr/>
          </p:nvSpPr>
          <p:spPr bwMode="auto">
            <a:xfrm>
              <a:off x="576" y="5724"/>
              <a:ext cx="10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XML</a:t>
              </a:r>
            </a:p>
          </p:txBody>
        </p:sp>
        <p:grpSp>
          <p:nvGrpSpPr>
            <p:cNvPr id="98344" name="Group 2092"/>
            <p:cNvGrpSpPr>
              <a:grpSpLocks/>
            </p:cNvGrpSpPr>
            <p:nvPr/>
          </p:nvGrpSpPr>
          <p:grpSpPr bwMode="auto">
            <a:xfrm>
              <a:off x="6024" y="5004"/>
              <a:ext cx="1464" cy="2016"/>
              <a:chOff x="6024" y="5436"/>
              <a:chExt cx="1464" cy="2016"/>
            </a:xfrm>
          </p:grpSpPr>
          <p:sp>
            <p:nvSpPr>
              <p:cNvPr id="98386" name="Text Box 2093"/>
              <p:cNvSpPr txBox="1">
                <a:spLocks noChangeArrowheads="1"/>
              </p:cNvSpPr>
              <p:nvPr/>
            </p:nvSpPr>
            <p:spPr bwMode="auto">
              <a:xfrm>
                <a:off x="6024" y="543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P-labelings</a:t>
                </a:r>
              </a:p>
            </p:txBody>
          </p:sp>
          <p:sp>
            <p:nvSpPr>
              <p:cNvPr id="98387" name="Text Box 2094"/>
              <p:cNvSpPr txBox="1">
                <a:spLocks noChangeArrowheads="1"/>
              </p:cNvSpPr>
              <p:nvPr/>
            </p:nvSpPr>
            <p:spPr bwMode="auto">
              <a:xfrm>
                <a:off x="6024" y="687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D-labelings</a:t>
                </a:r>
              </a:p>
            </p:txBody>
          </p:sp>
          <p:sp>
            <p:nvSpPr>
              <p:cNvPr id="98388" name="Text Box 2095"/>
              <p:cNvSpPr txBox="1">
                <a:spLocks noChangeArrowheads="1"/>
              </p:cNvSpPr>
              <p:nvPr/>
            </p:nvSpPr>
            <p:spPr bwMode="auto">
              <a:xfrm>
                <a:off x="6024" y="6156"/>
                <a:ext cx="1464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Data values</a:t>
                </a:r>
              </a:p>
            </p:txBody>
          </p:sp>
        </p:grpSp>
        <p:sp>
          <p:nvSpPr>
            <p:cNvPr id="98345" name="AutoShape 2096"/>
            <p:cNvSpPr>
              <a:spLocks noChangeArrowheads="1"/>
            </p:cNvSpPr>
            <p:nvPr/>
          </p:nvSpPr>
          <p:spPr bwMode="auto">
            <a:xfrm>
              <a:off x="1584" y="4752"/>
              <a:ext cx="6336" cy="2304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6" name="Line 2097"/>
            <p:cNvSpPr>
              <a:spLocks noChangeShapeType="1"/>
            </p:cNvSpPr>
            <p:nvPr/>
          </p:nvSpPr>
          <p:spPr bwMode="auto">
            <a:xfrm>
              <a:off x="1296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7" name="Line 2098"/>
            <p:cNvSpPr>
              <a:spLocks noChangeShapeType="1"/>
            </p:cNvSpPr>
            <p:nvPr/>
          </p:nvSpPr>
          <p:spPr bwMode="auto">
            <a:xfrm>
              <a:off x="2592" y="590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48" name="Group 2099"/>
            <p:cNvGrpSpPr>
              <a:grpSpLocks/>
            </p:cNvGrpSpPr>
            <p:nvPr/>
          </p:nvGrpSpPr>
          <p:grpSpPr bwMode="auto">
            <a:xfrm>
              <a:off x="7200" y="5184"/>
              <a:ext cx="432" cy="1440"/>
              <a:chOff x="5040" y="1296"/>
              <a:chExt cx="432" cy="1440"/>
            </a:xfrm>
          </p:grpSpPr>
          <p:sp>
            <p:nvSpPr>
              <p:cNvPr id="98383" name="Line 2100"/>
              <p:cNvSpPr>
                <a:spLocks noChangeShapeType="1"/>
              </p:cNvSpPr>
              <p:nvPr/>
            </p:nvSpPr>
            <p:spPr bwMode="auto">
              <a:xfrm>
                <a:off x="5040" y="12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4" name="Line 2101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5" name="Line 2102"/>
              <p:cNvSpPr>
                <a:spLocks noChangeShapeType="1"/>
              </p:cNvSpPr>
              <p:nvPr/>
            </p:nvSpPr>
            <p:spPr bwMode="auto">
              <a:xfrm>
                <a:off x="5040" y="273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49" name="Line 2103"/>
            <p:cNvSpPr>
              <a:spLocks noChangeShapeType="1"/>
            </p:cNvSpPr>
            <p:nvPr/>
          </p:nvSpPr>
          <p:spPr bwMode="auto">
            <a:xfrm>
              <a:off x="7632" y="5184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0" name="Line 2104"/>
            <p:cNvSpPr>
              <a:spLocks noChangeShapeType="1"/>
            </p:cNvSpPr>
            <p:nvPr/>
          </p:nvSpPr>
          <p:spPr bwMode="auto">
            <a:xfrm>
              <a:off x="7632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1" name="Text Box 2105"/>
            <p:cNvSpPr txBox="1">
              <a:spLocks noChangeArrowheads="1"/>
            </p:cNvSpPr>
            <p:nvPr/>
          </p:nvSpPr>
          <p:spPr bwMode="auto">
            <a:xfrm>
              <a:off x="1884" y="5616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SAX 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Parser</a:t>
              </a:r>
            </a:p>
          </p:txBody>
        </p:sp>
        <p:sp>
          <p:nvSpPr>
            <p:cNvPr id="98352" name="AutoShape 2106"/>
            <p:cNvSpPr>
              <a:spLocks noChangeArrowheads="1"/>
            </p:cNvSpPr>
            <p:nvPr/>
          </p:nvSpPr>
          <p:spPr bwMode="auto">
            <a:xfrm>
              <a:off x="1872" y="5628"/>
              <a:ext cx="720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3" name="Text Box 2107"/>
            <p:cNvSpPr txBox="1">
              <a:spLocks noChangeArrowheads="1"/>
            </p:cNvSpPr>
            <p:nvPr/>
          </p:nvSpPr>
          <p:spPr bwMode="auto">
            <a:xfrm>
              <a:off x="2976" y="5724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Events</a:t>
              </a:r>
            </a:p>
          </p:txBody>
        </p:sp>
        <p:grpSp>
          <p:nvGrpSpPr>
            <p:cNvPr id="98354" name="Group 2108"/>
            <p:cNvGrpSpPr>
              <a:grpSpLocks/>
            </p:cNvGrpSpPr>
            <p:nvPr/>
          </p:nvGrpSpPr>
          <p:grpSpPr bwMode="auto">
            <a:xfrm>
              <a:off x="3744" y="4896"/>
              <a:ext cx="2304" cy="2160"/>
              <a:chOff x="3888" y="5328"/>
              <a:chExt cx="2304" cy="2160"/>
            </a:xfrm>
          </p:grpSpPr>
          <p:grpSp>
            <p:nvGrpSpPr>
              <p:cNvPr id="98367" name="Group 2109"/>
              <p:cNvGrpSpPr>
                <a:grpSpLocks/>
              </p:cNvGrpSpPr>
              <p:nvPr/>
            </p:nvGrpSpPr>
            <p:grpSpPr bwMode="auto">
              <a:xfrm>
                <a:off x="4176" y="5328"/>
                <a:ext cx="2016" cy="2160"/>
                <a:chOff x="1872" y="5328"/>
                <a:chExt cx="2016" cy="2160"/>
              </a:xfrm>
            </p:grpSpPr>
            <p:grpSp>
              <p:nvGrpSpPr>
                <p:cNvPr id="98369" name="Group 2110"/>
                <p:cNvGrpSpPr>
                  <a:grpSpLocks/>
                </p:cNvGrpSpPr>
                <p:nvPr/>
              </p:nvGrpSpPr>
              <p:grpSpPr bwMode="auto">
                <a:xfrm>
                  <a:off x="2304" y="5328"/>
                  <a:ext cx="1296" cy="720"/>
                  <a:chOff x="2304" y="5328"/>
                  <a:chExt cx="1296" cy="720"/>
                </a:xfrm>
              </p:grpSpPr>
              <p:sp>
                <p:nvSpPr>
                  <p:cNvPr id="98381" name="Text Box 2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532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P-labeling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82" name="AutoShape 211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5352"/>
                    <a:ext cx="1152" cy="588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8370" name="Group 2113"/>
                <p:cNvGrpSpPr>
                  <a:grpSpLocks/>
                </p:cNvGrpSpPr>
                <p:nvPr/>
              </p:nvGrpSpPr>
              <p:grpSpPr bwMode="auto">
                <a:xfrm>
                  <a:off x="1872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9" name="Line 211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80" name="Line 211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1" name="Line 2116"/>
                <p:cNvSpPr>
                  <a:spLocks noChangeShapeType="1"/>
                </p:cNvSpPr>
                <p:nvPr/>
              </p:nvSpPr>
              <p:spPr bwMode="auto">
                <a:xfrm>
                  <a:off x="1872" y="5616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2" name="Group 2117"/>
                <p:cNvGrpSpPr>
                  <a:grpSpLocks/>
                </p:cNvGrpSpPr>
                <p:nvPr/>
              </p:nvGrpSpPr>
              <p:grpSpPr bwMode="auto">
                <a:xfrm>
                  <a:off x="2304" y="6756"/>
                  <a:ext cx="1296" cy="732"/>
                  <a:chOff x="2304" y="6756"/>
                  <a:chExt cx="1296" cy="732"/>
                </a:xfrm>
              </p:grpSpPr>
              <p:sp>
                <p:nvSpPr>
                  <p:cNvPr id="98377" name="Text Box 2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676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D-labeling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78" name="AutoShape 211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6756"/>
                    <a:ext cx="1152" cy="576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3" name="Line 2120"/>
                <p:cNvSpPr>
                  <a:spLocks noChangeShapeType="1"/>
                </p:cNvSpPr>
                <p:nvPr/>
              </p:nvSpPr>
              <p:spPr bwMode="auto">
                <a:xfrm>
                  <a:off x="1872" y="633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4" name="Group 2121"/>
                <p:cNvGrpSpPr>
                  <a:grpSpLocks/>
                </p:cNvGrpSpPr>
                <p:nvPr/>
              </p:nvGrpSpPr>
              <p:grpSpPr bwMode="auto">
                <a:xfrm>
                  <a:off x="3456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5" name="Line 212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76" name="Line 212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8368" name="Line 2124"/>
              <p:cNvSpPr>
                <a:spLocks noChangeShapeType="1"/>
              </p:cNvSpPr>
              <p:nvPr/>
            </p:nvSpPr>
            <p:spPr bwMode="auto">
              <a:xfrm>
                <a:off x="3888" y="63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5" name="Line 2125"/>
            <p:cNvSpPr>
              <a:spLocks noChangeShapeType="1"/>
            </p:cNvSpPr>
            <p:nvPr/>
          </p:nvSpPr>
          <p:spPr bwMode="auto">
            <a:xfrm>
              <a:off x="3312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6" name="Line 2126"/>
            <p:cNvSpPr>
              <a:spLocks noChangeShapeType="1"/>
            </p:cNvSpPr>
            <p:nvPr/>
          </p:nvSpPr>
          <p:spPr bwMode="auto">
            <a:xfrm>
              <a:off x="8496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7" name="Text Box 2127"/>
            <p:cNvSpPr txBox="1">
              <a:spLocks noChangeArrowheads="1"/>
            </p:cNvSpPr>
            <p:nvPr/>
          </p:nvSpPr>
          <p:spPr bwMode="auto">
            <a:xfrm>
              <a:off x="7056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grpSp>
          <p:nvGrpSpPr>
            <p:cNvPr id="98358" name="Group 2128"/>
            <p:cNvGrpSpPr>
              <a:grpSpLocks/>
            </p:cNvGrpSpPr>
            <p:nvPr/>
          </p:nvGrpSpPr>
          <p:grpSpPr bwMode="auto">
            <a:xfrm>
              <a:off x="8220" y="5184"/>
              <a:ext cx="1212" cy="1296"/>
              <a:chOff x="8220" y="5184"/>
              <a:chExt cx="1212" cy="1296"/>
            </a:xfrm>
          </p:grpSpPr>
          <p:sp>
            <p:nvSpPr>
              <p:cNvPr id="98365" name="Text Box 2129"/>
              <p:cNvSpPr txBox="1">
                <a:spLocks noChangeArrowheads="1"/>
              </p:cNvSpPr>
              <p:nvPr/>
            </p:nvSpPr>
            <p:spPr bwMode="auto">
              <a:xfrm>
                <a:off x="8412" y="5760"/>
                <a:ext cx="10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Storage</a:t>
                </a:r>
              </a:p>
              <a:p>
                <a:pPr eaLnBrk="1" hangingPunct="1"/>
                <a:endParaRPr lang="zh-CN" altLang="en-US" sz="1000">
                  <a:cs typeface="SimSun" charset="0"/>
                </a:endParaRPr>
              </a:p>
            </p:txBody>
          </p:sp>
          <p:sp>
            <p:nvSpPr>
              <p:cNvPr id="98366" name="AutoShape 2130"/>
              <p:cNvSpPr>
                <a:spLocks noChangeArrowheads="1"/>
              </p:cNvSpPr>
              <p:nvPr/>
            </p:nvSpPr>
            <p:spPr bwMode="auto">
              <a:xfrm>
                <a:off x="8220" y="5184"/>
                <a:ext cx="1152" cy="1296"/>
              </a:xfrm>
              <a:prstGeom prst="flowChartMagneticDisk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9" name="Text Box 2131"/>
            <p:cNvSpPr txBox="1">
              <a:spLocks noChangeArrowheads="1"/>
            </p:cNvSpPr>
            <p:nvPr/>
          </p:nvSpPr>
          <p:spPr bwMode="auto">
            <a:xfrm>
              <a:off x="1548" y="669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Data loader</a:t>
              </a:r>
            </a:p>
          </p:txBody>
        </p:sp>
        <p:sp>
          <p:nvSpPr>
            <p:cNvPr id="98360" name="Line 2132"/>
            <p:cNvSpPr>
              <a:spLocks noChangeShapeType="1"/>
            </p:cNvSpPr>
            <p:nvPr/>
          </p:nvSpPr>
          <p:spPr bwMode="auto">
            <a:xfrm>
              <a:off x="10800" y="2448"/>
              <a:ext cx="0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1" name="AutoShape 2133"/>
            <p:cNvSpPr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2" name="Line 2134"/>
            <p:cNvSpPr>
              <a:spLocks noChangeShapeType="1"/>
            </p:cNvSpPr>
            <p:nvPr/>
          </p:nvSpPr>
          <p:spPr bwMode="auto">
            <a:xfrm flipV="1">
              <a:off x="9360" y="5328"/>
              <a:ext cx="86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3" name="Line 2135"/>
            <p:cNvSpPr>
              <a:spLocks noChangeShapeType="1"/>
            </p:cNvSpPr>
            <p:nvPr/>
          </p:nvSpPr>
          <p:spPr bwMode="auto">
            <a:xfrm>
              <a:off x="10800" y="547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4" name="Text Box 2136"/>
            <p:cNvSpPr txBox="1">
              <a:spLocks noChangeArrowheads="1"/>
            </p:cNvSpPr>
            <p:nvPr/>
          </p:nvSpPr>
          <p:spPr bwMode="auto">
            <a:xfrm>
              <a:off x="10368" y="6192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result</a:t>
              </a:r>
            </a:p>
          </p:txBody>
        </p:sp>
      </p:grpSp>
      <p:sp>
        <p:nvSpPr>
          <p:cNvPr id="9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90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nimBg="1"/>
      <p:bldP spid="403459" grpId="0" animBg="1"/>
      <p:bldP spid="40346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190625"/>
            <a:ext cx="7772400" cy="5334000"/>
          </a:xfrm>
        </p:spPr>
        <p:txBody>
          <a:bodyPr/>
          <a:lstStyle/>
          <a:p>
            <a:pPr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Übersetzung einer </a:t>
            </a:r>
            <a:r>
              <a:rPr lang="de-DE" altLang="zh-CN" dirty="0" err="1" smtClean="0">
                <a:ea typeface="SimSun" charset="0"/>
                <a:cs typeface="SimSun" charset="0"/>
              </a:rPr>
              <a:t>XQuery</a:t>
            </a:r>
            <a:r>
              <a:rPr lang="de-DE" altLang="zh-CN" dirty="0" smtClean="0">
                <a:ea typeface="SimSun" charset="0"/>
                <a:cs typeface="SimSun" charset="0"/>
              </a:rPr>
              <a:t>-Anfrage nach SQL</a:t>
            </a:r>
          </a:p>
          <a:p>
            <a:pPr lvl="1">
              <a:defRPr/>
            </a:pPr>
            <a:r>
              <a:rPr lang="de-DE" altLang="zh-CN" b="1" dirty="0" smtClean="0">
                <a:ea typeface="SimSun" charset="0"/>
                <a:cs typeface="SimSun" charset="0"/>
              </a:rPr>
              <a:t>Anfragedekomposition</a:t>
            </a:r>
          </a:p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Aufspaltung einer Anfrage in eine Menge von Suffix-Pfad-Anfragen unter Speicherung von Vorgänger-Nachfolger-Beziehungen</a:t>
            </a:r>
          </a:p>
          <a:p>
            <a:pPr lvl="1">
              <a:defRPr/>
            </a:pPr>
            <a:r>
              <a:rPr lang="de-DE" altLang="zh-CN" b="1" dirty="0" smtClean="0">
                <a:ea typeface="SimSun" charset="0"/>
                <a:cs typeface="SimSun" charset="0"/>
              </a:rPr>
              <a:t>SQL-Generierung</a:t>
            </a:r>
          </a:p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Bestimmung der P-Beschriftung der Anfrage zur Verwendung in einer SQL-Unteranfrage (Bereichsanfrage)</a:t>
            </a:r>
          </a:p>
          <a:p>
            <a:pPr lvl="1">
              <a:defRPr/>
            </a:pPr>
            <a:r>
              <a:rPr lang="de-DE" altLang="zh-CN" b="1" dirty="0" smtClean="0">
                <a:ea typeface="SimSun" charset="0"/>
                <a:cs typeface="SimSun" charset="0"/>
              </a:rPr>
              <a:t>SQL-Komposition</a:t>
            </a:r>
          </a:p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Komposition der Teilanfragen auf Basis der D-Beschriftungen und der Vorgänger-Nachfolger-Beziehung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Aufspaltung von Anfragen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91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7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030560"/>
            <a:ext cx="9036496" cy="5638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altLang="zh-CN" sz="2400" dirty="0">
                <a:ea typeface="SimSun" charset="0"/>
                <a:cs typeface="SimSun" charset="0"/>
              </a:rPr>
              <a:t>Push </a:t>
            </a:r>
            <a:r>
              <a:rPr lang="en-US" altLang="zh-CN" sz="2400" dirty="0" smtClean="0">
                <a:ea typeface="SimSun" charset="0"/>
                <a:cs typeface="SimSun" charset="0"/>
              </a:rPr>
              <a:t>up-</a:t>
            </a:r>
            <a:r>
              <a:rPr lang="en-US" altLang="zh-CN" sz="2400" dirty="0" err="1" smtClean="0">
                <a:ea typeface="SimSun" charset="0"/>
                <a:cs typeface="SimSun" charset="0"/>
              </a:rPr>
              <a:t>Algorithmus</a:t>
            </a:r>
            <a:r>
              <a:rPr lang="en-US" altLang="zh-CN" sz="2400" dirty="0" smtClean="0">
                <a:ea typeface="SimSun" charset="0"/>
                <a:cs typeface="SimSun" charset="0"/>
              </a:rPr>
              <a:t>: </a:t>
            </a:r>
            <a:r>
              <a:rPr lang="en-US" altLang="zh-CN" sz="2400" dirty="0" err="1" smtClean="0">
                <a:ea typeface="SimSun" charset="0"/>
                <a:cs typeface="SimSun" charset="0"/>
              </a:rPr>
              <a:t>Optimierung</a:t>
            </a:r>
            <a:r>
              <a:rPr lang="en-US" altLang="zh-CN" sz="2400" dirty="0" smtClean="0">
                <a:ea typeface="SimSun" charset="0"/>
                <a:cs typeface="SimSun" charset="0"/>
              </a:rPr>
              <a:t> der </a:t>
            </a:r>
            <a:r>
              <a:rPr lang="en-US" altLang="zh-CN" sz="2400" dirty="0" err="1" smtClean="0">
                <a:ea typeface="SimSun" charset="0"/>
                <a:cs typeface="SimSun" charset="0"/>
              </a:rPr>
              <a:t>Verzweigungselimination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dirty="0"/>
          </a:p>
        </p:txBody>
      </p:sp>
      <p:grpSp>
        <p:nvGrpSpPr>
          <p:cNvPr id="105474" name="Group 46"/>
          <p:cNvGrpSpPr>
            <a:grpSpLocks/>
          </p:cNvGrpSpPr>
          <p:nvPr/>
        </p:nvGrpSpPr>
        <p:grpSpPr bwMode="auto">
          <a:xfrm>
            <a:off x="1132384" y="4463752"/>
            <a:ext cx="152400" cy="609600"/>
            <a:chOff x="672" y="2400"/>
            <a:chExt cx="96" cy="384"/>
          </a:xfrm>
        </p:grpSpPr>
        <p:sp>
          <p:nvSpPr>
            <p:cNvPr id="399365" name="Line 5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366" name="Oval 6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1208584" y="50733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1132384" y="5530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73" name="Text Box 13"/>
          <p:cNvSpPr txBox="1">
            <a:spLocks noChangeArrowheads="1"/>
          </p:cNvSpPr>
          <p:nvPr/>
        </p:nvSpPr>
        <p:spPr bwMode="auto">
          <a:xfrm>
            <a:off x="1360984" y="59877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9388" name="Rectangle 28"/>
          <p:cNvSpPr>
            <a:spLocks noChangeArrowheads="1"/>
          </p:cNvSpPr>
          <p:nvPr/>
        </p:nvSpPr>
        <p:spPr bwMode="auto">
          <a:xfrm>
            <a:off x="827584" y="2315864"/>
            <a:ext cx="76962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1284784" y="4692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284784" y="5301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827584" y="4311352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>
            <a:off x="3570784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03784" y="2544464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27584" y="4311352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grpSp>
        <p:nvGrpSpPr>
          <p:cNvPr id="105485" name="Group 47"/>
          <p:cNvGrpSpPr>
            <a:grpSpLocks/>
          </p:cNvGrpSpPr>
          <p:nvPr/>
        </p:nvGrpSpPr>
        <p:grpSpPr bwMode="auto">
          <a:xfrm>
            <a:off x="1132384" y="5682952"/>
            <a:ext cx="152400" cy="609600"/>
            <a:chOff x="672" y="2400"/>
            <a:chExt cx="96" cy="384"/>
          </a:xfrm>
        </p:grpSpPr>
        <p:sp>
          <p:nvSpPr>
            <p:cNvPr id="399408" name="Line 48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09" name="Oval 49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5486" name="Group 50"/>
          <p:cNvGrpSpPr>
            <a:grpSpLocks/>
          </p:cNvGrpSpPr>
          <p:nvPr/>
        </p:nvGrpSpPr>
        <p:grpSpPr bwMode="auto">
          <a:xfrm>
            <a:off x="1284784" y="2482552"/>
            <a:ext cx="152400" cy="609600"/>
            <a:chOff x="672" y="2400"/>
            <a:chExt cx="96" cy="384"/>
          </a:xfrm>
        </p:grpSpPr>
        <p:sp>
          <p:nvSpPr>
            <p:cNvPr id="399411" name="Line 51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12" name="Oval 52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413" name="Line 53"/>
          <p:cNvSpPr>
            <a:spLocks noChangeShapeType="1"/>
          </p:cNvSpPr>
          <p:nvPr/>
        </p:nvSpPr>
        <p:spPr bwMode="auto">
          <a:xfrm>
            <a:off x="1360984" y="30921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4" name="Oval 54"/>
          <p:cNvSpPr>
            <a:spLocks noChangeArrowheads="1"/>
          </p:cNvSpPr>
          <p:nvPr/>
        </p:nvSpPr>
        <p:spPr bwMode="auto">
          <a:xfrm>
            <a:off x="12847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5" name="Text Box 55"/>
          <p:cNvSpPr txBox="1">
            <a:spLocks noChangeArrowheads="1"/>
          </p:cNvSpPr>
          <p:nvPr/>
        </p:nvSpPr>
        <p:spPr bwMode="auto">
          <a:xfrm>
            <a:off x="1437184" y="2711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16" name="Text Box 56"/>
          <p:cNvSpPr txBox="1">
            <a:spLocks noChangeArrowheads="1"/>
          </p:cNvSpPr>
          <p:nvPr/>
        </p:nvSpPr>
        <p:spPr bwMode="auto">
          <a:xfrm>
            <a:off x="1437184" y="3320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18" name="Line 58"/>
          <p:cNvSpPr>
            <a:spLocks noChangeShapeType="1"/>
          </p:cNvSpPr>
          <p:nvPr/>
        </p:nvSpPr>
        <p:spPr bwMode="auto">
          <a:xfrm>
            <a:off x="3723184" y="25206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9" name="Oval 59"/>
          <p:cNvSpPr>
            <a:spLocks noChangeArrowheads="1"/>
          </p:cNvSpPr>
          <p:nvPr/>
        </p:nvSpPr>
        <p:spPr bwMode="auto">
          <a:xfrm>
            <a:off x="3632697" y="27730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0" name="Line 60"/>
          <p:cNvSpPr>
            <a:spLocks noChangeShapeType="1"/>
          </p:cNvSpPr>
          <p:nvPr/>
        </p:nvSpPr>
        <p:spPr bwMode="auto">
          <a:xfrm>
            <a:off x="3723184" y="29397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1" name="Oval 61"/>
          <p:cNvSpPr>
            <a:spLocks noChangeArrowheads="1"/>
          </p:cNvSpPr>
          <p:nvPr/>
        </p:nvSpPr>
        <p:spPr bwMode="auto">
          <a:xfrm>
            <a:off x="3646984" y="3168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2" name="Text Box 62"/>
          <p:cNvSpPr txBox="1">
            <a:spLocks noChangeArrowheads="1"/>
          </p:cNvSpPr>
          <p:nvPr/>
        </p:nvSpPr>
        <p:spPr bwMode="auto">
          <a:xfrm>
            <a:off x="3861297" y="3387427"/>
            <a:ext cx="146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23" name="Text Box 63"/>
          <p:cNvSpPr txBox="1">
            <a:spLocks noChangeArrowheads="1"/>
          </p:cNvSpPr>
          <p:nvPr/>
        </p:nvSpPr>
        <p:spPr bwMode="auto">
          <a:xfrm>
            <a:off x="3799384" y="2330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24" name="Text Box 64"/>
          <p:cNvSpPr txBox="1">
            <a:spLocks noChangeArrowheads="1"/>
          </p:cNvSpPr>
          <p:nvPr/>
        </p:nvSpPr>
        <p:spPr bwMode="auto">
          <a:xfrm>
            <a:off x="3799384" y="2939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26" name="Line 66"/>
          <p:cNvSpPr>
            <a:spLocks noChangeShapeType="1"/>
          </p:cNvSpPr>
          <p:nvPr/>
        </p:nvSpPr>
        <p:spPr bwMode="auto">
          <a:xfrm>
            <a:off x="3713659" y="33350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7" name="Oval 67"/>
          <p:cNvSpPr>
            <a:spLocks noChangeArrowheads="1"/>
          </p:cNvSpPr>
          <p:nvPr/>
        </p:nvSpPr>
        <p:spPr bwMode="auto">
          <a:xfrm>
            <a:off x="36469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9" name="Line 69"/>
          <p:cNvSpPr>
            <a:spLocks noChangeShapeType="1"/>
          </p:cNvSpPr>
          <p:nvPr/>
        </p:nvSpPr>
        <p:spPr bwMode="auto">
          <a:xfrm flipH="1">
            <a:off x="3723184" y="3701752"/>
            <a:ext cx="142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0" name="Oval 70"/>
          <p:cNvSpPr>
            <a:spLocks noChangeArrowheads="1"/>
          </p:cNvSpPr>
          <p:nvPr/>
        </p:nvSpPr>
        <p:spPr bwMode="auto">
          <a:xfrm>
            <a:off x="3661272" y="397797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1" name="Text Box 71"/>
          <p:cNvSpPr txBox="1">
            <a:spLocks noChangeArrowheads="1"/>
          </p:cNvSpPr>
          <p:nvPr/>
        </p:nvSpPr>
        <p:spPr bwMode="auto">
          <a:xfrm>
            <a:off x="3875584" y="3806527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32" name="Line 72"/>
          <p:cNvSpPr>
            <a:spLocks noChangeShapeType="1"/>
          </p:cNvSpPr>
          <p:nvPr/>
        </p:nvSpPr>
        <p:spPr bwMode="auto">
          <a:xfrm>
            <a:off x="3723184" y="43494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3" name="Oval 73"/>
          <p:cNvSpPr>
            <a:spLocks noChangeArrowheads="1"/>
          </p:cNvSpPr>
          <p:nvPr/>
        </p:nvSpPr>
        <p:spPr bwMode="auto">
          <a:xfrm>
            <a:off x="3632697" y="46018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4" name="Line 74"/>
          <p:cNvSpPr>
            <a:spLocks noChangeShapeType="1"/>
          </p:cNvSpPr>
          <p:nvPr/>
        </p:nvSpPr>
        <p:spPr bwMode="auto">
          <a:xfrm>
            <a:off x="3723184" y="47685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5" name="Oval 75"/>
          <p:cNvSpPr>
            <a:spLocks noChangeArrowheads="1"/>
          </p:cNvSpPr>
          <p:nvPr/>
        </p:nvSpPr>
        <p:spPr bwMode="auto">
          <a:xfrm>
            <a:off x="3646984" y="4997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6" name="Text Box 76"/>
          <p:cNvSpPr txBox="1">
            <a:spLocks noChangeArrowheads="1"/>
          </p:cNvSpPr>
          <p:nvPr/>
        </p:nvSpPr>
        <p:spPr bwMode="auto">
          <a:xfrm>
            <a:off x="3861297" y="52162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37" name="Text Box 77"/>
          <p:cNvSpPr txBox="1">
            <a:spLocks noChangeArrowheads="1"/>
          </p:cNvSpPr>
          <p:nvPr/>
        </p:nvSpPr>
        <p:spPr bwMode="auto">
          <a:xfrm>
            <a:off x="3799384" y="4311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38" name="Text Box 78"/>
          <p:cNvSpPr txBox="1">
            <a:spLocks noChangeArrowheads="1"/>
          </p:cNvSpPr>
          <p:nvPr/>
        </p:nvSpPr>
        <p:spPr bwMode="auto">
          <a:xfrm>
            <a:off x="3799384" y="47685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39" name="Line 79"/>
          <p:cNvSpPr>
            <a:spLocks noChangeShapeType="1"/>
          </p:cNvSpPr>
          <p:nvPr/>
        </p:nvSpPr>
        <p:spPr bwMode="auto">
          <a:xfrm>
            <a:off x="3713659" y="51638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0" name="Oval 80"/>
          <p:cNvSpPr>
            <a:spLocks noChangeArrowheads="1"/>
          </p:cNvSpPr>
          <p:nvPr/>
        </p:nvSpPr>
        <p:spPr bwMode="auto">
          <a:xfrm>
            <a:off x="3646984" y="5378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2" name="Line 82"/>
          <p:cNvSpPr>
            <a:spLocks noChangeShapeType="1"/>
          </p:cNvSpPr>
          <p:nvPr/>
        </p:nvSpPr>
        <p:spPr bwMode="auto">
          <a:xfrm flipH="1">
            <a:off x="3723184" y="55305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3" name="Oval 83"/>
          <p:cNvSpPr>
            <a:spLocks noChangeArrowheads="1"/>
          </p:cNvSpPr>
          <p:nvPr/>
        </p:nvSpPr>
        <p:spPr bwMode="auto">
          <a:xfrm>
            <a:off x="3661272" y="57734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4" name="Text Box 84"/>
          <p:cNvSpPr txBox="1">
            <a:spLocks noChangeArrowheads="1"/>
          </p:cNvSpPr>
          <p:nvPr/>
        </p:nvSpPr>
        <p:spPr bwMode="auto">
          <a:xfrm>
            <a:off x="3875584" y="55305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45" name="Line 85"/>
          <p:cNvSpPr>
            <a:spLocks noChangeShapeType="1"/>
          </p:cNvSpPr>
          <p:nvPr/>
        </p:nvSpPr>
        <p:spPr bwMode="auto">
          <a:xfrm flipH="1">
            <a:off x="3708897" y="59258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6" name="Oval 86"/>
          <p:cNvSpPr>
            <a:spLocks noChangeArrowheads="1"/>
          </p:cNvSpPr>
          <p:nvPr/>
        </p:nvSpPr>
        <p:spPr bwMode="auto">
          <a:xfrm>
            <a:off x="3646984" y="616872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7" name="Text Box 87"/>
          <p:cNvSpPr txBox="1">
            <a:spLocks noChangeArrowheads="1"/>
          </p:cNvSpPr>
          <p:nvPr/>
        </p:nvSpPr>
        <p:spPr bwMode="auto">
          <a:xfrm>
            <a:off x="3875584" y="5987752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@title</a:t>
            </a:r>
            <a:endParaRPr lang="en-CA" dirty="0"/>
          </a:p>
        </p:txBody>
      </p:sp>
      <p:sp>
        <p:nvSpPr>
          <p:cNvPr id="399448" name="Line 88"/>
          <p:cNvSpPr>
            <a:spLocks noChangeShapeType="1"/>
          </p:cNvSpPr>
          <p:nvPr/>
        </p:nvSpPr>
        <p:spPr bwMode="auto">
          <a:xfrm>
            <a:off x="6080622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9" name="Line 89"/>
          <p:cNvSpPr>
            <a:spLocks noChangeShapeType="1"/>
          </p:cNvSpPr>
          <p:nvPr/>
        </p:nvSpPr>
        <p:spPr bwMode="auto">
          <a:xfrm>
            <a:off x="6313984" y="33588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0" name="Oval 90"/>
          <p:cNvSpPr>
            <a:spLocks noChangeArrowheads="1"/>
          </p:cNvSpPr>
          <p:nvPr/>
        </p:nvSpPr>
        <p:spPr bwMode="auto">
          <a:xfrm>
            <a:off x="6223497" y="36112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1" name="Line 91"/>
          <p:cNvSpPr>
            <a:spLocks noChangeShapeType="1"/>
          </p:cNvSpPr>
          <p:nvPr/>
        </p:nvSpPr>
        <p:spPr bwMode="auto">
          <a:xfrm>
            <a:off x="6313984" y="37779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2" name="Oval 92"/>
          <p:cNvSpPr>
            <a:spLocks noChangeArrowheads="1"/>
          </p:cNvSpPr>
          <p:nvPr/>
        </p:nvSpPr>
        <p:spPr bwMode="auto">
          <a:xfrm>
            <a:off x="6237784" y="4006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3" name="Text Box 93"/>
          <p:cNvSpPr txBox="1">
            <a:spLocks noChangeArrowheads="1"/>
          </p:cNvSpPr>
          <p:nvPr/>
        </p:nvSpPr>
        <p:spPr bwMode="auto">
          <a:xfrm>
            <a:off x="6452097" y="42256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54" name="Text Box 94"/>
          <p:cNvSpPr txBox="1">
            <a:spLocks noChangeArrowheads="1"/>
          </p:cNvSpPr>
          <p:nvPr/>
        </p:nvSpPr>
        <p:spPr bwMode="auto">
          <a:xfrm>
            <a:off x="6390184" y="33207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55" name="Text Box 95"/>
          <p:cNvSpPr txBox="1">
            <a:spLocks noChangeArrowheads="1"/>
          </p:cNvSpPr>
          <p:nvPr/>
        </p:nvSpPr>
        <p:spPr bwMode="auto">
          <a:xfrm>
            <a:off x="6390184" y="3777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56" name="Line 96"/>
          <p:cNvSpPr>
            <a:spLocks noChangeShapeType="1"/>
          </p:cNvSpPr>
          <p:nvPr/>
        </p:nvSpPr>
        <p:spPr bwMode="auto">
          <a:xfrm>
            <a:off x="6304459" y="41732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7" name="Oval 97"/>
          <p:cNvSpPr>
            <a:spLocks noChangeArrowheads="1"/>
          </p:cNvSpPr>
          <p:nvPr/>
        </p:nvSpPr>
        <p:spPr bwMode="auto">
          <a:xfrm>
            <a:off x="6237784" y="4387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8" name="Line 98"/>
          <p:cNvSpPr>
            <a:spLocks noChangeShapeType="1"/>
          </p:cNvSpPr>
          <p:nvPr/>
        </p:nvSpPr>
        <p:spPr bwMode="auto">
          <a:xfrm flipH="1">
            <a:off x="6313984" y="45399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9" name="Oval 99"/>
          <p:cNvSpPr>
            <a:spLocks noChangeArrowheads="1"/>
          </p:cNvSpPr>
          <p:nvPr/>
        </p:nvSpPr>
        <p:spPr bwMode="auto">
          <a:xfrm>
            <a:off x="6252072" y="47828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0" name="Text Box 100"/>
          <p:cNvSpPr txBox="1">
            <a:spLocks noChangeArrowheads="1"/>
          </p:cNvSpPr>
          <p:nvPr/>
        </p:nvSpPr>
        <p:spPr bwMode="auto">
          <a:xfrm>
            <a:off x="6466384" y="4539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61" name="Line 101"/>
          <p:cNvSpPr>
            <a:spLocks noChangeShapeType="1"/>
          </p:cNvSpPr>
          <p:nvPr/>
        </p:nvSpPr>
        <p:spPr bwMode="auto">
          <a:xfrm flipH="1">
            <a:off x="6299697" y="49352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2" name="Oval 102"/>
          <p:cNvSpPr>
            <a:spLocks noChangeArrowheads="1"/>
          </p:cNvSpPr>
          <p:nvPr/>
        </p:nvSpPr>
        <p:spPr bwMode="auto">
          <a:xfrm>
            <a:off x="6237784" y="517812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3" name="Text Box 103"/>
          <p:cNvSpPr txBox="1">
            <a:spLocks noChangeArrowheads="1"/>
          </p:cNvSpPr>
          <p:nvPr/>
        </p:nvSpPr>
        <p:spPr bwMode="auto">
          <a:xfrm>
            <a:off x="6466384" y="4920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9465" name="Text Box 105"/>
          <p:cNvSpPr txBox="1">
            <a:spLocks noChangeArrowheads="1"/>
          </p:cNvSpPr>
          <p:nvPr/>
        </p:nvSpPr>
        <p:spPr bwMode="auto">
          <a:xfrm>
            <a:off x="6161584" y="5454352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9466" name="Text Box 106"/>
          <p:cNvSpPr txBox="1">
            <a:spLocks noChangeArrowheads="1"/>
          </p:cNvSpPr>
          <p:nvPr/>
        </p:nvSpPr>
        <p:spPr bwMode="auto">
          <a:xfrm>
            <a:off x="755576" y="1807989"/>
            <a:ext cx="737686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err="1" smtClean="0">
                <a:ea typeface="SimSun" charset="0"/>
                <a:cs typeface="SimSun" charset="0"/>
              </a:rPr>
              <a:t>zerlege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p[q1,q2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,….,qi]/r</a:t>
            </a:r>
            <a:r>
              <a:rPr lang="en-US" altLang="zh-CN" sz="2000" dirty="0">
                <a:ea typeface="SimSun" charset="0"/>
                <a:cs typeface="SimSun" charset="0"/>
              </a:rPr>
              <a:t>   </a:t>
            </a:r>
            <a:r>
              <a:rPr lang="en-US" altLang="zh-CN" sz="2000" dirty="0">
                <a:ea typeface="SimSun" charset="0"/>
                <a:cs typeface="SimSun" charset="0"/>
                <a:sym typeface="Wingdings" charset="0"/>
              </a:rPr>
              <a:t> 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p, p/q1, p/q2, …..p/qi, p/r</a:t>
            </a:r>
            <a:endParaRPr lang="en-CA" sz="2000" dirty="0">
              <a:solidFill>
                <a:srgbClr val="3C8C93"/>
              </a:solidFill>
            </a:endParaRPr>
          </a:p>
        </p:txBody>
      </p:sp>
      <p:sp>
        <p:nvSpPr>
          <p:cNvPr id="399467" name="Text Box 107"/>
          <p:cNvSpPr txBox="1">
            <a:spLocks noChangeArrowheads="1"/>
          </p:cNvSpPr>
          <p:nvPr/>
        </p:nvSpPr>
        <p:spPr bwMode="auto">
          <a:xfrm>
            <a:off x="755576" y="1516722"/>
            <a:ext cx="647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ea typeface="SimSun" charset="0"/>
                <a:cs typeface="SimSun" charset="0"/>
              </a:rPr>
              <a:t>Da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/qi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p/r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spezieller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als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//qi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//r</a:t>
            </a:r>
            <a:r>
              <a:rPr lang="en-US" altLang="zh-CN" sz="2000" dirty="0">
                <a:ea typeface="SimSun" charset="0"/>
                <a:cs typeface="SimSun" charset="0"/>
              </a:rPr>
              <a:t>,</a:t>
            </a:r>
            <a:endParaRPr lang="en-CA" sz="2000" dirty="0"/>
          </a:p>
        </p:txBody>
      </p:sp>
      <p:sp>
        <p:nvSpPr>
          <p:cNvPr id="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</a:t>
            </a:r>
            <a:r>
              <a:rPr lang="de-DE" dirty="0" smtClean="0"/>
              <a:t>Verfeinerung 1: Vermeidung von </a:t>
            </a:r>
            <a:r>
              <a:rPr lang="de-DE" dirty="0" err="1" smtClean="0"/>
              <a:t>Joins</a:t>
            </a:r>
            <a:endParaRPr lang="de-DE" dirty="0"/>
          </a:p>
        </p:txBody>
      </p: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92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1190625"/>
            <a:ext cx="8964488" cy="5334000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Entfaltungsalgorithmus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als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Nachfolger-Eliminierung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 (</a:t>
            </a:r>
            <a:r>
              <a:rPr lang="en-US" altLang="zh-CN" sz="2800" dirty="0">
                <a:ea typeface="SimSun" charset="0"/>
                <a:cs typeface="SimSun" charset="0"/>
              </a:rPr>
              <a:t>D</a:t>
            </a:r>
            <a:r>
              <a:rPr lang="en-US" altLang="zh-CN" sz="2800" dirty="0" smtClean="0">
                <a:ea typeface="SimSun" charset="0"/>
                <a:cs typeface="SimSun" charset="0"/>
              </a:rPr>
              <a:t>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Eliminierung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)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sz="2800" dirty="0" smtClean="0">
                <a:ea typeface="SimSun" charset="0"/>
                <a:cs typeface="SimSun" charset="0"/>
              </a:rPr>
              <a:t>: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>
              <a:solidFill>
                <a:srgbClr val="0000FF"/>
              </a:solidFill>
              <a:latin typeface="CMMI9" charset="0"/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</a:t>
            </a:r>
            <a:r>
              <a:rPr lang="en-US" altLang="zh-CN" sz="1800" b="1" dirty="0">
                <a:ea typeface="SimSun" charset="0"/>
                <a:cs typeface="SimSun" charset="0"/>
              </a:rPr>
              <a:t>=/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//superfamily=“cytochrome c”</a:t>
            </a:r>
            <a:endParaRPr lang="en-CA" sz="1800" b="1" dirty="0">
              <a:solidFill>
                <a:srgbClr val="0000FF"/>
              </a:solidFill>
              <a:cs typeface="Times New Roma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 smtClean="0">
              <a:latin typeface="CMMI9" charset="0"/>
              <a:ea typeface="SimSun" charset="0"/>
              <a:cs typeface="SimSun" charset="0"/>
            </a:endParaRPr>
          </a:p>
          <a:p>
            <a:pPr marL="231775" lvl="2" indent="-41275">
              <a:buFont typeface="Monotype Sorts" charset="0"/>
              <a:buNone/>
              <a:defRPr/>
            </a:pPr>
            <a:r>
              <a:rPr lang="en-US" altLang="zh-CN" sz="1800" b="1" i="1" dirty="0" smtClean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 smtClean="0">
                <a:latin typeface="CMR6" charset="0"/>
                <a:ea typeface="SimSun" charset="0"/>
                <a:cs typeface="SimSun" charset="0"/>
              </a:rPr>
              <a:t>21 </a:t>
            </a:r>
            <a:r>
              <a:rPr lang="en-US" altLang="zh-CN" sz="1800" b="1" dirty="0">
                <a:ea typeface="SimSun" charset="0"/>
                <a:cs typeface="SimSun" charset="0"/>
              </a:rPr>
              <a:t>= /</a:t>
            </a:r>
            <a:r>
              <a:rPr lang="en-US" altLang="zh-CN" sz="1800" b="1" dirty="0" err="1" smtClean="0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 smtClean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 smtClean="0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 smtClean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1800" b="1" dirty="0" smtClean="0">
                <a:solidFill>
                  <a:srgbClr val="00B050"/>
                </a:solidFill>
                <a:ea typeface="SimSun" charset="0"/>
                <a:cs typeface="SimSun" charset="0"/>
              </a:rPr>
              <a:t>classification</a:t>
            </a:r>
            <a:r>
              <a:rPr lang="en-US" altLang="zh-CN" sz="1800" b="1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/superfamily=“cytochrome c” ,</a:t>
            </a:r>
            <a:endParaRPr lang="en-CA" altLang="zh-CN" sz="1800" b="1" dirty="0" smtClean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sz="1800" b="1" dirty="0">
              <a:solidFill>
                <a:srgbClr val="0000FF"/>
              </a:solidFill>
            </a:endParaRPr>
          </a:p>
        </p:txBody>
      </p:sp>
      <p:sp>
        <p:nvSpPr>
          <p:cNvPr id="400389" name="AutoShape 1029"/>
          <p:cNvSpPr>
            <a:spLocks noChangeArrowheads="1"/>
          </p:cNvSpPr>
          <p:nvPr/>
        </p:nvSpPr>
        <p:spPr bwMode="auto">
          <a:xfrm>
            <a:off x="5436096" y="4395192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00391" name="Text Box 1031"/>
          <p:cNvSpPr txBox="1">
            <a:spLocks noChangeArrowheads="1"/>
          </p:cNvSpPr>
          <p:nvPr/>
        </p:nvSpPr>
        <p:spPr bwMode="auto">
          <a:xfrm>
            <a:off x="1981200" y="2486025"/>
            <a:ext cx="55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p/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/q</a:t>
            </a:r>
            <a:r>
              <a:rPr lang="en-US" altLang="zh-CN" dirty="0">
                <a:ea typeface="SimSun" charset="0"/>
                <a:cs typeface="SimSun" charset="0"/>
              </a:rPr>
              <a:t>    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   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p/r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1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/q,  p/r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2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/q, ….., p/</a:t>
            </a:r>
            <a:r>
              <a:rPr lang="en-US" altLang="zh-CN" dirty="0" err="1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r</a:t>
            </a:r>
            <a:r>
              <a:rPr lang="en-US" altLang="zh-CN" baseline="-25000" dirty="0" err="1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i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 </a:t>
            </a:r>
            <a:endParaRPr lang="en-CA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</a:t>
            </a:r>
            <a:r>
              <a:rPr lang="de-DE" dirty="0" smtClean="0"/>
              <a:t>Verfeinerung 2: </a:t>
            </a:r>
            <a:r>
              <a:rPr lang="de-DE" dirty="0"/>
              <a:t>Vermeidung von </a:t>
            </a:r>
            <a:r>
              <a:rPr lang="de-DE" dirty="0" err="1"/>
              <a:t>Joins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93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093F1C3-703D-F04D-AD4B-764E56AE9B8F}" type="slidenum">
              <a:rPr lang="en-US" sz="1400">
                <a:latin typeface="+mn-lt"/>
              </a:rPr>
              <a:pPr eaLnBrk="1" hangingPunct="1">
                <a:defRPr/>
              </a:pPr>
              <a:t>94</a:t>
            </a:fld>
            <a:endParaRPr lang="en-US" sz="1400">
              <a:latin typeface="+mn-lt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Neuer Ansatz: Holistische Joins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4088" cy="4953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de-DE" smtClean="0">
                <a:ea typeface="ＭＳ Ｐゴシック" charset="0"/>
              </a:rPr>
              <a:t>Bearbeitung der gesamten Anfrage in 2 Schritten:</a:t>
            </a:r>
            <a:endParaRPr lang="de-DE" sz="3600" smtClean="0">
              <a:ea typeface="ＭＳ Ｐゴシック" charset="0"/>
            </a:endParaRPr>
          </a:p>
          <a:p>
            <a:pPr marL="1009650" lvl="1" indent="-387350" eaLnBrk="1" hangingPunct="1">
              <a:buFont typeface="+mj-lt"/>
              <a:buAutoNum type="arabicPeriod"/>
              <a:defRPr/>
            </a:pPr>
            <a:r>
              <a:rPr lang="de-DE" smtClean="0">
                <a:ea typeface="ＭＳ Ｐゴシック" charset="0"/>
              </a:rPr>
              <a:t>Produziere </a:t>
            </a:r>
            <a:r>
              <a:rPr lang="de-DE" altLang="ja-JP" smtClean="0">
                <a:ea typeface="ＭＳ Ｐゴシック" charset="0"/>
              </a:rPr>
              <a:t>“garantierte” Teilergebnisse in 1. Schritt</a:t>
            </a:r>
          </a:p>
          <a:p>
            <a:pPr marL="1009650" lvl="1" indent="-387350" eaLnBrk="1" hangingPunct="1">
              <a:buFont typeface="+mj-lt"/>
              <a:buAutoNum type="arabicPeriod"/>
              <a:defRPr/>
            </a:pPr>
            <a:r>
              <a:rPr lang="de-DE" smtClean="0">
                <a:ea typeface="ＭＳ Ｐゴシック" charset="0"/>
              </a:rPr>
              <a:t>Kombiniere (merge join) Teilergebnisse</a:t>
            </a:r>
          </a:p>
          <a:p>
            <a:pPr marL="609600" indent="-609600" eaLnBrk="1" hangingPunct="1">
              <a:defRPr/>
            </a:pPr>
            <a:r>
              <a:rPr lang="de-DE" smtClean="0">
                <a:ea typeface="ＭＳ Ｐゴシック" charset="0"/>
              </a:rPr>
              <a:t>Ziel: Teilergebnisse kleiner als Endergebnis.</a:t>
            </a:r>
          </a:p>
          <a:p>
            <a:pPr marL="609600" indent="-609600" eaLnBrk="1" hangingPunct="1">
              <a:defRPr/>
            </a:pPr>
            <a:r>
              <a:rPr lang="de-DE" smtClean="0">
                <a:ea typeface="ＭＳ Ｐゴシック" charset="0"/>
              </a:rPr>
              <a:t>Wunsch: Nutze Indexe</a:t>
            </a:r>
            <a:endParaRPr lang="de-DE">
              <a:ea typeface="ＭＳ Ｐゴシック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23728" y="6093296"/>
            <a:ext cx="532859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Nicolas Bruno, Nick </a:t>
            </a:r>
            <a:r>
              <a:rPr lang="de-DE" sz="1050" dirty="0" err="1">
                <a:solidFill>
                  <a:srgbClr val="0000FF"/>
                </a:solidFill>
              </a:rPr>
              <a:t>Koudas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Divesh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Srivastava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H</a:t>
            </a:r>
            <a:r>
              <a:rPr lang="de-DE" sz="1050" dirty="0" err="1" smtClean="0">
                <a:solidFill>
                  <a:srgbClr val="0000FF"/>
                </a:solidFill>
              </a:rPr>
              <a:t>olistic</a:t>
            </a:r>
            <a:r>
              <a:rPr lang="de-DE" sz="1050" dirty="0" smtClean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twig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joins</a:t>
            </a:r>
            <a:r>
              <a:rPr lang="de-DE" sz="1050" dirty="0">
                <a:solidFill>
                  <a:srgbClr val="0000FF"/>
                </a:solidFill>
              </a:rPr>
              <a:t>: optimal XML </a:t>
            </a:r>
            <a:r>
              <a:rPr lang="de-DE" sz="1050" dirty="0" err="1">
                <a:solidFill>
                  <a:srgbClr val="0000FF"/>
                </a:solidFill>
              </a:rPr>
              <a:t>pattern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matching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smtClean="0">
                <a:solidFill>
                  <a:srgbClr val="0000FF"/>
                </a:solidFill>
              </a:rPr>
              <a:t>In </a:t>
            </a:r>
            <a:r>
              <a:rPr lang="de-DE" sz="1050" dirty="0" err="1">
                <a:solidFill>
                  <a:srgbClr val="0000FF"/>
                </a:solidFill>
              </a:rPr>
              <a:t>Proceedings</a:t>
            </a:r>
            <a:r>
              <a:rPr lang="de-DE" sz="1050" dirty="0">
                <a:solidFill>
                  <a:srgbClr val="0000FF"/>
                </a:solidFill>
              </a:rPr>
              <a:t> of </a:t>
            </a:r>
            <a:r>
              <a:rPr lang="de-DE" sz="1050" dirty="0" err="1">
                <a:solidFill>
                  <a:srgbClr val="0000FF"/>
                </a:solidFill>
              </a:rPr>
              <a:t>the</a:t>
            </a:r>
            <a:r>
              <a:rPr lang="de-DE" sz="1050" dirty="0">
                <a:solidFill>
                  <a:srgbClr val="0000FF"/>
                </a:solidFill>
              </a:rPr>
              <a:t> 2002 ACM SIGMOD international </a:t>
            </a:r>
            <a:r>
              <a:rPr lang="de-DE" sz="1050" dirty="0" err="1">
                <a:solidFill>
                  <a:srgbClr val="0000FF"/>
                </a:solidFill>
              </a:rPr>
              <a:t>conference</a:t>
            </a:r>
            <a:r>
              <a:rPr lang="de-DE" sz="1050" dirty="0">
                <a:solidFill>
                  <a:srgbClr val="0000FF"/>
                </a:solidFill>
              </a:rPr>
              <a:t> on Management of </a:t>
            </a:r>
            <a:r>
              <a:rPr lang="de-DE" sz="1050" dirty="0" err="1">
                <a:solidFill>
                  <a:srgbClr val="0000FF"/>
                </a:solidFill>
              </a:rPr>
              <a:t>data</a:t>
            </a:r>
            <a:r>
              <a:rPr lang="de-DE" sz="1050" dirty="0">
                <a:solidFill>
                  <a:srgbClr val="0000FF"/>
                </a:solidFill>
              </a:rPr>
              <a:t> (SIGMOD '02), </a:t>
            </a:r>
            <a:r>
              <a:rPr lang="de-DE" sz="1050" dirty="0" smtClean="0">
                <a:solidFill>
                  <a:srgbClr val="0000FF"/>
                </a:solidFill>
              </a:rPr>
              <a:t> pp. </a:t>
            </a:r>
            <a:r>
              <a:rPr lang="de-DE" sz="1050" dirty="0">
                <a:solidFill>
                  <a:srgbClr val="0000FF"/>
                </a:solidFill>
              </a:rPr>
              <a:t>310-321, </a:t>
            </a:r>
            <a:r>
              <a:rPr lang="de-DE" sz="1050" b="1" dirty="0">
                <a:solidFill>
                  <a:srgbClr val="FF0000"/>
                </a:solidFill>
              </a:rPr>
              <a:t>2002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9833"/>
            <a:ext cx="1008063" cy="238189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74F8AAB-C171-9F4B-A6D9-46EC12779312}" type="slidenum">
              <a:rPr lang="en-US" sz="1400">
                <a:latin typeface="+mn-lt"/>
              </a:rPr>
              <a:pPr eaLnBrk="1" hangingPunct="1">
                <a:defRPr/>
              </a:pPr>
              <a:t>95</a:t>
            </a:fld>
            <a:endParaRPr lang="en-US" sz="1400" dirty="0">
              <a:latin typeface="+mn-lt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Datenstrukturen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68760"/>
            <a:ext cx="8991600" cy="4608513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Assoziiere mit jedem Knoten q in einer Anfrage</a:t>
            </a: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Einen </a:t>
            </a:r>
            <a:r>
              <a:rPr lang="de-DE" b="1" smtClean="0">
                <a:ea typeface="ＭＳ Ｐゴシック" charset="0"/>
              </a:rPr>
              <a:t>Strom</a:t>
            </a:r>
            <a:r>
              <a:rPr lang="de-DE" smtClean="0">
                <a:ea typeface="ＭＳ Ｐゴシック" charset="0"/>
              </a:rPr>
              <a:t> T</a:t>
            </a:r>
            <a:r>
              <a:rPr lang="de-DE" baseline="-25000" smtClean="0">
                <a:ea typeface="ＭＳ Ｐゴシック" charset="0"/>
              </a:rPr>
              <a:t>q</a:t>
            </a:r>
            <a:r>
              <a:rPr lang="de-DE" smtClean="0">
                <a:ea typeface="ＭＳ Ｐゴシック" charset="0"/>
              </a:rPr>
              <a:t> mit den Positionen der Elemente, die zu q korrespondieren, in aufsteigener Links-Ordnung</a:t>
            </a:r>
            <a:endParaRPr lang="de-DE" altLang="ja-JP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Einen </a:t>
            </a:r>
            <a:r>
              <a:rPr lang="de-DE" b="1" smtClean="0">
                <a:ea typeface="ＭＳ Ｐゴシック" charset="0"/>
              </a:rPr>
              <a:t>Keller</a:t>
            </a:r>
            <a:r>
              <a:rPr lang="de-DE" smtClean="0">
                <a:ea typeface="ＭＳ Ｐゴシック" charset="0"/>
              </a:rPr>
              <a:t> S</a:t>
            </a:r>
            <a:r>
              <a:rPr lang="de-DE" baseline="-25000" smtClean="0">
                <a:ea typeface="ＭＳ Ｐゴシック" charset="0"/>
              </a:rPr>
              <a:t>q</a:t>
            </a:r>
            <a:r>
              <a:rPr lang="de-DE" smtClean="0">
                <a:ea typeface="ＭＳ Ｐゴシック" charset="0"/>
              </a:rPr>
              <a:t> mit einer kompakten Kodierung von partiellen Lösungen (Keller sind “verkettet”)</a:t>
            </a: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2"/>
          <p:cNvSpPr txBox="1">
            <a:spLocks noChangeArrowheads="1"/>
          </p:cNvSpPr>
          <p:nvPr/>
        </p:nvSpPr>
        <p:spPr bwMode="auto">
          <a:xfrm>
            <a:off x="1435100" y="5108575"/>
            <a:ext cx="205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T</a:t>
            </a:r>
            <a:r>
              <a:rPr lang="en-US" altLang="zh-TW" sz="2000" baseline="-25000">
                <a:latin typeface="+mn-lt"/>
              </a:rPr>
              <a:t>A</a:t>
            </a:r>
            <a:r>
              <a:rPr lang="en-US" altLang="zh-TW" sz="2000">
                <a:latin typeface="+mn-lt"/>
              </a:rPr>
              <a:t>: A</a:t>
            </a:r>
            <a:r>
              <a:rPr lang="en-US" altLang="zh-TW" sz="2000" baseline="-25000">
                <a:latin typeface="+mn-lt"/>
              </a:rPr>
              <a:t>1</a:t>
            </a:r>
            <a:r>
              <a:rPr lang="en-US" altLang="zh-TW" sz="2000">
                <a:latin typeface="+mn-lt"/>
              </a:rPr>
              <a:t>, A</a:t>
            </a:r>
            <a:r>
              <a:rPr lang="en-US" altLang="zh-TW" sz="2000" baseline="-25000">
                <a:latin typeface="+mn-lt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T</a:t>
            </a:r>
            <a:r>
              <a:rPr lang="en-US" altLang="zh-TW" sz="2000" baseline="-25000">
                <a:latin typeface="+mn-lt"/>
              </a:rPr>
              <a:t>B</a:t>
            </a:r>
            <a:r>
              <a:rPr lang="en-US" altLang="zh-TW" sz="2000">
                <a:latin typeface="+mn-lt"/>
              </a:rPr>
              <a:t>: B</a:t>
            </a:r>
            <a:r>
              <a:rPr lang="en-US" altLang="zh-TW" sz="2000" baseline="-2500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zh-TW" sz="2000">
                <a:latin typeface="+mn-lt"/>
              </a:rPr>
              <a:t>, B</a:t>
            </a:r>
            <a:r>
              <a:rPr lang="en-US" altLang="zh-TW" sz="2000" baseline="-25000">
                <a:latin typeface="+mn-lt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T</a:t>
            </a:r>
            <a:r>
              <a:rPr lang="en-US" altLang="zh-TW" sz="2000" baseline="-25000">
                <a:latin typeface="+mn-lt"/>
              </a:rPr>
              <a:t>C</a:t>
            </a:r>
            <a:r>
              <a:rPr lang="en-US" altLang="zh-TW" sz="2000">
                <a:latin typeface="+mn-lt"/>
              </a:rPr>
              <a:t>: C</a:t>
            </a:r>
            <a:r>
              <a:rPr lang="en-US" altLang="zh-TW" sz="2000" baseline="-25000">
                <a:latin typeface="+mn-lt"/>
              </a:rPr>
              <a:t>1</a:t>
            </a:r>
          </a:p>
        </p:txBody>
      </p:sp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3594100" y="44815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 smtClean="0">
                <a:latin typeface="+mn-lt"/>
              </a:rPr>
              <a:t>Keller</a:t>
            </a:r>
            <a:endParaRPr lang="en-US" altLang="zh-TW" sz="1600" dirty="0">
              <a:latin typeface="+mn-lt"/>
            </a:endParaRPr>
          </a:p>
        </p:txBody>
      </p:sp>
      <p:graphicFrame>
        <p:nvGraphicFramePr>
          <p:cNvPr id="1208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66614"/>
              </p:ext>
            </p:extLst>
          </p:nvPr>
        </p:nvGraphicFramePr>
        <p:xfrm>
          <a:off x="1676400" y="1652588"/>
          <a:ext cx="21113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" name="Visio" r:id="rId3" imgW="139700" imgH="1536700" progId="Visio.Drawing.6">
                  <p:embed/>
                </p:oleObj>
              </mc:Choice>
              <mc:Fallback>
                <p:oleObj name="Visio" r:id="rId3" imgW="139700" imgH="15367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52588"/>
                        <a:ext cx="21113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3409"/>
              </p:ext>
            </p:extLst>
          </p:nvPr>
        </p:nvGraphicFramePr>
        <p:xfrm>
          <a:off x="7085013" y="1868488"/>
          <a:ext cx="1539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" name="Visio" r:id="rId5" imgW="101600" imgH="850900" progId="Visio.Drawing.6">
                  <p:embed/>
                </p:oleObj>
              </mc:Choice>
              <mc:Fallback>
                <p:oleObj name="Visio" r:id="rId5" imgW="101600" imgH="850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1868488"/>
                        <a:ext cx="1539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05127"/>
              </p:ext>
            </p:extLst>
          </p:nvPr>
        </p:nvGraphicFramePr>
        <p:xfrm>
          <a:off x="3746500" y="5186363"/>
          <a:ext cx="16002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" name="Visio" r:id="rId7" imgW="1778000" imgH="1409700" progId="Visio.Drawing.6">
                  <p:embed/>
                </p:oleObj>
              </mc:Choice>
              <mc:Fallback>
                <p:oleObj name="Visio" r:id="rId7" imgW="1778000" imgH="14097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186363"/>
                        <a:ext cx="1600200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1331913" y="4467225"/>
            <a:ext cx="1804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dirty="0" err="1" smtClean="0">
                <a:latin typeface="+mn-lt"/>
              </a:rPr>
              <a:t>Ströme</a:t>
            </a:r>
            <a:endParaRPr lang="en-US" altLang="zh-TW" sz="1400" dirty="0">
              <a:latin typeface="+mn-lt"/>
            </a:endParaRPr>
          </a:p>
        </p:txBody>
      </p:sp>
      <p:graphicFrame>
        <p:nvGraphicFramePr>
          <p:cNvPr id="1208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724530"/>
              </p:ext>
            </p:extLst>
          </p:nvPr>
        </p:nvGraphicFramePr>
        <p:xfrm>
          <a:off x="3276600" y="1728788"/>
          <a:ext cx="22098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" name="Visio" r:id="rId9" imgW="1371600" imgH="1244600" progId="Visio.Drawing.6">
                  <p:embed/>
                </p:oleObj>
              </mc:Choice>
              <mc:Fallback>
                <p:oleObj name="Visio" r:id="rId9" imgW="13716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28788"/>
                        <a:ext cx="22098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0" name="Text Box 14"/>
          <p:cNvSpPr txBox="1">
            <a:spLocks noChangeArrowheads="1"/>
          </p:cNvSpPr>
          <p:nvPr/>
        </p:nvSpPr>
        <p:spPr bwMode="auto">
          <a:xfrm>
            <a:off x="6659562" y="1292225"/>
            <a:ext cx="1512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u="sng" dirty="0" err="1" smtClean="0">
                <a:latin typeface="+mn-lt"/>
              </a:rPr>
              <a:t>Anfrage</a:t>
            </a:r>
            <a:endParaRPr lang="en-US" altLang="zh-TW" u="sng" dirty="0">
              <a:latin typeface="+mn-lt"/>
            </a:endParaRPr>
          </a:p>
        </p:txBody>
      </p:sp>
      <p:sp>
        <p:nvSpPr>
          <p:cNvPr id="120841" name="Text Box 15"/>
          <p:cNvSpPr txBox="1">
            <a:spLocks noChangeArrowheads="1"/>
          </p:cNvSpPr>
          <p:nvPr/>
        </p:nvSpPr>
        <p:spPr bwMode="auto">
          <a:xfrm>
            <a:off x="1042988" y="1292225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u="sng" dirty="0" err="1" smtClean="0">
                <a:latin typeface="+mn-lt"/>
              </a:rPr>
              <a:t>Dokument</a:t>
            </a:r>
            <a:endParaRPr lang="en-US" altLang="zh-TW" sz="2000" u="sng" dirty="0">
              <a:latin typeface="+mn-lt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4895850" y="5684838"/>
            <a:ext cx="395288" cy="39528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A</a:t>
            </a:r>
            <a:r>
              <a:rPr lang="en-US" altLang="zh-TW" baseline="-25000">
                <a:latin typeface="+mn-lt"/>
              </a:rPr>
              <a:t>1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4344988" y="5684838"/>
            <a:ext cx="395287" cy="39528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B</a:t>
            </a:r>
            <a:r>
              <a:rPr lang="en-US" altLang="zh-TW" baseline="-25000">
                <a:latin typeface="+mn-lt"/>
              </a:rPr>
              <a:t>1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4895850" y="5289550"/>
            <a:ext cx="395288" cy="39528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A</a:t>
            </a:r>
            <a:r>
              <a:rPr lang="en-US" altLang="zh-TW" baseline="-25000">
                <a:latin typeface="+mn-lt"/>
              </a:rPr>
              <a:t>2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4344988" y="5289550"/>
            <a:ext cx="395287" cy="39528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B</a:t>
            </a:r>
            <a:r>
              <a:rPr lang="en-US" altLang="zh-TW" baseline="-25000">
                <a:latin typeface="+mn-lt"/>
              </a:rPr>
              <a:t>2</a:t>
            </a: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3795713" y="5684838"/>
            <a:ext cx="395287" cy="39528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C</a:t>
            </a:r>
            <a:r>
              <a:rPr lang="en-US" altLang="zh-TW" sz="2000" baseline="-25000">
                <a:latin typeface="+mn-lt"/>
              </a:rPr>
              <a:t>1</a:t>
            </a: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4716463" y="59007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4716463" y="54689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4140200" y="5468938"/>
            <a:ext cx="215900" cy="431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6659563" y="5180013"/>
            <a:ext cx="91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C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B</a:t>
            </a:r>
            <a:r>
              <a:rPr lang="en-US" altLang="zh-TW" sz="1600" baseline="-25000">
                <a:latin typeface="+mn-lt"/>
              </a:rPr>
              <a:t>2 </a:t>
            </a:r>
            <a:r>
              <a:rPr lang="en-US" altLang="zh-TW" sz="1600">
                <a:latin typeface="+mn-lt"/>
              </a:rPr>
              <a:t>A</a:t>
            </a:r>
            <a:r>
              <a:rPr lang="en-US" altLang="zh-TW" sz="1600" baseline="-25000">
                <a:latin typeface="+mn-lt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C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B</a:t>
            </a:r>
            <a:r>
              <a:rPr lang="en-US" altLang="zh-TW" sz="1600" baseline="-25000">
                <a:latin typeface="+mn-lt"/>
              </a:rPr>
              <a:t>2 </a:t>
            </a:r>
            <a:r>
              <a:rPr lang="en-US" altLang="zh-TW" sz="1600">
                <a:latin typeface="+mn-lt"/>
              </a:rPr>
              <a:t>A</a:t>
            </a:r>
            <a:r>
              <a:rPr lang="en-US" altLang="zh-TW" sz="1600" baseline="-25000">
                <a:latin typeface="+mn-lt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C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B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A</a:t>
            </a:r>
            <a:r>
              <a:rPr lang="en-US" altLang="zh-TW" sz="1600" baseline="-25000">
                <a:latin typeface="+mn-lt"/>
              </a:rPr>
              <a:t>1</a:t>
            </a:r>
          </a:p>
        </p:txBody>
      </p:sp>
      <p:sp>
        <p:nvSpPr>
          <p:cNvPr id="120851" name="Text Box 27"/>
          <p:cNvSpPr txBox="1">
            <a:spLocks noChangeArrowheads="1"/>
          </p:cNvSpPr>
          <p:nvPr/>
        </p:nvSpPr>
        <p:spPr bwMode="auto">
          <a:xfrm>
            <a:off x="6588125" y="45069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 err="1" smtClean="0">
                <a:latin typeface="+mn-lt"/>
              </a:rPr>
              <a:t>Ausgabe</a:t>
            </a:r>
            <a:endParaRPr lang="en-US" altLang="zh-TW" sz="1600" dirty="0">
              <a:latin typeface="+mn-lt"/>
            </a:endParaRPr>
          </a:p>
        </p:txBody>
      </p:sp>
      <p:sp>
        <p:nvSpPr>
          <p:cNvPr id="120852" name="Rectangle 2"/>
          <p:cNvSpPr txBox="1">
            <a:spLocks noChangeArrowheads="1"/>
          </p:cNvSpPr>
          <p:nvPr/>
        </p:nvSpPr>
        <p:spPr bwMode="auto">
          <a:xfrm>
            <a:off x="539552" y="116632"/>
            <a:ext cx="7793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altLang="zh-TW" sz="4000" smtClean="0">
                <a:solidFill>
                  <a:schemeClr val="tx2"/>
                </a:solidFill>
                <a:latin typeface="+mn-lt"/>
              </a:rPr>
              <a:t>PathStack Beispiel 1</a:t>
            </a:r>
            <a:endParaRPr lang="de-DE" altLang="zh-TW" sz="40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96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 animBg="1"/>
      <p:bldP spid="32786" grpId="0" animBg="1"/>
      <p:bldP spid="32787" grpId="0" animBg="1"/>
      <p:bldP spid="32788" grpId="0" animBg="1"/>
      <p:bldP spid="32789" grpId="0" animBg="1"/>
      <p:bldP spid="32791" grpId="0" animBg="1"/>
      <p:bldP spid="32792" grpId="0" animBg="1"/>
      <p:bldP spid="32793" grpId="0" animBg="1"/>
      <p:bldP spid="3279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43259A6-F803-7A44-9852-668FC98FBCCE}" type="slidenum">
              <a:rPr lang="en-US" sz="1400">
                <a:latin typeface="+mn-lt"/>
              </a:rPr>
              <a:pPr eaLnBrk="1" hangingPunct="1">
                <a:defRPr/>
              </a:pPr>
              <a:t>97</a:t>
            </a:fld>
            <a:endParaRPr lang="en-US" sz="1400">
              <a:latin typeface="+mn-lt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smtClean="0">
                <a:latin typeface="+mn-lt"/>
                <a:ea typeface="ＭＳ Ｐゴシック" charset="0"/>
              </a:rPr>
              <a:t>PathStack Beispiel 2</a:t>
            </a:r>
            <a:endParaRPr lang="de-DE" sz="4000">
              <a:latin typeface="+mn-lt"/>
              <a:ea typeface="ＭＳ Ｐゴシック" charset="0"/>
            </a:endParaRPr>
          </a:p>
        </p:txBody>
      </p:sp>
      <p:graphicFrame>
        <p:nvGraphicFramePr>
          <p:cNvPr id="594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52493"/>
              </p:ext>
            </p:extLst>
          </p:nvPr>
        </p:nvGraphicFramePr>
        <p:xfrm>
          <a:off x="1295400" y="1219200"/>
          <a:ext cx="60388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2" name="VISIO" r:id="rId3" imgW="2848356" imgH="1830324" progId="Visio.Drawing.6">
                  <p:embed/>
                </p:oleObj>
              </mc:Choice>
              <mc:Fallback>
                <p:oleObj name="VISIO" r:id="rId3" imgW="2848356" imgH="183032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60388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925677"/>
              </p:ext>
            </p:extLst>
          </p:nvPr>
        </p:nvGraphicFramePr>
        <p:xfrm>
          <a:off x="1276350" y="1219200"/>
          <a:ext cx="60388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3" name="VISIO" r:id="rId5" imgW="2844800" imgH="1828800" progId="Visio.Drawing.6">
                  <p:embed/>
                </p:oleObj>
              </mc:Choice>
              <mc:Fallback>
                <p:oleObj name="VISIO" r:id="rId5" imgW="2844800" imgH="18288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19200"/>
                        <a:ext cx="60388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95730"/>
              </p:ext>
            </p:extLst>
          </p:nvPr>
        </p:nvGraphicFramePr>
        <p:xfrm>
          <a:off x="1295400" y="1219200"/>
          <a:ext cx="60388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4" name="VISIO" r:id="rId7" imgW="2844800" imgH="1828800" progId="Visio.Drawing.6">
                  <p:embed/>
                </p:oleObj>
              </mc:Choice>
              <mc:Fallback>
                <p:oleObj name="VISIO" r:id="rId7" imgW="2844800" imgH="18288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60388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62293"/>
              </p:ext>
            </p:extLst>
          </p:nvPr>
        </p:nvGraphicFramePr>
        <p:xfrm>
          <a:off x="1258888" y="1219200"/>
          <a:ext cx="63611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5" name="VISIO" r:id="rId9" imgW="2997200" imgH="1828800" progId="Visio.Drawing.6">
                  <p:embed/>
                </p:oleObj>
              </mc:Choice>
              <mc:Fallback>
                <p:oleObj name="VISIO" r:id="rId9" imgW="2997200" imgH="18288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19200"/>
                        <a:ext cx="63611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0860"/>
              </p:ext>
            </p:extLst>
          </p:nvPr>
        </p:nvGraphicFramePr>
        <p:xfrm>
          <a:off x="1258888" y="1219200"/>
          <a:ext cx="63611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6" name="VISIO" r:id="rId11" imgW="2997200" imgH="1828800" progId="Visio.Drawing.6">
                  <p:embed/>
                </p:oleObj>
              </mc:Choice>
              <mc:Fallback>
                <p:oleObj name="VISIO" r:id="rId11" imgW="2997200" imgH="18288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19200"/>
                        <a:ext cx="63611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38761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7" name="VISIO" r:id="rId13" imgW="3022600" imgH="1828800" progId="Visio.Drawing.6">
                  <p:embed/>
                </p:oleObj>
              </mc:Choice>
              <mc:Fallback>
                <p:oleObj name="VISIO" r:id="rId13" imgW="3022600" imgH="18288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608843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8" name="VISIO" r:id="rId15" imgW="3022600" imgH="1828800" progId="Visio.Drawing.6">
                  <p:embed/>
                </p:oleObj>
              </mc:Choice>
              <mc:Fallback>
                <p:oleObj name="VISIO" r:id="rId15" imgW="3022600" imgH="1828800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28481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9" name="VISIO" r:id="rId17" imgW="3022600" imgH="1828800" progId="Visio.Drawing.6">
                  <p:embed/>
                </p:oleObj>
              </mc:Choice>
              <mc:Fallback>
                <p:oleObj name="VISIO" r:id="rId17" imgW="3022600" imgH="1828800" progId="Visio.Drawing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64479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40" name="VISIO" r:id="rId19" imgW="3022600" imgH="1828800" progId="Visio.Drawing.6">
                  <p:embed/>
                </p:oleObj>
              </mc:Choice>
              <mc:Fallback>
                <p:oleObj name="VISIO" r:id="rId19" imgW="3022600" imgH="1828800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72120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41" name="VISIO" r:id="rId21" imgW="3022600" imgH="1828800" progId="Visio.Drawing.6">
                  <p:embed/>
                </p:oleObj>
              </mc:Choice>
              <mc:Fallback>
                <p:oleObj name="VISIO" r:id="rId21" imgW="3022600" imgH="1828800" progId="Visio.Drawing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457200" y="5181600"/>
            <a:ext cx="8299450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de-DE" sz="2800" b="1" smtClean="0">
                <a:latin typeface="+mn-lt"/>
              </a:rPr>
              <a:t>Theorem</a:t>
            </a:r>
            <a:r>
              <a:rPr lang="de-DE" sz="2800" smtClean="0">
                <a:latin typeface="+mn-lt"/>
              </a:rPr>
              <a:t>: PathStack bestimmt Anfrageergebnisse korrekt in O(</a:t>
            </a:r>
            <a:r>
              <a:rPr lang="de-DE" smtClean="0">
                <a:latin typeface="+mn-lt"/>
              </a:rPr>
              <a:t>|input|+|output|</a:t>
            </a:r>
            <a:r>
              <a:rPr lang="de-DE" sz="2800" smtClean="0">
                <a:latin typeface="+mn-lt"/>
              </a:rPr>
              <a:t>) I/O- und CPU-Schritten.</a:t>
            </a:r>
            <a:endParaRPr lang="de-DE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1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81328"/>
            <a:ext cx="1008063" cy="1968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86433BE-3026-394D-BD96-041A62113409}" type="slidenum">
              <a:rPr lang="en-US" sz="1400">
                <a:latin typeface="+mn-lt"/>
              </a:rPr>
              <a:pPr eaLnBrk="1" hangingPunct="1">
                <a:defRPr/>
              </a:pPr>
              <a:t>98</a:t>
            </a:fld>
            <a:endParaRPr lang="en-US" sz="1400" dirty="0">
              <a:latin typeface="+mn-lt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latin typeface="+mn-lt"/>
                <a:ea typeface="ＭＳ Ｐゴシック" charset="0"/>
              </a:rPr>
              <a:t>Zweiganfragen</a:t>
            </a:r>
            <a:endParaRPr lang="de-DE" sz="3600">
              <a:latin typeface="+mn-lt"/>
              <a:ea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2776"/>
            <a:ext cx="8040688" cy="4684712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Naïve Adaptation von PathStack.</a:t>
            </a: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Bearbeite jeden Pfad isoliert</a:t>
            </a: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Kombiniere Zwischenergebnisse (merge join)</a:t>
            </a:r>
          </a:p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Problem: Viele Zwischenergebnisse sind nicht Teil der endgültigen Antwort</a:t>
            </a:r>
            <a:endParaRPr lang="de-DE">
              <a:ea typeface="ＭＳ Ｐゴシック" charset="0"/>
            </a:endParaRPr>
          </a:p>
        </p:txBody>
      </p:sp>
      <p:graphicFrame>
        <p:nvGraphicFramePr>
          <p:cNvPr id="1228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76306"/>
              </p:ext>
            </p:extLst>
          </p:nvPr>
        </p:nvGraphicFramePr>
        <p:xfrm>
          <a:off x="827584" y="4084886"/>
          <a:ext cx="2287588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89" name="VISIO" r:id="rId3" imgW="1333500" imgH="1054100" progId="Visio.Drawing.6">
                  <p:embed/>
                </p:oleObj>
              </mc:Choice>
              <mc:Fallback>
                <p:oleObj name="VISIO" r:id="rId3" imgW="1333500" imgH="10541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84886"/>
                        <a:ext cx="2287588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36612"/>
              </p:ext>
            </p:extLst>
          </p:nvPr>
        </p:nvGraphicFramePr>
        <p:xfrm>
          <a:off x="5018584" y="3861048"/>
          <a:ext cx="304800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90" name="VISIO" r:id="rId5" imgW="1663700" imgH="1104900" progId="Visio.Drawing.6">
                  <p:embed/>
                </p:oleObj>
              </mc:Choice>
              <mc:Fallback>
                <p:oleObj name="VISIO" r:id="rId5" imgW="1663700" imgH="1104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584" y="3861048"/>
                        <a:ext cx="304800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21277"/>
              </p:ext>
            </p:extLst>
          </p:nvPr>
        </p:nvGraphicFramePr>
        <p:xfrm>
          <a:off x="2961184" y="3984873"/>
          <a:ext cx="22860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91" name="VISIO" r:id="rId7" imgW="1333500" imgH="1168400" progId="Visio.Drawing.6">
                  <p:embed/>
                </p:oleObj>
              </mc:Choice>
              <mc:Fallback>
                <p:oleObj name="VISIO" r:id="rId7" imgW="1333500" imgH="1168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184" y="3984873"/>
                        <a:ext cx="22860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9CD1840-712D-5E42-8A32-FD0523879791}" type="slidenum">
              <a:rPr lang="en-US" altLang="zh-TW" sz="1400">
                <a:latin typeface="+mn-lt"/>
              </a:rPr>
              <a:pPr eaLnBrk="1" hangingPunct="1">
                <a:defRPr/>
              </a:pPr>
              <a:t>99</a:t>
            </a:fld>
            <a:endParaRPr lang="en-US" altLang="zh-TW" sz="1400">
              <a:latin typeface="+mn-lt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err="1" smtClean="0">
                <a:latin typeface="+mn-lt"/>
                <a:ea typeface="ＭＳ Ｐゴシック" charset="0"/>
              </a:rPr>
              <a:t>PathStack</a:t>
            </a:r>
            <a:endParaRPr lang="en-US" altLang="zh-TW" dirty="0">
              <a:latin typeface="+mn-lt"/>
              <a:ea typeface="ＭＳ Ｐゴシック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23922" name="Text Box 5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23923" name="Text Box 6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23924" name="Text Box 7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23925" name="Text Box 8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23926" name="Text Box 9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23927" name="AutoShape 10"/>
            <p:cNvCxnSpPr>
              <a:cxnSpLocks noChangeShapeType="1"/>
              <a:stCxn id="123926" idx="0"/>
              <a:endCxn id="123926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3928" name="Line 11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3929" name="Line 12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3930" name="Line 13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3931" name="Line 14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23909" name="Text Box 15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 err="1" smtClean="0">
                <a:latin typeface="+mn-lt"/>
                <a:cs typeface="宋体" charset="0"/>
              </a:rPr>
              <a:t>Dekomposition</a:t>
            </a:r>
            <a:endParaRPr lang="en-US" altLang="zh-TW" sz="2000" dirty="0">
              <a:latin typeface="+mn-lt"/>
              <a:cs typeface="宋体" charset="0"/>
            </a:endParaRPr>
          </a:p>
        </p:txBody>
      </p:sp>
      <p:sp>
        <p:nvSpPr>
          <p:cNvPr id="123910" name="Text Box 16"/>
          <p:cNvSpPr txBox="1">
            <a:spLocks noChangeArrowheads="1"/>
          </p:cNvSpPr>
          <p:nvPr/>
        </p:nvSpPr>
        <p:spPr bwMode="auto">
          <a:xfrm>
            <a:off x="1042988" y="530066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author-fn-jane</a:t>
            </a:r>
          </a:p>
        </p:txBody>
      </p:sp>
      <p:sp>
        <p:nvSpPr>
          <p:cNvPr id="123911" name="Text Box 18"/>
          <p:cNvSpPr txBox="1">
            <a:spLocks noChangeArrowheads="1"/>
          </p:cNvSpPr>
          <p:nvPr/>
        </p:nvSpPr>
        <p:spPr bwMode="auto">
          <a:xfrm>
            <a:off x="4498975" y="530701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author-ln-doe</a:t>
            </a:r>
          </a:p>
        </p:txBody>
      </p:sp>
      <p:sp>
        <p:nvSpPr>
          <p:cNvPr id="123912" name="Line 20"/>
          <p:cNvSpPr>
            <a:spLocks noChangeShapeType="1"/>
          </p:cNvSpPr>
          <p:nvPr/>
        </p:nvSpPr>
        <p:spPr bwMode="auto">
          <a:xfrm>
            <a:off x="2917825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23913" name="Line 22"/>
          <p:cNvSpPr>
            <a:spLocks noChangeShapeType="1"/>
          </p:cNvSpPr>
          <p:nvPr/>
        </p:nvSpPr>
        <p:spPr bwMode="auto">
          <a:xfrm>
            <a:off x="6227763" y="55229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 rot="1182970">
            <a:off x="3952875" y="2767013"/>
            <a:ext cx="542925" cy="18049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5519738" y="2787650"/>
            <a:ext cx="565150" cy="1643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708400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2</a:t>
            </a:r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 rot="-650947">
            <a:off x="5003800" y="2774950"/>
            <a:ext cx="504825" cy="17272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 rot="-1442731">
            <a:off x="5795963" y="2713038"/>
            <a:ext cx="576262" cy="1868487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7091363" y="530066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2</a:t>
            </a:r>
          </a:p>
        </p:txBody>
      </p:sp>
      <p:sp>
        <p:nvSpPr>
          <p:cNvPr id="123920" name="Text Box 40"/>
          <p:cNvSpPr txBox="1">
            <a:spLocks noChangeArrowheads="1"/>
          </p:cNvSpPr>
          <p:nvPr/>
        </p:nvSpPr>
        <p:spPr bwMode="auto">
          <a:xfrm>
            <a:off x="1619250" y="4076700"/>
            <a:ext cx="1296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 dirty="0" err="1" smtClean="0">
                <a:latin typeface="+mn-lt"/>
              </a:rPr>
              <a:t>Anfrage</a:t>
            </a:r>
            <a:endParaRPr lang="en-US" altLang="zh-TW" i="1" u="sng" dirty="0">
              <a:latin typeface="+mn-lt"/>
            </a:endParaRPr>
          </a:p>
        </p:txBody>
      </p:sp>
      <p:sp>
        <p:nvSpPr>
          <p:cNvPr id="123921" name="Text Box 41"/>
          <p:cNvSpPr txBox="1">
            <a:spLocks noChangeArrowheads="1"/>
          </p:cNvSpPr>
          <p:nvPr/>
        </p:nvSpPr>
        <p:spPr bwMode="auto">
          <a:xfrm>
            <a:off x="5508625" y="465296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 dirty="0" err="1" smtClean="0">
                <a:latin typeface="+mn-lt"/>
              </a:rPr>
              <a:t>Dokument</a:t>
            </a:r>
            <a:endParaRPr lang="en-US" altLang="zh-TW" i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9720" grpId="1" animBg="1"/>
      <p:bldP spid="29722" grpId="0" animBg="1"/>
      <p:bldP spid="29722" grpId="1" animBg="1"/>
      <p:bldP spid="29723" grpId="0"/>
      <p:bldP spid="29729" grpId="0" animBg="1"/>
      <p:bldP spid="29729" grpId="1" animBg="1"/>
      <p:bldP spid="29730" grpId="0" animBg="1"/>
      <p:bldP spid="29730" grpId="1" animBg="1"/>
      <p:bldP spid="29731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5052</Words>
  <Application>Microsoft Macintosh PowerPoint</Application>
  <PresentationFormat>On-screen Show (4:3)</PresentationFormat>
  <Paragraphs>1330</Paragraphs>
  <Slides>109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109</vt:i4>
      </vt:variant>
    </vt:vector>
  </HeadingPairs>
  <TitlesOfParts>
    <vt:vector size="130" baseType="lpstr">
      <vt:lpstr>Arial Unicode MS</vt:lpstr>
      <vt:lpstr>Calibri</vt:lpstr>
      <vt:lpstr>Chalkduster</vt:lpstr>
      <vt:lpstr>CMMI9</vt:lpstr>
      <vt:lpstr>CMR6</vt:lpstr>
      <vt:lpstr>Courier New</vt:lpstr>
      <vt:lpstr>Monotype Sorts</vt:lpstr>
      <vt:lpstr>ＭＳ Ｐゴシック</vt:lpstr>
      <vt:lpstr>Myriad Pro</vt:lpstr>
      <vt:lpstr>SimSun</vt:lpstr>
      <vt:lpstr>Symbol</vt:lpstr>
      <vt:lpstr>Times New Roman</vt:lpstr>
      <vt:lpstr>Wingdings</vt:lpstr>
      <vt:lpstr>WP MathA</vt:lpstr>
      <vt:lpstr>宋体</vt:lpstr>
      <vt:lpstr>Arial</vt:lpstr>
      <vt:lpstr>7_Standarddesign</vt:lpstr>
      <vt:lpstr>Dokument</vt:lpstr>
      <vt:lpstr>Document</vt:lpstr>
      <vt:lpstr>VISIO</vt:lpstr>
      <vt:lpstr>Visio</vt:lpstr>
      <vt:lpstr>Non-Standard-Datenbanken</vt:lpstr>
      <vt:lpstr>PowerPoint Presentation</vt:lpstr>
      <vt:lpstr>Semistrukturierte Datenbanken: Überblick</vt:lpstr>
      <vt:lpstr>PowerPoint Presentation</vt:lpstr>
      <vt:lpstr>Beispiel für ein Dokument</vt:lpstr>
      <vt:lpstr>Datenmodell für XPath</vt:lpstr>
      <vt:lpstr>XPath</vt:lpstr>
      <vt:lpstr>XPath: Einfache Ausdrücke</vt:lpstr>
      <vt:lpstr>XPath: Hülloperator //</vt:lpstr>
      <vt:lpstr>XPath: Platzhalter</vt:lpstr>
      <vt:lpstr>XPath: Attributknoten</vt:lpstr>
      <vt:lpstr>XPath: Qualifizierung</vt:lpstr>
      <vt:lpstr>XPath: Funktionen</vt:lpstr>
      <vt:lpstr>XPath: Weitere Qualifizierungen</vt:lpstr>
      <vt:lpstr>XPath: Weitere Qualifizierungen</vt:lpstr>
      <vt:lpstr>XPath: Zusammenfassung</vt:lpstr>
      <vt:lpstr>XPath: Weitere Details</vt:lpstr>
      <vt:lpstr>Das Wurzeldokument und die Wurzel</vt:lpstr>
      <vt:lpstr>XPath: Weitere Details</vt:lpstr>
      <vt:lpstr>XPath: Weitere Details</vt:lpstr>
      <vt:lpstr>XPath: Und noch weitere Details</vt:lpstr>
      <vt:lpstr>Non-Standard-Datenbanken</vt:lpstr>
      <vt:lpstr>Unser Beispieldokument noch einmal</vt:lpstr>
      <vt:lpstr>Dokumenttypdefinitionen (DTDs)</vt:lpstr>
      <vt:lpstr>Speicher- und Zugriffstechniken für XML</vt:lpstr>
      <vt:lpstr>XML-Daten in Relationalen Datenbanken</vt:lpstr>
      <vt:lpstr>Generisches Schema: Ternäre Relation</vt:lpstr>
      <vt:lpstr>XML in ternären Relationen: Aufgabe</vt:lpstr>
      <vt:lpstr>Generisches Schema: Ternäre Relation?</vt:lpstr>
      <vt:lpstr>DTDs zur Herleitung eines Schemas</vt:lpstr>
      <vt:lpstr>Aus DTD hergeleitetes Schema: Aufgabe</vt:lpstr>
      <vt:lpstr>Aus Daten hergeleitetes Schema</vt:lpstr>
      <vt:lpstr>Aus Daten hergeleitetes Schema</vt:lpstr>
      <vt:lpstr>Aus Daten hergeleitetes Schema: Aufgabe</vt:lpstr>
      <vt:lpstr>Pfad-Relations-Methode</vt:lpstr>
      <vt:lpstr>Pfad-Relations-Methode</vt:lpstr>
      <vt:lpstr>Pfad-Relations-Methode</vt:lpstr>
      <vt:lpstr>Pfad-Relations-Methode</vt:lpstr>
      <vt:lpstr>Pfad-Relations-Methode: Aufgabe</vt:lpstr>
      <vt:lpstr>Motivation</vt:lpstr>
      <vt:lpstr>D-Beschriftung: Dynamische Intervallkodierung</vt:lpstr>
      <vt:lpstr>D-Beschriftung: Aufgabe</vt:lpstr>
      <vt:lpstr>Aufgabe</vt:lpstr>
      <vt:lpstr>Aufgabe</vt:lpstr>
      <vt:lpstr>Non-Standard-Datenbanken</vt:lpstr>
      <vt:lpstr>XQuery: FLWOR (“Flower”) Ausdrücke</vt:lpstr>
      <vt:lpstr>Unser Beispieldokument noch einmal</vt:lpstr>
      <vt:lpstr>XQuery: Erstes Beispiel</vt:lpstr>
      <vt:lpstr>XQuery: RETURN konstruiert Ergebnisliste</vt:lpstr>
      <vt:lpstr>XQuery: Ergebnis ist eine sog. Liste</vt:lpstr>
      <vt:lpstr>distinct-values</vt:lpstr>
      <vt:lpstr>XQuery: Erstes Beispiel</vt:lpstr>
      <vt:lpstr>XQuery: for und let</vt:lpstr>
      <vt:lpstr>XQuery: Aggregation</vt:lpstr>
      <vt:lpstr>XQuery: where</vt:lpstr>
      <vt:lpstr>for vs. let</vt:lpstr>
      <vt:lpstr>for vs. let</vt:lpstr>
      <vt:lpstr>Listen in XQuery</vt:lpstr>
      <vt:lpstr>Listen in XQuery</vt:lpstr>
      <vt:lpstr>Sortierung in XQuery</vt:lpstr>
      <vt:lpstr>Fallunterscheidungen</vt:lpstr>
      <vt:lpstr>Funktionen in XQuery</vt:lpstr>
      <vt:lpstr>Existenzquantoren</vt:lpstr>
      <vt:lpstr>Allquantoren</vt:lpstr>
      <vt:lpstr>Xquery: Neue Herausforderungen</vt:lpstr>
      <vt:lpstr>Non-Standard-Datenbanken</vt:lpstr>
      <vt:lpstr>Frühere Ansätze</vt:lpstr>
      <vt:lpstr>Binäre strukturelle Joins</vt:lpstr>
      <vt:lpstr>Abbildung auf SQL?</vt:lpstr>
      <vt:lpstr>BLAS: An Efficient XPath Processing System</vt:lpstr>
      <vt:lpstr>Ein Beispieldokument</vt:lpstr>
      <vt:lpstr>Graphische Darstellung eines kleinen Teils</vt:lpstr>
      <vt:lpstr>Definitionen / Notation</vt:lpstr>
      <vt:lpstr>Definitionen (Forts.)</vt:lpstr>
      <vt:lpstr>D-Beschriftungen</vt:lpstr>
      <vt:lpstr>PowerPoint Presentation</vt:lpstr>
      <vt:lpstr>D-Beschriftungen</vt:lpstr>
      <vt:lpstr>XB-Tree: Nachfolger und Vorgängernavigation</vt:lpstr>
      <vt:lpstr>Zugriff über B-Baum: Clustered Index</vt:lpstr>
      <vt:lpstr>P-Beschriftungen</vt:lpstr>
      <vt:lpstr>P-Beschriftungen</vt:lpstr>
      <vt:lpstr>P-Beschriftungen</vt:lpstr>
      <vt:lpstr>P-Beschriftung Beispiel</vt:lpstr>
      <vt:lpstr>P-Beschriftungen (Beispiel)</vt:lpstr>
      <vt:lpstr>Zum Nachvollziehen zuhause:</vt:lpstr>
      <vt:lpstr>PowerPoint Presentation</vt:lpstr>
      <vt:lpstr>Ein Beispiel</vt:lpstr>
      <vt:lpstr>Ein Beispiel</vt:lpstr>
      <vt:lpstr>Ein Beispiel</vt:lpstr>
      <vt:lpstr>BLAS Architektur</vt:lpstr>
      <vt:lpstr>Aufspaltung von Anfragen</vt:lpstr>
      <vt:lpstr>BLAS: Verfeinerung 1: Vermeidung von Joins</vt:lpstr>
      <vt:lpstr>BLAS: Verfeinerung 2: Vermeidung von Joins</vt:lpstr>
      <vt:lpstr>Neuer Ansatz: Holistische Joins</vt:lpstr>
      <vt:lpstr>Datenstrukturen</vt:lpstr>
      <vt:lpstr>PowerPoint Presentation</vt:lpstr>
      <vt:lpstr>PathStack Beispiel 2</vt:lpstr>
      <vt:lpstr>Zweiganfragen</vt:lpstr>
      <vt:lpstr>PathStack</vt:lpstr>
      <vt:lpstr>TwigStack</vt:lpstr>
      <vt:lpstr>TwigStack</vt:lpstr>
      <vt:lpstr>Analyse von TwigStack</vt:lpstr>
      <vt:lpstr>Zusammenfassung</vt:lpstr>
      <vt:lpstr>Weitere Arbeiten: Anfrageoptimierung</vt:lpstr>
      <vt:lpstr>XML in verteilten Systemen (IFIS / ITM)</vt:lpstr>
      <vt:lpstr>Hauptansätze zur XQuery-Implementierung</vt:lpstr>
      <vt:lpstr>Nicht nur TWIG-Ausdrücke…</vt:lpstr>
      <vt:lpstr>PowerPoint Presentation</vt:lpstr>
      <vt:lpstr>Non-Standard-Datenbanken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916</cp:revision>
  <cp:lastPrinted>2014-11-03T10:59:23Z</cp:lastPrinted>
  <dcterms:created xsi:type="dcterms:W3CDTF">2010-04-27T12:26:40Z</dcterms:created>
  <dcterms:modified xsi:type="dcterms:W3CDTF">2016-10-31T15:08:31Z</dcterms:modified>
</cp:coreProperties>
</file>