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.xml" ContentType="application/vnd.openxmlformats-officedocument.presentationml.tags+xml"/>
  <Override PartName="/ppt/notesSlides/notesSlide30.xml" ContentType="application/vnd.openxmlformats-officedocument.presentationml.notesSlide+xml"/>
  <Override PartName="/ppt/tags/tag3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70"/>
  </p:notesMasterIdLst>
  <p:handoutMasterIdLst>
    <p:handoutMasterId r:id="rId71"/>
  </p:handoutMasterIdLst>
  <p:sldIdLst>
    <p:sldId id="273" r:id="rId2"/>
    <p:sldId id="448" r:id="rId3"/>
    <p:sldId id="435" r:id="rId4"/>
    <p:sldId id="490" r:id="rId5"/>
    <p:sldId id="449" r:id="rId6"/>
    <p:sldId id="486" r:id="rId7"/>
    <p:sldId id="510" r:id="rId8"/>
    <p:sldId id="511" r:id="rId9"/>
    <p:sldId id="451" r:id="rId10"/>
    <p:sldId id="493" r:id="rId11"/>
    <p:sldId id="487" r:id="rId12"/>
    <p:sldId id="512" r:id="rId13"/>
    <p:sldId id="492" r:id="rId14"/>
    <p:sldId id="450" r:id="rId15"/>
    <p:sldId id="499" r:id="rId16"/>
    <p:sldId id="452" r:id="rId17"/>
    <p:sldId id="513" r:id="rId18"/>
    <p:sldId id="445" r:id="rId19"/>
    <p:sldId id="478" r:id="rId20"/>
    <p:sldId id="479" r:id="rId21"/>
    <p:sldId id="480" r:id="rId22"/>
    <p:sldId id="514" r:id="rId23"/>
    <p:sldId id="446" r:id="rId24"/>
    <p:sldId id="494" r:id="rId25"/>
    <p:sldId id="495" r:id="rId26"/>
    <p:sldId id="496" r:id="rId27"/>
    <p:sldId id="497" r:id="rId28"/>
    <p:sldId id="455" r:id="rId29"/>
    <p:sldId id="439" r:id="rId30"/>
    <p:sldId id="437" r:id="rId31"/>
    <p:sldId id="441" r:id="rId32"/>
    <p:sldId id="456" r:id="rId33"/>
    <p:sldId id="498" r:id="rId34"/>
    <p:sldId id="489" r:id="rId35"/>
    <p:sldId id="488" r:id="rId36"/>
    <p:sldId id="447" r:id="rId37"/>
    <p:sldId id="515" r:id="rId38"/>
    <p:sldId id="457" r:id="rId39"/>
    <p:sldId id="484" r:id="rId40"/>
    <p:sldId id="458" r:id="rId41"/>
    <p:sldId id="459" r:id="rId42"/>
    <p:sldId id="503" r:id="rId43"/>
    <p:sldId id="500" r:id="rId44"/>
    <p:sldId id="507" r:id="rId45"/>
    <p:sldId id="508" r:id="rId46"/>
    <p:sldId id="509" r:id="rId47"/>
    <p:sldId id="516" r:id="rId48"/>
    <p:sldId id="502" r:id="rId49"/>
    <p:sldId id="505" r:id="rId50"/>
    <p:sldId id="517" r:id="rId51"/>
    <p:sldId id="518" r:id="rId52"/>
    <p:sldId id="461" r:id="rId53"/>
    <p:sldId id="462" r:id="rId54"/>
    <p:sldId id="463" r:id="rId55"/>
    <p:sldId id="501" r:id="rId56"/>
    <p:sldId id="464" r:id="rId57"/>
    <p:sldId id="465" r:id="rId58"/>
    <p:sldId id="520" r:id="rId59"/>
    <p:sldId id="519" r:id="rId60"/>
    <p:sldId id="483" r:id="rId61"/>
    <p:sldId id="466" r:id="rId62"/>
    <p:sldId id="467" r:id="rId63"/>
    <p:sldId id="468" r:id="rId64"/>
    <p:sldId id="521" r:id="rId65"/>
    <p:sldId id="485" r:id="rId66"/>
    <p:sldId id="481" r:id="rId67"/>
    <p:sldId id="477" r:id="rId68"/>
    <p:sldId id="469" r:id="rId6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3399"/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67"/>
    <p:restoredTop sz="83399"/>
  </p:normalViewPr>
  <p:slideViewPr>
    <p:cSldViewPr>
      <p:cViewPr>
        <p:scale>
          <a:sx n="107" d="100"/>
          <a:sy n="107" d="100"/>
        </p:scale>
        <p:origin x="1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13.12.16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13.12.16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7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04B6D-D3C3-BB4D-AFA4-F4385D8129F7}" type="slidenum">
              <a:rPr lang="en-US"/>
              <a:pPr/>
              <a:t>16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7C785B7-AEF9-2A4E-BD54-9EDF1F1321EE}" type="slidenum">
              <a:rPr lang="en-US" sz="1200">
                <a:latin typeface="Arial" charset="0"/>
              </a:rPr>
              <a:pPr eaLnBrk="1" hangingPunct="1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E:</a:t>
            </a:r>
            <a:r>
              <a:rPr lang="en-US" baseline="0" dirty="0" smtClean="0"/>
              <a:t> compute gamma based on current model (parameters)</a:t>
            </a:r>
            <a:endParaRPr lang="en-US" dirty="0" smtClean="0"/>
          </a:p>
          <a:p>
            <a:r>
              <a:rPr lang="en-US" dirty="0" smtClean="0"/>
              <a:t>M: update model parameters pi, beta given current gamma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17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56ACFAA-2CDB-5747-9B14-7F9B82605263}" type="slidenum">
              <a:rPr lang="en-US" sz="1200">
                <a:latin typeface="Arial" charset="0"/>
              </a:rPr>
              <a:pPr eaLnBrk="1" hangingPunct="1"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Joint probability distribution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Bayes</a:t>
            </a:r>
            <a:r>
              <a:rPr lang="en-US" baseline="0" dirty="0" smtClean="0"/>
              <a:t> rule on P(</a:t>
            </a:r>
            <a:r>
              <a:rPr lang="en-US" baseline="0" dirty="0" err="1" smtClean="0"/>
              <a:t>z|d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50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33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43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94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D5618-7E61-E746-9E9D-1E2C0C307C61}" type="slidenum">
              <a:rPr lang="en-US"/>
              <a:pPr/>
              <a:t>28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Mixture parameters for each document</a:t>
            </a:r>
            <a:endParaRPr lang="de-DE" dirty="0" smtClean="0"/>
          </a:p>
          <a:p>
            <a:r>
              <a:rPr lang="de-DE" dirty="0" smtClean="0"/>
              <a:t>Poor </a:t>
            </a:r>
            <a:r>
              <a:rPr lang="de-DE" dirty="0" err="1" smtClean="0"/>
              <a:t>generalization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4C926-84A5-3F4C-A877-05D74F8DEDC4}" type="slidenum">
              <a:rPr lang="en-US"/>
              <a:pPr/>
              <a:t>32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EEBD1-EA02-134E-9BFA-464C026C2F32}" type="slidenum">
              <a:rPr lang="en-US"/>
              <a:pPr/>
              <a:t>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7070E-AF18-0143-8758-502B7E60EF05}" type="slidenum">
              <a:rPr lang="en-US"/>
              <a:pPr/>
              <a:t>34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3719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8E6B2-613F-E34F-8A8F-15C98C2349CB}" type="slidenum">
              <a:rPr lang="en-US"/>
              <a:pPr/>
              <a:t>35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049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40154-3B13-5A47-8F62-AAFF8BF88E58}" type="slidenum">
              <a:rPr lang="en-US"/>
              <a:pPr/>
              <a:t>39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D6C8BD9-FA01-6345-BC3D-56FDA7F82BB4}" type="slidenum">
              <a:rPr lang="en-US" sz="1200">
                <a:latin typeface="Arial" charset="0"/>
              </a:rPr>
              <a:pPr eaLnBrk="1" hangingPunct="1"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09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0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49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53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12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40154-3B13-5A47-8F62-AAFF8BF88E58}" type="slidenum">
              <a:rPr lang="en-US"/>
              <a:pPr/>
              <a:t>55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676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Assuption</a:t>
            </a:r>
            <a:r>
              <a:rPr lang="en-US" dirty="0" smtClean="0"/>
              <a:t>: Topic</a:t>
            </a:r>
            <a:r>
              <a:rPr lang="en-US" baseline="0" dirty="0" smtClean="0"/>
              <a:t> implies word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6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BCCB0B9-0034-9A4B-A652-D6F9A64A8BD9}" type="slidenum">
              <a:rPr lang="en-US" sz="1200">
                <a:latin typeface="Arial" charset="0"/>
              </a:rPr>
              <a:pPr eaLnBrk="1" hangingPunct="1"/>
              <a:t>56</a:t>
            </a:fld>
            <a:endParaRPr lang="en-US" sz="1200">
              <a:latin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Not a sampling approach where one samples from the posterior distribution, but rather we try to find a tightest lower bound</a:t>
            </a:r>
          </a:p>
          <a:p>
            <a:pPr lvl="1"/>
            <a:r>
              <a:rPr lang="en-US" dirty="0" smtClean="0"/>
              <a:t>Coupling between \theta and \beta not present in simpler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3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Cycle, popular</a:t>
            </a:r>
            <a:r>
              <a:rPr lang="en-US" baseline="0" dirty="0" smtClean="0"/>
              <a:t> user noise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50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Popular users</a:t>
            </a:r>
            <a:r>
              <a:rPr lang="en-US" baseline="0" dirty="0" smtClean="0"/>
              <a:t> are like </a:t>
            </a:r>
            <a:r>
              <a:rPr lang="en-US" baseline="0" dirty="0" err="1" smtClean="0"/>
              <a:t>stopwords</a:t>
            </a:r>
            <a:r>
              <a:rPr lang="en-US" baseline="0" dirty="0" smtClean="0"/>
              <a:t> -&gt; generate noise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47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5789D-726C-F84F-885C-54AD34D4F3B5}" type="slidenum">
              <a:rPr lang="en-US"/>
              <a:pPr/>
              <a:t>67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5F02F-948C-7E45-9044-23EBDE4DF3FD}" type="slidenum">
              <a:rPr lang="en-US"/>
              <a:pPr/>
              <a:t>5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BE380-2772-AA48-B2B6-78A897300ED4}" type="slidenum">
              <a:rPr lang="en-US"/>
              <a:pPr/>
              <a:t>9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So discriminative algorithms try to learn p ( y | x ) directly from the data and then try to classify data. On the other hand, generative algorithms try to learn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 ( x , y ) which can be transformed into p ( y | x ) later to classify the data. One of the advantages of generative algorithms is that you can use p ( x , y ) to generate new data similar to existing data. On the other hand, discriminative algorithms generally give better performance in classification tasks.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31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all</a:t>
            </a:r>
            <a:r>
              <a:rPr lang="en-US" baseline="0" dirty="0" smtClean="0"/>
              <a:t> words over all 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04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per document</a:t>
            </a:r>
            <a:r>
              <a:rPr lang="en-US" baseline="0" dirty="0" smtClean="0"/>
              <a:t> -&gt;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34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7070E-AF18-0143-8758-502B7E60EF05}" type="slidenum">
              <a:rPr lang="en-US"/>
              <a:pPr/>
              <a:t>14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/>
              <a:t>Binomial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distribution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experiments</a:t>
            </a:r>
            <a:r>
              <a:rPr lang="de-DE" baseline="0" dirty="0" smtClean="0"/>
              <a:t>, prob p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success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n</a:t>
            </a:r>
            <a:r>
              <a:rPr lang="de-DE" baseline="0" dirty="0" smtClean="0"/>
              <a:t>=1: Bernoulli)</a:t>
            </a:r>
          </a:p>
          <a:p>
            <a:r>
              <a:rPr lang="de-DE" baseline="0" dirty="0" smtClean="0"/>
              <a:t>K </a:t>
            </a:r>
            <a:r>
              <a:rPr lang="de-DE" baseline="0" dirty="0" err="1" smtClean="0"/>
              <a:t>successes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p^k</a:t>
            </a:r>
            <a:r>
              <a:rPr lang="de-DE" baseline="0" dirty="0" smtClean="0"/>
              <a:t> (1-p)^(</a:t>
            </a:r>
            <a:r>
              <a:rPr lang="de-DE" baseline="0" dirty="0" err="1" smtClean="0"/>
              <a:t>n-k</a:t>
            </a:r>
            <a:r>
              <a:rPr lang="de-DE" baseline="0" dirty="0" smtClean="0"/>
              <a:t>)</a:t>
            </a:r>
          </a:p>
          <a:p>
            <a:r>
              <a:rPr lang="de-DE" dirty="0" err="1" smtClean="0"/>
              <a:t>Multinomial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distribution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generalization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binomial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outcomes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2</a:t>
            </a:r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213DD-F717-3E46-B0AD-E45DBCF04D9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862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56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8" r:id="rId3"/>
    <p:sldLayoutId id="2147483879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pecial_Interest_Group_on_Information_Retrieval" TargetMode="Externa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Special_Interest_Group_on_Information_Retrieva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47.png"/><Relationship Id="rId5" Type="http://schemas.openxmlformats.org/officeDocument/2006/relationships/hyperlink" Target="http://en.wikipedia.org/wiki/Special_Interest_Group_on_Information_Retrieval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5.png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9.png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3/Latent_Dirichlet_allocation.svg" TargetMode="External"/><Relationship Id="rId4" Type="http://schemas.openxmlformats.org/officeDocument/2006/relationships/image" Target="../media/image67.png"/><Relationship Id="rId5" Type="http://schemas.openxmlformats.org/officeDocument/2006/relationships/image" Target="../media/image68.wmf"/><Relationship Id="rId6" Type="http://schemas.openxmlformats.org/officeDocument/2006/relationships/image" Target="../media/image69.w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6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0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Relationship Id="rId3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7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73.png"/><Relationship Id="rId5" Type="http://schemas.openxmlformats.org/officeDocument/2006/relationships/image" Target="../media/image74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8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2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Special_Interest_Group_on_Information_Retrieva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800" b="1" dirty="0" smtClean="0">
                <a:cs typeface="+mj-cs"/>
              </a:rPr>
              <a:t>Topic Analysis: </a:t>
            </a:r>
            <a:r>
              <a:rPr lang="de-DE" sz="2800" b="1" dirty="0" err="1" smtClean="0">
                <a:cs typeface="+mj-cs"/>
              </a:rPr>
              <a:t>pLSI</a:t>
            </a:r>
            <a:r>
              <a:rPr lang="de-DE" sz="2800" b="1" dirty="0" smtClean="0">
                <a:cs typeface="+mj-cs"/>
              </a:rPr>
              <a:t> </a:t>
            </a:r>
            <a:r>
              <a:rPr lang="de-DE" sz="2800" b="1" dirty="0" err="1" smtClean="0">
                <a:cs typeface="+mj-cs"/>
              </a:rPr>
              <a:t>and</a:t>
            </a:r>
            <a:r>
              <a:rPr lang="de-DE" sz="2800" b="1" dirty="0" smtClean="0">
                <a:cs typeface="+mj-cs"/>
              </a:rPr>
              <a:t> LDA</a:t>
            </a: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Tanya Braun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Generative models: Learn P(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Tasks: </a:t>
            </a:r>
          </a:p>
          <a:p>
            <a:pPr lvl="2"/>
            <a:r>
              <a:rPr lang="en-US" dirty="0" smtClean="0"/>
              <a:t>Transform P(</a:t>
            </a:r>
            <a:r>
              <a:rPr lang="en-US" dirty="0" err="1" smtClean="0"/>
              <a:t>x,y</a:t>
            </a:r>
            <a:r>
              <a:rPr lang="en-US" dirty="0" smtClean="0"/>
              <a:t>) into P(y | x) for classification</a:t>
            </a:r>
          </a:p>
          <a:p>
            <a:pPr lvl="2"/>
            <a:r>
              <a:rPr lang="en-US" dirty="0" smtClean="0"/>
              <a:t>Use the model to predict (infer) new data</a:t>
            </a:r>
          </a:p>
          <a:p>
            <a:pPr lvl="1"/>
            <a:r>
              <a:rPr lang="en-US" dirty="0" smtClean="0"/>
              <a:t>Advantages</a:t>
            </a:r>
          </a:p>
          <a:p>
            <a:pPr lvl="2"/>
            <a:r>
              <a:rPr lang="en-US" dirty="0" smtClean="0"/>
              <a:t>Assumptions </a:t>
            </a:r>
            <a:r>
              <a:rPr lang="en-US" dirty="0"/>
              <a:t>and model are </a:t>
            </a:r>
            <a:r>
              <a:rPr lang="en-US" dirty="0" smtClean="0"/>
              <a:t>explicit</a:t>
            </a:r>
          </a:p>
          <a:p>
            <a:pPr lvl="2"/>
            <a:r>
              <a:rPr lang="en-US" dirty="0" smtClean="0"/>
              <a:t>Use </a:t>
            </a:r>
            <a:r>
              <a:rPr lang="en-US" dirty="0"/>
              <a:t>well-known algorithms (e.g., MCMC, EM</a:t>
            </a:r>
            <a:r>
              <a:rPr lang="en-US" dirty="0" smtClean="0"/>
              <a:t>)</a:t>
            </a:r>
          </a:p>
          <a:p>
            <a:r>
              <a:rPr lang="en-US" dirty="0"/>
              <a:t>Descriptive models: Learn P(y | x)</a:t>
            </a:r>
          </a:p>
          <a:p>
            <a:pPr lvl="1"/>
            <a:r>
              <a:rPr lang="en-US" dirty="0"/>
              <a:t>Task: Classify data</a:t>
            </a:r>
          </a:p>
          <a:p>
            <a:pPr lvl="1"/>
            <a:r>
              <a:rPr lang="en-US" dirty="0" smtClean="0"/>
              <a:t>Advantages</a:t>
            </a:r>
          </a:p>
          <a:p>
            <a:pPr lvl="2"/>
            <a:r>
              <a:rPr lang="en-US" dirty="0" smtClean="0"/>
              <a:t>Fewer </a:t>
            </a:r>
            <a:r>
              <a:rPr lang="en-US" dirty="0"/>
              <a:t>parameters to </a:t>
            </a:r>
            <a:r>
              <a:rPr lang="en-US" dirty="0" smtClean="0"/>
              <a:t>learn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etter </a:t>
            </a:r>
            <a:r>
              <a:rPr lang="en-US" dirty="0"/>
              <a:t>performance for classification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3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Earlier Topic Models: Topics Known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584" y="1196975"/>
            <a:ext cx="5573215" cy="4968875"/>
          </a:xfrm>
        </p:spPr>
        <p:txBody>
          <a:bodyPr/>
          <a:lstStyle/>
          <a:p>
            <a:r>
              <a:rPr lang="en-US" dirty="0" smtClean="0"/>
              <a:t>Unigram</a:t>
            </a:r>
          </a:p>
          <a:p>
            <a:pPr lvl="1"/>
            <a:r>
              <a:rPr lang="en-US" dirty="0" smtClean="0"/>
              <a:t>No context information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77E2-95DD-1F4B-A688-E8FB02007787}" type="slidenum">
              <a:rPr lang="de-DE" smtClean="0"/>
              <a:pPr/>
              <a:t>11</a:t>
            </a:fld>
            <a:endParaRPr lang="de-DE"/>
          </a:p>
        </p:txBody>
      </p:sp>
      <p:grpSp>
        <p:nvGrpSpPr>
          <p:cNvPr id="33" name="Group 32"/>
          <p:cNvGrpSpPr/>
          <p:nvPr/>
        </p:nvGrpSpPr>
        <p:grpSpPr>
          <a:xfrm>
            <a:off x="1056184" y="1449388"/>
            <a:ext cx="1219200" cy="1066800"/>
            <a:chOff x="6322572" y="1449719"/>
            <a:chExt cx="1219200" cy="1066800"/>
          </a:xfrm>
        </p:grpSpPr>
        <p:sp>
          <p:nvSpPr>
            <p:cNvPr id="6" name="Oval 16"/>
            <p:cNvSpPr>
              <a:spLocks noChangeArrowheads="1"/>
            </p:cNvSpPr>
            <p:nvPr/>
          </p:nvSpPr>
          <p:spPr bwMode="auto">
            <a:xfrm>
              <a:off x="6551172" y="1678319"/>
              <a:ext cx="5334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endParaRPr lang="en-US" baseline="-25000"/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6322572" y="1449719"/>
              <a:ext cx="12192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7160772" y="2135519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96917" y="2354393"/>
                <a:ext cx="2606547" cy="672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917" y="2354393"/>
                <a:ext cx="2606547" cy="672235"/>
              </a:xfrm>
              <a:prstGeom prst="rect">
                <a:avLst/>
              </a:prstGeom>
              <a:blipFill rotWithShape="0">
                <a:blip r:embed="rId3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13" y="3459589"/>
            <a:ext cx="7772400" cy="22733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594781" y="581086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Automatically Generated Sentences from a Unigram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7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Topic Modeling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630" y="1899412"/>
            <a:ext cx="6440965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Earlier Topic Models: Topics Known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584" y="1196975"/>
            <a:ext cx="5573215" cy="4968875"/>
          </a:xfrm>
        </p:spPr>
        <p:txBody>
          <a:bodyPr/>
          <a:lstStyle/>
          <a:p>
            <a:r>
              <a:rPr lang="en-US" dirty="0" smtClean="0"/>
              <a:t>Unigram</a:t>
            </a:r>
          </a:p>
          <a:p>
            <a:pPr lvl="1"/>
            <a:r>
              <a:rPr lang="en-US" dirty="0" smtClean="0"/>
              <a:t>No context information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Mixture of Unigrams</a:t>
            </a:r>
          </a:p>
          <a:p>
            <a:pPr lvl="1"/>
            <a:r>
              <a:rPr lang="en-US" dirty="0"/>
              <a:t>One topic per </a:t>
            </a:r>
            <a:r>
              <a:rPr lang="en-US" dirty="0" smtClean="0"/>
              <a:t>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77E2-95DD-1F4B-A688-E8FB02007787}" type="slidenum">
              <a:rPr lang="de-DE" smtClean="0"/>
              <a:pPr/>
              <a:t>13</a:t>
            </a:fld>
            <a:endParaRPr lang="de-DE"/>
          </a:p>
        </p:txBody>
      </p:sp>
      <p:grpSp>
        <p:nvGrpSpPr>
          <p:cNvPr id="33" name="Group 32"/>
          <p:cNvGrpSpPr/>
          <p:nvPr/>
        </p:nvGrpSpPr>
        <p:grpSpPr>
          <a:xfrm>
            <a:off x="1056184" y="1449388"/>
            <a:ext cx="1219200" cy="1066800"/>
            <a:chOff x="6322572" y="1449719"/>
            <a:chExt cx="1219200" cy="1066800"/>
          </a:xfrm>
        </p:grpSpPr>
        <p:sp>
          <p:nvSpPr>
            <p:cNvPr id="6" name="Oval 16"/>
            <p:cNvSpPr>
              <a:spLocks noChangeArrowheads="1"/>
            </p:cNvSpPr>
            <p:nvPr/>
          </p:nvSpPr>
          <p:spPr bwMode="auto">
            <a:xfrm>
              <a:off x="6551172" y="1678319"/>
              <a:ext cx="5334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endParaRPr lang="en-US" baseline="-25000"/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6322572" y="1449719"/>
              <a:ext cx="12192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7160772" y="2135519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51384" y="3623715"/>
            <a:ext cx="1828800" cy="2652713"/>
            <a:chOff x="6012160" y="3507119"/>
            <a:chExt cx="1828800" cy="2652713"/>
          </a:xfrm>
        </p:grpSpPr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6393160" y="3888119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6469360" y="5107319"/>
              <a:ext cx="5334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endParaRPr lang="en-US" baseline="-25000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6774160" y="4573919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6012160" y="3507119"/>
              <a:ext cx="1828800" cy="2590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6240760" y="4878719"/>
              <a:ext cx="12192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7078960" y="5564519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7459960" y="5793119"/>
              <a:ext cx="381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96917" y="2354393"/>
                <a:ext cx="2606547" cy="672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917" y="2354393"/>
                <a:ext cx="2606547" cy="672235"/>
              </a:xfrm>
              <a:prstGeom prst="rect">
                <a:avLst/>
              </a:prstGeom>
              <a:blipFill rotWithShape="0">
                <a:blip r:embed="rId3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21042" y="4567749"/>
                <a:ext cx="4638128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i="1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…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042" y="4567749"/>
                <a:ext cx="4638128" cy="7789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9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Mixture of Unigrams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102986" y="1196975"/>
            <a:ext cx="5583813" cy="4968875"/>
          </a:xfrm>
        </p:spPr>
        <p:txBody>
          <a:bodyPr/>
          <a:lstStyle/>
          <a:p>
            <a:r>
              <a:rPr lang="en-US" dirty="0" smtClean="0"/>
              <a:t>Multinomial Naïve Bayes</a:t>
            </a:r>
          </a:p>
          <a:p>
            <a:pPr lvl="1"/>
            <a:r>
              <a:rPr lang="en-US" dirty="0" smtClean="0"/>
              <a:t>For each document d = 1, </a:t>
            </a:r>
            <a:r>
              <a:rPr lang="is-IS" dirty="0" smtClean="0"/>
              <a:t>…, M</a:t>
            </a:r>
          </a:p>
          <a:p>
            <a:pPr lvl="2"/>
            <a:r>
              <a:rPr lang="is-IS" dirty="0" smtClean="0"/>
              <a:t>Generate c</a:t>
            </a:r>
            <a:r>
              <a:rPr lang="is-IS" baseline="-25000" dirty="0" smtClean="0"/>
              <a:t>d</a:t>
            </a:r>
            <a:r>
              <a:rPr lang="is-IS" dirty="0" smtClean="0"/>
              <a:t> ~ Mult( ∙ | </a:t>
            </a:r>
            <a:r>
              <a:rPr lang="en-US" dirty="0" smtClean="0">
                <a:latin typeface="Symbol" charset="0"/>
                <a:sym typeface="Symbol" charset="0"/>
              </a:rPr>
              <a:t></a:t>
            </a:r>
            <a:r>
              <a:rPr lang="is-IS" dirty="0" smtClean="0"/>
              <a:t>)</a:t>
            </a:r>
          </a:p>
          <a:p>
            <a:pPr lvl="2"/>
            <a:r>
              <a:rPr lang="is-IS" dirty="0" smtClean="0"/>
              <a:t>For each position i = 1, ...</a:t>
            </a:r>
            <a:r>
              <a:rPr lang="en-US" sz="2400" dirty="0" smtClean="0"/>
              <a:t> ,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d</a:t>
            </a:r>
            <a:endParaRPr lang="en-US" sz="2400" dirty="0" smtClean="0"/>
          </a:p>
          <a:p>
            <a:pPr lvl="3"/>
            <a:r>
              <a:rPr lang="en-US" dirty="0" smtClean="0"/>
              <a:t>Generate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~ </a:t>
            </a:r>
            <a:r>
              <a:rPr lang="en-US" dirty="0" err="1" smtClean="0"/>
              <a:t>Mult</a:t>
            </a:r>
            <a:r>
              <a:rPr lang="en-US" dirty="0" smtClean="0"/>
              <a:t>( </a:t>
            </a:r>
            <a:r>
              <a:rPr lang="is-IS" dirty="0" smtClean="0"/>
              <a:t>∙</a:t>
            </a:r>
            <a:r>
              <a:rPr lang="en-US" dirty="0" smtClean="0"/>
              <a:t> | </a:t>
            </a:r>
            <a:r>
              <a:rPr lang="en-US" dirty="0">
                <a:latin typeface="Symbol" charset="0"/>
                <a:sym typeface="Symbol" charset="0"/>
              </a:rPr>
              <a:t></a:t>
            </a:r>
            <a:r>
              <a:rPr lang="en-US" dirty="0" smtClean="0"/>
              <a:t>, c</a:t>
            </a:r>
            <a:r>
              <a:rPr lang="en-US" baseline="-25000" dirty="0" smtClean="0"/>
              <a:t>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  <p:grpSp>
        <p:nvGrpSpPr>
          <p:cNvPr id="2" name="Group 1"/>
          <p:cNvGrpSpPr/>
          <p:nvPr/>
        </p:nvGrpSpPr>
        <p:grpSpPr>
          <a:xfrm>
            <a:off x="699490" y="1405508"/>
            <a:ext cx="1828800" cy="4191000"/>
            <a:chOff x="1159024" y="1981200"/>
            <a:chExt cx="1828800" cy="4191000"/>
          </a:xfrm>
        </p:grpSpPr>
        <p:sp>
          <p:nvSpPr>
            <p:cNvPr id="27" name="Oval 15"/>
            <p:cNvSpPr>
              <a:spLocks noChangeArrowheads="1"/>
            </p:cNvSpPr>
            <p:nvPr/>
          </p:nvSpPr>
          <p:spPr bwMode="auto">
            <a:xfrm>
              <a:off x="1540024" y="3276600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28" name="Oval 16"/>
            <p:cNvSpPr>
              <a:spLocks noChangeArrowheads="1"/>
            </p:cNvSpPr>
            <p:nvPr/>
          </p:nvSpPr>
          <p:spPr bwMode="auto">
            <a:xfrm>
              <a:off x="1616224" y="4495800"/>
              <a:ext cx="5334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endParaRPr lang="en-US" baseline="-25000"/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1921024" y="3962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1159024" y="2895600"/>
              <a:ext cx="1828800" cy="2590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Rectangle 20"/>
            <p:cNvSpPr>
              <a:spLocks noChangeArrowheads="1"/>
            </p:cNvSpPr>
            <p:nvPr/>
          </p:nvSpPr>
          <p:spPr bwMode="auto">
            <a:xfrm>
              <a:off x="1387624" y="4267200"/>
              <a:ext cx="12192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2225824" y="4953000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2606824" y="5181600"/>
              <a:ext cx="381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  <p:sp>
          <p:nvSpPr>
            <p:cNvPr id="34" name="Oval 27"/>
            <p:cNvSpPr>
              <a:spLocks noChangeArrowheads="1"/>
            </p:cNvSpPr>
            <p:nvPr/>
          </p:nvSpPr>
          <p:spPr bwMode="auto">
            <a:xfrm>
              <a:off x="1616224" y="1981200"/>
              <a:ext cx="685801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>
                  <a:latin typeface="Symbol" charset="0"/>
                  <a:sym typeface="Symbol" charset="0"/>
                </a:rPr>
                <a:t></a:t>
              </a:r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1921024" y="25908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1540024" y="5638800"/>
              <a:ext cx="6096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Symbol" charset="0"/>
                  <a:sym typeface="Symbol" charset="0"/>
                </a:rPr>
                <a:t>b</a:t>
              </a: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1844824" y="49530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07904" y="3501008"/>
                <a:ext cx="4979888" cy="1711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i="1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…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de-DE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| 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𝛽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𝜋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∏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𝛽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b>
                          </m:sSub>
                          <m:nary>
                            <m:naryPr>
                              <m:chr m:val="∏"/>
                              <m:ctrlPr>
                                <a:rPr lang="is-IS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𝛽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501008"/>
                <a:ext cx="4979888" cy="17116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18213" y="5500807"/>
                <a:ext cx="2172069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is-IS" i="1" smtClean="0">
                              <a:latin typeface="Cambria Math" charset="0"/>
                            </a:rPr>
                          </m:ctrlPr>
                        </m:boxPr>
                        <m:e>
                          <m:r>
                            <a:rPr lang="is-IS" i="1" smtClean="0">
                              <a:latin typeface="Cambria Math" charset="0"/>
                            </a:rPr>
                            <m:t>≔</m:t>
                          </m:r>
                          <m:r>
                            <a:rPr lang="de-DE" i="1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𝜋</m:t>
                              </m:r>
                            </m:e>
                          </m:d>
                        </m:e>
                      </m:box>
                    </m:oMath>
                  </m:oMathPara>
                </a14:m>
                <a:endParaRPr lang="de-DE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  <m:r>
                          <a:rPr lang="de-DE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box>
                      <m:boxPr>
                        <m:ctrlPr>
                          <a:rPr lang="is-IS" i="1" smtClean="0">
                            <a:latin typeface="Cambria Math" charset="0"/>
                          </a:rPr>
                        </m:ctrlPr>
                      </m:boxPr>
                      <m:e>
                        <m:r>
                          <a:rPr lang="is-IS" i="1" smtClean="0">
                            <a:latin typeface="Cambria Math" charset="0"/>
                          </a:rPr>
                          <m:t>≔</m:t>
                        </m:r>
                      </m:e>
                    </m:box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de-DE" i="1">
                            <a:latin typeface="Cambria Math" charset="0"/>
                          </a:rPr>
                          <m:t>𝛽</m:t>
                        </m:r>
                        <m:r>
                          <a:rPr lang="de-DE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de-DE" dirty="0" smtClean="0"/>
              </a:p>
              <a:p>
                <a:pPr algn="ctr"/>
                <a:r>
                  <a:rPr lang="en-US" dirty="0" smtClean="0"/>
                  <a:t>multinomial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213" y="5500807"/>
                <a:ext cx="2172069" cy="976614"/>
              </a:xfrm>
              <a:prstGeom prst="rect">
                <a:avLst/>
              </a:prstGeom>
              <a:blipFill rotWithShape="0">
                <a:blip r:embed="rId4"/>
                <a:stretch>
                  <a:fillRect l="-56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804248" y="4963494"/>
            <a:ext cx="1" cy="49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732240" y="4356851"/>
            <a:ext cx="2160240" cy="9607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7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Distribution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Generalization of binomial distribution</a:t>
                </a:r>
              </a:p>
              <a:p>
                <a:pPr lvl="1"/>
                <a:r>
                  <a:rPr lang="en-US" dirty="0" smtClean="0"/>
                  <a:t>K possible outcomes instead of 2</a:t>
                </a:r>
              </a:p>
              <a:p>
                <a:pPr lvl="1"/>
                <a:r>
                  <a:rPr lang="en-US" dirty="0" smtClean="0"/>
                  <a:t>Probability mass function</a:t>
                </a:r>
              </a:p>
              <a:p>
                <a:pPr lvl="2"/>
                <a:r>
                  <a:rPr lang="en-US" dirty="0" smtClean="0"/>
                  <a:t>n </a:t>
                </a:r>
                <a:r>
                  <a:rPr lang="en-US" dirty="0"/>
                  <a:t>= number of trials</a:t>
                </a:r>
              </a:p>
              <a:p>
                <a:pPr lvl="2"/>
                <a:r>
                  <a:rPr lang="en-US" dirty="0" err="1"/>
                  <a:t>x</a:t>
                </a:r>
                <a:r>
                  <a:rPr lang="en-US" baseline="-25000" dirty="0" err="1"/>
                  <a:t>k</a:t>
                </a:r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:r>
                  <a:rPr lang="en-US" dirty="0"/>
                  <a:t>count for how often class k occurred</a:t>
                </a:r>
              </a:p>
              <a:p>
                <a:pPr lvl="2"/>
                <a:r>
                  <a:rPr lang="en-US" dirty="0" err="1"/>
                  <a:t>p</a:t>
                </a:r>
                <a:r>
                  <a:rPr lang="en-US" baseline="-25000" dirty="0" err="1"/>
                  <a:t>k</a:t>
                </a:r>
                <a:r>
                  <a:rPr lang="en-US" dirty="0"/>
                  <a:t> = probability of class k occurring</a:t>
                </a:r>
              </a:p>
              <a:p>
                <a:pPr lvl="2"/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endParaRPr lang="en-US" dirty="0"/>
              </a:p>
              <a:p>
                <a:pPr lvl="2"/>
                <a:r>
                  <a:rPr lang="en-US" dirty="0" smtClean="0"/>
                  <a:t>Here, the input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charset="0"/>
                      </a:rPr>
                      <m:t>Γ</m:t>
                    </m:r>
                    <m:d>
                      <m:dPr>
                        <m:ctrlPr>
                          <a:rPr lang="de-DE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 smtClean="0"/>
                  <a:t> is a positive integer, so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306989" y="3933056"/>
                <a:ext cx="4530022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is-I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is-IS" b="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+1</m:t>
                                  </m:r>
                                </m:e>
                              </m:nary>
                            </m:e>
                          </m:d>
                        </m:num>
                        <m:den>
                          <m:nary>
                            <m:naryPr>
                              <m:chr m:val="∏"/>
                              <m:supHide m:val="on"/>
                              <m:ctrlPr>
                                <a:rPr lang="bg-BG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charset="0"/>
                                </a:rPr>
                                <m:t>Γ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charset="0"/>
                                </a:rPr>
                                <m:t>+1)</m:t>
                              </m:r>
                            </m:e>
                          </m:nary>
                        </m:den>
                      </m:f>
                      <m:nary>
                        <m:naryPr>
                          <m:chr m:val="∏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de-DE" b="0" i="1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989" y="3933056"/>
                <a:ext cx="4530022" cy="7789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678967" y="5589240"/>
                <a:ext cx="17860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mtClean="0">
                          <a:latin typeface="Cambria Math" charset="0"/>
                        </a:rPr>
                        <m:t>Γ</m:t>
                      </m:r>
                      <m:d>
                        <m:dPr>
                          <m:ctrlPr>
                            <a:rPr lang="de-DE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e>
                      </m:d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e>
                      </m:d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!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967" y="5589240"/>
                <a:ext cx="178606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1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Unigrams: Unknown Topics</a:t>
            </a:r>
            <a:endParaRPr lang="en-US" dirty="0"/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16</a:t>
            </a:fld>
            <a:endParaRPr lang="de-DE" dirty="0"/>
          </a:p>
        </p:txBody>
      </p:sp>
      <p:grpSp>
        <p:nvGrpSpPr>
          <p:cNvPr id="21" name="Group 20"/>
          <p:cNvGrpSpPr/>
          <p:nvPr/>
        </p:nvGrpSpPr>
        <p:grpSpPr>
          <a:xfrm>
            <a:off x="699490" y="1405508"/>
            <a:ext cx="1828800" cy="4191000"/>
            <a:chOff x="1159024" y="1981200"/>
            <a:chExt cx="1828800" cy="4191000"/>
          </a:xfrm>
        </p:grpSpPr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1540024" y="3276600"/>
              <a:ext cx="7620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1616224" y="4495800"/>
              <a:ext cx="5334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endParaRPr lang="en-US" baseline="-25000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1921024" y="39624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1159024" y="2895600"/>
              <a:ext cx="1828800" cy="2590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1387624" y="4267200"/>
              <a:ext cx="12192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2225824" y="4953000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2606824" y="5181600"/>
              <a:ext cx="381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1616224" y="1981200"/>
              <a:ext cx="685801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>
                  <a:latin typeface="Symbol" charset="0"/>
                  <a:sym typeface="Symbol" charset="0"/>
                </a:rPr>
                <a:t></a:t>
              </a: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1921024" y="25908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Oval 36"/>
            <p:cNvSpPr>
              <a:spLocks noChangeArrowheads="1"/>
            </p:cNvSpPr>
            <p:nvPr/>
          </p:nvSpPr>
          <p:spPr bwMode="auto">
            <a:xfrm>
              <a:off x="1540024" y="5638800"/>
              <a:ext cx="6096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Symbol" charset="0"/>
                  <a:sym typeface="Symbol" charset="0"/>
                </a:rPr>
                <a:t>b</a:t>
              </a:r>
            </a:p>
          </p:txBody>
        </p:sp>
        <p:sp>
          <p:nvSpPr>
            <p:cNvPr id="32" name="Line 37"/>
            <p:cNvSpPr>
              <a:spLocks noChangeShapeType="1"/>
            </p:cNvSpPr>
            <p:nvPr/>
          </p:nvSpPr>
          <p:spPr bwMode="auto">
            <a:xfrm flipV="1">
              <a:off x="1844824" y="49530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102986" y="1196975"/>
            <a:ext cx="5861627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dirty="0" smtClean="0"/>
              <a:t>Topics/classes are hidden</a:t>
            </a:r>
          </a:p>
          <a:p>
            <a:pPr lvl="1"/>
            <a:r>
              <a:rPr lang="en-US" dirty="0"/>
              <a:t>Joint probability of words and </a:t>
            </a:r>
            <a:r>
              <a:rPr lang="en-US" dirty="0" smtClean="0"/>
              <a:t>classes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kern="0" dirty="0" smtClean="0"/>
              <a:t>Sum over topics (K = number of topics)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47003" y="2496594"/>
                <a:ext cx="4698274" cy="9328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i="1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…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de-DE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| 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𝛽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𝜋</m:t>
                              </m:r>
                            </m:e>
                          </m:d>
                        </m:e>
                      </m:nary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b>
                          </m:sSub>
                          <m:nary>
                            <m:naryPr>
                              <m:chr m:val="∏"/>
                              <m:ctrlPr>
                                <a:rPr lang="is-IS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𝛽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003" y="2496594"/>
                <a:ext cx="4698274" cy="9328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41186" y="4729032"/>
                <a:ext cx="4638899" cy="9327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i="1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…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de-DE" b="0" i="1" smtClean="0">
                                  <a:latin typeface="Cambria Math" charset="0"/>
                                </a:rPr>
                                <m:t>| 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𝛽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𝜋</m:t>
                              </m:r>
                            </m:e>
                          </m:d>
                        </m:e>
                      </m:nary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nary>
                                <m:naryPr>
                                  <m:chr m:val="∏"/>
                                  <m:ctrlPr>
                                    <a:rPr lang="is-IS" b="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186" y="4729032"/>
                <a:ext cx="4638899" cy="9327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99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Topic Modeling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630" y="1899412"/>
            <a:ext cx="6440965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Mixture of </a:t>
            </a:r>
            <a:r>
              <a:rPr lang="en-US" dirty="0" smtClean="0"/>
              <a:t>Unigrams: Generative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7794" y="3777741"/>
                <a:ext cx="8229600" cy="4968875"/>
              </a:xfrm>
            </p:spPr>
            <p:txBody>
              <a:bodyPr/>
              <a:lstStyle/>
              <a:p>
                <a:r>
                  <a:rPr lang="en-US" dirty="0" smtClean="0"/>
                  <a:t>For each of L documents to generate</a:t>
                </a:r>
              </a:p>
              <a:p>
                <a:pPr lvl="1"/>
                <a:r>
                  <a:rPr lang="en-US" dirty="0"/>
                  <a:t>Choose a topic z by drawing one from a multinomial conditioned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Choose N words by drawing each one independently from a multinomial conditioned on z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794" y="3777741"/>
                <a:ext cx="8229600" cy="4968875"/>
              </a:xfrm>
              <a:blipFill rotWithShape="0">
                <a:blip r:embed="rId3"/>
                <a:stretch>
                  <a:fillRect l="-963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4" name="Text Box 5"/>
              <p:cNvSpPr txBox="1">
                <a:spLocks noChangeArrowheads="1"/>
              </p:cNvSpPr>
              <p:nvPr/>
            </p:nvSpPr>
            <p:spPr bwMode="auto">
              <a:xfrm>
                <a:off x="1463266" y="3091941"/>
                <a:ext cx="631043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dirty="0" smtClean="0">
                    <a:latin typeface="+mn-lt"/>
                  </a:rPr>
                  <a:t>Mixture of Unigrams Model (Without Parameters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  <m:r>
                      <a:rPr lang="de-DE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379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3266" y="3091941"/>
                <a:ext cx="6310436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966" t="-6061" r="-386" b="-2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1989584" y="355476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charset="0"/>
              <a:buChar char="q"/>
            </a:pPr>
            <a:endParaRPr lang="en-US" sz="1800">
              <a:latin typeface="Verdana" charset="0"/>
            </a:endParaRPr>
          </a:p>
        </p:txBody>
      </p:sp>
      <p:sp>
        <p:nvSpPr>
          <p:cNvPr id="33797" name="Oval 10"/>
          <p:cNvSpPr>
            <a:spLocks noChangeArrowheads="1"/>
          </p:cNvSpPr>
          <p:nvPr/>
        </p:nvSpPr>
        <p:spPr bwMode="auto">
          <a:xfrm>
            <a:off x="4427984" y="126876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 b="1" baseline="-25000"/>
              <a:t>Z</a:t>
            </a:r>
            <a:r>
              <a:rPr lang="en-US" sz="1600" b="1" baseline="-50000"/>
              <a:t>i</a:t>
            </a:r>
          </a:p>
        </p:txBody>
      </p:sp>
      <p:sp>
        <p:nvSpPr>
          <p:cNvPr id="33798" name="Oval 11"/>
          <p:cNvSpPr>
            <a:spLocks noChangeArrowheads="1"/>
          </p:cNvSpPr>
          <p:nvPr/>
        </p:nvSpPr>
        <p:spPr bwMode="auto">
          <a:xfrm>
            <a:off x="6256784" y="248796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  <a:r>
              <a:rPr lang="en-US" baseline="-25000"/>
              <a:t>4i</a:t>
            </a:r>
          </a:p>
        </p:txBody>
      </p:sp>
      <p:sp>
        <p:nvSpPr>
          <p:cNvPr id="33799" name="Oval 12"/>
          <p:cNvSpPr>
            <a:spLocks noChangeArrowheads="1"/>
          </p:cNvSpPr>
          <p:nvPr/>
        </p:nvSpPr>
        <p:spPr bwMode="auto">
          <a:xfrm>
            <a:off x="5062984" y="248796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3i</a:t>
            </a:r>
          </a:p>
        </p:txBody>
      </p:sp>
      <p:sp>
        <p:nvSpPr>
          <p:cNvPr id="33800" name="Oval 13"/>
          <p:cNvSpPr>
            <a:spLocks noChangeArrowheads="1"/>
          </p:cNvSpPr>
          <p:nvPr/>
        </p:nvSpPr>
        <p:spPr bwMode="auto">
          <a:xfrm>
            <a:off x="3869184" y="248796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2i</a:t>
            </a:r>
          </a:p>
        </p:txBody>
      </p:sp>
      <p:cxnSp>
        <p:nvCxnSpPr>
          <p:cNvPr id="33801" name="AutoShape 14"/>
          <p:cNvCxnSpPr>
            <a:cxnSpLocks noChangeShapeType="1"/>
            <a:stCxn id="33797" idx="4"/>
            <a:endCxn id="33805" idx="0"/>
          </p:cNvCxnSpPr>
          <p:nvPr/>
        </p:nvCxnSpPr>
        <p:spPr bwMode="auto">
          <a:xfrm flipH="1">
            <a:off x="2865884" y="1649760"/>
            <a:ext cx="17526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02" name="AutoShape 15"/>
          <p:cNvCxnSpPr>
            <a:cxnSpLocks noChangeShapeType="1"/>
            <a:stCxn id="33797" idx="4"/>
            <a:endCxn id="33800" idx="0"/>
          </p:cNvCxnSpPr>
          <p:nvPr/>
        </p:nvCxnSpPr>
        <p:spPr bwMode="auto">
          <a:xfrm flipH="1">
            <a:off x="4059684" y="1649760"/>
            <a:ext cx="5588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03" name="AutoShape 16"/>
          <p:cNvCxnSpPr>
            <a:cxnSpLocks noChangeShapeType="1"/>
            <a:stCxn id="33797" idx="4"/>
            <a:endCxn id="33799" idx="1"/>
          </p:cNvCxnSpPr>
          <p:nvPr/>
        </p:nvCxnSpPr>
        <p:spPr bwMode="auto">
          <a:xfrm>
            <a:off x="4618484" y="1649760"/>
            <a:ext cx="500063" cy="893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804" name="AutoShape 17"/>
          <p:cNvCxnSpPr>
            <a:cxnSpLocks noChangeShapeType="1"/>
            <a:stCxn id="33797" idx="4"/>
            <a:endCxn id="33798" idx="1"/>
          </p:cNvCxnSpPr>
          <p:nvPr/>
        </p:nvCxnSpPr>
        <p:spPr bwMode="auto">
          <a:xfrm>
            <a:off x="4618484" y="1649760"/>
            <a:ext cx="1693863" cy="893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3805" name="Oval 18"/>
          <p:cNvSpPr>
            <a:spLocks noChangeArrowheads="1"/>
          </p:cNvSpPr>
          <p:nvPr/>
        </p:nvSpPr>
        <p:spPr bwMode="auto">
          <a:xfrm>
            <a:off x="2675384" y="248796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i1</a:t>
            </a:r>
          </a:p>
        </p:txBody>
      </p:sp>
    </p:spTree>
    <p:extLst>
      <p:ext uri="{BB962C8B-B14F-4D97-AF65-F5344CB8AC3E}">
        <p14:creationId xmlns:p14="http://schemas.microsoft.com/office/powerpoint/2010/main" val="11998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 of Unigrams: </a:t>
            </a:r>
            <a:r>
              <a:rPr lang="en-US" dirty="0" smtClean="0"/>
              <a:t>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Learn 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Use likelihood</a:t>
                </a:r>
                <a:endParaRPr lang="en-US" sz="2800" dirty="0" smtClean="0"/>
              </a:p>
              <a:p>
                <a:pPr>
                  <a:lnSpc>
                    <a:spcPct val="90000"/>
                  </a:lnSpc>
                </a:pPr>
                <a:endParaRPr lang="en-US" sz="2800" dirty="0"/>
              </a:p>
              <a:p>
                <a:pPr>
                  <a:lnSpc>
                    <a:spcPct val="90000"/>
                  </a:lnSpc>
                </a:pPr>
                <a:endParaRPr lang="en-US" sz="2800" dirty="0" smtClean="0"/>
              </a:p>
              <a:p>
                <a:pPr>
                  <a:lnSpc>
                    <a:spcPct val="90000"/>
                  </a:lnSpc>
                </a:pPr>
                <a:endParaRPr lang="en-US" sz="2800" dirty="0"/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Not a convex </a:t>
                </a:r>
                <a:r>
                  <a:rPr lang="en-US" sz="2400" dirty="0" smtClean="0"/>
                  <a:t>function: </a:t>
                </a:r>
                <a:r>
                  <a:rPr lang="en-US" dirty="0" smtClean="0"/>
                  <a:t>No </a:t>
                </a:r>
                <a:r>
                  <a:rPr lang="en-US" dirty="0"/>
                  <a:t>global optimum solution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Solution: Expectation Maximization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sz="2000" dirty="0"/>
                  <a:t>Iterative </a:t>
                </a:r>
                <a:r>
                  <a:rPr lang="en-US" sz="2000" dirty="0" smtClean="0"/>
                  <a:t>algorithm to find </a:t>
                </a:r>
                <a:r>
                  <a:rPr lang="en-US" sz="2000" dirty="0"/>
                  <a:t>local optimum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sz="2000" dirty="0"/>
                  <a:t>Guaranteed to maximize a </a:t>
                </a:r>
                <a:r>
                  <a:rPr lang="en-US" sz="2000" dirty="0" smtClean="0"/>
                  <a:t>lower bound </a:t>
                </a:r>
                <a:r>
                  <a:rPr lang="en-US" sz="2000" dirty="0"/>
                  <a:t>on the log-likelihood of the observed data</a:t>
                </a:r>
              </a:p>
              <a:p>
                <a:pPr>
                  <a:lnSpc>
                    <a:spcPct val="9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595" b="-10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9592" y="1842101"/>
                <a:ext cx="7657377" cy="932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i="1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…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de-DE" b="0" i="1" smtClean="0">
                                  <a:latin typeface="Cambria Math" charset="0"/>
                                </a:rPr>
                                <m:t>| 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𝛽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𝜋</m:t>
                              </m:r>
                            </m:e>
                          </m:d>
                        </m:e>
                      </m:nary>
                      <m:r>
                        <a:rPr lang="de-DE" b="0" i="1" smtClean="0">
                          <a:latin typeface="Cambria Math" charset="0"/>
                        </a:rPr>
                        <m:t>      </m:t>
                      </m:r>
                      <m:r>
                        <a:rPr lang="de-DE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s-I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charset="0"/>
                            </a:rPr>
                            <m:t>𝑑</m:t>
                          </m:r>
                          <m:r>
                            <a:rPr lang="de-DE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nary>
                                <m:naryPr>
                                  <m:chr m:val="∏"/>
                                  <m:ctrlPr>
                                    <a:rPr lang="is-IS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i="1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e-DE" i="1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842101"/>
                <a:ext cx="7657377" cy="9328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2" y="3537565"/>
                <a:ext cx="7657377" cy="9328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de-DE" i="1">
                                      <a:latin typeface="Cambria Math" charset="0"/>
                                    </a:rPr>
                                    <m:t>| 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𝛽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is-IS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charset="0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∏"/>
                                      <m:ctrlPr>
                                        <a:rPr lang="is-IS" i="1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de-DE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37565"/>
                <a:ext cx="7657377" cy="9328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7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196752"/>
            <a:ext cx="7704856" cy="4968552"/>
          </a:xfrm>
        </p:spPr>
        <p:txBody>
          <a:bodyPr/>
          <a:lstStyle/>
          <a:p>
            <a:r>
              <a:rPr lang="en-US" dirty="0"/>
              <a:t>Pilfered from: </a:t>
            </a:r>
            <a:r>
              <a:rPr lang="de-DE" dirty="0" smtClean="0"/>
              <a:t>Ramesh </a:t>
            </a:r>
            <a:r>
              <a:rPr lang="de-DE" dirty="0"/>
              <a:t>M. </a:t>
            </a:r>
            <a:r>
              <a:rPr lang="de-DE" dirty="0" err="1"/>
              <a:t>Nallapati</a:t>
            </a:r>
            <a:endParaRPr lang="de-DE" dirty="0"/>
          </a:p>
          <a:p>
            <a:r>
              <a:rPr lang="de-DE" sz="1600" dirty="0" err="1"/>
              <a:t>Machine</a:t>
            </a:r>
            <a:r>
              <a:rPr lang="de-DE" sz="1600" dirty="0"/>
              <a:t> Learning </a:t>
            </a:r>
            <a:r>
              <a:rPr lang="de-DE" sz="1600" dirty="0" err="1"/>
              <a:t>applied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Natural Language Processing</a:t>
            </a:r>
          </a:p>
          <a:p>
            <a:r>
              <a:rPr lang="de-DE" sz="1600" dirty="0"/>
              <a:t>Thomas J. Watson Research Center, </a:t>
            </a:r>
            <a:r>
              <a:rPr lang="de-DE" sz="1600" dirty="0" err="1"/>
              <a:t>Yorktown</a:t>
            </a:r>
            <a:r>
              <a:rPr lang="de-DE" sz="1600" dirty="0"/>
              <a:t> Heights, NY USA</a:t>
            </a:r>
            <a:endParaRPr lang="en-US" sz="1600" dirty="0" smtClean="0"/>
          </a:p>
          <a:p>
            <a:r>
              <a:rPr lang="en-US" dirty="0" smtClean="0"/>
              <a:t>from his presentation on</a:t>
            </a:r>
          </a:p>
          <a:p>
            <a:r>
              <a:rPr lang="en-US" dirty="0"/>
              <a:t>Generative Topic Models for Community </a:t>
            </a:r>
            <a:r>
              <a:rPr lang="en-US" dirty="0" smtClean="0"/>
              <a:t>Analysis</a:t>
            </a:r>
          </a:p>
          <a:p>
            <a:r>
              <a:rPr lang="en-US" sz="1600" dirty="0" smtClean="0"/>
              <a:t>&amp;</a:t>
            </a:r>
            <a:endParaRPr lang="en-US" sz="1800" dirty="0" smtClean="0"/>
          </a:p>
          <a:p>
            <a:r>
              <a:rPr lang="en-US" dirty="0" smtClean="0"/>
              <a:t>David M. </a:t>
            </a:r>
            <a:r>
              <a:rPr lang="en-US" dirty="0" err="1" smtClean="0"/>
              <a:t>Blei</a:t>
            </a:r>
            <a:endParaRPr lang="en-US" dirty="0" smtClean="0"/>
          </a:p>
          <a:p>
            <a:r>
              <a:rPr lang="en-US" sz="1600" dirty="0" smtClean="0"/>
              <a:t>MLSS 2012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from his presentation </a:t>
            </a:r>
            <a:r>
              <a:rPr lang="en-US" dirty="0" smtClean="0"/>
              <a:t>on Probabilistic </a:t>
            </a:r>
            <a:r>
              <a:rPr lang="en-US" dirty="0" smtClean="0"/>
              <a:t>Topic </a:t>
            </a:r>
            <a:r>
              <a:rPr lang="en-US" dirty="0" smtClean="0"/>
              <a:t>Models</a:t>
            </a:r>
          </a:p>
          <a:p>
            <a:r>
              <a:rPr lang="en-US" sz="1600" dirty="0" smtClean="0"/>
              <a:t>&amp;</a:t>
            </a:r>
          </a:p>
          <a:p>
            <a:r>
              <a:rPr lang="en-US" dirty="0" err="1" smtClean="0"/>
              <a:t>Sina</a:t>
            </a:r>
            <a:r>
              <a:rPr lang="en-US" dirty="0" smtClean="0"/>
              <a:t> </a:t>
            </a:r>
            <a:r>
              <a:rPr lang="en-US" dirty="0" err="1" smtClean="0"/>
              <a:t>Miran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 290D Paper Presentation on</a:t>
            </a:r>
            <a:br>
              <a:rPr lang="en-US" dirty="0" smtClean="0"/>
            </a:br>
            <a:r>
              <a:rPr lang="en-US" dirty="0" smtClean="0"/>
              <a:t>Probabilistic Latent Semantic Indexing (PLSI)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dirty="0" smtClean="0">
                <a:cs typeface="+mj-cs"/>
              </a:rPr>
              <a:t>Acknowledgements</a:t>
            </a:r>
            <a:endParaRPr lang="fr-CA" dirty="0" smtClean="0">
              <a:cs typeface="+mj-cs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78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Unigrams: Learning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Quick summary of log and EM: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Log </a:t>
            </a:r>
            <a:r>
              <a:rPr lang="en-US" dirty="0"/>
              <a:t>is a concave </a:t>
            </a:r>
            <a:r>
              <a:rPr lang="en-US" dirty="0" smtClean="0"/>
              <a:t>function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Lower bound </a:t>
            </a:r>
            <a:r>
              <a:rPr lang="en-US" dirty="0"/>
              <a:t>is </a:t>
            </a:r>
            <a:r>
              <a:rPr lang="en-US" dirty="0" smtClean="0"/>
              <a:t>convex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Optimize this </a:t>
            </a:r>
            <a:r>
              <a:rPr lang="en-US" dirty="0" smtClean="0"/>
              <a:t>lower bound </a:t>
            </a:r>
            <a:r>
              <a:rPr lang="en-US" dirty="0" err="1"/>
              <a:t>w.r.t</a:t>
            </a:r>
            <a:r>
              <a:rPr lang="en-US" dirty="0"/>
              <a:t>. each variable  </a:t>
            </a:r>
            <a:r>
              <a:rPr lang="en-US" dirty="0" smtClean="0"/>
              <a:t>instead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Likelihood for one document </a:t>
            </a:r>
            <a:endParaRPr lang="en-US" dirty="0"/>
          </a:p>
        </p:txBody>
      </p:sp>
      <p:sp>
        <p:nvSpPr>
          <p:cNvPr id="2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37933" name="AutoShape 45"/>
          <p:cNvSpPr>
            <a:spLocks noChangeArrowheads="1"/>
          </p:cNvSpPr>
          <p:nvPr/>
        </p:nvSpPr>
        <p:spPr bwMode="auto">
          <a:xfrm>
            <a:off x="6889576" y="3491247"/>
            <a:ext cx="1066800" cy="457200"/>
          </a:xfrm>
          <a:prstGeom prst="wedgeRectCallout">
            <a:avLst>
              <a:gd name="adj1" fmla="val -51190"/>
              <a:gd name="adj2" fmla="val 868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H(</a:t>
            </a:r>
            <a:r>
              <a:rPr lang="en-US" sz="2000">
                <a:latin typeface="Symbol" charset="0"/>
                <a:sym typeface="Symbol" charset="0"/>
              </a:rPr>
              <a:t></a:t>
            </a:r>
            <a:r>
              <a:rPr lang="en-US"/>
              <a:t>)</a:t>
            </a:r>
          </a:p>
        </p:txBody>
      </p:sp>
      <p:sp>
        <p:nvSpPr>
          <p:cNvPr id="37934" name="Oval 46"/>
          <p:cNvSpPr>
            <a:spLocks noChangeArrowheads="1"/>
          </p:cNvSpPr>
          <p:nvPr/>
        </p:nvSpPr>
        <p:spPr bwMode="auto">
          <a:xfrm>
            <a:off x="5743872" y="3868750"/>
            <a:ext cx="1150640" cy="62292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06141" y="3068960"/>
                <a:ext cx="5348411" cy="1652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de-DE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de-DE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de-DE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m:rPr>
                          <m:nor/>
                        </m:rPr>
                        <a:rPr lang="de-DE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≥0∧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de-DE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fName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nary>
                          <m:r>
                            <m:rPr>
                              <m:nor/>
                            </m:rPr>
                            <a:rPr lang="de-DE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de-DE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≥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de-DE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is-IS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de-DE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de-DE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de-DE" b="0" i="1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b="0" i="1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b="0" i="1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de-DE" b="0" i="1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de-DE" b="0" i="1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b="0" i="0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de-DE" b="0" i="1" dirty="0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dirty="0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dirty="0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de-DE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141" y="3068960"/>
                <a:ext cx="5348411" cy="16522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34914" y="5356176"/>
                <a:ext cx="5490864" cy="1025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is-I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nary>
                                <m:naryPr>
                                  <m:chr m:val="∏"/>
                                  <m:ctrlPr>
                                    <a:rPr lang="is-I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func>
                      <m:r>
                        <a:rPr lang="de-DE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de-DE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is-I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∏"/>
                                      <m:ctrlPr>
                                        <a:rPr lang="is-I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nary>
                                </m:e>
                              </m:func>
                            </m:e>
                          </m:d>
                        </m:e>
                      </m:nary>
                      <m:r>
                        <a:rPr lang="de-DE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de-DE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𝐻</m:t>
                      </m:r>
                      <m:r>
                        <a:rPr lang="de-DE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de-DE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de-DE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de-DE" i="1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914" y="5356176"/>
                <a:ext cx="5490864" cy="10251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41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3" grpId="0" animBg="1"/>
      <p:bldP spid="37934" grpId="0" animBg="1"/>
      <p:bldP spid="27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Unigrams: Learning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document d</a:t>
            </a:r>
            <a:endParaRPr lang="is-IS" dirty="0" smtClean="0"/>
          </a:p>
          <a:p>
            <a:pPr lvl="1"/>
            <a:endParaRPr lang="is-IS" dirty="0"/>
          </a:p>
          <a:p>
            <a:pPr lvl="1"/>
            <a:endParaRPr lang="en-US" dirty="0"/>
          </a:p>
          <a:p>
            <a:r>
              <a:rPr lang="en-US" dirty="0" smtClean="0"/>
              <a:t>EM solution</a:t>
            </a:r>
          </a:p>
          <a:p>
            <a:pPr lvl="1"/>
            <a:r>
              <a:rPr lang="en-US" dirty="0" smtClean="0"/>
              <a:t>E step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 step</a:t>
            </a:r>
            <a:endParaRPr lang="en-US" dirty="0"/>
          </a:p>
        </p:txBody>
      </p:sp>
      <p:sp>
        <p:nvSpPr>
          <p:cNvPr id="1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21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04430" y="1601950"/>
                <a:ext cx="5757366" cy="1025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is-I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nary>
                                <m:naryPr>
                                  <m:chr m:val="∏"/>
                                  <m:ctrlPr>
                                    <a:rPr lang="is-I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func>
                      <m:r>
                        <a:rPr lang="de-DE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de-DE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is-I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∏"/>
                                      <m:ctrlPr>
                                        <a:rPr lang="is-I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nary>
                                </m:e>
                              </m:func>
                            </m:e>
                          </m:d>
                        </m:e>
                      </m:nary>
                      <m:r>
                        <a:rPr lang="de-DE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de-DE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𝐻</m:t>
                      </m:r>
                      <m:r>
                        <a:rPr lang="de-DE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de-DE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de-DE" i="1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30" y="1601950"/>
                <a:ext cx="5757366" cy="10251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024387" y="3275338"/>
                <a:ext cx="3095226" cy="106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𝑑𝑘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+1)</m:t>
                          </m:r>
                        </m:sup>
                      </m:sSubSup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sup>
                          </m:sSubSup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(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𝑡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)</m:t>
                                  </m:r>
                                </m:sup>
                              </m:sSubSup>
                              <m:nary>
                                <m:naryPr>
                                  <m:chr m:val="∏"/>
                                  <m:ctrlPr>
                                    <a:rPr lang="is-I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sSubSup>
                                    <m:sSubSup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𝑡</m:t>
                                      </m:r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de-DE" i="1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387" y="3275338"/>
                <a:ext cx="3095226" cy="1060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71140" y="4984377"/>
                <a:ext cx="2091918" cy="851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+1)</m:t>
                          </m:r>
                        </m:sup>
                      </m:sSubSup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𝑑𝑘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de-DE" i="1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140" y="4984377"/>
                <a:ext cx="2091918" cy="8514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4776998" y="4897430"/>
                <a:ext cx="3611426" cy="1025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+1)</m:t>
                          </m:r>
                        </m:sup>
                      </m:sSubSup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𝑑𝑘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𝑑𝑘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(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𝑡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)</m:t>
                                  </m:r>
                                </m:sup>
                              </m:sSubSup>
                              <m:nary>
                                <m:naryPr>
                                  <m:chr m:val="∑"/>
                                  <m:ctrlPr>
                                    <a:rPr lang="is-I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𝑛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(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de-DE" i="1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998" y="4897430"/>
                <a:ext cx="3611426" cy="10253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08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Topic Modeling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630" y="1899412"/>
            <a:ext cx="6440965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Probabilistic LSI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96784" y="1196975"/>
            <a:ext cx="5590015" cy="4968875"/>
          </a:xfrm>
        </p:spPr>
        <p:txBody>
          <a:bodyPr/>
          <a:lstStyle/>
          <a:p>
            <a:r>
              <a:rPr lang="en-US" dirty="0" smtClean="0"/>
              <a:t>Select a document d with probability P(d)</a:t>
            </a:r>
          </a:p>
          <a:p>
            <a:r>
              <a:rPr lang="en-US" dirty="0" smtClean="0"/>
              <a:t>For each word of d in the training set</a:t>
            </a:r>
          </a:p>
          <a:p>
            <a:pPr lvl="1"/>
            <a:r>
              <a:rPr lang="en-US" dirty="0" smtClean="0"/>
              <a:t>Choose a topic z with probability </a:t>
            </a:r>
            <a:br>
              <a:rPr lang="en-US" dirty="0" smtClean="0"/>
            </a:br>
            <a:r>
              <a:rPr lang="en-US" dirty="0" smtClean="0"/>
              <a:t>P(z | d)</a:t>
            </a:r>
          </a:p>
          <a:p>
            <a:pPr lvl="1"/>
            <a:r>
              <a:rPr lang="en-US" dirty="0" smtClean="0"/>
              <a:t>Generate the word with probability</a:t>
            </a:r>
            <a:br>
              <a:rPr lang="en-US" dirty="0" smtClean="0"/>
            </a:br>
            <a:r>
              <a:rPr lang="en-US" dirty="0" smtClean="0"/>
              <a:t>P(w | z)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Documents can have multiple topics</a:t>
            </a:r>
            <a:endParaRPr lang="en-US" dirty="0"/>
          </a:p>
        </p:txBody>
      </p:sp>
      <p:sp>
        <p:nvSpPr>
          <p:cNvPr id="23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23</a:t>
            </a:fld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683568" y="1601142"/>
            <a:ext cx="1828800" cy="3505200"/>
            <a:chOff x="228600" y="1601142"/>
            <a:chExt cx="1828800" cy="3505200"/>
          </a:xfrm>
        </p:grpSpPr>
        <p:sp>
          <p:nvSpPr>
            <p:cNvPr id="46" name="Rectangle 4"/>
            <p:cNvSpPr>
              <a:spLocks noChangeArrowheads="1"/>
            </p:cNvSpPr>
            <p:nvPr/>
          </p:nvSpPr>
          <p:spPr bwMode="auto">
            <a:xfrm>
              <a:off x="228600" y="1601142"/>
              <a:ext cx="1828800" cy="350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762000" y="1735719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48" name="Oval 6"/>
            <p:cNvSpPr>
              <a:spLocks noChangeArrowheads="1"/>
            </p:cNvSpPr>
            <p:nvPr/>
          </p:nvSpPr>
          <p:spPr bwMode="auto">
            <a:xfrm>
              <a:off x="762000" y="2820342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762000" y="3887142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" name="Rectangle 8"/>
            <p:cNvSpPr>
              <a:spLocks noChangeArrowheads="1"/>
            </p:cNvSpPr>
            <p:nvPr/>
          </p:nvSpPr>
          <p:spPr bwMode="auto">
            <a:xfrm>
              <a:off x="533400" y="2667942"/>
              <a:ext cx="1143000" cy="213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>
              <a:off x="1115616" y="2421519"/>
              <a:ext cx="0" cy="398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1066800" y="3506142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Text Box 13"/>
            <p:cNvSpPr txBox="1">
              <a:spLocks noChangeArrowheads="1"/>
            </p:cNvSpPr>
            <p:nvPr/>
          </p:nvSpPr>
          <p:spPr bwMode="auto">
            <a:xfrm>
              <a:off x="1676400" y="4725342"/>
              <a:ext cx="228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  <p:sp>
          <p:nvSpPr>
            <p:cNvPr id="60" name="Text Box 24"/>
            <p:cNvSpPr txBox="1">
              <a:spLocks noChangeArrowheads="1"/>
            </p:cNvSpPr>
            <p:nvPr/>
          </p:nvSpPr>
          <p:spPr bwMode="auto">
            <a:xfrm>
              <a:off x="1371600" y="4420542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</p:grpSp>
      <p:sp>
        <p:nvSpPr>
          <p:cNvPr id="74" name="Rechteck 22"/>
          <p:cNvSpPr/>
          <p:nvPr/>
        </p:nvSpPr>
        <p:spPr>
          <a:xfrm>
            <a:off x="2195736" y="5949280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fr-CA" sz="1050" dirty="0">
                <a:solidFill>
                  <a:srgbClr val="0000FF"/>
                </a:solidFill>
              </a:rPr>
              <a:t>Thomas </a:t>
            </a:r>
            <a:r>
              <a:rPr lang="fr-CA" sz="1050" dirty="0" smtClean="0">
                <a:solidFill>
                  <a:srgbClr val="0000FF"/>
                </a:solidFill>
              </a:rPr>
              <a:t>Hofmann, </a:t>
            </a:r>
            <a:r>
              <a:rPr lang="fr-CA" sz="1050" dirty="0" err="1" smtClean="0">
                <a:solidFill>
                  <a:srgbClr val="0000FF"/>
                </a:solidFill>
              </a:rPr>
              <a:t>Probabilistic</a:t>
            </a:r>
            <a:r>
              <a:rPr lang="fr-CA" sz="1050" dirty="0" smtClean="0">
                <a:solidFill>
                  <a:srgbClr val="0000FF"/>
                </a:solidFill>
              </a:rPr>
              <a:t> </a:t>
            </a:r>
            <a:r>
              <a:rPr lang="fr-CA" sz="1050" dirty="0">
                <a:solidFill>
                  <a:srgbClr val="0000FF"/>
                </a:solidFill>
              </a:rPr>
              <a:t>Latent </a:t>
            </a:r>
            <a:r>
              <a:rPr lang="fr-CA" sz="1050" dirty="0" err="1">
                <a:solidFill>
                  <a:srgbClr val="0000FF"/>
                </a:solidFill>
              </a:rPr>
              <a:t>Semantic</a:t>
            </a:r>
            <a:r>
              <a:rPr lang="fr-CA" sz="1050" dirty="0">
                <a:solidFill>
                  <a:srgbClr val="0000FF"/>
                </a:solidFill>
              </a:rPr>
              <a:t> </a:t>
            </a:r>
            <a:r>
              <a:rPr lang="fr-CA" sz="1050" dirty="0" err="1" smtClean="0">
                <a:solidFill>
                  <a:srgbClr val="0000FF"/>
                </a:solidFill>
              </a:rPr>
              <a:t>Indexing</a:t>
            </a:r>
            <a:r>
              <a:rPr lang="fr-CA" sz="1050" dirty="0" smtClean="0">
                <a:solidFill>
                  <a:srgbClr val="0000FF"/>
                </a:solidFill>
              </a:rPr>
              <a:t>, </a:t>
            </a:r>
            <a:r>
              <a:rPr lang="fr-CA" sz="1050" dirty="0" err="1">
                <a:solidFill>
                  <a:srgbClr val="0000FF"/>
                </a:solidFill>
              </a:rPr>
              <a:t>Proceedings</a:t>
            </a:r>
            <a:r>
              <a:rPr lang="fr-CA" sz="1050" dirty="0">
                <a:solidFill>
                  <a:srgbClr val="0000FF"/>
                </a:solidFill>
              </a:rPr>
              <a:t> of the </a:t>
            </a:r>
            <a:r>
              <a:rPr lang="fr-CA" sz="1050" dirty="0" err="1">
                <a:solidFill>
                  <a:srgbClr val="0000FF"/>
                </a:solidFill>
              </a:rPr>
              <a:t>Twenty</a:t>
            </a:r>
            <a:r>
              <a:rPr lang="fr-CA" sz="1050" dirty="0">
                <a:solidFill>
                  <a:srgbClr val="0000FF"/>
                </a:solidFill>
              </a:rPr>
              <a:t>-Second </a:t>
            </a:r>
            <a:r>
              <a:rPr lang="fr-CA" sz="1050" dirty="0" err="1">
                <a:solidFill>
                  <a:srgbClr val="0000FF"/>
                </a:solidFill>
              </a:rPr>
              <a:t>Annual</a:t>
            </a:r>
            <a:r>
              <a:rPr lang="fr-CA" sz="1050" dirty="0">
                <a:solidFill>
                  <a:srgbClr val="0000FF"/>
                </a:solidFill>
              </a:rPr>
              <a:t> International </a:t>
            </a:r>
            <a:r>
              <a:rPr lang="fr-CA" sz="1050" dirty="0">
                <a:solidFill>
                  <a:srgbClr val="0000FF"/>
                </a:solidFill>
                <a:hlinkClick r:id="rId3" tooltip="Special Interest Group on Information Retrieval"/>
              </a:rPr>
              <a:t>SIGIR</a:t>
            </a:r>
            <a:r>
              <a:rPr lang="fr-CA" sz="1050" dirty="0">
                <a:solidFill>
                  <a:srgbClr val="0000FF"/>
                </a:solidFill>
              </a:rPr>
              <a:t> </a:t>
            </a:r>
            <a:r>
              <a:rPr lang="fr-CA" sz="1050" dirty="0" err="1">
                <a:solidFill>
                  <a:srgbClr val="0000FF"/>
                </a:solidFill>
              </a:rPr>
              <a:t>Conference</a:t>
            </a:r>
            <a:r>
              <a:rPr lang="fr-CA" sz="1050" dirty="0">
                <a:solidFill>
                  <a:srgbClr val="0000FF"/>
                </a:solidFill>
              </a:rPr>
              <a:t> on </a:t>
            </a:r>
            <a:r>
              <a:rPr lang="fr-CA" sz="1050" dirty="0" err="1">
                <a:solidFill>
                  <a:srgbClr val="0000FF"/>
                </a:solidFill>
              </a:rPr>
              <a:t>Research</a:t>
            </a:r>
            <a:r>
              <a:rPr lang="fr-CA" sz="1050" dirty="0">
                <a:solidFill>
                  <a:srgbClr val="0000FF"/>
                </a:solidFill>
              </a:rPr>
              <a:t> and </a:t>
            </a:r>
            <a:r>
              <a:rPr lang="fr-CA" sz="1050" dirty="0" err="1">
                <a:solidFill>
                  <a:srgbClr val="0000FF"/>
                </a:solidFill>
              </a:rPr>
              <a:t>Development</a:t>
            </a:r>
            <a:r>
              <a:rPr lang="fr-CA" sz="1050" dirty="0">
                <a:solidFill>
                  <a:srgbClr val="0000FF"/>
                </a:solidFill>
              </a:rPr>
              <a:t> in Information </a:t>
            </a:r>
            <a:r>
              <a:rPr lang="fr-CA" sz="1050" dirty="0" err="1">
                <a:solidFill>
                  <a:srgbClr val="0000FF"/>
                </a:solidFill>
              </a:rPr>
              <a:t>Retrieval</a:t>
            </a:r>
            <a:r>
              <a:rPr lang="fr-CA" sz="1050" dirty="0">
                <a:solidFill>
                  <a:srgbClr val="0000FF"/>
                </a:solidFill>
              </a:rPr>
              <a:t> (SIGIR-99), </a:t>
            </a:r>
            <a:r>
              <a:rPr lang="fr-CA" sz="1050" b="1" dirty="0">
                <a:solidFill>
                  <a:srgbClr val="FF0000"/>
                </a:solidFill>
              </a:rPr>
              <a:t>1999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397784" y="4442320"/>
                <a:ext cx="5156122" cy="932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r>
                        <a:rPr lang="de-DE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de-DE" b="0" i="1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784" y="4442320"/>
                <a:ext cx="5156122" cy="9327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8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pLSA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Joint probability for all documents, </a:t>
                </a:r>
                <a:r>
                  <a:rPr lang="en-US" dirty="0" smtClean="0"/>
                  <a:t>words</a:t>
                </a:r>
                <a:endParaRPr lang="en-US" baseline="-25000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/>
                  <a:t>Distribution for document d, word </a:t>
                </a:r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i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Reformulate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𝑃</m:t>
                    </m:r>
                    <m:r>
                      <a:rPr lang="de-DE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de-DE" i="1">
                        <a:latin typeface="Cambria Math" charset="0"/>
                      </a:rPr>
                      <m:t>|</m:t>
                    </m:r>
                    <m:r>
                      <a:rPr lang="de-DE" i="1">
                        <a:latin typeface="Cambria Math" charset="0"/>
                      </a:rPr>
                      <m:t>𝑑</m:t>
                    </m:r>
                    <m:r>
                      <a:rPr lang="de-DE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with Bayes’ Rule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51762" y="3062441"/>
                <a:ext cx="5156122" cy="932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r>
                        <a:rPr lang="de-DE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de-DE" b="0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62" y="3062441"/>
                <a:ext cx="5156122" cy="9327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10054" y="5013176"/>
                <a:ext cx="5156122" cy="932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r>
                            <a:rPr lang="de-DE" i="1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de-DE" i="1">
                              <a:latin typeface="Cambria Math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  <m:r>
                            <a:rPr lang="de-DE" i="1">
                              <a:latin typeface="Cambria Math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de-DE" b="0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54" y="5013176"/>
                <a:ext cx="5156122" cy="9327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6987044" y="1192916"/>
            <a:ext cx="1594308" cy="2837223"/>
            <a:chOff x="6732240" y="1196975"/>
            <a:chExt cx="1594308" cy="2837223"/>
          </a:xfrm>
        </p:grpSpPr>
        <p:grpSp>
          <p:nvGrpSpPr>
            <p:cNvPr id="8" name="Group 7"/>
            <p:cNvGrpSpPr/>
            <p:nvPr/>
          </p:nvGrpSpPr>
          <p:grpSpPr>
            <a:xfrm>
              <a:off x="6732240" y="1196975"/>
              <a:ext cx="685800" cy="2837223"/>
              <a:chOff x="762000" y="1735719"/>
              <a:chExt cx="685800" cy="2837223"/>
            </a:xfrm>
          </p:grpSpPr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762000" y="1735719"/>
                <a:ext cx="685800" cy="685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baseline="-25000" dirty="0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762000" y="2820342"/>
                <a:ext cx="685800" cy="685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k</a:t>
                </a:r>
                <a:endParaRPr lang="en-US" baseline="-25000" dirty="0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762000" y="3887142"/>
                <a:ext cx="685800" cy="6858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i</a:t>
                </a:r>
                <a:endParaRPr lang="en-US" baseline="-25000" dirty="0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1115616" y="2421519"/>
                <a:ext cx="0" cy="3988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1066800" y="3506142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451928" y="1355209"/>
              <a:ext cx="720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P(d)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18040" y="2466280"/>
              <a:ext cx="908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P(</a:t>
              </a:r>
              <a:r>
                <a:rPr lang="en-US" dirty="0" err="1" smtClean="0"/>
                <a:t>z</a:t>
              </a:r>
              <a:r>
                <a:rPr lang="en-US" baseline="-25000" dirty="0" err="1" smtClean="0"/>
                <a:t>k</a:t>
              </a:r>
              <a:r>
                <a:rPr lang="en-US" dirty="0" err="1" smtClean="0"/>
                <a:t>|d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18040" y="3506632"/>
              <a:ext cx="908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P(</a:t>
              </a:r>
              <a:r>
                <a:rPr lang="en-US" dirty="0" err="1" smtClean="0"/>
                <a:t>w</a:t>
              </a:r>
              <a:r>
                <a:rPr lang="en-US" baseline="-25000" dirty="0" err="1" smtClean="0"/>
                <a:t>i</a:t>
              </a:r>
              <a:r>
                <a:rPr lang="en-US" dirty="0" err="1" smtClean="0"/>
                <a:t>|z</a:t>
              </a:r>
              <a:r>
                <a:rPr lang="en-US" baseline="-25000" dirty="0" err="1" smtClean="0"/>
                <a:t>k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590018" y="4364190"/>
            <a:ext cx="3642870" cy="1617869"/>
            <a:chOff x="3247120" y="4225959"/>
            <a:chExt cx="3642870" cy="1617869"/>
          </a:xfrm>
        </p:grpSpPr>
        <p:grpSp>
          <p:nvGrpSpPr>
            <p:cNvPr id="22" name="Group 21"/>
            <p:cNvGrpSpPr/>
            <p:nvPr/>
          </p:nvGrpSpPr>
          <p:grpSpPr>
            <a:xfrm>
              <a:off x="3247120" y="4225959"/>
              <a:ext cx="3642870" cy="1617869"/>
              <a:chOff x="4683678" y="2427329"/>
              <a:chExt cx="3642870" cy="161786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480832" y="2427329"/>
                <a:ext cx="1937208" cy="1617869"/>
                <a:chOff x="-489408" y="2966073"/>
                <a:chExt cx="1937208" cy="1617869"/>
              </a:xfrm>
            </p:grpSpPr>
            <p:sp>
              <p:nvSpPr>
                <p:cNvPr id="27" name="Oval 5"/>
                <p:cNvSpPr>
                  <a:spLocks noChangeArrowheads="1"/>
                </p:cNvSpPr>
                <p:nvPr/>
              </p:nvSpPr>
              <p:spPr bwMode="auto">
                <a:xfrm>
                  <a:off x="-489408" y="3898142"/>
                  <a:ext cx="685800" cy="6858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 smtClean="0"/>
                    <a:t>d</a:t>
                  </a:r>
                  <a:endParaRPr lang="en-US" baseline="-25000" dirty="0"/>
                </a:p>
              </p:txBody>
            </p:sp>
            <p:sp>
              <p:nvSpPr>
                <p:cNvPr id="28" name="Oval 6"/>
                <p:cNvSpPr>
                  <a:spLocks noChangeArrowheads="1"/>
                </p:cNvSpPr>
                <p:nvPr/>
              </p:nvSpPr>
              <p:spPr bwMode="auto">
                <a:xfrm>
                  <a:off x="141043" y="2966073"/>
                  <a:ext cx="685800" cy="6858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 err="1" smtClean="0"/>
                    <a:t>z</a:t>
                  </a:r>
                  <a:r>
                    <a:rPr lang="en-US" baseline="-25000" dirty="0" err="1" smtClean="0"/>
                    <a:t>k</a:t>
                  </a:r>
                  <a:endParaRPr lang="en-US" baseline="-25000" dirty="0"/>
                </a:p>
              </p:txBody>
            </p:sp>
            <p:sp>
              <p:nvSpPr>
                <p:cNvPr id="29" name="Oval 7"/>
                <p:cNvSpPr>
                  <a:spLocks noChangeArrowheads="1"/>
                </p:cNvSpPr>
                <p:nvPr/>
              </p:nvSpPr>
              <p:spPr bwMode="auto">
                <a:xfrm>
                  <a:off x="762000" y="3887142"/>
                  <a:ext cx="685800" cy="6858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 err="1" smtClean="0"/>
                    <a:t>w</a:t>
                  </a:r>
                  <a:r>
                    <a:rPr lang="en-US" baseline="-25000" dirty="0" err="1" smtClean="0"/>
                    <a:t>i</a:t>
                  </a:r>
                  <a:endParaRPr lang="en-US" baseline="-25000" dirty="0"/>
                </a:p>
              </p:txBody>
            </p:sp>
            <p:sp>
              <p:nvSpPr>
                <p:cNvPr id="31" name="Line 12"/>
                <p:cNvSpPr>
                  <a:spLocks noChangeShapeType="1"/>
                </p:cNvSpPr>
                <p:nvPr/>
              </p:nvSpPr>
              <p:spPr bwMode="auto">
                <a:xfrm>
                  <a:off x="687028" y="3576163"/>
                  <a:ext cx="304800" cy="3426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6817070" y="2577707"/>
                <a:ext cx="7202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P(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683678" y="3517632"/>
                <a:ext cx="908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P(</a:t>
                </a:r>
                <a:r>
                  <a:rPr lang="en-US" dirty="0" err="1" smtClean="0"/>
                  <a:t>d|z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418040" y="3506632"/>
                <a:ext cx="908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P(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k</a:t>
                </a:r>
                <a:r>
                  <a:rPr lang="en-US" dirty="0" err="1" smtClean="0"/>
                  <a:t>|w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p:grp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 flipH="1">
              <a:off x="4556292" y="4867189"/>
              <a:ext cx="304800" cy="342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851762" y="1648743"/>
                <a:ext cx="5156122" cy="9619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is-IS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𝑃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𝑑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de-DE" b="0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62" y="1648743"/>
                <a:ext cx="5156122" cy="9619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pLSA</a:t>
            </a:r>
            <a:r>
              <a:rPr lang="en-US" dirty="0" smtClean="0"/>
              <a:t>: Learning Using </a:t>
            </a:r>
            <a:r>
              <a:rPr lang="en-US" dirty="0" smtClean="0"/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875"/>
          </a:xfrm>
        </p:spPr>
        <p:txBody>
          <a:bodyPr/>
          <a:lstStyle/>
          <a:p>
            <a:r>
              <a:rPr lang="en-US" dirty="0" smtClean="0"/>
              <a:t>Likelihood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EM solution</a:t>
            </a:r>
          </a:p>
          <a:p>
            <a:pPr lvl="1"/>
            <a:r>
              <a:rPr lang="en-US" dirty="0" smtClean="0"/>
              <a:t>E step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99592" y="1653712"/>
                <a:ext cx="6416757" cy="15578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𝐿</m:t>
                      </m:r>
                      <m:r>
                        <a:rPr lang="de-DE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b="0" i="0" smtClean="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de-DE" b="0" i="1" dirty="0" smtClean="0">
                  <a:latin typeface="Cambria Math" charset="0"/>
                </a:endParaRPr>
              </a:p>
              <a:p>
                <a:pPr marL="231775" indent="-2190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i="1">
                              <a:latin typeface="Cambria Math" charset="0"/>
                            </a:rPr>
                            <m:t>𝑛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is-IS" i="1">
                                  <a:latin typeface="Cambria Math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de-DE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de-DE" i="1">
                                  <a:latin typeface="Cambria Math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is-IS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f>
                                    <m:fPr>
                                      <m:ctrlPr>
                                        <a:rPr lang="bg-BG" i="1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𝑑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𝑑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de-DE" i="1">
                                          <a:latin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de-DE">
                                          <a:latin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is-IS" i="1"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𝐾</m:t>
                                          </m:r>
                                        </m:sup>
                                        <m:e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𝑃</m:t>
                                          </m:r>
                                          <m:d>
                                            <m:dPr>
                                              <m:ctrlPr>
                                                <a:rPr lang="de-DE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de-DE" b="0" i="1" smtClean="0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b="0" i="1" smtClean="0">
                                                      <a:latin typeface="Cambria Math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b="0" i="1" smtClean="0"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de-DE" b="0" i="1" smtClean="0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b="0" i="1" smtClean="0">
                                                      <a:latin typeface="Cambria Math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b="0" i="1" smtClean="0"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𝑃</m:t>
                                          </m:r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DE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b="0" i="1" smtClean="0">
                                                  <a:latin typeface="Cambria Math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b="0" i="1" smtClean="0">
                                                  <a:latin typeface="Cambria Math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func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653712"/>
                <a:ext cx="6416757" cy="15578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546932" y="3750281"/>
                <a:ext cx="4931990" cy="941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|</m:t>
                      </m:r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𝑑</m:t>
                      </m:r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de-DE" i="1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932" y="3750281"/>
                <a:ext cx="4931990" cy="9410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546932" y="4675523"/>
                <a:ext cx="4820018" cy="1759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 </m:t>
                      </m:r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is-I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de-DE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</m:e>
                      </m:d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   </m:t>
                      </m:r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|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932" y="4675523"/>
                <a:ext cx="4820018" cy="17590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75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pLSA</a:t>
            </a:r>
            <a:r>
              <a:rPr lang="en-US" dirty="0" smtClean="0"/>
              <a:t>: Learning Using </a:t>
            </a:r>
            <a:r>
              <a:rPr lang="en-US" dirty="0" smtClean="0"/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Likelihood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Parameters to learn (M step)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-342900">
              <a:buFontTx/>
              <a:buChar char="•"/>
            </a:pPr>
            <a:r>
              <a:rPr lang="en-US" dirty="0" smtClean="0"/>
              <a:t>(E step)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24732" y="3095274"/>
                <a:ext cx="7983660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𝐿</m:t>
                      </m:r>
                      <m:r>
                        <a:rPr lang="de-DE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b="0" i="0" smtClean="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de-DE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𝑑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de-DE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is-IS" i="1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de-DE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sup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de-DE" i="1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i="1">
                                                  <a:latin typeface="Cambria Math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i="1">
                                                  <a:latin typeface="Cambria Math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𝑃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)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𝑃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32" y="3095274"/>
                <a:ext cx="7983660" cy="7789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24732" y="1713278"/>
                <a:ext cx="5156122" cy="9619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is-IS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𝑃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𝑑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de-DE" b="0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32" y="1713278"/>
                <a:ext cx="5156122" cy="9619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203848" y="1700808"/>
                <a:ext cx="5156122" cy="932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r>
                            <a:rPr lang="de-DE" i="1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de-DE" i="1">
                              <a:latin typeface="Cambria Math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  <m:r>
                            <a:rPr lang="de-DE" i="1">
                              <a:latin typeface="Cambria Math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de-DE" b="0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700808"/>
                <a:ext cx="5156122" cy="9327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962377" y="4496085"/>
                <a:ext cx="1107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377" y="4496085"/>
                <a:ext cx="110780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177585" y="4496085"/>
                <a:ext cx="8110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1113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i="1" dirty="0">
                  <a:latin typeface="Cambria Math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585" y="4496085"/>
                <a:ext cx="81105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179529" y="4496085"/>
                <a:ext cx="1024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1113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charset="0"/>
                        </a:rPr>
                        <m:t>𝑃</m:t>
                      </m:r>
                      <m:r>
                        <a:rPr lang="de-DE" i="1">
                          <a:latin typeface="Cambria Math" charset="0"/>
                        </a:rPr>
                        <m:t>(</m:t>
                      </m:r>
                      <m:r>
                        <a:rPr lang="de-DE" i="1">
                          <a:latin typeface="Cambria Math" charset="0"/>
                        </a:rPr>
                        <m:t>𝑑</m:t>
                      </m:r>
                      <m:r>
                        <a:rPr lang="de-DE" i="1">
                          <a:latin typeface="Cambria Math" charset="0"/>
                        </a:rPr>
                        <m:t>|</m:t>
                      </m:r>
                      <m:sSub>
                        <m:sSubPr>
                          <m:ctrlPr>
                            <a:rPr lang="de-DE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de-DE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de-DE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529" y="4496085"/>
                <a:ext cx="1024319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3904638" y="5909903"/>
                <a:ext cx="1334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de-DE" i="1">
                              <a:latin typeface="Cambria Math" charset="0"/>
                            </a:rPr>
                            <m:t>𝑑</m:t>
                          </m:r>
                          <m:r>
                            <a:rPr lang="de-DE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638" y="5909903"/>
                <a:ext cx="133472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pLSA</a:t>
            </a:r>
            <a:r>
              <a:rPr lang="en-US" dirty="0" smtClean="0"/>
              <a:t>: Learning Using </a:t>
            </a:r>
            <a:r>
              <a:rPr lang="en-US" dirty="0" smtClean="0"/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 </a:t>
            </a:r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E step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187624" y="2138294"/>
                <a:ext cx="4931990" cy="850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|</m:t>
                      </m:r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𝑑</m:t>
                      </m:r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de-DE" i="1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138294"/>
                <a:ext cx="4931990" cy="8501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187624" y="3471401"/>
                <a:ext cx="6624736" cy="2811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 </m:t>
                      </m:r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is-I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de-DE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</m:e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   </m:t>
                      </m:r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is-I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is-I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de-DE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       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𝑅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s-I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de-DE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 </m:t>
                              </m:r>
                            </m:e>
                          </m:nary>
                        </m:e>
                      </m:nary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𝑅</m:t>
                      </m:r>
                      <m:r>
                        <a:rPr lang="de-DE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de-DE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  <m:r>
                                    <a:rPr lang="de-DE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471401"/>
                <a:ext cx="6624736" cy="28119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1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pLSA</a:t>
            </a:r>
            <a:r>
              <a:rPr lang="en-US" dirty="0" smtClean="0"/>
              <a:t>: Overview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</a:t>
            </a:r>
            <a:r>
              <a:rPr lang="en-US" dirty="0"/>
              <a:t>a complete generative model </a:t>
            </a:r>
          </a:p>
          <a:p>
            <a:pPr lvl="1"/>
            <a:r>
              <a:rPr lang="en-US" dirty="0"/>
              <a:t>Has a </a:t>
            </a:r>
            <a:r>
              <a:rPr lang="en-US" dirty="0" smtClean="0"/>
              <a:t>prior distribution over </a:t>
            </a:r>
            <a:r>
              <a:rPr lang="en-US" dirty="0"/>
              <a:t>the training set of documents: no new document can be generated!</a:t>
            </a:r>
          </a:p>
          <a:p>
            <a:r>
              <a:rPr lang="en-US" dirty="0"/>
              <a:t>Nevertheless, more realistic than mixture model</a:t>
            </a:r>
          </a:p>
          <a:p>
            <a:pPr lvl="1"/>
            <a:r>
              <a:rPr lang="en-US" dirty="0"/>
              <a:t>Documents can discuss multiple topics</a:t>
            </a:r>
            <a:r>
              <a:rPr lang="en-US" dirty="0" smtClean="0"/>
              <a:t>!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Too many </a:t>
            </a:r>
            <a:r>
              <a:rPr lang="en-US" dirty="0" smtClean="0"/>
              <a:t>parameters</a:t>
            </a:r>
            <a:endParaRPr lang="en-US" dirty="0" smtClean="0"/>
          </a:p>
          <a:p>
            <a:pPr lvl="1"/>
            <a:r>
              <a:rPr lang="en-US" dirty="0" smtClean="0"/>
              <a:t>Overfitting</a:t>
            </a:r>
          </a:p>
          <a:p>
            <a:pPr lvl="1"/>
            <a:endParaRPr lang="en-US" dirty="0" smtClean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1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LSI and </a:t>
            </a:r>
            <a:r>
              <a:rPr lang="en-US" sz="4000" dirty="0" err="1" smtClean="0">
                <a:cs typeface="+mj-cs"/>
              </a:rPr>
              <a:t>pLSI</a:t>
            </a:r>
            <a:endParaRPr lang="fr-CA" sz="4000" dirty="0" smtClean="0">
              <a:cs typeface="+mj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LSI: find the k-dimensions that minimize the </a:t>
            </a:r>
            <a:r>
              <a:rPr lang="en-US" dirty="0" err="1" smtClean="0">
                <a:cs typeface="+mn-cs"/>
              </a:rPr>
              <a:t>Frobenius</a:t>
            </a:r>
            <a:r>
              <a:rPr lang="en-US" dirty="0" smtClean="0">
                <a:cs typeface="+mn-cs"/>
              </a:rPr>
              <a:t> norm of A-A’.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pLSI</a:t>
            </a:r>
            <a:r>
              <a:rPr lang="en-US" dirty="0" smtClean="0">
                <a:cs typeface="+mn-cs"/>
              </a:rPr>
              <a:t>: defines one’s own objective function to minimize (maximize)</a:t>
            </a:r>
          </a:p>
          <a:p>
            <a:pPr lvl="1" eaLnBrk="1" hangingPunct="1">
              <a:defRPr/>
            </a:pPr>
            <a:r>
              <a:rPr lang="en-US" dirty="0" smtClean="0"/>
              <a:t>Models each word as a sample from a mixture model</a:t>
            </a:r>
          </a:p>
        </p:txBody>
      </p:sp>
      <p:sp>
        <p:nvSpPr>
          <p:cNvPr id="3" name="Rechteck 2"/>
          <p:cNvSpPr/>
          <p:nvPr/>
        </p:nvSpPr>
        <p:spPr>
          <a:xfrm>
            <a:off x="2195736" y="5805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fr-CA" sz="1200" dirty="0">
                <a:solidFill>
                  <a:srgbClr val="0000FF"/>
                </a:solidFill>
              </a:rPr>
              <a:t>Thomas </a:t>
            </a:r>
            <a:r>
              <a:rPr lang="fr-CA" sz="1200" dirty="0" smtClean="0">
                <a:solidFill>
                  <a:srgbClr val="0000FF"/>
                </a:solidFill>
              </a:rPr>
              <a:t>Hofmann, </a:t>
            </a:r>
            <a:r>
              <a:rPr lang="fr-CA" sz="1200" dirty="0" err="1" smtClean="0">
                <a:solidFill>
                  <a:srgbClr val="0000FF"/>
                </a:solidFill>
              </a:rPr>
              <a:t>Probabilistic</a:t>
            </a:r>
            <a:r>
              <a:rPr lang="fr-CA" sz="1200" dirty="0" smtClean="0">
                <a:solidFill>
                  <a:srgbClr val="0000FF"/>
                </a:solidFill>
              </a:rPr>
              <a:t> </a:t>
            </a:r>
            <a:r>
              <a:rPr lang="fr-CA" sz="1200" dirty="0">
                <a:solidFill>
                  <a:srgbClr val="0000FF"/>
                </a:solidFill>
              </a:rPr>
              <a:t>Latent </a:t>
            </a:r>
            <a:r>
              <a:rPr lang="fr-CA" sz="1200" dirty="0" err="1">
                <a:solidFill>
                  <a:srgbClr val="0000FF"/>
                </a:solidFill>
              </a:rPr>
              <a:t>Semantic</a:t>
            </a:r>
            <a:r>
              <a:rPr lang="fr-CA" sz="1200" dirty="0">
                <a:solidFill>
                  <a:srgbClr val="0000FF"/>
                </a:solidFill>
              </a:rPr>
              <a:t> </a:t>
            </a:r>
            <a:r>
              <a:rPr lang="fr-CA" sz="1200" dirty="0" err="1" smtClean="0">
                <a:solidFill>
                  <a:srgbClr val="0000FF"/>
                </a:solidFill>
              </a:rPr>
              <a:t>Indexing</a:t>
            </a:r>
            <a:r>
              <a:rPr lang="fr-CA" sz="1200" dirty="0" smtClean="0">
                <a:solidFill>
                  <a:srgbClr val="0000FF"/>
                </a:solidFill>
              </a:rPr>
              <a:t>, </a:t>
            </a:r>
            <a:r>
              <a:rPr lang="fr-CA" sz="1200" dirty="0" err="1">
                <a:solidFill>
                  <a:srgbClr val="0000FF"/>
                </a:solidFill>
              </a:rPr>
              <a:t>Proceedings</a:t>
            </a:r>
            <a:r>
              <a:rPr lang="fr-CA" sz="1200" dirty="0">
                <a:solidFill>
                  <a:srgbClr val="0000FF"/>
                </a:solidFill>
              </a:rPr>
              <a:t> of the </a:t>
            </a:r>
            <a:r>
              <a:rPr lang="fr-CA" sz="1200" dirty="0" err="1">
                <a:solidFill>
                  <a:srgbClr val="0000FF"/>
                </a:solidFill>
              </a:rPr>
              <a:t>Twenty</a:t>
            </a:r>
            <a:r>
              <a:rPr lang="fr-CA" sz="1200" dirty="0">
                <a:solidFill>
                  <a:srgbClr val="0000FF"/>
                </a:solidFill>
              </a:rPr>
              <a:t>-Second </a:t>
            </a:r>
            <a:r>
              <a:rPr lang="fr-CA" sz="1200" dirty="0" err="1">
                <a:solidFill>
                  <a:srgbClr val="0000FF"/>
                </a:solidFill>
              </a:rPr>
              <a:t>Annual</a:t>
            </a:r>
            <a:r>
              <a:rPr lang="fr-CA" sz="1200" dirty="0">
                <a:solidFill>
                  <a:srgbClr val="0000FF"/>
                </a:solidFill>
              </a:rPr>
              <a:t> International </a:t>
            </a:r>
            <a:r>
              <a:rPr lang="fr-CA" sz="1200" dirty="0">
                <a:solidFill>
                  <a:srgbClr val="0000FF"/>
                </a:solidFill>
                <a:hlinkClick r:id="rId2" tooltip="Special Interest Group on Information Retrieval"/>
              </a:rPr>
              <a:t>SIGIR</a:t>
            </a:r>
            <a:r>
              <a:rPr lang="fr-CA" sz="1200" dirty="0">
                <a:solidFill>
                  <a:srgbClr val="0000FF"/>
                </a:solidFill>
              </a:rPr>
              <a:t> </a:t>
            </a:r>
            <a:r>
              <a:rPr lang="fr-CA" sz="1200" dirty="0" err="1">
                <a:solidFill>
                  <a:srgbClr val="0000FF"/>
                </a:solidFill>
              </a:rPr>
              <a:t>Conference</a:t>
            </a:r>
            <a:r>
              <a:rPr lang="fr-CA" sz="1200" dirty="0">
                <a:solidFill>
                  <a:srgbClr val="0000FF"/>
                </a:solidFill>
              </a:rPr>
              <a:t> on </a:t>
            </a:r>
            <a:r>
              <a:rPr lang="fr-CA" sz="1200" dirty="0" err="1">
                <a:solidFill>
                  <a:srgbClr val="0000FF"/>
                </a:solidFill>
              </a:rPr>
              <a:t>Research</a:t>
            </a:r>
            <a:r>
              <a:rPr lang="fr-CA" sz="1200" dirty="0">
                <a:solidFill>
                  <a:srgbClr val="0000FF"/>
                </a:solidFill>
              </a:rPr>
              <a:t> and </a:t>
            </a:r>
            <a:r>
              <a:rPr lang="fr-CA" sz="1200" dirty="0" err="1">
                <a:solidFill>
                  <a:srgbClr val="0000FF"/>
                </a:solidFill>
              </a:rPr>
              <a:t>Development</a:t>
            </a:r>
            <a:r>
              <a:rPr lang="fr-CA" sz="1200" dirty="0">
                <a:solidFill>
                  <a:srgbClr val="0000FF"/>
                </a:solidFill>
              </a:rPr>
              <a:t> in Information </a:t>
            </a:r>
            <a:r>
              <a:rPr lang="fr-CA" sz="1200" dirty="0" err="1">
                <a:solidFill>
                  <a:srgbClr val="0000FF"/>
                </a:solidFill>
              </a:rPr>
              <a:t>Retrieval</a:t>
            </a:r>
            <a:r>
              <a:rPr lang="fr-CA" sz="1200" dirty="0">
                <a:solidFill>
                  <a:srgbClr val="0000FF"/>
                </a:solidFill>
              </a:rPr>
              <a:t> (SIGIR-99), </a:t>
            </a:r>
            <a:r>
              <a:rPr lang="fr-CA" sz="1200" b="1" dirty="0">
                <a:solidFill>
                  <a:srgbClr val="FF0000"/>
                </a:solidFill>
              </a:rPr>
              <a:t>1999</a:t>
            </a: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821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Agents</a:t>
            </a:r>
          </a:p>
          <a:p>
            <a:pPr lvl="1"/>
            <a:r>
              <a:rPr lang="en-US" dirty="0" smtClean="0"/>
              <a:t>Task/goal: Information retrieval</a:t>
            </a:r>
          </a:p>
          <a:p>
            <a:pPr lvl="1"/>
            <a:r>
              <a:rPr lang="en-US" dirty="0" smtClean="0"/>
              <a:t>Environment: Documents</a:t>
            </a:r>
          </a:p>
          <a:p>
            <a:pPr lvl="1"/>
            <a:r>
              <a:rPr lang="en-US" dirty="0" smtClean="0"/>
              <a:t>Means: Vector space or probability based retrieval</a:t>
            </a:r>
          </a:p>
          <a:p>
            <a:pPr lvl="2"/>
            <a:r>
              <a:rPr lang="en-US" dirty="0" smtClean="0"/>
              <a:t>Dimension reduction (vector model)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opic models (probability model)</a:t>
            </a:r>
          </a:p>
          <a:p>
            <a:r>
              <a:rPr lang="en-US" dirty="0" smtClean="0"/>
              <a:t>Today: Topic models</a:t>
            </a:r>
          </a:p>
          <a:p>
            <a:pPr lvl="1"/>
            <a:r>
              <a:rPr lang="en-US" dirty="0" smtClean="0"/>
              <a:t>Probabilistic LSI (</a:t>
            </a:r>
            <a:r>
              <a:rPr lang="en-US" dirty="0" err="1" smtClean="0"/>
              <a:t>pLSI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Latent </a:t>
            </a:r>
            <a:r>
              <a:rPr lang="en-US" dirty="0" err="1" smtClean="0"/>
              <a:t>Dirichlet</a:t>
            </a:r>
            <a:r>
              <a:rPr lang="en-US" dirty="0" smtClean="0"/>
              <a:t> Allocation (LDA)</a:t>
            </a:r>
          </a:p>
          <a:p>
            <a:r>
              <a:rPr lang="en-US" dirty="0" smtClean="0"/>
              <a:t>Soon: What agents can take with them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35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Cutting the dimensions with the least singular values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844824"/>
            <a:ext cx="7087080" cy="2232248"/>
          </a:xfrm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148064" y="1628800"/>
            <a:ext cx="2664296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812360" y="3789040"/>
            <a:ext cx="36004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762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7793037" cy="648072"/>
          </a:xfrm>
        </p:spPr>
        <p:txBody>
          <a:bodyPr/>
          <a:lstStyle/>
          <a:p>
            <a:pPr>
              <a:defRPr/>
            </a:pPr>
            <a:r>
              <a:rPr lang="en-US" sz="3600" dirty="0" err="1" smtClean="0"/>
              <a:t>pLSI</a:t>
            </a:r>
            <a:endParaRPr lang="en-US" sz="36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2"/>
          </p:nvPr>
        </p:nvPicPr>
        <p:blipFill rotWithShape="1">
          <a:blip r:embed="rId2"/>
          <a:srcRect l="-119" t="303" r="-169" b="-271"/>
          <a:stretch/>
        </p:blipFill>
        <p:spPr>
          <a:xfrm>
            <a:off x="35496" y="1079971"/>
            <a:ext cx="8012113" cy="5013325"/>
          </a:xfrm>
        </p:spPr>
      </p:pic>
      <p:sp>
        <p:nvSpPr>
          <p:cNvPr id="3" name="Textfeld 2"/>
          <p:cNvSpPr txBox="1"/>
          <p:nvPr/>
        </p:nvSpPr>
        <p:spPr>
          <a:xfrm>
            <a:off x="3388995" y="5949280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 = number of topics</a:t>
            </a:r>
          </a:p>
          <a:p>
            <a:r>
              <a:rPr lang="en-US" sz="1200" dirty="0" smtClean="0"/>
              <a:t>V = vocabulary size</a:t>
            </a:r>
          </a:p>
          <a:p>
            <a:r>
              <a:rPr lang="en-US" sz="1200" dirty="0" smtClean="0"/>
              <a:t>M = number of documents</a:t>
            </a:r>
            <a:endParaRPr lang="en-US" sz="1200" dirty="0"/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51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pLSA</a:t>
            </a:r>
            <a:r>
              <a:rPr lang="en-US" dirty="0" smtClean="0"/>
              <a:t> </a:t>
            </a:r>
            <a:r>
              <a:rPr lang="en-US" dirty="0" err="1" smtClean="0"/>
              <a:t>Testrun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PLSA topics (TDT-1 corpus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Approx. 7 million words, </a:t>
            </a:r>
            <a:r>
              <a:rPr lang="en-US" dirty="0" smtClean="0"/>
              <a:t>15863 documents, </a:t>
            </a:r>
            <a:r>
              <a:rPr lang="en-US" dirty="0" smtClean="0"/>
              <a:t>K = 128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The two most probable </a:t>
            </a:r>
            <a:br>
              <a:rPr lang="en-US" sz="2000" dirty="0" smtClean="0"/>
            </a:br>
            <a:r>
              <a:rPr lang="en-US" sz="2000" dirty="0" smtClean="0"/>
              <a:t>topics that generate the </a:t>
            </a:r>
            <a:br>
              <a:rPr lang="en-US" sz="2000" dirty="0" smtClean="0"/>
            </a:br>
            <a:r>
              <a:rPr lang="en-US" sz="2000" dirty="0" smtClean="0"/>
              <a:t>term “flight” (left) and </a:t>
            </a:r>
            <a:br>
              <a:rPr lang="en-US" sz="2000" dirty="0" smtClean="0"/>
            </a:br>
            <a:r>
              <a:rPr lang="en-US" sz="2000" dirty="0" smtClean="0"/>
              <a:t>“love” (right).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List of most probable </a:t>
            </a:r>
            <a:br>
              <a:rPr lang="en-US" sz="2000" dirty="0" smtClean="0"/>
            </a:br>
            <a:r>
              <a:rPr lang="en-US" sz="2000" dirty="0" smtClean="0"/>
              <a:t>words per topic, with </a:t>
            </a:r>
            <a:br>
              <a:rPr lang="en-US" sz="2000" dirty="0" smtClean="0"/>
            </a:br>
            <a:r>
              <a:rPr lang="en-US" sz="2000" dirty="0" smtClean="0"/>
              <a:t>decreasing probability </a:t>
            </a:r>
            <a:br>
              <a:rPr lang="en-US" sz="2000" dirty="0" smtClean="0"/>
            </a:br>
            <a:r>
              <a:rPr lang="en-US" sz="2000" dirty="0" smtClean="0"/>
              <a:t>going down the list.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292" y="2492896"/>
            <a:ext cx="5379621" cy="367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1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with LSI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err="1" smtClean="0"/>
                  <a:t>pLSI</a:t>
                </a:r>
                <a:r>
                  <a:rPr lang="en-US" dirty="0" smtClean="0"/>
                  <a:t>: no </a:t>
                </a:r>
                <a:r>
                  <a:rPr lang="en-US" dirty="0" err="1" smtClean="0"/>
                  <a:t>orthonormality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charset="0"/>
                          </a:rPr>
                          <m:t>𝑈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de-DE" i="1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dirty="0"/>
                  <a:t>Difference: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dirty="0"/>
                  <a:t>LSI: minimize </a:t>
                </a:r>
                <a:r>
                  <a:rPr lang="en-US" dirty="0" err="1"/>
                  <a:t>Frobenius</a:t>
                </a:r>
                <a:r>
                  <a:rPr lang="en-US" dirty="0"/>
                  <a:t> (L-2) </a:t>
                </a:r>
                <a:r>
                  <a:rPr lang="en-US" dirty="0" smtClean="0"/>
                  <a:t>norm</a:t>
                </a:r>
                <a:endParaRPr lang="en-US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dirty="0" err="1"/>
                  <a:t>pLSI</a:t>
                </a:r>
                <a:r>
                  <a:rPr lang="en-US" dirty="0"/>
                  <a:t>: log-likelihood of training </a:t>
                </a:r>
                <a:r>
                  <a:rPr lang="en-US" dirty="0" smtClean="0"/>
                  <a:t>data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b="-4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199121" y="1252135"/>
                <a:ext cx="6767983" cy="14580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9525"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𝑃</m:t>
                      </m:r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de-DE" b="0" i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charset="0"/>
                            </a:rPr>
                            <m:t>k</m:t>
                          </m:r>
                        </m:sub>
                      </m:sSub>
                      <m:sSubSup>
                        <m:sSubSup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𝑘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𝑇</m:t>
                          </m:r>
                        </m:sup>
                      </m:sSubSup>
                      <m:r>
                        <a:rPr lang="de-DE" b="0" i="1" smtClean="0">
                          <a:latin typeface="Cambria Math" charset="0"/>
                        </a:rPr>
                        <m:t>                   </m:t>
                      </m:r>
                      <m:r>
                        <a:rPr lang="de-DE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r>
                            <a:rPr lang="de-DE" i="1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de-DE" i="1">
                              <a:latin typeface="Cambria Math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  <m:r>
                            <a:rPr lang="de-DE" i="1">
                              <a:latin typeface="Cambria Math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de-DE" b="0" i="1" dirty="0" smtClean="0">
                  <a:latin typeface="Cambria Math" charset="0"/>
                </a:endParaRPr>
              </a:p>
              <a:p>
                <a:pPr marL="9525"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s-I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de-DE" b="0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        </m:t>
                      </m:r>
                      <m:sSub>
                        <m:sSubPr>
                          <m:ctrlPr>
                            <a:rPr lang="de-DE" b="0" i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charset="0"/>
                            </a:rPr>
                            <m:t>k</m:t>
                          </m:r>
                        </m:sub>
                      </m:sSub>
                      <m:r>
                        <a:rPr lang="de-DE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</a:rPr>
                        <m:t>diag</m:t>
                      </m:r>
                      <m:sSub>
                        <m:sSub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s-I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de-DE" b="0" i="1" smtClean="0">
                          <a:latin typeface="Cambria Math" charset="0"/>
                        </a:rPr>
                        <m:t>        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s-IS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b="0" i="1" dirty="0" smtClean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21" y="1252135"/>
                <a:ext cx="6767983" cy="14580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43131"/>
          <a:stretch/>
        </p:blipFill>
        <p:spPr>
          <a:xfrm>
            <a:off x="2258298" y="2945176"/>
            <a:ext cx="4627403" cy="147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pLSA</a:t>
            </a:r>
            <a:r>
              <a:rPr lang="en-US" dirty="0" smtClean="0"/>
              <a:t> with </a:t>
            </a:r>
            <a:r>
              <a:rPr lang="en-US" dirty="0" err="1" smtClean="0"/>
              <a:t>Multinomials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2986" y="1196975"/>
                <a:ext cx="5583813" cy="4968875"/>
              </a:xfrm>
            </p:spPr>
            <p:txBody>
              <a:bodyPr/>
              <a:lstStyle/>
              <a:p>
                <a:r>
                  <a:rPr lang="en-US" dirty="0" smtClean="0"/>
                  <a:t>Multinomial Naïve Bayes</a:t>
                </a:r>
              </a:p>
              <a:p>
                <a:pPr lvl="1"/>
                <a:r>
                  <a:rPr lang="de-DE" dirty="0" smtClean="0"/>
                  <a:t>Select </a:t>
                </a:r>
                <a:r>
                  <a:rPr lang="de-DE" dirty="0" err="1" smtClean="0"/>
                  <a:t>document</a:t>
                </a:r>
                <a:r>
                  <a:rPr lang="de-DE" dirty="0" smtClean="0"/>
                  <a:t> d ~ </a:t>
                </a:r>
                <a:r>
                  <a:rPr lang="de-DE" dirty="0" err="1" smtClean="0"/>
                  <a:t>Mult</a:t>
                </a:r>
                <a:r>
                  <a:rPr lang="is-IS" dirty="0" smtClean="0"/>
                  <a:t>( </a:t>
                </a:r>
                <a:r>
                  <a:rPr lang="is-IS" dirty="0"/>
                  <a:t>∙ | </a:t>
                </a:r>
                <a:r>
                  <a:rPr lang="en-US" dirty="0">
                    <a:latin typeface="Symbol" charset="0"/>
                    <a:sym typeface="Symbol" charset="0"/>
                  </a:rPr>
                  <a:t></a:t>
                </a:r>
                <a:r>
                  <a:rPr lang="is-IS" dirty="0"/>
                  <a:t>)</a:t>
                </a:r>
                <a:endParaRPr lang="is-IS" dirty="0" smtClean="0"/>
              </a:p>
              <a:p>
                <a:pPr lvl="2"/>
                <a:r>
                  <a:rPr lang="is-IS" dirty="0" smtClean="0"/>
                  <a:t>For each position i = 1, ...</a:t>
                </a:r>
                <a:r>
                  <a:rPr lang="en-US" sz="2400" dirty="0" smtClean="0"/>
                  <a:t> , </a:t>
                </a:r>
                <a:r>
                  <a:rPr lang="en-US" sz="2400" dirty="0" err="1" smtClean="0"/>
                  <a:t>N</a:t>
                </a:r>
                <a:r>
                  <a:rPr lang="en-US" sz="2400" baseline="-25000" dirty="0" err="1" smtClean="0"/>
                  <a:t>d</a:t>
                </a:r>
                <a:endParaRPr lang="en-US" sz="2400" baseline="-25000" dirty="0" smtClean="0"/>
              </a:p>
              <a:p>
                <a:pPr lvl="3"/>
                <a:r>
                  <a:rPr lang="en-US" dirty="0" smtClean="0"/>
                  <a:t>Generate 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~ </a:t>
                </a:r>
                <a:r>
                  <a:rPr lang="en-US" dirty="0" err="1" smtClean="0"/>
                  <a:t>Mult</a:t>
                </a:r>
                <a:r>
                  <a:rPr lang="en-US" dirty="0" smtClean="0"/>
                  <a:t>(</a:t>
                </a:r>
                <a:r>
                  <a:rPr lang="is-IS" dirty="0"/>
                  <a:t>∙</a:t>
                </a:r>
                <a:r>
                  <a:rPr lang="en-US" dirty="0"/>
                  <a:t> | </a:t>
                </a:r>
                <a:r>
                  <a:rPr lang="en-US" dirty="0" smtClean="0"/>
                  <a:t>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3"/>
                <a:r>
                  <a:rPr lang="en-US" dirty="0" smtClean="0"/>
                  <a:t>Generate </a:t>
                </a:r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~ </a:t>
                </a:r>
                <a:r>
                  <a:rPr lang="en-US" dirty="0" err="1" smtClean="0"/>
                  <a:t>Mult</a:t>
                </a:r>
                <a:r>
                  <a:rPr lang="en-US" dirty="0" smtClean="0"/>
                  <a:t>( </a:t>
                </a:r>
                <a:r>
                  <a:rPr lang="is-IS" dirty="0" smtClean="0"/>
                  <a:t>∙</a:t>
                </a:r>
                <a:r>
                  <a:rPr lang="en-US" dirty="0" smtClean="0"/>
                  <a:t> | 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, </a:t>
                </a:r>
                <a:r>
                  <a:rPr lang="en-US" dirty="0" smtClean="0">
                    <a:latin typeface="Symbol" charset="0"/>
                    <a:sym typeface="Symbol" charset="0"/>
                  </a:rPr>
                  <a:t>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2986" y="1196975"/>
                <a:ext cx="5583813" cy="4968875"/>
              </a:xfrm>
              <a:blipFill rotWithShape="0">
                <a:blip r:embed="rId3"/>
                <a:stretch>
                  <a:fillRect l="-1419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07904" y="3501008"/>
                <a:ext cx="4391395" cy="26445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5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i="1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…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de-DE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i="1" smtClean="0">
                                  <a:latin typeface="Cambria Math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| 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𝛽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𝜃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b="0" i="1" dirty="0" smtClean="0">
                  <a:latin typeface="Cambria Math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∏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𝑃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|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𝑑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charset="0"/>
                                </a:rPr>
                                <m:t>)</m:t>
                              </m:r>
                              <m:r>
                                <a:rPr lang="de-DE" i="1">
                                  <a:latin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 smtClean="0">
                                      <a:latin typeface="Cambria Math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𝑑</m:t>
                              </m:r>
                            </m:sub>
                          </m:sSub>
                          <m:nary>
                            <m:naryPr>
                              <m:chr m:val="∏"/>
                              <m:ctrlPr>
                                <a:rPr lang="is-IS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is-IS" b="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501008"/>
                <a:ext cx="4391395" cy="26445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83568" y="1197298"/>
            <a:ext cx="1828800" cy="5184030"/>
            <a:chOff x="683568" y="836712"/>
            <a:chExt cx="1828800" cy="518403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683568" y="1601142"/>
              <a:ext cx="1828800" cy="350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1674168" y="1753542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1216968" y="2820342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1216968" y="3887142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988368" y="2667942"/>
              <a:ext cx="1143000" cy="213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Oval 9"/>
            <p:cNvSpPr>
              <a:spLocks noChangeArrowheads="1"/>
            </p:cNvSpPr>
            <p:nvPr/>
          </p:nvSpPr>
          <p:spPr bwMode="auto">
            <a:xfrm>
              <a:off x="1216968" y="5334942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Symbol" charset="0"/>
                  <a:sym typeface="Symbol" charset="0"/>
                </a:rPr>
                <a:t></a:t>
              </a:r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 flipV="1">
              <a:off x="1521768" y="4572942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 flipH="1">
              <a:off x="1597968" y="2439342"/>
              <a:ext cx="381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1521768" y="3506142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2131368" y="4725342"/>
              <a:ext cx="228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</a:t>
              </a:r>
            </a:p>
          </p:txBody>
        </p:sp>
        <p:sp>
          <p:nvSpPr>
            <p:cNvPr id="44" name="Oval 15"/>
            <p:cNvSpPr>
              <a:spLocks noChangeArrowheads="1"/>
            </p:cNvSpPr>
            <p:nvPr/>
          </p:nvSpPr>
          <p:spPr bwMode="auto">
            <a:xfrm>
              <a:off x="759768" y="1753542"/>
              <a:ext cx="6096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Symbol" charset="0"/>
                  <a:sym typeface="Symbol" charset="0"/>
                </a:rPr>
                <a:t></a:t>
              </a:r>
              <a:r>
                <a:rPr lang="en-US" sz="2400" baseline="-25000">
                  <a:sym typeface="Symbol" charset="0"/>
                </a:rPr>
                <a:t>d</a:t>
              </a:r>
              <a:endParaRPr lang="en-US" sz="2400" baseline="-25000"/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>
              <a:off x="1140768" y="2363142"/>
              <a:ext cx="304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Oval 21"/>
            <p:cNvSpPr>
              <a:spLocks noChangeArrowheads="1"/>
            </p:cNvSpPr>
            <p:nvPr/>
          </p:nvSpPr>
          <p:spPr bwMode="auto">
            <a:xfrm>
              <a:off x="1712268" y="836712"/>
              <a:ext cx="6096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Symbol" charset="0"/>
                  <a:sym typeface="Symbol" charset="0"/>
                </a:rPr>
                <a:t></a:t>
              </a:r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 flipH="1">
              <a:off x="1978968" y="1370112"/>
              <a:ext cx="0" cy="369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Text Box 24"/>
            <p:cNvSpPr txBox="1">
              <a:spLocks noChangeArrowheads="1"/>
            </p:cNvSpPr>
            <p:nvPr/>
          </p:nvSpPr>
          <p:spPr bwMode="auto">
            <a:xfrm>
              <a:off x="1826568" y="4420542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26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Topic Models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413"/>
            <a:ext cx="8229600" cy="4968875"/>
          </a:xfrm>
        </p:spPr>
        <p:txBody>
          <a:bodyPr/>
          <a:lstStyle/>
          <a:p>
            <a:r>
              <a:rPr lang="en-US" sz="2800" dirty="0"/>
              <a:t>Probabilistic Latent Semantic Analysis Model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8600" y="1601142"/>
            <a:ext cx="18288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1219200" y="1753542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762000" y="2820342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762000" y="3887142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33400" y="2667942"/>
            <a:ext cx="11430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762000" y="5334942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ymbol" charset="0"/>
                <a:sym typeface="Symbol" charset="0"/>
              </a:rPr>
              <a:t>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1066800" y="4572942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1143000" y="2439342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1066800" y="350614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676400" y="4725342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505200" y="1753542"/>
            <a:ext cx="51054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Select document d ~ </a:t>
            </a:r>
            <a:r>
              <a:rPr lang="en-US" sz="2000" dirty="0" err="1"/>
              <a:t>Mult</a:t>
            </a:r>
            <a:r>
              <a:rPr lang="en-US" sz="2000" dirty="0"/>
              <a:t>(</a:t>
            </a:r>
            <a:r>
              <a:rPr lang="en-US" sz="2000" dirty="0">
                <a:latin typeface="Symbol" charset="0"/>
                <a:sym typeface="Symbol" charset="0"/>
              </a:rPr>
              <a:t></a:t>
            </a:r>
            <a:r>
              <a:rPr lang="en-US" sz="2000" dirty="0"/>
              <a:t>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/>
              <a:t> For each position n = 1,</a:t>
            </a:r>
            <a:r>
              <a:rPr lang="en-US" sz="2000" dirty="0">
                <a:latin typeface="MT Extra" charset="0"/>
                <a:sym typeface="MT Extra" charset="0"/>
              </a:rPr>
              <a:t></a:t>
            </a:r>
            <a:r>
              <a:rPr lang="en-US" sz="2000" dirty="0"/>
              <a:t>, </a:t>
            </a:r>
            <a:r>
              <a:rPr lang="en-US" sz="2000" dirty="0" err="1"/>
              <a:t>N</a:t>
            </a:r>
            <a:r>
              <a:rPr lang="en-US" sz="2000" baseline="-25000" dirty="0" err="1"/>
              <a:t>d</a:t>
            </a:r>
            <a:endParaRPr lang="en-US" sz="2000" dirty="0"/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000" dirty="0"/>
              <a:t> generate </a:t>
            </a:r>
            <a:r>
              <a:rPr lang="en-US" sz="2000" dirty="0" err="1"/>
              <a:t>z</a:t>
            </a:r>
            <a:r>
              <a:rPr lang="en-US" sz="2000" baseline="-25000" dirty="0" err="1"/>
              <a:t>n</a:t>
            </a:r>
            <a:r>
              <a:rPr lang="en-US" sz="2000" dirty="0"/>
              <a:t> ~ </a:t>
            </a:r>
            <a:r>
              <a:rPr lang="en-US" sz="2000" dirty="0" err="1"/>
              <a:t>Mult</a:t>
            </a:r>
            <a:r>
              <a:rPr lang="en-US" sz="2000" dirty="0" smtClean="0"/>
              <a:t>( </a:t>
            </a:r>
            <a:r>
              <a:rPr lang="en-US" sz="2000" dirty="0" smtClean="0">
                <a:latin typeface="cmsy10" charset="0"/>
              </a:rPr>
              <a:t>∙</a:t>
            </a:r>
            <a:r>
              <a:rPr lang="en-US" sz="2000" dirty="0" smtClean="0"/>
              <a:t> </a:t>
            </a:r>
            <a:r>
              <a:rPr lang="en-US" sz="2000" dirty="0"/>
              <a:t>| </a:t>
            </a:r>
            <a:r>
              <a:rPr lang="en-US" sz="2000" dirty="0">
                <a:latin typeface="Symbol" charset="0"/>
                <a:sym typeface="Symbol" charset="0"/>
              </a:rPr>
              <a:t></a:t>
            </a:r>
            <a:r>
              <a:rPr lang="en-US" sz="2000" baseline="-25000" dirty="0">
                <a:sym typeface="Symbol" charset="0"/>
              </a:rPr>
              <a:t>d</a:t>
            </a:r>
            <a:r>
              <a:rPr lang="en-US" sz="2000" dirty="0"/>
              <a:t>)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000" dirty="0"/>
              <a:t> generate </a:t>
            </a:r>
            <a:r>
              <a:rPr lang="en-US" sz="2000" dirty="0" err="1"/>
              <a:t>w</a:t>
            </a:r>
            <a:r>
              <a:rPr lang="en-US" sz="2000" baseline="-25000" dirty="0" err="1"/>
              <a:t>n</a:t>
            </a:r>
            <a:r>
              <a:rPr lang="en-US" sz="2000" dirty="0"/>
              <a:t> ~ </a:t>
            </a:r>
            <a:r>
              <a:rPr lang="en-US" sz="2000" dirty="0" err="1"/>
              <a:t>Mult</a:t>
            </a:r>
            <a:r>
              <a:rPr lang="en-US" sz="2000" dirty="0" smtClean="0"/>
              <a:t>( </a:t>
            </a:r>
            <a:r>
              <a:rPr lang="en-US" sz="2000" dirty="0" smtClean="0">
                <a:latin typeface="cmsy10" charset="0"/>
              </a:rPr>
              <a:t>∙</a:t>
            </a:r>
            <a:r>
              <a:rPr lang="en-US" sz="2000" dirty="0" smtClean="0"/>
              <a:t> </a:t>
            </a:r>
            <a:r>
              <a:rPr lang="en-US" sz="2000" dirty="0"/>
              <a:t>| </a:t>
            </a:r>
            <a:r>
              <a:rPr lang="en-US" sz="2000" dirty="0">
                <a:latin typeface="Symbol" charset="0"/>
                <a:sym typeface="Symbol" charset="0"/>
              </a:rPr>
              <a:t></a:t>
            </a:r>
            <a:r>
              <a:rPr lang="en-US" sz="2000" baseline="-25000" dirty="0" err="1">
                <a:sym typeface="Symbol" charset="0"/>
              </a:rPr>
              <a:t>z</a:t>
            </a:r>
            <a:r>
              <a:rPr lang="en-US" sz="2000" baseline="-50000" dirty="0" err="1">
                <a:sym typeface="Symbol" charset="0"/>
              </a:rPr>
              <a:t>n</a:t>
            </a:r>
            <a:r>
              <a:rPr lang="en-US" sz="2000" dirty="0"/>
              <a:t>)</a:t>
            </a:r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304800" y="1753542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Symbol" charset="0"/>
                <a:sym typeface="Symbol" charset="0"/>
              </a:rPr>
              <a:t></a:t>
            </a:r>
            <a:r>
              <a:rPr lang="en-US" sz="2400" baseline="-25000">
                <a:sym typeface="Symbol" charset="0"/>
              </a:rPr>
              <a:t>d</a:t>
            </a:r>
            <a:endParaRPr lang="en-US" sz="2400" baseline="-25000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685800" y="2363142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66" name="Picture 2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2342"/>
            <a:ext cx="5130800" cy="23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2514600" y="1829742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latin typeface="Symbol" charset="0"/>
                <a:sym typeface="Symbol" charset="0"/>
              </a:rPr>
              <a:t>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1905000" y="2058342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371600" y="4420542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</a:t>
            </a:r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>
            <a:off x="7620000" y="2591742"/>
            <a:ext cx="1371600" cy="6096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Topic distribution</a:t>
            </a:r>
          </a:p>
        </p:txBody>
      </p:sp>
      <p:sp>
        <p:nvSpPr>
          <p:cNvPr id="23" name="Rechteck 22"/>
          <p:cNvSpPr/>
          <p:nvPr/>
        </p:nvSpPr>
        <p:spPr>
          <a:xfrm>
            <a:off x="2195736" y="609227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fr-CA" sz="1050" dirty="0">
                <a:solidFill>
                  <a:srgbClr val="0000FF"/>
                </a:solidFill>
              </a:rPr>
              <a:t>Thomas </a:t>
            </a:r>
            <a:r>
              <a:rPr lang="fr-CA" sz="1050" dirty="0" smtClean="0">
                <a:solidFill>
                  <a:srgbClr val="0000FF"/>
                </a:solidFill>
              </a:rPr>
              <a:t>Hofmann, </a:t>
            </a:r>
            <a:r>
              <a:rPr lang="fr-CA" sz="1050" dirty="0" err="1" smtClean="0">
                <a:solidFill>
                  <a:srgbClr val="0000FF"/>
                </a:solidFill>
              </a:rPr>
              <a:t>Probabilistic</a:t>
            </a:r>
            <a:r>
              <a:rPr lang="fr-CA" sz="1050" dirty="0" smtClean="0">
                <a:solidFill>
                  <a:srgbClr val="0000FF"/>
                </a:solidFill>
              </a:rPr>
              <a:t> </a:t>
            </a:r>
            <a:r>
              <a:rPr lang="fr-CA" sz="1050" dirty="0">
                <a:solidFill>
                  <a:srgbClr val="0000FF"/>
                </a:solidFill>
              </a:rPr>
              <a:t>Latent </a:t>
            </a:r>
            <a:r>
              <a:rPr lang="fr-CA" sz="1050" dirty="0" err="1">
                <a:solidFill>
                  <a:srgbClr val="0000FF"/>
                </a:solidFill>
              </a:rPr>
              <a:t>Semantic</a:t>
            </a:r>
            <a:r>
              <a:rPr lang="fr-CA" sz="1050" dirty="0">
                <a:solidFill>
                  <a:srgbClr val="0000FF"/>
                </a:solidFill>
              </a:rPr>
              <a:t> </a:t>
            </a:r>
            <a:r>
              <a:rPr lang="fr-CA" sz="1050" dirty="0" err="1" smtClean="0">
                <a:solidFill>
                  <a:srgbClr val="0000FF"/>
                </a:solidFill>
              </a:rPr>
              <a:t>Indexing</a:t>
            </a:r>
            <a:r>
              <a:rPr lang="fr-CA" sz="1050" dirty="0" smtClean="0">
                <a:solidFill>
                  <a:srgbClr val="0000FF"/>
                </a:solidFill>
              </a:rPr>
              <a:t>, </a:t>
            </a:r>
            <a:r>
              <a:rPr lang="fr-CA" sz="1050" dirty="0" err="1">
                <a:solidFill>
                  <a:srgbClr val="0000FF"/>
                </a:solidFill>
              </a:rPr>
              <a:t>Proceedings</a:t>
            </a:r>
            <a:r>
              <a:rPr lang="fr-CA" sz="1050" dirty="0">
                <a:solidFill>
                  <a:srgbClr val="0000FF"/>
                </a:solidFill>
              </a:rPr>
              <a:t> of the </a:t>
            </a:r>
            <a:r>
              <a:rPr lang="fr-CA" sz="1050" dirty="0" err="1">
                <a:solidFill>
                  <a:srgbClr val="0000FF"/>
                </a:solidFill>
              </a:rPr>
              <a:t>Twenty</a:t>
            </a:r>
            <a:r>
              <a:rPr lang="fr-CA" sz="1050" dirty="0">
                <a:solidFill>
                  <a:srgbClr val="0000FF"/>
                </a:solidFill>
              </a:rPr>
              <a:t>-Second </a:t>
            </a:r>
            <a:r>
              <a:rPr lang="fr-CA" sz="1050" dirty="0" err="1">
                <a:solidFill>
                  <a:srgbClr val="0000FF"/>
                </a:solidFill>
              </a:rPr>
              <a:t>Annual</a:t>
            </a:r>
            <a:r>
              <a:rPr lang="fr-CA" sz="1050" dirty="0">
                <a:solidFill>
                  <a:srgbClr val="0000FF"/>
                </a:solidFill>
              </a:rPr>
              <a:t> International </a:t>
            </a:r>
            <a:r>
              <a:rPr lang="fr-CA" sz="1050" dirty="0">
                <a:solidFill>
                  <a:srgbClr val="0000FF"/>
                </a:solidFill>
                <a:hlinkClick r:id="rId5" tooltip="Special Interest Group on Information Retrieval"/>
              </a:rPr>
              <a:t>SIGIR</a:t>
            </a:r>
            <a:r>
              <a:rPr lang="fr-CA" sz="1050" dirty="0">
                <a:solidFill>
                  <a:srgbClr val="0000FF"/>
                </a:solidFill>
              </a:rPr>
              <a:t> </a:t>
            </a:r>
            <a:r>
              <a:rPr lang="fr-CA" sz="1050" dirty="0" err="1">
                <a:solidFill>
                  <a:srgbClr val="0000FF"/>
                </a:solidFill>
              </a:rPr>
              <a:t>Conference</a:t>
            </a:r>
            <a:r>
              <a:rPr lang="fr-CA" sz="1050" dirty="0">
                <a:solidFill>
                  <a:srgbClr val="0000FF"/>
                </a:solidFill>
              </a:rPr>
              <a:t> on </a:t>
            </a:r>
            <a:r>
              <a:rPr lang="fr-CA" sz="1050" dirty="0" err="1">
                <a:solidFill>
                  <a:srgbClr val="0000FF"/>
                </a:solidFill>
              </a:rPr>
              <a:t>Research</a:t>
            </a:r>
            <a:r>
              <a:rPr lang="fr-CA" sz="1050" dirty="0">
                <a:solidFill>
                  <a:srgbClr val="0000FF"/>
                </a:solidFill>
              </a:rPr>
              <a:t> and </a:t>
            </a:r>
            <a:r>
              <a:rPr lang="fr-CA" sz="1050" dirty="0" err="1">
                <a:solidFill>
                  <a:srgbClr val="0000FF"/>
                </a:solidFill>
              </a:rPr>
              <a:t>Development</a:t>
            </a:r>
            <a:r>
              <a:rPr lang="fr-CA" sz="1050" dirty="0">
                <a:solidFill>
                  <a:srgbClr val="0000FF"/>
                </a:solidFill>
              </a:rPr>
              <a:t> in Information </a:t>
            </a:r>
            <a:r>
              <a:rPr lang="fr-CA" sz="1050" dirty="0" err="1">
                <a:solidFill>
                  <a:srgbClr val="0000FF"/>
                </a:solidFill>
              </a:rPr>
              <a:t>Retrieval</a:t>
            </a:r>
            <a:r>
              <a:rPr lang="fr-CA" sz="1050" dirty="0">
                <a:solidFill>
                  <a:srgbClr val="0000FF"/>
                </a:solidFill>
              </a:rPr>
              <a:t> (SIGIR-99), </a:t>
            </a:r>
            <a:r>
              <a:rPr lang="fr-CA" sz="1050" b="1" dirty="0">
                <a:solidFill>
                  <a:srgbClr val="FF0000"/>
                </a:solidFill>
              </a:rPr>
              <a:t>1999</a:t>
            </a:r>
          </a:p>
        </p:txBody>
      </p:sp>
      <p:sp>
        <p:nvSpPr>
          <p:cNvPr id="2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04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/>
      <p:bldP spid="10255" grpId="0" animBg="1"/>
      <p:bldP spid="10256" grpId="0" animBg="1"/>
      <p:bldP spid="10261" grpId="0" animBg="1"/>
      <p:bldP spid="10262" grpId="0" animBg="1"/>
      <p:bldP spid="10264" grpId="0"/>
      <p:bldP spid="1026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Problem of </a:t>
            </a:r>
            <a:r>
              <a:rPr lang="en-US" dirty="0" err="1">
                <a:cs typeface="+mj-cs"/>
              </a:rPr>
              <a:t>p</a:t>
            </a:r>
            <a:r>
              <a:rPr lang="en-US" dirty="0" err="1" smtClean="0">
                <a:cs typeface="+mj-cs"/>
              </a:rPr>
              <a:t>LSI</a:t>
            </a:r>
            <a:endParaRPr lang="fr-CA" dirty="0" smtClean="0">
              <a:cs typeface="+mj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It is not a proper generative model for document:</a:t>
            </a:r>
          </a:p>
          <a:p>
            <a:pPr lvl="1" eaLnBrk="1" hangingPunct="1">
              <a:defRPr/>
            </a:pPr>
            <a:r>
              <a:rPr lang="en-US" dirty="0" smtClean="0"/>
              <a:t>Document is generated from a mixture of topics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number of topics may grow linearly with the size of the corpus</a:t>
            </a:r>
          </a:p>
          <a:p>
            <a:pPr eaLnBrk="1" hangingPunct="1">
              <a:defRPr/>
            </a:pPr>
            <a:r>
              <a:rPr lang="fr-CA" dirty="0" err="1" smtClean="0">
                <a:cs typeface="+mn-cs"/>
              </a:rPr>
              <a:t>Difficult</a:t>
            </a:r>
            <a:r>
              <a:rPr lang="fr-CA" dirty="0" smtClean="0">
                <a:cs typeface="+mn-cs"/>
              </a:rPr>
              <a:t> to </a:t>
            </a:r>
            <a:r>
              <a:rPr lang="fr-CA" dirty="0" err="1" smtClean="0">
                <a:cs typeface="+mn-cs"/>
              </a:rPr>
              <a:t>generate</a:t>
            </a:r>
            <a:r>
              <a:rPr lang="fr-CA" dirty="0" smtClean="0">
                <a:cs typeface="+mn-cs"/>
              </a:rPr>
              <a:t> a new document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079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Topic Modeling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630" y="1899412"/>
            <a:ext cx="6440965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Prior Distribution for Topic Mixture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Goal: </a:t>
            </a:r>
            <a:r>
              <a:rPr lang="en-US" i="1" dirty="0"/>
              <a:t>topic mixture proportions</a:t>
            </a:r>
            <a:r>
              <a:rPr lang="en-US" dirty="0"/>
              <a:t> for each document are drawn from some distribution.</a:t>
            </a:r>
          </a:p>
          <a:p>
            <a:pPr lvl="1" eaLnBrk="1" hangingPunct="1">
              <a:defRPr/>
            </a:pPr>
            <a:r>
              <a:rPr lang="en-US" dirty="0" smtClean="0"/>
              <a:t>Distribution </a:t>
            </a:r>
            <a:r>
              <a:rPr lang="en-US" dirty="0"/>
              <a:t>on </a:t>
            </a:r>
            <a:r>
              <a:rPr lang="en-US" dirty="0" err="1" smtClean="0"/>
              <a:t>multinomials</a:t>
            </a:r>
            <a:r>
              <a:rPr lang="en-US" dirty="0" smtClean="0"/>
              <a:t> (k-tuples </a:t>
            </a:r>
            <a:r>
              <a:rPr lang="en-US" dirty="0"/>
              <a:t>of non-negative numbers that sum to </a:t>
            </a:r>
            <a:r>
              <a:rPr lang="en-US" dirty="0" smtClean="0"/>
              <a:t>one)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dirty="0"/>
              <a:t>space is of all of these </a:t>
            </a:r>
            <a:r>
              <a:rPr lang="en-US" dirty="0" err="1"/>
              <a:t>multinomials</a:t>
            </a:r>
            <a:r>
              <a:rPr lang="en-US" dirty="0"/>
              <a:t> </a:t>
            </a:r>
            <a:r>
              <a:rPr lang="en-US" dirty="0" smtClean="0"/>
              <a:t>can be interpreted geometrically as </a:t>
            </a:r>
            <a:r>
              <a:rPr lang="en-US" dirty="0" smtClean="0"/>
              <a:t>a </a:t>
            </a:r>
            <a:r>
              <a:rPr lang="en-US" dirty="0"/>
              <a:t>(k-1)-</a:t>
            </a:r>
            <a:r>
              <a:rPr lang="en-US" i="1" dirty="0" smtClean="0"/>
              <a:t>simplex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Generalization </a:t>
            </a:r>
            <a:r>
              <a:rPr lang="en-US" dirty="0"/>
              <a:t>of a triangle to (k-1) </a:t>
            </a:r>
            <a:r>
              <a:rPr lang="en-US" dirty="0" smtClean="0"/>
              <a:t>dimensions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Criteria for selecting our prior: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It needs to be defined for a (k-1)-simplex.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Algebraically speaking, we would like it to play nice with the multinomial distribution. 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2000" dirty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</a:t>
            </a:r>
            <a:r>
              <a:rPr lang="en-US" dirty="0" err="1" smtClean="0"/>
              <a:t>Dirichlet</a:t>
            </a:r>
            <a:r>
              <a:rPr lang="en-US" dirty="0" smtClean="0"/>
              <a:t> Allocation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/>
              <a:t>Document = mixture of topics (as in </a:t>
            </a:r>
            <a:r>
              <a:rPr lang="en-US" sz="2400" dirty="0" err="1"/>
              <a:t>pLSI</a:t>
            </a:r>
            <a:r>
              <a:rPr lang="en-US" sz="2400" dirty="0"/>
              <a:t>), but according to a </a:t>
            </a:r>
            <a:r>
              <a:rPr lang="en-US" sz="2400" dirty="0" err="1"/>
              <a:t>Dirichlet</a:t>
            </a:r>
            <a:r>
              <a:rPr lang="en-US" sz="2400" dirty="0"/>
              <a:t> prior</a:t>
            </a:r>
          </a:p>
          <a:p>
            <a:pPr lvl="1" eaLnBrk="1" hangingPunct="1">
              <a:defRPr/>
            </a:pPr>
            <a:r>
              <a:rPr lang="en-US" sz="2000" dirty="0"/>
              <a:t>When we use a uniform </a:t>
            </a:r>
            <a:r>
              <a:rPr lang="en-US" sz="2000" dirty="0" err="1"/>
              <a:t>Dirichlet</a:t>
            </a:r>
            <a:r>
              <a:rPr lang="en-US" sz="2000" dirty="0"/>
              <a:t> prior, </a:t>
            </a:r>
            <a:r>
              <a:rPr lang="en-US" sz="2000" dirty="0" err="1"/>
              <a:t>pLSI</a:t>
            </a:r>
            <a:r>
              <a:rPr lang="en-US" sz="2000" dirty="0"/>
              <a:t>=LDA</a:t>
            </a:r>
            <a:endParaRPr lang="en-US" dirty="0"/>
          </a:p>
          <a:p>
            <a:r>
              <a:rPr lang="en-US" sz="2600" dirty="0" smtClean="0"/>
              <a:t>Overcomes </a:t>
            </a:r>
            <a:r>
              <a:rPr lang="en-US" sz="2600" dirty="0"/>
              <a:t>the issues with </a:t>
            </a:r>
            <a:r>
              <a:rPr lang="en-US" sz="2600" dirty="0" err="1" smtClean="0"/>
              <a:t>pLSA</a:t>
            </a:r>
            <a:endParaRPr lang="en-US" sz="2600" dirty="0"/>
          </a:p>
          <a:p>
            <a:pPr lvl="1" eaLnBrk="1" hangingPunct="1">
              <a:defRPr/>
            </a:pPr>
            <a:r>
              <a:rPr lang="en-US" dirty="0"/>
              <a:t>Can generate any random </a:t>
            </a:r>
            <a:r>
              <a:rPr lang="en-US" dirty="0" smtClean="0"/>
              <a:t>document</a:t>
            </a:r>
            <a:r>
              <a:rPr lang="en-US" sz="2200" dirty="0"/>
              <a:t> </a:t>
            </a:r>
            <a:endParaRPr lang="en-US" sz="2200" dirty="0" smtClean="0"/>
          </a:p>
        </p:txBody>
      </p:sp>
      <p:sp>
        <p:nvSpPr>
          <p:cNvPr id="2" name="Rechteck 1"/>
          <p:cNvSpPr/>
          <p:nvPr/>
        </p:nvSpPr>
        <p:spPr>
          <a:xfrm>
            <a:off x="2267744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D. </a:t>
            </a:r>
            <a:r>
              <a:rPr lang="en-US" sz="1200" dirty="0" err="1">
                <a:solidFill>
                  <a:srgbClr val="0000FF"/>
                </a:solidFill>
              </a:rPr>
              <a:t>Blei</a:t>
            </a:r>
            <a:r>
              <a:rPr lang="en-US" sz="1200" dirty="0">
                <a:solidFill>
                  <a:srgbClr val="0000FF"/>
                </a:solidFill>
              </a:rPr>
              <a:t>, A. Ng, and M. Jordan. </a:t>
            </a:r>
            <a:r>
              <a:rPr lang="en-US" sz="1200" dirty="0" smtClean="0">
                <a:solidFill>
                  <a:srgbClr val="0000FF"/>
                </a:solidFill>
              </a:rPr>
              <a:t>Latent </a:t>
            </a:r>
            <a:r>
              <a:rPr lang="en-US" sz="1200" dirty="0" err="1">
                <a:solidFill>
                  <a:srgbClr val="0000FF"/>
                </a:solidFill>
              </a:rPr>
              <a:t>Dirichlet</a:t>
            </a:r>
            <a:r>
              <a:rPr lang="en-US" sz="1200" dirty="0">
                <a:solidFill>
                  <a:srgbClr val="0000FF"/>
                </a:solidFill>
              </a:rPr>
              <a:t> allocation. </a:t>
            </a:r>
            <a:r>
              <a:rPr lang="en-US" sz="1200" dirty="0" smtClean="0">
                <a:solidFill>
                  <a:srgbClr val="0000FF"/>
                </a:solidFill>
              </a:rPr>
              <a:t/>
            </a:r>
            <a:br>
              <a:rPr lang="en-US" sz="1200" dirty="0" smtClean="0">
                <a:solidFill>
                  <a:srgbClr val="0000FF"/>
                </a:solidFill>
              </a:rPr>
            </a:br>
            <a:r>
              <a:rPr lang="en-US" sz="1200" dirty="0" smtClean="0">
                <a:solidFill>
                  <a:srgbClr val="0000FF"/>
                </a:solidFill>
              </a:rPr>
              <a:t>Journal </a:t>
            </a:r>
            <a:r>
              <a:rPr lang="en-US" sz="1200" dirty="0">
                <a:solidFill>
                  <a:srgbClr val="0000FF"/>
                </a:solidFill>
              </a:rPr>
              <a:t>of Machine Learning Research, 3:993-1022, January </a:t>
            </a:r>
            <a:r>
              <a:rPr lang="en-US" sz="1200" b="1" dirty="0">
                <a:solidFill>
                  <a:srgbClr val="FF0000"/>
                </a:solidFill>
              </a:rPr>
              <a:t>2003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19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LSI: Simplistic 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picture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282629" y="1340768"/>
            <a:ext cx="4417197" cy="4342096"/>
            <a:chOff x="282628" y="1150110"/>
            <a:chExt cx="5289891" cy="5225752"/>
          </a:xfrm>
        </p:grpSpPr>
        <p:sp>
          <p:nvSpPr>
            <p:cNvPr id="39939" name="Line 3"/>
            <p:cNvSpPr>
              <a:spLocks noChangeShapeType="1"/>
            </p:cNvSpPr>
            <p:nvPr/>
          </p:nvSpPr>
          <p:spPr bwMode="auto">
            <a:xfrm flipH="1" flipV="1">
              <a:off x="282628" y="1723197"/>
              <a:ext cx="1066800" cy="297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9940" name="Line 4"/>
            <p:cNvSpPr>
              <a:spLocks noChangeShapeType="1"/>
            </p:cNvSpPr>
            <p:nvPr/>
          </p:nvSpPr>
          <p:spPr bwMode="auto">
            <a:xfrm flipH="1" flipV="1">
              <a:off x="587428" y="1570797"/>
              <a:ext cx="762000" cy="3124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9941" name="Line 5"/>
            <p:cNvSpPr>
              <a:spLocks noChangeShapeType="1"/>
            </p:cNvSpPr>
            <p:nvPr/>
          </p:nvSpPr>
          <p:spPr bwMode="auto">
            <a:xfrm flipH="1" flipV="1">
              <a:off x="1044628" y="1494597"/>
              <a:ext cx="30480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9942" name="Line 6"/>
            <p:cNvSpPr>
              <a:spLocks noChangeShapeType="1"/>
            </p:cNvSpPr>
            <p:nvPr/>
          </p:nvSpPr>
          <p:spPr bwMode="auto">
            <a:xfrm flipV="1">
              <a:off x="1349428" y="2408997"/>
              <a:ext cx="2895600" cy="228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9943" name="Line 7"/>
            <p:cNvSpPr>
              <a:spLocks noChangeShapeType="1"/>
            </p:cNvSpPr>
            <p:nvPr/>
          </p:nvSpPr>
          <p:spPr bwMode="auto">
            <a:xfrm flipV="1">
              <a:off x="1349428" y="2637597"/>
              <a:ext cx="312420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9944" name="Line 8"/>
            <p:cNvSpPr>
              <a:spLocks noChangeShapeType="1"/>
            </p:cNvSpPr>
            <p:nvPr/>
          </p:nvSpPr>
          <p:spPr bwMode="auto">
            <a:xfrm flipV="1">
              <a:off x="1349428" y="2942397"/>
              <a:ext cx="34290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1349428" y="4694997"/>
              <a:ext cx="24384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>
              <a:off x="1349428" y="4694997"/>
              <a:ext cx="16002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>
              <a:off x="1349428" y="4694997"/>
              <a:ext cx="34290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9948" name="Text Box 12"/>
            <p:cNvSpPr txBox="1">
              <a:spLocks noChangeArrowheads="1"/>
            </p:cNvSpPr>
            <p:nvPr/>
          </p:nvSpPr>
          <p:spPr bwMode="auto">
            <a:xfrm>
              <a:off x="1104953" y="1150110"/>
              <a:ext cx="11147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0">
                  <a:latin typeface="+mn-lt"/>
                  <a:cs typeface="Arial" charset="0"/>
                </a:rPr>
                <a:t>Topic 1</a:t>
              </a:r>
            </a:p>
          </p:txBody>
        </p:sp>
        <p:sp>
          <p:nvSpPr>
            <p:cNvPr id="39949" name="Text Box 13"/>
            <p:cNvSpPr txBox="1">
              <a:spLocks noChangeArrowheads="1"/>
            </p:cNvSpPr>
            <p:nvPr/>
          </p:nvSpPr>
          <p:spPr bwMode="auto">
            <a:xfrm>
              <a:off x="4457753" y="2216910"/>
              <a:ext cx="11147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0">
                  <a:latin typeface="+mn-lt"/>
                  <a:cs typeface="Arial" charset="0"/>
                </a:rPr>
                <a:t>Topic 2</a:t>
              </a:r>
            </a:p>
          </p:txBody>
        </p:sp>
        <p:sp>
          <p:nvSpPr>
            <p:cNvPr id="39950" name="Text Box 14"/>
            <p:cNvSpPr txBox="1">
              <a:spLocks noChangeArrowheads="1"/>
            </p:cNvSpPr>
            <p:nvPr/>
          </p:nvSpPr>
          <p:spPr bwMode="auto">
            <a:xfrm>
              <a:off x="3787828" y="5914197"/>
              <a:ext cx="11147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0">
                  <a:latin typeface="+mn-lt"/>
                  <a:cs typeface="Arial" charset="0"/>
                </a:rPr>
                <a:t>Topic 3</a:t>
              </a:r>
            </a:p>
          </p:txBody>
        </p:sp>
      </p:grpSp>
      <p:sp>
        <p:nvSpPr>
          <p:cNvPr id="15" name="Foliennummernplatzhalter 3"/>
          <p:cNvSpPr txBox="1">
            <a:spLocks/>
          </p:cNvSpPr>
          <p:nvPr/>
        </p:nvSpPr>
        <p:spPr>
          <a:xfrm>
            <a:off x="7956550" y="6366165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4</a:t>
            </a:fld>
            <a:endParaRPr lang="de-DE" sz="110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932040" y="1196975"/>
            <a:ext cx="4032573" cy="4968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800" kern="0" dirty="0" smtClean="0">
                <a:ea typeface="ＭＳ Ｐゴシック" charset="0"/>
              </a:rPr>
              <a:t>The “dimensionality” of a corpus is the number of distinct topics represented in it.</a:t>
            </a:r>
          </a:p>
          <a:p>
            <a:pPr lvl="1" eaLnBrk="1" hangingPunct="1"/>
            <a:r>
              <a:rPr lang="en-US" kern="0" dirty="0" smtClean="0">
                <a:ea typeface="ＭＳ Ｐゴシック" charset="0"/>
              </a:rPr>
              <a:t>if </a:t>
            </a:r>
            <a:r>
              <a:rPr lang="en-US" i="1" kern="0" dirty="0" smtClean="0">
                <a:ea typeface="ＭＳ Ｐゴシック" charset="0"/>
              </a:rPr>
              <a:t>A</a:t>
            </a:r>
            <a:r>
              <a:rPr lang="en-US" kern="0" dirty="0" smtClean="0">
                <a:ea typeface="ＭＳ Ｐゴシック" charset="0"/>
              </a:rPr>
              <a:t> has a rank </a:t>
            </a:r>
            <a:r>
              <a:rPr lang="en-US" i="1" kern="0" dirty="0" smtClean="0">
                <a:ea typeface="ＭＳ Ｐゴシック" charset="0"/>
              </a:rPr>
              <a:t>k</a:t>
            </a:r>
            <a:r>
              <a:rPr lang="en-US" kern="0" dirty="0" smtClean="0">
                <a:ea typeface="ＭＳ Ｐゴシック" charset="0"/>
              </a:rPr>
              <a:t> approximation of low </a:t>
            </a:r>
            <a:r>
              <a:rPr lang="en-US" kern="0" dirty="0" err="1" smtClean="0">
                <a:ea typeface="ＭＳ Ｐゴシック" charset="0"/>
              </a:rPr>
              <a:t>Frobenius</a:t>
            </a:r>
            <a:r>
              <a:rPr lang="en-US" kern="0" dirty="0" smtClean="0">
                <a:ea typeface="ＭＳ Ｐゴシック" charset="0"/>
              </a:rPr>
              <a:t> error, then there are no more than </a:t>
            </a:r>
            <a:r>
              <a:rPr lang="en-US" i="1" kern="0" dirty="0" smtClean="0">
                <a:ea typeface="ＭＳ Ｐゴシック" charset="0"/>
              </a:rPr>
              <a:t>k</a:t>
            </a:r>
            <a:r>
              <a:rPr lang="en-US" kern="0" dirty="0" smtClean="0">
                <a:ea typeface="ＭＳ Ｐゴシック" charset="0"/>
              </a:rPr>
              <a:t> distinct topics in the corpus.</a:t>
            </a:r>
            <a:endParaRPr lang="en-US" kern="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Dirichlet</a:t>
            </a:r>
            <a:r>
              <a:rPr lang="en-US" dirty="0"/>
              <a:t> Distributions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4864"/>
            <a:ext cx="8229600" cy="396098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dirty="0" smtClean="0">
                <a:ea typeface="ＭＳ Ｐゴシック" charset="0"/>
              </a:rPr>
              <a:t>Defined </a:t>
            </a:r>
            <a:r>
              <a:rPr lang="en-US" dirty="0">
                <a:ea typeface="ＭＳ Ｐゴシック" charset="0"/>
              </a:rPr>
              <a:t>over a (k-1)-</a:t>
            </a:r>
            <a:r>
              <a:rPr lang="en-US" dirty="0" smtClean="0">
                <a:ea typeface="ＭＳ Ｐゴシック" charset="0"/>
              </a:rPr>
              <a:t>simplex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dirty="0" smtClean="0">
                <a:ea typeface="ＭＳ Ｐゴシック" charset="0"/>
              </a:rPr>
              <a:t>Takes K </a:t>
            </a:r>
            <a:r>
              <a:rPr lang="en-US" dirty="0">
                <a:ea typeface="ＭＳ Ｐゴシック" charset="0"/>
              </a:rPr>
              <a:t>non-negative arguments which sum to one. </a:t>
            </a:r>
            <a:endParaRPr lang="en-US" dirty="0" smtClean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dirty="0" smtClean="0">
                <a:ea typeface="ＭＳ Ｐゴシック" charset="0"/>
              </a:rPr>
              <a:t>Consequently </a:t>
            </a:r>
            <a:r>
              <a:rPr lang="en-US" dirty="0">
                <a:ea typeface="ＭＳ Ｐゴシック" charset="0"/>
              </a:rPr>
              <a:t>it is a natural distribution to use over multinomial distributions.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dirty="0" smtClean="0">
                <a:ea typeface="ＭＳ Ｐゴシック" charset="0"/>
              </a:rPr>
              <a:t>The </a:t>
            </a:r>
            <a:r>
              <a:rPr lang="en-US" dirty="0" err="1">
                <a:ea typeface="ＭＳ Ｐゴシック" charset="0"/>
              </a:rPr>
              <a:t>Dirichlet</a:t>
            </a:r>
            <a:r>
              <a:rPr lang="en-US" dirty="0">
                <a:ea typeface="ＭＳ Ｐゴシック" charset="0"/>
              </a:rPr>
              <a:t> parameter </a:t>
            </a:r>
            <a:r>
              <a:rPr lang="en-US" dirty="0">
                <a:ea typeface="ＭＳ Ｐゴシック" charset="0"/>
                <a:sym typeface="Symbol" charset="0"/>
              </a:rPr>
              <a:t></a:t>
            </a:r>
            <a:r>
              <a:rPr lang="en-US" baseline="-25000" dirty="0" err="1">
                <a:ea typeface="ＭＳ Ｐゴシック" charset="0"/>
                <a:sym typeface="Symbol" charset="0"/>
              </a:rPr>
              <a:t>i</a:t>
            </a:r>
            <a:r>
              <a:rPr lang="en-US" dirty="0">
                <a:ea typeface="ＭＳ Ｐゴシック" charset="0"/>
              </a:rPr>
              <a:t> can be thought of as a prior count of the </a:t>
            </a:r>
            <a:r>
              <a:rPr lang="en-US" dirty="0" err="1">
                <a:ea typeface="ＭＳ Ｐゴシック" charset="0"/>
              </a:rPr>
              <a:t>i</a:t>
            </a:r>
            <a:r>
              <a:rPr lang="en-US" baseline="30000" dirty="0" err="1">
                <a:ea typeface="ＭＳ Ｐゴシック" charset="0"/>
              </a:rPr>
              <a:t>th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class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dirty="0">
                <a:ea typeface="ＭＳ Ｐゴシック" charset="0"/>
              </a:rPr>
              <a:t>Conjugate prior to the multinomial distribution 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dirty="0">
                <a:ea typeface="ＭＳ Ｐゴシック" charset="0"/>
              </a:rPr>
              <a:t>Conjugate prior: if our likelihood is multinomial with a </a:t>
            </a:r>
            <a:r>
              <a:rPr lang="en-US" dirty="0" err="1">
                <a:ea typeface="ＭＳ Ｐゴシック" charset="0"/>
              </a:rPr>
              <a:t>Dirichlet</a:t>
            </a:r>
            <a:r>
              <a:rPr lang="en-US" dirty="0">
                <a:ea typeface="ＭＳ Ｐゴシック" charset="0"/>
              </a:rPr>
              <a:t> prior, then the posterior is also a </a:t>
            </a:r>
            <a:r>
              <a:rPr lang="en-US" dirty="0" err="1">
                <a:ea typeface="ＭＳ Ｐゴシック" charset="0"/>
              </a:rPr>
              <a:t>Dirichlet</a:t>
            </a:r>
            <a:endParaRPr lang="en-US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40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306989" y="5386919"/>
                <a:ext cx="4530022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is-I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is-IS" b="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+1</m:t>
                                  </m:r>
                                </m:e>
                              </m:nary>
                            </m:e>
                          </m:d>
                        </m:num>
                        <m:den>
                          <m:nary>
                            <m:naryPr>
                              <m:chr m:val="∏"/>
                              <m:supHide m:val="on"/>
                              <m:ctrlPr>
                                <a:rPr lang="bg-BG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charset="0"/>
                                </a:rPr>
                                <m:t>Γ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charset="0"/>
                                </a:rPr>
                                <m:t>+1)</m:t>
                              </m:r>
                            </m:e>
                          </m:nary>
                        </m:den>
                      </m:f>
                      <m:nary>
                        <m:naryPr>
                          <m:chr m:val="∏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de-DE" b="0" i="1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989" y="5386919"/>
                <a:ext cx="4530022" cy="7789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143616" y="1190983"/>
                <a:ext cx="2878993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𝑝</m:t>
                      </m:r>
                      <m:r>
                        <a:rPr lang="de-DE" b="0" i="1" smtClean="0">
                          <a:latin typeface="Cambria Math" charset="0"/>
                        </a:rPr>
                        <m:t>(</m:t>
                      </m:r>
                      <m:r>
                        <a:rPr lang="de-DE" b="0" i="1" smtClean="0">
                          <a:latin typeface="Cambria Math" charset="0"/>
                        </a:rPr>
                        <m:t>𝜃</m:t>
                      </m:r>
                      <m:r>
                        <a:rPr lang="de-DE" b="0" i="1" smtClean="0">
                          <a:latin typeface="Cambria Math" charset="0"/>
                        </a:rPr>
                        <m:t>|</m:t>
                      </m:r>
                      <m:r>
                        <a:rPr lang="de-DE" b="0" i="1" smtClean="0">
                          <a:latin typeface="Cambria Math" charset="0"/>
                        </a:rPr>
                        <m:t>𝛼</m:t>
                      </m:r>
                      <m:r>
                        <a:rPr lang="de-DE" b="0" i="1" smtClean="0">
                          <a:latin typeface="Cambria Math" charset="0"/>
                        </a:rPr>
                        <m:t>)=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is-I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is-IS" b="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num>
                        <m:den>
                          <m:nary>
                            <m:naryPr>
                              <m:chr m:val="∏"/>
                              <m:supHide m:val="on"/>
                              <m:ctrlPr>
                                <a:rPr lang="bg-BG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charset="0"/>
                                </a:rPr>
                                <m:t>Γ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nary>
                        <m:naryPr>
                          <m:chr m:val="∏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de-DE" b="0" i="1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16" y="1190983"/>
                <a:ext cx="2878993" cy="7789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2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LDA </a:t>
            </a:r>
            <a:r>
              <a:rPr lang="en-US" dirty="0"/>
              <a:t>Model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6913" y="1981994"/>
            <a:ext cx="7772400" cy="3200400"/>
            <a:chOff x="795908" y="1103523"/>
            <a:chExt cx="7772400" cy="3200400"/>
          </a:xfrm>
        </p:grpSpPr>
        <p:sp>
          <p:nvSpPr>
            <p:cNvPr id="41986" name="Oval 3"/>
            <p:cNvSpPr>
              <a:spLocks noChangeArrowheads="1"/>
            </p:cNvSpPr>
            <p:nvPr/>
          </p:nvSpPr>
          <p:spPr bwMode="auto">
            <a:xfrm>
              <a:off x="1710308" y="18655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Symbol" charset="0"/>
                  <a:sym typeface="Symbol" charset="0"/>
                </a:rPr>
                <a:t></a:t>
              </a:r>
            </a:p>
          </p:txBody>
        </p:sp>
        <p:sp>
          <p:nvSpPr>
            <p:cNvPr id="41987" name="Oval 4"/>
            <p:cNvSpPr>
              <a:spLocks noChangeArrowheads="1"/>
            </p:cNvSpPr>
            <p:nvPr/>
          </p:nvSpPr>
          <p:spPr bwMode="auto">
            <a:xfrm>
              <a:off x="26247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4</a:t>
              </a:r>
            </a:p>
          </p:txBody>
        </p:sp>
        <p:sp>
          <p:nvSpPr>
            <p:cNvPr id="41988" name="Oval 5"/>
            <p:cNvSpPr>
              <a:spLocks noChangeArrowheads="1"/>
            </p:cNvSpPr>
            <p:nvPr/>
          </p:nvSpPr>
          <p:spPr bwMode="auto">
            <a:xfrm>
              <a:off x="20151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3</a:t>
              </a:r>
            </a:p>
          </p:txBody>
        </p:sp>
        <p:sp>
          <p:nvSpPr>
            <p:cNvPr id="41989" name="Oval 6"/>
            <p:cNvSpPr>
              <a:spLocks noChangeArrowheads="1"/>
            </p:cNvSpPr>
            <p:nvPr/>
          </p:nvSpPr>
          <p:spPr bwMode="auto">
            <a:xfrm>
              <a:off x="14055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2</a:t>
              </a:r>
            </a:p>
          </p:txBody>
        </p:sp>
        <p:cxnSp>
          <p:nvCxnSpPr>
            <p:cNvPr id="41990" name="AutoShape 7"/>
            <p:cNvCxnSpPr>
              <a:cxnSpLocks noChangeShapeType="1"/>
              <a:stCxn id="41986" idx="4"/>
              <a:endCxn id="41994" idx="0"/>
            </p:cNvCxnSpPr>
            <p:nvPr/>
          </p:nvCxnSpPr>
          <p:spPr bwMode="auto">
            <a:xfrm flipH="1">
              <a:off x="986408" y="2246523"/>
              <a:ext cx="9144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1" name="AutoShape 8"/>
            <p:cNvCxnSpPr>
              <a:cxnSpLocks noChangeShapeType="1"/>
              <a:stCxn id="41986" idx="4"/>
              <a:endCxn id="41989" idx="0"/>
            </p:cNvCxnSpPr>
            <p:nvPr/>
          </p:nvCxnSpPr>
          <p:spPr bwMode="auto">
            <a:xfrm flipH="1">
              <a:off x="1596008" y="2246523"/>
              <a:ext cx="304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2" name="AutoShape 9"/>
            <p:cNvCxnSpPr>
              <a:cxnSpLocks noChangeShapeType="1"/>
              <a:stCxn id="41986" idx="4"/>
              <a:endCxn id="41988" idx="0"/>
            </p:cNvCxnSpPr>
            <p:nvPr/>
          </p:nvCxnSpPr>
          <p:spPr bwMode="auto">
            <a:xfrm>
              <a:off x="1900808" y="2246523"/>
              <a:ext cx="304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3" name="AutoShape 10"/>
            <p:cNvCxnSpPr>
              <a:cxnSpLocks noChangeShapeType="1"/>
              <a:stCxn id="41986" idx="4"/>
              <a:endCxn id="41987" idx="0"/>
            </p:cNvCxnSpPr>
            <p:nvPr/>
          </p:nvCxnSpPr>
          <p:spPr bwMode="auto">
            <a:xfrm>
              <a:off x="1900808" y="2246523"/>
              <a:ext cx="9144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4" name="Oval 11"/>
            <p:cNvSpPr>
              <a:spLocks noChangeArrowheads="1"/>
            </p:cNvSpPr>
            <p:nvPr/>
          </p:nvSpPr>
          <p:spPr bwMode="auto">
            <a:xfrm>
              <a:off x="7959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1</a:t>
              </a:r>
            </a:p>
          </p:txBody>
        </p:sp>
        <p:sp>
          <p:nvSpPr>
            <p:cNvPr id="41995" name="Oval 12"/>
            <p:cNvSpPr>
              <a:spLocks noChangeArrowheads="1"/>
            </p:cNvSpPr>
            <p:nvPr/>
          </p:nvSpPr>
          <p:spPr bwMode="auto">
            <a:xfrm>
              <a:off x="26247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4</a:t>
              </a:r>
            </a:p>
          </p:txBody>
        </p:sp>
        <p:sp>
          <p:nvSpPr>
            <p:cNvPr id="41996" name="Oval 13"/>
            <p:cNvSpPr>
              <a:spLocks noChangeArrowheads="1"/>
            </p:cNvSpPr>
            <p:nvPr/>
          </p:nvSpPr>
          <p:spPr bwMode="auto">
            <a:xfrm>
              <a:off x="20151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3</a:t>
              </a:r>
            </a:p>
          </p:txBody>
        </p:sp>
        <p:sp>
          <p:nvSpPr>
            <p:cNvPr id="41997" name="Oval 14"/>
            <p:cNvSpPr>
              <a:spLocks noChangeArrowheads="1"/>
            </p:cNvSpPr>
            <p:nvPr/>
          </p:nvSpPr>
          <p:spPr bwMode="auto">
            <a:xfrm>
              <a:off x="14055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2</a:t>
              </a:r>
            </a:p>
          </p:txBody>
        </p:sp>
        <p:sp>
          <p:nvSpPr>
            <p:cNvPr id="41998" name="Oval 15"/>
            <p:cNvSpPr>
              <a:spLocks noChangeArrowheads="1"/>
            </p:cNvSpPr>
            <p:nvPr/>
          </p:nvSpPr>
          <p:spPr bwMode="auto">
            <a:xfrm>
              <a:off x="7959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1</a:t>
              </a:r>
            </a:p>
          </p:txBody>
        </p:sp>
        <p:cxnSp>
          <p:nvCxnSpPr>
            <p:cNvPr id="41999" name="AutoShape 16"/>
            <p:cNvCxnSpPr>
              <a:cxnSpLocks noChangeShapeType="1"/>
              <a:stCxn id="41994" idx="4"/>
              <a:endCxn id="41998" idx="0"/>
            </p:cNvCxnSpPr>
            <p:nvPr/>
          </p:nvCxnSpPr>
          <p:spPr bwMode="auto">
            <a:xfrm>
              <a:off x="9864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0" name="AutoShape 17"/>
            <p:cNvCxnSpPr>
              <a:cxnSpLocks noChangeShapeType="1"/>
              <a:stCxn id="41987" idx="4"/>
              <a:endCxn id="41995" idx="0"/>
            </p:cNvCxnSpPr>
            <p:nvPr/>
          </p:nvCxnSpPr>
          <p:spPr bwMode="auto">
            <a:xfrm>
              <a:off x="28152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1" name="AutoShape 18"/>
            <p:cNvCxnSpPr>
              <a:cxnSpLocks noChangeShapeType="1"/>
              <a:stCxn id="41988" idx="4"/>
              <a:endCxn id="41996" idx="0"/>
            </p:cNvCxnSpPr>
            <p:nvPr/>
          </p:nvCxnSpPr>
          <p:spPr bwMode="auto">
            <a:xfrm>
              <a:off x="22056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2" name="AutoShape 19"/>
            <p:cNvCxnSpPr>
              <a:cxnSpLocks noChangeShapeType="1"/>
              <a:stCxn id="41989" idx="4"/>
              <a:endCxn id="41997" idx="0"/>
            </p:cNvCxnSpPr>
            <p:nvPr/>
          </p:nvCxnSpPr>
          <p:spPr bwMode="auto">
            <a:xfrm>
              <a:off x="15960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03" name="Oval 20"/>
            <p:cNvSpPr>
              <a:spLocks noChangeArrowheads="1"/>
            </p:cNvSpPr>
            <p:nvPr/>
          </p:nvSpPr>
          <p:spPr bwMode="auto">
            <a:xfrm>
              <a:off x="4453508" y="11035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 dirty="0">
                  <a:latin typeface="Symbol" charset="0"/>
                  <a:sym typeface="Symbol" charset="0"/>
                </a:rPr>
                <a:t></a:t>
              </a:r>
            </a:p>
          </p:txBody>
        </p:sp>
        <p:cxnSp>
          <p:nvCxnSpPr>
            <p:cNvPr id="42004" name="AutoShape 21"/>
            <p:cNvCxnSpPr>
              <a:cxnSpLocks noChangeShapeType="1"/>
              <a:stCxn id="42003" idx="4"/>
              <a:endCxn id="41986" idx="0"/>
            </p:cNvCxnSpPr>
            <p:nvPr/>
          </p:nvCxnSpPr>
          <p:spPr bwMode="auto">
            <a:xfrm flipH="1">
              <a:off x="1900808" y="1484523"/>
              <a:ext cx="274320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05" name="Oval 22"/>
            <p:cNvSpPr>
              <a:spLocks noChangeArrowheads="1"/>
            </p:cNvSpPr>
            <p:nvPr/>
          </p:nvSpPr>
          <p:spPr bwMode="auto">
            <a:xfrm>
              <a:off x="4453508" y="39229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Symbol" charset="0"/>
                  <a:sym typeface="Symbol" charset="0"/>
                </a:rPr>
                <a:t> b</a:t>
              </a:r>
            </a:p>
          </p:txBody>
        </p:sp>
        <p:cxnSp>
          <p:nvCxnSpPr>
            <p:cNvPr id="42006" name="AutoShape 23"/>
            <p:cNvCxnSpPr>
              <a:cxnSpLocks noChangeShapeType="1"/>
              <a:stCxn id="42005" idx="0"/>
              <a:endCxn id="41998" idx="4"/>
            </p:cNvCxnSpPr>
            <p:nvPr/>
          </p:nvCxnSpPr>
          <p:spPr bwMode="auto">
            <a:xfrm flipH="1" flipV="1">
              <a:off x="986408" y="3465723"/>
              <a:ext cx="36576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7" name="AutoShape 24"/>
            <p:cNvCxnSpPr>
              <a:cxnSpLocks noChangeShapeType="1"/>
              <a:stCxn id="42005" idx="0"/>
              <a:endCxn id="41995" idx="4"/>
            </p:cNvCxnSpPr>
            <p:nvPr/>
          </p:nvCxnSpPr>
          <p:spPr bwMode="auto">
            <a:xfrm flipH="1" flipV="1">
              <a:off x="2815208" y="3465723"/>
              <a:ext cx="18288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8" name="AutoShape 25"/>
            <p:cNvCxnSpPr>
              <a:cxnSpLocks noChangeShapeType="1"/>
              <a:stCxn id="42005" idx="0"/>
              <a:endCxn id="41997" idx="4"/>
            </p:cNvCxnSpPr>
            <p:nvPr/>
          </p:nvCxnSpPr>
          <p:spPr bwMode="auto">
            <a:xfrm flipH="1" flipV="1">
              <a:off x="1596008" y="3465723"/>
              <a:ext cx="30480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9" name="AutoShape 26"/>
            <p:cNvCxnSpPr>
              <a:cxnSpLocks noChangeShapeType="1"/>
              <a:stCxn id="42005" idx="0"/>
              <a:endCxn id="41996" idx="4"/>
            </p:cNvCxnSpPr>
            <p:nvPr/>
          </p:nvCxnSpPr>
          <p:spPr bwMode="auto">
            <a:xfrm flipH="1" flipV="1">
              <a:off x="2205608" y="3465723"/>
              <a:ext cx="24384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10" name="Oval 27"/>
            <p:cNvSpPr>
              <a:spLocks noChangeArrowheads="1"/>
            </p:cNvSpPr>
            <p:nvPr/>
          </p:nvSpPr>
          <p:spPr bwMode="auto">
            <a:xfrm>
              <a:off x="4453508" y="18655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Symbol" charset="0"/>
                  <a:sym typeface="Symbol" charset="0"/>
                </a:rPr>
                <a:t></a:t>
              </a:r>
            </a:p>
          </p:txBody>
        </p:sp>
        <p:sp>
          <p:nvSpPr>
            <p:cNvPr id="42011" name="Oval 28"/>
            <p:cNvSpPr>
              <a:spLocks noChangeArrowheads="1"/>
            </p:cNvSpPr>
            <p:nvPr/>
          </p:nvSpPr>
          <p:spPr bwMode="auto">
            <a:xfrm>
              <a:off x="53679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4</a:t>
              </a:r>
            </a:p>
          </p:txBody>
        </p:sp>
        <p:sp>
          <p:nvSpPr>
            <p:cNvPr id="42012" name="Oval 29"/>
            <p:cNvSpPr>
              <a:spLocks noChangeArrowheads="1"/>
            </p:cNvSpPr>
            <p:nvPr/>
          </p:nvSpPr>
          <p:spPr bwMode="auto">
            <a:xfrm>
              <a:off x="47583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3</a:t>
              </a:r>
            </a:p>
          </p:txBody>
        </p:sp>
        <p:sp>
          <p:nvSpPr>
            <p:cNvPr id="42013" name="Oval 30"/>
            <p:cNvSpPr>
              <a:spLocks noChangeArrowheads="1"/>
            </p:cNvSpPr>
            <p:nvPr/>
          </p:nvSpPr>
          <p:spPr bwMode="auto">
            <a:xfrm>
              <a:off x="41487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2</a:t>
              </a:r>
            </a:p>
          </p:txBody>
        </p:sp>
        <p:cxnSp>
          <p:nvCxnSpPr>
            <p:cNvPr id="42014" name="AutoShape 31"/>
            <p:cNvCxnSpPr>
              <a:cxnSpLocks noChangeShapeType="1"/>
              <a:stCxn id="42010" idx="4"/>
              <a:endCxn id="42018" idx="0"/>
            </p:cNvCxnSpPr>
            <p:nvPr/>
          </p:nvCxnSpPr>
          <p:spPr bwMode="auto">
            <a:xfrm flipH="1">
              <a:off x="3729608" y="2246523"/>
              <a:ext cx="9144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5" name="AutoShape 32"/>
            <p:cNvCxnSpPr>
              <a:cxnSpLocks noChangeShapeType="1"/>
              <a:stCxn id="42010" idx="4"/>
              <a:endCxn id="42013" idx="0"/>
            </p:cNvCxnSpPr>
            <p:nvPr/>
          </p:nvCxnSpPr>
          <p:spPr bwMode="auto">
            <a:xfrm flipH="1">
              <a:off x="4339208" y="2246523"/>
              <a:ext cx="304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6" name="AutoShape 33"/>
            <p:cNvCxnSpPr>
              <a:cxnSpLocks noChangeShapeType="1"/>
              <a:stCxn id="42010" idx="4"/>
              <a:endCxn id="42012" idx="0"/>
            </p:cNvCxnSpPr>
            <p:nvPr/>
          </p:nvCxnSpPr>
          <p:spPr bwMode="auto">
            <a:xfrm>
              <a:off x="4644008" y="2246523"/>
              <a:ext cx="304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17" name="AutoShape 34"/>
            <p:cNvCxnSpPr>
              <a:cxnSpLocks noChangeShapeType="1"/>
              <a:stCxn id="42010" idx="4"/>
              <a:endCxn id="42011" idx="0"/>
            </p:cNvCxnSpPr>
            <p:nvPr/>
          </p:nvCxnSpPr>
          <p:spPr bwMode="auto">
            <a:xfrm>
              <a:off x="4644008" y="2246523"/>
              <a:ext cx="9144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18" name="Oval 35"/>
            <p:cNvSpPr>
              <a:spLocks noChangeArrowheads="1"/>
            </p:cNvSpPr>
            <p:nvPr/>
          </p:nvSpPr>
          <p:spPr bwMode="auto">
            <a:xfrm>
              <a:off x="35391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1</a:t>
              </a:r>
            </a:p>
          </p:txBody>
        </p:sp>
        <p:sp>
          <p:nvSpPr>
            <p:cNvPr id="42019" name="Oval 36"/>
            <p:cNvSpPr>
              <a:spLocks noChangeArrowheads="1"/>
            </p:cNvSpPr>
            <p:nvPr/>
          </p:nvSpPr>
          <p:spPr bwMode="auto">
            <a:xfrm>
              <a:off x="53679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4</a:t>
              </a:r>
            </a:p>
          </p:txBody>
        </p:sp>
        <p:sp>
          <p:nvSpPr>
            <p:cNvPr id="42020" name="Oval 37"/>
            <p:cNvSpPr>
              <a:spLocks noChangeArrowheads="1"/>
            </p:cNvSpPr>
            <p:nvPr/>
          </p:nvSpPr>
          <p:spPr bwMode="auto">
            <a:xfrm>
              <a:off x="47583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3</a:t>
              </a:r>
            </a:p>
          </p:txBody>
        </p:sp>
        <p:sp>
          <p:nvSpPr>
            <p:cNvPr id="42021" name="Oval 38"/>
            <p:cNvSpPr>
              <a:spLocks noChangeArrowheads="1"/>
            </p:cNvSpPr>
            <p:nvPr/>
          </p:nvSpPr>
          <p:spPr bwMode="auto">
            <a:xfrm>
              <a:off x="41487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2</a:t>
              </a:r>
            </a:p>
          </p:txBody>
        </p:sp>
        <p:sp>
          <p:nvSpPr>
            <p:cNvPr id="42022" name="Oval 39"/>
            <p:cNvSpPr>
              <a:spLocks noChangeArrowheads="1"/>
            </p:cNvSpPr>
            <p:nvPr/>
          </p:nvSpPr>
          <p:spPr bwMode="auto">
            <a:xfrm>
              <a:off x="35391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1</a:t>
              </a:r>
            </a:p>
          </p:txBody>
        </p:sp>
        <p:cxnSp>
          <p:nvCxnSpPr>
            <p:cNvPr id="42023" name="AutoShape 40"/>
            <p:cNvCxnSpPr>
              <a:cxnSpLocks noChangeShapeType="1"/>
              <a:stCxn id="42018" idx="4"/>
              <a:endCxn id="42022" idx="0"/>
            </p:cNvCxnSpPr>
            <p:nvPr/>
          </p:nvCxnSpPr>
          <p:spPr bwMode="auto">
            <a:xfrm>
              <a:off x="37296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4" name="AutoShape 41"/>
            <p:cNvCxnSpPr>
              <a:cxnSpLocks noChangeShapeType="1"/>
              <a:stCxn id="42011" idx="4"/>
              <a:endCxn id="42019" idx="0"/>
            </p:cNvCxnSpPr>
            <p:nvPr/>
          </p:nvCxnSpPr>
          <p:spPr bwMode="auto">
            <a:xfrm>
              <a:off x="55584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5" name="AutoShape 42"/>
            <p:cNvCxnSpPr>
              <a:cxnSpLocks noChangeShapeType="1"/>
              <a:stCxn id="42012" idx="4"/>
              <a:endCxn id="42020" idx="0"/>
            </p:cNvCxnSpPr>
            <p:nvPr/>
          </p:nvCxnSpPr>
          <p:spPr bwMode="auto">
            <a:xfrm>
              <a:off x="49488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6" name="AutoShape 43"/>
            <p:cNvCxnSpPr>
              <a:cxnSpLocks noChangeShapeType="1"/>
              <a:stCxn id="42013" idx="4"/>
              <a:endCxn id="42021" idx="0"/>
            </p:cNvCxnSpPr>
            <p:nvPr/>
          </p:nvCxnSpPr>
          <p:spPr bwMode="auto">
            <a:xfrm>
              <a:off x="43392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27" name="AutoShape 44"/>
            <p:cNvCxnSpPr>
              <a:cxnSpLocks noChangeShapeType="1"/>
              <a:stCxn id="42003" idx="4"/>
              <a:endCxn id="42010" idx="0"/>
            </p:cNvCxnSpPr>
            <p:nvPr/>
          </p:nvCxnSpPr>
          <p:spPr bwMode="auto">
            <a:xfrm>
              <a:off x="4644008" y="1484523"/>
              <a:ext cx="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28" name="Oval 45"/>
            <p:cNvSpPr>
              <a:spLocks noChangeArrowheads="1"/>
            </p:cNvSpPr>
            <p:nvPr/>
          </p:nvSpPr>
          <p:spPr bwMode="auto">
            <a:xfrm>
              <a:off x="7272908" y="18655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Symbol" charset="0"/>
                  <a:sym typeface="Symbol" charset="0"/>
                </a:rPr>
                <a:t></a:t>
              </a:r>
            </a:p>
          </p:txBody>
        </p:sp>
        <p:sp>
          <p:nvSpPr>
            <p:cNvPr id="42029" name="Oval 46"/>
            <p:cNvSpPr>
              <a:spLocks noChangeArrowheads="1"/>
            </p:cNvSpPr>
            <p:nvPr/>
          </p:nvSpPr>
          <p:spPr bwMode="auto">
            <a:xfrm>
              <a:off x="81873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4</a:t>
              </a:r>
            </a:p>
          </p:txBody>
        </p:sp>
        <p:sp>
          <p:nvSpPr>
            <p:cNvPr id="42030" name="Oval 47"/>
            <p:cNvSpPr>
              <a:spLocks noChangeArrowheads="1"/>
            </p:cNvSpPr>
            <p:nvPr/>
          </p:nvSpPr>
          <p:spPr bwMode="auto">
            <a:xfrm>
              <a:off x="75777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3</a:t>
              </a:r>
            </a:p>
          </p:txBody>
        </p:sp>
        <p:sp>
          <p:nvSpPr>
            <p:cNvPr id="42031" name="Oval 48"/>
            <p:cNvSpPr>
              <a:spLocks noChangeArrowheads="1"/>
            </p:cNvSpPr>
            <p:nvPr/>
          </p:nvSpPr>
          <p:spPr bwMode="auto">
            <a:xfrm>
              <a:off x="69681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2</a:t>
              </a:r>
            </a:p>
          </p:txBody>
        </p:sp>
        <p:cxnSp>
          <p:nvCxnSpPr>
            <p:cNvPr id="42032" name="AutoShape 49"/>
            <p:cNvCxnSpPr>
              <a:cxnSpLocks noChangeShapeType="1"/>
              <a:stCxn id="42028" idx="4"/>
              <a:endCxn id="42036" idx="0"/>
            </p:cNvCxnSpPr>
            <p:nvPr/>
          </p:nvCxnSpPr>
          <p:spPr bwMode="auto">
            <a:xfrm flipH="1">
              <a:off x="6549008" y="2246523"/>
              <a:ext cx="9144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3" name="AutoShape 50"/>
            <p:cNvCxnSpPr>
              <a:cxnSpLocks noChangeShapeType="1"/>
              <a:stCxn id="42028" idx="4"/>
              <a:endCxn id="42031" idx="0"/>
            </p:cNvCxnSpPr>
            <p:nvPr/>
          </p:nvCxnSpPr>
          <p:spPr bwMode="auto">
            <a:xfrm flipH="1">
              <a:off x="7158608" y="2246523"/>
              <a:ext cx="304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4" name="AutoShape 51"/>
            <p:cNvCxnSpPr>
              <a:cxnSpLocks noChangeShapeType="1"/>
              <a:stCxn id="42028" idx="4"/>
              <a:endCxn id="42030" idx="0"/>
            </p:cNvCxnSpPr>
            <p:nvPr/>
          </p:nvCxnSpPr>
          <p:spPr bwMode="auto">
            <a:xfrm>
              <a:off x="7463408" y="2246523"/>
              <a:ext cx="304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5" name="AutoShape 52"/>
            <p:cNvCxnSpPr>
              <a:cxnSpLocks noChangeShapeType="1"/>
              <a:stCxn id="42028" idx="4"/>
              <a:endCxn id="42029" idx="0"/>
            </p:cNvCxnSpPr>
            <p:nvPr/>
          </p:nvCxnSpPr>
          <p:spPr bwMode="auto">
            <a:xfrm>
              <a:off x="7463408" y="2246523"/>
              <a:ext cx="9144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36" name="Oval 53"/>
            <p:cNvSpPr>
              <a:spLocks noChangeArrowheads="1"/>
            </p:cNvSpPr>
            <p:nvPr/>
          </p:nvSpPr>
          <p:spPr bwMode="auto">
            <a:xfrm>
              <a:off x="6358508" y="2475123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  <a:r>
                <a:rPr lang="en-US" baseline="-25000"/>
                <a:t>1</a:t>
              </a:r>
            </a:p>
          </p:txBody>
        </p:sp>
        <p:sp>
          <p:nvSpPr>
            <p:cNvPr id="42037" name="Oval 54"/>
            <p:cNvSpPr>
              <a:spLocks noChangeArrowheads="1"/>
            </p:cNvSpPr>
            <p:nvPr/>
          </p:nvSpPr>
          <p:spPr bwMode="auto">
            <a:xfrm>
              <a:off x="81873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4</a:t>
              </a:r>
            </a:p>
          </p:txBody>
        </p:sp>
        <p:sp>
          <p:nvSpPr>
            <p:cNvPr id="42038" name="Oval 55"/>
            <p:cNvSpPr>
              <a:spLocks noChangeArrowheads="1"/>
            </p:cNvSpPr>
            <p:nvPr/>
          </p:nvSpPr>
          <p:spPr bwMode="auto">
            <a:xfrm>
              <a:off x="75777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3</a:t>
              </a:r>
            </a:p>
          </p:txBody>
        </p:sp>
        <p:sp>
          <p:nvSpPr>
            <p:cNvPr id="42039" name="Oval 56"/>
            <p:cNvSpPr>
              <a:spLocks noChangeArrowheads="1"/>
            </p:cNvSpPr>
            <p:nvPr/>
          </p:nvSpPr>
          <p:spPr bwMode="auto">
            <a:xfrm>
              <a:off x="69681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2</a:t>
              </a:r>
            </a:p>
          </p:txBody>
        </p:sp>
        <p:sp>
          <p:nvSpPr>
            <p:cNvPr id="42040" name="Oval 57"/>
            <p:cNvSpPr>
              <a:spLocks noChangeArrowheads="1"/>
            </p:cNvSpPr>
            <p:nvPr/>
          </p:nvSpPr>
          <p:spPr bwMode="auto">
            <a:xfrm>
              <a:off x="6358508" y="3084723"/>
              <a:ext cx="381000" cy="381000"/>
            </a:xfrm>
            <a:prstGeom prst="ellipse">
              <a:avLst/>
            </a:prstGeom>
            <a:solidFill>
              <a:srgbClr val="72B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  <a:r>
                <a:rPr lang="en-US" baseline="-25000"/>
                <a:t>1</a:t>
              </a:r>
            </a:p>
          </p:txBody>
        </p:sp>
        <p:cxnSp>
          <p:nvCxnSpPr>
            <p:cNvPr id="42041" name="AutoShape 58"/>
            <p:cNvCxnSpPr>
              <a:cxnSpLocks noChangeShapeType="1"/>
              <a:stCxn id="42036" idx="4"/>
              <a:endCxn id="42040" idx="0"/>
            </p:cNvCxnSpPr>
            <p:nvPr/>
          </p:nvCxnSpPr>
          <p:spPr bwMode="auto">
            <a:xfrm>
              <a:off x="65490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2" name="AutoShape 59"/>
            <p:cNvCxnSpPr>
              <a:cxnSpLocks noChangeShapeType="1"/>
              <a:stCxn id="42029" idx="4"/>
              <a:endCxn id="42037" idx="0"/>
            </p:cNvCxnSpPr>
            <p:nvPr/>
          </p:nvCxnSpPr>
          <p:spPr bwMode="auto">
            <a:xfrm>
              <a:off x="83778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3" name="AutoShape 60"/>
            <p:cNvCxnSpPr>
              <a:cxnSpLocks noChangeShapeType="1"/>
              <a:stCxn id="42030" idx="4"/>
              <a:endCxn id="42038" idx="0"/>
            </p:cNvCxnSpPr>
            <p:nvPr/>
          </p:nvCxnSpPr>
          <p:spPr bwMode="auto">
            <a:xfrm>
              <a:off x="77682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4" name="AutoShape 61"/>
            <p:cNvCxnSpPr>
              <a:cxnSpLocks noChangeShapeType="1"/>
              <a:stCxn id="42031" idx="4"/>
              <a:endCxn id="42039" idx="0"/>
            </p:cNvCxnSpPr>
            <p:nvPr/>
          </p:nvCxnSpPr>
          <p:spPr bwMode="auto">
            <a:xfrm>
              <a:off x="7158608" y="285612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5" name="AutoShape 62"/>
            <p:cNvCxnSpPr>
              <a:cxnSpLocks noChangeShapeType="1"/>
              <a:stCxn id="42003" idx="4"/>
              <a:endCxn id="42028" idx="0"/>
            </p:cNvCxnSpPr>
            <p:nvPr/>
          </p:nvCxnSpPr>
          <p:spPr bwMode="auto">
            <a:xfrm>
              <a:off x="4644008" y="1484523"/>
              <a:ext cx="2819400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6" name="AutoShape 63"/>
            <p:cNvCxnSpPr>
              <a:cxnSpLocks noChangeShapeType="1"/>
              <a:stCxn id="42005" idx="0"/>
              <a:endCxn id="42022" idx="4"/>
            </p:cNvCxnSpPr>
            <p:nvPr/>
          </p:nvCxnSpPr>
          <p:spPr bwMode="auto">
            <a:xfrm flipH="1" flipV="1">
              <a:off x="3729608" y="3465723"/>
              <a:ext cx="9144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7" name="AutoShape 64"/>
            <p:cNvCxnSpPr>
              <a:cxnSpLocks noChangeShapeType="1"/>
              <a:stCxn id="42005" idx="0"/>
              <a:endCxn id="42021" idx="4"/>
            </p:cNvCxnSpPr>
            <p:nvPr/>
          </p:nvCxnSpPr>
          <p:spPr bwMode="auto">
            <a:xfrm flipH="1" flipV="1">
              <a:off x="4339208" y="3465723"/>
              <a:ext cx="3048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8" name="AutoShape 65"/>
            <p:cNvCxnSpPr>
              <a:cxnSpLocks noChangeShapeType="1"/>
              <a:stCxn id="42005" idx="0"/>
              <a:endCxn id="42020" idx="4"/>
            </p:cNvCxnSpPr>
            <p:nvPr/>
          </p:nvCxnSpPr>
          <p:spPr bwMode="auto">
            <a:xfrm flipV="1">
              <a:off x="4644008" y="3465723"/>
              <a:ext cx="3048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9" name="AutoShape 66"/>
            <p:cNvCxnSpPr>
              <a:cxnSpLocks noChangeShapeType="1"/>
              <a:stCxn id="42005" idx="0"/>
              <a:endCxn id="42019" idx="4"/>
            </p:cNvCxnSpPr>
            <p:nvPr/>
          </p:nvCxnSpPr>
          <p:spPr bwMode="auto">
            <a:xfrm flipV="1">
              <a:off x="4644008" y="3465723"/>
              <a:ext cx="9144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0" name="AutoShape 67"/>
            <p:cNvCxnSpPr>
              <a:cxnSpLocks noChangeShapeType="1"/>
              <a:stCxn id="42005" idx="0"/>
              <a:endCxn id="42040" idx="4"/>
            </p:cNvCxnSpPr>
            <p:nvPr/>
          </p:nvCxnSpPr>
          <p:spPr bwMode="auto">
            <a:xfrm flipV="1">
              <a:off x="4644008" y="3465723"/>
              <a:ext cx="19050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1" name="AutoShape 68"/>
            <p:cNvCxnSpPr>
              <a:cxnSpLocks noChangeShapeType="1"/>
              <a:stCxn id="42005" idx="0"/>
              <a:endCxn id="42039" idx="4"/>
            </p:cNvCxnSpPr>
            <p:nvPr/>
          </p:nvCxnSpPr>
          <p:spPr bwMode="auto">
            <a:xfrm flipV="1">
              <a:off x="4644008" y="3465723"/>
              <a:ext cx="25146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2" name="AutoShape 69"/>
            <p:cNvCxnSpPr>
              <a:cxnSpLocks noChangeShapeType="1"/>
              <a:stCxn id="42005" idx="0"/>
              <a:endCxn id="42038" idx="4"/>
            </p:cNvCxnSpPr>
            <p:nvPr/>
          </p:nvCxnSpPr>
          <p:spPr bwMode="auto">
            <a:xfrm flipV="1">
              <a:off x="4644008" y="3465723"/>
              <a:ext cx="31242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53" name="AutoShape 70"/>
            <p:cNvCxnSpPr>
              <a:cxnSpLocks noChangeShapeType="1"/>
              <a:stCxn id="42005" idx="0"/>
              <a:endCxn id="42037" idx="4"/>
            </p:cNvCxnSpPr>
            <p:nvPr/>
          </p:nvCxnSpPr>
          <p:spPr bwMode="auto">
            <a:xfrm flipV="1">
              <a:off x="4644008" y="3465723"/>
              <a:ext cx="37338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79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LDA Model – </a:t>
            </a:r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28743" name="Rectangle 71"/>
          <p:cNvSpPr>
            <a:spLocks noGrp="1" noChangeArrowheads="1"/>
          </p:cNvSpPr>
          <p:nvPr>
            <p:ph idx="1"/>
          </p:nvPr>
        </p:nvSpPr>
        <p:spPr>
          <a:xfrm>
            <a:off x="2627784" y="1268760"/>
            <a:ext cx="5488632" cy="4968875"/>
          </a:xfrm>
        </p:spPr>
        <p:txBody>
          <a:bodyPr/>
          <a:lstStyle/>
          <a:p>
            <a:pPr eaLnBrk="1" hangingPunct="1">
              <a:buFont typeface="LucidaGrande" charset="0"/>
              <a:buChar char="←"/>
              <a:defRPr/>
            </a:pPr>
            <a:r>
              <a:rPr lang="en-US" dirty="0" smtClean="0">
                <a:ea typeface="ＭＳ Ｐゴシック" charset="0"/>
              </a:rPr>
              <a:t>Proportions parameter</a:t>
            </a:r>
          </a:p>
          <a:p>
            <a:pPr lvl="1" eaLnBrk="1" hangingPunct="1">
              <a:buFont typeface="LucidaGrande" charset="0"/>
              <a:buChar char="←"/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buFont typeface="LucidaGrande" charset="0"/>
              <a:buChar char="←"/>
              <a:defRPr/>
            </a:pPr>
            <a:r>
              <a:rPr lang="en-US" dirty="0" smtClean="0">
                <a:ea typeface="ＭＳ Ｐゴシック" charset="0"/>
              </a:rPr>
              <a:t>Per-document topic distribution</a:t>
            </a:r>
          </a:p>
          <a:p>
            <a:pPr eaLnBrk="1" hangingPunct="1">
              <a:buFont typeface="LucidaGrande" charset="0"/>
              <a:buChar char="←"/>
              <a:defRPr/>
            </a:pPr>
            <a:endParaRPr lang="en-US" sz="3400" dirty="0">
              <a:ea typeface="ＭＳ Ｐゴシック" charset="0"/>
            </a:endParaRPr>
          </a:p>
          <a:p>
            <a:pPr eaLnBrk="1" hangingPunct="1">
              <a:buFont typeface="LucidaGrande" charset="0"/>
              <a:buChar char="←"/>
              <a:defRPr/>
            </a:pPr>
            <a:r>
              <a:rPr lang="en-US" dirty="0" smtClean="0">
                <a:ea typeface="ＭＳ Ｐゴシック" charset="0"/>
              </a:rPr>
              <a:t>Per-word topic assignment</a:t>
            </a:r>
            <a:endParaRPr lang="de-DE" b="0" dirty="0" smtClean="0">
              <a:ea typeface="ＭＳ Ｐゴシック" charset="0"/>
            </a:endParaRPr>
          </a:p>
          <a:p>
            <a:pPr eaLnBrk="1" hangingPunct="1">
              <a:buFont typeface="LucidaGrande" charset="0"/>
              <a:buChar char="←"/>
              <a:defRPr/>
            </a:pPr>
            <a:endParaRPr lang="de-DE" sz="3600" b="0" dirty="0" smtClean="0">
              <a:ea typeface="ＭＳ Ｐゴシック" charset="0"/>
            </a:endParaRPr>
          </a:p>
          <a:p>
            <a:pPr eaLnBrk="1" hangingPunct="1">
              <a:buFont typeface="LucidaGrande" charset="0"/>
              <a:buChar char="←"/>
              <a:defRPr/>
            </a:pPr>
            <a:r>
              <a:rPr lang="en-US" dirty="0" smtClean="0">
                <a:ea typeface="ＭＳ Ｐゴシック" charset="0"/>
              </a:rPr>
              <a:t>Observed word </a:t>
            </a:r>
          </a:p>
          <a:p>
            <a:pPr eaLnBrk="1" hangingPunct="1">
              <a:buFont typeface="LucidaGrande" charset="0"/>
              <a:buChar char="←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LucidaGrande" charset="0"/>
              <a:buChar char="←"/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buFont typeface="LucidaGrande" charset="0"/>
              <a:buChar char="←"/>
              <a:defRPr/>
            </a:pPr>
            <a:r>
              <a:rPr lang="en-US" dirty="0" smtClean="0">
                <a:ea typeface="ＭＳ Ｐゴシック" charset="0"/>
              </a:rPr>
              <a:t>Word “prior”</a:t>
            </a:r>
            <a:endParaRPr lang="en-US" dirty="0">
              <a:ea typeface="ＭＳ Ｐゴシック" charset="0"/>
            </a:endParaRPr>
          </a:p>
        </p:txBody>
      </p:sp>
      <p:sp>
        <p:nvSpPr>
          <p:cNvPr id="73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42</a:t>
            </a:fld>
            <a:endParaRPr lang="de-DE" dirty="0"/>
          </a:p>
        </p:txBody>
      </p:sp>
      <p:grpSp>
        <p:nvGrpSpPr>
          <p:cNvPr id="75" name="Group 74"/>
          <p:cNvGrpSpPr/>
          <p:nvPr/>
        </p:nvGrpSpPr>
        <p:grpSpPr>
          <a:xfrm>
            <a:off x="683568" y="1230313"/>
            <a:ext cx="1828800" cy="5170487"/>
            <a:chOff x="683568" y="850255"/>
            <a:chExt cx="1828800" cy="5170487"/>
          </a:xfrm>
        </p:grpSpPr>
        <p:sp>
          <p:nvSpPr>
            <p:cNvPr id="76" name="Rectangle 4"/>
            <p:cNvSpPr>
              <a:spLocks noChangeArrowheads="1"/>
            </p:cNvSpPr>
            <p:nvPr/>
          </p:nvSpPr>
          <p:spPr bwMode="auto">
            <a:xfrm>
              <a:off x="683568" y="1601142"/>
              <a:ext cx="1828800" cy="350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>
              <a:off x="1216968" y="2820342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</a:p>
          </p:txBody>
        </p:sp>
        <p:sp>
          <p:nvSpPr>
            <p:cNvPr id="79" name="Oval 7"/>
            <p:cNvSpPr>
              <a:spLocks noChangeArrowheads="1"/>
            </p:cNvSpPr>
            <p:nvPr/>
          </p:nvSpPr>
          <p:spPr bwMode="auto">
            <a:xfrm>
              <a:off x="1216968" y="3887142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988368" y="2667942"/>
              <a:ext cx="1143000" cy="213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" name="Oval 9"/>
            <p:cNvSpPr>
              <a:spLocks noChangeArrowheads="1"/>
            </p:cNvSpPr>
            <p:nvPr/>
          </p:nvSpPr>
          <p:spPr bwMode="auto">
            <a:xfrm>
              <a:off x="1216968" y="5334942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Symbol" charset="0"/>
                  <a:sym typeface="Symbol" charset="0"/>
                </a:rPr>
                <a:t></a:t>
              </a:r>
            </a:p>
          </p:txBody>
        </p:sp>
        <p:sp>
          <p:nvSpPr>
            <p:cNvPr id="82" name="Line 10"/>
            <p:cNvSpPr>
              <a:spLocks noChangeShapeType="1"/>
            </p:cNvSpPr>
            <p:nvPr/>
          </p:nvSpPr>
          <p:spPr bwMode="auto">
            <a:xfrm flipV="1">
              <a:off x="1521768" y="4572942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Line 11"/>
            <p:cNvSpPr>
              <a:spLocks noChangeShapeType="1"/>
            </p:cNvSpPr>
            <p:nvPr/>
          </p:nvSpPr>
          <p:spPr bwMode="auto">
            <a:xfrm rot="21480000" flipH="1">
              <a:off x="1555636" y="2363142"/>
              <a:ext cx="21704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Line 12"/>
            <p:cNvSpPr>
              <a:spLocks noChangeShapeType="1"/>
            </p:cNvSpPr>
            <p:nvPr/>
          </p:nvSpPr>
          <p:spPr bwMode="auto">
            <a:xfrm>
              <a:off x="1521768" y="3506142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2131368" y="4725342"/>
              <a:ext cx="228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</a:t>
              </a:r>
            </a:p>
          </p:txBody>
        </p:sp>
        <p:sp>
          <p:nvSpPr>
            <p:cNvPr id="86" name="Oval 15"/>
            <p:cNvSpPr>
              <a:spLocks noChangeArrowheads="1"/>
            </p:cNvSpPr>
            <p:nvPr/>
          </p:nvSpPr>
          <p:spPr bwMode="auto">
            <a:xfrm>
              <a:off x="1259632" y="1753542"/>
              <a:ext cx="612000" cy="61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latin typeface="Symbol" charset="0"/>
                  <a:sym typeface="Symbol" charset="0"/>
                </a:rPr>
                <a:t></a:t>
              </a:r>
              <a:endParaRPr lang="en-US" sz="2400" baseline="-25000" dirty="0"/>
            </a:p>
          </p:txBody>
        </p:sp>
        <p:sp>
          <p:nvSpPr>
            <p:cNvPr id="88" name="Oval 21"/>
            <p:cNvSpPr>
              <a:spLocks noChangeArrowheads="1"/>
            </p:cNvSpPr>
            <p:nvPr/>
          </p:nvSpPr>
          <p:spPr bwMode="auto">
            <a:xfrm>
              <a:off x="1298104" y="850255"/>
              <a:ext cx="6096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latin typeface="Symbol" charset="0"/>
                  <a:sym typeface="Symbol" charset="0"/>
                </a:rPr>
                <a:t>a</a:t>
              </a:r>
              <a:endParaRPr lang="en-US" sz="2400" dirty="0">
                <a:latin typeface="Symbol" charset="0"/>
                <a:sym typeface="Symbol" charset="0"/>
              </a:endParaRPr>
            </a:p>
          </p:txBody>
        </p:sp>
        <p:sp>
          <p:nvSpPr>
            <p:cNvPr id="89" name="Line 22"/>
            <p:cNvSpPr>
              <a:spLocks noChangeShapeType="1"/>
            </p:cNvSpPr>
            <p:nvPr/>
          </p:nvSpPr>
          <p:spPr bwMode="auto">
            <a:xfrm flipH="1">
              <a:off x="1564804" y="1383655"/>
              <a:ext cx="0" cy="369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Text Box 24"/>
            <p:cNvSpPr txBox="1">
              <a:spLocks noChangeArrowheads="1"/>
            </p:cNvSpPr>
            <p:nvPr/>
          </p:nvSpPr>
          <p:spPr bwMode="auto">
            <a:xfrm>
              <a:off x="1826568" y="4420542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65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LDA Model – </a:t>
            </a:r>
            <a:r>
              <a:rPr lang="en-US" dirty="0" smtClean="0"/>
              <a:t>Plate Notation</a:t>
            </a:r>
            <a:endParaRPr lang="en-US" dirty="0"/>
          </a:p>
        </p:txBody>
      </p:sp>
      <p:sp>
        <p:nvSpPr>
          <p:cNvPr id="28743" name="Rectangle 71"/>
          <p:cNvSpPr>
            <a:spLocks noGrp="1" noChangeArrowheads="1"/>
          </p:cNvSpPr>
          <p:nvPr>
            <p:ph idx="1"/>
          </p:nvPr>
        </p:nvSpPr>
        <p:spPr>
          <a:xfrm>
            <a:off x="3198168" y="1196975"/>
            <a:ext cx="5488632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For each document d,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Generate </a:t>
            </a:r>
            <a:r>
              <a:rPr lang="en-US" dirty="0" smtClean="0">
                <a:sym typeface="Symbol" charset="0"/>
              </a:rPr>
              <a:t></a:t>
            </a:r>
            <a:r>
              <a:rPr lang="en-US" baseline="-25000" dirty="0" smtClean="0">
                <a:sym typeface="Symbol" charset="0"/>
              </a:rPr>
              <a:t>d</a:t>
            </a:r>
            <a:r>
              <a:rPr lang="en-US" dirty="0" smtClean="0">
                <a:sym typeface="Symbol" charset="0"/>
              </a:rPr>
              <a:t> ~ </a:t>
            </a:r>
            <a:r>
              <a:rPr lang="en-US" dirty="0" err="1" smtClean="0"/>
              <a:t>Dirichlet</a:t>
            </a:r>
            <a:r>
              <a:rPr lang="en-US" dirty="0"/>
              <a:t>(</a:t>
            </a:r>
            <a:r>
              <a:rPr lang="en-US" dirty="0">
                <a:sym typeface="Symbol" charset="0"/>
              </a:rPr>
              <a:t></a:t>
            </a:r>
            <a:r>
              <a:rPr lang="en-US" dirty="0"/>
              <a:t>)</a:t>
            </a:r>
          </a:p>
          <a:p>
            <a:pPr lvl="1" eaLnBrk="1" hangingPunct="1">
              <a:defRPr/>
            </a:pPr>
            <a:r>
              <a:rPr lang="en-US" dirty="0"/>
              <a:t>For each </a:t>
            </a:r>
            <a:r>
              <a:rPr lang="en-US" dirty="0" smtClean="0"/>
              <a:t>position </a:t>
            </a:r>
            <a:r>
              <a:rPr lang="is-IS" dirty="0"/>
              <a:t>i = 1, ...</a:t>
            </a:r>
            <a:r>
              <a:rPr lang="en-US" dirty="0"/>
              <a:t> 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d</a:t>
            </a:r>
            <a:endParaRPr lang="en-US" dirty="0"/>
          </a:p>
          <a:p>
            <a:pPr lvl="2" eaLnBrk="1" hangingPunct="1">
              <a:defRPr/>
            </a:pPr>
            <a:r>
              <a:rPr lang="en-US" dirty="0" smtClean="0">
                <a:ea typeface="ＭＳ Ｐゴシック" charset="0"/>
              </a:rPr>
              <a:t>Generate a </a:t>
            </a:r>
            <a:r>
              <a:rPr lang="en-US" dirty="0">
                <a:ea typeface="ＭＳ Ｐゴシック" charset="0"/>
              </a:rPr>
              <a:t>topic </a:t>
            </a:r>
            <a:r>
              <a:rPr lang="en-US" dirty="0" err="1" smtClean="0">
                <a:ea typeface="ＭＳ Ｐゴシック" charset="0"/>
              </a:rPr>
              <a:t>z</a:t>
            </a:r>
            <a:r>
              <a:rPr lang="en-US" baseline="-25000" dirty="0" err="1" smtClean="0">
                <a:ea typeface="ＭＳ Ｐゴシック" charset="0"/>
              </a:rPr>
              <a:t>i</a:t>
            </a:r>
            <a:r>
              <a:rPr lang="en-US" dirty="0" smtClean="0">
                <a:ea typeface="ＭＳ Ｐゴシック" charset="0"/>
              </a:rPr>
              <a:t> ~ </a:t>
            </a:r>
            <a:r>
              <a:rPr lang="en-US" dirty="0" err="1" smtClean="0">
                <a:ea typeface="ＭＳ Ｐゴシック" charset="0"/>
              </a:rPr>
              <a:t>Mult</a:t>
            </a:r>
            <a:r>
              <a:rPr lang="en-US" dirty="0" smtClean="0">
                <a:ea typeface="ＭＳ Ｐゴシック" charset="0"/>
              </a:rPr>
              <a:t>(</a:t>
            </a:r>
            <a:r>
              <a:rPr lang="en-US" dirty="0" smtClean="0">
                <a:ea typeface="ＭＳ Ｐゴシック" charset="0"/>
                <a:sym typeface="Symbol" charset="0"/>
              </a:rPr>
              <a:t></a:t>
            </a:r>
            <a:r>
              <a:rPr lang="en-US" baseline="-25000" dirty="0" smtClean="0">
                <a:ea typeface="ＭＳ Ｐゴシック" charset="0"/>
                <a:sym typeface="Symbol" charset="0"/>
              </a:rPr>
              <a:t>d</a:t>
            </a:r>
            <a:r>
              <a:rPr lang="en-US" dirty="0" smtClean="0">
                <a:ea typeface="ＭＳ Ｐゴシック" charset="0"/>
              </a:rPr>
              <a:t>)</a:t>
            </a:r>
            <a:endParaRPr lang="en-US" dirty="0">
              <a:ea typeface="ＭＳ Ｐゴシック" charset="0"/>
            </a:endParaRPr>
          </a:p>
          <a:p>
            <a:pPr lvl="2" eaLnBrk="1" hangingPunct="1">
              <a:defRPr/>
            </a:pPr>
            <a:r>
              <a:rPr lang="en-US" dirty="0" smtClean="0">
                <a:ea typeface="ＭＳ Ｐゴシック" charset="0"/>
              </a:rPr>
              <a:t>Generate a word </a:t>
            </a:r>
            <a:r>
              <a:rPr lang="en-US" dirty="0" err="1" smtClean="0">
                <a:ea typeface="ＭＳ Ｐゴシック" charset="0"/>
              </a:rPr>
              <a:t>w</a:t>
            </a:r>
            <a:r>
              <a:rPr lang="en-US" baseline="-25000" dirty="0" err="1" smtClean="0">
                <a:ea typeface="ＭＳ Ｐゴシック" charset="0"/>
              </a:rPr>
              <a:t>i</a:t>
            </a:r>
            <a:r>
              <a:rPr lang="en-US" dirty="0" smtClean="0">
                <a:ea typeface="ＭＳ Ｐゴシック" charset="0"/>
              </a:rPr>
              <a:t> ~ </a:t>
            </a:r>
            <a:r>
              <a:rPr lang="en-US" dirty="0" err="1" smtClean="0">
                <a:ea typeface="ＭＳ Ｐゴシック" charset="0"/>
              </a:rPr>
              <a:t>Mult</a:t>
            </a:r>
            <a:r>
              <a:rPr lang="en-US" dirty="0" smtClean="0">
                <a:ea typeface="ＭＳ Ｐゴシック" charset="0"/>
              </a:rPr>
              <a:t>(</a:t>
            </a:r>
            <a:r>
              <a:rPr lang="en-US" dirty="0" err="1" smtClean="0">
                <a:ea typeface="ＭＳ Ｐゴシック" charset="0"/>
              </a:rPr>
              <a:t>z</a:t>
            </a:r>
            <a:r>
              <a:rPr lang="en-US" baseline="-25000" dirty="0" err="1" smtClean="0">
                <a:ea typeface="ＭＳ Ｐゴシック" charset="0"/>
              </a:rPr>
              <a:t>i</a:t>
            </a:r>
            <a:r>
              <a:rPr lang="en-US" dirty="0" smtClean="0">
                <a:ea typeface="ＭＳ Ｐゴシック" charset="0"/>
              </a:rPr>
              <a:t>,</a:t>
            </a:r>
            <a:r>
              <a:rPr lang="en-US" dirty="0" smtClean="0">
                <a:ea typeface="ＭＳ Ｐゴシック" charset="0"/>
                <a:sym typeface="Symbol" charset="0"/>
              </a:rPr>
              <a:t></a:t>
            </a:r>
            <a:r>
              <a:rPr lang="en-US" dirty="0" smtClean="0">
                <a:ea typeface="ＭＳ Ｐゴシック" charset="0"/>
              </a:rPr>
              <a:t>)</a:t>
            </a:r>
          </a:p>
        </p:txBody>
      </p:sp>
      <p:sp>
        <p:nvSpPr>
          <p:cNvPr id="73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43</a:t>
            </a:fld>
            <a:endParaRPr lang="de-DE" dirty="0"/>
          </a:p>
        </p:txBody>
      </p:sp>
      <p:grpSp>
        <p:nvGrpSpPr>
          <p:cNvPr id="75" name="Group 74"/>
          <p:cNvGrpSpPr/>
          <p:nvPr/>
        </p:nvGrpSpPr>
        <p:grpSpPr>
          <a:xfrm>
            <a:off x="683568" y="1230313"/>
            <a:ext cx="1828800" cy="5170487"/>
            <a:chOff x="683568" y="850255"/>
            <a:chExt cx="1828800" cy="5170487"/>
          </a:xfrm>
        </p:grpSpPr>
        <p:sp>
          <p:nvSpPr>
            <p:cNvPr id="76" name="Rectangle 4"/>
            <p:cNvSpPr>
              <a:spLocks noChangeArrowheads="1"/>
            </p:cNvSpPr>
            <p:nvPr/>
          </p:nvSpPr>
          <p:spPr bwMode="auto">
            <a:xfrm>
              <a:off x="683568" y="1601142"/>
              <a:ext cx="1828800" cy="350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>
              <a:off x="1216968" y="2820342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z</a:t>
              </a:r>
            </a:p>
          </p:txBody>
        </p:sp>
        <p:sp>
          <p:nvSpPr>
            <p:cNvPr id="79" name="Oval 7"/>
            <p:cNvSpPr>
              <a:spLocks noChangeArrowheads="1"/>
            </p:cNvSpPr>
            <p:nvPr/>
          </p:nvSpPr>
          <p:spPr bwMode="auto">
            <a:xfrm>
              <a:off x="1216968" y="3887142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988368" y="2667942"/>
              <a:ext cx="1143000" cy="213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" name="Oval 9"/>
            <p:cNvSpPr>
              <a:spLocks noChangeArrowheads="1"/>
            </p:cNvSpPr>
            <p:nvPr/>
          </p:nvSpPr>
          <p:spPr bwMode="auto">
            <a:xfrm>
              <a:off x="1216968" y="5334942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Symbol" charset="0"/>
                  <a:sym typeface="Symbol" charset="0"/>
                </a:rPr>
                <a:t></a:t>
              </a:r>
            </a:p>
          </p:txBody>
        </p:sp>
        <p:sp>
          <p:nvSpPr>
            <p:cNvPr id="82" name="Line 10"/>
            <p:cNvSpPr>
              <a:spLocks noChangeShapeType="1"/>
            </p:cNvSpPr>
            <p:nvPr/>
          </p:nvSpPr>
          <p:spPr bwMode="auto">
            <a:xfrm flipV="1">
              <a:off x="1521768" y="4572942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Line 11"/>
            <p:cNvSpPr>
              <a:spLocks noChangeShapeType="1"/>
            </p:cNvSpPr>
            <p:nvPr/>
          </p:nvSpPr>
          <p:spPr bwMode="auto">
            <a:xfrm rot="21480000" flipH="1">
              <a:off x="1555636" y="2363142"/>
              <a:ext cx="21704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Line 12"/>
            <p:cNvSpPr>
              <a:spLocks noChangeShapeType="1"/>
            </p:cNvSpPr>
            <p:nvPr/>
          </p:nvSpPr>
          <p:spPr bwMode="auto">
            <a:xfrm>
              <a:off x="1521768" y="3506142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2131368" y="4725342"/>
              <a:ext cx="228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</a:t>
              </a:r>
            </a:p>
          </p:txBody>
        </p:sp>
        <p:sp>
          <p:nvSpPr>
            <p:cNvPr id="86" name="Oval 15"/>
            <p:cNvSpPr>
              <a:spLocks noChangeArrowheads="1"/>
            </p:cNvSpPr>
            <p:nvPr/>
          </p:nvSpPr>
          <p:spPr bwMode="auto">
            <a:xfrm>
              <a:off x="1259632" y="1753542"/>
              <a:ext cx="612000" cy="61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latin typeface="Symbol" charset="0"/>
                  <a:sym typeface="Symbol" charset="0"/>
                </a:rPr>
                <a:t></a:t>
              </a:r>
              <a:endParaRPr lang="en-US" sz="2400" baseline="-25000" dirty="0"/>
            </a:p>
          </p:txBody>
        </p:sp>
        <p:sp>
          <p:nvSpPr>
            <p:cNvPr id="88" name="Oval 21"/>
            <p:cNvSpPr>
              <a:spLocks noChangeArrowheads="1"/>
            </p:cNvSpPr>
            <p:nvPr/>
          </p:nvSpPr>
          <p:spPr bwMode="auto">
            <a:xfrm>
              <a:off x="1298104" y="850255"/>
              <a:ext cx="6096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latin typeface="Symbol" charset="0"/>
                  <a:sym typeface="Symbol" charset="0"/>
                </a:rPr>
                <a:t>a</a:t>
              </a:r>
              <a:endParaRPr lang="en-US" sz="2400" dirty="0">
                <a:latin typeface="Symbol" charset="0"/>
                <a:sym typeface="Symbol" charset="0"/>
              </a:endParaRPr>
            </a:p>
          </p:txBody>
        </p:sp>
        <p:sp>
          <p:nvSpPr>
            <p:cNvPr id="89" name="Line 22"/>
            <p:cNvSpPr>
              <a:spLocks noChangeShapeType="1"/>
            </p:cNvSpPr>
            <p:nvPr/>
          </p:nvSpPr>
          <p:spPr bwMode="auto">
            <a:xfrm flipH="1">
              <a:off x="1564804" y="1383655"/>
              <a:ext cx="0" cy="369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Text Box 24"/>
            <p:cNvSpPr txBox="1">
              <a:spLocks noChangeArrowheads="1"/>
            </p:cNvSpPr>
            <p:nvPr/>
          </p:nvSpPr>
          <p:spPr bwMode="auto">
            <a:xfrm>
              <a:off x="1826568" y="4420542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802832" y="3948696"/>
                <a:ext cx="3854004" cy="125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charset="0"/>
                            </a:rPr>
                            <m:t>𝛽</m:t>
                          </m:r>
                          <m:r>
                            <a:rPr lang="de-DE" i="1">
                              <a:latin typeface="Cambria Math" charset="0"/>
                            </a:rPr>
                            <m:t>,</m:t>
                          </m:r>
                          <m:r>
                            <a:rPr lang="de-DE" i="1">
                              <a:latin typeface="Cambria Math" charset="0"/>
                            </a:rPr>
                            <m:t>𝜃</m:t>
                          </m:r>
                          <m:r>
                            <a:rPr lang="de-DE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de-DE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s-IS" i="1" dirty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 dirty="0">
                              <a:latin typeface="Cambria Math" charset="0"/>
                            </a:rPr>
                            <m:t>𝑑</m:t>
                          </m:r>
                          <m:r>
                            <a:rPr lang="de-DE" i="1" dirty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i="1" dirty="0">
                              <a:latin typeface="Cambria Math" charset="0"/>
                            </a:rPr>
                            <m:t>𝑀</m:t>
                          </m:r>
                        </m:sup>
                        <m:e>
                          <m:r>
                            <a:rPr lang="de-DE" b="0" i="1" dirty="0" smtClean="0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dirty="0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e>
                              <m:r>
                                <a:rPr lang="de-DE" i="1" dirty="0">
                                  <a:latin typeface="Cambria Math" charset="0"/>
                                </a:rPr>
                                <m:t>𝛼</m:t>
                              </m:r>
                            </m:e>
                          </m:d>
                          <m:nary>
                            <m:naryPr>
                              <m:chr m:val="∏"/>
                              <m:ctrlPr>
                                <a:rPr lang="is-IS" i="1" dirty="0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dirty="0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de-DE" b="0" i="1" dirty="0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b="0" i="1" dirty="0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dirty="0" smtClean="0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dirty="0" smtClean="0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de-DE" b="0" i="1" dirty="0" smtClean="0">
                                  <a:latin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b="0" i="1" dirty="0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dirty="0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dirty="0" smtClean="0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b="0" i="1" dirty="0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de-DE" b="0" i="1" dirty="0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dirty="0" smtClean="0">
                                          <a:latin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b="0" i="1" dirty="0" smtClean="0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b="0" i="1" dirty="0" smtClean="0">
                                  <a:latin typeface="Cambria Math" charset="0"/>
                                </a:rPr>
                                <m:t>𝑃</m:t>
                              </m:r>
                              <m:r>
                                <a:rPr lang="de-DE" i="1" dirty="0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 dirty="0">
                                  <a:latin typeface="Cambria Math" charset="0"/>
                                </a:rPr>
                                <m:t>|</m:t>
                              </m:r>
                              <m:r>
                                <a:rPr lang="de-DE" b="0" i="1" dirty="0" smtClean="0">
                                  <a:latin typeface="Cambria Math" charset="0"/>
                                </a:rPr>
                                <m:t>𝛽</m:t>
                              </m:r>
                              <m:r>
                                <a:rPr lang="de-DE" i="1" dirty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dirty="0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i="1" dirty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 dirty="0">
                                  <a:latin typeface="Cambria Math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832" y="3948696"/>
                <a:ext cx="3854004" cy="1255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6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Corpus-level Parameter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14634" b="-5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𝛼</m:t>
                    </m:r>
                    <m:r>
                      <a:rPr lang="en-US" i="1">
                        <a:latin typeface="Cambria Math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Per-document topic distribution: K = 10, D = 15</a:t>
                </a:r>
                <a:endParaRPr lang="en-US" dirty="0"/>
              </a:p>
            </p:txBody>
          </p:sp>
        </mc:Choice>
        <mc:Fallback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221764"/>
            <a:ext cx="5895066" cy="41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7"/>
              <p:cNvSpPr txBox="1">
                <a:spLocks/>
              </p:cNvSpPr>
              <p:nvPr/>
            </p:nvSpPr>
            <p:spPr bwMode="auto">
              <a:xfrm>
                <a:off x="4759825" y="1196975"/>
                <a:ext cx="4018213" cy="4968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de-DE" kern="0" dirty="0" smtClean="0"/>
                  <a:t> </a:t>
                </a:r>
                <a14:m>
                  <m:oMath xmlns:m="http://schemas.openxmlformats.org/officeDocument/2006/math">
                    <m:r>
                      <a:rPr lang="de-DE" i="1" kern="0">
                        <a:latin typeface="Cambria Math" charset="0"/>
                      </a:rPr>
                      <m:t>𝛼</m:t>
                    </m:r>
                    <m:r>
                      <a:rPr lang="de-DE" i="1" kern="0">
                        <a:latin typeface="Cambria Math" charset="0"/>
                      </a:rPr>
                      <m:t>=100</m:t>
                    </m:r>
                  </m:oMath>
                </a14:m>
                <a:endParaRPr lang="en-US" kern="0" dirty="0"/>
              </a:p>
            </p:txBody>
          </p:sp>
        </mc:Choice>
        <mc:Fallback>
          <p:sp>
            <p:nvSpPr>
              <p:cNvPr id="15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9825" y="1196975"/>
                <a:ext cx="4018213" cy="4968875"/>
              </a:xfrm>
              <a:prstGeom prst="rect">
                <a:avLst/>
              </a:prstGeom>
              <a:blipFill rotWithShape="0">
                <a:blip r:embed="rId2"/>
                <a:stretch>
                  <a:fillRect l="-1973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Corpus-level Parameter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14634" b="-5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4018213" cy="4968875"/>
              </a:xfrm>
            </p:spPr>
            <p:txBody>
              <a:bodyPr/>
              <a:lstStyle/>
              <a:p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𝛼</m:t>
                    </m:r>
                    <m:r>
                      <a:rPr lang="de-DE" i="1">
                        <a:latin typeface="Cambria Math" charset="0"/>
                      </a:rPr>
                      <m:t>=10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4018213" cy="4968875"/>
              </a:xfrm>
              <a:blipFill rotWithShape="0">
                <a:blip r:embed="rId4"/>
                <a:stretch>
                  <a:fillRect l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4" y="2006930"/>
            <a:ext cx="4367309" cy="309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413" y="2006930"/>
            <a:ext cx="4440115" cy="309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96343" y="2006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7"/>
              <p:cNvSpPr txBox="1">
                <a:spLocks/>
              </p:cNvSpPr>
              <p:nvPr/>
            </p:nvSpPr>
            <p:spPr bwMode="auto">
              <a:xfrm>
                <a:off x="4759825" y="1196975"/>
                <a:ext cx="4018213" cy="4968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de-DE" kern="0" dirty="0" smtClean="0"/>
                  <a:t> </a:t>
                </a:r>
                <a14:m>
                  <m:oMath xmlns:m="http://schemas.openxmlformats.org/officeDocument/2006/math">
                    <m:r>
                      <a:rPr lang="de-DE" i="1" kern="0">
                        <a:latin typeface="Cambria Math" charset="0"/>
                      </a:rPr>
                      <m:t>𝛼</m:t>
                    </m:r>
                    <m:r>
                      <a:rPr lang="de-DE" i="1" kern="0">
                        <a:latin typeface="Cambria Math" charset="0"/>
                      </a:rPr>
                      <m:t>=0.01</m:t>
                    </m:r>
                  </m:oMath>
                </a14:m>
                <a:endParaRPr lang="en-US" kern="0" dirty="0"/>
              </a:p>
            </p:txBody>
          </p:sp>
        </mc:Choice>
        <mc:Fallback>
          <p:sp>
            <p:nvSpPr>
              <p:cNvPr id="15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9825" y="1196975"/>
                <a:ext cx="4018213" cy="4968875"/>
              </a:xfrm>
              <a:prstGeom prst="rect">
                <a:avLst/>
              </a:prstGeom>
              <a:blipFill rotWithShape="0">
                <a:blip r:embed="rId2"/>
                <a:stretch>
                  <a:fillRect l="-1973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Corpus-level Parameter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14634" b="-5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4018213" cy="4968875"/>
              </a:xfrm>
            </p:spPr>
            <p:txBody>
              <a:bodyPr/>
              <a:lstStyle/>
              <a:p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𝛼</m:t>
                    </m:r>
                    <m:r>
                      <a:rPr lang="de-DE" i="1">
                        <a:latin typeface="Cambria Math" charset="0"/>
                      </a:rPr>
                      <m:t>=0.1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4018213" cy="4968875"/>
              </a:xfrm>
              <a:blipFill rotWithShape="0">
                <a:blip r:embed="rId4"/>
                <a:stretch>
                  <a:fillRect l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3396343" y="2006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988840"/>
            <a:ext cx="4422857" cy="30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0361" y="1988840"/>
            <a:ext cx="4416353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Topic Modeling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630" y="1899412"/>
            <a:ext cx="6440965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Smoothed </a:t>
            </a:r>
            <a:r>
              <a:rPr lang="en-US" dirty="0"/>
              <a:t>LDA </a:t>
            </a:r>
            <a:r>
              <a:rPr lang="en-US" dirty="0" smtClean="0"/>
              <a:t>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743" name="Rectangle 71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946271" y="1196975"/>
                <a:ext cx="5018342" cy="496887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/>
                  <a:t>Give a different word distribution to each topic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de-DE" i="1" dirty="0">
                        <a:latin typeface="Cambria Math" charset="0"/>
                        <a:sym typeface="Symbol" charset="0"/>
                      </a:rPr>
                      <m:t>𝛽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charset="0"/>
                        <a:sym typeface="Symbol" charset="0"/>
                      </a:rPr>
                      <m:t>𝐾</m:t>
                    </m:r>
                    <m:r>
                      <a:rPr lang="de-DE" b="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×</m:t>
                    </m:r>
                    <m:r>
                      <a:rPr lang="de-DE" b="0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𝑉</m:t>
                    </m:r>
                  </m:oMath>
                </a14:m>
                <a:r>
                  <a:rPr lang="en-US" dirty="0" smtClean="0"/>
                  <a:t> matrix (V vocabulary size), each row denotes word distribution of a topic</a:t>
                </a:r>
              </a:p>
              <a:p>
                <a:pPr eaLnBrk="1" hangingPunct="1">
                  <a:defRPr/>
                </a:pPr>
                <a:r>
                  <a:rPr lang="en-US" dirty="0" smtClean="0"/>
                  <a:t>For </a:t>
                </a:r>
                <a:r>
                  <a:rPr lang="en-US" dirty="0"/>
                  <a:t>each </a:t>
                </a:r>
                <a:r>
                  <a:rPr lang="en-US" dirty="0" smtClean="0"/>
                  <a:t>document d</a:t>
                </a:r>
              </a:p>
              <a:p>
                <a:pPr lvl="1" eaLnBrk="1" hangingPunct="1">
                  <a:defRPr/>
                </a:pPr>
                <a:r>
                  <a:rPr lang="en-US" dirty="0" smtClean="0"/>
                  <a:t>Choose </a:t>
                </a:r>
                <a:r>
                  <a:rPr lang="en-US" dirty="0" smtClean="0">
                    <a:sym typeface="Symbol" charset="0"/>
                  </a:rPr>
                  <a:t></a:t>
                </a:r>
                <a:r>
                  <a:rPr lang="en-US" baseline="-25000" dirty="0" smtClean="0">
                    <a:sym typeface="Symbol" charset="0"/>
                  </a:rPr>
                  <a:t>d</a:t>
                </a:r>
                <a:r>
                  <a:rPr lang="en-US" dirty="0" smtClean="0">
                    <a:sym typeface="Symbol" charset="0"/>
                  </a:rPr>
                  <a:t> ~ </a:t>
                </a:r>
                <a:r>
                  <a:rPr lang="en-US" dirty="0" err="1" smtClean="0"/>
                  <a:t>Dirichlet</a:t>
                </a:r>
                <a:r>
                  <a:rPr lang="en-US" dirty="0"/>
                  <a:t>(</a:t>
                </a:r>
                <a:r>
                  <a:rPr lang="en-US" dirty="0">
                    <a:sym typeface="Symbol" charset="0"/>
                  </a:rPr>
                  <a:t></a:t>
                </a:r>
                <a:r>
                  <a:rPr lang="en-US" dirty="0" smtClean="0"/>
                  <a:t>)</a:t>
                </a:r>
              </a:p>
              <a:p>
                <a:pPr lvl="1" eaLnBrk="1" hangingPunct="1">
                  <a:defRPr/>
                </a:pPr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charset="0"/>
                            <a:sym typeface="Symbol" charset="0"/>
                          </a:rPr>
                          <m:t>𝛽</m:t>
                        </m:r>
                      </m:e>
                      <m:sub>
                        <m:r>
                          <a:rPr lang="de-DE" i="1" dirty="0">
                            <a:latin typeface="Cambria Math" charset="0"/>
                            <a:sym typeface="Symbol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~ </a:t>
                </a:r>
                <a:r>
                  <a:rPr lang="en-US" dirty="0" err="1"/>
                  <a:t>Dirichlet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𝜂</m:t>
                    </m:r>
                  </m:oMath>
                </a14:m>
                <a:r>
                  <a:rPr lang="en-US" dirty="0" smtClean="0"/>
                  <a:t>)</a:t>
                </a:r>
                <a:endParaRPr lang="en-US" dirty="0" smtClean="0"/>
              </a:p>
              <a:p>
                <a:pPr lvl="1" eaLnBrk="1" hangingPunct="1">
                  <a:defRPr/>
                </a:pPr>
                <a:r>
                  <a:rPr lang="en-US" dirty="0" smtClean="0"/>
                  <a:t>For </a:t>
                </a:r>
                <a:r>
                  <a:rPr lang="en-US" dirty="0"/>
                  <a:t>each </a:t>
                </a:r>
                <a:r>
                  <a:rPr lang="en-US" dirty="0" smtClean="0"/>
                  <a:t>position </a:t>
                </a:r>
                <a:r>
                  <a:rPr lang="is-IS" dirty="0"/>
                  <a:t>i = 1, ...</a:t>
                </a:r>
                <a:r>
                  <a:rPr lang="en-US" dirty="0"/>
                  <a:t> , </a:t>
                </a:r>
                <a:r>
                  <a:rPr lang="en-US" dirty="0" err="1" smtClean="0"/>
                  <a:t>N</a:t>
                </a:r>
                <a:r>
                  <a:rPr lang="en-US" baseline="-25000" dirty="0" err="1" smtClean="0"/>
                  <a:t>d</a:t>
                </a:r>
                <a:endParaRPr lang="en-US" dirty="0"/>
              </a:p>
              <a:p>
                <a:pPr lvl="2" eaLnBrk="1" hangingPunct="1">
                  <a:defRPr/>
                </a:pPr>
                <a:r>
                  <a:rPr lang="en-US" dirty="0" smtClean="0">
                    <a:ea typeface="ＭＳ Ｐゴシック" charset="0"/>
                  </a:rPr>
                  <a:t>Generate a </a:t>
                </a:r>
                <a:r>
                  <a:rPr lang="en-US" dirty="0">
                    <a:ea typeface="ＭＳ Ｐゴシック" charset="0"/>
                  </a:rPr>
                  <a:t>topic </a:t>
                </a:r>
                <a:r>
                  <a:rPr lang="en-US" dirty="0" err="1" smtClean="0">
                    <a:ea typeface="ＭＳ Ｐゴシック" charset="0"/>
                  </a:rPr>
                  <a:t>z</a:t>
                </a:r>
                <a:r>
                  <a:rPr lang="en-US" baseline="-25000" dirty="0" err="1" smtClean="0">
                    <a:ea typeface="ＭＳ Ｐゴシック" charset="0"/>
                  </a:rPr>
                  <a:t>i</a:t>
                </a:r>
                <a:r>
                  <a:rPr lang="en-US" dirty="0" smtClean="0">
                    <a:ea typeface="ＭＳ Ｐゴシック" charset="0"/>
                  </a:rPr>
                  <a:t> ~ </a:t>
                </a:r>
                <a:r>
                  <a:rPr lang="en-US" dirty="0" err="1" smtClean="0">
                    <a:ea typeface="ＭＳ Ｐゴシック" charset="0"/>
                  </a:rPr>
                  <a:t>Mult</a:t>
                </a:r>
                <a:r>
                  <a:rPr lang="en-US" dirty="0" smtClean="0">
                    <a:ea typeface="ＭＳ Ｐゴシック" charset="0"/>
                  </a:rPr>
                  <a:t>(</a:t>
                </a:r>
                <a:r>
                  <a:rPr lang="en-US" dirty="0" smtClean="0">
                    <a:ea typeface="ＭＳ Ｐゴシック" charset="0"/>
                    <a:sym typeface="Symbol" charset="0"/>
                  </a:rPr>
                  <a:t></a:t>
                </a:r>
                <a:r>
                  <a:rPr lang="en-US" baseline="-25000" dirty="0" smtClean="0">
                    <a:ea typeface="ＭＳ Ｐゴシック" charset="0"/>
                    <a:sym typeface="Symbol" charset="0"/>
                  </a:rPr>
                  <a:t>d</a:t>
                </a:r>
                <a:r>
                  <a:rPr lang="en-US" dirty="0" smtClean="0">
                    <a:ea typeface="ＭＳ Ｐゴシック" charset="0"/>
                  </a:rPr>
                  <a:t>)</a:t>
                </a:r>
                <a:endParaRPr lang="en-US" dirty="0">
                  <a:ea typeface="ＭＳ Ｐゴシック" charset="0"/>
                </a:endParaRPr>
              </a:p>
              <a:p>
                <a:pPr lvl="2" eaLnBrk="1" hangingPunct="1">
                  <a:defRPr/>
                </a:pPr>
                <a:r>
                  <a:rPr lang="en-US" dirty="0" smtClean="0">
                    <a:ea typeface="ＭＳ Ｐゴシック" charset="0"/>
                  </a:rPr>
                  <a:t>Generate a </a:t>
                </a:r>
                <a:r>
                  <a:rPr lang="en-US" dirty="0">
                    <a:ea typeface="ＭＳ Ｐゴシック" charset="0"/>
                  </a:rPr>
                  <a:t>word </a:t>
                </a:r>
                <a:r>
                  <a:rPr lang="en-US" dirty="0" err="1" smtClean="0">
                    <a:ea typeface="ＭＳ Ｐゴシック" charset="0"/>
                  </a:rPr>
                  <a:t>w</a:t>
                </a:r>
                <a:r>
                  <a:rPr lang="en-US" baseline="-25000" dirty="0" err="1" smtClean="0">
                    <a:ea typeface="ＭＳ Ｐゴシック" charset="0"/>
                  </a:rPr>
                  <a:t>i</a:t>
                </a:r>
                <a:r>
                  <a:rPr lang="en-US" dirty="0" smtClean="0">
                    <a:ea typeface="ＭＳ Ｐゴシック" charset="0"/>
                  </a:rPr>
                  <a:t> ~ </a:t>
                </a:r>
                <a:r>
                  <a:rPr lang="en-US" dirty="0" err="1" smtClean="0">
                    <a:ea typeface="ＭＳ Ｐゴシック" charset="0"/>
                  </a:rPr>
                  <a:t>Mult</a:t>
                </a:r>
                <a:r>
                  <a:rPr lang="en-US" dirty="0" smtClean="0">
                    <a:ea typeface="ＭＳ Ｐゴシック" charset="0"/>
                  </a:rPr>
                  <a:t>(</a:t>
                </a:r>
                <a:r>
                  <a:rPr lang="en-US" dirty="0" err="1" smtClean="0">
                    <a:ea typeface="ＭＳ Ｐゴシック" charset="0"/>
                  </a:rPr>
                  <a:t>z</a:t>
                </a:r>
                <a:r>
                  <a:rPr lang="en-US" baseline="-25000" dirty="0" err="1" smtClean="0">
                    <a:ea typeface="ＭＳ Ｐゴシック" charset="0"/>
                  </a:rPr>
                  <a:t>i</a:t>
                </a:r>
                <a:r>
                  <a:rPr lang="en-US" dirty="0" smtClean="0">
                    <a:ea typeface="ＭＳ Ｐゴシック" charset="0"/>
                  </a:rPr>
                  <a:t>,</a:t>
                </a:r>
                <a:r>
                  <a:rPr lang="en-US" dirty="0" smtClean="0">
                    <a:ea typeface="ＭＳ Ｐゴシック" charset="0"/>
                    <a:sym typeface="Symbol" charset="0"/>
                  </a:rPr>
                  <a:t></a:t>
                </a:r>
                <a:r>
                  <a:rPr lang="en-US" baseline="-25000" dirty="0" smtClean="0">
                    <a:ea typeface="ＭＳ Ｐゴシック" charset="0"/>
                    <a:sym typeface="Symbol" charset="0"/>
                  </a:rPr>
                  <a:t>k</a:t>
                </a:r>
                <a:r>
                  <a:rPr lang="en-US" dirty="0" smtClean="0">
                    <a:ea typeface="ＭＳ Ｐゴシック" charset="0"/>
                  </a:rPr>
                  <a:t>)</a:t>
                </a:r>
                <a:endParaRPr lang="en-US" dirty="0">
                  <a:ea typeface="ＭＳ Ｐゴシック" charset="0"/>
                </a:endParaRPr>
              </a:p>
            </p:txBody>
          </p:sp>
        </mc:Choice>
        <mc:Fallback>
          <p:sp>
            <p:nvSpPr>
              <p:cNvPr id="28743" name="Rectangle 7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6271" y="1196975"/>
                <a:ext cx="5018342" cy="4968875"/>
              </a:xfrm>
              <a:blipFill rotWithShape="0">
                <a:blip r:embed="rId3"/>
                <a:stretch>
                  <a:fillRect l="-1578" t="-982" r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48</a:t>
            </a:fld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611560" y="1484784"/>
            <a:ext cx="3159224" cy="4256087"/>
            <a:chOff x="683568" y="1230313"/>
            <a:chExt cx="3159224" cy="4256087"/>
          </a:xfrm>
        </p:grpSpPr>
        <p:grpSp>
          <p:nvGrpSpPr>
            <p:cNvPr id="2" name="Group 1"/>
            <p:cNvGrpSpPr/>
            <p:nvPr/>
          </p:nvGrpSpPr>
          <p:grpSpPr>
            <a:xfrm>
              <a:off x="683568" y="1230313"/>
              <a:ext cx="3159224" cy="4256087"/>
              <a:chOff x="683568" y="1230313"/>
              <a:chExt cx="3159224" cy="4256087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683568" y="1230313"/>
                <a:ext cx="2924655" cy="4256087"/>
                <a:chOff x="683568" y="850255"/>
                <a:chExt cx="2924655" cy="4256087"/>
              </a:xfrm>
            </p:grpSpPr>
            <p:sp>
              <p:nvSpPr>
                <p:cNvPr id="76" name="Rectangle 4"/>
                <p:cNvSpPr>
                  <a:spLocks noChangeArrowheads="1"/>
                </p:cNvSpPr>
                <p:nvPr/>
              </p:nvSpPr>
              <p:spPr bwMode="auto">
                <a:xfrm>
                  <a:off x="683568" y="1601142"/>
                  <a:ext cx="1828800" cy="35052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" name="Oval 6"/>
                <p:cNvSpPr>
                  <a:spLocks noChangeArrowheads="1"/>
                </p:cNvSpPr>
                <p:nvPr/>
              </p:nvSpPr>
              <p:spPr bwMode="auto">
                <a:xfrm>
                  <a:off x="1216968" y="2820342"/>
                  <a:ext cx="685800" cy="6858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z</a:t>
                  </a:r>
                </a:p>
              </p:txBody>
            </p:sp>
            <p:sp>
              <p:nvSpPr>
                <p:cNvPr id="79" name="Oval 7"/>
                <p:cNvSpPr>
                  <a:spLocks noChangeArrowheads="1"/>
                </p:cNvSpPr>
                <p:nvPr/>
              </p:nvSpPr>
              <p:spPr bwMode="auto">
                <a:xfrm>
                  <a:off x="1216968" y="3887142"/>
                  <a:ext cx="685800" cy="6858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w</a:t>
                  </a:r>
                </a:p>
              </p:txBody>
            </p:sp>
            <p:sp>
              <p:nvSpPr>
                <p:cNvPr id="80" name="Rectangle 8"/>
                <p:cNvSpPr>
                  <a:spLocks noChangeArrowheads="1"/>
                </p:cNvSpPr>
                <p:nvPr/>
              </p:nvSpPr>
              <p:spPr bwMode="auto">
                <a:xfrm>
                  <a:off x="988368" y="2667942"/>
                  <a:ext cx="1143000" cy="21336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1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2423" y="2579166"/>
                      <a:ext cx="685800" cy="685800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Symbol" charset="0"/>
                              </a:rPr>
                              <m:t>𝜂</m:t>
                            </m:r>
                          </m:oMath>
                        </m:oMathPara>
                      </a14:m>
                      <a:endParaRPr lang="en-US" sz="2400" dirty="0">
                        <a:latin typeface="Symbol" charset="0"/>
                        <a:sym typeface="Symbol" charset="0"/>
                      </a:endParaRPr>
                    </a:p>
                  </p:txBody>
                </p:sp>
              </mc:Choice>
              <mc:Fallback>
                <p:sp>
                  <p:nvSpPr>
                    <p:cNvPr id="81" name="Oval 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922423" y="2579166"/>
                      <a:ext cx="685800" cy="685800"/>
                    </a:xfrm>
                    <a:prstGeom prst="ellipse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3237887" y="3264966"/>
                  <a:ext cx="2400" cy="648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" name="Line 11"/>
                <p:cNvSpPr>
                  <a:spLocks noChangeShapeType="1"/>
                </p:cNvSpPr>
                <p:nvPr/>
              </p:nvSpPr>
              <p:spPr bwMode="auto">
                <a:xfrm rot="21480000" flipH="1">
                  <a:off x="1555636" y="2363142"/>
                  <a:ext cx="21704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" name="Line 12"/>
                <p:cNvSpPr>
                  <a:spLocks noChangeShapeType="1"/>
                </p:cNvSpPr>
                <p:nvPr/>
              </p:nvSpPr>
              <p:spPr bwMode="auto">
                <a:xfrm>
                  <a:off x="1521768" y="3506142"/>
                  <a:ext cx="0" cy="381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131368" y="4725342"/>
                  <a:ext cx="22860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/>
                    <a:t>M</a:t>
                  </a:r>
                </a:p>
              </p:txBody>
            </p:sp>
            <p:sp>
              <p:nvSpPr>
                <p:cNvPr id="86" name="Oval 15"/>
                <p:cNvSpPr>
                  <a:spLocks noChangeArrowheads="1"/>
                </p:cNvSpPr>
                <p:nvPr/>
              </p:nvSpPr>
              <p:spPr bwMode="auto">
                <a:xfrm>
                  <a:off x="1259632" y="1753542"/>
                  <a:ext cx="612000" cy="612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400" dirty="0" smtClean="0">
                      <a:latin typeface="Symbol" charset="0"/>
                      <a:sym typeface="Symbol" charset="0"/>
                    </a:rPr>
                    <a:t></a:t>
                  </a:r>
                  <a:endParaRPr lang="en-US" sz="2400" baseline="-25000" dirty="0"/>
                </a:p>
              </p:txBody>
            </p:sp>
            <p:sp>
              <p:nvSpPr>
                <p:cNvPr id="88" name="Oval 21"/>
                <p:cNvSpPr>
                  <a:spLocks noChangeArrowheads="1"/>
                </p:cNvSpPr>
                <p:nvPr/>
              </p:nvSpPr>
              <p:spPr bwMode="auto">
                <a:xfrm>
                  <a:off x="1298104" y="850255"/>
                  <a:ext cx="609600" cy="5334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400" dirty="0" smtClean="0">
                      <a:latin typeface="Symbol" charset="0"/>
                      <a:sym typeface="Symbol" charset="0"/>
                    </a:rPr>
                    <a:t>a</a:t>
                  </a:r>
                  <a:endParaRPr lang="en-US" sz="2400" dirty="0">
                    <a:latin typeface="Symbol" charset="0"/>
                    <a:sym typeface="Symbol" charset="0"/>
                  </a:endParaRPr>
                </a:p>
              </p:txBody>
            </p:sp>
            <p:sp>
              <p:nvSpPr>
                <p:cNvPr id="89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564804" y="1383655"/>
                  <a:ext cx="0" cy="3691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826568" y="4420542"/>
                  <a:ext cx="30480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N</a:t>
                  </a:r>
                </a:p>
              </p:txBody>
            </p:sp>
          </p:grp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2699792" y="4038600"/>
                <a:ext cx="1143000" cy="1066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" name="Text Box 24"/>
              <p:cNvSpPr txBox="1">
                <a:spLocks noChangeArrowheads="1"/>
              </p:cNvSpPr>
              <p:nvPr/>
            </p:nvSpPr>
            <p:spPr bwMode="auto">
              <a:xfrm>
                <a:off x="3537992" y="4724400"/>
                <a:ext cx="3048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K</a:t>
                </a:r>
                <a:endParaRPr lang="en-US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933087" y="4293284"/>
                    <a:ext cx="612000" cy="61200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dirty="0" smtClean="0">
                                  <a:latin typeface="Cambria Math" charset="0"/>
                                  <a:sym typeface="Symbol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2400" b="0" i="1" dirty="0" smtClean="0">
                                  <a:latin typeface="Cambria Math" charset="0"/>
                                  <a:sym typeface="Symbol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de-DE" sz="2400" b="0" dirty="0" smtClean="0">
                      <a:sym typeface="Symbol" charset="0"/>
                    </a:endParaRPr>
                  </a:p>
                </p:txBody>
              </p:sp>
            </mc:Choice>
            <mc:Fallback>
              <p:sp>
                <p:nvSpPr>
                  <p:cNvPr id="21" name="Oval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33087" y="4293284"/>
                    <a:ext cx="612000" cy="612000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 l="-2913"/>
                    </a:stretch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 rot="5400000">
              <a:off x="2415790" y="4103467"/>
              <a:ext cx="4762" cy="1008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9744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Smoothed </a:t>
            </a:r>
            <a:r>
              <a:rPr lang="en-US" dirty="0"/>
              <a:t>LDA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73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49</a:t>
            </a:fld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611560" y="1484784"/>
            <a:ext cx="3159224" cy="4256087"/>
            <a:chOff x="683568" y="1230313"/>
            <a:chExt cx="3159224" cy="4256087"/>
          </a:xfrm>
        </p:grpSpPr>
        <p:grpSp>
          <p:nvGrpSpPr>
            <p:cNvPr id="2" name="Group 1"/>
            <p:cNvGrpSpPr/>
            <p:nvPr/>
          </p:nvGrpSpPr>
          <p:grpSpPr>
            <a:xfrm>
              <a:off x="683568" y="1230313"/>
              <a:ext cx="3159224" cy="4256087"/>
              <a:chOff x="683568" y="1230313"/>
              <a:chExt cx="3159224" cy="4256087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683568" y="1230313"/>
                <a:ext cx="2924655" cy="4256087"/>
                <a:chOff x="683568" y="850255"/>
                <a:chExt cx="2924655" cy="4256087"/>
              </a:xfrm>
            </p:grpSpPr>
            <p:sp>
              <p:nvSpPr>
                <p:cNvPr id="76" name="Rectangle 4"/>
                <p:cNvSpPr>
                  <a:spLocks noChangeArrowheads="1"/>
                </p:cNvSpPr>
                <p:nvPr/>
              </p:nvSpPr>
              <p:spPr bwMode="auto">
                <a:xfrm>
                  <a:off x="683568" y="1601142"/>
                  <a:ext cx="1828800" cy="35052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" name="Oval 6"/>
                <p:cNvSpPr>
                  <a:spLocks noChangeArrowheads="1"/>
                </p:cNvSpPr>
                <p:nvPr/>
              </p:nvSpPr>
              <p:spPr bwMode="auto">
                <a:xfrm>
                  <a:off x="1216968" y="2820342"/>
                  <a:ext cx="685800" cy="6858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z</a:t>
                  </a:r>
                </a:p>
              </p:txBody>
            </p:sp>
            <p:sp>
              <p:nvSpPr>
                <p:cNvPr id="79" name="Oval 7"/>
                <p:cNvSpPr>
                  <a:spLocks noChangeArrowheads="1"/>
                </p:cNvSpPr>
                <p:nvPr/>
              </p:nvSpPr>
              <p:spPr bwMode="auto">
                <a:xfrm>
                  <a:off x="1216968" y="3887142"/>
                  <a:ext cx="685800" cy="68580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w</a:t>
                  </a:r>
                </a:p>
              </p:txBody>
            </p:sp>
            <p:sp>
              <p:nvSpPr>
                <p:cNvPr id="80" name="Rectangle 8"/>
                <p:cNvSpPr>
                  <a:spLocks noChangeArrowheads="1"/>
                </p:cNvSpPr>
                <p:nvPr/>
              </p:nvSpPr>
              <p:spPr bwMode="auto">
                <a:xfrm>
                  <a:off x="988368" y="2667942"/>
                  <a:ext cx="1143000" cy="21336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1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2423" y="2579166"/>
                      <a:ext cx="685800" cy="685800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Symbol" charset="0"/>
                              </a:rPr>
                              <m:t>𝜂</m:t>
                            </m:r>
                          </m:oMath>
                        </m:oMathPara>
                      </a14:m>
                      <a:endParaRPr lang="en-US" sz="2400" dirty="0">
                        <a:latin typeface="Symbol" charset="0"/>
                        <a:sym typeface="Symbol" charset="0"/>
                      </a:endParaRPr>
                    </a:p>
                  </p:txBody>
                </p:sp>
              </mc:Choice>
              <mc:Fallback>
                <p:sp>
                  <p:nvSpPr>
                    <p:cNvPr id="81" name="Oval 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922423" y="2579166"/>
                      <a:ext cx="685800" cy="685800"/>
                    </a:xfrm>
                    <a:prstGeom prst="ellipse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3237887" y="3264966"/>
                  <a:ext cx="2400" cy="648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" name="Line 11"/>
                <p:cNvSpPr>
                  <a:spLocks noChangeShapeType="1"/>
                </p:cNvSpPr>
                <p:nvPr/>
              </p:nvSpPr>
              <p:spPr bwMode="auto">
                <a:xfrm rot="21480000" flipH="1">
                  <a:off x="1555636" y="2363142"/>
                  <a:ext cx="21704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" name="Line 12"/>
                <p:cNvSpPr>
                  <a:spLocks noChangeShapeType="1"/>
                </p:cNvSpPr>
                <p:nvPr/>
              </p:nvSpPr>
              <p:spPr bwMode="auto">
                <a:xfrm>
                  <a:off x="1521768" y="3506142"/>
                  <a:ext cx="0" cy="381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131368" y="4725342"/>
                  <a:ext cx="22860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/>
                    <a:t>M</a:t>
                  </a:r>
                </a:p>
              </p:txBody>
            </p:sp>
            <p:sp>
              <p:nvSpPr>
                <p:cNvPr id="86" name="Oval 15"/>
                <p:cNvSpPr>
                  <a:spLocks noChangeArrowheads="1"/>
                </p:cNvSpPr>
                <p:nvPr/>
              </p:nvSpPr>
              <p:spPr bwMode="auto">
                <a:xfrm>
                  <a:off x="1259632" y="1753542"/>
                  <a:ext cx="612000" cy="6120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400" dirty="0" smtClean="0">
                      <a:latin typeface="Symbol" charset="0"/>
                      <a:sym typeface="Symbol" charset="0"/>
                    </a:rPr>
                    <a:t></a:t>
                  </a:r>
                  <a:endParaRPr lang="en-US" sz="2400" baseline="-25000" dirty="0"/>
                </a:p>
              </p:txBody>
            </p:sp>
            <p:sp>
              <p:nvSpPr>
                <p:cNvPr id="88" name="Oval 21"/>
                <p:cNvSpPr>
                  <a:spLocks noChangeArrowheads="1"/>
                </p:cNvSpPr>
                <p:nvPr/>
              </p:nvSpPr>
              <p:spPr bwMode="auto">
                <a:xfrm>
                  <a:off x="1298104" y="850255"/>
                  <a:ext cx="609600" cy="5334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2400" dirty="0" smtClean="0">
                      <a:latin typeface="Symbol" charset="0"/>
                      <a:sym typeface="Symbol" charset="0"/>
                    </a:rPr>
                    <a:t>a</a:t>
                  </a:r>
                  <a:endParaRPr lang="en-US" sz="2400" dirty="0">
                    <a:latin typeface="Symbol" charset="0"/>
                    <a:sym typeface="Symbol" charset="0"/>
                  </a:endParaRPr>
                </a:p>
              </p:txBody>
            </p:sp>
            <p:sp>
              <p:nvSpPr>
                <p:cNvPr id="89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564804" y="1383655"/>
                  <a:ext cx="0" cy="3691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826568" y="4420542"/>
                  <a:ext cx="30480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N</a:t>
                  </a:r>
                </a:p>
              </p:txBody>
            </p:sp>
          </p:grp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2699792" y="4038600"/>
                <a:ext cx="1143000" cy="1066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" name="Text Box 24"/>
              <p:cNvSpPr txBox="1">
                <a:spLocks noChangeArrowheads="1"/>
              </p:cNvSpPr>
              <p:nvPr/>
            </p:nvSpPr>
            <p:spPr bwMode="auto">
              <a:xfrm>
                <a:off x="3537992" y="4724400"/>
                <a:ext cx="3048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/>
                  <a:t>K</a:t>
                </a:r>
                <a:endParaRPr lang="en-US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933087" y="4293284"/>
                    <a:ext cx="612000" cy="61200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dirty="0" smtClean="0">
                                  <a:latin typeface="Cambria Math" charset="0"/>
                                  <a:sym typeface="Symbol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2400" b="0" i="1" dirty="0" smtClean="0">
                                  <a:latin typeface="Cambria Math" charset="0"/>
                                  <a:sym typeface="Symbol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de-DE" sz="2400" b="0" dirty="0" smtClean="0">
                      <a:sym typeface="Symbol" charset="0"/>
                    </a:endParaRPr>
                  </a:p>
                </p:txBody>
              </p:sp>
            </mc:Choice>
            <mc:Fallback>
              <p:sp>
                <p:nvSpPr>
                  <p:cNvPr id="21" name="Oval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33087" y="4293284"/>
                    <a:ext cx="612000" cy="612000"/>
                  </a:xfrm>
                  <a:prstGeom prst="ellipse">
                    <a:avLst/>
                  </a:prstGeom>
                  <a:blipFill rotWithShape="0">
                    <a:blip r:embed="rId4"/>
                    <a:stretch>
                      <a:fillRect l="-2913"/>
                    </a:stretch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 rot="5400000">
              <a:off x="2415790" y="4103467"/>
              <a:ext cx="4762" cy="1008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4064168" y="2487140"/>
                <a:ext cx="4954626" cy="20345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charset="0"/>
                            </a:rPr>
                            <m:t>𝛽</m:t>
                          </m:r>
                          <m:r>
                            <a:rPr lang="de-DE" i="1">
                              <a:latin typeface="Cambria Math" charset="0"/>
                            </a:rPr>
                            <m:t>,</m:t>
                          </m:r>
                          <m:r>
                            <a:rPr lang="de-DE" i="1">
                              <a:latin typeface="Cambria Math" charset="0"/>
                            </a:rPr>
                            <m:t>𝜃</m:t>
                          </m:r>
                          <m:r>
                            <a:rPr lang="de-DE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de-DE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is-IS" i="1" dirty="0" smtClean="0">
                              <a:latin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is-IS" i="1" dirty="0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b="0" i="1" dirty="0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de-DE" b="0" i="1" dirty="0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b="0" i="1" dirty="0" smtClean="0">
                                  <a:latin typeface="Cambria Math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de-DE" b="0" i="1" dirty="0" smtClean="0">
                                  <a:latin typeface="Cambria Math" charset="0"/>
                                </a:rPr>
                                <m:t>𝑃</m:t>
                              </m:r>
                              <m:r>
                                <a:rPr lang="de-DE" b="0" i="1" dirty="0" smtClean="0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b="0" i="1" dirty="0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dirty="0" smtClean="0">
                                      <a:latin typeface="Cambria Math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b="0" i="1" dirty="0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de-DE" b="0" i="1" dirty="0" smtClean="0">
                                  <a:latin typeface="Cambria Math" charset="0"/>
                                </a:rPr>
                                <m:t>|</m:t>
                              </m:r>
                              <m:r>
                                <a:rPr lang="de-DE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𝜂</m:t>
                              </m:r>
                              <m:r>
                                <a:rPr lang="de-DE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de-DE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charset="0"/>
                        </a:rPr>
                        <m:t>     </m:t>
                      </m:r>
                      <m:d>
                        <m:dPr>
                          <m:ctrlPr>
                            <a:rPr lang="is-IS" i="1" dirty="0" smtClean="0">
                              <a:latin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is-IS" i="1" dirty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 dirty="0">
                                  <a:latin typeface="Cambria Math" charset="0"/>
                                </a:rPr>
                                <m:t>𝑑</m:t>
                              </m:r>
                              <m:r>
                                <a:rPr lang="de-DE" i="1" dirty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i="1" dirty="0">
                                  <a:latin typeface="Cambria Math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de-DE" i="1" dirty="0">
                                  <a:latin typeface="Cambria Math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i="1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 dirty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 dirty="0">
                                          <a:latin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i="1" dirty="0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de-DE" i="1" dirty="0">
                                      <a:latin typeface="Cambria Math" charset="0"/>
                                    </a:rPr>
                                    <m:t>𝛼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ctrlPr>
                                    <a:rPr lang="is-IS" i="1" dirty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i="1" dirty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de-DE" i="1" dirty="0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de-DE" i="1" dirty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 dirty="0"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i="1" dirty="0"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de-DE" i="1" dirty="0">
                                      <a:latin typeface="Cambria Math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de-DE" i="1" dirty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 dirty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 dirty="0">
                                              <a:latin typeface="Cambria Math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de-DE" i="1" dirty="0"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de-DE" i="1" dirty="0">
                                              <a:latin typeface="Cambria Math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i="1" dirty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de-DE" i="1" dirty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 dirty="0">
                                              <a:latin typeface="Cambria Math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de-DE" i="1" dirty="0"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de-DE" i="1" dirty="0">
                                      <a:latin typeface="Cambria Math" charset="0"/>
                                    </a:rPr>
                                    <m:t>𝑃</m:t>
                                  </m:r>
                                  <m:r>
                                    <a:rPr lang="de-DE" i="1" dirty="0">
                                      <a:latin typeface="Cambria Math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de-DE" i="1" dirty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 dirty="0">
                                          <a:latin typeface="Cambria Math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de-DE" i="1" dirty="0">
                                          <a:latin typeface="Cambria Math" charset="0"/>
                                        </a:rPr>
                                        <m:t>𝑑</m:t>
                                      </m:r>
                                      <m:r>
                                        <a:rPr lang="de-DE" i="1" dirty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de-DE" i="1" dirty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 dirty="0">
                                      <a:latin typeface="Cambria Math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de-DE" i="1" dirty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 dirty="0">
                                          <a:latin typeface="Cambria Math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de-DE" i="1" dirty="0">
                                          <a:latin typeface="Cambria Math" charset="0"/>
                                        </a:rPr>
                                        <m:t>1:</m:t>
                                      </m:r>
                                      <m:r>
                                        <a:rPr lang="de-DE" i="1" dirty="0"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de-DE" i="1" dirty="0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i="1" dirty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 dirty="0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i="1" dirty="0">
                                          <a:latin typeface="Cambria Math" charset="0"/>
                                        </a:rPr>
                                        <m:t>𝑑</m:t>
                                      </m:r>
                                      <m:r>
                                        <a:rPr lang="de-DE" i="1" dirty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de-DE" i="1" dirty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 dirty="0">
                                      <a:latin typeface="Cambria Math" charset="0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</m:e>
                              </m:nary>
                            </m:e>
                          </m:nary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168" y="2487140"/>
                <a:ext cx="4954626" cy="20345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 Models: statistical methods that analyze the words of the original texts to</a:t>
            </a:r>
          </a:p>
          <a:p>
            <a:pPr lvl="1"/>
            <a:r>
              <a:rPr lang="en-US" dirty="0" smtClean="0"/>
              <a:t>Discover the themes that run through them (topics)</a:t>
            </a:r>
          </a:p>
          <a:p>
            <a:pPr lvl="1"/>
            <a:r>
              <a:rPr lang="en-US" dirty="0" smtClean="0"/>
              <a:t>How those themes are connected to each other</a:t>
            </a:r>
          </a:p>
          <a:p>
            <a:pPr lvl="1"/>
            <a:r>
              <a:rPr lang="en-US" dirty="0" smtClean="0"/>
              <a:t>How they change over time</a:t>
            </a:r>
            <a:endParaRPr lang="en-US" dirty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420008"/>
            <a:ext cx="5292101" cy="298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Topic Modeling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585" y="1556792"/>
            <a:ext cx="6419056" cy="34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LDA “work”?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Trade-off between two goals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For each document, allocate its words to as few topics as possible.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For each topic, assign high probability to as few terms as possible.</a:t>
            </a:r>
          </a:p>
          <a:p>
            <a:r>
              <a:rPr lang="en-US" dirty="0" smtClean="0"/>
              <a:t>These goals are at odds.</a:t>
            </a:r>
          </a:p>
          <a:p>
            <a:pPr lvl="1"/>
            <a:r>
              <a:rPr lang="en-US" sz="2000" dirty="0"/>
              <a:t>Putting a document in a single topic makes #2 hard: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All </a:t>
            </a:r>
            <a:r>
              <a:rPr lang="en-US" sz="2000" dirty="0"/>
              <a:t>of its words must have probability under that topic. </a:t>
            </a:r>
            <a:endParaRPr lang="en-US" sz="2000" dirty="0" smtClean="0"/>
          </a:p>
          <a:p>
            <a:pPr lvl="1"/>
            <a:r>
              <a:rPr lang="en-US" sz="2000" dirty="0"/>
              <a:t>Putting very few words in each topic makes #1 hard</a:t>
            </a:r>
            <a:r>
              <a:rPr lang="en-US" sz="2000" dirty="0" smtClean="0"/>
              <a:t>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To cover a document’s words, it must assign many topics to </a:t>
            </a:r>
            <a:r>
              <a:rPr lang="en-US" sz="2000" dirty="0" smtClean="0"/>
              <a:t>it.</a:t>
            </a:r>
          </a:p>
          <a:p>
            <a:r>
              <a:rPr lang="en-US" dirty="0"/>
              <a:t>Trading off these goals finds groups of tightly co-occurring words 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9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LDA (Latent </a:t>
            </a:r>
            <a:r>
              <a:rPr lang="en-US" sz="3600" dirty="0" err="1" smtClean="0">
                <a:cs typeface="+mj-cs"/>
              </a:rPr>
              <a:t>Dirichlet</a:t>
            </a:r>
            <a:r>
              <a:rPr lang="en-US" sz="3600" dirty="0" smtClean="0">
                <a:cs typeface="+mj-cs"/>
              </a:rPr>
              <a:t> Allocation)</a:t>
            </a:r>
            <a:endParaRPr lang="fr-CA" sz="3600" dirty="0" smtClean="0">
              <a:cs typeface="+mj-cs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78192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Document = mixture of topics (as in </a:t>
            </a:r>
            <a:r>
              <a:rPr lang="en-US" sz="2400" dirty="0" err="1" smtClean="0">
                <a:cs typeface="+mn-cs"/>
              </a:rPr>
              <a:t>pLSI</a:t>
            </a:r>
            <a:r>
              <a:rPr lang="en-US" sz="2400" dirty="0" smtClean="0">
                <a:cs typeface="+mn-cs"/>
              </a:rPr>
              <a:t>), but according to a </a:t>
            </a:r>
            <a:r>
              <a:rPr lang="en-US" sz="2400" dirty="0" err="1" smtClean="0">
                <a:cs typeface="+mn-cs"/>
              </a:rPr>
              <a:t>Dirichlet</a:t>
            </a:r>
            <a:r>
              <a:rPr lang="en-US" sz="2400" dirty="0" smtClean="0">
                <a:cs typeface="+mn-cs"/>
              </a:rPr>
              <a:t> prior</a:t>
            </a:r>
          </a:p>
          <a:p>
            <a:pPr lvl="1" eaLnBrk="1" hangingPunct="1">
              <a:defRPr/>
            </a:pPr>
            <a:r>
              <a:rPr lang="en-US" sz="2000" dirty="0" smtClean="0"/>
              <a:t>When we use a uniform </a:t>
            </a:r>
            <a:r>
              <a:rPr lang="en-US" sz="2000" dirty="0" err="1" smtClean="0"/>
              <a:t>Dirichlet</a:t>
            </a:r>
            <a:r>
              <a:rPr lang="en-US" sz="2000" dirty="0" smtClean="0"/>
              <a:t> prior, </a:t>
            </a:r>
            <a:r>
              <a:rPr lang="en-US" sz="2000" dirty="0" err="1" smtClean="0"/>
              <a:t>pLSI</a:t>
            </a:r>
            <a:r>
              <a:rPr lang="en-US" sz="2000" dirty="0" smtClean="0"/>
              <a:t>=LDA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A word is also generated according to another variable </a:t>
            </a:r>
            <a:r>
              <a:rPr lang="en-US" sz="2400" dirty="0" smtClean="0">
                <a:cs typeface="+mn-cs"/>
                <a:sym typeface="Symbol" charset="0"/>
              </a:rPr>
              <a:t>: </a:t>
            </a: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endParaRPr lang="fr-CA" sz="2800" dirty="0" smtClean="0">
              <a:cs typeface="+mn-cs"/>
            </a:endParaRPr>
          </a:p>
        </p:txBody>
      </p:sp>
      <p:pic>
        <p:nvPicPr>
          <p:cNvPr id="3175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644900"/>
            <a:ext cx="2303463" cy="349250"/>
          </a:xfrm>
        </p:spPr>
      </p:pic>
      <p:pic>
        <p:nvPicPr>
          <p:cNvPr id="45060" name="Picture 5" descr="Image:Latent Dirichlet allocation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33845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4221163"/>
            <a:ext cx="4897438" cy="735012"/>
          </a:xfrm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056188"/>
            <a:ext cx="52578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049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quarter" idx="2"/>
          </p:nvPr>
        </p:nvPicPr>
        <p:blipFill rotWithShape="1">
          <a:blip r:embed="rId2"/>
          <a:srcRect l="-1071" r="-1071"/>
          <a:stretch/>
        </p:blipFill>
        <p:spPr>
          <a:xfrm>
            <a:off x="611560" y="507330"/>
            <a:ext cx="7310437" cy="5441950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532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/>
              <a:t>Inference: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which topics does a given document belong to?</a:t>
            </a:r>
          </a:p>
          <a:p>
            <a:pPr lvl="1"/>
            <a:r>
              <a:rPr lang="en-US" dirty="0" smtClean="0"/>
              <a:t>Compute the posterior distribution of the hidden variables given a document:</a:t>
            </a:r>
            <a:endParaRPr lang="en-US" dirty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54</a:t>
            </a:fld>
            <a:endParaRPr lang="de-DE" dirty="0"/>
          </a:p>
        </p:txBody>
      </p:sp>
      <p:pic>
        <p:nvPicPr>
          <p:cNvPr id="4710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84" b="1"/>
          <a:stretch/>
        </p:blipFill>
        <p:spPr bwMode="auto">
          <a:xfrm>
            <a:off x="673894" y="5250217"/>
            <a:ext cx="7786687" cy="77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79260" y="2515202"/>
                <a:ext cx="6607706" cy="259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𝜃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de-DE" b="1" i="1" smtClean="0">
                              <a:latin typeface="Cambria Math" charset="0"/>
                            </a:rPr>
                            <m:t>𝒛</m:t>
                          </m:r>
                        </m:e>
                        <m:e>
                          <m:r>
                            <a:rPr lang="de-DE" b="1" i="1" smtClean="0">
                              <a:latin typeface="Cambria Math" charset="0"/>
                            </a:rPr>
                            <m:t>𝒘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𝛼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𝛽</m:t>
                          </m:r>
                        </m:e>
                      </m:d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𝜃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1" i="1" smtClean="0">
                                  <a:latin typeface="Cambria Math" charset="0"/>
                                </a:rPr>
                                <m:t>𝒛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1" i="1" smtClean="0">
                                  <a:latin typeface="Cambria Math" charset="0"/>
                                </a:rPr>
                                <m:t>𝒘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𝛽</m:t>
                              </m:r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de-DE" b="1" i="1" smtClean="0">
                                  <a:latin typeface="Cambria Math" charset="0"/>
                                </a:rPr>
                                <m:t>𝒘</m:t>
                              </m:r>
                            </m:e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b="0" i="1" dirty="0" smtClean="0">
                  <a:latin typeface="Cambria Math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𝜃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de-DE" b="1" i="1" smtClean="0">
                              <a:latin typeface="Cambria Math" charset="0"/>
                            </a:rPr>
                            <m:t>𝒛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de-DE" b="1" i="1" smtClean="0">
                              <a:latin typeface="Cambria Math" charset="0"/>
                            </a:rPr>
                            <m:t>𝒘</m:t>
                          </m:r>
                        </m:e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𝛼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𝛽</m:t>
                          </m:r>
                        </m:e>
                      </m:d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r>
                        <a:rPr lang="de-DE" b="0" i="1" smtClean="0">
                          <a:latin typeface="Cambria Math" charset="0"/>
                        </a:rPr>
                        <m:t>𝑃</m:t>
                      </m:r>
                      <m:r>
                        <a:rPr lang="de-DE" b="0" i="1" smtClean="0">
                          <a:latin typeface="Cambria Math" charset="0"/>
                        </a:rPr>
                        <m:t>(</m:t>
                      </m:r>
                      <m:r>
                        <a:rPr lang="de-DE" b="0" i="1" smtClean="0">
                          <a:latin typeface="Cambria Math" charset="0"/>
                        </a:rPr>
                        <m:t>𝜃</m:t>
                      </m:r>
                      <m:r>
                        <a:rPr lang="de-DE" b="0" i="1" smtClean="0">
                          <a:latin typeface="Cambria Math" charset="0"/>
                        </a:rPr>
                        <m:t>|</m:t>
                      </m:r>
                      <m:r>
                        <a:rPr lang="de-DE" b="0" i="1" smtClean="0">
                          <a:latin typeface="Cambria Math" charset="0"/>
                        </a:rPr>
                        <m:t>𝛼</m:t>
                      </m:r>
                      <m:r>
                        <a:rPr lang="de-DE" b="0" i="1" smtClean="0">
                          <a:latin typeface="Cambria Math" charset="0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𝛽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de-DE" b="0" i="1" dirty="0" smtClean="0">
                  <a:latin typeface="Cambria Math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de-DE" b="1" i="1" smtClean="0">
                              <a:latin typeface="Cambria Math" charset="0"/>
                            </a:rPr>
                            <m:t>𝒘</m:t>
                          </m:r>
                        </m:e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𝛼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𝛽</m:t>
                          </m:r>
                        </m:e>
                      </m:d>
                      <m:r>
                        <a:rPr lang="de-DE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is-I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is-IS" b="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num>
                        <m:den>
                          <m:nary>
                            <m:naryPr>
                              <m:chr m:val="∏"/>
                              <m:supHide m:val="on"/>
                              <m:ctrlPr>
                                <a:rPr lang="bg-BG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latin typeface="Cambria Math" charset="0"/>
                                </a:rPr>
                                <m:t>Γ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is-I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is-IS" b="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de-DE" b="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de-DE" b="0" i="1" smtClean="0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is-I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is-IS" b="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𝑁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is-IS" i="1">
                                          <a:latin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de-DE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chr m:val="∏"/>
                                          <m:ctrlPr>
                                            <a:rPr lang="is-IS" i="1">
                                              <a:latin typeface="Cambria Math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de-DE" b="0" i="1" smtClean="0"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de-DE" i="1">
                                              <a:latin typeface="Cambria Math" charset="0"/>
                                            </a:rPr>
                                            <m:t>𝑉</m:t>
                                          </m:r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lang="de-DE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is-IS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de-DE" b="0" i="1" smtClean="0">
                                                          <a:latin typeface="Cambria Math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de-DE" b="0" i="1" smtClean="0">
                                                          <a:latin typeface="Cambria Math" charset="0"/>
                                                        </a:rPr>
                                                        <m:t>𝜃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de-DE" b="0" i="1" smtClean="0">
                                                          <a:latin typeface="Cambria Math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de-DE" b="0" i="1" smtClean="0">
                                                          <a:latin typeface="Cambria Math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de-DE" b="0" i="1" smtClean="0">
                                                          <a:latin typeface="Cambria Math" charset="0"/>
                                                        </a:rPr>
                                                        <m:t>𝛽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de-DE" b="0" i="1" smtClean="0">
                                                          <a:latin typeface="Cambria Math" charset="0"/>
                                                        </a:rPr>
                                                        <m:t>𝑘𝑗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sSubSup>
                                                <m:sSubSupPr>
                                                  <m:ctrlPr>
                                                    <a:rPr lang="de-DE" b="0" i="1" smtClean="0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de-DE" b="0" i="1" smtClean="0">
                                                      <a:latin typeface="Cambria Math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b="0" i="1" smtClean="0">
                                                      <a:latin typeface="Cambria Math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de-DE" b="0" i="1" smtClean="0">
                                                      <a:latin typeface="Cambria Math" charset="0"/>
                                                    </a:rPr>
                                                    <m:t>𝑗</m:t>
                                                  </m:r>
                                                </m:sup>
                                              </m:sSubSup>
                                            </m:sup>
                                          </m:sSup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d>
                          <m:r>
                            <a:rPr lang="is-IS" b="0" i="1" smtClean="0">
                              <a:latin typeface="Cambria Math" charset="0"/>
                            </a:rPr>
                            <m:t>ⅆ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r>
                  <a:rPr lang="de-DE" b="0" dirty="0" smtClean="0"/>
                  <a:t/>
                </a:r>
                <a:br>
                  <a:rPr lang="de-DE" b="0" dirty="0" smtClean="0"/>
                </a:br>
                <a:endParaRPr lang="de-DE" b="0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260" y="2515202"/>
                <a:ext cx="6607706" cy="2591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7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LDA Learning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 smtClean="0"/>
              <a:t>Parameter </a:t>
            </a:r>
            <a:r>
              <a:rPr lang="en-US" sz="2600" dirty="0"/>
              <a:t>learning:</a:t>
            </a:r>
          </a:p>
          <a:p>
            <a:pPr lvl="1"/>
            <a:r>
              <a:rPr lang="en-US" dirty="0" err="1"/>
              <a:t>Variational</a:t>
            </a:r>
            <a:r>
              <a:rPr lang="en-US" dirty="0"/>
              <a:t> EM</a:t>
            </a:r>
          </a:p>
          <a:p>
            <a:pPr lvl="2"/>
            <a:r>
              <a:rPr lang="en-US" dirty="0"/>
              <a:t>Numerical approximation using lower-bounds</a:t>
            </a:r>
          </a:p>
          <a:p>
            <a:pPr lvl="2"/>
            <a:r>
              <a:rPr lang="en-US" dirty="0"/>
              <a:t>Results in biased solutions</a:t>
            </a:r>
          </a:p>
          <a:p>
            <a:pPr lvl="2"/>
            <a:r>
              <a:rPr lang="en-US" dirty="0"/>
              <a:t>Convergence has numerical guarantees</a:t>
            </a:r>
          </a:p>
          <a:p>
            <a:pPr lvl="1"/>
            <a:r>
              <a:rPr lang="en-US" dirty="0" smtClean="0"/>
              <a:t>Gibbs Sampling</a:t>
            </a:r>
          </a:p>
          <a:p>
            <a:pPr lvl="2"/>
            <a:r>
              <a:rPr lang="en-US" dirty="0" smtClean="0"/>
              <a:t>Stochastic </a:t>
            </a:r>
            <a:r>
              <a:rPr lang="en-US" dirty="0"/>
              <a:t>simulation</a:t>
            </a:r>
          </a:p>
          <a:p>
            <a:pPr lvl="2"/>
            <a:r>
              <a:rPr lang="en-US" dirty="0"/>
              <a:t>unbiased solutions</a:t>
            </a:r>
          </a:p>
          <a:p>
            <a:pPr lvl="2"/>
            <a:r>
              <a:rPr lang="en-US" dirty="0"/>
              <a:t>Stochastic </a:t>
            </a:r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2267744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D. </a:t>
            </a:r>
            <a:r>
              <a:rPr lang="en-US" sz="1200" dirty="0" err="1">
                <a:solidFill>
                  <a:srgbClr val="0000FF"/>
                </a:solidFill>
              </a:rPr>
              <a:t>Blei</a:t>
            </a:r>
            <a:r>
              <a:rPr lang="en-US" sz="1200" dirty="0">
                <a:solidFill>
                  <a:srgbClr val="0000FF"/>
                </a:solidFill>
              </a:rPr>
              <a:t>, A. Ng, and M. Jordan. </a:t>
            </a:r>
            <a:r>
              <a:rPr lang="en-US" sz="1200" dirty="0" smtClean="0">
                <a:solidFill>
                  <a:srgbClr val="0000FF"/>
                </a:solidFill>
              </a:rPr>
              <a:t>Latent </a:t>
            </a:r>
            <a:r>
              <a:rPr lang="en-US" sz="1200" dirty="0" err="1">
                <a:solidFill>
                  <a:srgbClr val="0000FF"/>
                </a:solidFill>
              </a:rPr>
              <a:t>Dirichlet</a:t>
            </a:r>
            <a:r>
              <a:rPr lang="en-US" sz="1200" dirty="0">
                <a:solidFill>
                  <a:srgbClr val="0000FF"/>
                </a:solidFill>
              </a:rPr>
              <a:t> allocation. </a:t>
            </a:r>
            <a:r>
              <a:rPr lang="en-US" sz="1200" dirty="0" smtClean="0">
                <a:solidFill>
                  <a:srgbClr val="0000FF"/>
                </a:solidFill>
              </a:rPr>
              <a:t/>
            </a:r>
            <a:br>
              <a:rPr lang="en-US" sz="1200" dirty="0" smtClean="0">
                <a:solidFill>
                  <a:srgbClr val="0000FF"/>
                </a:solidFill>
              </a:rPr>
            </a:br>
            <a:r>
              <a:rPr lang="en-US" sz="1200" dirty="0" smtClean="0">
                <a:solidFill>
                  <a:srgbClr val="0000FF"/>
                </a:solidFill>
              </a:rPr>
              <a:t>Journal </a:t>
            </a:r>
            <a:r>
              <a:rPr lang="en-US" sz="1200" dirty="0">
                <a:solidFill>
                  <a:srgbClr val="0000FF"/>
                </a:solidFill>
              </a:rPr>
              <a:t>of Machine Learning Research, 3:993-1022, January </a:t>
            </a:r>
            <a:r>
              <a:rPr lang="en-US" sz="1200" b="1" dirty="0">
                <a:solidFill>
                  <a:srgbClr val="FF0000"/>
                </a:solidFill>
              </a:rPr>
              <a:t>2003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Garamond" charset="0"/>
              </a:rPr>
              <a:t>Variational Inference</a:t>
            </a:r>
          </a:p>
        </p:txBody>
      </p:sp>
      <p:sp>
        <p:nvSpPr>
          <p:cNvPr id="48130" name="Picture 4"/>
          <p:cNvSpPr>
            <a:spLocks noChangeAspect="1" noChangeArrowheads="1"/>
          </p:cNvSpPr>
          <p:nvPr/>
        </p:nvSpPr>
        <p:spPr bwMode="auto">
          <a:xfrm>
            <a:off x="457200" y="1524000"/>
            <a:ext cx="82296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914400" y="39624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1800">
              <a:latin typeface="Arial" charset="0"/>
            </a:endParaRP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1219200" y="3962400"/>
            <a:ext cx="69342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latin typeface="Arial" charset="0"/>
              </a:rPr>
              <a:t>In </a:t>
            </a:r>
            <a:r>
              <a:rPr lang="en-US" sz="1800" dirty="0" err="1">
                <a:latin typeface="Arial" charset="0"/>
              </a:rPr>
              <a:t>variational</a:t>
            </a:r>
            <a:r>
              <a:rPr lang="en-US" sz="1800" dirty="0">
                <a:latin typeface="Arial" charset="0"/>
              </a:rPr>
              <a:t> inference, we consider a simplified graphical model with </a:t>
            </a:r>
            <a:r>
              <a:rPr lang="en-US" sz="1800" dirty="0" err="1">
                <a:latin typeface="Arial" charset="0"/>
              </a:rPr>
              <a:t>variational</a:t>
            </a:r>
            <a:r>
              <a:rPr lang="en-US" sz="1800" dirty="0">
                <a:latin typeface="Arial" charset="0"/>
              </a:rPr>
              <a:t> parameters </a:t>
            </a:r>
            <a:r>
              <a:rPr lang="en-US" sz="1800" dirty="0">
                <a:latin typeface="Symbol" charset="0"/>
                <a:sym typeface="Symbol" charset="0"/>
              </a:rPr>
              <a:t>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>
                <a:latin typeface="Symbol" charset="0"/>
                <a:sym typeface="Symbol" charset="0"/>
              </a:rPr>
              <a:t></a:t>
            </a:r>
            <a:r>
              <a:rPr lang="en-US" sz="1800" dirty="0">
                <a:latin typeface="Arial" charset="0"/>
              </a:rPr>
              <a:t> and minimize the KL Divergence between the </a:t>
            </a:r>
            <a:r>
              <a:rPr lang="en-US" sz="1800" dirty="0" err="1">
                <a:latin typeface="Arial" charset="0"/>
              </a:rPr>
              <a:t>variational</a:t>
            </a:r>
            <a:r>
              <a:rPr lang="en-US" sz="1800" dirty="0">
                <a:latin typeface="Arial" charset="0"/>
              </a:rPr>
              <a:t> and posterior distributions.</a:t>
            </a:r>
          </a:p>
          <a:p>
            <a:pPr lvl="1" eaLnBrk="1" hangingPunct="1">
              <a:spcBef>
                <a:spcPct val="50000"/>
              </a:spcBef>
            </a:pPr>
            <a:endParaRPr lang="en-US" sz="18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1800" dirty="0">
              <a:latin typeface="Arial" charset="0"/>
            </a:endParaRPr>
          </a:p>
        </p:txBody>
      </p:sp>
      <p:pic>
        <p:nvPicPr>
          <p:cNvPr id="48133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19200" y="5334000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95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LDA: </a:t>
            </a:r>
            <a:r>
              <a:rPr lang="en-US" dirty="0" err="1" smtClean="0"/>
              <a:t>Variational</a:t>
            </a:r>
            <a:r>
              <a:rPr lang="en-US" dirty="0" smtClean="0"/>
              <a:t>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LDA model with simpler one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Minimize the </a:t>
            </a:r>
            <a:r>
              <a:rPr lang="en-US" dirty="0" err="1" smtClean="0"/>
              <a:t>Kullback-Leibler</a:t>
            </a:r>
            <a:r>
              <a:rPr lang="en-US" dirty="0" smtClean="0"/>
              <a:t> divergence between the two distributions.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57</a:t>
            </a:fld>
            <a:endParaRPr lang="de-DE" dirty="0"/>
          </a:p>
        </p:txBody>
      </p:sp>
      <p:pic>
        <p:nvPicPr>
          <p:cNvPr id="5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26293" y="5640287"/>
            <a:ext cx="754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7" name="Imag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4" b="45870"/>
          <a:stretch/>
        </p:blipFill>
        <p:spPr bwMode="auto">
          <a:xfrm>
            <a:off x="826293" y="1844824"/>
            <a:ext cx="7491413" cy="208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2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LDA: Gibbs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MCMC algorithm</a:t>
            </a:r>
          </a:p>
          <a:p>
            <a:pPr lvl="1"/>
            <a:r>
              <a:rPr lang="en-US" dirty="0" smtClean="0"/>
              <a:t>Fix all current values but one and sample that value, </a:t>
            </a:r>
            <a:r>
              <a:rPr lang="en-US" dirty="0" err="1" smtClean="0"/>
              <a:t>e.g</a:t>
            </a:r>
            <a:r>
              <a:rPr lang="en-US" dirty="0" smtClean="0"/>
              <a:t>, for z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Eventually converges to true posterior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131840" y="2492896"/>
                <a:ext cx="23996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charset="0"/>
                        </a:rPr>
                        <m:t>𝑃</m:t>
                      </m:r>
                      <m:r>
                        <a:rPr lang="de-DE" sz="24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de-DE" sz="2400" b="0" i="1" smtClean="0">
                          <a:latin typeface="Cambria Math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charset="0"/>
                        </a:rPr>
                        <m:t>𝑘</m:t>
                      </m:r>
                      <m:r>
                        <a:rPr lang="de-DE" sz="2400" b="0" i="1" smtClean="0">
                          <a:latin typeface="Cambria Math" charset="0"/>
                        </a:rPr>
                        <m:t>|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latin typeface="Cambria Math" charset="0"/>
                            </a:rPr>
                            <m:t>𝒛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de-DE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de-DE" sz="2400" b="0" i="1" smtClean="0">
                          <a:latin typeface="Cambria Math" charset="0"/>
                        </a:rPr>
                        <m:t>,</m:t>
                      </m:r>
                      <m:r>
                        <a:rPr lang="de-DE" sz="2400" b="1" i="1" smtClean="0">
                          <a:latin typeface="Cambria Math" charset="0"/>
                        </a:rPr>
                        <m:t>𝒘</m:t>
                      </m:r>
                      <m:r>
                        <a:rPr lang="de-DE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492896"/>
                <a:ext cx="2399696" cy="461665"/>
              </a:xfrm>
              <a:prstGeom prst="rect">
                <a:avLst/>
              </a:prstGeom>
              <a:blipFill rotWithShape="0">
                <a:blip r:embed="rId2"/>
                <a:stretch>
                  <a:fillRect r="-50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1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Inference vs. Gibbs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Gibbs sampling is slower (takes days for mod.-sized datasets), </a:t>
            </a:r>
            <a:r>
              <a:rPr lang="en-US" dirty="0" err="1"/>
              <a:t>variational</a:t>
            </a:r>
            <a:r>
              <a:rPr lang="en-US" dirty="0"/>
              <a:t> inference takes a few hours. </a:t>
            </a:r>
            <a:endParaRPr lang="en-US" dirty="0"/>
          </a:p>
          <a:p>
            <a:r>
              <a:rPr lang="en-US" dirty="0" smtClean="0"/>
              <a:t>Gibbs </a:t>
            </a:r>
            <a:r>
              <a:rPr lang="en-US" dirty="0"/>
              <a:t>sampling is more accurate. </a:t>
            </a:r>
            <a:endParaRPr lang="en-US" dirty="0"/>
          </a:p>
          <a:p>
            <a:r>
              <a:rPr lang="en-US" dirty="0" smtClean="0"/>
              <a:t>Gibbs </a:t>
            </a:r>
            <a:r>
              <a:rPr lang="en-US" dirty="0"/>
              <a:t>sampling convergence is difficult to test, although quite a few machine </a:t>
            </a:r>
            <a:r>
              <a:rPr lang="en-US" dirty="0" smtClean="0"/>
              <a:t>learning </a:t>
            </a:r>
            <a:r>
              <a:rPr lang="en-US" dirty="0"/>
              <a:t>approximate inference techniques also have the same problem.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7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Topics and How They Are Connected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35938" y="6400800"/>
            <a:ext cx="1008062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04" y="1160119"/>
            <a:ext cx="7884418" cy="524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14313"/>
            <a:ext cx="8548439" cy="1462087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Use of LDA</a:t>
            </a:r>
            <a:endParaRPr lang="en-US" sz="4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39552" y="2017713"/>
            <a:ext cx="8209161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 widely used topic model</a:t>
            </a:r>
          </a:p>
          <a:p>
            <a:pPr>
              <a:defRPr/>
            </a:pPr>
            <a:r>
              <a:rPr lang="en-US" sz="2800" dirty="0" smtClean="0"/>
              <a:t>Complexity is an issue</a:t>
            </a:r>
          </a:p>
          <a:p>
            <a:pPr>
              <a:defRPr/>
            </a:pPr>
            <a:r>
              <a:rPr lang="en-US" sz="2800" dirty="0" smtClean="0"/>
              <a:t>Use in IR: </a:t>
            </a:r>
          </a:p>
          <a:p>
            <a:pPr lvl="1">
              <a:defRPr/>
            </a:pPr>
            <a:r>
              <a:rPr lang="en-US" sz="2400" dirty="0" smtClean="0"/>
              <a:t>Interpolate a topic model with traditional LM</a:t>
            </a:r>
          </a:p>
          <a:p>
            <a:pPr lvl="1">
              <a:defRPr/>
            </a:pPr>
            <a:r>
              <a:rPr lang="en-US" sz="2400" dirty="0" smtClean="0"/>
              <a:t>Improvements over traditional LM,</a:t>
            </a:r>
          </a:p>
          <a:p>
            <a:pPr lvl="1">
              <a:defRPr/>
            </a:pPr>
            <a:r>
              <a:rPr lang="en-US" sz="2400" dirty="0" smtClean="0"/>
              <a:t>But no improvement over Relevance model (Wei and Croft, SIGIR 06)</a:t>
            </a:r>
            <a:endParaRPr lang="en-US" sz="2400" dirty="0"/>
          </a:p>
        </p:txBody>
      </p:sp>
      <p:sp>
        <p:nvSpPr>
          <p:cNvPr id="5" name="Rechteck 4"/>
          <p:cNvSpPr/>
          <p:nvPr/>
        </p:nvSpPr>
        <p:spPr>
          <a:xfrm>
            <a:off x="241176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buClr>
                <a:schemeClr val="tx2"/>
              </a:buClr>
              <a:buSzPct val="75000"/>
              <a:defRPr/>
            </a:pPr>
            <a:r>
              <a:rPr lang="en-US" sz="1200" dirty="0">
                <a:solidFill>
                  <a:srgbClr val="0000FF"/>
                </a:solidFill>
              </a:rPr>
              <a:t>T</a:t>
            </a:r>
            <a:r>
              <a:rPr lang="en-US" sz="1200" dirty="0" smtClean="0">
                <a:solidFill>
                  <a:srgbClr val="0000FF"/>
                </a:solidFill>
              </a:rPr>
              <a:t>. Griffiths, M</a:t>
            </a:r>
            <a:r>
              <a:rPr lang="en-US" sz="1200" dirty="0">
                <a:solidFill>
                  <a:srgbClr val="0000FF"/>
                </a:solidFill>
              </a:rPr>
              <a:t>. </a:t>
            </a:r>
            <a:r>
              <a:rPr lang="en-US" sz="1200" dirty="0" err="1" smtClean="0">
                <a:solidFill>
                  <a:srgbClr val="0000FF"/>
                </a:solidFill>
              </a:rPr>
              <a:t>Steyvers</a:t>
            </a:r>
            <a:r>
              <a:rPr lang="en-US" sz="1200" dirty="0">
                <a:solidFill>
                  <a:srgbClr val="0000FF"/>
                </a:solidFill>
              </a:rPr>
              <a:t>, </a:t>
            </a:r>
            <a:r>
              <a:rPr lang="en-US" sz="1200" dirty="0" smtClean="0">
                <a:solidFill>
                  <a:srgbClr val="0000FF"/>
                </a:solidFill>
              </a:rPr>
              <a:t>Finding </a:t>
            </a:r>
            <a:r>
              <a:rPr lang="en-US" sz="1200" dirty="0">
                <a:solidFill>
                  <a:srgbClr val="0000FF"/>
                </a:solidFill>
              </a:rPr>
              <a:t>Scientific Topics. </a:t>
            </a:r>
            <a:r>
              <a:rPr lang="en-US" sz="1200" dirty="0" smtClean="0">
                <a:solidFill>
                  <a:srgbClr val="0000FF"/>
                </a:solidFill>
              </a:rPr>
              <a:t/>
            </a:r>
            <a:br>
              <a:rPr lang="en-US" sz="1200" dirty="0" smtClean="0">
                <a:solidFill>
                  <a:srgbClr val="0000FF"/>
                </a:solidFill>
              </a:rPr>
            </a:br>
            <a:r>
              <a:rPr lang="en-US" sz="1200" dirty="0" smtClean="0">
                <a:solidFill>
                  <a:srgbClr val="0000FF"/>
                </a:solidFill>
              </a:rPr>
              <a:t>Proceedings </a:t>
            </a:r>
            <a:r>
              <a:rPr lang="en-US" sz="1200" dirty="0">
                <a:solidFill>
                  <a:srgbClr val="0000FF"/>
                </a:solidFill>
              </a:rPr>
              <a:t>of the National Academy of Sciences, </a:t>
            </a:r>
            <a:r>
              <a:rPr lang="en-US" sz="1200" dirty="0" smtClean="0">
                <a:solidFill>
                  <a:srgbClr val="0000FF"/>
                </a:solidFill>
              </a:rPr>
              <a:t/>
            </a:r>
            <a:br>
              <a:rPr lang="en-US" sz="1200" dirty="0" smtClean="0">
                <a:solidFill>
                  <a:srgbClr val="0000FF"/>
                </a:solidFill>
              </a:rPr>
            </a:br>
            <a:r>
              <a:rPr lang="en-US" sz="1200" dirty="0" smtClean="0">
                <a:solidFill>
                  <a:srgbClr val="0000FF"/>
                </a:solidFill>
              </a:rPr>
              <a:t>101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(</a:t>
            </a:r>
            <a:r>
              <a:rPr lang="en-US" sz="1200" dirty="0">
                <a:solidFill>
                  <a:srgbClr val="0000FF"/>
                </a:solidFill>
              </a:rPr>
              <a:t>suppl. 1), 5228-5235. </a:t>
            </a:r>
            <a:r>
              <a:rPr lang="en-US" sz="1200" b="1" dirty="0">
                <a:solidFill>
                  <a:srgbClr val="FF0000"/>
                </a:solidFill>
              </a:rPr>
              <a:t>2004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56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LDA Application: Reuters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100-topic LDA trained on a 16,000 documents corpus of news articles by Reuters</a:t>
            </a:r>
          </a:p>
          <a:p>
            <a:pPr lvl="1"/>
            <a:r>
              <a:rPr lang="en-US" dirty="0" smtClean="0"/>
              <a:t>Some standard stop words removed</a:t>
            </a:r>
          </a:p>
          <a:p>
            <a:r>
              <a:rPr lang="en-US" dirty="0" smtClean="0"/>
              <a:t>Top words from some of the P(</a:t>
            </a:r>
            <a:r>
              <a:rPr lang="en-US" dirty="0" err="1" smtClean="0"/>
              <a:t>w|z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61</a:t>
            </a:fld>
            <a:endParaRPr lang="de-DE" dirty="0"/>
          </a:p>
        </p:txBody>
      </p:sp>
      <p:pic>
        <p:nvPicPr>
          <p:cNvPr id="51201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t="52007" r="11541" b="-1"/>
          <a:stretch/>
        </p:blipFill>
        <p:spPr bwMode="auto">
          <a:xfrm>
            <a:off x="2015716" y="3501008"/>
            <a:ext cx="5112568" cy="259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8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LDA Application: Reuters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Inference on a held-out document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62</a:t>
            </a:fld>
            <a:endParaRPr lang="de-DE" dirty="0"/>
          </a:p>
        </p:txBody>
      </p:sp>
      <p:pic>
        <p:nvPicPr>
          <p:cNvPr id="52225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27877" r="5723"/>
          <a:stretch/>
        </p:blipFill>
        <p:spPr bwMode="auto">
          <a:xfrm>
            <a:off x="1090725" y="2330946"/>
            <a:ext cx="6984776" cy="270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1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LDA for </a:t>
            </a:r>
            <a:r>
              <a:rPr lang="en-US" dirty="0" smtClean="0"/>
              <a:t>Social Network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“follow relationship” among users often looks unorganized and chaotic</a:t>
            </a:r>
          </a:p>
          <a:p>
            <a:pPr lvl="1"/>
            <a:r>
              <a:rPr lang="en-US" altLang="zh-TW" dirty="0" smtClean="0"/>
              <a:t>created </a:t>
            </a:r>
            <a:r>
              <a:rPr lang="en-US" altLang="zh-TW" dirty="0"/>
              <a:t>haphazardly by each individual user and not controlled by a central </a:t>
            </a:r>
            <a:r>
              <a:rPr lang="en-US" altLang="zh-TW" dirty="0" smtClean="0"/>
              <a:t>entity</a:t>
            </a:r>
            <a:endParaRPr lang="en-US" altLang="zh-TW" dirty="0"/>
          </a:p>
          <a:p>
            <a:r>
              <a:rPr lang="en-US" altLang="zh-TW" dirty="0"/>
              <a:t>Provide more structure to this </a:t>
            </a:r>
            <a:r>
              <a:rPr lang="en-US" altLang="zh-TW" dirty="0" smtClean="0"/>
              <a:t>relationship </a:t>
            </a:r>
            <a:endParaRPr lang="en-US" altLang="zh-TW" dirty="0"/>
          </a:p>
          <a:p>
            <a:pPr lvl="1"/>
            <a:r>
              <a:rPr lang="en-US" altLang="zh-TW" dirty="0"/>
              <a:t>by “grouping” the users based on their topic interests</a:t>
            </a:r>
          </a:p>
          <a:p>
            <a:pPr lvl="1"/>
            <a:r>
              <a:rPr lang="en-US" altLang="zh-TW" dirty="0"/>
              <a:t>by “labeling” each follow relationship with the identified topic group</a:t>
            </a:r>
          </a:p>
          <a:p>
            <a:r>
              <a:rPr lang="en-US" altLang="zh-TW" sz="2800" dirty="0" smtClean="0"/>
              <a:t>Uses Gibbs sampling, tested on Twitter data</a:t>
            </a:r>
            <a:endParaRPr lang="en-US" altLang="zh-TW" sz="2800" dirty="0"/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63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339752" y="5805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buClr>
                <a:schemeClr val="tx2"/>
              </a:buClr>
              <a:buSzPct val="75000"/>
              <a:defRPr/>
            </a:pPr>
            <a:r>
              <a:rPr lang="en-US" sz="1200" dirty="0" err="1">
                <a:solidFill>
                  <a:srgbClr val="0000FF"/>
                </a:solidFill>
              </a:rPr>
              <a:t>Youngchul</a:t>
            </a:r>
            <a:r>
              <a:rPr lang="en-US" sz="1200" dirty="0">
                <a:solidFill>
                  <a:srgbClr val="0000FF"/>
                </a:solidFill>
              </a:rPr>
              <a:t> Cha and </a:t>
            </a:r>
            <a:r>
              <a:rPr lang="en-US" sz="1200" dirty="0" err="1">
                <a:solidFill>
                  <a:srgbClr val="0000FF"/>
                </a:solidFill>
              </a:rPr>
              <a:t>Junghoo</a:t>
            </a:r>
            <a:r>
              <a:rPr lang="en-US" sz="1200" dirty="0">
                <a:solidFill>
                  <a:srgbClr val="0000FF"/>
                </a:solidFill>
              </a:rPr>
              <a:t> Cho, </a:t>
            </a:r>
            <a:r>
              <a:rPr lang="en-US" sz="1200" dirty="0" smtClean="0">
                <a:solidFill>
                  <a:srgbClr val="0000FF"/>
                </a:solidFill>
              </a:rPr>
              <a:t>Social</a:t>
            </a:r>
            <a:r>
              <a:rPr lang="en-US" sz="1200" dirty="0">
                <a:solidFill>
                  <a:srgbClr val="0000FF"/>
                </a:solidFill>
              </a:rPr>
              <a:t>-Network Analysis Using Topic Models. </a:t>
            </a:r>
            <a:r>
              <a:rPr lang="en-US" sz="1200" dirty="0" smtClean="0">
                <a:solidFill>
                  <a:srgbClr val="0000FF"/>
                </a:solidFill>
              </a:rPr>
              <a:t>Proceedings </a:t>
            </a:r>
            <a:r>
              <a:rPr lang="en-US" sz="1200" dirty="0">
                <a:solidFill>
                  <a:srgbClr val="0000FF"/>
                </a:solidFill>
              </a:rPr>
              <a:t>of the 35th international ACM SIGIR conference on Research and development in information retrieval (SIGIR '12), </a:t>
            </a:r>
            <a:r>
              <a:rPr lang="en-US" sz="1200" b="1" dirty="0">
                <a:solidFill>
                  <a:srgbClr val="FF0000"/>
                </a:solidFill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38373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 for Social Network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topic group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: user, |e’(g)|: follower count, Bio: twitter bio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348880"/>
            <a:ext cx="6192688" cy="356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LDA for Social Network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 group “mobile gadget blog” from “non-popular” data set</a:t>
            </a:r>
          </a:p>
          <a:p>
            <a:pPr lvl="1"/>
            <a:r>
              <a:rPr lang="en-US" dirty="0" smtClean="0"/>
              <a:t>Twitter users with more than 100 followers removed</a:t>
            </a:r>
            <a:endParaRPr lang="en-US" dirty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65</a:t>
            </a:fld>
            <a:endParaRPr lang="de-DE" dirty="0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5"/>
          <a:stretch/>
        </p:blipFill>
        <p:spPr bwMode="auto">
          <a:xfrm>
            <a:off x="1295636" y="2564904"/>
            <a:ext cx="655272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6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Performance: </a:t>
            </a:r>
            <a:r>
              <a:rPr lang="en-US" dirty="0" smtClean="0"/>
              <a:t>Perplexity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</a:t>
                </a:r>
                <a:r>
                  <a:rPr lang="en-US" dirty="0" smtClean="0"/>
                  <a:t>well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/>
                  <a:t>a probability distribution or probability model predicts a </a:t>
                </a:r>
                <a:r>
                  <a:rPr lang="en-US" dirty="0" smtClean="0"/>
                  <a:t>sample</a:t>
                </a:r>
              </a:p>
              <a:p>
                <a:pPr lvl="1"/>
                <a:r>
                  <a:rPr lang="en-US" i="1" dirty="0"/>
                  <a:t>q</a:t>
                </a:r>
                <a:r>
                  <a:rPr lang="en-US" dirty="0" smtClean="0"/>
                  <a:t>: Model of an unknown probability distribution p</a:t>
                </a:r>
                <a:r>
                  <a:rPr lang="en-US" dirty="0"/>
                  <a:t> </a:t>
                </a:r>
                <a:r>
                  <a:rPr lang="en-US" dirty="0" smtClean="0"/>
                  <a:t>based on a training sample drawn from </a:t>
                </a:r>
                <a:r>
                  <a:rPr lang="en-US" i="1" dirty="0" smtClean="0"/>
                  <a:t>p</a:t>
                </a:r>
              </a:p>
              <a:p>
                <a:pPr lvl="1"/>
                <a:r>
                  <a:rPr lang="en-US" dirty="0" smtClean="0"/>
                  <a:t>Evaluate q by asking how well it predicts a separate test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de-DE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 also drawn from </a:t>
                </a:r>
                <a:r>
                  <a:rPr lang="en-US" i="1" dirty="0" smtClean="0"/>
                  <a:t>p</a:t>
                </a:r>
              </a:p>
              <a:p>
                <a:pPr lvl="1"/>
                <a:r>
                  <a:rPr lang="en-US" dirty="0" smtClean="0"/>
                  <a:t>Perplexity of </a:t>
                </a:r>
                <a:r>
                  <a:rPr lang="en-US" i="1" dirty="0" smtClean="0"/>
                  <a:t>q</a:t>
                </a:r>
                <a:r>
                  <a:rPr lang="en-US" dirty="0" smtClean="0"/>
                  <a:t> defined as 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customarily 2)</a:t>
                </a:r>
              </a:p>
              <a:p>
                <a:pPr lvl="1"/>
                <a:r>
                  <a:rPr lang="en-US" dirty="0" smtClean="0"/>
                  <a:t>A better model </a:t>
                </a:r>
                <a:r>
                  <a:rPr lang="en-US" i="1" dirty="0" smtClean="0"/>
                  <a:t>q</a:t>
                </a:r>
                <a:r>
                  <a:rPr lang="en-US" dirty="0" smtClean="0"/>
                  <a:t> will tend to assign higher probabilities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</a:rPr>
                      <m:t>𝑞</m:t>
                    </m:r>
                    <m:d>
                      <m:dPr>
                        <m:ctrlPr>
                          <a:rPr lang="de-DE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→ lower perplexity (“less surprised by sample”)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82" r="-1481" b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972997" y="6361583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FF"/>
                </a:solidFill>
              </a:rPr>
              <a:t>[Wikipedia]</a:t>
            </a:r>
            <a:endParaRPr lang="de-DE" sz="1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285821" y="4149080"/>
                <a:ext cx="2221441" cy="535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charset="0"/>
                            </a:rPr>
                            <m:t>𝑏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bg-BG" sz="24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400" b="0" i="1" smtClean="0">
                                  <a:latin typeface="Cambria Math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is-IS" sz="24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400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de-DE" sz="2400" b="0" i="1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400" b="0" i="1" smtClean="0">
                                  <a:latin typeface="Cambria Math" charset="0"/>
                                </a:rPr>
                                <m:t>𝑁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de-DE" sz="2400" b="0" i="1" smtClean="0">
                                      <a:latin typeface="Cambria Math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de-DE" sz="24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400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400" b="0" i="1" smtClean="0"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2400" b="0" i="1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821" y="4149080"/>
                <a:ext cx="2221441" cy="5350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7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Perplexity of Various Models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77680" y="1484784"/>
            <a:ext cx="6610865" cy="4613275"/>
            <a:chOff x="1447800" y="1772816"/>
            <a:chExt cx="6610865" cy="4613275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772816"/>
              <a:ext cx="6469063" cy="4613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3517984" y="2996952"/>
              <a:ext cx="104604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Unigram</a:t>
              </a:r>
            </a:p>
          </p:txBody>
        </p: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 rot="275915">
              <a:off x="5349533" y="3640513"/>
              <a:ext cx="217151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Mixture </a:t>
              </a:r>
              <a:r>
                <a:rPr lang="en-US" smtClean="0"/>
                <a:t>of Unigrams</a:t>
              </a:r>
              <a:endParaRPr lang="en-US" dirty="0"/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 rot="835012">
              <a:off x="5283107" y="4517049"/>
              <a:ext cx="714166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PLSA</a:t>
              </a:r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5334000" y="5517232"/>
              <a:ext cx="632256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LDA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5467865" y="1981200"/>
              <a:ext cx="2590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0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References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0768"/>
            <a:ext cx="8775700" cy="4752528"/>
          </a:xfrm>
        </p:spPr>
        <p:txBody>
          <a:bodyPr/>
          <a:lstStyle/>
          <a:p>
            <a:pPr indent="-285750" eaLnBrk="1" hangingPunct="1">
              <a:buClr>
                <a:schemeClr val="tx2"/>
              </a:buClr>
              <a:buSzPct val="75000"/>
              <a:defRPr/>
            </a:pPr>
            <a:r>
              <a:rPr lang="en-US" sz="1600" b="1" dirty="0" smtClean="0"/>
              <a:t>LSI</a:t>
            </a:r>
          </a:p>
          <a:p>
            <a:pPr lvl="1" eaLnBrk="1" hangingPunct="1">
              <a:buClr>
                <a:schemeClr val="tx2"/>
              </a:buClr>
              <a:buSzPct val="75000"/>
              <a:defRPr/>
            </a:pPr>
            <a:r>
              <a:rPr lang="en-US" sz="1200" b="1" dirty="0" smtClean="0"/>
              <a:t>Improving Information Retrieval with Latent Semantic Indexing</a:t>
            </a:r>
            <a:r>
              <a:rPr lang="en-US" sz="1200" dirty="0" smtClean="0"/>
              <a:t>, </a:t>
            </a:r>
            <a:r>
              <a:rPr lang="en-US" sz="1200" dirty="0" err="1"/>
              <a:t>Deerwester</a:t>
            </a:r>
            <a:r>
              <a:rPr lang="en-US" sz="1200" dirty="0"/>
              <a:t>, S., et al, Proceedings </a:t>
            </a:r>
            <a:r>
              <a:rPr lang="en-US" sz="1200" dirty="0" smtClean="0"/>
              <a:t>of the 51st Annual Meeting of the American Society for Information Science 25, 1988, pp. 36–40.</a:t>
            </a:r>
            <a:endParaRPr lang="fr-CA" sz="1200" dirty="0" smtClean="0"/>
          </a:p>
          <a:p>
            <a:pPr lvl="1" eaLnBrk="1" hangingPunct="1">
              <a:buClr>
                <a:schemeClr val="tx2"/>
              </a:buClr>
              <a:buSzPct val="75000"/>
              <a:defRPr/>
            </a:pPr>
            <a:r>
              <a:rPr lang="fr-CA" sz="1200" b="1" dirty="0" err="1"/>
              <a:t>Using</a:t>
            </a:r>
            <a:r>
              <a:rPr lang="fr-CA" sz="1200" b="1" dirty="0"/>
              <a:t> </a:t>
            </a:r>
            <a:r>
              <a:rPr lang="fr-CA" sz="1200" b="1" dirty="0" err="1"/>
              <a:t>Linear</a:t>
            </a:r>
            <a:r>
              <a:rPr lang="fr-CA" sz="1200" b="1" dirty="0"/>
              <a:t> </a:t>
            </a:r>
            <a:r>
              <a:rPr lang="fr-CA" sz="1200" b="1" dirty="0" err="1"/>
              <a:t>Algebra</a:t>
            </a:r>
            <a:r>
              <a:rPr lang="fr-CA" sz="1200" b="1" dirty="0"/>
              <a:t> for Intelligent Information </a:t>
            </a:r>
            <a:r>
              <a:rPr lang="fr-CA" sz="1200" b="1" dirty="0" err="1" smtClean="0"/>
              <a:t>Retrieval</a:t>
            </a:r>
            <a:r>
              <a:rPr lang="fr-CA" sz="1200" dirty="0" smtClean="0"/>
              <a:t>, Michael W. Berry, Susan </a:t>
            </a:r>
            <a:r>
              <a:rPr lang="fr-CA" sz="1200" dirty="0" err="1" smtClean="0"/>
              <a:t>T</a:t>
            </a:r>
            <a:r>
              <a:rPr lang="fr-CA" sz="1200" dirty="0" smtClean="0"/>
              <a:t>. Dumais and Gavin W. O'Brien, UT-CS-94-270,1994</a:t>
            </a:r>
          </a:p>
          <a:p>
            <a:pPr eaLnBrk="1" hangingPunct="1">
              <a:defRPr/>
            </a:pPr>
            <a:r>
              <a:rPr lang="fr-CA" sz="1600" b="1" dirty="0" err="1" smtClean="0"/>
              <a:t>pLSI</a:t>
            </a:r>
            <a:endParaRPr lang="fr-CA" sz="1600" b="1" dirty="0" smtClean="0"/>
          </a:p>
          <a:p>
            <a:pPr lvl="1" eaLnBrk="1" hangingPunct="1">
              <a:defRPr/>
            </a:pPr>
            <a:r>
              <a:rPr lang="fr-CA" sz="1200" b="1" dirty="0" err="1"/>
              <a:t>Probabilistic</a:t>
            </a:r>
            <a:r>
              <a:rPr lang="fr-CA" sz="1200" b="1" dirty="0"/>
              <a:t> Latent </a:t>
            </a:r>
            <a:r>
              <a:rPr lang="fr-CA" sz="1200" b="1" dirty="0" err="1"/>
              <a:t>Semantic</a:t>
            </a:r>
            <a:r>
              <a:rPr lang="fr-CA" sz="1200" b="1" dirty="0"/>
              <a:t> </a:t>
            </a:r>
            <a:r>
              <a:rPr lang="fr-CA" sz="1200" b="1" dirty="0" err="1" smtClean="0"/>
              <a:t>Indexing</a:t>
            </a:r>
            <a:r>
              <a:rPr lang="fr-CA" sz="1200" dirty="0" smtClean="0"/>
              <a:t>, Thomas </a:t>
            </a:r>
            <a:r>
              <a:rPr lang="fr-CA" sz="1200" dirty="0"/>
              <a:t>Hofmann, </a:t>
            </a:r>
            <a:r>
              <a:rPr lang="fr-CA" sz="1200" dirty="0" err="1"/>
              <a:t>Proceedings</a:t>
            </a:r>
            <a:r>
              <a:rPr lang="fr-CA" sz="1200" dirty="0"/>
              <a:t> of the </a:t>
            </a:r>
            <a:r>
              <a:rPr lang="fr-CA" sz="1200" dirty="0" err="1"/>
              <a:t>Twenty</a:t>
            </a:r>
            <a:r>
              <a:rPr lang="fr-CA" sz="1200" dirty="0"/>
              <a:t>-Second </a:t>
            </a:r>
            <a:r>
              <a:rPr lang="fr-CA" sz="1200" dirty="0" err="1"/>
              <a:t>Annual</a:t>
            </a:r>
            <a:r>
              <a:rPr lang="fr-CA" sz="1200" dirty="0"/>
              <a:t> International </a:t>
            </a:r>
            <a:r>
              <a:rPr lang="fr-CA" sz="1200" dirty="0">
                <a:hlinkClick r:id="rId2" tooltip="Special Interest Group on Information Retrieval"/>
              </a:rPr>
              <a:t>SIGIR</a:t>
            </a:r>
            <a:r>
              <a:rPr lang="fr-CA" sz="1200" dirty="0"/>
              <a:t> </a:t>
            </a:r>
            <a:r>
              <a:rPr lang="fr-CA" sz="1200" dirty="0" err="1"/>
              <a:t>Conference</a:t>
            </a:r>
            <a:r>
              <a:rPr lang="fr-CA" sz="1200" dirty="0"/>
              <a:t> on </a:t>
            </a:r>
            <a:r>
              <a:rPr lang="fr-CA" sz="1200" dirty="0" err="1"/>
              <a:t>Research</a:t>
            </a:r>
            <a:r>
              <a:rPr lang="fr-CA" sz="1200" dirty="0"/>
              <a:t> and </a:t>
            </a:r>
            <a:r>
              <a:rPr lang="fr-CA" sz="1200" dirty="0" err="1"/>
              <a:t>Development</a:t>
            </a:r>
            <a:r>
              <a:rPr lang="fr-CA" sz="1200" dirty="0"/>
              <a:t> in Information </a:t>
            </a:r>
            <a:r>
              <a:rPr lang="fr-CA" sz="1200" dirty="0" err="1"/>
              <a:t>Retrieval</a:t>
            </a:r>
            <a:r>
              <a:rPr lang="fr-CA" sz="1200" dirty="0"/>
              <a:t> (SIGIR-99), 1999</a:t>
            </a:r>
            <a:endParaRPr lang="fr-CA" sz="1200" dirty="0" smtClean="0"/>
          </a:p>
          <a:p>
            <a:pPr eaLnBrk="1" hangingPunct="1">
              <a:buClr>
                <a:schemeClr val="tx2"/>
              </a:buClr>
              <a:buSzPct val="75000"/>
              <a:defRPr/>
            </a:pPr>
            <a:r>
              <a:rPr lang="en-US" sz="1600" b="1" dirty="0" smtClean="0"/>
              <a:t>LDA</a:t>
            </a:r>
          </a:p>
          <a:p>
            <a:pPr lvl="1" eaLnBrk="1" hangingPunct="1">
              <a:buClr>
                <a:schemeClr val="tx2"/>
              </a:buClr>
              <a:buSzPct val="75000"/>
              <a:defRPr/>
            </a:pPr>
            <a:r>
              <a:rPr lang="en-US" sz="1200" b="1" dirty="0" smtClean="0"/>
              <a:t>Latent </a:t>
            </a:r>
            <a:r>
              <a:rPr lang="en-US" sz="1200" b="1" dirty="0" err="1" smtClean="0"/>
              <a:t>Dirichlet</a:t>
            </a:r>
            <a:r>
              <a:rPr lang="en-US" sz="1200" b="1" dirty="0" smtClean="0"/>
              <a:t> allocation. </a:t>
            </a:r>
            <a:r>
              <a:rPr lang="en-US" sz="1200" dirty="0" smtClean="0"/>
              <a:t>D. </a:t>
            </a:r>
            <a:r>
              <a:rPr lang="en-US" sz="1200" dirty="0" err="1" smtClean="0"/>
              <a:t>Blei</a:t>
            </a:r>
            <a:r>
              <a:rPr lang="en-US" sz="1200" dirty="0" smtClean="0"/>
              <a:t>, A. Ng, and M. Jordan. Journal of Machine Learning Research, 3:993-1022, January 2003. </a:t>
            </a:r>
          </a:p>
          <a:p>
            <a:pPr lvl="1" eaLnBrk="1" hangingPunct="1">
              <a:buClr>
                <a:schemeClr val="tx2"/>
              </a:buClr>
              <a:buSzPct val="75000"/>
              <a:defRPr/>
            </a:pPr>
            <a:r>
              <a:rPr lang="en-US" sz="1200" b="1" dirty="0" smtClean="0"/>
              <a:t>Finding Scientific Topics.</a:t>
            </a:r>
            <a:r>
              <a:rPr lang="en-US" sz="1200" dirty="0" smtClean="0"/>
              <a:t>  Griffiths, T., &amp; </a:t>
            </a:r>
            <a:r>
              <a:rPr lang="en-US" sz="1200" dirty="0" err="1" smtClean="0"/>
              <a:t>Steyvers</a:t>
            </a:r>
            <a:r>
              <a:rPr lang="en-US" sz="1200" dirty="0" smtClean="0"/>
              <a:t>, M. (2004). Proceedings of the National Academy of Sciences, 101 (suppl. 1), 5228-5235. </a:t>
            </a:r>
          </a:p>
          <a:p>
            <a:pPr lvl="1" eaLnBrk="1" hangingPunct="1">
              <a:buClr>
                <a:schemeClr val="tx2"/>
              </a:buClr>
              <a:buSzPct val="75000"/>
              <a:defRPr/>
            </a:pPr>
            <a:r>
              <a:rPr lang="en-US" sz="1200" b="1" dirty="0" smtClean="0"/>
              <a:t>Hierarchical topic models and the nested Chinese restaurant process. </a:t>
            </a:r>
            <a:r>
              <a:rPr lang="en-US" sz="1200" dirty="0" smtClean="0"/>
              <a:t>D. </a:t>
            </a:r>
            <a:r>
              <a:rPr lang="en-US" sz="1200" dirty="0" err="1" smtClean="0"/>
              <a:t>Blei</a:t>
            </a:r>
            <a:r>
              <a:rPr lang="en-US" sz="1200" dirty="0" smtClean="0"/>
              <a:t>, T. Griffiths, M. Jordan, and J. </a:t>
            </a:r>
            <a:r>
              <a:rPr lang="en-US" sz="1200" dirty="0" err="1" smtClean="0"/>
              <a:t>Tenenbaum</a:t>
            </a:r>
            <a:r>
              <a:rPr lang="en-US" sz="1200" dirty="0" smtClean="0"/>
              <a:t> In S. </a:t>
            </a:r>
            <a:r>
              <a:rPr lang="en-US" sz="1200" dirty="0" err="1" smtClean="0"/>
              <a:t>Thrun</a:t>
            </a:r>
            <a:r>
              <a:rPr lang="en-US" sz="1200" dirty="0" smtClean="0"/>
              <a:t>, L. Saul, and B. </a:t>
            </a:r>
            <a:r>
              <a:rPr lang="en-US" sz="1200" dirty="0" err="1" smtClean="0"/>
              <a:t>Scholkopf</a:t>
            </a:r>
            <a:r>
              <a:rPr lang="en-US" sz="1200" dirty="0" smtClean="0"/>
              <a:t>, editors, Advances in Neural Information Processing Systems (NIPS) 16, Cambridge, MA, 2004. MIT Press. </a:t>
            </a:r>
          </a:p>
          <a:p>
            <a:pPr eaLnBrk="1" hangingPunct="1">
              <a:buClr>
                <a:schemeClr val="tx2"/>
              </a:buClr>
              <a:buSzPct val="75000"/>
              <a:defRPr/>
            </a:pPr>
            <a:r>
              <a:rPr lang="en-US" sz="1600" b="1" dirty="0" smtClean="0"/>
              <a:t>LDA and Social Network Analysis</a:t>
            </a:r>
          </a:p>
          <a:p>
            <a:pPr lvl="1" eaLnBrk="1" hangingPunct="1">
              <a:buClr>
                <a:schemeClr val="tx2"/>
              </a:buClr>
              <a:buSzPct val="75000"/>
              <a:defRPr/>
            </a:pPr>
            <a:r>
              <a:rPr lang="en-US" sz="1200" b="1" dirty="0" smtClean="0"/>
              <a:t>Social-Network Analysis Using Topic Models. </a:t>
            </a:r>
            <a:r>
              <a:rPr lang="en-US" sz="1200" dirty="0" err="1"/>
              <a:t>Youngchul</a:t>
            </a:r>
            <a:r>
              <a:rPr lang="en-US" sz="1200" dirty="0"/>
              <a:t> Cha and </a:t>
            </a:r>
            <a:r>
              <a:rPr lang="en-US" sz="1200" dirty="0" err="1"/>
              <a:t>Junghoo</a:t>
            </a:r>
            <a:r>
              <a:rPr lang="en-US" sz="1200" dirty="0"/>
              <a:t> </a:t>
            </a:r>
            <a:r>
              <a:rPr lang="en-US" sz="1200" dirty="0" smtClean="0"/>
              <a:t>Cho, </a:t>
            </a:r>
            <a:r>
              <a:rPr lang="en-US" sz="1200" i="1" dirty="0"/>
              <a:t>Proceedings of the 35th international ACM SIGIR conference on Research and development in information retrieval</a:t>
            </a:r>
            <a:r>
              <a:rPr lang="en-US" sz="1200" dirty="0"/>
              <a:t> (SIGIR '12</a:t>
            </a:r>
            <a:r>
              <a:rPr lang="en-US" sz="1200" dirty="0" smtClean="0"/>
              <a:t>), 2012</a:t>
            </a:r>
          </a:p>
          <a:p>
            <a:pPr lvl="1" eaLnBrk="1" hangingPunct="1">
              <a:buClr>
                <a:schemeClr val="tx2"/>
              </a:buClr>
              <a:buSzPct val="75000"/>
              <a:defRPr/>
            </a:pPr>
            <a:endParaRPr lang="en-US" sz="1200" dirty="0" smtClean="0"/>
          </a:p>
          <a:p>
            <a:pPr eaLnBrk="1" hangingPunct="1">
              <a:buClr>
                <a:schemeClr val="tx2"/>
              </a:buClr>
              <a:buSzPct val="75000"/>
              <a:defRPr/>
            </a:pPr>
            <a:r>
              <a:rPr lang="en-US" sz="1800" dirty="0" smtClean="0"/>
              <a:t>Also see Wikipedia articles on LSI, </a:t>
            </a:r>
            <a:r>
              <a:rPr lang="en-US" sz="1800" dirty="0" err="1" smtClean="0"/>
              <a:t>pLSI</a:t>
            </a:r>
            <a:r>
              <a:rPr lang="en-US" sz="1800" dirty="0" smtClean="0"/>
              <a:t> and LDA</a:t>
            </a:r>
            <a:endParaRPr lang="fr-CA" sz="1800" dirty="0" smtClean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88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 Modeling </a:t>
            </a:r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663265"/>
            <a:ext cx="8229600" cy="1502585"/>
          </a:xfrm>
        </p:spPr>
        <p:txBody>
          <a:bodyPr/>
          <a:lstStyle/>
          <a:p>
            <a:r>
              <a:rPr lang="en-US" dirty="0" smtClean="0"/>
              <a:t>Each topic is a distribution over words.</a:t>
            </a:r>
          </a:p>
          <a:p>
            <a:r>
              <a:rPr lang="en-US" dirty="0" smtClean="0"/>
              <a:t>Each document is a mixture of corpus-wide topics.</a:t>
            </a:r>
          </a:p>
          <a:p>
            <a:r>
              <a:rPr lang="en-US" dirty="0" smtClean="0"/>
              <a:t>Each word is drawn from one of those topics.</a:t>
            </a:r>
            <a:endParaRPr lang="en-US" dirty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585" y="1196975"/>
            <a:ext cx="6419056" cy="34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Topic Modeling Scenario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663265"/>
            <a:ext cx="8229600" cy="1502585"/>
          </a:xfrm>
        </p:spPr>
        <p:txBody>
          <a:bodyPr/>
          <a:lstStyle/>
          <a:p>
            <a:r>
              <a:rPr lang="en-US" dirty="0" smtClean="0"/>
              <a:t>In reality, we only observe the documents.</a:t>
            </a:r>
          </a:p>
          <a:p>
            <a:r>
              <a:rPr lang="en-US" dirty="0" smtClean="0"/>
              <a:t>The other structures are hidden variables.</a:t>
            </a:r>
          </a:p>
          <a:p>
            <a:r>
              <a:rPr lang="en-US" dirty="0" smtClean="0"/>
              <a:t>Topic modelling algorithms infer these variables from data.</a:t>
            </a:r>
            <a:endParaRPr lang="en-US" dirty="0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586" y="1124744"/>
            <a:ext cx="6440965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Notation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Naïve Bayes Model: Compact </a:t>
            </a:r>
            <a:r>
              <a:rPr lang="en-US" sz="2800" dirty="0" smtClean="0"/>
              <a:t>representation</a:t>
            </a:r>
          </a:p>
          <a:p>
            <a:pPr lvl="1"/>
            <a:r>
              <a:rPr lang="en-US" dirty="0" smtClean="0"/>
              <a:t>C = topic (distribution)</a:t>
            </a:r>
          </a:p>
          <a:p>
            <a:pPr lvl="1"/>
            <a:r>
              <a:rPr lang="en-US" dirty="0" smtClean="0"/>
              <a:t>N = number of words in corpus</a:t>
            </a:r>
          </a:p>
          <a:p>
            <a:pPr lvl="1"/>
            <a:r>
              <a:rPr lang="en-US" dirty="0"/>
              <a:t>W</a:t>
            </a:r>
            <a:r>
              <a:rPr lang="en-US" baseline="-25000" dirty="0"/>
              <a:t>i</a:t>
            </a:r>
            <a:r>
              <a:rPr lang="en-US" dirty="0"/>
              <a:t> one specific word in corpus</a:t>
            </a:r>
          </a:p>
          <a:p>
            <a:pPr lvl="1"/>
            <a:r>
              <a:rPr lang="en-US" dirty="0" smtClean="0"/>
              <a:t>M documents, W now words in document</a:t>
            </a:r>
            <a:endParaRPr lang="en-US" dirty="0"/>
          </a:p>
        </p:txBody>
      </p:sp>
      <p:sp>
        <p:nvSpPr>
          <p:cNvPr id="3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2362200" y="4186201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1524000" y="4872001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H="1">
            <a:off x="2286000" y="4872001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2743200" y="487200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1219200" y="5405401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1905000" y="5405401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2514600" y="5405401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048000" y="532920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…..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2819400" y="4872001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3810000" y="5329201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/>
              <a:t>w</a:t>
            </a:r>
            <a:r>
              <a:rPr lang="en-US" baseline="-25000" dirty="0" err="1" smtClean="0"/>
              <a:t>N</a:t>
            </a:r>
            <a:endParaRPr lang="en-US" baseline="-25000" dirty="0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990600" y="4033801"/>
            <a:ext cx="37338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6172200" y="3950804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6248400" y="5170004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  <a:endParaRPr lang="en-US" baseline="-25000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6553200" y="463660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5791200" y="3569804"/>
            <a:ext cx="1828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6019800" y="4941404"/>
            <a:ext cx="1219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6858000" y="5627204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343400" y="578640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7239000" y="585580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61672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087" grpId="0" animBg="1"/>
      <p:bldP spid="3088" grpId="0" animBg="1"/>
      <p:bldP spid="3090" grpId="0" animBg="1"/>
      <p:bldP spid="3091" grpId="0" animBg="1"/>
      <p:bldP spid="3092" grpId="0" animBg="1"/>
      <p:bldP spid="3093" grpId="0"/>
      <p:bldP spid="3096" grpId="0"/>
      <p:bldP spid="30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&amp;&amp;\prod_{d=1}^{N_d} P(w_1,\cdots,w_{N_d}, d | \theta,\beta,\pi) \nonumber\\&#10;&amp;=&amp; \prod_{d=1}^{N_d} P(d) \left\{\prod_{n=1}^{N_d}\left(\sum_k P(z_n = k |d,\theta_d)P(w_n|\beta_k)\right)\right\} \nonumber\\&#10;&amp;=&amp; \prod_{d=1}^{N_d} \pi_d \left\{\prod_{n=1}^{N_d}\left(\sum_k \theta_{dk} \beta_{kw_n}\right)\right\} \nonumber&#10;\end{eqnarray}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MAGNIFICATION" val="2102"/>
  <p:tag name="ORIGWIDTH" val="227"/>
  <p:tag name="PICTUREFILESIZE" val="809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\gamma^*,\phi^*)=\arg\min_{(\gamma,\phi)} KL(q(\theta,z|\gamma,\phi)||p(\theta,z|w,\alpha,\beta)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08"/>
  <p:tag name="PICTUREFILESIZE" val="294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\gamma^*,\phi^*)=\arg\min_{(\gamma,\phi)} KL(q(\theta,z|\gamma,\phi)||p(\theta,z|w,\alpha,\beta)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08"/>
  <p:tag name="PICTUREFILESIZE" val="29467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</TotalTime>
  <Words>5643</Words>
  <Application>Microsoft Macintosh PowerPoint</Application>
  <PresentationFormat>On-screen Show (4:3)</PresentationFormat>
  <Paragraphs>729</Paragraphs>
  <Slides>68</Slides>
  <Notes>34</Notes>
  <HiddenSlides>10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1" baseType="lpstr">
      <vt:lpstr>Calibri</vt:lpstr>
      <vt:lpstr>Cambria Math</vt:lpstr>
      <vt:lpstr>cmsy10</vt:lpstr>
      <vt:lpstr>Garamond</vt:lpstr>
      <vt:lpstr>LucidaGrande</vt:lpstr>
      <vt:lpstr>ＭＳ Ｐゴシック</vt:lpstr>
      <vt:lpstr>MT Extra</vt:lpstr>
      <vt:lpstr>Myriad Pro</vt:lpstr>
      <vt:lpstr>Symbol</vt:lpstr>
      <vt:lpstr>Wingdings</vt:lpstr>
      <vt:lpstr>Arial</vt:lpstr>
      <vt:lpstr>Verdana</vt:lpstr>
      <vt:lpstr>7_Standarddesign</vt:lpstr>
      <vt:lpstr>Web-Mining Agents Topic Analysis: pLSI and LDA</vt:lpstr>
      <vt:lpstr>PowerPoint Presentation</vt:lpstr>
      <vt:lpstr>Recap</vt:lpstr>
      <vt:lpstr>LSI: Simplistic picture</vt:lpstr>
      <vt:lpstr>Objectives</vt:lpstr>
      <vt:lpstr>Example: Topics and How They Are Connected</vt:lpstr>
      <vt:lpstr>Topic Modeling Scenario</vt:lpstr>
      <vt:lpstr>Topic Modeling Scenario</vt:lpstr>
      <vt:lpstr>Plate Notation</vt:lpstr>
      <vt:lpstr>Generative Models</vt:lpstr>
      <vt:lpstr>Earlier Topic Models: Topics Known</vt:lpstr>
      <vt:lpstr>Back to Topic Modeling Scenario</vt:lpstr>
      <vt:lpstr>Earlier Topic Models: Topics Known</vt:lpstr>
      <vt:lpstr>Multinomial Mixture of Unigrams</vt:lpstr>
      <vt:lpstr>Multinomial Distribution</vt:lpstr>
      <vt:lpstr>Mixture of Unigrams: Unknown Topics</vt:lpstr>
      <vt:lpstr>Back to Topic Modeling Scenario</vt:lpstr>
      <vt:lpstr>Mixture of Unigrams: Generative Model</vt:lpstr>
      <vt:lpstr>Mixture of Unigrams: Learning</vt:lpstr>
      <vt:lpstr>Mixture of Unigrams: Learning</vt:lpstr>
      <vt:lpstr>Mixture of Unigrams: Learning</vt:lpstr>
      <vt:lpstr>Back to Topic Modeling Scenario</vt:lpstr>
      <vt:lpstr>Probabilistic LSI</vt:lpstr>
      <vt:lpstr>pLSA</vt:lpstr>
      <vt:lpstr>pLSA: Learning Using EM</vt:lpstr>
      <vt:lpstr>pLSA: Learning Using EM</vt:lpstr>
      <vt:lpstr>pLSA: Learning Using EM</vt:lpstr>
      <vt:lpstr>pLSA: Overview</vt:lpstr>
      <vt:lpstr>LSI and pLSI</vt:lpstr>
      <vt:lpstr>Cutting the dimensions with the least singular values</vt:lpstr>
      <vt:lpstr>pLSI</vt:lpstr>
      <vt:lpstr>pLSA Testrun</vt:lpstr>
      <vt:lpstr>Relation with LSI</vt:lpstr>
      <vt:lpstr>pLSA with Multinomials</vt:lpstr>
      <vt:lpstr>Introduction to Topic Models</vt:lpstr>
      <vt:lpstr>Problem of pLSI</vt:lpstr>
      <vt:lpstr>Back to Topic Modeling Scenario</vt:lpstr>
      <vt:lpstr>Prior Distribution for Topic Mixture</vt:lpstr>
      <vt:lpstr>Latent Dirichlet Allocation</vt:lpstr>
      <vt:lpstr>Dirichlet Distributions</vt:lpstr>
      <vt:lpstr>LDA Model</vt:lpstr>
      <vt:lpstr>LDA Model – Parameters</vt:lpstr>
      <vt:lpstr>LDA Model – Plate Notation</vt:lpstr>
      <vt:lpstr>Corpus-level Parameter α</vt:lpstr>
      <vt:lpstr>Corpus-level Parameter α</vt:lpstr>
      <vt:lpstr>Corpus-level Parameter α</vt:lpstr>
      <vt:lpstr>Back to Topic Modeling Scenario</vt:lpstr>
      <vt:lpstr>Smoothed LDA Model</vt:lpstr>
      <vt:lpstr>Smoothed LDA Model</vt:lpstr>
      <vt:lpstr>Back to Topic Modeling Scenario</vt:lpstr>
      <vt:lpstr>Why does LDA “work”?</vt:lpstr>
      <vt:lpstr>LDA (Latent Dirichlet Allocation)</vt:lpstr>
      <vt:lpstr>PowerPoint Presentation</vt:lpstr>
      <vt:lpstr> Inference: The Problem</vt:lpstr>
      <vt:lpstr>LDA Learning</vt:lpstr>
      <vt:lpstr>Variational Inference</vt:lpstr>
      <vt:lpstr>LDA: Variational Inference</vt:lpstr>
      <vt:lpstr>LDA: Gibbs Sampling</vt:lpstr>
      <vt:lpstr>Variational Inference vs. Gibbs Sampling</vt:lpstr>
      <vt:lpstr>Use of LDA</vt:lpstr>
      <vt:lpstr>LDA Application: Reuters Data</vt:lpstr>
      <vt:lpstr>LDA Application: Reuters Data</vt:lpstr>
      <vt:lpstr>LDA for Social Network Analysis</vt:lpstr>
      <vt:lpstr>LDA for Social Network Analysis</vt:lpstr>
      <vt:lpstr>LDA for Social Network Analysis</vt:lpstr>
      <vt:lpstr>Measuring Performance: Perplexity</vt:lpstr>
      <vt:lpstr>Perplexity of Various Models</vt:lpstr>
      <vt:lpstr>References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Microsoft Office User</cp:lastModifiedBy>
  <cp:revision>581</cp:revision>
  <cp:lastPrinted>2016-12-13T08:12:13Z</cp:lastPrinted>
  <dcterms:created xsi:type="dcterms:W3CDTF">2010-04-27T12:26:40Z</dcterms:created>
  <dcterms:modified xsi:type="dcterms:W3CDTF">2016-12-14T16:23:35Z</dcterms:modified>
</cp:coreProperties>
</file>