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50"/>
  </p:notesMasterIdLst>
  <p:sldIdLst>
    <p:sldId id="344" r:id="rId2"/>
    <p:sldId id="345" r:id="rId3"/>
    <p:sldId id="349" r:id="rId4"/>
    <p:sldId id="350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80" r:id="rId18"/>
    <p:sldId id="364" r:id="rId19"/>
    <p:sldId id="365" r:id="rId20"/>
    <p:sldId id="366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400" r:id="rId46"/>
    <p:sldId id="401" r:id="rId47"/>
    <p:sldId id="402" r:id="rId48"/>
    <p:sldId id="403" r:id="rId4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Relationship Id="rId2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75BF68-496A-C246-95EA-2E65408A40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380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E706DC-ED80-AB40-8053-A737A4110A45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3FA0AB-87F2-904F-B937-5A6FFDA86338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7D5A34-B238-904B-AF96-317B4D194F8F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2C5AB6-C5F5-D247-AA3E-5BC2B53784A0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07C6DC-3971-744E-A006-6C96D66A3AC7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5BD7B1-BF68-6249-9BC3-1FB4885B1496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67C59F-428F-7242-BB63-2A7027D413D2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8EA793-30CB-BB45-82A2-B15540C45C6D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088377-61E0-7A4E-96F4-01B93BB96EC5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E2A1B3-1873-104A-BF78-875949BF875F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B623EA-CB83-934C-963B-C54438F04631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D1FF77-CCE2-0C4B-8B1B-C806B7E1D9A9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8B1A0F-11A2-6C4D-BF67-EDB6D88D5EF4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DE6043-E085-D648-80EE-CA82F7A30052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F39B23-F2EE-764E-8085-605CE06B941D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849E59-00BE-BF4A-B60E-17495697F800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410986-42E5-ED4F-BC7D-34D241F1A8B8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9D5615-A8F3-3741-B471-E4F85922BEDF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8701EC-3F66-D54D-B0F7-3DA8AED5C44E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71F451-25A7-CD40-9196-7AAF939F1892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3516D2-21DD-0943-8FEA-3786F57346F7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D05C-13FD-4B4F-A56D-25154B6B8117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F9D8F4-04C2-A240-91DE-C5C1855D8C16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D7B56-E749-BB46-87B1-741DC12904A7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EBA171-9FB4-9344-A0B2-69E7B0719321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708257-9506-E649-AF27-44816DF2AB7F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7E447-2EE2-5B4E-A984-EE3CE5AF7965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32C4B0-B6C9-434E-905C-C3341CFB5F36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358BB3-930F-A44F-9394-00CAE207BCD4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776D4D-AE4A-D64E-A5D1-C77EF2C5938A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0FF54E-A195-E449-B1F9-D509B98D49C1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FB71A-6CA8-B245-BF19-9206C3A942B5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2844A3-424A-E84E-A0CD-B5646731808D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F9D5A2-550D-5841-A5C6-DEC1183F505D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436B74-EFAD-C54A-9C6C-A09B6AB70FEE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D07C07-822D-7040-A683-1ECB00B3A9B8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0C836B-32E9-934D-9AB1-E7BFBB70010F}" type="slidenum">
              <a:rPr lang="de-DE" sz="1200"/>
              <a:pPr/>
              <a:t>42</a:t>
            </a:fld>
            <a:endParaRPr lang="de-DE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C4C31D-9A77-2247-A50D-177CC5530391}" type="slidenum">
              <a:rPr lang="de-DE" sz="1200"/>
              <a:pPr/>
              <a:t>43</a:t>
            </a:fld>
            <a:endParaRPr lang="de-DE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0E8642-35FA-8F40-BE85-72628E21DEFF}" type="slidenum">
              <a:rPr lang="de-DE" sz="1200"/>
              <a:pPr/>
              <a:t>44</a:t>
            </a:fld>
            <a:endParaRPr lang="de-DE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25CC5B-FBFF-A049-8D33-D0FBF46E3E62}" type="slidenum">
              <a:rPr lang="de-DE" sz="1200"/>
              <a:pPr/>
              <a:t>45</a:t>
            </a:fld>
            <a:endParaRPr lang="de-DE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DA47E4-E4A2-8042-AF18-D2C1EF125E48}" type="slidenum">
              <a:rPr lang="de-DE" sz="1200"/>
              <a:pPr/>
              <a:t>46</a:t>
            </a:fld>
            <a:endParaRPr lang="de-DE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E0B20A-46D2-CF41-B7D9-BBE4EDFD9B1B}" type="slidenum">
              <a:rPr lang="de-DE" sz="1200"/>
              <a:pPr/>
              <a:t>47</a:t>
            </a:fld>
            <a:endParaRPr lang="de-DE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86145A-90C2-AF4B-86E9-D483E5E39C6F}" type="slidenum">
              <a:rPr lang="de-DE" sz="1200"/>
              <a:pPr/>
              <a:t>48</a:t>
            </a:fld>
            <a:endParaRPr lang="de-DE" sz="120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26D792-9529-7849-8C3D-DB50424A015F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A4F134-9E09-0C49-8477-23C301D2779C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E50D7-C2C0-4140-BA27-1E0E372E2C70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87F65E-4A0D-9B47-AB7B-CC46E28DD730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C3CDAF-22EA-974F-9935-F955526F4659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5760" cy="2544"/>
          </a:xfrm>
        </p:grpSpPr>
        <p:sp>
          <p:nvSpPr>
            <p:cNvPr id="5" name="Rectangle 6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220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0" y="2196"/>
              <a:ext cx="5756" cy="237"/>
              <a:chOff x="0" y="768"/>
              <a:chExt cx="5760" cy="197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 sz="2400" i="0">
                  <a:latin typeface="Times" charset="0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2" y="244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3470275"/>
            <a:ext cx="9139238" cy="74613"/>
          </a:xfrm>
          <a:prstGeom prst="rect">
            <a:avLst/>
          </a:prstGeom>
          <a:solidFill>
            <a:srgbClr val="777777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Times" pitchFamily="-110" charset="0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53F3-BCE8-6749-ACA3-528FF60BD0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46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F59C-CAB8-2A4D-BDEF-249405C3F8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98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228850" cy="6324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534150" cy="6324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4BCD-024C-714E-8018-F409B66B4F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000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874838"/>
            <a:ext cx="8229600" cy="218598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4213225"/>
            <a:ext cx="8229600" cy="2187575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7DEA0-57BE-5F48-99EC-357BD5F10A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7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FFF7-4F64-4F43-8851-AAE5D8B0C4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17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8278A-C6B8-F44B-9D6E-720C2CC7C9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54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F7CB-C126-E54D-BC08-D7938622B4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74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3C7-E814-1E43-B596-0BCD0DDA9B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44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D735-CF3E-F84A-A204-4BC2C4CBA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27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7331-C2A6-3648-8090-CCCE88B9EC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40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9986-D577-4444-8990-23ABEE76DD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54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EE2B8-5D09-B247-BFA2-90D12AA342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i="0">
              <a:latin typeface="Times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flipH="1">
            <a:off x="8686800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i="0">
              <a:latin typeface="Times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0241DA-BC27-6D48-8638-AAEEE8ED23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1752600"/>
            <a:chOff x="0" y="0"/>
            <a:chExt cx="5760" cy="1104"/>
          </a:xfrm>
        </p:grpSpPr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" y="768"/>
              <a:ext cx="5756" cy="240"/>
              <a:chOff x="0" y="768"/>
              <a:chExt cx="5760" cy="197"/>
            </a:xfrm>
          </p:grpSpPr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" name="Rectangle 10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Rectangle 11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" name="Rectangle 12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 sz="2400" i="0">
                  <a:latin typeface="Times" charset="0"/>
                </a:endParaRPr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" name="Rectangle 14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blipFill dpi="0" rotWithShape="1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2" y="100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3" y="746"/>
              <a:ext cx="5757" cy="47"/>
            </a:xfrm>
            <a:prstGeom prst="rect">
              <a:avLst/>
            </a:prstGeom>
            <a:solidFill>
              <a:srgbClr val="777777">
                <a:alpha val="3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48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5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277938"/>
            <a:ext cx="89281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Web-Mining Agents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Multiple Agents and Rational Behavior:</a:t>
            </a:r>
            <a:b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Game Theory and Social Choice</a:t>
            </a:r>
            <a:endParaRPr lang="en-US" sz="4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495800"/>
            <a:ext cx="7467600" cy="1752600"/>
          </a:xfrm>
          <a:noFill/>
        </p:spPr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Ralf Möller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Institut für Informationssysteme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Universität zu Lübeck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Extensive form game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36576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343400" y="2286000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49530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2971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38862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876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57150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1" name="AutoShape 10"/>
          <p:cNvCxnSpPr>
            <a:cxnSpLocks noChangeShapeType="1"/>
            <a:stCxn id="33795" idx="4"/>
            <a:endCxn id="33794" idx="0"/>
          </p:cNvCxnSpPr>
          <p:nvPr/>
        </p:nvCxnSpPr>
        <p:spPr bwMode="auto">
          <a:xfrm flipH="1">
            <a:off x="3771900" y="2681288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AutoShape 11"/>
          <p:cNvCxnSpPr>
            <a:cxnSpLocks noChangeShapeType="1"/>
            <a:stCxn id="33795" idx="4"/>
            <a:endCxn id="33796" idx="0"/>
          </p:cNvCxnSpPr>
          <p:nvPr/>
        </p:nvCxnSpPr>
        <p:spPr bwMode="auto">
          <a:xfrm>
            <a:off x="4457700" y="2681288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AutoShape 12"/>
          <p:cNvCxnSpPr>
            <a:cxnSpLocks noChangeShapeType="1"/>
            <a:stCxn id="33794" idx="4"/>
            <a:endCxn id="33797" idx="0"/>
          </p:cNvCxnSpPr>
          <p:nvPr/>
        </p:nvCxnSpPr>
        <p:spPr bwMode="auto">
          <a:xfrm flipH="1">
            <a:off x="30480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13"/>
          <p:cNvCxnSpPr>
            <a:cxnSpLocks noChangeShapeType="1"/>
            <a:stCxn id="33794" idx="4"/>
            <a:endCxn id="33798" idx="0"/>
          </p:cNvCxnSpPr>
          <p:nvPr/>
        </p:nvCxnSpPr>
        <p:spPr bwMode="auto">
          <a:xfrm>
            <a:off x="3771900" y="3824288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14"/>
          <p:cNvCxnSpPr>
            <a:cxnSpLocks noChangeShapeType="1"/>
            <a:stCxn id="33796" idx="4"/>
            <a:endCxn id="33799" idx="0"/>
          </p:cNvCxnSpPr>
          <p:nvPr/>
        </p:nvCxnSpPr>
        <p:spPr bwMode="auto">
          <a:xfrm flipH="1">
            <a:off x="4953000" y="3824288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15"/>
          <p:cNvCxnSpPr>
            <a:cxnSpLocks noChangeShapeType="1"/>
            <a:stCxn id="33796" idx="4"/>
            <a:endCxn id="33800" idx="0"/>
          </p:cNvCxnSpPr>
          <p:nvPr/>
        </p:nvCxnSpPr>
        <p:spPr bwMode="auto">
          <a:xfrm>
            <a:off x="50673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5105400" y="198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1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5410200" y="3352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2</a:t>
            </a: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3276600" y="2811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28194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57150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22860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5867400" y="52578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3657600" y="5338763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47244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cxnSp>
        <p:nvCxnSpPr>
          <p:cNvPr id="33819" name="AutoShape 28"/>
          <p:cNvCxnSpPr>
            <a:cxnSpLocks noChangeShapeType="1"/>
            <a:stCxn id="33794" idx="6"/>
            <a:endCxn id="33796" idx="2"/>
          </p:cNvCxnSpPr>
          <p:nvPr/>
        </p:nvCxnSpPr>
        <p:spPr bwMode="auto">
          <a:xfrm>
            <a:off x="3900488" y="3619500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0" name="Text Box 29"/>
          <p:cNvSpPr txBox="1">
            <a:spLocks noChangeArrowheads="1"/>
          </p:cNvSpPr>
          <p:nvPr/>
        </p:nvSpPr>
        <p:spPr bwMode="auto">
          <a:xfrm>
            <a:off x="1676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Action</a:t>
            </a:r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304800" y="4343400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Terminal node (outcome)</a:t>
            </a:r>
          </a:p>
        </p:txBody>
      </p:sp>
      <p:sp>
        <p:nvSpPr>
          <p:cNvPr id="33822" name="Text Box 31"/>
          <p:cNvSpPr txBox="1">
            <a:spLocks noChangeArrowheads="1"/>
          </p:cNvSpPr>
          <p:nvPr/>
        </p:nvSpPr>
        <p:spPr bwMode="auto">
          <a:xfrm>
            <a:off x="914400" y="579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Payoffs</a:t>
            </a:r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>
            <a:off x="2819400" y="27432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>
            <a:off x="2133600" y="4800600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5" name="Line 34"/>
          <p:cNvSpPr>
            <a:spLocks noChangeShapeType="1"/>
          </p:cNvSpPr>
          <p:nvPr/>
        </p:nvSpPr>
        <p:spPr bwMode="auto">
          <a:xfrm flipV="1">
            <a:off x="22098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6" name="Text Box 35"/>
          <p:cNvSpPr txBox="1">
            <a:spLocks noChangeArrowheads="1"/>
          </p:cNvSpPr>
          <p:nvPr/>
        </p:nvSpPr>
        <p:spPr bwMode="auto">
          <a:xfrm>
            <a:off x="6781800" y="16764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for agent 1: T</a:t>
            </a:r>
          </a:p>
        </p:txBody>
      </p:sp>
      <p:sp>
        <p:nvSpPr>
          <p:cNvPr id="33827" name="Text Box 36"/>
          <p:cNvSpPr txBox="1">
            <a:spLocks noChangeArrowheads="1"/>
          </p:cNvSpPr>
          <p:nvPr/>
        </p:nvSpPr>
        <p:spPr bwMode="auto">
          <a:xfrm>
            <a:off x="6781800" y="32004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profile: (T,T)</a:t>
            </a:r>
          </a:p>
        </p:txBody>
      </p:sp>
      <p:sp>
        <p:nvSpPr>
          <p:cNvPr id="33828" name="Text Box 37"/>
          <p:cNvSpPr txBox="1">
            <a:spLocks noChangeArrowheads="1"/>
          </p:cNvSpPr>
          <p:nvPr/>
        </p:nvSpPr>
        <p:spPr bwMode="auto">
          <a:xfrm>
            <a:off x="6781800" y="4648200"/>
            <a:ext cx="2362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U1((T,T))=-1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U2((T,T))=1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Extensive form game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pennies, seq moves)</a:t>
            </a:r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381000" y="2590800"/>
            <a:ext cx="4475163" cy="3509963"/>
            <a:chOff x="1440" y="1440"/>
            <a:chExt cx="2819" cy="2211"/>
          </a:xfrm>
        </p:grpSpPr>
        <p:sp>
          <p:nvSpPr>
            <p:cNvPr id="35848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55" name="AutoShape 11"/>
            <p:cNvCxnSpPr>
              <a:cxnSpLocks noChangeShapeType="1"/>
              <a:stCxn id="35849" idx="4"/>
              <a:endCxn id="35848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6" name="AutoShape 12"/>
            <p:cNvCxnSpPr>
              <a:cxnSpLocks noChangeShapeType="1"/>
              <a:stCxn id="35849" idx="4"/>
              <a:endCxn id="35850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7" name="AutoShape 13"/>
            <p:cNvCxnSpPr>
              <a:cxnSpLocks noChangeShapeType="1"/>
              <a:stCxn id="35848" idx="4"/>
              <a:endCxn id="35851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AutoShape 14"/>
            <p:cNvCxnSpPr>
              <a:cxnSpLocks noChangeShapeType="1"/>
              <a:stCxn id="35848" idx="4"/>
              <a:endCxn id="35852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9" name="AutoShape 15"/>
            <p:cNvCxnSpPr>
              <a:cxnSpLocks noChangeShapeType="1"/>
              <a:stCxn id="35850" idx="4"/>
              <a:endCxn id="35853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0" name="AutoShape 16"/>
            <p:cNvCxnSpPr>
              <a:cxnSpLocks noChangeShapeType="1"/>
              <a:stCxn id="35850" idx="4"/>
              <a:endCxn id="35854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1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5862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5863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5864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5865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5866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5867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5868" name="Text Box 24"/>
            <p:cNvSpPr txBox="1">
              <a:spLocks noChangeArrowheads="1"/>
            </p:cNvSpPr>
            <p:nvPr/>
          </p:nvSpPr>
          <p:spPr bwMode="auto">
            <a:xfrm>
              <a:off x="3696" y="3312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5869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  <p:sp>
          <p:nvSpPr>
            <p:cNvPr id="35870" name="Text Box 26"/>
            <p:cNvSpPr txBox="1">
              <a:spLocks noChangeArrowheads="1"/>
            </p:cNvSpPr>
            <p:nvPr/>
          </p:nvSpPr>
          <p:spPr bwMode="auto">
            <a:xfrm>
              <a:off x="2976" y="3360"/>
              <a:ext cx="5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</p:grpSp>
      <p:sp>
        <p:nvSpPr>
          <p:cNvPr id="35843" name="Text Box 27"/>
          <p:cNvSpPr txBox="1">
            <a:spLocks noChangeArrowheads="1"/>
          </p:cNvSpPr>
          <p:nvPr/>
        </p:nvSpPr>
        <p:spPr bwMode="auto">
          <a:xfrm>
            <a:off x="4267200" y="25908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for agent 1: T</a:t>
            </a:r>
          </a:p>
        </p:txBody>
      </p:sp>
      <p:sp>
        <p:nvSpPr>
          <p:cNvPr id="35844" name="Text Box 28"/>
          <p:cNvSpPr txBox="1">
            <a:spLocks noChangeArrowheads="1"/>
          </p:cNvSpPr>
          <p:nvPr/>
        </p:nvSpPr>
        <p:spPr bwMode="auto">
          <a:xfrm>
            <a:off x="5029200" y="4343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profile: (T,(H,T))</a:t>
            </a:r>
          </a:p>
        </p:txBody>
      </p:sp>
      <p:sp>
        <p:nvSpPr>
          <p:cNvPr id="35845" name="Text Box 29"/>
          <p:cNvSpPr txBox="1">
            <a:spLocks noChangeArrowheads="1"/>
          </p:cNvSpPr>
          <p:nvPr/>
        </p:nvSpPr>
        <p:spPr bwMode="auto">
          <a:xfrm>
            <a:off x="5486400" y="5287963"/>
            <a:ext cx="29718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U1((T,(H,T)))=-1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U2((T,(H,T)))=1</a:t>
            </a:r>
          </a:p>
        </p:txBody>
      </p:sp>
      <p:sp>
        <p:nvSpPr>
          <p:cNvPr id="35846" name="Text Box 30"/>
          <p:cNvSpPr txBox="1">
            <a:spLocks noChangeArrowheads="1"/>
          </p:cNvSpPr>
          <p:nvPr/>
        </p:nvSpPr>
        <p:spPr bwMode="auto">
          <a:xfrm>
            <a:off x="3657600" y="1600200"/>
            <a:ext cx="548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Recall: A strategy is a contingency plan for all states of the game</a:t>
            </a:r>
          </a:p>
        </p:txBody>
      </p:sp>
      <p:sp>
        <p:nvSpPr>
          <p:cNvPr id="35847" name="Text Box 31"/>
          <p:cNvSpPr txBox="1">
            <a:spLocks noChangeArrowheads="1"/>
          </p:cNvSpPr>
          <p:nvPr/>
        </p:nvSpPr>
        <p:spPr bwMode="auto">
          <a:xfrm>
            <a:off x="4267200" y="3200400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Comic Sans MS" charset="0"/>
              </a:rPr>
              <a:t>Strategy for agent 2:  H if 1 plays H, T if 1 plays T (H,T)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Game Representation</a:t>
            </a:r>
          </a:p>
        </p:txBody>
      </p:sp>
      <p:grpSp>
        <p:nvGrpSpPr>
          <p:cNvPr id="37890" name="Group 3"/>
          <p:cNvGrpSpPr>
            <a:grpSpLocks/>
          </p:cNvGrpSpPr>
          <p:nvPr/>
        </p:nvGrpSpPr>
        <p:grpSpPr bwMode="auto">
          <a:xfrm>
            <a:off x="304800" y="1905000"/>
            <a:ext cx="3502025" cy="3509963"/>
            <a:chOff x="1440" y="1440"/>
            <a:chExt cx="3030" cy="2211"/>
          </a:xfrm>
        </p:grpSpPr>
        <p:sp>
          <p:nvSpPr>
            <p:cNvPr id="37926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2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933" name="AutoShape 11"/>
            <p:cNvCxnSpPr>
              <a:cxnSpLocks noChangeShapeType="1"/>
              <a:stCxn id="37927" idx="4"/>
              <a:endCxn id="37926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4" name="AutoShape 12"/>
            <p:cNvCxnSpPr>
              <a:cxnSpLocks noChangeShapeType="1"/>
              <a:stCxn id="37927" idx="4"/>
              <a:endCxn id="37928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5" name="AutoShape 13"/>
            <p:cNvCxnSpPr>
              <a:cxnSpLocks noChangeShapeType="1"/>
              <a:stCxn id="37926" idx="4"/>
              <a:endCxn id="37929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6" name="AutoShape 14"/>
            <p:cNvCxnSpPr>
              <a:cxnSpLocks noChangeShapeType="1"/>
              <a:stCxn id="37926" idx="4"/>
              <a:endCxn id="37930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7" name="AutoShape 15"/>
            <p:cNvCxnSpPr>
              <a:cxnSpLocks noChangeShapeType="1"/>
              <a:stCxn id="37928" idx="4"/>
              <a:endCxn id="37931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8" name="AutoShape 16"/>
            <p:cNvCxnSpPr>
              <a:cxnSpLocks noChangeShapeType="1"/>
              <a:stCxn id="37928" idx="4"/>
              <a:endCxn id="37932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39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7940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7941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37942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7943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7944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37945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7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7946" name="Text Box 24"/>
            <p:cNvSpPr txBox="1">
              <a:spLocks noChangeArrowheads="1"/>
            </p:cNvSpPr>
            <p:nvPr/>
          </p:nvSpPr>
          <p:spPr bwMode="auto">
            <a:xfrm>
              <a:off x="3697" y="3312"/>
              <a:ext cx="7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(-1,1)</a:t>
              </a:r>
            </a:p>
          </p:txBody>
        </p:sp>
        <p:sp>
          <p:nvSpPr>
            <p:cNvPr id="37947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7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  <p:sp>
          <p:nvSpPr>
            <p:cNvPr id="37948" name="Text Box 26"/>
            <p:cNvSpPr txBox="1">
              <a:spLocks noChangeArrowheads="1"/>
            </p:cNvSpPr>
            <p:nvPr/>
          </p:nvSpPr>
          <p:spPr bwMode="auto">
            <a:xfrm>
              <a:off x="2978" y="3360"/>
              <a:ext cx="7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(1,-1)</a:t>
              </a:r>
            </a:p>
          </p:txBody>
        </p:sp>
      </p:grpSp>
      <p:graphicFrame>
        <p:nvGraphicFramePr>
          <p:cNvPr id="584731" name="Group 27"/>
          <p:cNvGraphicFramePr>
            <a:graphicFrameLocks noGrp="1"/>
          </p:cNvGraphicFramePr>
          <p:nvPr/>
        </p:nvGraphicFramePr>
        <p:xfrm>
          <a:off x="4648200" y="2743200"/>
          <a:ext cx="4038600" cy="21082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0" name="Text Box 46"/>
          <p:cNvSpPr txBox="1">
            <a:spLocks noChangeArrowheads="1"/>
          </p:cNvSpPr>
          <p:nvPr/>
        </p:nvSpPr>
        <p:spPr bwMode="auto">
          <a:xfrm>
            <a:off x="3946525" y="3017838"/>
            <a:ext cx="41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H</a:t>
            </a:r>
          </a:p>
        </p:txBody>
      </p:sp>
      <p:sp>
        <p:nvSpPr>
          <p:cNvPr id="37911" name="Text Box 47"/>
          <p:cNvSpPr txBox="1">
            <a:spLocks noChangeArrowheads="1"/>
          </p:cNvSpPr>
          <p:nvPr/>
        </p:nvSpPr>
        <p:spPr bwMode="auto">
          <a:xfrm>
            <a:off x="3962400" y="40386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T</a:t>
            </a:r>
          </a:p>
        </p:txBody>
      </p:sp>
      <p:sp>
        <p:nvSpPr>
          <p:cNvPr id="37912" name="Text Box 48"/>
          <p:cNvSpPr txBox="1">
            <a:spLocks noChangeArrowheads="1"/>
          </p:cNvSpPr>
          <p:nvPr/>
        </p:nvSpPr>
        <p:spPr bwMode="auto">
          <a:xfrm>
            <a:off x="4876800" y="2133600"/>
            <a:ext cx="73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H,H</a:t>
            </a:r>
          </a:p>
        </p:txBody>
      </p:sp>
      <p:sp>
        <p:nvSpPr>
          <p:cNvPr id="37913" name="Text Box 49"/>
          <p:cNvSpPr txBox="1">
            <a:spLocks noChangeArrowheads="1"/>
          </p:cNvSpPr>
          <p:nvPr/>
        </p:nvSpPr>
        <p:spPr bwMode="auto">
          <a:xfrm>
            <a:off x="5791200" y="21336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H,T</a:t>
            </a:r>
          </a:p>
        </p:txBody>
      </p:sp>
      <p:sp>
        <p:nvSpPr>
          <p:cNvPr id="37914" name="Text Box 50"/>
          <p:cNvSpPr txBox="1">
            <a:spLocks noChangeArrowheads="1"/>
          </p:cNvSpPr>
          <p:nvPr/>
        </p:nvSpPr>
        <p:spPr bwMode="auto">
          <a:xfrm>
            <a:off x="6781800" y="21336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T,H</a:t>
            </a:r>
          </a:p>
        </p:txBody>
      </p:sp>
      <p:sp>
        <p:nvSpPr>
          <p:cNvPr id="37915" name="Text Box 51"/>
          <p:cNvSpPr txBox="1">
            <a:spLocks noChangeArrowheads="1"/>
          </p:cNvSpPr>
          <p:nvPr/>
        </p:nvSpPr>
        <p:spPr bwMode="auto">
          <a:xfrm>
            <a:off x="7748588" y="2133600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T,T</a:t>
            </a:r>
          </a:p>
        </p:txBody>
      </p:sp>
      <p:sp>
        <p:nvSpPr>
          <p:cNvPr id="37916" name="Text Box 52"/>
          <p:cNvSpPr txBox="1">
            <a:spLocks noChangeArrowheads="1"/>
          </p:cNvSpPr>
          <p:nvPr/>
        </p:nvSpPr>
        <p:spPr bwMode="auto">
          <a:xfrm>
            <a:off x="48006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17" name="Text Box 53"/>
          <p:cNvSpPr txBox="1">
            <a:spLocks noChangeArrowheads="1"/>
          </p:cNvSpPr>
          <p:nvPr/>
        </p:nvSpPr>
        <p:spPr bwMode="auto">
          <a:xfrm>
            <a:off x="57912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18" name="Text Box 54"/>
          <p:cNvSpPr txBox="1">
            <a:spLocks noChangeArrowheads="1"/>
          </p:cNvSpPr>
          <p:nvPr/>
        </p:nvSpPr>
        <p:spPr bwMode="auto">
          <a:xfrm>
            <a:off x="57912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19" name="Text Box 55"/>
          <p:cNvSpPr txBox="1">
            <a:spLocks noChangeArrowheads="1"/>
          </p:cNvSpPr>
          <p:nvPr/>
        </p:nvSpPr>
        <p:spPr bwMode="auto">
          <a:xfrm>
            <a:off x="77724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-1,1</a:t>
            </a:r>
          </a:p>
        </p:txBody>
      </p:sp>
      <p:sp>
        <p:nvSpPr>
          <p:cNvPr id="37920" name="Text Box 56"/>
          <p:cNvSpPr txBox="1">
            <a:spLocks noChangeArrowheads="1"/>
          </p:cNvSpPr>
          <p:nvPr/>
        </p:nvSpPr>
        <p:spPr bwMode="auto">
          <a:xfrm>
            <a:off x="48006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1" name="Text Box 57"/>
          <p:cNvSpPr txBox="1">
            <a:spLocks noChangeArrowheads="1"/>
          </p:cNvSpPr>
          <p:nvPr/>
        </p:nvSpPr>
        <p:spPr bwMode="auto">
          <a:xfrm>
            <a:off x="68580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2" name="Text Box 58"/>
          <p:cNvSpPr txBox="1">
            <a:spLocks noChangeArrowheads="1"/>
          </p:cNvSpPr>
          <p:nvPr/>
        </p:nvSpPr>
        <p:spPr bwMode="auto">
          <a:xfrm>
            <a:off x="68580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3" name="Text Box 59"/>
          <p:cNvSpPr txBox="1">
            <a:spLocks noChangeArrowheads="1"/>
          </p:cNvSpPr>
          <p:nvPr/>
        </p:nvSpPr>
        <p:spPr bwMode="auto">
          <a:xfrm>
            <a:off x="7772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1,-1</a:t>
            </a:r>
          </a:p>
        </p:txBody>
      </p:sp>
      <p:sp>
        <p:nvSpPr>
          <p:cNvPr id="37924" name="Text Box 60"/>
          <p:cNvSpPr txBox="1">
            <a:spLocks noChangeArrowheads="1"/>
          </p:cNvSpPr>
          <p:nvPr/>
        </p:nvSpPr>
        <p:spPr bwMode="auto">
          <a:xfrm>
            <a:off x="838200" y="6019800"/>
            <a:ext cx="5715000" cy="547688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Potential combinatorial explosion</a:t>
            </a:r>
          </a:p>
        </p:txBody>
      </p:sp>
      <p:sp>
        <p:nvSpPr>
          <p:cNvPr id="37925" name="Line 61"/>
          <p:cNvSpPr>
            <a:spLocks noChangeShapeType="1"/>
          </p:cNvSpPr>
          <p:nvPr/>
        </p:nvSpPr>
        <p:spPr bwMode="auto">
          <a:xfrm>
            <a:off x="6629400" y="6324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Ascending Auction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State of the world is defined by (x,p)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x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{0,1} indicates if the agent has the object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p is the current next price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Strategy 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((x,p))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905000" y="52578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s</a:t>
            </a:r>
            <a:r>
              <a:rPr lang="en-US" sz="3200" i="0" baseline="-25000">
                <a:latin typeface="Comic Sans MS" charset="0"/>
              </a:rPr>
              <a:t>i</a:t>
            </a:r>
            <a:r>
              <a:rPr lang="en-US" sz="3200" i="0">
                <a:latin typeface="Comic Sans MS" charset="0"/>
              </a:rPr>
              <a:t>((x,p)) = 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343400" y="47244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p, if v</a:t>
            </a:r>
            <a:r>
              <a:rPr lang="en-US" sz="3200" i="0" baseline="-25000">
                <a:latin typeface="Comic Sans MS" charset="0"/>
              </a:rPr>
              <a:t>i</a:t>
            </a:r>
            <a:r>
              <a:rPr lang="en-US" sz="3200" i="0">
                <a:latin typeface="Comic Sans MS" charset="0"/>
              </a:rPr>
              <a:t>&gt;=p and x=0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4343400" y="54864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No bid otherwise</a:t>
            </a:r>
          </a:p>
        </p:txBody>
      </p:sp>
      <p:sp>
        <p:nvSpPr>
          <p:cNvPr id="39942" name="AutoShape 7"/>
          <p:cNvSpPr>
            <a:spLocks/>
          </p:cNvSpPr>
          <p:nvPr/>
        </p:nvSpPr>
        <p:spPr bwMode="auto">
          <a:xfrm>
            <a:off x="3962400" y="48006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Dominant Strategies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96300" cy="47244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Recall that  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Agents’ utilities depend on what strategies other agents are playing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Agents’ are expected utility maximizers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Agents’ will play best-response strategies</a:t>
            </a: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dominant strategy is a best-response for all s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They do not always exist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Inferior strategies are called dominated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685800" y="3765550"/>
            <a:ext cx="7772400" cy="4000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s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* is a best response if u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(s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*,s</a:t>
            </a:r>
            <a:r>
              <a:rPr lang="en-US" sz="2000" i="0" baseline="-25000">
                <a:latin typeface="Comic Sans MS" charset="0"/>
              </a:rPr>
              <a:t>-i</a:t>
            </a:r>
            <a:r>
              <a:rPr lang="en-US" sz="2000" i="0">
                <a:latin typeface="Comic Sans MS" charset="0"/>
              </a:rPr>
              <a:t>)</a:t>
            </a:r>
            <a:r>
              <a:rPr lang="en-US" sz="2000" i="0">
                <a:latin typeface="Comic Sans MS" charset="0"/>
                <a:sym typeface="Symbol" charset="0"/>
              </a:rPr>
              <a:t>u</a:t>
            </a:r>
            <a:r>
              <a:rPr lang="en-US" sz="2000" i="0" baseline="-25000">
                <a:latin typeface="Comic Sans MS" charset="0"/>
                <a:sym typeface="Symbol" charset="0"/>
              </a:rPr>
              <a:t>i</a:t>
            </a:r>
            <a:r>
              <a:rPr lang="en-US" sz="2000" i="0">
                <a:latin typeface="Comic Sans MS" charset="0"/>
                <a:sym typeface="Symbol" charset="0"/>
              </a:rPr>
              <a:t>(s</a:t>
            </a:r>
            <a:r>
              <a:rPr lang="en-US" sz="2000" i="0" baseline="-25000">
                <a:latin typeface="Comic Sans MS" charset="0"/>
                <a:sym typeface="Symbol" charset="0"/>
              </a:rPr>
              <a:t>i</a:t>
            </a:r>
            <a:r>
              <a:rPr lang="en-US" sz="2000" i="0">
                <a:latin typeface="Comic Sans MS" charset="0"/>
                <a:sym typeface="Symbol" charset="0"/>
              </a:rPr>
              <a:t>’,s</a:t>
            </a:r>
            <a:r>
              <a:rPr lang="en-US" sz="2000" i="0" baseline="-25000">
                <a:latin typeface="Comic Sans MS" charset="0"/>
                <a:sym typeface="Symbol" charset="0"/>
              </a:rPr>
              <a:t>-i</a:t>
            </a:r>
            <a:r>
              <a:rPr lang="en-US" sz="2000" i="0">
                <a:latin typeface="Comic Sans MS" charset="0"/>
                <a:sym typeface="Symbol" charset="0"/>
              </a:rPr>
              <a:t>) for all s</a:t>
            </a:r>
            <a:r>
              <a:rPr lang="en-US" sz="2000" i="0" baseline="-25000">
                <a:latin typeface="Comic Sans MS" charset="0"/>
                <a:sym typeface="Symbol" charset="0"/>
              </a:rPr>
              <a:t>i</a:t>
            </a:r>
            <a:r>
              <a:rPr lang="en-US" sz="2000" i="0">
                <a:latin typeface="Comic Sans MS" charset="0"/>
                <a:sym typeface="Symbol" charset="0"/>
              </a:rPr>
              <a:t>’</a:t>
            </a:r>
            <a:endParaRPr lang="en-US" sz="2000" i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Dominant Strategy Equilibrium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905000"/>
            <a:ext cx="8915400" cy="4572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 dominant strategy equilibrium is a strategy profile where the strategy for each player is dominant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s*=(s</a:t>
            </a:r>
            <a:r>
              <a:rPr lang="en-US" baseline="-25000">
                <a:latin typeface="Lucida Grande" charset="0"/>
                <a:ea typeface="ＭＳ Ｐゴシック" charset="0"/>
              </a:rPr>
              <a:t>1</a:t>
            </a:r>
            <a:r>
              <a:rPr lang="en-US">
                <a:latin typeface="Lucida Grande" charset="0"/>
                <a:ea typeface="ＭＳ Ｐゴシック" charset="0"/>
              </a:rPr>
              <a:t>*,…,s</a:t>
            </a:r>
            <a:r>
              <a:rPr lang="en-US" baseline="-25000">
                <a:latin typeface="Lucida Grande" charset="0"/>
                <a:ea typeface="ＭＳ Ｐゴシック" charset="0"/>
              </a:rPr>
              <a:t>n</a:t>
            </a:r>
            <a:r>
              <a:rPr lang="en-US">
                <a:latin typeface="Lucida Grande" charset="0"/>
                <a:ea typeface="ＭＳ Ｐゴシック" charset="0"/>
              </a:rPr>
              <a:t>*)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u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(s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*,s</a:t>
            </a:r>
            <a:r>
              <a:rPr lang="en-US" baseline="-25000">
                <a:latin typeface="Lucida Grande" charset="0"/>
                <a:ea typeface="ＭＳ Ｐゴシック" charset="0"/>
              </a:rPr>
              <a:t>-i</a:t>
            </a:r>
            <a:r>
              <a:rPr lang="en-US">
                <a:latin typeface="Lucida Grande" charset="0"/>
                <a:ea typeface="ＭＳ Ｐゴシック" charset="0"/>
              </a:rPr>
              <a:t>)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u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(s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’,s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) for all i, for all 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sym typeface="Symbol" charset="0"/>
              </a:rPr>
              <a:t>’, for all s</a:t>
            </a:r>
            <a:r>
              <a:rPr lang="en-US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</a:p>
          <a:p>
            <a:pPr lvl="1" eaLnBrk="1" hangingPunct="1"/>
            <a:endParaRPr lang="en-US" baseline="-25000">
              <a:latin typeface="Lucida Grande" charset="0"/>
              <a:ea typeface="ＭＳ Ｐゴシック" charset="0"/>
              <a:sym typeface="Symbol" charset="0"/>
            </a:endParaRPr>
          </a:p>
          <a:p>
            <a:pPr eaLnBrk="1" hangingPunct="1"/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GOOD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: Agents do not need to counterspeculate!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Example: Prisoner’s Dilemma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2057400"/>
          </a:xfrm>
        </p:spPr>
        <p:txBody>
          <a:bodyPr/>
          <a:lstStyle/>
          <a:p>
            <a:pPr eaLnBrk="1" hangingPunct="1"/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Two people are arrested for a crime. If neither suspect confesses, both are released.  If both confess then they get sent to jail.  If one confesses and the other does not, then the confessor gets a light sentence and the other gets a heavy sentence.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2800350" y="4068763"/>
          <a:ext cx="3543300" cy="2041525"/>
        </p:xfrm>
        <a:graphic>
          <a:graphicData uri="http://schemas.openxmlformats.org/drawingml/2006/table">
            <a:tbl>
              <a:tblPr/>
              <a:tblGrid>
                <a:gridCol w="1771650"/>
                <a:gridCol w="1771650"/>
              </a:tblGrid>
              <a:tr h="1096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B=-5,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B=-10,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B=-2,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1463675" y="4162425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B:Confess</a:t>
            </a: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2971800" y="3519488"/>
            <a:ext cx="1457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Confess</a:t>
            </a:r>
          </a:p>
        </p:txBody>
      </p:sp>
      <p:sp>
        <p:nvSpPr>
          <p:cNvPr id="46098" name="Text Box 19"/>
          <p:cNvSpPr txBox="1">
            <a:spLocks noChangeArrowheads="1"/>
          </p:cNvSpPr>
          <p:nvPr/>
        </p:nvSpPr>
        <p:spPr bwMode="auto">
          <a:xfrm>
            <a:off x="1463675" y="4772025"/>
            <a:ext cx="1119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B:Don’t</a:t>
            </a:r>
          </a:p>
          <a:p>
            <a:pPr eaLnBrk="1" hangingPunct="1"/>
            <a:r>
              <a:rPr lang="en-US" sz="2000" i="0">
                <a:latin typeface="Comic Sans MS" charset="0"/>
              </a:rPr>
              <a:t>Confess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4159250"/>
            <a:ext cx="4191000" cy="946150"/>
            <a:chOff x="288" y="2640"/>
            <a:chExt cx="2352" cy="596"/>
          </a:xfrm>
        </p:grpSpPr>
        <p:sp>
          <p:nvSpPr>
            <p:cNvPr id="46104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>
                  <a:solidFill>
                    <a:srgbClr val="CC0000"/>
                  </a:solidFill>
                  <a:latin typeface="Comic Sans MS" charset="0"/>
                </a:rPr>
                <a:t>Dom. Str. Eq</a:t>
              </a:r>
            </a:p>
          </p:txBody>
        </p:sp>
      </p:grpSp>
      <p:sp>
        <p:nvSpPr>
          <p:cNvPr id="46102" name="Oval 24"/>
          <p:cNvSpPr>
            <a:spLocks noChangeArrowheads="1"/>
          </p:cNvSpPr>
          <p:nvPr/>
        </p:nvSpPr>
        <p:spPr bwMode="auto">
          <a:xfrm>
            <a:off x="4876800" y="5181600"/>
            <a:ext cx="1143000" cy="838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Text Box 25"/>
          <p:cNvSpPr txBox="1">
            <a:spLocks noChangeArrowheads="1"/>
          </p:cNvSpPr>
          <p:nvPr/>
        </p:nvSpPr>
        <p:spPr bwMode="auto">
          <a:xfrm>
            <a:off x="6629400" y="4653136"/>
            <a:ext cx="1752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 dirty="0">
                <a:solidFill>
                  <a:srgbClr val="008000"/>
                </a:solidFill>
                <a:latin typeface="Comic Sans MS" charset="0"/>
              </a:rPr>
              <a:t>Pareto Optimal Outcome</a:t>
            </a:r>
          </a:p>
        </p:txBody>
      </p:sp>
      <p:sp>
        <p:nvSpPr>
          <p:cNvPr id="46101" name="Text Box 26"/>
          <p:cNvSpPr txBox="1">
            <a:spLocks noChangeArrowheads="1"/>
          </p:cNvSpPr>
          <p:nvPr/>
        </p:nvSpPr>
        <p:spPr bwMode="auto">
          <a:xfrm>
            <a:off x="4724400" y="3336925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Don’t</a:t>
            </a:r>
          </a:p>
          <a:p>
            <a:pPr eaLnBrk="1" hangingPunct="1"/>
            <a:r>
              <a:rPr lang="en-US" sz="2000" i="0">
                <a:latin typeface="Comic Sans MS" charset="0"/>
              </a:rPr>
              <a:t>Confess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827584" y="6237312"/>
            <a:ext cx="6544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i="0" dirty="0" smtClean="0">
                <a:solidFill>
                  <a:srgbClr val="FF0000"/>
                </a:solidFill>
              </a:rPr>
              <a:t>Dominant </a:t>
            </a:r>
            <a:r>
              <a:rPr lang="de-DE" sz="2800" i="0" dirty="0" err="1" smtClean="0">
                <a:solidFill>
                  <a:srgbClr val="FF0000"/>
                </a:solidFill>
              </a:rPr>
              <a:t>strategy</a:t>
            </a:r>
            <a:r>
              <a:rPr lang="de-DE" sz="2800" i="0" dirty="0" smtClean="0">
                <a:solidFill>
                  <a:srgbClr val="FF0000"/>
                </a:solidFill>
              </a:rPr>
              <a:t> </a:t>
            </a:r>
            <a:r>
              <a:rPr lang="de-DE" sz="2800" i="0" dirty="0" err="1" smtClean="0">
                <a:solidFill>
                  <a:srgbClr val="FF0000"/>
                </a:solidFill>
              </a:rPr>
              <a:t>is</a:t>
            </a:r>
            <a:r>
              <a:rPr lang="de-DE" sz="2800" i="0" dirty="0" smtClean="0">
                <a:solidFill>
                  <a:srgbClr val="FF0000"/>
                </a:solidFill>
              </a:rPr>
              <a:t> not Pareto </a:t>
            </a:r>
            <a:r>
              <a:rPr lang="de-DE" sz="2800" i="0" dirty="0" err="1" smtClean="0">
                <a:solidFill>
                  <a:srgbClr val="FF0000"/>
                </a:solidFill>
              </a:rPr>
              <a:t>efficient</a:t>
            </a:r>
            <a:r>
              <a:rPr lang="de-DE" sz="2800" i="0" dirty="0" smtClean="0">
                <a:solidFill>
                  <a:srgbClr val="FF0000"/>
                </a:solidFill>
              </a:rPr>
              <a:t> </a:t>
            </a:r>
            <a:endParaRPr lang="de-DE" sz="2800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Example: Split or Steal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2800350" y="4068763"/>
          <a:ext cx="3543300" cy="2041525"/>
        </p:xfrm>
        <a:graphic>
          <a:graphicData uri="http://schemas.openxmlformats.org/drawingml/2006/table">
            <a:tbl>
              <a:tblPr/>
              <a:tblGrid>
                <a:gridCol w="1771650"/>
                <a:gridCol w="1771650"/>
              </a:tblGrid>
              <a:tr h="109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=0,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=100,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=-10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=-10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=100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=50,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=50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43" name="Text Box 17"/>
          <p:cNvSpPr txBox="1">
            <a:spLocks noChangeArrowheads="1"/>
          </p:cNvSpPr>
          <p:nvPr/>
        </p:nvSpPr>
        <p:spPr bwMode="auto">
          <a:xfrm>
            <a:off x="1463675" y="4165600"/>
            <a:ext cx="106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B:Steal</a:t>
            </a:r>
          </a:p>
        </p:txBody>
      </p:sp>
      <p:sp>
        <p:nvSpPr>
          <p:cNvPr id="48144" name="Text Box 18"/>
          <p:cNvSpPr txBox="1">
            <a:spLocks noChangeArrowheads="1"/>
          </p:cNvSpPr>
          <p:nvPr/>
        </p:nvSpPr>
        <p:spPr bwMode="auto">
          <a:xfrm>
            <a:off x="2971800" y="3519488"/>
            <a:ext cx="1166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Steal</a:t>
            </a:r>
          </a:p>
        </p:txBody>
      </p:sp>
      <p:sp>
        <p:nvSpPr>
          <p:cNvPr id="48145" name="Text Box 19"/>
          <p:cNvSpPr txBox="1">
            <a:spLocks noChangeArrowheads="1"/>
          </p:cNvSpPr>
          <p:nvPr/>
        </p:nvSpPr>
        <p:spPr bwMode="auto">
          <a:xfrm>
            <a:off x="1527175" y="5619750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B:Split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4159250"/>
            <a:ext cx="4191000" cy="946150"/>
            <a:chOff x="288" y="2640"/>
            <a:chExt cx="2352" cy="596"/>
          </a:xfrm>
        </p:grpSpPr>
        <p:sp>
          <p:nvSpPr>
            <p:cNvPr id="48152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>
                  <a:solidFill>
                    <a:srgbClr val="CC0000"/>
                  </a:solidFill>
                  <a:latin typeface="Comic Sans MS" charset="0"/>
                </a:rPr>
                <a:t>Dom. Str. Eq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876800" y="5181600"/>
            <a:ext cx="3505200" cy="1449388"/>
            <a:chOff x="3072" y="3120"/>
            <a:chExt cx="2208" cy="913"/>
          </a:xfrm>
        </p:grpSpPr>
        <p:sp>
          <p:nvSpPr>
            <p:cNvPr id="48150" name="Oval 24"/>
            <p:cNvSpPr>
              <a:spLocks noChangeArrowheads="1"/>
            </p:cNvSpPr>
            <p:nvPr/>
          </p:nvSpPr>
          <p:spPr bwMode="auto">
            <a:xfrm>
              <a:off x="3072" y="3120"/>
              <a:ext cx="720" cy="52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Text Box 25"/>
            <p:cNvSpPr txBox="1">
              <a:spLocks noChangeArrowheads="1"/>
            </p:cNvSpPr>
            <p:nvPr/>
          </p:nvSpPr>
          <p:spPr bwMode="auto">
            <a:xfrm>
              <a:off x="4176" y="3168"/>
              <a:ext cx="110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 dirty="0">
                  <a:solidFill>
                    <a:srgbClr val="008000"/>
                  </a:solidFill>
                  <a:latin typeface="Comic Sans MS" charset="0"/>
                </a:rPr>
                <a:t>Pareto Optimal Outcome</a:t>
              </a:r>
            </a:p>
          </p:txBody>
        </p:sp>
      </p:grpSp>
      <p:sp>
        <p:nvSpPr>
          <p:cNvPr id="48148" name="Text Box 26"/>
          <p:cNvSpPr txBox="1">
            <a:spLocks noChangeArrowheads="1"/>
          </p:cNvSpPr>
          <p:nvPr/>
        </p:nvSpPr>
        <p:spPr bwMode="auto">
          <a:xfrm>
            <a:off x="4724400" y="3519488"/>
            <a:ext cx="1103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A: Split</a:t>
            </a:r>
          </a:p>
        </p:txBody>
      </p:sp>
      <p:sp>
        <p:nvSpPr>
          <p:cNvPr id="48149" name="Textfeld 4"/>
          <p:cNvSpPr txBox="1">
            <a:spLocks noChangeArrowheads="1"/>
          </p:cNvSpPr>
          <p:nvPr/>
        </p:nvSpPr>
        <p:spPr bwMode="auto">
          <a:xfrm>
            <a:off x="1763688" y="1844824"/>
            <a:ext cx="586752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/>
              <a:t>Does communication help</a:t>
            </a:r>
            <a:r>
              <a:rPr lang="en-US" sz="3600" dirty="0" smtClean="0"/>
              <a:t>?</a:t>
            </a:r>
          </a:p>
          <a:p>
            <a:pPr algn="ctr"/>
            <a:r>
              <a:rPr lang="en-US" sz="2800" dirty="0" smtClean="0"/>
              <a:t>Only if actions cannot be</a:t>
            </a:r>
            <a:br>
              <a:rPr lang="en-US" sz="2800" dirty="0" smtClean="0"/>
            </a:br>
            <a:r>
              <a:rPr lang="en-US" sz="2800" dirty="0" smtClean="0"/>
              <a:t>changed after communication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Example: Vickrey Auction</a:t>
            </a:r>
            <a:b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(2nd price sealed bid)</a:t>
            </a:r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525962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Each agent i has value v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Strategy b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(v</a:t>
            </a:r>
            <a:r>
              <a:rPr lang="en-US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[0,</a:t>
            </a:r>
            <a:r>
              <a:rPr lang="en-US">
                <a:latin typeface="Symbol" charset="0"/>
                <a:ea typeface="ＭＳ Ｐゴシック" charset="0"/>
                <a:cs typeface="Symbol" charset="0"/>
                <a:sym typeface="Math1" charset="0"/>
              </a:rPr>
              <a:t>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  <a:sym typeface="Math1" charset="0"/>
              </a:rPr>
              <a:t>)</a:t>
            </a:r>
          </a:p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914400" y="3411562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u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(b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,b</a:t>
            </a:r>
            <a:r>
              <a:rPr lang="en-US" i="0" baseline="-25000">
                <a:latin typeface="Comic Sans MS" charset="0"/>
              </a:rPr>
              <a:t>-i</a:t>
            </a:r>
            <a:r>
              <a:rPr lang="en-US" i="0">
                <a:latin typeface="Comic Sans MS" charset="0"/>
              </a:rPr>
              <a:t>) =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2895600" y="3182962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v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-max{b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} where j</a:t>
            </a:r>
            <a:r>
              <a:rPr lang="en-US" i="0">
                <a:latin typeface="Symbol" charset="0"/>
                <a:cs typeface="Symbol" charset="0"/>
                <a:sym typeface="Math1" charset="0"/>
              </a:rPr>
              <a:t></a:t>
            </a:r>
            <a:r>
              <a:rPr lang="en-US" i="0">
                <a:latin typeface="Comic Sans MS" charset="0"/>
                <a:sym typeface="Math1" charset="0"/>
              </a:rPr>
              <a:t>i if b</a:t>
            </a:r>
            <a:r>
              <a:rPr lang="en-US" i="0" baseline="-25000">
                <a:latin typeface="Comic Sans MS" charset="0"/>
                <a:sym typeface="Math1" charset="0"/>
              </a:rPr>
              <a:t>i</a:t>
            </a:r>
            <a:r>
              <a:rPr lang="en-US" i="0">
                <a:latin typeface="Comic Sans MS" charset="0"/>
                <a:sym typeface="Math1" charset="0"/>
              </a:rPr>
              <a:t>&gt;b</a:t>
            </a:r>
            <a:r>
              <a:rPr lang="en-US" i="0" baseline="-25000">
                <a:latin typeface="Comic Sans MS" charset="0"/>
                <a:sym typeface="Math1" charset="0"/>
              </a:rPr>
              <a:t>j</a:t>
            </a:r>
            <a:r>
              <a:rPr lang="en-US" i="0">
                <a:latin typeface="Comic Sans MS" charset="0"/>
                <a:sym typeface="Math1" charset="0"/>
              </a:rPr>
              <a:t> for all j</a:t>
            </a:r>
            <a:endParaRPr lang="en-US" i="0">
              <a:latin typeface="Comic Sans MS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2971800" y="3640162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0 otherwise</a:t>
            </a:r>
          </a:p>
        </p:txBody>
      </p:sp>
      <p:sp>
        <p:nvSpPr>
          <p:cNvPr id="50182" name="AutoShape 7"/>
          <p:cNvSpPr>
            <a:spLocks/>
          </p:cNvSpPr>
          <p:nvPr/>
        </p:nvSpPr>
        <p:spPr bwMode="auto">
          <a:xfrm>
            <a:off x="2590800" y="3182962"/>
            <a:ext cx="304800" cy="914400"/>
          </a:xfrm>
          <a:prstGeom prst="leftBrace">
            <a:avLst>
              <a:gd name="adj1" fmla="val 25000"/>
              <a:gd name="adj2" fmla="val 5156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838200" y="4478362"/>
            <a:ext cx="7467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Comic Sans MS" charset="0"/>
              </a:rPr>
              <a:t>Given value v</a:t>
            </a:r>
            <a:r>
              <a:rPr lang="en-US" i="0" baseline="-2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, b</a:t>
            </a:r>
            <a:r>
              <a:rPr lang="en-US" i="0" baseline="-2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(v</a:t>
            </a:r>
            <a:r>
              <a:rPr lang="en-US" i="0" baseline="-2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)=v</a:t>
            </a:r>
            <a:r>
              <a:rPr lang="en-US" i="0" baseline="-25000" dirty="0">
                <a:latin typeface="Comic Sans MS" charset="0"/>
              </a:rPr>
              <a:t>i</a:t>
            </a:r>
            <a:r>
              <a:rPr lang="en-US" i="0" dirty="0">
                <a:latin typeface="Comic Sans MS" charset="0"/>
              </a:rPr>
              <a:t> is (weakly) dominant.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Comic Sans MS" charset="0"/>
              </a:rPr>
              <a:t>Let b’=</a:t>
            </a:r>
            <a:r>
              <a:rPr lang="en-US" i="0" dirty="0" err="1">
                <a:latin typeface="Comic Sans MS" charset="0"/>
              </a:rPr>
              <a:t>max</a:t>
            </a:r>
            <a:r>
              <a:rPr lang="en-US" i="0" baseline="-25000" dirty="0" err="1">
                <a:latin typeface="Comic Sans MS" charset="0"/>
              </a:rPr>
              <a:t>j</a:t>
            </a:r>
            <a:r>
              <a:rPr lang="en-US" i="0" baseline="-25000" dirty="0" err="1">
                <a:latin typeface="Symbol" charset="0"/>
                <a:cs typeface="Symbol" charset="0"/>
                <a:sym typeface="Math1" charset="0"/>
              </a:rPr>
              <a:t></a:t>
            </a:r>
            <a:r>
              <a:rPr lang="en-US" i="0" baseline="-25000" dirty="0" err="1">
                <a:latin typeface="Comic Sans MS" charset="0"/>
                <a:sym typeface="Math1" charset="0"/>
              </a:rPr>
              <a:t>i</a:t>
            </a:r>
            <a:r>
              <a:rPr lang="en-US" i="0" dirty="0" err="1">
                <a:latin typeface="Comic Sans MS" charset="0"/>
                <a:sym typeface="Math1" charset="0"/>
              </a:rPr>
              <a:t>b</a:t>
            </a:r>
            <a:r>
              <a:rPr lang="en-US" i="0" baseline="-25000" dirty="0" err="1">
                <a:latin typeface="Comic Sans MS" charset="0"/>
                <a:sym typeface="Math1" charset="0"/>
              </a:rPr>
              <a:t>j</a:t>
            </a:r>
            <a:r>
              <a:rPr lang="en-US" i="0" dirty="0">
                <a:latin typeface="Comic Sans MS" charset="0"/>
                <a:sym typeface="Math1" charset="0"/>
              </a:rPr>
              <a:t>. If b’&lt;v</a:t>
            </a:r>
            <a:r>
              <a:rPr lang="en-US" i="0" baseline="-25000" dirty="0">
                <a:latin typeface="Comic Sans MS" charset="0"/>
                <a:sym typeface="Math1" charset="0"/>
              </a:rPr>
              <a:t>i</a:t>
            </a:r>
            <a:r>
              <a:rPr lang="en-US" i="0" dirty="0">
                <a:latin typeface="Comic Sans MS" charset="0"/>
                <a:sym typeface="Math1" charset="0"/>
              </a:rPr>
              <a:t> then any bid b</a:t>
            </a:r>
            <a:r>
              <a:rPr lang="en-US" i="0" baseline="-25000" dirty="0">
                <a:latin typeface="Comic Sans MS" charset="0"/>
                <a:sym typeface="Math1" charset="0"/>
              </a:rPr>
              <a:t>i</a:t>
            </a:r>
            <a:r>
              <a:rPr lang="en-US" i="0" dirty="0">
                <a:latin typeface="Comic Sans MS" charset="0"/>
                <a:sym typeface="Math1" charset="0"/>
              </a:rPr>
              <a:t>(v</a:t>
            </a:r>
            <a:r>
              <a:rPr lang="en-US" i="0" baseline="-25000" dirty="0">
                <a:latin typeface="Comic Sans MS" charset="0"/>
                <a:sym typeface="Math1" charset="0"/>
              </a:rPr>
              <a:t>i</a:t>
            </a:r>
            <a:r>
              <a:rPr lang="en-US" i="0" dirty="0" smtClean="0">
                <a:latin typeface="Comic Sans MS" charset="0"/>
                <a:sym typeface="Math1" charset="0"/>
              </a:rPr>
              <a:t>)≥b</a:t>
            </a:r>
            <a:r>
              <a:rPr lang="en-US" i="0" dirty="0">
                <a:latin typeface="Comic Sans MS" charset="0"/>
                <a:sym typeface="Math1" charset="0"/>
              </a:rPr>
              <a:t>’ is optimal.  If </a:t>
            </a:r>
            <a:r>
              <a:rPr lang="en-US" i="0" dirty="0" err="1">
                <a:latin typeface="Comic Sans MS" charset="0"/>
                <a:sym typeface="Math1" charset="0"/>
              </a:rPr>
              <a:t>b’</a:t>
            </a:r>
            <a:r>
              <a:rPr lang="en-US" altLang="ja-JP" i="0" dirty="0" err="1">
                <a:latin typeface="Comic Sans MS" charset="0"/>
                <a:sym typeface="Symbol" charset="0"/>
              </a:rPr>
              <a:t>v</a:t>
            </a:r>
            <a:r>
              <a:rPr lang="en-US" altLang="ja-JP" i="0" baseline="-25000" dirty="0" err="1">
                <a:latin typeface="Comic Sans MS" charset="0"/>
                <a:sym typeface="Symbol" charset="0"/>
              </a:rPr>
              <a:t>i</a:t>
            </a:r>
            <a:r>
              <a:rPr lang="en-US" altLang="ja-JP" i="0" dirty="0">
                <a:latin typeface="Comic Sans MS" charset="0"/>
                <a:sym typeface="Symbol" charset="0"/>
              </a:rPr>
              <a:t>, then any bid b</a:t>
            </a:r>
            <a:r>
              <a:rPr lang="en-US" altLang="ja-JP" i="0" baseline="-25000" dirty="0">
                <a:latin typeface="Comic Sans MS" charset="0"/>
                <a:sym typeface="Symbol" charset="0"/>
              </a:rPr>
              <a:t>i</a:t>
            </a:r>
            <a:r>
              <a:rPr lang="en-US" altLang="ja-JP" i="0" dirty="0">
                <a:latin typeface="Comic Sans MS" charset="0"/>
                <a:sym typeface="Symbol" charset="0"/>
              </a:rPr>
              <a:t>(v</a:t>
            </a:r>
            <a:r>
              <a:rPr lang="en-US" altLang="ja-JP" i="0" baseline="-25000" dirty="0">
                <a:latin typeface="Comic Sans MS" charset="0"/>
                <a:sym typeface="Symbol" charset="0"/>
              </a:rPr>
              <a:t>i</a:t>
            </a:r>
            <a:r>
              <a:rPr lang="en-US" altLang="ja-JP" i="0" dirty="0">
                <a:latin typeface="Comic Sans MS" charset="0"/>
                <a:sym typeface="Symbol" charset="0"/>
              </a:rPr>
              <a:t>) v</a:t>
            </a:r>
            <a:r>
              <a:rPr lang="en-US" altLang="ja-JP" i="0" baseline="-25000" dirty="0">
                <a:latin typeface="Comic Sans MS" charset="0"/>
                <a:sym typeface="Symbol" charset="0"/>
              </a:rPr>
              <a:t>i</a:t>
            </a:r>
            <a:r>
              <a:rPr lang="en-US" altLang="ja-JP" i="0" dirty="0">
                <a:latin typeface="Comic Sans MS" charset="0"/>
                <a:sym typeface="Symbol" charset="0"/>
              </a:rPr>
              <a:t> is optimal. Bid b</a:t>
            </a:r>
            <a:r>
              <a:rPr lang="en-US" altLang="ja-JP" i="0" baseline="-25000" dirty="0">
                <a:latin typeface="Comic Sans MS" charset="0"/>
                <a:sym typeface="Symbol" charset="0"/>
              </a:rPr>
              <a:t>i</a:t>
            </a:r>
            <a:r>
              <a:rPr lang="en-US" altLang="ja-JP" i="0" dirty="0">
                <a:latin typeface="Comic Sans MS" charset="0"/>
                <a:sym typeface="Symbol" charset="0"/>
              </a:rPr>
              <a:t>(v</a:t>
            </a:r>
            <a:r>
              <a:rPr lang="en-US" altLang="ja-JP" i="0" baseline="-25000" dirty="0">
                <a:latin typeface="Comic Sans MS" charset="0"/>
                <a:sym typeface="Symbol" charset="0"/>
              </a:rPr>
              <a:t>i</a:t>
            </a:r>
            <a:r>
              <a:rPr lang="en-US" altLang="ja-JP" i="0" dirty="0">
                <a:latin typeface="Comic Sans MS" charset="0"/>
                <a:sym typeface="Symbol" charset="0"/>
              </a:rPr>
              <a:t>)=v</a:t>
            </a:r>
            <a:r>
              <a:rPr lang="en-US" altLang="ja-JP" i="0" baseline="-25000" dirty="0">
                <a:latin typeface="Comic Sans MS" charset="0"/>
                <a:sym typeface="Symbol" charset="0"/>
              </a:rPr>
              <a:t>i</a:t>
            </a:r>
            <a:r>
              <a:rPr lang="en-US" altLang="ja-JP" i="0" dirty="0">
                <a:latin typeface="Comic Sans MS" charset="0"/>
                <a:sym typeface="Symbol" charset="0"/>
              </a:rPr>
              <a:t> satisfies both constraints.</a:t>
            </a:r>
            <a:endParaRPr lang="en-US" i="0" dirty="0">
              <a:latin typeface="Comic Sans MS" charset="0"/>
              <a:sym typeface="Math1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27584" y="6237312"/>
            <a:ext cx="5945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i="0" dirty="0" smtClean="0">
                <a:solidFill>
                  <a:srgbClr val="FF0000"/>
                </a:solidFill>
              </a:rPr>
              <a:t>Dominant </a:t>
            </a:r>
            <a:r>
              <a:rPr lang="de-DE" sz="2800" i="0" dirty="0" err="1" smtClean="0">
                <a:solidFill>
                  <a:srgbClr val="FF0000"/>
                </a:solidFill>
              </a:rPr>
              <a:t>strategy</a:t>
            </a:r>
            <a:r>
              <a:rPr lang="de-DE" sz="2800" i="0" dirty="0" smtClean="0">
                <a:solidFill>
                  <a:srgbClr val="FF0000"/>
                </a:solidFill>
              </a:rPr>
              <a:t> </a:t>
            </a:r>
            <a:r>
              <a:rPr lang="de-DE" sz="2800" i="0" dirty="0" err="1" smtClean="0">
                <a:solidFill>
                  <a:srgbClr val="FF0000"/>
                </a:solidFill>
              </a:rPr>
              <a:t>is</a:t>
            </a:r>
            <a:r>
              <a:rPr lang="de-DE" sz="2800" i="0" dirty="0" smtClean="0">
                <a:solidFill>
                  <a:srgbClr val="FF0000"/>
                </a:solidFill>
              </a:rPr>
              <a:t> Pareto </a:t>
            </a:r>
            <a:r>
              <a:rPr lang="de-DE" sz="2800" i="0" dirty="0" err="1" smtClean="0">
                <a:solidFill>
                  <a:srgbClr val="FF0000"/>
                </a:solidFill>
              </a:rPr>
              <a:t>efficient</a:t>
            </a:r>
            <a:r>
              <a:rPr lang="de-DE" sz="2800" i="0" dirty="0" smtClean="0">
                <a:solidFill>
                  <a:srgbClr val="FF0000"/>
                </a:solidFill>
              </a:rPr>
              <a:t> </a:t>
            </a:r>
            <a:endParaRPr lang="de-DE" sz="2800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Bach or Stravinsky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couple likes going to concerts together.  One loves Bach but not Stravinsky.  The other loves Stravinsky but not Bach.  However, they prefer being together than being apart.</a:t>
            </a:r>
          </a:p>
        </p:txBody>
      </p:sp>
      <p:graphicFrame>
        <p:nvGraphicFramePr>
          <p:cNvPr id="590852" name="Group 4"/>
          <p:cNvGraphicFramePr>
            <a:graphicFrameLocks noGrp="1"/>
          </p:cNvGraphicFramePr>
          <p:nvPr/>
        </p:nvGraphicFramePr>
        <p:xfrm>
          <a:off x="2286000" y="4445000"/>
          <a:ext cx="4572000" cy="21844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1127125" y="4670425"/>
            <a:ext cx="40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3124200" y="3606800"/>
            <a:ext cx="407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2241" name="Text Box 18"/>
          <p:cNvSpPr txBox="1">
            <a:spLocks noChangeArrowheads="1"/>
          </p:cNvSpPr>
          <p:nvPr/>
        </p:nvSpPr>
        <p:spPr bwMode="auto">
          <a:xfrm>
            <a:off x="5334000" y="3606800"/>
            <a:ext cx="430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sp>
        <p:nvSpPr>
          <p:cNvPr id="52242" name="Text Box 19"/>
          <p:cNvSpPr txBox="1">
            <a:spLocks noChangeArrowheads="1"/>
          </p:cNvSpPr>
          <p:nvPr/>
        </p:nvSpPr>
        <p:spPr bwMode="auto">
          <a:xfrm>
            <a:off x="1192213" y="5892800"/>
            <a:ext cx="430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sp>
        <p:nvSpPr>
          <p:cNvPr id="52243" name="Text Box 20"/>
          <p:cNvSpPr txBox="1">
            <a:spLocks noChangeArrowheads="1"/>
          </p:cNvSpPr>
          <p:nvPr/>
        </p:nvSpPr>
        <p:spPr bwMode="auto">
          <a:xfrm>
            <a:off x="7162800" y="4997450"/>
            <a:ext cx="1981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No dom. str. equil.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962400" y="3505200"/>
            <a:ext cx="4800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i="0" dirty="0">
                <a:latin typeface="Lucida Grande" charset="0"/>
              </a:rPr>
              <a:t>Chapter 17</a:t>
            </a:r>
          </a:p>
        </p:txBody>
      </p:sp>
      <p:pic>
        <p:nvPicPr>
          <p:cNvPr id="17412" name="Picture 5" descr="2e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336925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962400" y="4267200"/>
            <a:ext cx="45116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i="0">
                <a:latin typeface="Lucida Grande" charset="0"/>
              </a:rPr>
              <a:t>Presentations from CS 886</a:t>
            </a:r>
          </a:p>
          <a:p>
            <a:r>
              <a:rPr lang="de-DE" b="1" i="0">
                <a:solidFill>
                  <a:srgbClr val="458006"/>
                </a:solidFill>
              </a:rPr>
              <a:t>Advanced Topics in AI Electronic Market Design</a:t>
            </a:r>
            <a:endParaRPr lang="en-US" altLang="zh-CN" i="0">
              <a:latin typeface="Lucida Grande" charset="0"/>
            </a:endParaRPr>
          </a:p>
          <a:p>
            <a:r>
              <a:rPr lang="en-US" altLang="zh-CN" i="0">
                <a:latin typeface="Lucida Grande" charset="0"/>
              </a:rPr>
              <a:t>Kate Larson</a:t>
            </a:r>
          </a:p>
          <a:p>
            <a:r>
              <a:rPr lang="en-US" altLang="zh-CN" i="0">
                <a:latin typeface="Lucida Grande" charset="0"/>
              </a:rPr>
              <a:t>Waterloo Univ.</a:t>
            </a:r>
          </a:p>
          <a:p>
            <a:endParaRPr lang="en-US" sz="1400" i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Nash Equilibrium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31242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Sometimes an agent’s best-response depends on the strategies other agents are playing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No dominant strategy equilibria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strategy profile is a </a:t>
            </a:r>
            <a:r>
              <a:rPr lang="en-US" sz="24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Nash equilibrium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if no player has incentive to deviate from his strategy given that others do not deviate: </a:t>
            </a:r>
          </a:p>
          <a:p>
            <a:pPr eaLnBrk="1" hangingPunct="1">
              <a:spcBef>
                <a:spcPct val="0"/>
              </a:spcBef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000">
                <a:latin typeface="Lucida Grande" charset="0"/>
                <a:ea typeface="ＭＳ Ｐゴシック" charset="0"/>
              </a:rPr>
              <a:t>for every agent i, u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*,s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</a:rPr>
              <a:t>) ≥ u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’,s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</a:rPr>
              <a:t>) for all 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’</a:t>
            </a:r>
          </a:p>
        </p:txBody>
      </p:sp>
      <p:graphicFrame>
        <p:nvGraphicFramePr>
          <p:cNvPr id="591876" name="Group 4"/>
          <p:cNvGraphicFramePr>
            <a:graphicFrameLocks noGrp="1"/>
          </p:cNvGraphicFramePr>
          <p:nvPr/>
        </p:nvGraphicFramePr>
        <p:xfrm>
          <a:off x="2133600" y="5486400"/>
          <a:ext cx="4572000" cy="103663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87" name="Text Box 16"/>
          <p:cNvSpPr txBox="1">
            <a:spLocks noChangeArrowheads="1"/>
          </p:cNvSpPr>
          <p:nvPr/>
        </p:nvSpPr>
        <p:spPr bwMode="auto">
          <a:xfrm>
            <a:off x="1295400" y="5407025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4288" name="Text Box 17"/>
          <p:cNvSpPr txBox="1">
            <a:spLocks noChangeArrowheads="1"/>
          </p:cNvSpPr>
          <p:nvPr/>
        </p:nvSpPr>
        <p:spPr bwMode="auto">
          <a:xfrm>
            <a:off x="1289050" y="6019800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sp>
        <p:nvSpPr>
          <p:cNvPr id="54289" name="Text Box 18"/>
          <p:cNvSpPr txBox="1">
            <a:spLocks noChangeArrowheads="1"/>
          </p:cNvSpPr>
          <p:nvPr/>
        </p:nvSpPr>
        <p:spPr bwMode="auto">
          <a:xfrm>
            <a:off x="3124200" y="4800600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B</a:t>
            </a:r>
          </a:p>
        </p:txBody>
      </p:sp>
      <p:sp>
        <p:nvSpPr>
          <p:cNvPr id="54290" name="Text Box 19"/>
          <p:cNvSpPr txBox="1">
            <a:spLocks noChangeArrowheads="1"/>
          </p:cNvSpPr>
          <p:nvPr/>
        </p:nvSpPr>
        <p:spPr bwMode="auto">
          <a:xfrm>
            <a:off x="5334000" y="4876800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Comic Sans MS" charset="0"/>
              </a:rPr>
              <a:t>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5486400"/>
            <a:ext cx="3581400" cy="990600"/>
            <a:chOff x="1680" y="3456"/>
            <a:chExt cx="2256" cy="624"/>
          </a:xfrm>
        </p:grpSpPr>
        <p:sp>
          <p:nvSpPr>
            <p:cNvPr id="54292" name="Oval 21"/>
            <p:cNvSpPr>
              <a:spLocks noChangeArrowheads="1"/>
            </p:cNvSpPr>
            <p:nvPr/>
          </p:nvSpPr>
          <p:spPr bwMode="auto">
            <a:xfrm>
              <a:off x="1728" y="3456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Oval 22"/>
            <p:cNvSpPr>
              <a:spLocks noChangeArrowheads="1"/>
            </p:cNvSpPr>
            <p:nvPr/>
          </p:nvSpPr>
          <p:spPr bwMode="auto">
            <a:xfrm>
              <a:off x="3120" y="3792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Line 23"/>
            <p:cNvSpPr>
              <a:spLocks noChangeShapeType="1"/>
            </p:cNvSpPr>
            <p:nvPr/>
          </p:nvSpPr>
          <p:spPr bwMode="auto">
            <a:xfrm flipV="1">
              <a:off x="1680" y="3648"/>
              <a:ext cx="0" cy="3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95" name="Line 24"/>
            <p:cNvSpPr>
              <a:spLocks noChangeShapeType="1"/>
            </p:cNvSpPr>
            <p:nvPr/>
          </p:nvSpPr>
          <p:spPr bwMode="auto">
            <a:xfrm>
              <a:off x="3936" y="3648"/>
              <a:ext cx="0" cy="33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96" name="Line 25"/>
            <p:cNvSpPr>
              <a:spLocks noChangeShapeType="1"/>
            </p:cNvSpPr>
            <p:nvPr/>
          </p:nvSpPr>
          <p:spPr bwMode="auto">
            <a:xfrm>
              <a:off x="2496" y="3936"/>
              <a:ext cx="57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297" name="Line 26"/>
            <p:cNvSpPr>
              <a:spLocks noChangeShapeType="1"/>
            </p:cNvSpPr>
            <p:nvPr/>
          </p:nvSpPr>
          <p:spPr bwMode="auto">
            <a:xfrm flipH="1">
              <a:off x="2640" y="3648"/>
              <a:ext cx="48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Nash Equilibrium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Interpretations: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Focal points, self-enforcing agreements, stable social convention, consequence of rational inference..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Criticisms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They may not be unique (Bach or Stravinsky)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Ways of overcoming this</a:t>
            </a:r>
          </a:p>
          <a:p>
            <a:pPr marL="1600200" lvl="3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Refinements of equilibrium concept, Mediation,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Do not exist in all games (in the form defined above)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They may be hard to find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People don’t always behave based on what equilibria would predict </a:t>
            </a:r>
            <a:r>
              <a:rPr lang="en-US" sz="1800">
                <a:latin typeface="Lucida Grande" charset="0"/>
                <a:ea typeface="ＭＳ Ｐゴシック" charset="0"/>
              </a:rPr>
              <a:t>(ultimatum games and notions of fairness,…)</a:t>
            </a:r>
          </a:p>
          <a:p>
            <a:pPr lvl="1" eaLnBrk="1" hangingPunct="1">
              <a:lnSpc>
                <a:spcPct val="90000"/>
              </a:lnSpc>
            </a:pPr>
            <a:endParaRPr lang="en-US" sz="180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Matching Pennies</a:t>
            </a:r>
          </a:p>
        </p:txBody>
      </p:sp>
      <p:graphicFrame>
        <p:nvGraphicFramePr>
          <p:cNvPr id="5959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176"/>
              </p:ext>
            </p:extLst>
          </p:nvPr>
        </p:nvGraphicFramePr>
        <p:xfrm>
          <a:off x="2819400" y="280035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82" name="Text Box 15"/>
          <p:cNvSpPr txBox="1">
            <a:spLocks noChangeArrowheads="1"/>
          </p:cNvSpPr>
          <p:nvPr/>
        </p:nvSpPr>
        <p:spPr bwMode="auto">
          <a:xfrm>
            <a:off x="19050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008000"/>
                </a:solidFill>
                <a:latin typeface="Comic Sans MS" charset="0"/>
              </a:rPr>
              <a:t>H</a:t>
            </a:r>
          </a:p>
        </p:txBody>
      </p:sp>
      <p:sp>
        <p:nvSpPr>
          <p:cNvPr id="58383" name="Text Box 16"/>
          <p:cNvSpPr txBox="1">
            <a:spLocks noChangeArrowheads="1"/>
          </p:cNvSpPr>
          <p:nvPr/>
        </p:nvSpPr>
        <p:spPr bwMode="auto">
          <a:xfrm>
            <a:off x="3352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  <a:latin typeface="Comic Sans MS" charset="0"/>
              </a:rPr>
              <a:t>H</a:t>
            </a: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  <a:latin typeface="Comic Sans MS" charset="0"/>
              </a:rPr>
              <a:t>T</a:t>
            </a:r>
          </a:p>
        </p:txBody>
      </p:sp>
      <p:sp>
        <p:nvSpPr>
          <p:cNvPr id="58385" name="Text Box 18"/>
          <p:cNvSpPr txBox="1">
            <a:spLocks noChangeArrowheads="1"/>
          </p:cNvSpPr>
          <p:nvPr/>
        </p:nvSpPr>
        <p:spPr bwMode="auto">
          <a:xfrm>
            <a:off x="19050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008000"/>
                </a:solidFill>
                <a:latin typeface="Comic Sans MS" charset="0"/>
              </a:rPr>
              <a:t>T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48000" y="3048000"/>
            <a:ext cx="2819400" cy="990600"/>
            <a:chOff x="1920" y="2160"/>
            <a:chExt cx="1776" cy="624"/>
          </a:xfrm>
        </p:grpSpPr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1920" y="2304"/>
              <a:ext cx="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2688" y="2736"/>
              <a:ext cx="62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43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 flipH="1">
              <a:off x="2544" y="2208"/>
              <a:ext cx="38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95992" name="Text Box 24"/>
          <p:cNvSpPr txBox="1">
            <a:spLocks noChangeArrowheads="1"/>
          </p:cNvSpPr>
          <p:nvPr/>
        </p:nvSpPr>
        <p:spPr bwMode="auto">
          <a:xfrm>
            <a:off x="838200" y="4495800"/>
            <a:ext cx="7239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So far we have talked only about </a:t>
            </a:r>
            <a:r>
              <a:rPr lang="en-US" b="1" i="0">
                <a:solidFill>
                  <a:srgbClr val="008000"/>
                </a:solidFill>
                <a:latin typeface="Comic Sans MS" charset="0"/>
              </a:rPr>
              <a:t>pure</a:t>
            </a:r>
            <a:r>
              <a:rPr lang="en-US" i="0">
                <a:latin typeface="Comic Sans MS" charset="0"/>
              </a:rPr>
              <a:t> strategy equilibria.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Not all games have pure strategy equilibria.  Some equilibria are </a:t>
            </a:r>
            <a:r>
              <a:rPr lang="en-US" b="1" i="0">
                <a:solidFill>
                  <a:srgbClr val="008000"/>
                </a:solidFill>
                <a:latin typeface="Comic Sans MS" charset="0"/>
              </a:rPr>
              <a:t>mixed</a:t>
            </a:r>
            <a:r>
              <a:rPr lang="en-US" i="0">
                <a:latin typeface="Comic Sans MS" charset="0"/>
              </a:rPr>
              <a:t> strategy equilibria.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9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Mixed strategy equilibria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Mixed strategy:</a:t>
            </a:r>
          </a:p>
          <a:p>
            <a:pPr marL="0" indent="0" eaLnBrk="1" hangingPunct="1">
              <a:buFont typeface="Times" charset="0"/>
              <a:buNone/>
              <a:defRPr/>
            </a:pPr>
            <a:endParaRPr lang="en-US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dirty="0" smtClean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Lucida Grande" charset="0"/>
                <a:ea typeface="ＭＳ Ｐゴシック" charset="0"/>
                <a:cs typeface="ＭＳ Ｐゴシック" charset="0"/>
              </a:rPr>
              <a:t>Strategy 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profile: 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=(</a:t>
            </a:r>
            <a:r>
              <a:rPr lang="en-US" baseline="-250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,…, </a:t>
            </a:r>
            <a:r>
              <a:rPr lang="en-US" baseline="-250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Expected utility: </a:t>
            </a:r>
            <a:r>
              <a:rPr lang="en-US" sz="28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 sz="2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()=</a:t>
            </a:r>
            <a:r>
              <a:rPr lang="en-US" sz="28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s</a:t>
            </a:r>
            <a:r>
              <a:rPr lang="en-US" sz="3600" baseline="-250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36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</a:t>
            </a:r>
            <a:r>
              <a:rPr lang="en-US" sz="2800" baseline="-250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(s)</a:t>
            </a:r>
            <a:r>
              <a:rPr lang="en-US" sz="28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u</a:t>
            </a:r>
            <a:r>
              <a:rPr lang="en-US" sz="2800" baseline="-250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(s</a:t>
            </a: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endParaRPr lang="en-US" sz="2800" dirty="0">
              <a:latin typeface="Lucida Grande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Nash Equilibrium:</a:t>
            </a:r>
          </a:p>
          <a:p>
            <a:pPr lvl="1" eaLnBrk="1" hangingPunct="1">
              <a:defRPr/>
            </a:pPr>
            <a:r>
              <a:rPr lang="en-US" dirty="0">
                <a:latin typeface="Lucida Grande" charset="0"/>
                <a:ea typeface="ＭＳ Ｐゴシック" charset="0"/>
                <a:sym typeface="Symbol" charset="0"/>
              </a:rPr>
              <a:t>* is a (mixed) Nash equilibrium if</a:t>
            </a:r>
            <a:endParaRPr lang="en-US" sz="2400" dirty="0">
              <a:latin typeface="Lucida Grande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endParaRPr lang="en-US" dirty="0">
              <a:latin typeface="Lucida Grande" charset="0"/>
              <a:ea typeface="ＭＳ Ｐゴシック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2803525" y="2327275"/>
            <a:ext cx="374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>
              <a:latin typeface="Times New Roman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827088" y="2924175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  <a:sym typeface="Symbol" charset="0"/>
              </a:rPr>
              <a:t>We write </a:t>
            </a:r>
            <a:r>
              <a:rPr lang="en-US" i="0" baseline="-25000">
                <a:latin typeface="Comic Sans MS" charset="0"/>
                <a:sym typeface="Symbol" charset="0"/>
              </a:rPr>
              <a:t>i </a:t>
            </a:r>
            <a:r>
              <a:rPr lang="en-US" i="0">
                <a:latin typeface="Comic Sans MS" charset="0"/>
                <a:sym typeface="Symbol" charset="0"/>
              </a:rPr>
              <a:t>for an element of </a:t>
            </a:r>
            <a:r>
              <a:rPr lang="en-US" i="0" baseline="-25000">
                <a:latin typeface="Comic Sans MS" charset="0"/>
                <a:sym typeface="Symbol" charset="0"/>
              </a:rPr>
              <a:t>i</a:t>
            </a:r>
            <a:endParaRPr lang="en-US" i="0" baseline="-25000">
              <a:latin typeface="Comic Sans MS" charset="0"/>
            </a:endParaRP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457200" y="5707063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u</a:t>
            </a:r>
            <a:r>
              <a:rPr lang="en-US" sz="2800" i="0" baseline="-25000">
                <a:latin typeface="Comic Sans MS" charset="0"/>
              </a:rPr>
              <a:t>i</a:t>
            </a:r>
            <a:r>
              <a:rPr lang="en-US" sz="2800" i="0">
                <a:latin typeface="Comic Sans MS" charset="0"/>
              </a:rPr>
              <a:t>(</a:t>
            </a:r>
            <a:r>
              <a:rPr lang="en-US" sz="2800" i="0">
                <a:latin typeface="Comic Sans MS" charset="0"/>
                <a:sym typeface="Symbol" charset="0"/>
              </a:rPr>
              <a:t>*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, *</a:t>
            </a:r>
            <a:r>
              <a:rPr lang="en-US" sz="2800" i="0" baseline="-25000">
                <a:latin typeface="Comic Sans MS" charset="0"/>
                <a:sym typeface="Symbol" charset="0"/>
              </a:rPr>
              <a:t>-i</a:t>
            </a:r>
            <a:r>
              <a:rPr lang="en-US" sz="2800" i="0">
                <a:latin typeface="Comic Sans MS" charset="0"/>
                <a:sym typeface="Symbol" charset="0"/>
              </a:rPr>
              <a:t>)u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(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, *</a:t>
            </a:r>
            <a:r>
              <a:rPr lang="en-US" sz="2800" i="0" baseline="-25000">
                <a:latin typeface="Comic Sans MS" charset="0"/>
                <a:sym typeface="Symbol" charset="0"/>
              </a:rPr>
              <a:t>-i</a:t>
            </a:r>
            <a:r>
              <a:rPr lang="en-US" sz="2800" i="0">
                <a:latin typeface="Comic Sans MS" charset="0"/>
                <a:sym typeface="Symbol" charset="0"/>
              </a:rPr>
              <a:t>) for all 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</a:t>
            </a:r>
            <a:r>
              <a:rPr lang="en-US" sz="2800" i="0" baseline="-25000">
                <a:latin typeface="Comic Sans MS" charset="0"/>
                <a:sym typeface="Symbol" charset="0"/>
              </a:rPr>
              <a:t>i</a:t>
            </a:r>
            <a:r>
              <a:rPr lang="en-US" sz="2800" i="0">
                <a:latin typeface="Comic Sans MS" charset="0"/>
                <a:sym typeface="Symbol" charset="0"/>
              </a:rPr>
              <a:t>, for all i 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827088" y="24209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  <a:sym typeface="Symbol" charset="0"/>
              </a:rPr>
              <a:t>Let </a:t>
            </a:r>
            <a:r>
              <a:rPr lang="en-US" i="0" baseline="-25000">
                <a:latin typeface="Comic Sans MS" charset="0"/>
                <a:sym typeface="Symbol" charset="0"/>
              </a:rPr>
              <a:t>i</a:t>
            </a:r>
            <a:r>
              <a:rPr lang="en-US" i="0">
                <a:latin typeface="Comic Sans MS" charset="0"/>
                <a:sym typeface="Symbol" charset="0"/>
              </a:rPr>
              <a:t> be the set of probability distributions over S</a:t>
            </a:r>
            <a:r>
              <a:rPr lang="en-US" i="0" baseline="-25000">
                <a:latin typeface="Comic Sans MS" charset="0"/>
                <a:sym typeface="Symbol" charset="0"/>
              </a:rPr>
              <a:t>i</a:t>
            </a:r>
            <a:endParaRPr lang="en-US" i="0" baseline="-250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Matching Pennies</a:t>
            </a:r>
          </a:p>
        </p:txBody>
      </p:sp>
      <p:graphicFrame>
        <p:nvGraphicFramePr>
          <p:cNvPr id="598019" name="Group 3"/>
          <p:cNvGraphicFramePr>
            <a:graphicFrameLocks noGrp="1"/>
          </p:cNvGraphicFramePr>
          <p:nvPr/>
        </p:nvGraphicFramePr>
        <p:xfrm>
          <a:off x="2819400" y="228600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78" name="Text Box 15"/>
          <p:cNvSpPr txBox="1">
            <a:spLocks noChangeArrowheads="1"/>
          </p:cNvSpPr>
          <p:nvPr/>
        </p:nvSpPr>
        <p:spPr bwMode="auto">
          <a:xfrm>
            <a:off x="1447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   H</a:t>
            </a:r>
          </a:p>
        </p:txBody>
      </p:sp>
      <p:sp>
        <p:nvSpPr>
          <p:cNvPr id="62479" name="Text Box 16"/>
          <p:cNvSpPr txBox="1">
            <a:spLocks noChangeArrowheads="1"/>
          </p:cNvSpPr>
          <p:nvPr/>
        </p:nvSpPr>
        <p:spPr bwMode="auto">
          <a:xfrm>
            <a:off x="304800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q  H</a:t>
            </a:r>
          </a:p>
        </p:txBody>
      </p:sp>
      <p:sp>
        <p:nvSpPr>
          <p:cNvPr id="62480" name="Text Box 17"/>
          <p:cNvSpPr txBox="1">
            <a:spLocks noChangeArrowheads="1"/>
          </p:cNvSpPr>
          <p:nvPr/>
        </p:nvSpPr>
        <p:spPr bwMode="auto">
          <a:xfrm>
            <a:off x="46482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1-q  T</a:t>
            </a:r>
          </a:p>
        </p:txBody>
      </p:sp>
      <p:sp>
        <p:nvSpPr>
          <p:cNvPr id="62481" name="Text Box 18"/>
          <p:cNvSpPr txBox="1">
            <a:spLocks noChangeArrowheads="1"/>
          </p:cNvSpPr>
          <p:nvPr/>
        </p:nvSpPr>
        <p:spPr bwMode="auto">
          <a:xfrm>
            <a:off x="1371600" y="3048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1-p  T</a:t>
            </a:r>
          </a:p>
        </p:txBody>
      </p:sp>
      <p:sp>
        <p:nvSpPr>
          <p:cNvPr id="62482" name="Text Box 19"/>
          <p:cNvSpPr txBox="1">
            <a:spLocks noChangeArrowheads="1"/>
          </p:cNvSpPr>
          <p:nvPr/>
        </p:nvSpPr>
        <p:spPr bwMode="auto">
          <a:xfrm>
            <a:off x="304800" y="38862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Want to play each strategy with a certain probability so that the competitor is indifferent between its own strategies.</a:t>
            </a:r>
          </a:p>
        </p:txBody>
      </p:sp>
      <p:grpSp>
        <p:nvGrpSpPr>
          <p:cNvPr id="62483" name="Group 20"/>
          <p:cNvGrpSpPr>
            <a:grpSpLocks/>
          </p:cNvGrpSpPr>
          <p:nvPr/>
        </p:nvGrpSpPr>
        <p:grpSpPr bwMode="auto">
          <a:xfrm>
            <a:off x="1524000" y="5257800"/>
            <a:ext cx="6721475" cy="457200"/>
            <a:chOff x="960" y="3072"/>
            <a:chExt cx="4234" cy="288"/>
          </a:xfrm>
        </p:grpSpPr>
        <p:sp>
          <p:nvSpPr>
            <p:cNvPr id="62494" name="Text Box 21"/>
            <p:cNvSpPr txBox="1">
              <a:spLocks noChangeArrowheads="1"/>
            </p:cNvSpPr>
            <p:nvPr/>
          </p:nvSpPr>
          <p:spPr bwMode="auto">
            <a:xfrm>
              <a:off x="960" y="3072"/>
              <a:ext cx="3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1p+(-1)(1-p)=(-1)p+1(1-p) </a:t>
              </a:r>
            </a:p>
          </p:txBody>
        </p:sp>
        <p:sp>
          <p:nvSpPr>
            <p:cNvPr id="62495" name="AutoShape 22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6" name="Text Box 23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p=1/2</a:t>
              </a:r>
            </a:p>
          </p:txBody>
        </p:sp>
      </p:grpSp>
      <p:grpSp>
        <p:nvGrpSpPr>
          <p:cNvPr id="62484" name="Group 24"/>
          <p:cNvGrpSpPr>
            <a:grpSpLocks/>
          </p:cNvGrpSpPr>
          <p:nvPr/>
        </p:nvGrpSpPr>
        <p:grpSpPr bwMode="auto">
          <a:xfrm>
            <a:off x="2819400" y="6019800"/>
            <a:ext cx="5426075" cy="457200"/>
            <a:chOff x="1776" y="3072"/>
            <a:chExt cx="3418" cy="288"/>
          </a:xfrm>
        </p:grpSpPr>
        <p:sp>
          <p:nvSpPr>
            <p:cNvPr id="62491" name="Text Box 25"/>
            <p:cNvSpPr txBox="1">
              <a:spLocks noChangeArrowheads="1"/>
            </p:cNvSpPr>
            <p:nvPr/>
          </p:nvSpPr>
          <p:spPr bwMode="auto">
            <a:xfrm>
              <a:off x="1776" y="3072"/>
              <a:ext cx="29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q-(1-q)=-q+(1-q) </a:t>
              </a:r>
            </a:p>
          </p:txBody>
        </p:sp>
        <p:sp>
          <p:nvSpPr>
            <p:cNvPr id="62492" name="AutoShape 26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3" name="Text Box 27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q=1/2</a:t>
              </a:r>
            </a:p>
          </p:txBody>
        </p:sp>
      </p:grpSp>
      <p:sp>
        <p:nvSpPr>
          <p:cNvPr id="62485" name="Oval 16"/>
          <p:cNvSpPr>
            <a:spLocks noChangeArrowheads="1"/>
          </p:cNvSpPr>
          <p:nvPr/>
        </p:nvSpPr>
        <p:spPr bwMode="auto">
          <a:xfrm>
            <a:off x="3276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2486" name="Gerade Verbindung mit Pfeil 18"/>
          <p:cNvCxnSpPr>
            <a:cxnSpLocks noChangeShapeType="1"/>
            <a:stCxn id="62485" idx="0"/>
            <a:endCxn id="62487" idx="4"/>
          </p:cNvCxnSpPr>
          <p:nvPr/>
        </p:nvCxnSpPr>
        <p:spPr bwMode="auto">
          <a:xfrm rot="16200000" flipV="1">
            <a:off x="2971800" y="4000500"/>
            <a:ext cx="16764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87" name="Oval 19"/>
          <p:cNvSpPr>
            <a:spLocks noChangeArrowheads="1"/>
          </p:cNvSpPr>
          <p:nvPr/>
        </p:nvSpPr>
        <p:spPr bwMode="auto">
          <a:xfrm>
            <a:off x="3048000" y="2286000"/>
            <a:ext cx="6858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Oval 21"/>
          <p:cNvSpPr>
            <a:spLocks noChangeArrowheads="1"/>
          </p:cNvSpPr>
          <p:nvPr/>
        </p:nvSpPr>
        <p:spPr bwMode="auto">
          <a:xfrm>
            <a:off x="4648200" y="2286000"/>
            <a:ext cx="6858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Oval 22"/>
          <p:cNvSpPr>
            <a:spLocks noChangeArrowheads="1"/>
          </p:cNvSpPr>
          <p:nvPr/>
        </p:nvSpPr>
        <p:spPr bwMode="auto">
          <a:xfrm>
            <a:off x="1371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2490" name="Gerade Verbindung mit Pfeil 23"/>
          <p:cNvCxnSpPr>
            <a:cxnSpLocks noChangeShapeType="1"/>
            <a:stCxn id="62489" idx="0"/>
            <a:endCxn id="62488" idx="3"/>
          </p:cNvCxnSpPr>
          <p:nvPr/>
        </p:nvCxnSpPr>
        <p:spPr bwMode="auto">
          <a:xfrm rot="5400000" flipH="1" flipV="1">
            <a:off x="2603501" y="3113087"/>
            <a:ext cx="1865312" cy="2424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Mixed Nash Equilibrium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Thm (Nash 50):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Every game in which the strategy sets, S</a:t>
            </a:r>
            <a:r>
              <a:rPr lang="en-US" baseline="-25000">
                <a:latin typeface="Lucida Grande" charset="0"/>
                <a:ea typeface="ＭＳ Ｐゴシック" charset="0"/>
              </a:rPr>
              <a:t>1</a:t>
            </a:r>
            <a:r>
              <a:rPr lang="en-US">
                <a:latin typeface="Lucida Grande" charset="0"/>
                <a:ea typeface="ＭＳ Ｐゴシック" charset="0"/>
              </a:rPr>
              <a:t>,…,S</a:t>
            </a:r>
            <a:r>
              <a:rPr lang="en-US" baseline="-25000">
                <a:latin typeface="Lucida Grande" charset="0"/>
                <a:ea typeface="ＭＳ Ｐゴシック" charset="0"/>
              </a:rPr>
              <a:t>n</a:t>
            </a:r>
            <a:r>
              <a:rPr lang="en-US">
                <a:latin typeface="Lucida Grande" charset="0"/>
                <a:ea typeface="ＭＳ Ｐゴシック" charset="0"/>
              </a:rPr>
              <a:t> have a finite number of elements has a mixed strategy equilibrium.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Finding Nash Equil is another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“Together with prime factoring, the complexity of finding a Nash Eq is, in my opinion, the most important concrete open question on the boundary of P today” (Papadimitriou)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Lucida Grande" charset="0"/>
                <a:ea typeface="ＭＳ Ｐゴシック" charset="0"/>
                <a:cs typeface="ＭＳ Ｐゴシック" charset="0"/>
              </a:rPr>
              <a:t>Imperfect Information</a:t>
            </a:r>
            <a:br>
              <a:rPr lang="en-US" sz="4000" dirty="0" smtClean="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Lucida Grande" charset="0"/>
                <a:ea typeface="ＭＳ Ｐゴシック" charset="0"/>
                <a:cs typeface="ＭＳ Ｐゴシック" charset="0"/>
              </a:rPr>
              <a:t>about Strategies and Payoffs</a:t>
            </a: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So far we have assumed that agents have complete information about each other (including payoffs)</a:t>
            </a:r>
          </a:p>
          <a:p>
            <a:pPr lvl="1" eaLnBrk="1" hangingPunct="1"/>
            <a:r>
              <a:rPr lang="en-US" sz="2400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Very strong assumption!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Assume agent i has </a:t>
            </a:r>
            <a:r>
              <a:rPr lang="en-US" sz="2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type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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 which defines the payoff u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(s, 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Agents have common prior over distribution of types p()</a:t>
            </a:r>
          </a:p>
          <a:p>
            <a:pPr lvl="1" eaLnBrk="1" hangingPunct="1"/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Conditional probability p(</a:t>
            </a:r>
            <a:r>
              <a:rPr lang="en-US" sz="2400" baseline="-25000">
                <a:latin typeface="Lucida Grande" charset="0"/>
                <a:ea typeface="ＭＳ Ｐゴシック" charset="0"/>
                <a:sym typeface="Symbol" charset="0"/>
              </a:rPr>
              <a:t>-i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| </a:t>
            </a:r>
            <a:r>
              <a:rPr lang="en-US" sz="2400" baseline="-2500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) (obtained by Bayes Rule when possible)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Bayesian-Nash Equil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Strategy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</a:t>
            </a:r>
            <a:r>
              <a:rPr lang="en-US" sz="24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(</a:t>
            </a:r>
            <a:r>
              <a:rPr lang="en-US" sz="24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 is the (mixed) strategy agent </a:t>
            </a:r>
            <a:r>
              <a:rPr lang="en-US" sz="24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plays if its type is </a:t>
            </a:r>
            <a:r>
              <a:rPr lang="en-US" sz="2400" baseline="-250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endParaRPr lang="en-US" sz="2400" baseline="-25000" dirty="0">
              <a:latin typeface="Lucida Grande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Strategy profile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: =(</a:t>
            </a:r>
            <a:r>
              <a:rPr lang="en-US" sz="2400" baseline="-250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,…, </a:t>
            </a:r>
            <a:r>
              <a:rPr lang="en-US" sz="2400" baseline="-250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Expected utility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Lucida Grande" charset="0"/>
                <a:ea typeface="ＭＳ Ｐゴシック" charset="0"/>
                <a:sym typeface="Symbol" charset="0"/>
              </a:rPr>
              <a:t>EU</a:t>
            </a:r>
            <a:r>
              <a:rPr lang="en-US" sz="2000" baseline="-25000" dirty="0" err="1" smtClean="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(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),</a:t>
            </a:r>
            <a:r>
              <a:rPr lang="en-US" sz="2000" baseline="-25000" dirty="0">
                <a:latin typeface="Lucida Grande" charset="0"/>
                <a:ea typeface="ＭＳ Ｐゴシック" charset="0"/>
                <a:sym typeface="Symbol" charset="0"/>
              </a:rPr>
              <a:t>-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(),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)=</a:t>
            </a:r>
            <a:r>
              <a:rPr lang="en-US" sz="2000" baseline="-25000" dirty="0">
                <a:latin typeface="Lucida Grande" charset="0"/>
                <a:ea typeface="ＭＳ Ｐゴシック" charset="0"/>
                <a:sym typeface="Symbol" charset="0"/>
              </a:rPr>
              <a:t>-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 p(</a:t>
            </a:r>
            <a:r>
              <a:rPr lang="en-US" sz="2000" baseline="-25000" dirty="0">
                <a:latin typeface="Lucida Grande" charset="0"/>
                <a:ea typeface="ＭＳ Ｐゴシック" charset="0"/>
                <a:sym typeface="Symbol" charset="0"/>
              </a:rPr>
              <a:t>-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|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</a:t>
            </a:r>
            <a:r>
              <a:rPr lang="en-US" sz="2000" dirty="0" err="1">
                <a:latin typeface="Lucida Grande" charset="0"/>
                <a:ea typeface="ＭＳ Ｐゴシック" charset="0"/>
                <a:sym typeface="Symbol" charset="0"/>
              </a:rPr>
              <a:t>u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(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),</a:t>
            </a:r>
            <a:r>
              <a:rPr lang="en-US" sz="2000" baseline="-25000" dirty="0">
                <a:latin typeface="Lucida Grande" charset="0"/>
                <a:ea typeface="ＭＳ Ｐゴシック" charset="0"/>
                <a:sym typeface="Symbol" charset="0"/>
              </a:rPr>
              <a:t>-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 dirty="0">
                <a:latin typeface="Lucida Grande" charset="0"/>
                <a:ea typeface="ＭＳ Ｐゴシック" charset="0"/>
                <a:sym typeface="Symbol" charset="0"/>
              </a:rPr>
              <a:t>-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),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Lucida Grande" charset="0"/>
              <a:ea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Bayesian Nash </a:t>
            </a:r>
            <a:r>
              <a:rPr lang="en-US" sz="2400" dirty="0" err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Eq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: Strategy profile * is a Bayesian-Nash </a:t>
            </a:r>
            <a:r>
              <a:rPr lang="en-US" sz="24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Eq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if for all </a:t>
            </a:r>
            <a:r>
              <a:rPr lang="en-US" sz="2400" dirty="0" err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 for all </a:t>
            </a:r>
            <a:r>
              <a:rPr lang="en-US" sz="24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</a:t>
            </a:r>
            <a:r>
              <a:rPr lang="en-US" sz="2400" baseline="-25000" dirty="0" err="1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dirty="0" smtClean="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,</a:t>
            </a:r>
            <a:endParaRPr lang="en-US" sz="2000" dirty="0" smtClean="0">
              <a:latin typeface="Lucida Grande" charset="0"/>
              <a:ea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 err="1" smtClean="0">
                <a:latin typeface="Lucida Grande" charset="0"/>
                <a:ea typeface="ＭＳ Ｐゴシック" charset="0"/>
                <a:sym typeface="Symbol" charset="0"/>
              </a:rPr>
              <a:t>EU</a:t>
            </a:r>
            <a:r>
              <a:rPr lang="en-US" sz="2000" baseline="-25000" dirty="0" err="1" smtClean="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(*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),*</a:t>
            </a:r>
            <a:r>
              <a:rPr lang="en-US" sz="2000" baseline="-25000" dirty="0">
                <a:latin typeface="Lucida Grande" charset="0"/>
                <a:ea typeface="ＭＳ Ｐゴシック" charset="0"/>
                <a:sym typeface="Symbol" charset="0"/>
              </a:rPr>
              <a:t>-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(),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) </a:t>
            </a:r>
            <a:r>
              <a:rPr lang="en-US" sz="2000" dirty="0" err="1" smtClean="0">
                <a:latin typeface="Lucida Grande" charset="0"/>
                <a:ea typeface="ＭＳ Ｐゴシック" charset="0"/>
                <a:sym typeface="Symbol" charset="0"/>
              </a:rPr>
              <a:t>EU</a:t>
            </a:r>
            <a:r>
              <a:rPr lang="en-US" sz="2000" baseline="-25000" dirty="0" err="1" smtClean="0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(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),*</a:t>
            </a:r>
            <a:r>
              <a:rPr lang="en-US" sz="2000" baseline="-25000" dirty="0">
                <a:latin typeface="Lucida Grande" charset="0"/>
                <a:ea typeface="ＭＳ Ｐゴシック" charset="0"/>
                <a:sym typeface="Symbol" charset="0"/>
              </a:rPr>
              <a:t>-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(),</a:t>
            </a:r>
            <a:r>
              <a:rPr lang="en-US" sz="2000" baseline="-25000" dirty="0" err="1">
                <a:latin typeface="Lucida Grande" charset="0"/>
                <a:ea typeface="ＭＳ Ｐゴシック" charset="0"/>
                <a:sym typeface="Symbol" charset="0"/>
              </a:rPr>
              <a:t>i</a:t>
            </a:r>
            <a:r>
              <a:rPr lang="en-US" sz="2000" dirty="0" smtClean="0">
                <a:latin typeface="Lucida Grande" charset="0"/>
                <a:ea typeface="ＭＳ Ｐゴシック" charset="0"/>
                <a:sym typeface="Symbol" charset="0"/>
              </a:rPr>
              <a:t>)</a:t>
            </a:r>
            <a:endParaRPr lang="en-US" sz="2000" dirty="0">
              <a:latin typeface="Lucida Grande" charset="0"/>
              <a:ea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 smtClean="0">
              <a:latin typeface="Lucida Grande" charset="0"/>
              <a:ea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 smtClean="0">
                <a:latin typeface="Lucida Grande" charset="0"/>
                <a:ea typeface="ＭＳ Ｐゴシック" charset="0"/>
                <a:sym typeface="Symbol" charset="0"/>
              </a:rPr>
              <a:t>(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best responding </a:t>
            </a:r>
            <a:r>
              <a:rPr lang="en-US" sz="2000" dirty="0" err="1">
                <a:latin typeface="Lucida Grande" charset="0"/>
                <a:ea typeface="ＭＳ Ｐゴシック" charset="0"/>
                <a:sym typeface="Symbol" charset="0"/>
              </a:rPr>
              <a:t>w.r.t</a:t>
            </a:r>
            <a:r>
              <a:rPr lang="en-US" sz="2000" dirty="0">
                <a:latin typeface="Lucida Grande" charset="0"/>
                <a:ea typeface="ＭＳ Ｐゴシック" charset="0"/>
                <a:sym typeface="Symbol" charset="0"/>
              </a:rPr>
              <a:t>. its beliefs about the types of the other agents, assuming they are also playing a best response)</a:t>
            </a:r>
          </a:p>
        </p:txBody>
      </p:sp>
      <p:sp>
        <p:nvSpPr>
          <p:cNvPr id="2" name="Rechteck 1"/>
          <p:cNvSpPr/>
          <p:nvPr/>
        </p:nvSpPr>
        <p:spPr>
          <a:xfrm>
            <a:off x="288032" y="6211669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err="1">
                <a:solidFill>
                  <a:srgbClr val="0000FF"/>
                </a:solidFill>
              </a:rPr>
              <a:t>Harsanyi</a:t>
            </a:r>
            <a:r>
              <a:rPr lang="de-DE" sz="1200" dirty="0">
                <a:solidFill>
                  <a:srgbClr val="0000FF"/>
                </a:solidFill>
              </a:rPr>
              <a:t>, John C., </a:t>
            </a:r>
            <a:r>
              <a:rPr lang="de-DE" sz="1200" dirty="0" smtClean="0">
                <a:solidFill>
                  <a:srgbClr val="0000FF"/>
                </a:solidFill>
              </a:rPr>
              <a:t>"</a:t>
            </a:r>
            <a:r>
              <a:rPr lang="de-DE" sz="1200" dirty="0">
                <a:solidFill>
                  <a:srgbClr val="0000FF"/>
                </a:solidFill>
              </a:rPr>
              <a:t>Games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Incomplete</a:t>
            </a:r>
            <a:r>
              <a:rPr lang="de-DE" sz="1200" dirty="0">
                <a:solidFill>
                  <a:srgbClr val="0000FF"/>
                </a:solidFill>
              </a:rPr>
              <a:t> Information </a:t>
            </a:r>
            <a:r>
              <a:rPr lang="de-DE" sz="1200" dirty="0" err="1">
                <a:solidFill>
                  <a:srgbClr val="0000FF"/>
                </a:solidFill>
              </a:rPr>
              <a:t>Played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by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Bayesian</a:t>
            </a:r>
            <a:r>
              <a:rPr lang="de-DE" sz="1200" dirty="0">
                <a:solidFill>
                  <a:srgbClr val="0000FF"/>
                </a:solidFill>
              </a:rPr>
              <a:t> Players, I-III." Management Science 14 (3): 159-183 (Part I), 14 (5): 320-334 (Part II), 14 (7): 486-502 (Part III</a:t>
            </a:r>
            <a:r>
              <a:rPr lang="de-DE" sz="1200" dirty="0" smtClean="0">
                <a:solidFill>
                  <a:srgbClr val="0000FF"/>
                </a:solidFill>
              </a:rPr>
              <a:t>)</a:t>
            </a:r>
            <a:r>
              <a:rPr lang="de-DE" sz="1200" dirty="0" smtClean="0"/>
              <a:t> </a:t>
            </a:r>
            <a:r>
              <a:rPr lang="de-DE" sz="1200" i="0" dirty="0" smtClean="0">
                <a:solidFill>
                  <a:srgbClr val="0000FF"/>
                </a:solidFill>
              </a:rPr>
              <a:t>(</a:t>
            </a:r>
            <a:r>
              <a:rPr lang="de-DE" sz="1200" b="1" i="0" dirty="0" smtClean="0">
                <a:solidFill>
                  <a:srgbClr val="FF0000"/>
                </a:solidFill>
              </a:rPr>
              <a:t>1967/68</a:t>
            </a:r>
            <a:r>
              <a:rPr lang="de-DE" sz="1200" i="0" dirty="0" smtClean="0">
                <a:solidFill>
                  <a:srgbClr val="0000FF"/>
                </a:solidFill>
              </a:rPr>
              <a:t>)</a:t>
            </a:r>
            <a:endParaRPr lang="de-DE" sz="1200" dirty="0">
              <a:solidFill>
                <a:srgbClr val="0000FF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616624" y="6211669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rgbClr val="0000FF"/>
                </a:solidFill>
              </a:rPr>
              <a:t>John </a:t>
            </a:r>
            <a:r>
              <a:rPr lang="de-DE" sz="1200" dirty="0" err="1" smtClean="0">
                <a:solidFill>
                  <a:srgbClr val="0000FF"/>
                </a:solidFill>
              </a:rPr>
              <a:t>Harsanyi</a:t>
            </a:r>
            <a:r>
              <a:rPr lang="de-DE" sz="1200" dirty="0" smtClean="0">
                <a:solidFill>
                  <a:srgbClr val="0000FF"/>
                </a:solidFill>
              </a:rPr>
              <a:t> was a </a:t>
            </a:r>
            <a:r>
              <a:rPr lang="de-DE" sz="1200" dirty="0" err="1">
                <a:solidFill>
                  <a:srgbClr val="0000FF"/>
                </a:solidFill>
              </a:rPr>
              <a:t>co-recipient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along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John Nash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Reinhard Selten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1994 Nobel Memorial </a:t>
            </a:r>
            <a:r>
              <a:rPr lang="de-DE" sz="1200" dirty="0" err="1">
                <a:solidFill>
                  <a:srgbClr val="0000FF"/>
                </a:solidFill>
              </a:rPr>
              <a:t>Prize</a:t>
            </a:r>
            <a:r>
              <a:rPr lang="de-DE" sz="1200" dirty="0">
                <a:solidFill>
                  <a:srgbClr val="0000FF"/>
                </a:solidFill>
              </a:rPr>
              <a:t> in Economics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Example: 1</a:t>
            </a:r>
            <a:r>
              <a:rPr lang="en-US" sz="3600" baseline="30000">
                <a:latin typeface="Lucida Grande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 price sealed-bid auction</a:t>
            </a:r>
          </a:p>
        </p:txBody>
      </p:sp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915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2 agents (1 and 2) with values v</a:t>
            </a:r>
            <a:r>
              <a:rPr lang="en-US" sz="2000" i="0" baseline="-25000">
                <a:latin typeface="Comic Sans MS" charset="0"/>
              </a:rPr>
              <a:t>1</a:t>
            </a:r>
            <a:r>
              <a:rPr lang="en-US" sz="2000" i="0">
                <a:latin typeface="Comic Sans MS" charset="0"/>
              </a:rPr>
              <a:t>,v</a:t>
            </a:r>
            <a:r>
              <a:rPr lang="en-US" sz="2000" i="0" baseline="-25000">
                <a:latin typeface="Comic Sans MS" charset="0"/>
              </a:rPr>
              <a:t>2</a:t>
            </a:r>
            <a:r>
              <a:rPr lang="en-US" sz="2000" i="0">
                <a:latin typeface="Comic Sans MS" charset="0"/>
              </a:rPr>
              <a:t> drawn uniformly from [0,1].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Utility of agent i if it bids b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 and wins the item is u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=v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-b</a:t>
            </a:r>
            <a:r>
              <a:rPr lang="en-US" sz="2000" i="0" baseline="-25000">
                <a:latin typeface="Comic Sans MS" charset="0"/>
              </a:rPr>
              <a:t>i</a:t>
            </a:r>
            <a:r>
              <a:rPr lang="en-US" sz="2000" i="0">
                <a:latin typeface="Comic Sans MS" charset="0"/>
              </a:rPr>
              <a:t>.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Assume agent 2’s bidding strategy is b</a:t>
            </a:r>
            <a:r>
              <a:rPr lang="en-US" i="0" baseline="-25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)=v</a:t>
            </a:r>
            <a:r>
              <a:rPr lang="en-US" i="0" baseline="-25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/2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How should 1 bid? (i.e. what is b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)=z?)</a:t>
            </a: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611560" y="4114800"/>
            <a:ext cx="8054280" cy="46166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Comic Sans MS" charset="0"/>
              </a:rPr>
              <a:t>U</a:t>
            </a:r>
            <a:r>
              <a:rPr lang="en-US" i="0" baseline="-25000" dirty="0">
                <a:latin typeface="Comic Sans MS" charset="0"/>
              </a:rPr>
              <a:t>1</a:t>
            </a:r>
            <a:r>
              <a:rPr lang="en-US" i="0" dirty="0">
                <a:latin typeface="Comic Sans MS" charset="0"/>
              </a:rPr>
              <a:t>=</a:t>
            </a:r>
            <a:r>
              <a:rPr lang="en-US" i="0" dirty="0" smtClean="0">
                <a:latin typeface="Symbol" charset="0"/>
                <a:cs typeface="Symbol" charset="0"/>
                <a:sym typeface="Math1" charset="0"/>
              </a:rPr>
              <a:t></a:t>
            </a:r>
            <a:r>
              <a:rPr lang="en-US" i="0" baseline="-25000" dirty="0" smtClean="0">
                <a:latin typeface="Comic Sans MS" charset="0"/>
                <a:sym typeface="Math1" charset="0"/>
              </a:rPr>
              <a:t>x=</a:t>
            </a:r>
            <a:r>
              <a:rPr lang="en-US" i="0" baseline="-25000" dirty="0">
                <a:latin typeface="Comic Sans MS" charset="0"/>
                <a:sym typeface="Math1" charset="0"/>
              </a:rPr>
              <a:t>0</a:t>
            </a:r>
            <a:r>
              <a:rPr lang="en-US" i="0" baseline="30000" dirty="0">
                <a:latin typeface="Comic Sans MS" charset="0"/>
                <a:sym typeface="Math1" charset="0"/>
              </a:rPr>
              <a:t>2z</a:t>
            </a:r>
            <a:r>
              <a:rPr lang="en-US" i="0" dirty="0">
                <a:latin typeface="Comic Sans MS" charset="0"/>
                <a:sym typeface="Math1" charset="0"/>
              </a:rPr>
              <a:t>(v</a:t>
            </a:r>
            <a:r>
              <a:rPr lang="en-US" i="0" baseline="-25000" dirty="0">
                <a:latin typeface="Comic Sans MS" charset="0"/>
                <a:sym typeface="Math1" charset="0"/>
              </a:rPr>
              <a:t>1</a:t>
            </a:r>
            <a:r>
              <a:rPr lang="en-US" i="0" dirty="0" smtClean="0">
                <a:latin typeface="Comic Sans MS" charset="0"/>
                <a:sym typeface="Math1" charset="0"/>
              </a:rPr>
              <a:t>-x)dx </a:t>
            </a:r>
            <a:r>
              <a:rPr lang="en-US" i="0" dirty="0">
                <a:latin typeface="Comic Sans MS" charset="0"/>
                <a:sym typeface="Math1" charset="0"/>
              </a:rPr>
              <a:t>= [</a:t>
            </a:r>
            <a:r>
              <a:rPr lang="en-US" i="0" dirty="0" smtClean="0">
                <a:latin typeface="Comic Sans MS" charset="0"/>
                <a:sym typeface="Math1" charset="0"/>
              </a:rPr>
              <a:t>v</a:t>
            </a:r>
            <a:r>
              <a:rPr lang="en-US" i="0" baseline="-25000" dirty="0" smtClean="0">
                <a:latin typeface="Comic Sans MS" charset="0"/>
                <a:sym typeface="Math1" charset="0"/>
              </a:rPr>
              <a:t>1</a:t>
            </a:r>
            <a:r>
              <a:rPr lang="en-US" i="0" dirty="0" smtClean="0">
                <a:latin typeface="Comic Sans MS" charset="0"/>
                <a:sym typeface="Math1" charset="0"/>
              </a:rPr>
              <a:t>x-(1/2)x</a:t>
            </a:r>
            <a:r>
              <a:rPr lang="en-US" i="0" baseline="30000" dirty="0" smtClean="0">
                <a:latin typeface="Comic Sans MS" charset="0"/>
                <a:sym typeface="Math1" charset="0"/>
              </a:rPr>
              <a:t>2</a:t>
            </a:r>
            <a:r>
              <a:rPr lang="en-US" i="0" dirty="0" smtClean="0">
                <a:latin typeface="Comic Sans MS" charset="0"/>
                <a:sym typeface="Math1" charset="0"/>
              </a:rPr>
              <a:t>]</a:t>
            </a:r>
            <a:r>
              <a:rPr lang="en-US" i="0" baseline="-25000" dirty="0" smtClean="0">
                <a:latin typeface="Comic Sans MS" charset="0"/>
                <a:sym typeface="Math1" charset="0"/>
              </a:rPr>
              <a:t>0</a:t>
            </a:r>
            <a:r>
              <a:rPr lang="en-US" i="0" baseline="30000" dirty="0" smtClean="0">
                <a:latin typeface="Comic Sans MS" charset="0"/>
                <a:sym typeface="Math1" charset="0"/>
              </a:rPr>
              <a:t>2z </a:t>
            </a:r>
            <a:r>
              <a:rPr lang="en-US" i="0" dirty="0" smtClean="0">
                <a:latin typeface="Comic Sans MS" charset="0"/>
                <a:sym typeface="Math1" charset="0"/>
              </a:rPr>
              <a:t>= 2zv</a:t>
            </a:r>
            <a:r>
              <a:rPr lang="en-US" i="0" baseline="-25000" dirty="0" smtClean="0">
                <a:latin typeface="Comic Sans MS" charset="0"/>
                <a:sym typeface="Math1" charset="0"/>
              </a:rPr>
              <a:t>1</a:t>
            </a:r>
            <a:r>
              <a:rPr lang="en-US" i="0" dirty="0">
                <a:latin typeface="Comic Sans MS" charset="0"/>
                <a:sym typeface="Math1" charset="0"/>
              </a:rPr>
              <a:t>-2z</a:t>
            </a:r>
            <a:r>
              <a:rPr lang="en-US" i="0" baseline="30000" dirty="0">
                <a:latin typeface="Comic Sans MS" charset="0"/>
                <a:sym typeface="Math1" charset="0"/>
              </a:rPr>
              <a:t>2</a:t>
            </a:r>
            <a:endParaRPr lang="en-US" i="0" baseline="30000" dirty="0">
              <a:latin typeface="Comic Sans MS" charset="0"/>
            </a:endParaRPr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899592" y="4800600"/>
            <a:ext cx="7461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Comic Sans MS" charset="0"/>
              </a:rPr>
              <a:t>Note: given b</a:t>
            </a:r>
            <a:r>
              <a:rPr lang="en-US" sz="2000" i="0" baseline="-25000" dirty="0">
                <a:latin typeface="Comic Sans MS" charset="0"/>
              </a:rPr>
              <a:t>2</a:t>
            </a:r>
            <a:r>
              <a:rPr lang="en-US" sz="2000" i="0" dirty="0">
                <a:latin typeface="Comic Sans MS" charset="0"/>
              </a:rPr>
              <a:t>(v</a:t>
            </a:r>
            <a:r>
              <a:rPr lang="en-US" sz="2000" i="0" baseline="-25000" dirty="0">
                <a:latin typeface="Comic Sans MS" charset="0"/>
              </a:rPr>
              <a:t>2</a:t>
            </a:r>
            <a:r>
              <a:rPr lang="en-US" sz="2000" i="0" dirty="0">
                <a:latin typeface="Comic Sans MS" charset="0"/>
              </a:rPr>
              <a:t>)=v</a:t>
            </a:r>
            <a:r>
              <a:rPr lang="en-US" sz="2000" i="0" baseline="-25000" dirty="0">
                <a:latin typeface="Comic Sans MS" charset="0"/>
              </a:rPr>
              <a:t>2</a:t>
            </a:r>
            <a:r>
              <a:rPr lang="en-US" sz="2000" i="0" dirty="0">
                <a:latin typeface="Comic Sans MS" charset="0"/>
              </a:rPr>
              <a:t>/2, 1 only wins if v</a:t>
            </a:r>
            <a:r>
              <a:rPr lang="en-US" sz="2000" i="0" baseline="-25000" dirty="0">
                <a:latin typeface="Comic Sans MS" charset="0"/>
              </a:rPr>
              <a:t>2</a:t>
            </a:r>
            <a:r>
              <a:rPr lang="en-US" sz="2000" i="0" dirty="0">
                <a:latin typeface="Comic Sans MS" charset="0"/>
              </a:rPr>
              <a:t>&lt;</a:t>
            </a:r>
            <a:r>
              <a:rPr lang="en-US" sz="2000" i="0" dirty="0" smtClean="0">
                <a:latin typeface="Comic Sans MS" charset="0"/>
              </a:rPr>
              <a:t>2z otherwise U</a:t>
            </a:r>
            <a:r>
              <a:rPr lang="en-US" sz="2000" i="0" baseline="-25000" dirty="0" smtClean="0">
                <a:latin typeface="Comic Sans MS" charset="0"/>
              </a:rPr>
              <a:t>1</a:t>
            </a:r>
            <a:r>
              <a:rPr lang="en-US" sz="2000" i="0" dirty="0" smtClean="0">
                <a:latin typeface="Comic Sans MS" charset="0"/>
              </a:rPr>
              <a:t> is 0</a:t>
            </a:r>
            <a:endParaRPr lang="en-US" sz="2000" i="0" dirty="0">
              <a:latin typeface="Comic Sans MS" charset="0"/>
            </a:endParaRPr>
          </a:p>
        </p:txBody>
      </p:sp>
      <p:sp>
        <p:nvSpPr>
          <p:cNvPr id="70662" name="Text Box 7"/>
          <p:cNvSpPr txBox="1">
            <a:spLocks noChangeArrowheads="1"/>
          </p:cNvSpPr>
          <p:nvPr/>
        </p:nvSpPr>
        <p:spPr bwMode="auto">
          <a:xfrm>
            <a:off x="1547664" y="5334000"/>
            <a:ext cx="652953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 err="1" smtClean="0">
                <a:latin typeface="Comic Sans MS" charset="0"/>
              </a:rPr>
              <a:t>argmax</a:t>
            </a:r>
            <a:r>
              <a:rPr lang="en-US" i="0" baseline="-25000" dirty="0" err="1" smtClean="0">
                <a:latin typeface="Comic Sans MS" charset="0"/>
              </a:rPr>
              <a:t>z</a:t>
            </a:r>
            <a:r>
              <a:rPr lang="en-US" i="0" dirty="0">
                <a:latin typeface="Comic Sans MS" charset="0"/>
              </a:rPr>
              <a:t>[2zv</a:t>
            </a:r>
            <a:r>
              <a:rPr lang="en-US" i="0" baseline="-25000" dirty="0">
                <a:latin typeface="Comic Sans MS" charset="0"/>
              </a:rPr>
              <a:t>1</a:t>
            </a:r>
            <a:r>
              <a:rPr lang="en-US" i="0" dirty="0">
                <a:latin typeface="Comic Sans MS" charset="0"/>
              </a:rPr>
              <a:t>-2z</a:t>
            </a:r>
            <a:r>
              <a:rPr lang="en-US" i="0" baseline="30000" dirty="0">
                <a:latin typeface="Comic Sans MS" charset="0"/>
              </a:rPr>
              <a:t>2</a:t>
            </a:r>
            <a:r>
              <a:rPr lang="en-US" i="0" dirty="0">
                <a:latin typeface="Comic Sans MS" charset="0"/>
              </a:rPr>
              <a:t> ] when z=b</a:t>
            </a:r>
            <a:r>
              <a:rPr lang="en-US" i="0" baseline="-25000" dirty="0">
                <a:latin typeface="Comic Sans MS" charset="0"/>
              </a:rPr>
              <a:t>1</a:t>
            </a:r>
            <a:r>
              <a:rPr lang="en-US" i="0" dirty="0">
                <a:latin typeface="Comic Sans MS" charset="0"/>
              </a:rPr>
              <a:t>(v</a:t>
            </a:r>
            <a:r>
              <a:rPr lang="en-US" i="0" baseline="-25000" dirty="0">
                <a:latin typeface="Comic Sans MS" charset="0"/>
              </a:rPr>
              <a:t>1</a:t>
            </a:r>
            <a:r>
              <a:rPr lang="en-US" i="0" dirty="0">
                <a:latin typeface="Comic Sans MS" charset="0"/>
              </a:rPr>
              <a:t>)=v</a:t>
            </a:r>
            <a:r>
              <a:rPr lang="en-US" i="0" baseline="-25000" dirty="0">
                <a:latin typeface="Comic Sans MS" charset="0"/>
              </a:rPr>
              <a:t>1</a:t>
            </a:r>
            <a:r>
              <a:rPr lang="en-US" i="0" dirty="0">
                <a:latin typeface="Comic Sans MS" charset="0"/>
              </a:rPr>
              <a:t>/2</a:t>
            </a:r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533400" y="6035675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Similar argument for agent 2, assuming b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(v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)=v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/2.  We have an equilibrium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Social Choice Theory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81200"/>
            <a:ext cx="8458200" cy="3352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Times" charset="0"/>
              <a:buNone/>
              <a:defRPr/>
            </a:pP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</a:rPr>
              <a:t>Assume a group of agents make a decision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>
                <a:latin typeface="Lucida Grande" charset="0"/>
                <a:ea typeface="ＭＳ Ｐゴシック" charset="0"/>
                <a:cs typeface="ＭＳ Ｐゴシック" charset="0"/>
              </a:rPr>
              <a:t>Agents </a:t>
            </a: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have preferences over alternatives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Lucida Grande" charset="0"/>
                <a:ea typeface="ＭＳ Ｐゴシック" charset="0"/>
              </a:rPr>
              <a:t>Agents can </a:t>
            </a:r>
            <a:r>
              <a:rPr lang="en-US" sz="2400" dirty="0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rank order</a:t>
            </a:r>
            <a:r>
              <a:rPr lang="en-US" sz="2400" dirty="0">
                <a:latin typeface="Lucida Grande" charset="0"/>
                <a:ea typeface="ＭＳ Ｐゴシック" charset="0"/>
              </a:rPr>
              <a:t> the outcomes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2000" dirty="0">
                <a:latin typeface="Lucida Grande" charset="0"/>
                <a:ea typeface="ＭＳ Ｐゴシック" charset="0"/>
              </a:rPr>
              <a:t>a&gt;b&gt;c=d is read as “a is preferred to b which is preferred to c which is equivalent to d”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Voters are </a:t>
            </a:r>
            <a:r>
              <a:rPr lang="en-US" sz="2800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sincere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Lucida Grande" charset="0"/>
                <a:ea typeface="ＭＳ Ｐゴシック" charset="0"/>
              </a:rPr>
              <a:t>They truthfully tell the center their preferences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Outcome is enforced on all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Full vs bounded rationality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1573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i="0">
                <a:latin typeface="Comic Sans MS" charset="0"/>
              </a:rPr>
              <a:t>Full</a:t>
            </a:r>
          </a:p>
          <a:p>
            <a:r>
              <a:rPr lang="en-US" sz="2200" b="1" i="0">
                <a:latin typeface="Comic Sans MS" charset="0"/>
              </a:rPr>
              <a:t>rationality</a:t>
            </a:r>
            <a:endParaRPr lang="en-US" sz="2200" i="0">
              <a:latin typeface="Comic Sans MS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7315200" y="1828800"/>
            <a:ext cx="1573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i="0">
                <a:latin typeface="Comic Sans MS" charset="0"/>
              </a:rPr>
              <a:t>Bounded</a:t>
            </a:r>
          </a:p>
          <a:p>
            <a:r>
              <a:rPr lang="en-US" sz="2200" b="1" i="0">
                <a:latin typeface="Comic Sans MS" charset="0"/>
              </a:rPr>
              <a:t>rationality</a:t>
            </a:r>
            <a:endParaRPr lang="en-US" sz="2200" i="0">
              <a:latin typeface="Comic Sans MS" charset="0"/>
            </a:endParaRP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34417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57912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Line 9"/>
          <p:cNvSpPr>
            <a:spLocks noChangeShapeType="1"/>
          </p:cNvSpPr>
          <p:nvPr/>
        </p:nvSpPr>
        <p:spPr bwMode="auto">
          <a:xfrm flipV="1">
            <a:off x="4684713" y="4613275"/>
            <a:ext cx="1587" cy="13922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3" name="Freeform 10"/>
          <p:cNvSpPr>
            <a:spLocks/>
          </p:cNvSpPr>
          <p:nvPr/>
        </p:nvSpPr>
        <p:spPr bwMode="auto">
          <a:xfrm>
            <a:off x="4624388" y="4475163"/>
            <a:ext cx="130175" cy="144462"/>
          </a:xfrm>
          <a:custGeom>
            <a:avLst/>
            <a:gdLst>
              <a:gd name="T0" fmla="*/ 2147483647 w 82"/>
              <a:gd name="T1" fmla="*/ 2147483647 h 91"/>
              <a:gd name="T2" fmla="*/ 2147483647 w 82"/>
              <a:gd name="T3" fmla="*/ 2147483647 h 91"/>
              <a:gd name="T4" fmla="*/ 2147483647 w 82"/>
              <a:gd name="T5" fmla="*/ 0 h 91"/>
              <a:gd name="T6" fmla="*/ 0 w 82"/>
              <a:gd name="T7" fmla="*/ 2147483647 h 91"/>
              <a:gd name="T8" fmla="*/ 2147483647 w 82"/>
              <a:gd name="T9" fmla="*/ 2147483647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"/>
              <a:gd name="T16" fmla="*/ 0 h 91"/>
              <a:gd name="T17" fmla="*/ 82 w 82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" h="91">
                <a:moveTo>
                  <a:pt x="41" y="91"/>
                </a:moveTo>
                <a:lnTo>
                  <a:pt x="82" y="91"/>
                </a:lnTo>
                <a:lnTo>
                  <a:pt x="41" y="0"/>
                </a:lnTo>
                <a:lnTo>
                  <a:pt x="0" y="91"/>
                </a:lnTo>
                <a:lnTo>
                  <a:pt x="41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4" name="Freeform 11"/>
          <p:cNvSpPr>
            <a:spLocks/>
          </p:cNvSpPr>
          <p:nvPr/>
        </p:nvSpPr>
        <p:spPr bwMode="auto">
          <a:xfrm>
            <a:off x="7859713" y="5945188"/>
            <a:ext cx="142875" cy="130175"/>
          </a:xfrm>
          <a:custGeom>
            <a:avLst/>
            <a:gdLst>
              <a:gd name="T0" fmla="*/ 0 w 90"/>
              <a:gd name="T1" fmla="*/ 2147483647 h 82"/>
              <a:gd name="T2" fmla="*/ 0 w 90"/>
              <a:gd name="T3" fmla="*/ 2147483647 h 82"/>
              <a:gd name="T4" fmla="*/ 2147483647 w 90"/>
              <a:gd name="T5" fmla="*/ 2147483647 h 82"/>
              <a:gd name="T6" fmla="*/ 0 w 90"/>
              <a:gd name="T7" fmla="*/ 0 h 82"/>
              <a:gd name="T8" fmla="*/ 0 w 90"/>
              <a:gd name="T9" fmla="*/ 2147483647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82"/>
              <a:gd name="T17" fmla="*/ 90 w 90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82">
                <a:moveTo>
                  <a:pt x="0" y="41"/>
                </a:moveTo>
                <a:lnTo>
                  <a:pt x="0" y="82"/>
                </a:lnTo>
                <a:lnTo>
                  <a:pt x="90" y="41"/>
                </a:lnTo>
                <a:lnTo>
                  <a:pt x="0" y="0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4684713" y="6005513"/>
            <a:ext cx="31686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8093075" y="5903913"/>
            <a:ext cx="469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time</a:t>
            </a:r>
            <a:endParaRPr lang="de-DE"/>
          </a:p>
        </p:txBody>
      </p:sp>
      <p:sp>
        <p:nvSpPr>
          <p:cNvPr id="19467" name="Bogen 14"/>
          <p:cNvSpPr>
            <a:spLocks/>
          </p:cNvSpPr>
          <p:nvPr/>
        </p:nvSpPr>
        <p:spPr bwMode="auto">
          <a:xfrm>
            <a:off x="4673600" y="4610100"/>
            <a:ext cx="2282825" cy="1382713"/>
          </a:xfrm>
          <a:custGeom>
            <a:avLst/>
            <a:gdLst>
              <a:gd name="T0" fmla="*/ 0 w 21599"/>
              <a:gd name="T1" fmla="*/ 2147483647 h 21600"/>
              <a:gd name="T2" fmla="*/ 2147483647 w 21599"/>
              <a:gd name="T3" fmla="*/ 0 h 21600"/>
              <a:gd name="T4" fmla="*/ 2147483647 w 215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9"/>
              <a:gd name="T10" fmla="*/ 0 h 21600"/>
              <a:gd name="T11" fmla="*/ 21599 w 215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600" fill="none" extrusionOk="0">
                <a:moveTo>
                  <a:pt x="-1" y="21575"/>
                </a:moveTo>
                <a:cubicBezTo>
                  <a:pt x="12" y="9656"/>
                  <a:pt x="9679" y="-1"/>
                  <a:pt x="21599" y="-1"/>
                </a:cubicBezTo>
              </a:path>
              <a:path w="21599" h="21600" stroke="0" extrusionOk="0">
                <a:moveTo>
                  <a:pt x="-1" y="21575"/>
                </a:moveTo>
                <a:cubicBezTo>
                  <a:pt x="12" y="9656"/>
                  <a:pt x="9679" y="-1"/>
                  <a:pt x="21599" y="-1"/>
                </a:cubicBezTo>
                <a:lnTo>
                  <a:pt x="21599" y="21600"/>
                </a:lnTo>
                <a:lnTo>
                  <a:pt x="-1" y="21575"/>
                </a:lnTo>
                <a:close/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8" name="Rectangle 15"/>
          <p:cNvSpPr>
            <a:spLocks noChangeArrowheads="1"/>
          </p:cNvSpPr>
          <p:nvPr/>
        </p:nvSpPr>
        <p:spPr bwMode="auto">
          <a:xfrm>
            <a:off x="7062788" y="4521200"/>
            <a:ext cx="168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solution quality</a:t>
            </a:r>
            <a:endParaRPr lang="de-DE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4648200" y="6024563"/>
            <a:ext cx="2470150" cy="528637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4592638" y="6407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deliberation cost</a:t>
            </a:r>
            <a:endParaRPr lang="de-DE"/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 flipV="1">
            <a:off x="5926138" y="4681538"/>
            <a:ext cx="1587" cy="14271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7132638" y="5386388"/>
            <a:ext cx="1854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latin typeface="Helvetica" charset="0"/>
              </a:rPr>
              <a:t>worth of solution</a:t>
            </a:r>
            <a:endParaRPr lang="de-DE"/>
          </a:p>
        </p:txBody>
      </p:sp>
      <p:sp>
        <p:nvSpPr>
          <p:cNvPr id="19473" name="Freeform 20"/>
          <p:cNvSpPr>
            <a:spLocks/>
          </p:cNvSpPr>
          <p:nvPr/>
        </p:nvSpPr>
        <p:spPr bwMode="auto">
          <a:xfrm>
            <a:off x="4673600" y="5065713"/>
            <a:ext cx="2317750" cy="903287"/>
          </a:xfrm>
          <a:custGeom>
            <a:avLst/>
            <a:gdLst>
              <a:gd name="T0" fmla="*/ 2147483647 w 1460"/>
              <a:gd name="T1" fmla="*/ 2147483647 h 569"/>
              <a:gd name="T2" fmla="*/ 2147483647 w 1460"/>
              <a:gd name="T3" fmla="*/ 2147483647 h 569"/>
              <a:gd name="T4" fmla="*/ 2147483647 w 1460"/>
              <a:gd name="T5" fmla="*/ 2147483647 h 569"/>
              <a:gd name="T6" fmla="*/ 2147483647 w 1460"/>
              <a:gd name="T7" fmla="*/ 2147483647 h 569"/>
              <a:gd name="T8" fmla="*/ 2147483647 w 1460"/>
              <a:gd name="T9" fmla="*/ 2147483647 h 569"/>
              <a:gd name="T10" fmla="*/ 2147483647 w 1460"/>
              <a:gd name="T11" fmla="*/ 2147483647 h 569"/>
              <a:gd name="T12" fmla="*/ 2147483647 w 1460"/>
              <a:gd name="T13" fmla="*/ 2147483647 h 569"/>
              <a:gd name="T14" fmla="*/ 2147483647 w 1460"/>
              <a:gd name="T15" fmla="*/ 2147483647 h 569"/>
              <a:gd name="T16" fmla="*/ 2147483647 w 1460"/>
              <a:gd name="T17" fmla="*/ 2147483647 h 569"/>
              <a:gd name="T18" fmla="*/ 2147483647 w 1460"/>
              <a:gd name="T19" fmla="*/ 2147483647 h 569"/>
              <a:gd name="T20" fmla="*/ 2147483647 w 1460"/>
              <a:gd name="T21" fmla="*/ 2147483647 h 569"/>
              <a:gd name="T22" fmla="*/ 2147483647 w 1460"/>
              <a:gd name="T23" fmla="*/ 2147483647 h 569"/>
              <a:gd name="T24" fmla="*/ 2147483647 w 1460"/>
              <a:gd name="T25" fmla="*/ 2147483647 h 569"/>
              <a:gd name="T26" fmla="*/ 2147483647 w 1460"/>
              <a:gd name="T27" fmla="*/ 2147483647 h 569"/>
              <a:gd name="T28" fmla="*/ 2147483647 w 1460"/>
              <a:gd name="T29" fmla="*/ 2147483647 h 569"/>
              <a:gd name="T30" fmla="*/ 2147483647 w 1460"/>
              <a:gd name="T31" fmla="*/ 2147483647 h 569"/>
              <a:gd name="T32" fmla="*/ 2147483647 w 1460"/>
              <a:gd name="T33" fmla="*/ 2147483647 h 569"/>
              <a:gd name="T34" fmla="*/ 2147483647 w 1460"/>
              <a:gd name="T35" fmla="*/ 2147483647 h 569"/>
              <a:gd name="T36" fmla="*/ 2147483647 w 1460"/>
              <a:gd name="T37" fmla="*/ 2147483647 h 569"/>
              <a:gd name="T38" fmla="*/ 2147483647 w 1460"/>
              <a:gd name="T39" fmla="*/ 2147483647 h 569"/>
              <a:gd name="T40" fmla="*/ 2147483647 w 1460"/>
              <a:gd name="T41" fmla="*/ 2147483647 h 569"/>
              <a:gd name="T42" fmla="*/ 2147483647 w 1460"/>
              <a:gd name="T43" fmla="*/ 2147483647 h 569"/>
              <a:gd name="T44" fmla="*/ 2147483647 w 1460"/>
              <a:gd name="T45" fmla="*/ 2147483647 h 569"/>
              <a:gd name="T46" fmla="*/ 2147483647 w 1460"/>
              <a:gd name="T47" fmla="*/ 2147483647 h 569"/>
              <a:gd name="T48" fmla="*/ 2147483647 w 1460"/>
              <a:gd name="T49" fmla="*/ 2147483647 h 569"/>
              <a:gd name="T50" fmla="*/ 2147483647 w 1460"/>
              <a:gd name="T51" fmla="*/ 2147483647 h 569"/>
              <a:gd name="T52" fmla="*/ 2147483647 w 1460"/>
              <a:gd name="T53" fmla="*/ 2147483647 h 569"/>
              <a:gd name="T54" fmla="*/ 2147483647 w 1460"/>
              <a:gd name="T55" fmla="*/ 2147483647 h 569"/>
              <a:gd name="T56" fmla="*/ 2147483647 w 1460"/>
              <a:gd name="T57" fmla="*/ 2147483647 h 569"/>
              <a:gd name="T58" fmla="*/ 2147483647 w 1460"/>
              <a:gd name="T59" fmla="*/ 2147483647 h 569"/>
              <a:gd name="T60" fmla="*/ 2147483647 w 1460"/>
              <a:gd name="T61" fmla="*/ 2147483647 h 569"/>
              <a:gd name="T62" fmla="*/ 2147483647 w 1460"/>
              <a:gd name="T63" fmla="*/ 2147483647 h 569"/>
              <a:gd name="T64" fmla="*/ 2147483647 w 1460"/>
              <a:gd name="T65" fmla="*/ 0 h 569"/>
              <a:gd name="T66" fmla="*/ 2147483647 w 1460"/>
              <a:gd name="T67" fmla="*/ 2147483647 h 569"/>
              <a:gd name="T68" fmla="*/ 2147483647 w 1460"/>
              <a:gd name="T69" fmla="*/ 2147483647 h 569"/>
              <a:gd name="T70" fmla="*/ 2147483647 w 1460"/>
              <a:gd name="T71" fmla="*/ 2147483647 h 569"/>
              <a:gd name="T72" fmla="*/ 2147483647 w 1460"/>
              <a:gd name="T73" fmla="*/ 2147483647 h 569"/>
              <a:gd name="T74" fmla="*/ 2147483647 w 1460"/>
              <a:gd name="T75" fmla="*/ 2147483647 h 569"/>
              <a:gd name="T76" fmla="*/ 2147483647 w 1460"/>
              <a:gd name="T77" fmla="*/ 2147483647 h 569"/>
              <a:gd name="T78" fmla="*/ 2147483647 w 1460"/>
              <a:gd name="T79" fmla="*/ 2147483647 h 569"/>
              <a:gd name="T80" fmla="*/ 2147483647 w 1460"/>
              <a:gd name="T81" fmla="*/ 2147483647 h 569"/>
              <a:gd name="T82" fmla="*/ 2147483647 w 1460"/>
              <a:gd name="T83" fmla="*/ 2147483647 h 569"/>
              <a:gd name="T84" fmla="*/ 2147483647 w 1460"/>
              <a:gd name="T85" fmla="*/ 2147483647 h 569"/>
              <a:gd name="T86" fmla="*/ 2147483647 w 1460"/>
              <a:gd name="T87" fmla="*/ 2147483647 h 569"/>
              <a:gd name="T88" fmla="*/ 2147483647 w 1460"/>
              <a:gd name="T89" fmla="*/ 2147483647 h 569"/>
              <a:gd name="T90" fmla="*/ 2147483647 w 1460"/>
              <a:gd name="T91" fmla="*/ 2147483647 h 569"/>
              <a:gd name="T92" fmla="*/ 2147483647 w 1460"/>
              <a:gd name="T93" fmla="*/ 2147483647 h 569"/>
              <a:gd name="T94" fmla="*/ 2147483647 w 1460"/>
              <a:gd name="T95" fmla="*/ 2147483647 h 569"/>
              <a:gd name="T96" fmla="*/ 2147483647 w 1460"/>
              <a:gd name="T97" fmla="*/ 2147483647 h 569"/>
              <a:gd name="T98" fmla="*/ 2147483647 w 1460"/>
              <a:gd name="T99" fmla="*/ 2147483647 h 569"/>
              <a:gd name="T100" fmla="*/ 2147483647 w 1460"/>
              <a:gd name="T101" fmla="*/ 2147483647 h 569"/>
              <a:gd name="T102" fmla="*/ 2147483647 w 1460"/>
              <a:gd name="T103" fmla="*/ 2147483647 h 569"/>
              <a:gd name="T104" fmla="*/ 2147483647 w 1460"/>
              <a:gd name="T105" fmla="*/ 2147483647 h 569"/>
              <a:gd name="T106" fmla="*/ 2147483647 w 1460"/>
              <a:gd name="T107" fmla="*/ 2147483647 h 5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460"/>
              <a:gd name="T163" fmla="*/ 0 h 569"/>
              <a:gd name="T164" fmla="*/ 1460 w 1460"/>
              <a:gd name="T165" fmla="*/ 569 h 5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460" h="569">
                <a:moveTo>
                  <a:pt x="0" y="569"/>
                </a:moveTo>
                <a:lnTo>
                  <a:pt x="0" y="561"/>
                </a:lnTo>
                <a:lnTo>
                  <a:pt x="0" y="554"/>
                </a:lnTo>
                <a:lnTo>
                  <a:pt x="7" y="554"/>
                </a:lnTo>
                <a:lnTo>
                  <a:pt x="7" y="547"/>
                </a:lnTo>
                <a:lnTo>
                  <a:pt x="7" y="538"/>
                </a:lnTo>
                <a:lnTo>
                  <a:pt x="7" y="531"/>
                </a:lnTo>
                <a:lnTo>
                  <a:pt x="7" y="524"/>
                </a:lnTo>
                <a:lnTo>
                  <a:pt x="14" y="524"/>
                </a:lnTo>
                <a:lnTo>
                  <a:pt x="14" y="517"/>
                </a:lnTo>
                <a:lnTo>
                  <a:pt x="14" y="510"/>
                </a:lnTo>
                <a:lnTo>
                  <a:pt x="21" y="510"/>
                </a:lnTo>
                <a:lnTo>
                  <a:pt x="21" y="503"/>
                </a:lnTo>
                <a:lnTo>
                  <a:pt x="21" y="494"/>
                </a:lnTo>
                <a:lnTo>
                  <a:pt x="28" y="494"/>
                </a:lnTo>
                <a:lnTo>
                  <a:pt x="28" y="487"/>
                </a:lnTo>
                <a:lnTo>
                  <a:pt x="28" y="480"/>
                </a:lnTo>
                <a:lnTo>
                  <a:pt x="28" y="473"/>
                </a:lnTo>
                <a:lnTo>
                  <a:pt x="37" y="473"/>
                </a:lnTo>
                <a:lnTo>
                  <a:pt x="37" y="466"/>
                </a:lnTo>
                <a:lnTo>
                  <a:pt x="37" y="459"/>
                </a:lnTo>
                <a:lnTo>
                  <a:pt x="44" y="459"/>
                </a:lnTo>
                <a:lnTo>
                  <a:pt x="44" y="450"/>
                </a:lnTo>
                <a:lnTo>
                  <a:pt x="44" y="443"/>
                </a:lnTo>
                <a:lnTo>
                  <a:pt x="51" y="443"/>
                </a:lnTo>
                <a:lnTo>
                  <a:pt x="51" y="436"/>
                </a:lnTo>
                <a:lnTo>
                  <a:pt x="58" y="436"/>
                </a:lnTo>
                <a:lnTo>
                  <a:pt x="58" y="429"/>
                </a:lnTo>
                <a:lnTo>
                  <a:pt x="58" y="422"/>
                </a:lnTo>
                <a:lnTo>
                  <a:pt x="65" y="422"/>
                </a:lnTo>
                <a:lnTo>
                  <a:pt x="65" y="414"/>
                </a:lnTo>
                <a:lnTo>
                  <a:pt x="72" y="414"/>
                </a:lnTo>
                <a:lnTo>
                  <a:pt x="72" y="406"/>
                </a:lnTo>
                <a:lnTo>
                  <a:pt x="81" y="399"/>
                </a:lnTo>
                <a:lnTo>
                  <a:pt x="81" y="391"/>
                </a:lnTo>
                <a:lnTo>
                  <a:pt x="88" y="384"/>
                </a:lnTo>
                <a:lnTo>
                  <a:pt x="95" y="377"/>
                </a:lnTo>
                <a:lnTo>
                  <a:pt x="95" y="370"/>
                </a:lnTo>
                <a:lnTo>
                  <a:pt x="102" y="370"/>
                </a:lnTo>
                <a:lnTo>
                  <a:pt x="102" y="361"/>
                </a:lnTo>
                <a:lnTo>
                  <a:pt x="109" y="361"/>
                </a:lnTo>
                <a:lnTo>
                  <a:pt x="109" y="354"/>
                </a:lnTo>
                <a:lnTo>
                  <a:pt x="116" y="347"/>
                </a:lnTo>
                <a:lnTo>
                  <a:pt x="116" y="340"/>
                </a:lnTo>
                <a:lnTo>
                  <a:pt x="125" y="340"/>
                </a:lnTo>
                <a:lnTo>
                  <a:pt x="132" y="333"/>
                </a:lnTo>
                <a:lnTo>
                  <a:pt x="139" y="326"/>
                </a:lnTo>
                <a:lnTo>
                  <a:pt x="139" y="317"/>
                </a:lnTo>
                <a:lnTo>
                  <a:pt x="146" y="317"/>
                </a:lnTo>
                <a:lnTo>
                  <a:pt x="154" y="317"/>
                </a:lnTo>
                <a:lnTo>
                  <a:pt x="154" y="310"/>
                </a:lnTo>
                <a:lnTo>
                  <a:pt x="154" y="303"/>
                </a:lnTo>
                <a:lnTo>
                  <a:pt x="161" y="303"/>
                </a:lnTo>
                <a:lnTo>
                  <a:pt x="161" y="296"/>
                </a:lnTo>
                <a:lnTo>
                  <a:pt x="161" y="289"/>
                </a:lnTo>
                <a:lnTo>
                  <a:pt x="169" y="289"/>
                </a:lnTo>
                <a:lnTo>
                  <a:pt x="169" y="282"/>
                </a:lnTo>
                <a:lnTo>
                  <a:pt x="177" y="282"/>
                </a:lnTo>
                <a:lnTo>
                  <a:pt x="177" y="273"/>
                </a:lnTo>
                <a:lnTo>
                  <a:pt x="184" y="266"/>
                </a:lnTo>
                <a:lnTo>
                  <a:pt x="191" y="266"/>
                </a:lnTo>
                <a:lnTo>
                  <a:pt x="191" y="259"/>
                </a:lnTo>
                <a:lnTo>
                  <a:pt x="198" y="259"/>
                </a:lnTo>
                <a:lnTo>
                  <a:pt x="198" y="252"/>
                </a:lnTo>
                <a:lnTo>
                  <a:pt x="205" y="252"/>
                </a:lnTo>
                <a:lnTo>
                  <a:pt x="205" y="245"/>
                </a:lnTo>
                <a:lnTo>
                  <a:pt x="214" y="245"/>
                </a:lnTo>
                <a:lnTo>
                  <a:pt x="214" y="237"/>
                </a:lnTo>
                <a:lnTo>
                  <a:pt x="221" y="237"/>
                </a:lnTo>
                <a:lnTo>
                  <a:pt x="221" y="229"/>
                </a:lnTo>
                <a:lnTo>
                  <a:pt x="228" y="229"/>
                </a:lnTo>
                <a:lnTo>
                  <a:pt x="228" y="222"/>
                </a:lnTo>
                <a:lnTo>
                  <a:pt x="235" y="222"/>
                </a:lnTo>
                <a:lnTo>
                  <a:pt x="242" y="214"/>
                </a:lnTo>
                <a:lnTo>
                  <a:pt x="249" y="214"/>
                </a:lnTo>
                <a:lnTo>
                  <a:pt x="258" y="214"/>
                </a:lnTo>
                <a:lnTo>
                  <a:pt x="258" y="207"/>
                </a:lnTo>
                <a:lnTo>
                  <a:pt x="265" y="207"/>
                </a:lnTo>
                <a:lnTo>
                  <a:pt x="272" y="207"/>
                </a:lnTo>
                <a:lnTo>
                  <a:pt x="272" y="200"/>
                </a:lnTo>
                <a:lnTo>
                  <a:pt x="279" y="200"/>
                </a:lnTo>
                <a:lnTo>
                  <a:pt x="286" y="191"/>
                </a:lnTo>
                <a:lnTo>
                  <a:pt x="293" y="191"/>
                </a:lnTo>
                <a:lnTo>
                  <a:pt x="293" y="184"/>
                </a:lnTo>
                <a:lnTo>
                  <a:pt x="302" y="184"/>
                </a:lnTo>
                <a:lnTo>
                  <a:pt x="309" y="184"/>
                </a:lnTo>
                <a:lnTo>
                  <a:pt x="309" y="177"/>
                </a:lnTo>
                <a:lnTo>
                  <a:pt x="316" y="177"/>
                </a:lnTo>
                <a:lnTo>
                  <a:pt x="323" y="177"/>
                </a:lnTo>
                <a:lnTo>
                  <a:pt x="323" y="170"/>
                </a:lnTo>
                <a:lnTo>
                  <a:pt x="331" y="170"/>
                </a:lnTo>
                <a:lnTo>
                  <a:pt x="338" y="170"/>
                </a:lnTo>
                <a:lnTo>
                  <a:pt x="354" y="163"/>
                </a:lnTo>
                <a:lnTo>
                  <a:pt x="361" y="163"/>
                </a:lnTo>
                <a:lnTo>
                  <a:pt x="361" y="156"/>
                </a:lnTo>
                <a:lnTo>
                  <a:pt x="368" y="156"/>
                </a:lnTo>
                <a:lnTo>
                  <a:pt x="368" y="147"/>
                </a:lnTo>
                <a:lnTo>
                  <a:pt x="375" y="147"/>
                </a:lnTo>
                <a:lnTo>
                  <a:pt x="382" y="147"/>
                </a:lnTo>
                <a:lnTo>
                  <a:pt x="382" y="140"/>
                </a:lnTo>
                <a:lnTo>
                  <a:pt x="391" y="140"/>
                </a:lnTo>
                <a:lnTo>
                  <a:pt x="391" y="133"/>
                </a:lnTo>
                <a:lnTo>
                  <a:pt x="398" y="133"/>
                </a:lnTo>
                <a:lnTo>
                  <a:pt x="405" y="133"/>
                </a:lnTo>
                <a:lnTo>
                  <a:pt x="405" y="126"/>
                </a:lnTo>
                <a:lnTo>
                  <a:pt x="412" y="126"/>
                </a:lnTo>
                <a:lnTo>
                  <a:pt x="412" y="119"/>
                </a:lnTo>
                <a:lnTo>
                  <a:pt x="419" y="119"/>
                </a:lnTo>
                <a:lnTo>
                  <a:pt x="426" y="119"/>
                </a:lnTo>
                <a:lnTo>
                  <a:pt x="426" y="112"/>
                </a:lnTo>
                <a:lnTo>
                  <a:pt x="435" y="112"/>
                </a:lnTo>
                <a:lnTo>
                  <a:pt x="442" y="103"/>
                </a:lnTo>
                <a:lnTo>
                  <a:pt x="449" y="103"/>
                </a:lnTo>
                <a:lnTo>
                  <a:pt x="449" y="96"/>
                </a:lnTo>
                <a:lnTo>
                  <a:pt x="456" y="96"/>
                </a:lnTo>
                <a:lnTo>
                  <a:pt x="463" y="96"/>
                </a:lnTo>
                <a:lnTo>
                  <a:pt x="472" y="96"/>
                </a:lnTo>
                <a:lnTo>
                  <a:pt x="472" y="89"/>
                </a:lnTo>
                <a:lnTo>
                  <a:pt x="479" y="89"/>
                </a:lnTo>
                <a:lnTo>
                  <a:pt x="486" y="82"/>
                </a:lnTo>
                <a:lnTo>
                  <a:pt x="493" y="82"/>
                </a:lnTo>
                <a:lnTo>
                  <a:pt x="501" y="82"/>
                </a:lnTo>
                <a:lnTo>
                  <a:pt x="501" y="75"/>
                </a:lnTo>
                <a:lnTo>
                  <a:pt x="508" y="75"/>
                </a:lnTo>
                <a:lnTo>
                  <a:pt x="516" y="75"/>
                </a:lnTo>
                <a:lnTo>
                  <a:pt x="524" y="75"/>
                </a:lnTo>
                <a:lnTo>
                  <a:pt x="524" y="67"/>
                </a:lnTo>
                <a:lnTo>
                  <a:pt x="531" y="67"/>
                </a:lnTo>
                <a:lnTo>
                  <a:pt x="545" y="67"/>
                </a:lnTo>
                <a:lnTo>
                  <a:pt x="552" y="67"/>
                </a:lnTo>
                <a:lnTo>
                  <a:pt x="561" y="59"/>
                </a:lnTo>
                <a:lnTo>
                  <a:pt x="568" y="59"/>
                </a:lnTo>
                <a:lnTo>
                  <a:pt x="575" y="59"/>
                </a:lnTo>
                <a:lnTo>
                  <a:pt x="582" y="59"/>
                </a:lnTo>
                <a:lnTo>
                  <a:pt x="589" y="59"/>
                </a:lnTo>
                <a:lnTo>
                  <a:pt x="589" y="52"/>
                </a:lnTo>
                <a:lnTo>
                  <a:pt x="596" y="52"/>
                </a:lnTo>
                <a:lnTo>
                  <a:pt x="605" y="52"/>
                </a:lnTo>
                <a:lnTo>
                  <a:pt x="605" y="44"/>
                </a:lnTo>
                <a:lnTo>
                  <a:pt x="612" y="44"/>
                </a:lnTo>
                <a:lnTo>
                  <a:pt x="619" y="44"/>
                </a:lnTo>
                <a:lnTo>
                  <a:pt x="626" y="44"/>
                </a:lnTo>
                <a:lnTo>
                  <a:pt x="633" y="44"/>
                </a:lnTo>
                <a:lnTo>
                  <a:pt x="640" y="44"/>
                </a:lnTo>
                <a:lnTo>
                  <a:pt x="649" y="44"/>
                </a:lnTo>
                <a:lnTo>
                  <a:pt x="656" y="37"/>
                </a:lnTo>
                <a:lnTo>
                  <a:pt x="663" y="37"/>
                </a:lnTo>
                <a:lnTo>
                  <a:pt x="670" y="37"/>
                </a:lnTo>
                <a:lnTo>
                  <a:pt x="678" y="37"/>
                </a:lnTo>
                <a:lnTo>
                  <a:pt x="678" y="30"/>
                </a:lnTo>
                <a:lnTo>
                  <a:pt x="685" y="30"/>
                </a:lnTo>
                <a:lnTo>
                  <a:pt x="693" y="30"/>
                </a:lnTo>
                <a:lnTo>
                  <a:pt x="693" y="23"/>
                </a:lnTo>
                <a:lnTo>
                  <a:pt x="701" y="23"/>
                </a:lnTo>
                <a:lnTo>
                  <a:pt x="708" y="23"/>
                </a:lnTo>
                <a:lnTo>
                  <a:pt x="715" y="14"/>
                </a:lnTo>
                <a:lnTo>
                  <a:pt x="722" y="14"/>
                </a:lnTo>
                <a:lnTo>
                  <a:pt x="729" y="14"/>
                </a:lnTo>
                <a:lnTo>
                  <a:pt x="738" y="14"/>
                </a:lnTo>
                <a:lnTo>
                  <a:pt x="745" y="7"/>
                </a:lnTo>
                <a:lnTo>
                  <a:pt x="752" y="7"/>
                </a:lnTo>
                <a:lnTo>
                  <a:pt x="759" y="7"/>
                </a:lnTo>
                <a:lnTo>
                  <a:pt x="766" y="7"/>
                </a:lnTo>
                <a:lnTo>
                  <a:pt x="766" y="0"/>
                </a:lnTo>
                <a:lnTo>
                  <a:pt x="773" y="0"/>
                </a:lnTo>
                <a:lnTo>
                  <a:pt x="782" y="0"/>
                </a:lnTo>
                <a:lnTo>
                  <a:pt x="782" y="7"/>
                </a:lnTo>
                <a:lnTo>
                  <a:pt x="789" y="7"/>
                </a:lnTo>
                <a:lnTo>
                  <a:pt x="796" y="7"/>
                </a:lnTo>
                <a:lnTo>
                  <a:pt x="803" y="7"/>
                </a:lnTo>
                <a:lnTo>
                  <a:pt x="810" y="7"/>
                </a:lnTo>
                <a:lnTo>
                  <a:pt x="817" y="7"/>
                </a:lnTo>
                <a:lnTo>
                  <a:pt x="826" y="7"/>
                </a:lnTo>
                <a:lnTo>
                  <a:pt x="833" y="7"/>
                </a:lnTo>
                <a:lnTo>
                  <a:pt x="840" y="7"/>
                </a:lnTo>
                <a:lnTo>
                  <a:pt x="847" y="7"/>
                </a:lnTo>
                <a:lnTo>
                  <a:pt x="855" y="7"/>
                </a:lnTo>
                <a:lnTo>
                  <a:pt x="862" y="7"/>
                </a:lnTo>
                <a:lnTo>
                  <a:pt x="862" y="14"/>
                </a:lnTo>
                <a:lnTo>
                  <a:pt x="870" y="14"/>
                </a:lnTo>
                <a:lnTo>
                  <a:pt x="878" y="14"/>
                </a:lnTo>
                <a:lnTo>
                  <a:pt x="878" y="23"/>
                </a:lnTo>
                <a:lnTo>
                  <a:pt x="885" y="23"/>
                </a:lnTo>
                <a:lnTo>
                  <a:pt x="892" y="23"/>
                </a:lnTo>
                <a:lnTo>
                  <a:pt x="899" y="23"/>
                </a:lnTo>
                <a:lnTo>
                  <a:pt x="899" y="30"/>
                </a:lnTo>
                <a:lnTo>
                  <a:pt x="915" y="30"/>
                </a:lnTo>
                <a:lnTo>
                  <a:pt x="922" y="30"/>
                </a:lnTo>
                <a:lnTo>
                  <a:pt x="929" y="30"/>
                </a:lnTo>
                <a:lnTo>
                  <a:pt x="929" y="37"/>
                </a:lnTo>
                <a:lnTo>
                  <a:pt x="936" y="37"/>
                </a:lnTo>
                <a:lnTo>
                  <a:pt x="943" y="37"/>
                </a:lnTo>
                <a:lnTo>
                  <a:pt x="959" y="44"/>
                </a:lnTo>
                <a:lnTo>
                  <a:pt x="966" y="44"/>
                </a:lnTo>
                <a:lnTo>
                  <a:pt x="980" y="44"/>
                </a:lnTo>
                <a:lnTo>
                  <a:pt x="994" y="44"/>
                </a:lnTo>
                <a:lnTo>
                  <a:pt x="1003" y="44"/>
                </a:lnTo>
                <a:lnTo>
                  <a:pt x="1010" y="52"/>
                </a:lnTo>
                <a:lnTo>
                  <a:pt x="1017" y="52"/>
                </a:lnTo>
                <a:lnTo>
                  <a:pt x="1025" y="52"/>
                </a:lnTo>
                <a:lnTo>
                  <a:pt x="1032" y="52"/>
                </a:lnTo>
                <a:lnTo>
                  <a:pt x="1032" y="59"/>
                </a:lnTo>
                <a:lnTo>
                  <a:pt x="1039" y="59"/>
                </a:lnTo>
                <a:lnTo>
                  <a:pt x="1048" y="59"/>
                </a:lnTo>
                <a:lnTo>
                  <a:pt x="1048" y="67"/>
                </a:lnTo>
                <a:lnTo>
                  <a:pt x="1055" y="67"/>
                </a:lnTo>
                <a:lnTo>
                  <a:pt x="1055" y="75"/>
                </a:lnTo>
                <a:lnTo>
                  <a:pt x="1062" y="75"/>
                </a:lnTo>
                <a:lnTo>
                  <a:pt x="1062" y="82"/>
                </a:lnTo>
                <a:lnTo>
                  <a:pt x="1069" y="82"/>
                </a:lnTo>
                <a:lnTo>
                  <a:pt x="1076" y="82"/>
                </a:lnTo>
                <a:lnTo>
                  <a:pt x="1083" y="89"/>
                </a:lnTo>
                <a:lnTo>
                  <a:pt x="1106" y="89"/>
                </a:lnTo>
                <a:lnTo>
                  <a:pt x="1106" y="96"/>
                </a:lnTo>
                <a:lnTo>
                  <a:pt x="1113" y="96"/>
                </a:lnTo>
                <a:lnTo>
                  <a:pt x="1127" y="103"/>
                </a:lnTo>
                <a:lnTo>
                  <a:pt x="1136" y="103"/>
                </a:lnTo>
                <a:lnTo>
                  <a:pt x="1143" y="112"/>
                </a:lnTo>
                <a:lnTo>
                  <a:pt x="1150" y="112"/>
                </a:lnTo>
                <a:lnTo>
                  <a:pt x="1157" y="112"/>
                </a:lnTo>
                <a:lnTo>
                  <a:pt x="1157" y="119"/>
                </a:lnTo>
                <a:lnTo>
                  <a:pt x="1164" y="119"/>
                </a:lnTo>
                <a:lnTo>
                  <a:pt x="1164" y="126"/>
                </a:lnTo>
                <a:lnTo>
                  <a:pt x="1171" y="126"/>
                </a:lnTo>
                <a:lnTo>
                  <a:pt x="1180" y="126"/>
                </a:lnTo>
                <a:lnTo>
                  <a:pt x="1187" y="126"/>
                </a:lnTo>
                <a:lnTo>
                  <a:pt x="1194" y="133"/>
                </a:lnTo>
                <a:lnTo>
                  <a:pt x="1202" y="133"/>
                </a:lnTo>
                <a:lnTo>
                  <a:pt x="1209" y="133"/>
                </a:lnTo>
                <a:lnTo>
                  <a:pt x="1216" y="133"/>
                </a:lnTo>
                <a:lnTo>
                  <a:pt x="1225" y="133"/>
                </a:lnTo>
                <a:lnTo>
                  <a:pt x="1232" y="133"/>
                </a:lnTo>
                <a:lnTo>
                  <a:pt x="1239" y="133"/>
                </a:lnTo>
                <a:lnTo>
                  <a:pt x="1239" y="140"/>
                </a:lnTo>
                <a:lnTo>
                  <a:pt x="1239" y="147"/>
                </a:lnTo>
                <a:lnTo>
                  <a:pt x="1246" y="147"/>
                </a:lnTo>
                <a:lnTo>
                  <a:pt x="1253" y="156"/>
                </a:lnTo>
                <a:lnTo>
                  <a:pt x="1260" y="156"/>
                </a:lnTo>
                <a:lnTo>
                  <a:pt x="1260" y="163"/>
                </a:lnTo>
                <a:lnTo>
                  <a:pt x="1269" y="163"/>
                </a:lnTo>
                <a:lnTo>
                  <a:pt x="1276" y="163"/>
                </a:lnTo>
                <a:lnTo>
                  <a:pt x="1276" y="170"/>
                </a:lnTo>
                <a:lnTo>
                  <a:pt x="1283" y="170"/>
                </a:lnTo>
                <a:lnTo>
                  <a:pt x="1283" y="177"/>
                </a:lnTo>
                <a:lnTo>
                  <a:pt x="1290" y="177"/>
                </a:lnTo>
                <a:lnTo>
                  <a:pt x="1297" y="177"/>
                </a:lnTo>
                <a:lnTo>
                  <a:pt x="1297" y="184"/>
                </a:lnTo>
                <a:lnTo>
                  <a:pt x="1304" y="184"/>
                </a:lnTo>
                <a:lnTo>
                  <a:pt x="1313" y="191"/>
                </a:lnTo>
                <a:lnTo>
                  <a:pt x="1327" y="191"/>
                </a:lnTo>
                <a:lnTo>
                  <a:pt x="1334" y="191"/>
                </a:lnTo>
                <a:lnTo>
                  <a:pt x="1341" y="200"/>
                </a:lnTo>
                <a:lnTo>
                  <a:pt x="1348" y="200"/>
                </a:lnTo>
                <a:lnTo>
                  <a:pt x="1348" y="207"/>
                </a:lnTo>
                <a:lnTo>
                  <a:pt x="1357" y="214"/>
                </a:lnTo>
                <a:lnTo>
                  <a:pt x="1364" y="222"/>
                </a:lnTo>
                <a:lnTo>
                  <a:pt x="1379" y="222"/>
                </a:lnTo>
                <a:lnTo>
                  <a:pt x="1379" y="229"/>
                </a:lnTo>
                <a:lnTo>
                  <a:pt x="1386" y="229"/>
                </a:lnTo>
                <a:lnTo>
                  <a:pt x="1386" y="237"/>
                </a:lnTo>
                <a:lnTo>
                  <a:pt x="1393" y="237"/>
                </a:lnTo>
                <a:lnTo>
                  <a:pt x="1402" y="237"/>
                </a:lnTo>
                <a:lnTo>
                  <a:pt x="1409" y="237"/>
                </a:lnTo>
                <a:lnTo>
                  <a:pt x="1416" y="237"/>
                </a:lnTo>
                <a:lnTo>
                  <a:pt x="1423" y="237"/>
                </a:lnTo>
                <a:lnTo>
                  <a:pt x="1430" y="237"/>
                </a:lnTo>
                <a:lnTo>
                  <a:pt x="1430" y="245"/>
                </a:lnTo>
                <a:lnTo>
                  <a:pt x="1437" y="245"/>
                </a:lnTo>
                <a:lnTo>
                  <a:pt x="1446" y="245"/>
                </a:lnTo>
                <a:lnTo>
                  <a:pt x="1446" y="252"/>
                </a:lnTo>
                <a:lnTo>
                  <a:pt x="1453" y="252"/>
                </a:lnTo>
                <a:lnTo>
                  <a:pt x="1460" y="252"/>
                </a:lnTo>
                <a:lnTo>
                  <a:pt x="1453" y="252"/>
                </a:lnTo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4" name="Freeform 21"/>
          <p:cNvSpPr>
            <a:spLocks/>
          </p:cNvSpPr>
          <p:nvPr/>
        </p:nvSpPr>
        <p:spPr bwMode="auto">
          <a:xfrm>
            <a:off x="4673600" y="5065713"/>
            <a:ext cx="2317750" cy="903287"/>
          </a:xfrm>
          <a:custGeom>
            <a:avLst/>
            <a:gdLst>
              <a:gd name="T0" fmla="*/ 2147483647 w 1460"/>
              <a:gd name="T1" fmla="*/ 2147483647 h 569"/>
              <a:gd name="T2" fmla="*/ 2147483647 w 1460"/>
              <a:gd name="T3" fmla="*/ 2147483647 h 569"/>
              <a:gd name="T4" fmla="*/ 2147483647 w 1460"/>
              <a:gd name="T5" fmla="*/ 2147483647 h 569"/>
              <a:gd name="T6" fmla="*/ 2147483647 w 1460"/>
              <a:gd name="T7" fmla="*/ 2147483647 h 569"/>
              <a:gd name="T8" fmla="*/ 2147483647 w 1460"/>
              <a:gd name="T9" fmla="*/ 2147483647 h 569"/>
              <a:gd name="T10" fmla="*/ 2147483647 w 1460"/>
              <a:gd name="T11" fmla="*/ 2147483647 h 569"/>
              <a:gd name="T12" fmla="*/ 2147483647 w 1460"/>
              <a:gd name="T13" fmla="*/ 2147483647 h 569"/>
              <a:gd name="T14" fmla="*/ 2147483647 w 1460"/>
              <a:gd name="T15" fmla="*/ 2147483647 h 569"/>
              <a:gd name="T16" fmla="*/ 2147483647 w 1460"/>
              <a:gd name="T17" fmla="*/ 2147483647 h 569"/>
              <a:gd name="T18" fmla="*/ 2147483647 w 1460"/>
              <a:gd name="T19" fmla="*/ 2147483647 h 569"/>
              <a:gd name="T20" fmla="*/ 2147483647 w 1460"/>
              <a:gd name="T21" fmla="*/ 2147483647 h 569"/>
              <a:gd name="T22" fmla="*/ 2147483647 w 1460"/>
              <a:gd name="T23" fmla="*/ 2147483647 h 569"/>
              <a:gd name="T24" fmla="*/ 2147483647 w 1460"/>
              <a:gd name="T25" fmla="*/ 2147483647 h 569"/>
              <a:gd name="T26" fmla="*/ 2147483647 w 1460"/>
              <a:gd name="T27" fmla="*/ 2147483647 h 569"/>
              <a:gd name="T28" fmla="*/ 2147483647 w 1460"/>
              <a:gd name="T29" fmla="*/ 2147483647 h 569"/>
              <a:gd name="T30" fmla="*/ 2147483647 w 1460"/>
              <a:gd name="T31" fmla="*/ 2147483647 h 569"/>
              <a:gd name="T32" fmla="*/ 2147483647 w 1460"/>
              <a:gd name="T33" fmla="*/ 2147483647 h 569"/>
              <a:gd name="T34" fmla="*/ 2147483647 w 1460"/>
              <a:gd name="T35" fmla="*/ 2147483647 h 569"/>
              <a:gd name="T36" fmla="*/ 2147483647 w 1460"/>
              <a:gd name="T37" fmla="*/ 2147483647 h 569"/>
              <a:gd name="T38" fmla="*/ 2147483647 w 1460"/>
              <a:gd name="T39" fmla="*/ 2147483647 h 569"/>
              <a:gd name="T40" fmla="*/ 2147483647 w 1460"/>
              <a:gd name="T41" fmla="*/ 2147483647 h 569"/>
              <a:gd name="T42" fmla="*/ 2147483647 w 1460"/>
              <a:gd name="T43" fmla="*/ 2147483647 h 569"/>
              <a:gd name="T44" fmla="*/ 2147483647 w 1460"/>
              <a:gd name="T45" fmla="*/ 2147483647 h 569"/>
              <a:gd name="T46" fmla="*/ 2147483647 w 1460"/>
              <a:gd name="T47" fmla="*/ 2147483647 h 569"/>
              <a:gd name="T48" fmla="*/ 2147483647 w 1460"/>
              <a:gd name="T49" fmla="*/ 2147483647 h 569"/>
              <a:gd name="T50" fmla="*/ 2147483647 w 1460"/>
              <a:gd name="T51" fmla="*/ 2147483647 h 569"/>
              <a:gd name="T52" fmla="*/ 2147483647 w 1460"/>
              <a:gd name="T53" fmla="*/ 2147483647 h 569"/>
              <a:gd name="T54" fmla="*/ 2147483647 w 1460"/>
              <a:gd name="T55" fmla="*/ 2147483647 h 569"/>
              <a:gd name="T56" fmla="*/ 2147483647 w 1460"/>
              <a:gd name="T57" fmla="*/ 2147483647 h 569"/>
              <a:gd name="T58" fmla="*/ 2147483647 w 1460"/>
              <a:gd name="T59" fmla="*/ 2147483647 h 569"/>
              <a:gd name="T60" fmla="*/ 2147483647 w 1460"/>
              <a:gd name="T61" fmla="*/ 2147483647 h 569"/>
              <a:gd name="T62" fmla="*/ 2147483647 w 1460"/>
              <a:gd name="T63" fmla="*/ 2147483647 h 569"/>
              <a:gd name="T64" fmla="*/ 2147483647 w 1460"/>
              <a:gd name="T65" fmla="*/ 0 h 569"/>
              <a:gd name="T66" fmla="*/ 2147483647 w 1460"/>
              <a:gd name="T67" fmla="*/ 2147483647 h 569"/>
              <a:gd name="T68" fmla="*/ 2147483647 w 1460"/>
              <a:gd name="T69" fmla="*/ 2147483647 h 569"/>
              <a:gd name="T70" fmla="*/ 2147483647 w 1460"/>
              <a:gd name="T71" fmla="*/ 2147483647 h 569"/>
              <a:gd name="T72" fmla="*/ 2147483647 w 1460"/>
              <a:gd name="T73" fmla="*/ 2147483647 h 569"/>
              <a:gd name="T74" fmla="*/ 2147483647 w 1460"/>
              <a:gd name="T75" fmla="*/ 2147483647 h 569"/>
              <a:gd name="T76" fmla="*/ 2147483647 w 1460"/>
              <a:gd name="T77" fmla="*/ 2147483647 h 569"/>
              <a:gd name="T78" fmla="*/ 2147483647 w 1460"/>
              <a:gd name="T79" fmla="*/ 2147483647 h 569"/>
              <a:gd name="T80" fmla="*/ 2147483647 w 1460"/>
              <a:gd name="T81" fmla="*/ 2147483647 h 569"/>
              <a:gd name="T82" fmla="*/ 2147483647 w 1460"/>
              <a:gd name="T83" fmla="*/ 2147483647 h 569"/>
              <a:gd name="T84" fmla="*/ 2147483647 w 1460"/>
              <a:gd name="T85" fmla="*/ 2147483647 h 569"/>
              <a:gd name="T86" fmla="*/ 2147483647 w 1460"/>
              <a:gd name="T87" fmla="*/ 2147483647 h 569"/>
              <a:gd name="T88" fmla="*/ 2147483647 w 1460"/>
              <a:gd name="T89" fmla="*/ 2147483647 h 569"/>
              <a:gd name="T90" fmla="*/ 2147483647 w 1460"/>
              <a:gd name="T91" fmla="*/ 2147483647 h 569"/>
              <a:gd name="T92" fmla="*/ 2147483647 w 1460"/>
              <a:gd name="T93" fmla="*/ 2147483647 h 569"/>
              <a:gd name="T94" fmla="*/ 2147483647 w 1460"/>
              <a:gd name="T95" fmla="*/ 2147483647 h 569"/>
              <a:gd name="T96" fmla="*/ 2147483647 w 1460"/>
              <a:gd name="T97" fmla="*/ 2147483647 h 569"/>
              <a:gd name="T98" fmla="*/ 2147483647 w 1460"/>
              <a:gd name="T99" fmla="*/ 2147483647 h 569"/>
              <a:gd name="T100" fmla="*/ 2147483647 w 1460"/>
              <a:gd name="T101" fmla="*/ 2147483647 h 569"/>
              <a:gd name="T102" fmla="*/ 2147483647 w 1460"/>
              <a:gd name="T103" fmla="*/ 2147483647 h 569"/>
              <a:gd name="T104" fmla="*/ 2147483647 w 1460"/>
              <a:gd name="T105" fmla="*/ 2147483647 h 569"/>
              <a:gd name="T106" fmla="*/ 2147483647 w 1460"/>
              <a:gd name="T107" fmla="*/ 2147483647 h 5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460"/>
              <a:gd name="T163" fmla="*/ 0 h 569"/>
              <a:gd name="T164" fmla="*/ 1460 w 1460"/>
              <a:gd name="T165" fmla="*/ 569 h 5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460" h="569">
                <a:moveTo>
                  <a:pt x="0" y="569"/>
                </a:moveTo>
                <a:lnTo>
                  <a:pt x="0" y="561"/>
                </a:lnTo>
                <a:lnTo>
                  <a:pt x="0" y="554"/>
                </a:lnTo>
                <a:lnTo>
                  <a:pt x="7" y="554"/>
                </a:lnTo>
                <a:lnTo>
                  <a:pt x="7" y="547"/>
                </a:lnTo>
                <a:lnTo>
                  <a:pt x="7" y="538"/>
                </a:lnTo>
                <a:lnTo>
                  <a:pt x="7" y="531"/>
                </a:lnTo>
                <a:lnTo>
                  <a:pt x="7" y="524"/>
                </a:lnTo>
                <a:lnTo>
                  <a:pt x="14" y="524"/>
                </a:lnTo>
                <a:lnTo>
                  <a:pt x="14" y="517"/>
                </a:lnTo>
                <a:lnTo>
                  <a:pt x="14" y="510"/>
                </a:lnTo>
                <a:lnTo>
                  <a:pt x="21" y="510"/>
                </a:lnTo>
                <a:lnTo>
                  <a:pt x="21" y="503"/>
                </a:lnTo>
                <a:lnTo>
                  <a:pt x="21" y="494"/>
                </a:lnTo>
                <a:lnTo>
                  <a:pt x="28" y="494"/>
                </a:lnTo>
                <a:lnTo>
                  <a:pt x="28" y="487"/>
                </a:lnTo>
                <a:lnTo>
                  <a:pt x="28" y="480"/>
                </a:lnTo>
                <a:lnTo>
                  <a:pt x="28" y="473"/>
                </a:lnTo>
                <a:lnTo>
                  <a:pt x="37" y="473"/>
                </a:lnTo>
                <a:lnTo>
                  <a:pt x="37" y="466"/>
                </a:lnTo>
                <a:lnTo>
                  <a:pt x="37" y="459"/>
                </a:lnTo>
                <a:lnTo>
                  <a:pt x="44" y="459"/>
                </a:lnTo>
                <a:lnTo>
                  <a:pt x="44" y="450"/>
                </a:lnTo>
                <a:lnTo>
                  <a:pt x="44" y="443"/>
                </a:lnTo>
                <a:lnTo>
                  <a:pt x="51" y="443"/>
                </a:lnTo>
                <a:lnTo>
                  <a:pt x="51" y="436"/>
                </a:lnTo>
                <a:lnTo>
                  <a:pt x="58" y="436"/>
                </a:lnTo>
                <a:lnTo>
                  <a:pt x="58" y="429"/>
                </a:lnTo>
                <a:lnTo>
                  <a:pt x="58" y="422"/>
                </a:lnTo>
                <a:lnTo>
                  <a:pt x="65" y="422"/>
                </a:lnTo>
                <a:lnTo>
                  <a:pt x="65" y="414"/>
                </a:lnTo>
                <a:lnTo>
                  <a:pt x="72" y="414"/>
                </a:lnTo>
                <a:lnTo>
                  <a:pt x="72" y="406"/>
                </a:lnTo>
                <a:lnTo>
                  <a:pt x="81" y="399"/>
                </a:lnTo>
                <a:lnTo>
                  <a:pt x="81" y="391"/>
                </a:lnTo>
                <a:lnTo>
                  <a:pt x="88" y="384"/>
                </a:lnTo>
                <a:lnTo>
                  <a:pt x="95" y="377"/>
                </a:lnTo>
                <a:lnTo>
                  <a:pt x="95" y="370"/>
                </a:lnTo>
                <a:lnTo>
                  <a:pt x="102" y="370"/>
                </a:lnTo>
                <a:lnTo>
                  <a:pt x="102" y="361"/>
                </a:lnTo>
                <a:lnTo>
                  <a:pt x="109" y="361"/>
                </a:lnTo>
                <a:lnTo>
                  <a:pt x="109" y="354"/>
                </a:lnTo>
                <a:lnTo>
                  <a:pt x="116" y="347"/>
                </a:lnTo>
                <a:lnTo>
                  <a:pt x="116" y="340"/>
                </a:lnTo>
                <a:lnTo>
                  <a:pt x="125" y="340"/>
                </a:lnTo>
                <a:lnTo>
                  <a:pt x="132" y="333"/>
                </a:lnTo>
                <a:lnTo>
                  <a:pt x="139" y="326"/>
                </a:lnTo>
                <a:lnTo>
                  <a:pt x="139" y="317"/>
                </a:lnTo>
                <a:lnTo>
                  <a:pt x="146" y="317"/>
                </a:lnTo>
                <a:lnTo>
                  <a:pt x="154" y="317"/>
                </a:lnTo>
                <a:lnTo>
                  <a:pt x="154" y="310"/>
                </a:lnTo>
                <a:lnTo>
                  <a:pt x="154" y="303"/>
                </a:lnTo>
                <a:lnTo>
                  <a:pt x="161" y="303"/>
                </a:lnTo>
                <a:lnTo>
                  <a:pt x="161" y="296"/>
                </a:lnTo>
                <a:lnTo>
                  <a:pt x="161" y="289"/>
                </a:lnTo>
                <a:lnTo>
                  <a:pt x="169" y="289"/>
                </a:lnTo>
                <a:lnTo>
                  <a:pt x="169" y="282"/>
                </a:lnTo>
                <a:lnTo>
                  <a:pt x="177" y="282"/>
                </a:lnTo>
                <a:lnTo>
                  <a:pt x="177" y="273"/>
                </a:lnTo>
                <a:lnTo>
                  <a:pt x="184" y="266"/>
                </a:lnTo>
                <a:lnTo>
                  <a:pt x="191" y="266"/>
                </a:lnTo>
                <a:lnTo>
                  <a:pt x="191" y="259"/>
                </a:lnTo>
                <a:lnTo>
                  <a:pt x="198" y="259"/>
                </a:lnTo>
                <a:lnTo>
                  <a:pt x="198" y="252"/>
                </a:lnTo>
                <a:lnTo>
                  <a:pt x="205" y="252"/>
                </a:lnTo>
                <a:lnTo>
                  <a:pt x="205" y="245"/>
                </a:lnTo>
                <a:lnTo>
                  <a:pt x="214" y="245"/>
                </a:lnTo>
                <a:lnTo>
                  <a:pt x="214" y="237"/>
                </a:lnTo>
                <a:lnTo>
                  <a:pt x="221" y="237"/>
                </a:lnTo>
                <a:lnTo>
                  <a:pt x="221" y="229"/>
                </a:lnTo>
                <a:lnTo>
                  <a:pt x="228" y="229"/>
                </a:lnTo>
                <a:lnTo>
                  <a:pt x="228" y="222"/>
                </a:lnTo>
                <a:lnTo>
                  <a:pt x="235" y="222"/>
                </a:lnTo>
                <a:lnTo>
                  <a:pt x="242" y="214"/>
                </a:lnTo>
                <a:lnTo>
                  <a:pt x="249" y="214"/>
                </a:lnTo>
                <a:lnTo>
                  <a:pt x="258" y="214"/>
                </a:lnTo>
                <a:lnTo>
                  <a:pt x="258" y="207"/>
                </a:lnTo>
                <a:lnTo>
                  <a:pt x="265" y="207"/>
                </a:lnTo>
                <a:lnTo>
                  <a:pt x="272" y="207"/>
                </a:lnTo>
                <a:lnTo>
                  <a:pt x="272" y="200"/>
                </a:lnTo>
                <a:lnTo>
                  <a:pt x="279" y="200"/>
                </a:lnTo>
                <a:lnTo>
                  <a:pt x="286" y="191"/>
                </a:lnTo>
                <a:lnTo>
                  <a:pt x="293" y="191"/>
                </a:lnTo>
                <a:lnTo>
                  <a:pt x="293" y="184"/>
                </a:lnTo>
                <a:lnTo>
                  <a:pt x="302" y="184"/>
                </a:lnTo>
                <a:lnTo>
                  <a:pt x="309" y="184"/>
                </a:lnTo>
                <a:lnTo>
                  <a:pt x="309" y="177"/>
                </a:lnTo>
                <a:lnTo>
                  <a:pt x="316" y="177"/>
                </a:lnTo>
                <a:lnTo>
                  <a:pt x="323" y="177"/>
                </a:lnTo>
                <a:lnTo>
                  <a:pt x="323" y="170"/>
                </a:lnTo>
                <a:lnTo>
                  <a:pt x="331" y="170"/>
                </a:lnTo>
                <a:lnTo>
                  <a:pt x="338" y="170"/>
                </a:lnTo>
                <a:lnTo>
                  <a:pt x="354" y="163"/>
                </a:lnTo>
                <a:lnTo>
                  <a:pt x="361" y="163"/>
                </a:lnTo>
                <a:lnTo>
                  <a:pt x="361" y="156"/>
                </a:lnTo>
                <a:lnTo>
                  <a:pt x="368" y="156"/>
                </a:lnTo>
                <a:lnTo>
                  <a:pt x="368" y="147"/>
                </a:lnTo>
                <a:lnTo>
                  <a:pt x="375" y="147"/>
                </a:lnTo>
                <a:lnTo>
                  <a:pt x="382" y="147"/>
                </a:lnTo>
                <a:lnTo>
                  <a:pt x="382" y="140"/>
                </a:lnTo>
                <a:lnTo>
                  <a:pt x="391" y="140"/>
                </a:lnTo>
                <a:lnTo>
                  <a:pt x="391" y="133"/>
                </a:lnTo>
                <a:lnTo>
                  <a:pt x="398" y="133"/>
                </a:lnTo>
                <a:lnTo>
                  <a:pt x="405" y="133"/>
                </a:lnTo>
                <a:lnTo>
                  <a:pt x="405" y="126"/>
                </a:lnTo>
                <a:lnTo>
                  <a:pt x="412" y="126"/>
                </a:lnTo>
                <a:lnTo>
                  <a:pt x="412" y="119"/>
                </a:lnTo>
                <a:lnTo>
                  <a:pt x="419" y="119"/>
                </a:lnTo>
                <a:lnTo>
                  <a:pt x="426" y="119"/>
                </a:lnTo>
                <a:lnTo>
                  <a:pt x="426" y="112"/>
                </a:lnTo>
                <a:lnTo>
                  <a:pt x="435" y="112"/>
                </a:lnTo>
                <a:lnTo>
                  <a:pt x="442" y="103"/>
                </a:lnTo>
                <a:lnTo>
                  <a:pt x="449" y="103"/>
                </a:lnTo>
                <a:lnTo>
                  <a:pt x="449" y="96"/>
                </a:lnTo>
                <a:lnTo>
                  <a:pt x="456" y="96"/>
                </a:lnTo>
                <a:lnTo>
                  <a:pt x="463" y="96"/>
                </a:lnTo>
                <a:lnTo>
                  <a:pt x="472" y="96"/>
                </a:lnTo>
                <a:lnTo>
                  <a:pt x="472" y="89"/>
                </a:lnTo>
                <a:lnTo>
                  <a:pt x="479" y="89"/>
                </a:lnTo>
                <a:lnTo>
                  <a:pt x="486" y="82"/>
                </a:lnTo>
                <a:lnTo>
                  <a:pt x="493" y="82"/>
                </a:lnTo>
                <a:lnTo>
                  <a:pt x="501" y="82"/>
                </a:lnTo>
                <a:lnTo>
                  <a:pt x="501" y="75"/>
                </a:lnTo>
                <a:lnTo>
                  <a:pt x="508" y="75"/>
                </a:lnTo>
                <a:lnTo>
                  <a:pt x="516" y="75"/>
                </a:lnTo>
                <a:lnTo>
                  <a:pt x="524" y="75"/>
                </a:lnTo>
                <a:lnTo>
                  <a:pt x="524" y="67"/>
                </a:lnTo>
                <a:lnTo>
                  <a:pt x="531" y="67"/>
                </a:lnTo>
                <a:lnTo>
                  <a:pt x="545" y="67"/>
                </a:lnTo>
                <a:lnTo>
                  <a:pt x="552" y="67"/>
                </a:lnTo>
                <a:lnTo>
                  <a:pt x="561" y="59"/>
                </a:lnTo>
                <a:lnTo>
                  <a:pt x="568" y="59"/>
                </a:lnTo>
                <a:lnTo>
                  <a:pt x="575" y="59"/>
                </a:lnTo>
                <a:lnTo>
                  <a:pt x="582" y="59"/>
                </a:lnTo>
                <a:lnTo>
                  <a:pt x="589" y="59"/>
                </a:lnTo>
                <a:lnTo>
                  <a:pt x="589" y="52"/>
                </a:lnTo>
                <a:lnTo>
                  <a:pt x="596" y="52"/>
                </a:lnTo>
                <a:lnTo>
                  <a:pt x="605" y="52"/>
                </a:lnTo>
                <a:lnTo>
                  <a:pt x="605" y="44"/>
                </a:lnTo>
                <a:lnTo>
                  <a:pt x="612" y="44"/>
                </a:lnTo>
                <a:lnTo>
                  <a:pt x="619" y="44"/>
                </a:lnTo>
                <a:lnTo>
                  <a:pt x="626" y="44"/>
                </a:lnTo>
                <a:lnTo>
                  <a:pt x="633" y="44"/>
                </a:lnTo>
                <a:lnTo>
                  <a:pt x="640" y="44"/>
                </a:lnTo>
                <a:lnTo>
                  <a:pt x="649" y="44"/>
                </a:lnTo>
                <a:lnTo>
                  <a:pt x="656" y="37"/>
                </a:lnTo>
                <a:lnTo>
                  <a:pt x="663" y="37"/>
                </a:lnTo>
                <a:lnTo>
                  <a:pt x="670" y="37"/>
                </a:lnTo>
                <a:lnTo>
                  <a:pt x="678" y="37"/>
                </a:lnTo>
                <a:lnTo>
                  <a:pt x="678" y="30"/>
                </a:lnTo>
                <a:lnTo>
                  <a:pt x="685" y="30"/>
                </a:lnTo>
                <a:lnTo>
                  <a:pt x="693" y="30"/>
                </a:lnTo>
                <a:lnTo>
                  <a:pt x="693" y="23"/>
                </a:lnTo>
                <a:lnTo>
                  <a:pt x="701" y="23"/>
                </a:lnTo>
                <a:lnTo>
                  <a:pt x="708" y="23"/>
                </a:lnTo>
                <a:lnTo>
                  <a:pt x="715" y="14"/>
                </a:lnTo>
                <a:lnTo>
                  <a:pt x="722" y="14"/>
                </a:lnTo>
                <a:lnTo>
                  <a:pt x="729" y="14"/>
                </a:lnTo>
                <a:lnTo>
                  <a:pt x="738" y="14"/>
                </a:lnTo>
                <a:lnTo>
                  <a:pt x="745" y="7"/>
                </a:lnTo>
                <a:lnTo>
                  <a:pt x="752" y="7"/>
                </a:lnTo>
                <a:lnTo>
                  <a:pt x="759" y="7"/>
                </a:lnTo>
                <a:lnTo>
                  <a:pt x="766" y="7"/>
                </a:lnTo>
                <a:lnTo>
                  <a:pt x="766" y="0"/>
                </a:lnTo>
                <a:lnTo>
                  <a:pt x="773" y="0"/>
                </a:lnTo>
                <a:lnTo>
                  <a:pt x="782" y="0"/>
                </a:lnTo>
                <a:lnTo>
                  <a:pt x="782" y="7"/>
                </a:lnTo>
                <a:lnTo>
                  <a:pt x="789" y="7"/>
                </a:lnTo>
                <a:lnTo>
                  <a:pt x="796" y="7"/>
                </a:lnTo>
                <a:lnTo>
                  <a:pt x="803" y="7"/>
                </a:lnTo>
                <a:lnTo>
                  <a:pt x="810" y="7"/>
                </a:lnTo>
                <a:lnTo>
                  <a:pt x="817" y="7"/>
                </a:lnTo>
                <a:lnTo>
                  <a:pt x="826" y="7"/>
                </a:lnTo>
                <a:lnTo>
                  <a:pt x="833" y="7"/>
                </a:lnTo>
                <a:lnTo>
                  <a:pt x="840" y="7"/>
                </a:lnTo>
                <a:lnTo>
                  <a:pt x="847" y="7"/>
                </a:lnTo>
                <a:lnTo>
                  <a:pt x="855" y="7"/>
                </a:lnTo>
                <a:lnTo>
                  <a:pt x="862" y="7"/>
                </a:lnTo>
                <a:lnTo>
                  <a:pt x="862" y="14"/>
                </a:lnTo>
                <a:lnTo>
                  <a:pt x="870" y="14"/>
                </a:lnTo>
                <a:lnTo>
                  <a:pt x="878" y="14"/>
                </a:lnTo>
                <a:lnTo>
                  <a:pt x="878" y="23"/>
                </a:lnTo>
                <a:lnTo>
                  <a:pt x="885" y="23"/>
                </a:lnTo>
                <a:lnTo>
                  <a:pt x="892" y="23"/>
                </a:lnTo>
                <a:lnTo>
                  <a:pt x="899" y="23"/>
                </a:lnTo>
                <a:lnTo>
                  <a:pt x="899" y="30"/>
                </a:lnTo>
                <a:lnTo>
                  <a:pt x="915" y="30"/>
                </a:lnTo>
                <a:lnTo>
                  <a:pt x="922" y="30"/>
                </a:lnTo>
                <a:lnTo>
                  <a:pt x="929" y="30"/>
                </a:lnTo>
                <a:lnTo>
                  <a:pt x="929" y="37"/>
                </a:lnTo>
                <a:lnTo>
                  <a:pt x="936" y="37"/>
                </a:lnTo>
                <a:lnTo>
                  <a:pt x="943" y="37"/>
                </a:lnTo>
                <a:lnTo>
                  <a:pt x="959" y="44"/>
                </a:lnTo>
                <a:lnTo>
                  <a:pt x="966" y="44"/>
                </a:lnTo>
                <a:lnTo>
                  <a:pt x="980" y="44"/>
                </a:lnTo>
                <a:lnTo>
                  <a:pt x="994" y="44"/>
                </a:lnTo>
                <a:lnTo>
                  <a:pt x="1003" y="44"/>
                </a:lnTo>
                <a:lnTo>
                  <a:pt x="1010" y="52"/>
                </a:lnTo>
                <a:lnTo>
                  <a:pt x="1017" y="52"/>
                </a:lnTo>
                <a:lnTo>
                  <a:pt x="1025" y="52"/>
                </a:lnTo>
                <a:lnTo>
                  <a:pt x="1032" y="52"/>
                </a:lnTo>
                <a:lnTo>
                  <a:pt x="1032" y="59"/>
                </a:lnTo>
                <a:lnTo>
                  <a:pt x="1039" y="59"/>
                </a:lnTo>
                <a:lnTo>
                  <a:pt x="1048" y="59"/>
                </a:lnTo>
                <a:lnTo>
                  <a:pt x="1048" y="67"/>
                </a:lnTo>
                <a:lnTo>
                  <a:pt x="1055" y="67"/>
                </a:lnTo>
                <a:lnTo>
                  <a:pt x="1055" y="75"/>
                </a:lnTo>
                <a:lnTo>
                  <a:pt x="1062" y="75"/>
                </a:lnTo>
                <a:lnTo>
                  <a:pt x="1062" y="82"/>
                </a:lnTo>
                <a:lnTo>
                  <a:pt x="1069" y="82"/>
                </a:lnTo>
                <a:lnTo>
                  <a:pt x="1076" y="82"/>
                </a:lnTo>
                <a:lnTo>
                  <a:pt x="1083" y="89"/>
                </a:lnTo>
                <a:lnTo>
                  <a:pt x="1106" y="89"/>
                </a:lnTo>
                <a:lnTo>
                  <a:pt x="1106" y="96"/>
                </a:lnTo>
                <a:lnTo>
                  <a:pt x="1113" y="96"/>
                </a:lnTo>
                <a:lnTo>
                  <a:pt x="1127" y="103"/>
                </a:lnTo>
                <a:lnTo>
                  <a:pt x="1136" y="103"/>
                </a:lnTo>
                <a:lnTo>
                  <a:pt x="1143" y="112"/>
                </a:lnTo>
                <a:lnTo>
                  <a:pt x="1150" y="112"/>
                </a:lnTo>
                <a:lnTo>
                  <a:pt x="1157" y="112"/>
                </a:lnTo>
                <a:lnTo>
                  <a:pt x="1157" y="119"/>
                </a:lnTo>
                <a:lnTo>
                  <a:pt x="1164" y="119"/>
                </a:lnTo>
                <a:lnTo>
                  <a:pt x="1164" y="126"/>
                </a:lnTo>
                <a:lnTo>
                  <a:pt x="1171" y="126"/>
                </a:lnTo>
                <a:lnTo>
                  <a:pt x="1180" y="126"/>
                </a:lnTo>
                <a:lnTo>
                  <a:pt x="1187" y="126"/>
                </a:lnTo>
                <a:lnTo>
                  <a:pt x="1194" y="133"/>
                </a:lnTo>
                <a:lnTo>
                  <a:pt x="1202" y="133"/>
                </a:lnTo>
                <a:lnTo>
                  <a:pt x="1209" y="133"/>
                </a:lnTo>
                <a:lnTo>
                  <a:pt x="1216" y="133"/>
                </a:lnTo>
                <a:lnTo>
                  <a:pt x="1225" y="133"/>
                </a:lnTo>
                <a:lnTo>
                  <a:pt x="1232" y="133"/>
                </a:lnTo>
                <a:lnTo>
                  <a:pt x="1239" y="133"/>
                </a:lnTo>
                <a:lnTo>
                  <a:pt x="1239" y="140"/>
                </a:lnTo>
                <a:lnTo>
                  <a:pt x="1239" y="147"/>
                </a:lnTo>
                <a:lnTo>
                  <a:pt x="1246" y="147"/>
                </a:lnTo>
                <a:lnTo>
                  <a:pt x="1253" y="156"/>
                </a:lnTo>
                <a:lnTo>
                  <a:pt x="1260" y="156"/>
                </a:lnTo>
                <a:lnTo>
                  <a:pt x="1260" y="163"/>
                </a:lnTo>
                <a:lnTo>
                  <a:pt x="1269" y="163"/>
                </a:lnTo>
                <a:lnTo>
                  <a:pt x="1276" y="163"/>
                </a:lnTo>
                <a:lnTo>
                  <a:pt x="1276" y="170"/>
                </a:lnTo>
                <a:lnTo>
                  <a:pt x="1283" y="170"/>
                </a:lnTo>
                <a:lnTo>
                  <a:pt x="1283" y="177"/>
                </a:lnTo>
                <a:lnTo>
                  <a:pt x="1290" y="177"/>
                </a:lnTo>
                <a:lnTo>
                  <a:pt x="1297" y="177"/>
                </a:lnTo>
                <a:lnTo>
                  <a:pt x="1297" y="184"/>
                </a:lnTo>
                <a:lnTo>
                  <a:pt x="1304" y="184"/>
                </a:lnTo>
                <a:lnTo>
                  <a:pt x="1313" y="191"/>
                </a:lnTo>
                <a:lnTo>
                  <a:pt x="1327" y="191"/>
                </a:lnTo>
                <a:lnTo>
                  <a:pt x="1334" y="191"/>
                </a:lnTo>
                <a:lnTo>
                  <a:pt x="1341" y="200"/>
                </a:lnTo>
                <a:lnTo>
                  <a:pt x="1348" y="200"/>
                </a:lnTo>
                <a:lnTo>
                  <a:pt x="1348" y="207"/>
                </a:lnTo>
                <a:lnTo>
                  <a:pt x="1357" y="214"/>
                </a:lnTo>
                <a:lnTo>
                  <a:pt x="1364" y="222"/>
                </a:lnTo>
                <a:lnTo>
                  <a:pt x="1379" y="222"/>
                </a:lnTo>
                <a:lnTo>
                  <a:pt x="1379" y="229"/>
                </a:lnTo>
                <a:lnTo>
                  <a:pt x="1386" y="229"/>
                </a:lnTo>
                <a:lnTo>
                  <a:pt x="1386" y="237"/>
                </a:lnTo>
                <a:lnTo>
                  <a:pt x="1393" y="237"/>
                </a:lnTo>
                <a:lnTo>
                  <a:pt x="1402" y="237"/>
                </a:lnTo>
                <a:lnTo>
                  <a:pt x="1409" y="237"/>
                </a:lnTo>
                <a:lnTo>
                  <a:pt x="1416" y="237"/>
                </a:lnTo>
                <a:lnTo>
                  <a:pt x="1423" y="237"/>
                </a:lnTo>
                <a:lnTo>
                  <a:pt x="1430" y="237"/>
                </a:lnTo>
                <a:lnTo>
                  <a:pt x="1430" y="245"/>
                </a:lnTo>
                <a:lnTo>
                  <a:pt x="1437" y="245"/>
                </a:lnTo>
                <a:lnTo>
                  <a:pt x="1446" y="245"/>
                </a:lnTo>
                <a:lnTo>
                  <a:pt x="1446" y="252"/>
                </a:lnTo>
                <a:lnTo>
                  <a:pt x="1453" y="252"/>
                </a:lnTo>
                <a:lnTo>
                  <a:pt x="1460" y="252"/>
                </a:lnTo>
                <a:lnTo>
                  <a:pt x="1453" y="252"/>
                </a:lnTo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5" name="Text Box 8"/>
          <p:cNvSpPr txBox="1">
            <a:spLocks noChangeArrowheads="1"/>
          </p:cNvSpPr>
          <p:nvPr/>
        </p:nvSpPr>
        <p:spPr bwMode="auto">
          <a:xfrm>
            <a:off x="304800" y="5186363"/>
            <a:ext cx="40306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i="0">
                <a:latin typeface="Comic Sans MS" charset="0"/>
              </a:rPr>
              <a:t>Descriptive vs. prescriptive </a:t>
            </a:r>
          </a:p>
          <a:p>
            <a:r>
              <a:rPr lang="en-US" sz="2000" b="1" i="0">
                <a:latin typeface="Comic Sans MS" charset="0"/>
              </a:rPr>
              <a:t>theories of bounded rationality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The problem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Majority decision: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If more agents prefer a to b, then a should be chosen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Two outcome setting is easy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Choose outcome with more votes!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What happens if you have 3 or more possible outcomes?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Case 1: Agents specify their top preference</a:t>
            </a:r>
          </a:p>
        </p:txBody>
      </p:sp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46482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Ballot</a:t>
            </a:r>
          </a:p>
        </p:txBody>
      </p:sp>
      <p:pic>
        <p:nvPicPr>
          <p:cNvPr id="76803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4876800" y="3429000"/>
            <a:ext cx="381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Election System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Plurality Voting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One name is ticked on a ballot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One round of voting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One candidate is chosen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2438400" y="4648200"/>
            <a:ext cx="4267200" cy="10953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Is this a “good” system?</a:t>
            </a:r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609600" y="6172200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What do we mean by good?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Plurality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95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candidates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21 voters with the preferences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10 Lib&gt;NDP&gt;C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6 NDP&gt;C&gt;Lib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5 C&gt;NDP&gt;Lib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Result: </a:t>
            </a:r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Lib 10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, NDP 6, C 5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But a majority of voters (11) prefer all other parties more than the Libs!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What can we do?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Majority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Works well when there are 2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Not great when there are more than 2 choices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Proposal: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Organize a series of votes between 2 alternatives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How this is organized is called an agenda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Or a cup (often in sports)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Agendas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alternatives {a,b,c}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Agenda a,b,c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412875" y="4038600"/>
            <a:ext cx="3683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a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1387475" y="4876800"/>
            <a:ext cx="3937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b</a:t>
            </a: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1382713" y="5791200"/>
            <a:ext cx="369887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c</a:t>
            </a: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3200400" y="4038600"/>
            <a:ext cx="303213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 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4800600" y="4038600"/>
            <a:ext cx="303213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 </a:t>
            </a:r>
          </a:p>
        </p:txBody>
      </p:sp>
      <p:cxnSp>
        <p:nvCxnSpPr>
          <p:cNvPr id="85000" name="AutoShape 9"/>
          <p:cNvCxnSpPr>
            <a:cxnSpLocks noChangeShapeType="1"/>
            <a:stCxn id="84995" idx="3"/>
            <a:endCxn id="84998" idx="1"/>
          </p:cNvCxnSpPr>
          <p:nvPr/>
        </p:nvCxnSpPr>
        <p:spPr bwMode="auto">
          <a:xfrm>
            <a:off x="1795463" y="4281488"/>
            <a:ext cx="13906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1" name="AutoShape 10"/>
          <p:cNvCxnSpPr>
            <a:cxnSpLocks noChangeShapeType="1"/>
            <a:stCxn id="84996" idx="3"/>
            <a:endCxn id="84998" idx="1"/>
          </p:cNvCxnSpPr>
          <p:nvPr/>
        </p:nvCxnSpPr>
        <p:spPr bwMode="auto">
          <a:xfrm flipV="1">
            <a:off x="1795463" y="4281488"/>
            <a:ext cx="139065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2" name="AutoShape 11"/>
          <p:cNvCxnSpPr>
            <a:cxnSpLocks noChangeShapeType="1"/>
            <a:stCxn id="84998" idx="3"/>
            <a:endCxn id="84999" idx="1"/>
          </p:cNvCxnSpPr>
          <p:nvPr/>
        </p:nvCxnSpPr>
        <p:spPr bwMode="auto">
          <a:xfrm>
            <a:off x="3517900" y="4281488"/>
            <a:ext cx="12684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3" name="AutoShape 12"/>
          <p:cNvCxnSpPr>
            <a:cxnSpLocks noChangeShapeType="1"/>
            <a:stCxn id="84997" idx="3"/>
            <a:endCxn id="84999" idx="1"/>
          </p:cNvCxnSpPr>
          <p:nvPr/>
        </p:nvCxnSpPr>
        <p:spPr bwMode="auto">
          <a:xfrm flipV="1">
            <a:off x="1766888" y="4281488"/>
            <a:ext cx="3019425" cy="175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3810000" y="5943600"/>
            <a:ext cx="2854325" cy="4857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Chosen alternative</a:t>
            </a:r>
          </a:p>
        </p:txBody>
      </p:sp>
      <p:cxnSp>
        <p:nvCxnSpPr>
          <p:cNvPr id="85005" name="AutoShape 14"/>
          <p:cNvCxnSpPr>
            <a:cxnSpLocks noChangeShapeType="1"/>
            <a:stCxn id="85004" idx="0"/>
            <a:endCxn id="84999" idx="2"/>
          </p:cNvCxnSpPr>
          <p:nvPr/>
        </p:nvCxnSpPr>
        <p:spPr bwMode="auto">
          <a:xfrm flipH="1" flipV="1">
            <a:off x="4953000" y="4538663"/>
            <a:ext cx="284163" cy="139065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06" name="Text Box 15"/>
          <p:cNvSpPr txBox="1">
            <a:spLocks noChangeArrowheads="1"/>
          </p:cNvSpPr>
          <p:nvPr/>
        </p:nvSpPr>
        <p:spPr bwMode="auto">
          <a:xfrm>
            <a:off x="3657600" y="3276600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Comic Sans MS" charset="0"/>
              </a:rPr>
              <a:t>Majority vote between a and b</a:t>
            </a:r>
          </a:p>
        </p:txBody>
      </p:sp>
      <p:sp>
        <p:nvSpPr>
          <p:cNvPr id="85007" name="Line 16"/>
          <p:cNvSpPr>
            <a:spLocks noChangeShapeType="1"/>
          </p:cNvSpPr>
          <p:nvPr/>
        </p:nvSpPr>
        <p:spPr bwMode="auto">
          <a:xfrm flipH="1">
            <a:off x="3429000" y="3581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Agenda paradox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914400"/>
          </a:xfrm>
        </p:spPr>
        <p:txBody>
          <a:bodyPr/>
          <a:lstStyle/>
          <a:p>
            <a:pPr eaLnBrk="1" hangingPunct="1"/>
            <a:r>
              <a:rPr lang="en-US" sz="2000" i="1">
                <a:latin typeface="Lucida Grande" charset="0"/>
                <a:ea typeface="ＭＳ Ｐゴシック" charset="0"/>
                <a:cs typeface="ＭＳ Ｐゴシック" charset="0"/>
              </a:rPr>
              <a:t>Binary protocol (majority rule) = cup</a:t>
            </a: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Three types of agents:</a:t>
            </a:r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990600" y="5880100"/>
            <a:ext cx="73914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200" b="1" i="0">
                <a:latin typeface="Times New Roman" charset="0"/>
              </a:rPr>
              <a:t> </a:t>
            </a:r>
            <a:r>
              <a:rPr lang="en-US" sz="2600" i="0">
                <a:latin typeface="Comic Sans MS" charset="0"/>
              </a:rPr>
              <a:t>Power of agenda setter (e.g. chairman)</a:t>
            </a:r>
          </a:p>
          <a:p>
            <a:pPr>
              <a:buFontTx/>
              <a:buChar char="•"/>
            </a:pPr>
            <a:r>
              <a:rPr lang="en-US" sz="2600" i="0">
                <a:latin typeface="Comic Sans MS" charset="0"/>
              </a:rPr>
              <a:t> Vulnerable to irrelevant alternatives (z)</a:t>
            </a:r>
          </a:p>
          <a:p>
            <a:endParaRPr lang="en-US" sz="2600" i="0">
              <a:latin typeface="Comic Sans MS" charset="0"/>
            </a:endParaRP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4419600" y="2027238"/>
            <a:ext cx="3048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z &gt; y &gt; x	(32%)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3136900"/>
            <a:ext cx="1671638" cy="2085975"/>
            <a:chOff x="672" y="1584"/>
            <a:chExt cx="1053" cy="1314"/>
          </a:xfrm>
        </p:grpSpPr>
        <p:sp>
          <p:nvSpPr>
            <p:cNvPr id="87066" name="Text Box 7"/>
            <p:cNvSpPr txBox="1">
              <a:spLocks noChangeArrowheads="1"/>
            </p:cNvSpPr>
            <p:nvPr/>
          </p:nvSpPr>
          <p:spPr bwMode="auto">
            <a:xfrm>
              <a:off x="672" y="1584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67" name="Text Box 8"/>
            <p:cNvSpPr txBox="1">
              <a:spLocks noChangeArrowheads="1"/>
            </p:cNvSpPr>
            <p:nvPr/>
          </p:nvSpPr>
          <p:spPr bwMode="auto">
            <a:xfrm>
              <a:off x="1104" y="1584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68" name="Text Box 9"/>
            <p:cNvSpPr txBox="1">
              <a:spLocks noChangeArrowheads="1"/>
            </p:cNvSpPr>
            <p:nvPr/>
          </p:nvSpPr>
          <p:spPr bwMode="auto">
            <a:xfrm>
              <a:off x="1488" y="1584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69" name="Text Box 10"/>
            <p:cNvSpPr txBox="1">
              <a:spLocks noChangeArrowheads="1"/>
            </p:cNvSpPr>
            <p:nvPr/>
          </p:nvSpPr>
          <p:spPr bwMode="auto">
            <a:xfrm>
              <a:off x="672" y="2112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70" name="Text Box 11"/>
            <p:cNvSpPr txBox="1">
              <a:spLocks noChangeArrowheads="1"/>
            </p:cNvSpPr>
            <p:nvPr/>
          </p:nvSpPr>
          <p:spPr bwMode="auto">
            <a:xfrm>
              <a:off x="683" y="2592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Comic Sans MS" charset="0"/>
                </a:rPr>
                <a:t>z</a:t>
              </a:r>
            </a:p>
          </p:txBody>
        </p:sp>
        <p:cxnSp>
          <p:nvCxnSpPr>
            <p:cNvPr id="87071" name="AutoShape 12"/>
            <p:cNvCxnSpPr>
              <a:cxnSpLocks noChangeShapeType="1"/>
              <a:endCxn id="87069" idx="0"/>
            </p:cNvCxnSpPr>
            <p:nvPr/>
          </p:nvCxnSpPr>
          <p:spPr bwMode="auto">
            <a:xfrm>
              <a:off x="777" y="1863"/>
              <a:ext cx="19" cy="2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2" name="AutoShape 13"/>
            <p:cNvCxnSpPr>
              <a:cxnSpLocks noChangeShapeType="1"/>
              <a:stCxn id="87069" idx="2"/>
              <a:endCxn id="87070" idx="0"/>
            </p:cNvCxnSpPr>
            <p:nvPr/>
          </p:nvCxnSpPr>
          <p:spPr bwMode="auto">
            <a:xfrm>
              <a:off x="796" y="2427"/>
              <a:ext cx="11" cy="1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3" name="AutoShape 14"/>
            <p:cNvCxnSpPr>
              <a:cxnSpLocks noChangeShapeType="1"/>
              <a:stCxn id="87067" idx="2"/>
              <a:endCxn id="87069" idx="0"/>
            </p:cNvCxnSpPr>
            <p:nvPr/>
          </p:nvCxnSpPr>
          <p:spPr bwMode="auto">
            <a:xfrm flipH="1">
              <a:off x="796" y="1899"/>
              <a:ext cx="43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4" name="AutoShape 15"/>
            <p:cNvCxnSpPr>
              <a:cxnSpLocks noChangeShapeType="1"/>
              <a:stCxn id="87068" idx="2"/>
              <a:endCxn id="87070" idx="0"/>
            </p:cNvCxnSpPr>
            <p:nvPr/>
          </p:nvCxnSpPr>
          <p:spPr bwMode="auto">
            <a:xfrm flipH="1">
              <a:off x="807" y="1899"/>
              <a:ext cx="805" cy="6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657600" y="3136900"/>
            <a:ext cx="1666875" cy="2085975"/>
            <a:chOff x="672" y="1584"/>
            <a:chExt cx="1050" cy="1314"/>
          </a:xfrm>
        </p:grpSpPr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672" y="1584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58" name="Text Box 18"/>
            <p:cNvSpPr txBox="1">
              <a:spLocks noChangeArrowheads="1"/>
            </p:cNvSpPr>
            <p:nvPr/>
          </p:nvSpPr>
          <p:spPr bwMode="auto">
            <a:xfrm>
              <a:off x="1104" y="1584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59" name="Text Box 19"/>
            <p:cNvSpPr txBox="1">
              <a:spLocks noChangeArrowheads="1"/>
            </p:cNvSpPr>
            <p:nvPr/>
          </p:nvSpPr>
          <p:spPr bwMode="auto">
            <a:xfrm>
              <a:off x="1488" y="1584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60" name="Text Box 20"/>
            <p:cNvSpPr txBox="1">
              <a:spLocks noChangeArrowheads="1"/>
            </p:cNvSpPr>
            <p:nvPr/>
          </p:nvSpPr>
          <p:spPr bwMode="auto">
            <a:xfrm>
              <a:off x="672" y="2112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683" y="2592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Comic Sans MS" charset="0"/>
                </a:rPr>
                <a:t>y</a:t>
              </a:r>
            </a:p>
          </p:txBody>
        </p:sp>
        <p:cxnSp>
          <p:nvCxnSpPr>
            <p:cNvPr id="87062" name="AutoShape 22"/>
            <p:cNvCxnSpPr>
              <a:cxnSpLocks noChangeShapeType="1"/>
              <a:endCxn id="87060" idx="0"/>
            </p:cNvCxnSpPr>
            <p:nvPr/>
          </p:nvCxnSpPr>
          <p:spPr bwMode="auto">
            <a:xfrm>
              <a:off x="777" y="1863"/>
              <a:ext cx="19" cy="2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3" name="AutoShape 23"/>
            <p:cNvCxnSpPr>
              <a:cxnSpLocks noChangeShapeType="1"/>
              <a:stCxn id="87060" idx="2"/>
              <a:endCxn id="87061" idx="0"/>
            </p:cNvCxnSpPr>
            <p:nvPr/>
          </p:nvCxnSpPr>
          <p:spPr bwMode="auto">
            <a:xfrm>
              <a:off x="796" y="2427"/>
              <a:ext cx="11" cy="1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4" name="AutoShape 24"/>
            <p:cNvCxnSpPr>
              <a:cxnSpLocks noChangeShapeType="1"/>
              <a:stCxn id="87058" idx="2"/>
              <a:endCxn id="87060" idx="0"/>
            </p:cNvCxnSpPr>
            <p:nvPr/>
          </p:nvCxnSpPr>
          <p:spPr bwMode="auto">
            <a:xfrm flipH="1">
              <a:off x="796" y="1899"/>
              <a:ext cx="43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5" name="AutoShape 25"/>
            <p:cNvCxnSpPr>
              <a:cxnSpLocks noChangeShapeType="1"/>
              <a:stCxn id="87059" idx="2"/>
              <a:endCxn id="87061" idx="0"/>
            </p:cNvCxnSpPr>
            <p:nvPr/>
          </p:nvCxnSpPr>
          <p:spPr bwMode="auto">
            <a:xfrm flipH="1">
              <a:off x="807" y="1899"/>
              <a:ext cx="805" cy="6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477000" y="3136900"/>
            <a:ext cx="1687513" cy="2085975"/>
            <a:chOff x="672" y="1584"/>
            <a:chExt cx="1063" cy="1314"/>
          </a:xfrm>
        </p:grpSpPr>
        <p:sp>
          <p:nvSpPr>
            <p:cNvPr id="87048" name="Text Box 27"/>
            <p:cNvSpPr txBox="1">
              <a:spLocks noChangeArrowheads="1"/>
            </p:cNvSpPr>
            <p:nvPr/>
          </p:nvSpPr>
          <p:spPr bwMode="auto">
            <a:xfrm>
              <a:off x="672" y="1584"/>
              <a:ext cx="234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y</a:t>
              </a:r>
            </a:p>
          </p:txBody>
        </p:sp>
        <p:sp>
          <p:nvSpPr>
            <p:cNvPr id="87049" name="Text Box 28"/>
            <p:cNvSpPr txBox="1">
              <a:spLocks noChangeArrowheads="1"/>
            </p:cNvSpPr>
            <p:nvPr/>
          </p:nvSpPr>
          <p:spPr bwMode="auto">
            <a:xfrm>
              <a:off x="1104" y="1584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50" name="Text Box 29"/>
            <p:cNvSpPr txBox="1">
              <a:spLocks noChangeArrowheads="1"/>
            </p:cNvSpPr>
            <p:nvPr/>
          </p:nvSpPr>
          <p:spPr bwMode="auto">
            <a:xfrm>
              <a:off x="1488" y="1584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x</a:t>
              </a:r>
            </a:p>
          </p:txBody>
        </p:sp>
        <p:sp>
          <p:nvSpPr>
            <p:cNvPr id="87051" name="Text Box 30"/>
            <p:cNvSpPr txBox="1">
              <a:spLocks noChangeArrowheads="1"/>
            </p:cNvSpPr>
            <p:nvPr/>
          </p:nvSpPr>
          <p:spPr bwMode="auto">
            <a:xfrm>
              <a:off x="672" y="2112"/>
              <a:ext cx="23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z</a:t>
              </a:r>
            </a:p>
          </p:txBody>
        </p:sp>
        <p:sp>
          <p:nvSpPr>
            <p:cNvPr id="87052" name="Text Box 31"/>
            <p:cNvSpPr txBox="1">
              <a:spLocks noChangeArrowheads="1"/>
            </p:cNvSpPr>
            <p:nvPr/>
          </p:nvSpPr>
          <p:spPr bwMode="auto">
            <a:xfrm>
              <a:off x="683" y="2592"/>
              <a:ext cx="247" cy="3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Comic Sans MS" charset="0"/>
                </a:rPr>
                <a:t>x</a:t>
              </a:r>
            </a:p>
          </p:txBody>
        </p:sp>
        <p:cxnSp>
          <p:nvCxnSpPr>
            <p:cNvPr id="87053" name="AutoShape 32"/>
            <p:cNvCxnSpPr>
              <a:cxnSpLocks noChangeShapeType="1"/>
              <a:endCxn id="87051" idx="0"/>
            </p:cNvCxnSpPr>
            <p:nvPr/>
          </p:nvCxnSpPr>
          <p:spPr bwMode="auto">
            <a:xfrm>
              <a:off x="777" y="1863"/>
              <a:ext cx="19" cy="2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54" name="AutoShape 33"/>
            <p:cNvCxnSpPr>
              <a:cxnSpLocks noChangeShapeType="1"/>
              <a:stCxn id="87051" idx="2"/>
              <a:endCxn id="87052" idx="0"/>
            </p:cNvCxnSpPr>
            <p:nvPr/>
          </p:nvCxnSpPr>
          <p:spPr bwMode="auto">
            <a:xfrm>
              <a:off x="796" y="2427"/>
              <a:ext cx="11" cy="1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55" name="AutoShape 34"/>
            <p:cNvCxnSpPr>
              <a:cxnSpLocks noChangeShapeType="1"/>
              <a:stCxn id="87049" idx="2"/>
              <a:endCxn id="87051" idx="0"/>
            </p:cNvCxnSpPr>
            <p:nvPr/>
          </p:nvCxnSpPr>
          <p:spPr bwMode="auto">
            <a:xfrm flipH="1">
              <a:off x="796" y="1899"/>
              <a:ext cx="43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56" name="AutoShape 35"/>
            <p:cNvCxnSpPr>
              <a:cxnSpLocks noChangeShapeType="1"/>
              <a:stCxn id="87050" idx="2"/>
              <a:endCxn id="87052" idx="0"/>
            </p:cNvCxnSpPr>
            <p:nvPr/>
          </p:nvCxnSpPr>
          <p:spPr bwMode="auto">
            <a:xfrm flipH="1">
              <a:off x="807" y="1899"/>
              <a:ext cx="805" cy="6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8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Another problem:</a:t>
            </a:r>
            <a:b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Pareto dominated winner paradox</a:t>
            </a:r>
          </a:p>
        </p:txBody>
      </p:sp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457200" y="1866900"/>
            <a:ext cx="12255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i="0">
                <a:latin typeface="Comic Sans MS" charset="0"/>
              </a:rPr>
              <a:t>Agents</a:t>
            </a:r>
            <a:r>
              <a:rPr lang="en-US" sz="2200" b="1" i="0">
                <a:latin typeface="Comic Sans MS" charset="0"/>
              </a:rPr>
              <a:t>: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381000" y="2317750"/>
            <a:ext cx="2209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y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y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y</a:t>
            </a:r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2895600" y="2971800"/>
            <a:ext cx="392113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x</a:t>
            </a:r>
          </a:p>
        </p:txBody>
      </p:sp>
      <p:sp>
        <p:nvSpPr>
          <p:cNvPr id="89093" name="Text Box 6"/>
          <p:cNvSpPr txBox="1">
            <a:spLocks noChangeArrowheads="1"/>
          </p:cNvSpPr>
          <p:nvPr/>
        </p:nvSpPr>
        <p:spPr bwMode="auto">
          <a:xfrm>
            <a:off x="3733800" y="2971800"/>
            <a:ext cx="3683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a</a:t>
            </a:r>
          </a:p>
        </p:txBody>
      </p:sp>
      <p:sp>
        <p:nvSpPr>
          <p:cNvPr id="89094" name="Text Box 7"/>
          <p:cNvSpPr txBox="1">
            <a:spLocks noChangeArrowheads="1"/>
          </p:cNvSpPr>
          <p:nvPr/>
        </p:nvSpPr>
        <p:spPr bwMode="auto">
          <a:xfrm>
            <a:off x="4495800" y="2971800"/>
            <a:ext cx="3937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b</a:t>
            </a: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>
            <a:off x="2895600" y="3810000"/>
            <a:ext cx="3683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a</a:t>
            </a:r>
          </a:p>
        </p:txBody>
      </p:sp>
      <p:sp>
        <p:nvSpPr>
          <p:cNvPr id="89096" name="Text Box 9"/>
          <p:cNvSpPr txBox="1">
            <a:spLocks noChangeArrowheads="1"/>
          </p:cNvSpPr>
          <p:nvPr/>
        </p:nvSpPr>
        <p:spPr bwMode="auto">
          <a:xfrm>
            <a:off x="2895600" y="4953000"/>
            <a:ext cx="3937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b</a:t>
            </a:r>
          </a:p>
        </p:txBody>
      </p:sp>
      <p:cxnSp>
        <p:nvCxnSpPr>
          <p:cNvPr id="89097" name="AutoShape 10"/>
          <p:cNvCxnSpPr>
            <a:cxnSpLocks noChangeShapeType="1"/>
            <a:stCxn id="89095" idx="2"/>
            <a:endCxn id="89096" idx="0"/>
          </p:cNvCxnSpPr>
          <p:nvPr/>
        </p:nvCxnSpPr>
        <p:spPr bwMode="auto">
          <a:xfrm>
            <a:off x="3079750" y="4310063"/>
            <a:ext cx="12700" cy="628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098" name="AutoShape 11"/>
          <p:cNvCxnSpPr>
            <a:cxnSpLocks noChangeShapeType="1"/>
            <a:stCxn id="89093" idx="2"/>
            <a:endCxn id="89095" idx="0"/>
          </p:cNvCxnSpPr>
          <p:nvPr/>
        </p:nvCxnSpPr>
        <p:spPr bwMode="auto">
          <a:xfrm flipH="1">
            <a:off x="3079750" y="3471863"/>
            <a:ext cx="838200" cy="323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099" name="AutoShape 12"/>
          <p:cNvCxnSpPr>
            <a:cxnSpLocks noChangeShapeType="1"/>
            <a:stCxn id="89094" idx="2"/>
            <a:endCxn id="89096" idx="0"/>
          </p:cNvCxnSpPr>
          <p:nvPr/>
        </p:nvCxnSpPr>
        <p:spPr bwMode="auto">
          <a:xfrm flipH="1">
            <a:off x="3092450" y="3471863"/>
            <a:ext cx="1600200" cy="1466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100" name="Text Box 13"/>
          <p:cNvSpPr txBox="1">
            <a:spLocks noChangeArrowheads="1"/>
          </p:cNvSpPr>
          <p:nvPr/>
        </p:nvSpPr>
        <p:spPr bwMode="auto">
          <a:xfrm>
            <a:off x="5181600" y="2971800"/>
            <a:ext cx="371475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y</a:t>
            </a:r>
          </a:p>
        </p:txBody>
      </p:sp>
      <p:sp>
        <p:nvSpPr>
          <p:cNvPr id="89101" name="Text Box 14"/>
          <p:cNvSpPr txBox="1">
            <a:spLocks noChangeArrowheads="1"/>
          </p:cNvSpPr>
          <p:nvPr/>
        </p:nvSpPr>
        <p:spPr bwMode="auto">
          <a:xfrm>
            <a:off x="2895600" y="6019800"/>
            <a:ext cx="381000" cy="48577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0">
                <a:solidFill>
                  <a:srgbClr val="CC0000"/>
                </a:solidFill>
                <a:latin typeface="Comic Sans MS" charset="0"/>
              </a:rPr>
              <a:t>y</a:t>
            </a:r>
          </a:p>
        </p:txBody>
      </p:sp>
      <p:cxnSp>
        <p:nvCxnSpPr>
          <p:cNvPr id="89102" name="AutoShape 15"/>
          <p:cNvCxnSpPr>
            <a:cxnSpLocks noChangeShapeType="1"/>
            <a:stCxn id="89092" idx="2"/>
            <a:endCxn id="89095" idx="0"/>
          </p:cNvCxnSpPr>
          <p:nvPr/>
        </p:nvCxnSpPr>
        <p:spPr bwMode="auto">
          <a:xfrm flipH="1">
            <a:off x="3079750" y="3471863"/>
            <a:ext cx="12700" cy="323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103" name="AutoShape 16"/>
          <p:cNvCxnSpPr>
            <a:cxnSpLocks noChangeShapeType="1"/>
            <a:stCxn id="89096" idx="2"/>
            <a:endCxn id="89101" idx="0"/>
          </p:cNvCxnSpPr>
          <p:nvPr/>
        </p:nvCxnSpPr>
        <p:spPr bwMode="auto">
          <a:xfrm flipH="1">
            <a:off x="3086100" y="5453063"/>
            <a:ext cx="6350" cy="552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104" name="AutoShape 17"/>
          <p:cNvCxnSpPr>
            <a:cxnSpLocks noChangeShapeType="1"/>
            <a:stCxn id="89100" idx="2"/>
            <a:endCxn id="89101" idx="0"/>
          </p:cNvCxnSpPr>
          <p:nvPr/>
        </p:nvCxnSpPr>
        <p:spPr bwMode="auto">
          <a:xfrm flipH="1">
            <a:off x="3086100" y="3471863"/>
            <a:ext cx="2281238" cy="2533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5426" name="Text Box 18"/>
          <p:cNvSpPr txBox="1">
            <a:spLocks noChangeArrowheads="1"/>
          </p:cNvSpPr>
          <p:nvPr/>
        </p:nvSpPr>
        <p:spPr bwMode="auto">
          <a:xfrm>
            <a:off x="4648200" y="4876800"/>
            <a:ext cx="4267200" cy="11049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BUT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Everyone prefers x to 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26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Case 2: Agents specify their complete preferences</a:t>
            </a:r>
          </a:p>
        </p:txBody>
      </p:sp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47244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Ballot</a:t>
            </a:r>
          </a:p>
        </p:txBody>
      </p:sp>
      <p:pic>
        <p:nvPicPr>
          <p:cNvPr id="91139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4648200" y="3429000"/>
            <a:ext cx="1143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X&gt;Y&gt;Z</a:t>
            </a:r>
          </a:p>
        </p:txBody>
      </p:sp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3048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Maybe the problem was with the ballots!</a:t>
            </a:r>
          </a:p>
        </p:txBody>
      </p:sp>
      <p:sp>
        <p:nvSpPr>
          <p:cNvPr id="91142" name="Text Box 7"/>
          <p:cNvSpPr txBox="1">
            <a:spLocks noChangeArrowheads="1"/>
          </p:cNvSpPr>
          <p:nvPr/>
        </p:nvSpPr>
        <p:spPr bwMode="auto">
          <a:xfrm>
            <a:off x="6324600" y="4267200"/>
            <a:ext cx="2438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solidFill>
                  <a:srgbClr val="008000"/>
                </a:solidFill>
                <a:latin typeface="Comic Sans MS" charset="0"/>
              </a:rPr>
              <a:t>Now have more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Condorcet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Proposed the following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Compare each pair of alternatives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Declare “a” is socially preferred to “b”  if more voters strictly prefer a to b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Condorcet Principle: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If one alternative is preferred to </a:t>
            </a:r>
            <a:r>
              <a:rPr lang="en-US" u="sng">
                <a:latin typeface="Lucida Grande" charset="0"/>
                <a:ea typeface="ＭＳ Ｐゴシック" charset="0"/>
                <a:cs typeface="ＭＳ Ｐゴシック" charset="0"/>
              </a:rPr>
              <a:t>all other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candidates then it should be selected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Multiagent Systems: Criteria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572000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Social welfare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 err="1">
                <a:latin typeface="Lucida Grande" charset="0"/>
                <a:ea typeface="ＭＳ Ｐゴシック" charset="0"/>
                <a:cs typeface="ＭＳ Ｐゴシック" charset="0"/>
              </a:rPr>
              <a:t>max</a:t>
            </a:r>
            <a:r>
              <a:rPr lang="en-US" sz="20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outcome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∑</a:t>
            </a:r>
            <a:r>
              <a:rPr lang="en-US" sz="20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Lucida Grande" charset="0"/>
                <a:ea typeface="ＭＳ Ｐゴシック" charset="0"/>
                <a:cs typeface="ＭＳ Ｐゴシック" charset="0"/>
              </a:rPr>
              <a:t>u</a:t>
            </a:r>
            <a:r>
              <a:rPr lang="en-US" sz="2000" baseline="-25000" dirty="0" err="1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(outcome)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Surplus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: social welfare of outcome – social welfare of status quo</a:t>
            </a:r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000" dirty="0">
                <a:latin typeface="Lucida Grande" charset="0"/>
                <a:ea typeface="ＭＳ Ｐゴシック" charset="0"/>
              </a:rPr>
              <a:t>Constant sum games have 0 surplus.  </a:t>
            </a:r>
          </a:p>
          <a:p>
            <a:pPr lvl="1" eaLnBrk="1" hangingPunct="1"/>
            <a:r>
              <a:rPr lang="en-US" sz="2000" dirty="0">
                <a:latin typeface="Lucida Grande" charset="0"/>
                <a:ea typeface="ＭＳ Ｐゴシック" charset="0"/>
              </a:rPr>
              <a:t>Markets are not constant sum 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Pareto efficiency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: An outcome o is Pareto efficient if there exists no other outcome o’ </a:t>
            </a:r>
            <a:r>
              <a:rPr lang="en-US" sz="2000" dirty="0" err="1">
                <a:latin typeface="Lucida Grande" charset="0"/>
                <a:ea typeface="ＭＳ Ｐゴシック" charset="0"/>
                <a:cs typeface="ＭＳ Ｐゴシック" charset="0"/>
              </a:rPr>
              <a:t>s.t.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 some agent has higher utility in o’ than in o and no agent has lower</a:t>
            </a:r>
          </a:p>
          <a:p>
            <a:pPr lvl="1" eaLnBrk="1" hangingPunct="1"/>
            <a:r>
              <a:rPr lang="en-US" sz="2000" dirty="0">
                <a:latin typeface="Lucida Grande" charset="0"/>
                <a:ea typeface="ＭＳ Ｐゴシック" charset="0"/>
              </a:rPr>
              <a:t>Implied by social welfare maximization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Individual rationality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: Participating in the negotiation (or individual deal) is no worse than not participating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Stability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: No agents can increase their utility by changing their </a:t>
            </a:r>
            <a:r>
              <a:rPr lang="en-US" sz="2000" dirty="0" smtClean="0">
                <a:latin typeface="Lucida Grande" charset="0"/>
                <a:ea typeface="ＭＳ Ｐゴシック" charset="0"/>
                <a:cs typeface="ＭＳ Ｐゴシック" charset="0"/>
              </a:rPr>
              <a:t>strategies (aka policies)</a:t>
            </a:r>
            <a:endParaRPr lang="en-US" sz="20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Symmetry</a:t>
            </a:r>
            <a:r>
              <a:rPr lang="en-US" sz="2000" dirty="0">
                <a:latin typeface="Lucida Grande" charset="0"/>
                <a:ea typeface="ＭＳ Ｐゴシック" charset="0"/>
                <a:cs typeface="ＭＳ Ｐゴシック" charset="0"/>
              </a:rPr>
              <a:t>: No agent should be inherently preferred, e.g. dictator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Condorcet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candidates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21 voters with the preferences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10 Lib&gt;NDP&gt;C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6 NDP&gt;C&gt;Lib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5 C&gt;NDP&gt;Lib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Result: </a:t>
            </a:r>
            <a:endParaRPr lang="en-US">
              <a:solidFill>
                <a:srgbClr val="CC0000"/>
              </a:solidFill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NDP win!</a:t>
            </a:r>
            <a:r>
              <a:rPr lang="en-US">
                <a:latin typeface="Lucida Grande" charset="0"/>
                <a:ea typeface="ＭＳ Ｐゴシック" charset="0"/>
              </a:rPr>
              <a:t> (11/21 prefer them to Lib, 16/21 prefer them to 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A Problem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95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candidates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voters with the preferences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Lib&gt;NDP&gt;C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NDP&gt;C&gt;Lib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C&gt;Lib&gt;NDP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Result: </a:t>
            </a:r>
          </a:p>
          <a:p>
            <a:pPr lvl="1" eaLnBrk="1" hangingPunct="1"/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No Condorcet Winner</a:t>
            </a: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6324600" y="44878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Lib</a:t>
            </a:r>
          </a:p>
        </p:txBody>
      </p:sp>
      <p:sp>
        <p:nvSpPr>
          <p:cNvPr id="97284" name="Text Box 5"/>
          <p:cNvSpPr txBox="1">
            <a:spLocks noChangeArrowheads="1"/>
          </p:cNvSpPr>
          <p:nvPr/>
        </p:nvSpPr>
        <p:spPr bwMode="auto">
          <a:xfrm>
            <a:off x="6400800" y="556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C</a:t>
            </a:r>
          </a:p>
        </p:txBody>
      </p:sp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7467600" y="4876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NDP</a:t>
            </a:r>
          </a:p>
        </p:txBody>
      </p:sp>
      <p:cxnSp>
        <p:nvCxnSpPr>
          <p:cNvPr id="97286" name="AutoShape 7"/>
          <p:cNvCxnSpPr>
            <a:cxnSpLocks noChangeShapeType="1"/>
            <a:stCxn id="97284" idx="0"/>
            <a:endCxn id="97283" idx="2"/>
          </p:cNvCxnSpPr>
          <p:nvPr/>
        </p:nvCxnSpPr>
        <p:spPr bwMode="auto">
          <a:xfrm flipV="1">
            <a:off x="6591300" y="4945063"/>
            <a:ext cx="76200" cy="6175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287" name="AutoShape 8"/>
          <p:cNvCxnSpPr>
            <a:cxnSpLocks noChangeShapeType="1"/>
            <a:stCxn id="97283" idx="3"/>
            <a:endCxn id="97285" idx="0"/>
          </p:cNvCxnSpPr>
          <p:nvPr/>
        </p:nvCxnSpPr>
        <p:spPr bwMode="auto">
          <a:xfrm>
            <a:off x="7010400" y="4716463"/>
            <a:ext cx="876300" cy="160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288" name="AutoShape 9"/>
          <p:cNvCxnSpPr>
            <a:cxnSpLocks noChangeShapeType="1"/>
            <a:stCxn id="97285" idx="2"/>
            <a:endCxn id="97284" idx="3"/>
          </p:cNvCxnSpPr>
          <p:nvPr/>
        </p:nvCxnSpPr>
        <p:spPr bwMode="auto">
          <a:xfrm flipH="1">
            <a:off x="6781800" y="5334000"/>
            <a:ext cx="11049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289" name="Text Box 10"/>
          <p:cNvSpPr txBox="1">
            <a:spLocks noChangeArrowheads="1"/>
          </p:cNvSpPr>
          <p:nvPr/>
        </p:nvSpPr>
        <p:spPr bwMode="auto">
          <a:xfrm>
            <a:off x="1447800" y="6316663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Borda Count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00225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Each ballot is a list of ordered alternatives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On each ballot compute the rank of each alternative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Rank order alternatives based on decreasing sum of their ranks</a:t>
            </a: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1447800" y="5076825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A&gt;B&gt;C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A&gt;C&gt;B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C&gt;A&gt;B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4191000" y="5076825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A: 4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B: 8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C: 6</a:t>
            </a:r>
          </a:p>
        </p:txBody>
      </p:sp>
      <p:sp>
        <p:nvSpPr>
          <p:cNvPr id="99333" name="AutoShape 6"/>
          <p:cNvSpPr>
            <a:spLocks noChangeArrowheads="1"/>
          </p:cNvSpPr>
          <p:nvPr/>
        </p:nvSpPr>
        <p:spPr bwMode="auto">
          <a:xfrm>
            <a:off x="2895600" y="56102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Oval 7"/>
          <p:cNvSpPr>
            <a:spLocks noChangeArrowheads="1"/>
          </p:cNvSpPr>
          <p:nvPr/>
        </p:nvSpPr>
        <p:spPr bwMode="auto">
          <a:xfrm>
            <a:off x="4038600" y="5076825"/>
            <a:ext cx="1143000" cy="4572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2400" i="0">
              <a:solidFill>
                <a:srgbClr val="CC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Borda Count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Simple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Always a Borda Winner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BUT does not always choose Condorcet winner!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3 voters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2: b&gt;a&gt;c&gt;d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1: a&gt;c&gt;d&gt;b</a:t>
            </a:r>
          </a:p>
        </p:txBody>
      </p:sp>
      <p:sp>
        <p:nvSpPr>
          <p:cNvPr id="101379" name="Text Box 4"/>
          <p:cNvSpPr txBox="1">
            <a:spLocks noChangeArrowheads="1"/>
          </p:cNvSpPr>
          <p:nvPr/>
        </p:nvSpPr>
        <p:spPr bwMode="auto">
          <a:xfrm>
            <a:off x="4495800" y="3657600"/>
            <a:ext cx="32766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u="sng">
                <a:latin typeface="Comic Sans MS" charset="0"/>
              </a:rPr>
              <a:t>Borda scores: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a:5, b:6, c:8, d:11 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Therefore </a:t>
            </a:r>
            <a:r>
              <a:rPr lang="en-US" i="0">
                <a:solidFill>
                  <a:srgbClr val="CC0000"/>
                </a:solidFill>
                <a:latin typeface="Comic Sans MS" charset="0"/>
              </a:rPr>
              <a:t>a</a:t>
            </a:r>
            <a:r>
              <a:rPr lang="en-US" i="0">
                <a:latin typeface="Comic Sans MS" charset="0"/>
              </a:rPr>
              <a:t> wins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BUT </a:t>
            </a:r>
            <a:r>
              <a:rPr lang="en-US" i="0">
                <a:solidFill>
                  <a:srgbClr val="008000"/>
                </a:solidFill>
                <a:latin typeface="Comic Sans MS" charset="0"/>
              </a:rPr>
              <a:t>b</a:t>
            </a:r>
            <a:r>
              <a:rPr lang="en-US" i="0">
                <a:latin typeface="Comic Sans MS" charset="0"/>
              </a:rPr>
              <a:t> is the </a:t>
            </a:r>
            <a:r>
              <a:rPr lang="en-US" i="0">
                <a:solidFill>
                  <a:srgbClr val="008000"/>
                </a:solidFill>
                <a:latin typeface="Comic Sans MS" charset="0"/>
              </a:rPr>
              <a:t>Condorcet </a:t>
            </a:r>
            <a:r>
              <a:rPr lang="en-US" i="0">
                <a:latin typeface="Comic Sans MS" charset="0"/>
              </a:rPr>
              <a:t>winner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Inverted-order paradox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Borda rule  with 4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Each agent gives 1 point to best option, 2 to second best...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Agents: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=13, </a:t>
            </a:r>
            <a:r>
              <a:rPr lang="en-US" sz="24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=18, b=19, c=20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Remove x: </a:t>
            </a:r>
            <a:r>
              <a:rPr lang="en-US" sz="24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=13, b=14, a=15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2286000" y="2971800"/>
            <a:ext cx="22860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>
                <a:latin typeface="Comic Sans MS" charset="0"/>
              </a:rPr>
              <a:t>x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c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b</a:t>
            </a:r>
            <a:r>
              <a:rPr lang="en-US" sz="2200" i="0">
                <a:latin typeface="Comic Sans MS" charset="0"/>
              </a:rPr>
              <a:t> &gt; </a:t>
            </a:r>
            <a:r>
              <a:rPr lang="en-US" i="0">
                <a:latin typeface="Comic Sans MS" charset="0"/>
              </a:rPr>
              <a:t>a</a:t>
            </a:r>
          </a:p>
          <a:p>
            <a:pPr>
              <a:buFontTx/>
              <a:buAutoNum type="arabicPeriod"/>
            </a:pPr>
            <a:endParaRPr lang="en-US" i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Borda rule vulnerable to irrelevant alternatives</a:t>
            </a:r>
            <a:r>
              <a:rPr lang="en-US" sz="3600" b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0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 sz="3600" b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4191000" y="2743200"/>
            <a:ext cx="304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>
                <a:latin typeface="Comic Sans MS" charset="0"/>
              </a:rPr>
              <a:t>z &gt; y &gt; x	(32%)</a:t>
            </a:r>
          </a:p>
        </p:txBody>
      </p:sp>
      <p:sp>
        <p:nvSpPr>
          <p:cNvPr id="1054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eaLnBrk="1" hangingPunct="1">
              <a:spcAft>
                <a:spcPct val="500000"/>
              </a:spcAft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Three types of agents: 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Borda winner is x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Remove z:  Borda winner is 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Desirable properties for a voting protocol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 dictators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Universality (unrestricted domain)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It should work with any set of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Non-imposition (citizen sovereignty)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>
                <a:latin typeface="Lucida Grande" charset="0"/>
                <a:ea typeface="ＭＳ Ｐゴシック" charset="0"/>
              </a:rPr>
              <a:t>Every possible societal preference order should be achievable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Independence of irrelevant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The comparison of two alternatives should depend only on their standings among agents’ preferences, not on the ranking of other alternatives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Monotonicity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>
                <a:latin typeface="Lucida Grande" charset="0"/>
                <a:ea typeface="ＭＳ Ｐゴシック" charset="0"/>
              </a:rPr>
              <a:t>An individual should not be able to hurt an option by ranking it </a:t>
            </a:r>
            <a:r>
              <a:rPr lang="de-DE" sz="1800" i="1">
                <a:latin typeface="Lucida Grande" charset="0"/>
                <a:ea typeface="ＭＳ Ｐゴシック" charset="0"/>
              </a:rPr>
              <a:t>higher.</a:t>
            </a:r>
            <a:endParaRPr lang="en-US" sz="18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Paretian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If all all agents prefer x to y then in the outcome x should be preferred to y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Arrow’s Theorem (1951)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If there are 3 or more alternatives and a finite number of agents then there is </a:t>
            </a:r>
            <a:r>
              <a:rPr lang="en-US" b="1" u="sng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</a:t>
            </a:r>
            <a:r>
              <a:rPr lang="en-US" b="1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protocol which satisfies the 5 desired properties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Take-home Message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Despair?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No ideal voting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That would be boring!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 group is more complex than an individual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Weigh the pro’s and con’s of each system and understand the setting they will be used in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Do not believe anyone who says they have the best voting system out there!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solidFill>
                <a:srgbClr val="CC0000"/>
              </a:solidFill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Game Theory: The Basics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095500"/>
            <a:ext cx="8001000" cy="4152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 game</a:t>
            </a:r>
            <a:r>
              <a:rPr lang="en-US" b="1">
                <a:latin typeface="Lucida Grande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Formal representation of a situation of strategic interdependence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Set of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agents</a:t>
            </a:r>
            <a:r>
              <a:rPr lang="en-US" sz="2400">
                <a:latin typeface="Lucida Grande" charset="0"/>
                <a:ea typeface="ＭＳ Ｐゴシック" charset="0"/>
              </a:rPr>
              <a:t>, I (|I|=n)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AKA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Each agent, j,  has a set of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actions</a:t>
            </a:r>
            <a:r>
              <a:rPr lang="en-US" sz="2400">
                <a:latin typeface="Lucida Grande" charset="0"/>
                <a:ea typeface="ＭＳ Ｐゴシック" charset="0"/>
              </a:rPr>
              <a:t>, A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AKA moves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Actions define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outcomes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For each possible action there is an outcome.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Outcomes define </a:t>
            </a:r>
            <a:r>
              <a:rPr lang="en-US" sz="2400" u="sng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payoffs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Agents’ derive utility from different outcomes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Normal form game*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2438400" y="44958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4572000" y="25908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400300" y="2590800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288925" y="4160838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Agent 1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3938588" y="1752600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Agent 2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1584325" y="3246438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76600" y="1905000"/>
            <a:ext cx="41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1665288" y="5257800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5638800" y="1905000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2971800" y="3429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257800" y="51816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5257800" y="3429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2971800" y="52578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533400" y="6461125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*aka strategic form, matrix form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1000" y="23622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Action</a:t>
            </a:r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>
            <a:off x="1066800" y="28194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6934200" y="2811463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Outcome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6934200" y="39624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Payoffs</a:t>
            </a:r>
          </a:p>
        </p:txBody>
      </p:sp>
      <p:sp>
        <p:nvSpPr>
          <p:cNvPr id="25620" name="Line 22"/>
          <p:cNvSpPr>
            <a:spLocks noChangeShapeType="1"/>
          </p:cNvSpPr>
          <p:nvPr/>
        </p:nvSpPr>
        <p:spPr bwMode="auto">
          <a:xfrm rot="-170199" flipH="1" flipV="1">
            <a:off x="5791200" y="4114800"/>
            <a:ext cx="1143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 flipH="1">
            <a:off x="6019800" y="3048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22" name="AutoShape 24"/>
          <p:cNvSpPr>
            <a:spLocks/>
          </p:cNvSpPr>
          <p:nvPr/>
        </p:nvSpPr>
        <p:spPr bwMode="auto">
          <a:xfrm rot="16228085" flipV="1">
            <a:off x="5486400" y="35052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Extensive form game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36576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343400" y="2286000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49530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2971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7"/>
          <p:cNvSpPr>
            <a:spLocks noChangeArrowheads="1"/>
          </p:cNvSpPr>
          <p:nvPr/>
        </p:nvSpPr>
        <p:spPr bwMode="auto">
          <a:xfrm>
            <a:off x="38862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876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9"/>
          <p:cNvSpPr>
            <a:spLocks noChangeArrowheads="1"/>
          </p:cNvSpPr>
          <p:nvPr/>
        </p:nvSpPr>
        <p:spPr bwMode="auto">
          <a:xfrm>
            <a:off x="57150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7" name="AutoShape 10"/>
          <p:cNvCxnSpPr>
            <a:cxnSpLocks noChangeShapeType="1"/>
            <a:stCxn id="27651" idx="4"/>
            <a:endCxn id="27650" idx="0"/>
          </p:cNvCxnSpPr>
          <p:nvPr/>
        </p:nvCxnSpPr>
        <p:spPr bwMode="auto">
          <a:xfrm flipH="1">
            <a:off x="3771900" y="2681288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AutoShape 11"/>
          <p:cNvCxnSpPr>
            <a:cxnSpLocks noChangeShapeType="1"/>
            <a:stCxn id="27651" idx="4"/>
            <a:endCxn id="27652" idx="0"/>
          </p:cNvCxnSpPr>
          <p:nvPr/>
        </p:nvCxnSpPr>
        <p:spPr bwMode="auto">
          <a:xfrm>
            <a:off x="4457700" y="2681288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12"/>
          <p:cNvCxnSpPr>
            <a:cxnSpLocks noChangeShapeType="1"/>
            <a:stCxn id="27650" idx="4"/>
            <a:endCxn id="27653" idx="0"/>
          </p:cNvCxnSpPr>
          <p:nvPr/>
        </p:nvCxnSpPr>
        <p:spPr bwMode="auto">
          <a:xfrm flipH="1">
            <a:off x="30480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3"/>
          <p:cNvCxnSpPr>
            <a:cxnSpLocks noChangeShapeType="1"/>
            <a:stCxn id="27650" idx="4"/>
            <a:endCxn id="27654" idx="0"/>
          </p:cNvCxnSpPr>
          <p:nvPr/>
        </p:nvCxnSpPr>
        <p:spPr bwMode="auto">
          <a:xfrm>
            <a:off x="3771900" y="3824288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4"/>
          <p:cNvCxnSpPr>
            <a:cxnSpLocks noChangeShapeType="1"/>
            <a:stCxn id="27652" idx="4"/>
            <a:endCxn id="27655" idx="0"/>
          </p:cNvCxnSpPr>
          <p:nvPr/>
        </p:nvCxnSpPr>
        <p:spPr bwMode="auto">
          <a:xfrm flipH="1">
            <a:off x="4953000" y="3824288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5"/>
          <p:cNvCxnSpPr>
            <a:cxnSpLocks noChangeShapeType="1"/>
            <a:stCxn id="27652" idx="4"/>
            <a:endCxn id="27656" idx="0"/>
          </p:cNvCxnSpPr>
          <p:nvPr/>
        </p:nvCxnSpPr>
        <p:spPr bwMode="auto">
          <a:xfrm>
            <a:off x="50673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096000" y="2133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1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6096000" y="3352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Player 2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276600" y="2811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8194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57150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22860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5867400" y="52578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(-1,1)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3657600" y="5338763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724400" y="533400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(1,-1)</a:t>
            </a:r>
          </a:p>
        </p:txBody>
      </p:sp>
      <p:cxnSp>
        <p:nvCxnSpPr>
          <p:cNvPr id="27675" name="AutoShape 28"/>
          <p:cNvCxnSpPr>
            <a:cxnSpLocks noChangeShapeType="1"/>
            <a:stCxn id="27650" idx="6"/>
            <a:endCxn id="27652" idx="2"/>
          </p:cNvCxnSpPr>
          <p:nvPr/>
        </p:nvCxnSpPr>
        <p:spPr bwMode="auto">
          <a:xfrm>
            <a:off x="3900488" y="3619500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1676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Action</a:t>
            </a: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304800" y="4343400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Terminal node (outcome)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914400" y="579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Payoffs</a:t>
            </a:r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2819400" y="27432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2133600" y="4800600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 flipV="1">
            <a:off x="22098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Strategies (aka Policies)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Strategy: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A strategy, s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sz="2400">
                <a:latin typeface="Lucida Grande" charset="0"/>
                <a:ea typeface="ＭＳ Ｐゴシック" charset="0"/>
              </a:rPr>
              <a:t>, is a </a:t>
            </a:r>
            <a:r>
              <a:rPr lang="en-US" sz="2400" b="1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complete contingency plan</a:t>
            </a:r>
            <a:r>
              <a:rPr lang="en-US" sz="2400">
                <a:latin typeface="Lucida Grande" charset="0"/>
                <a:ea typeface="ＭＳ Ｐゴシック" charset="0"/>
              </a:rPr>
              <a:t>; defines actions agent j should take for all possible states of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Strategy profile: s=(s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,…,s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latin typeface="Lucida Grande" charset="0"/>
                <a:ea typeface="ＭＳ Ｐゴシック" charset="0"/>
              </a:rPr>
              <a:t>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400" b="1">
                <a:latin typeface="Lucida Grande" charset="0"/>
                <a:ea typeface="ＭＳ Ｐゴシック" charset="0"/>
              </a:rPr>
              <a:t> = (s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1</a:t>
            </a:r>
            <a:r>
              <a:rPr lang="en-US" sz="2400" b="1">
                <a:latin typeface="Lucida Grande" charset="0"/>
                <a:ea typeface="ＭＳ Ｐゴシック" charset="0"/>
              </a:rPr>
              <a:t>,…,s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i-1</a:t>
            </a:r>
            <a:r>
              <a:rPr lang="en-US" sz="2400" b="1">
                <a:latin typeface="Lucida Grande" charset="0"/>
                <a:ea typeface="ＭＳ Ｐゴシック" charset="0"/>
              </a:rPr>
              <a:t>,s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i+1</a:t>
            </a:r>
            <a:r>
              <a:rPr lang="en-US" sz="2400" b="1">
                <a:latin typeface="Lucida Grande" charset="0"/>
                <a:ea typeface="ＭＳ Ｐゴシック" charset="0"/>
              </a:rPr>
              <a:t>,…,s</a:t>
            </a:r>
            <a:r>
              <a:rPr lang="en-US" sz="2400" b="1" baseline="-25000">
                <a:latin typeface="Lucida Grande" charset="0"/>
                <a:ea typeface="ＭＳ Ｐゴシック" charset="0"/>
              </a:rPr>
              <a:t>n</a:t>
            </a:r>
            <a:r>
              <a:rPr lang="en-US" sz="2400" b="1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Utility function: u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Note that the utility of an agent depends on the strategy profile, not just its own 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We assume agents are </a:t>
            </a:r>
            <a:r>
              <a:rPr lang="en-US" sz="2400" b="1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expected utility maximizers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Normal form game*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(matching pennies)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2263775" y="2681288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301875" y="4586288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435475" y="2681288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52400" y="4251325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Comic Sans MS" charset="0"/>
              </a:rPr>
              <a:t>Agent 1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802063" y="1752600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Comic Sans MS" charset="0"/>
              </a:rPr>
              <a:t>Agent 2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447800" y="3336925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140075" y="1995488"/>
            <a:ext cx="41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H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1528763" y="5348288"/>
            <a:ext cx="39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502275" y="1995488"/>
            <a:ext cx="39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2835275" y="35194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5121275" y="52720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-1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1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5121275" y="35194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2835275" y="53482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Comic Sans MS" charset="0"/>
              </a:rPr>
              <a:t>1</a:t>
            </a:r>
            <a:r>
              <a:rPr lang="en-US" sz="2800" i="0">
                <a:latin typeface="Comic Sans MS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Comic Sans MS" charset="0"/>
              </a:rPr>
              <a:t>-1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396875" y="6491288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*aka strategic form, matrix form</a:t>
            </a: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6645275" y="1720850"/>
            <a:ext cx="243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Strategy for agent 1: H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6797675" y="3443288"/>
            <a:ext cx="17938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Strategy 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profile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Comic Sans MS" charset="0"/>
              </a:rPr>
              <a:t>(H,T)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6834188" y="5119688"/>
            <a:ext cx="217805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800" i="0">
              <a:solidFill>
                <a:srgbClr val="0000FF"/>
              </a:solidFill>
              <a:latin typeface="Comic Sans MS" charset="0"/>
            </a:endParaRP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Comic Sans MS" charset="0"/>
              </a:rPr>
              <a:t>U1((H,T))=1</a:t>
            </a: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Comic Sans MS" charset="0"/>
              </a:rPr>
              <a:t>U2((H,T))=-1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ichtstreifen">
  <a:themeElements>
    <a:clrScheme name="Lichtstreifen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Lichtstreifen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Lichtstreifen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3329</Words>
  <Application>Microsoft Macintosh PowerPoint</Application>
  <PresentationFormat>Bildschirmpräsentation (4:3)</PresentationFormat>
  <Paragraphs>571</Paragraphs>
  <Slides>48</Slides>
  <Notes>48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49" baseType="lpstr">
      <vt:lpstr>Lichtstreifen</vt:lpstr>
      <vt:lpstr>Web-Mining Agents  Multiple Agents and Rational Behavior: Game Theory and Social Choice</vt:lpstr>
      <vt:lpstr>Literature</vt:lpstr>
      <vt:lpstr>Full vs bounded rationality</vt:lpstr>
      <vt:lpstr>Multiagent Systems: Criteria</vt:lpstr>
      <vt:lpstr>Game Theory: The Basics</vt:lpstr>
      <vt:lpstr>Normal form game* (matching pennies)</vt:lpstr>
      <vt:lpstr>Extensive form game (matching pennies)</vt:lpstr>
      <vt:lpstr>Strategies (aka Policies)</vt:lpstr>
      <vt:lpstr>Normal form game* (matching pennies)</vt:lpstr>
      <vt:lpstr>Extensive form game (matching pennies)</vt:lpstr>
      <vt:lpstr>Extensive form game (matching pennies, seq moves)</vt:lpstr>
      <vt:lpstr>Game Representation</vt:lpstr>
      <vt:lpstr>Example: Ascending Auction</vt:lpstr>
      <vt:lpstr>Dominant Strategies</vt:lpstr>
      <vt:lpstr>Dominant Strategy Equilibrium</vt:lpstr>
      <vt:lpstr>Example: Prisoner’s Dilemma</vt:lpstr>
      <vt:lpstr>Example: Split or Steal</vt:lpstr>
      <vt:lpstr>Example: Vickrey Auction (2nd price sealed bid)</vt:lpstr>
      <vt:lpstr>Example: Bach or Stravinsky</vt:lpstr>
      <vt:lpstr>Nash Equilibrium</vt:lpstr>
      <vt:lpstr>Nash Equilibrium</vt:lpstr>
      <vt:lpstr>Example: Matching Pennies</vt:lpstr>
      <vt:lpstr>Mixed strategy equilibria</vt:lpstr>
      <vt:lpstr>Example: Matching Pennies</vt:lpstr>
      <vt:lpstr>Mixed Nash Equilibrium</vt:lpstr>
      <vt:lpstr>Imperfect Information about Strategies and Payoffs</vt:lpstr>
      <vt:lpstr>Bayesian-Nash Equil</vt:lpstr>
      <vt:lpstr>Example: 1st price sealed-bid auction</vt:lpstr>
      <vt:lpstr>Social Choice Theory</vt:lpstr>
      <vt:lpstr>The problem</vt:lpstr>
      <vt:lpstr>Case 1: Agents specify their top preference</vt:lpstr>
      <vt:lpstr>Election System</vt:lpstr>
      <vt:lpstr>Example: Plurality</vt:lpstr>
      <vt:lpstr>What can we do?</vt:lpstr>
      <vt:lpstr>Agendas</vt:lpstr>
      <vt:lpstr>Agenda paradox</vt:lpstr>
      <vt:lpstr>Another problem: Pareto dominated winner paradox</vt:lpstr>
      <vt:lpstr>Case 2: Agents specify their complete preferences</vt:lpstr>
      <vt:lpstr>Condorcet</vt:lpstr>
      <vt:lpstr>Example: Condorcet</vt:lpstr>
      <vt:lpstr> A Problem</vt:lpstr>
      <vt:lpstr>Borda Count</vt:lpstr>
      <vt:lpstr>Borda Count</vt:lpstr>
      <vt:lpstr>Inverted-order paradox</vt:lpstr>
      <vt:lpstr>Borda rule vulnerable to irrelevant alternatives </vt:lpstr>
      <vt:lpstr>Desirable properties for a voting protocol</vt:lpstr>
      <vt:lpstr>Arrow’s Theorem (1951)</vt:lpstr>
      <vt:lpstr>Take-home Message</vt:lpstr>
    </vt:vector>
  </TitlesOfParts>
  <Company>Hamburg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ECommerce</dc:title>
  <cp:lastModifiedBy>Ralf Moeller</cp:lastModifiedBy>
  <cp:revision>289</cp:revision>
  <dcterms:created xsi:type="dcterms:W3CDTF">2013-01-07T21:30:23Z</dcterms:created>
  <dcterms:modified xsi:type="dcterms:W3CDTF">2016-02-10T12:35:50Z</dcterms:modified>
</cp:coreProperties>
</file>