
<file path=[Content_Types].xml><?xml version="1.0" encoding="utf-8"?>
<Types xmlns="http://schemas.openxmlformats.org/package/2006/content-types">
  <Default Extension="xml" ContentType="application/xml"/>
  <Default Extension="bin" ContentType="application/vnd.openxmlformats-officedocument.oleObject"/>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66"/>
  </p:notesMasterIdLst>
  <p:handoutMasterIdLst>
    <p:handoutMasterId r:id="rId67"/>
  </p:handoutMasterIdLst>
  <p:sldIdLst>
    <p:sldId id="341" r:id="rId2"/>
    <p:sldId id="368" r:id="rId3"/>
    <p:sldId id="366" r:id="rId4"/>
    <p:sldId id="367" r:id="rId5"/>
    <p:sldId id="342" r:id="rId6"/>
    <p:sldId id="349" r:id="rId7"/>
    <p:sldId id="343" r:id="rId8"/>
    <p:sldId id="351" r:id="rId9"/>
    <p:sldId id="350" r:id="rId10"/>
    <p:sldId id="436" r:id="rId11"/>
    <p:sldId id="359" r:id="rId12"/>
    <p:sldId id="361" r:id="rId13"/>
    <p:sldId id="429" r:id="rId14"/>
    <p:sldId id="437" r:id="rId15"/>
    <p:sldId id="431" r:id="rId16"/>
    <p:sldId id="433" r:id="rId17"/>
    <p:sldId id="438" r:id="rId18"/>
    <p:sldId id="365" r:id="rId19"/>
    <p:sldId id="430" r:id="rId20"/>
    <p:sldId id="347" r:id="rId21"/>
    <p:sldId id="369" r:id="rId22"/>
    <p:sldId id="370" r:id="rId23"/>
    <p:sldId id="371" r:id="rId24"/>
    <p:sldId id="372" r:id="rId25"/>
    <p:sldId id="373" r:id="rId26"/>
    <p:sldId id="393" r:id="rId27"/>
    <p:sldId id="394" r:id="rId28"/>
    <p:sldId id="395" r:id="rId29"/>
    <p:sldId id="396" r:id="rId30"/>
    <p:sldId id="397" r:id="rId31"/>
    <p:sldId id="398" r:id="rId32"/>
    <p:sldId id="400" r:id="rId33"/>
    <p:sldId id="401" r:id="rId34"/>
    <p:sldId id="402" r:id="rId35"/>
    <p:sldId id="403" r:id="rId36"/>
    <p:sldId id="404" r:id="rId37"/>
    <p:sldId id="405" r:id="rId38"/>
    <p:sldId id="406" r:id="rId39"/>
    <p:sldId id="407" r:id="rId40"/>
    <p:sldId id="428" r:id="rId41"/>
    <p:sldId id="409" r:id="rId42"/>
    <p:sldId id="410" r:id="rId43"/>
    <p:sldId id="411" r:id="rId44"/>
    <p:sldId id="412" r:id="rId45"/>
    <p:sldId id="413" r:id="rId46"/>
    <p:sldId id="414" r:id="rId47"/>
    <p:sldId id="415" r:id="rId48"/>
    <p:sldId id="416" r:id="rId49"/>
    <p:sldId id="435" r:id="rId50"/>
    <p:sldId id="417" r:id="rId51"/>
    <p:sldId id="418" r:id="rId52"/>
    <p:sldId id="419" r:id="rId53"/>
    <p:sldId id="420" r:id="rId54"/>
    <p:sldId id="439" r:id="rId55"/>
    <p:sldId id="440" r:id="rId56"/>
    <p:sldId id="441" r:id="rId57"/>
    <p:sldId id="442" r:id="rId58"/>
    <p:sldId id="443" r:id="rId59"/>
    <p:sldId id="444" r:id="rId60"/>
    <p:sldId id="445" r:id="rId61"/>
    <p:sldId id="446" r:id="rId62"/>
    <p:sldId id="447" r:id="rId63"/>
    <p:sldId id="448" r:id="rId64"/>
    <p:sldId id="449" r:id="rId6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4FF"/>
    <a:srgbClr val="6FD8F0"/>
    <a:srgbClr val="DBA503"/>
    <a:srgbClr val="00394A"/>
    <a:srgbClr val="003241"/>
    <a:srgbClr val="DAD9D3"/>
    <a:srgbClr val="B2B1A9"/>
    <a:srgbClr val="004B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18"/>
    <p:restoredTop sz="94807"/>
  </p:normalViewPr>
  <p:slideViewPr>
    <p:cSldViewPr>
      <p:cViewPr varScale="1">
        <p:scale>
          <a:sx n="120" d="100"/>
          <a:sy n="120" d="100"/>
        </p:scale>
        <p:origin x="1056"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1" Type="http://schemas.openxmlformats.org/officeDocument/2006/relationships/slide" Target="slides/slide37.xml"/><Relationship Id="rId12" Type="http://schemas.openxmlformats.org/officeDocument/2006/relationships/slide" Target="slides/slide38.xml"/><Relationship Id="rId13" Type="http://schemas.openxmlformats.org/officeDocument/2006/relationships/slide" Target="slides/slide39.xml"/><Relationship Id="rId1" Type="http://schemas.openxmlformats.org/officeDocument/2006/relationships/slide" Target="slides/slide27.xml"/><Relationship Id="rId2" Type="http://schemas.openxmlformats.org/officeDocument/2006/relationships/slide" Target="slides/slide28.xml"/><Relationship Id="rId3" Type="http://schemas.openxmlformats.org/officeDocument/2006/relationships/slide" Target="slides/slide29.xml"/><Relationship Id="rId4" Type="http://schemas.openxmlformats.org/officeDocument/2006/relationships/slide" Target="slides/slide30.xml"/><Relationship Id="rId5" Type="http://schemas.openxmlformats.org/officeDocument/2006/relationships/slide" Target="slides/slide31.xml"/><Relationship Id="rId6" Type="http://schemas.openxmlformats.org/officeDocument/2006/relationships/slide" Target="slides/slide32.xml"/><Relationship Id="rId7" Type="http://schemas.openxmlformats.org/officeDocument/2006/relationships/slide" Target="slides/slide33.xml"/><Relationship Id="rId8" Type="http://schemas.openxmlformats.org/officeDocument/2006/relationships/slide" Target="slides/slide34.xml"/><Relationship Id="rId9" Type="http://schemas.openxmlformats.org/officeDocument/2006/relationships/slide" Target="slides/slide35.xml"/><Relationship Id="rId10"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 Id="rId3"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1" Type="http://schemas.openxmlformats.org/officeDocument/2006/relationships/image" Target="../media/image51.wmf"/><Relationship Id="rId2"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0E313858-1444-3D43-A256-4203540525FB}" type="datetimeFigureOut">
              <a:rPr lang="de-DE"/>
              <a:pPr>
                <a:defRPr/>
              </a:pPr>
              <a:t>26.10.16</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BE53A711-EA24-9945-9209-B554BD90ED46}" type="slidenum">
              <a:rPr lang="en-US"/>
              <a:pPr>
                <a:defRPr/>
              </a:pPr>
              <a:t>‹#›</a:t>
            </a:fld>
            <a:endParaRPr lang="en-US"/>
          </a:p>
        </p:txBody>
      </p:sp>
    </p:spTree>
    <p:extLst>
      <p:ext uri="{BB962C8B-B14F-4D97-AF65-F5344CB8AC3E}">
        <p14:creationId xmlns:p14="http://schemas.microsoft.com/office/powerpoint/2010/main" val="1007047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4F448315-31FF-D64A-8E15-6406D822B296}" type="datetimeFigureOut">
              <a:rPr lang="de-DE"/>
              <a:pPr>
                <a:defRPr/>
              </a:pPr>
              <a:t>26.10.16</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C6345C02-6D78-7546-B128-9C701081C036}" type="slidenum">
              <a:rPr lang="en-US"/>
              <a:pPr>
                <a:defRPr/>
              </a:pPr>
              <a:t>‹#›</a:t>
            </a:fld>
            <a:endParaRPr lang="en-US"/>
          </a:p>
        </p:txBody>
      </p:sp>
    </p:spTree>
    <p:extLst>
      <p:ext uri="{BB962C8B-B14F-4D97-AF65-F5344CB8AC3E}">
        <p14:creationId xmlns:p14="http://schemas.microsoft.com/office/powerpoint/2010/main" val="263733724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10</a:t>
            </a:fld>
            <a:endParaRPr lang="en-US"/>
          </a:p>
        </p:txBody>
      </p:sp>
    </p:spTree>
    <p:extLst>
      <p:ext uri="{BB962C8B-B14F-4D97-AF65-F5344CB8AC3E}">
        <p14:creationId xmlns:p14="http://schemas.microsoft.com/office/powerpoint/2010/main" val="98446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81525CE5-3934-5840-BE74-E9C34ACAF36F}" type="slidenum">
              <a:rPr lang="tr-TR" sz="1100">
                <a:latin typeface="Arial" charset="0"/>
              </a:rPr>
              <a:pPr eaLnBrk="1" hangingPunct="1"/>
              <a:t>31</a:t>
            </a:fld>
            <a:endParaRPr lang="tr-TR" sz="1100">
              <a:latin typeface="Arial" charset="0"/>
            </a:endParaRPr>
          </a:p>
        </p:txBody>
      </p:sp>
      <p:sp>
        <p:nvSpPr>
          <p:cNvPr id="66562" name="Rectangle 2"/>
          <p:cNvSpPr>
            <a:spLocks noGrp="1" noRot="1" noChangeAspect="1" noChangeArrowheads="1" noTextEdit="1"/>
          </p:cNvSpPr>
          <p:nvPr>
            <p:ph type="sldImg"/>
          </p:nvPr>
        </p:nvSpPr>
        <p:spPr>
          <a:xfrm>
            <a:off x="1144588" y="685800"/>
            <a:ext cx="4573587" cy="3430588"/>
          </a:xfrm>
          <a:ln/>
        </p:spPr>
      </p:sp>
      <p:sp>
        <p:nvSpPr>
          <p:cNvPr id="6656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7878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4911B37-9295-284E-9EDB-4BB64ED3974D}" type="slidenum">
              <a:rPr lang="tr-TR" sz="1100">
                <a:latin typeface="Arial" charset="0"/>
              </a:rPr>
              <a:pPr eaLnBrk="1" hangingPunct="1"/>
              <a:t>32</a:t>
            </a:fld>
            <a:endParaRPr lang="tr-TR" sz="1100">
              <a:latin typeface="Arial" charset="0"/>
            </a:endParaRPr>
          </a:p>
        </p:txBody>
      </p:sp>
      <p:sp>
        <p:nvSpPr>
          <p:cNvPr id="70658" name="Rectangle 2"/>
          <p:cNvSpPr>
            <a:spLocks noGrp="1" noRot="1" noChangeAspect="1" noChangeArrowheads="1" noTextEdit="1"/>
          </p:cNvSpPr>
          <p:nvPr>
            <p:ph type="sldImg"/>
          </p:nvPr>
        </p:nvSpPr>
        <p:spPr>
          <a:xfrm>
            <a:off x="1144588" y="685800"/>
            <a:ext cx="4573587" cy="3430588"/>
          </a:xfrm>
          <a:ln/>
        </p:spPr>
      </p:sp>
      <p:sp>
        <p:nvSpPr>
          <p:cNvPr id="7065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7787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21DD3A1B-DAF1-4340-A740-1E7A3D064315}" type="slidenum">
              <a:rPr lang="tr-TR" sz="1100">
                <a:latin typeface="Arial" charset="0"/>
              </a:rPr>
              <a:pPr eaLnBrk="1" hangingPunct="1"/>
              <a:t>33</a:t>
            </a:fld>
            <a:endParaRPr lang="tr-TR" sz="1100">
              <a:latin typeface="Arial" charset="0"/>
            </a:endParaRPr>
          </a:p>
        </p:txBody>
      </p:sp>
      <p:sp>
        <p:nvSpPr>
          <p:cNvPr id="72706" name="Rectangle 2"/>
          <p:cNvSpPr>
            <a:spLocks noGrp="1" noRot="1" noChangeAspect="1" noChangeArrowheads="1" noTextEdit="1"/>
          </p:cNvSpPr>
          <p:nvPr>
            <p:ph type="sldImg"/>
          </p:nvPr>
        </p:nvSpPr>
        <p:spPr>
          <a:xfrm>
            <a:off x="1144588" y="685800"/>
            <a:ext cx="4573587" cy="3430588"/>
          </a:xfrm>
          <a:ln/>
        </p:spPr>
      </p:sp>
      <p:sp>
        <p:nvSpPr>
          <p:cNvPr id="7270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85693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3BC82FDF-6D97-2A42-895A-6D55C72A1500}" type="slidenum">
              <a:rPr lang="tr-TR" sz="1100">
                <a:latin typeface="Arial" charset="0"/>
              </a:rPr>
              <a:pPr eaLnBrk="1" hangingPunct="1"/>
              <a:t>34</a:t>
            </a:fld>
            <a:endParaRPr lang="tr-TR" sz="1100">
              <a:latin typeface="Arial" charset="0"/>
            </a:endParaRPr>
          </a:p>
        </p:txBody>
      </p:sp>
      <p:sp>
        <p:nvSpPr>
          <p:cNvPr id="74754" name="Rectangle 2"/>
          <p:cNvSpPr>
            <a:spLocks noGrp="1" noRot="1" noChangeAspect="1" noChangeArrowheads="1" noTextEdit="1"/>
          </p:cNvSpPr>
          <p:nvPr>
            <p:ph type="sldImg"/>
          </p:nvPr>
        </p:nvSpPr>
        <p:spPr>
          <a:xfrm>
            <a:off x="1144588" y="685800"/>
            <a:ext cx="4573587" cy="3430588"/>
          </a:xfrm>
          <a:ln/>
        </p:spPr>
      </p:sp>
      <p:sp>
        <p:nvSpPr>
          <p:cNvPr id="7475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773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3B763DE8-5317-BB4C-BC00-61765DC1AE32}" type="slidenum">
              <a:rPr lang="tr-TR" sz="1100">
                <a:latin typeface="Arial" charset="0"/>
              </a:rPr>
              <a:pPr eaLnBrk="1" hangingPunct="1"/>
              <a:t>35</a:t>
            </a:fld>
            <a:endParaRPr lang="tr-TR" sz="1100">
              <a:latin typeface="Arial" charset="0"/>
            </a:endParaRPr>
          </a:p>
        </p:txBody>
      </p:sp>
      <p:sp>
        <p:nvSpPr>
          <p:cNvPr id="76802" name="Rectangle 2"/>
          <p:cNvSpPr>
            <a:spLocks noGrp="1" noRot="1" noChangeAspect="1" noChangeArrowheads="1" noTextEdit="1"/>
          </p:cNvSpPr>
          <p:nvPr>
            <p:ph type="sldImg"/>
          </p:nvPr>
        </p:nvSpPr>
        <p:spPr>
          <a:xfrm>
            <a:off x="1144588" y="685800"/>
            <a:ext cx="4573587" cy="3430588"/>
          </a:xfrm>
          <a:ln/>
        </p:spPr>
      </p:sp>
      <p:sp>
        <p:nvSpPr>
          <p:cNvPr id="7680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5824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FDB6B85-1E5D-5443-901A-9CAD55DAA507}" type="slidenum">
              <a:rPr lang="tr-TR" sz="1100">
                <a:latin typeface="Arial" charset="0"/>
              </a:rPr>
              <a:pPr eaLnBrk="1" hangingPunct="1"/>
              <a:t>36</a:t>
            </a:fld>
            <a:endParaRPr lang="tr-TR" sz="1100">
              <a:latin typeface="Arial" charset="0"/>
            </a:endParaRPr>
          </a:p>
        </p:txBody>
      </p:sp>
      <p:sp>
        <p:nvSpPr>
          <p:cNvPr id="78850" name="Rectangle 2"/>
          <p:cNvSpPr>
            <a:spLocks noGrp="1" noRot="1" noChangeAspect="1" noChangeArrowheads="1" noTextEdit="1"/>
          </p:cNvSpPr>
          <p:nvPr>
            <p:ph type="sldImg"/>
          </p:nvPr>
        </p:nvSpPr>
        <p:spPr>
          <a:xfrm>
            <a:off x="1144588" y="685800"/>
            <a:ext cx="4573587" cy="3430588"/>
          </a:xfrm>
          <a:ln/>
        </p:spPr>
      </p:sp>
      <p:sp>
        <p:nvSpPr>
          <p:cNvPr id="78851"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21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4C7C99A-533A-C840-818B-3695A3958485}" type="slidenum">
              <a:rPr lang="tr-TR" sz="1100">
                <a:latin typeface="Arial" charset="0"/>
              </a:rPr>
              <a:pPr eaLnBrk="1" hangingPunct="1"/>
              <a:t>37</a:t>
            </a:fld>
            <a:endParaRPr lang="tr-TR" sz="1100">
              <a:latin typeface="Arial" charset="0"/>
            </a:endParaRPr>
          </a:p>
        </p:txBody>
      </p:sp>
      <p:sp>
        <p:nvSpPr>
          <p:cNvPr id="80898" name="Rectangle 2"/>
          <p:cNvSpPr>
            <a:spLocks noGrp="1" noRot="1" noChangeAspect="1" noChangeArrowheads="1" noTextEdit="1"/>
          </p:cNvSpPr>
          <p:nvPr>
            <p:ph type="sldImg"/>
          </p:nvPr>
        </p:nvSpPr>
        <p:spPr>
          <a:xfrm>
            <a:off x="1144588" y="685800"/>
            <a:ext cx="4573587" cy="3430588"/>
          </a:xfrm>
          <a:ln/>
        </p:spPr>
      </p:sp>
      <p:sp>
        <p:nvSpPr>
          <p:cNvPr id="8089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147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403F474-AAEE-DF43-A825-8F91512C44E7}" type="slidenum">
              <a:rPr lang="tr-TR" sz="1100">
                <a:latin typeface="Arial" charset="0"/>
              </a:rPr>
              <a:pPr eaLnBrk="1" hangingPunct="1"/>
              <a:t>38</a:t>
            </a:fld>
            <a:endParaRPr lang="tr-TR" sz="1100">
              <a:latin typeface="Arial" charset="0"/>
            </a:endParaRPr>
          </a:p>
        </p:txBody>
      </p:sp>
      <p:sp>
        <p:nvSpPr>
          <p:cNvPr id="82946" name="Rectangle 2"/>
          <p:cNvSpPr>
            <a:spLocks noGrp="1" noRot="1" noChangeAspect="1" noChangeArrowheads="1" noTextEdit="1"/>
          </p:cNvSpPr>
          <p:nvPr>
            <p:ph type="sldImg"/>
          </p:nvPr>
        </p:nvSpPr>
        <p:spPr>
          <a:xfrm>
            <a:off x="1144588" y="685800"/>
            <a:ext cx="4573587" cy="3430588"/>
          </a:xfrm>
          <a:ln/>
        </p:spPr>
      </p:sp>
      <p:sp>
        <p:nvSpPr>
          <p:cNvPr id="8294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72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2E4CD0CE-D12B-9A47-85B6-76B8CC1EECE5}" type="slidenum">
              <a:rPr lang="tr-TR" sz="1100">
                <a:latin typeface="Arial" charset="0"/>
              </a:rPr>
              <a:pPr eaLnBrk="1" hangingPunct="1"/>
              <a:t>39</a:t>
            </a:fld>
            <a:endParaRPr lang="tr-TR" sz="1100">
              <a:latin typeface="Arial" charset="0"/>
            </a:endParaRPr>
          </a:p>
        </p:txBody>
      </p:sp>
      <p:sp>
        <p:nvSpPr>
          <p:cNvPr id="84994" name="Rectangle 2"/>
          <p:cNvSpPr>
            <a:spLocks noGrp="1" noRot="1" noChangeAspect="1" noChangeArrowheads="1" noTextEdit="1"/>
          </p:cNvSpPr>
          <p:nvPr>
            <p:ph type="sldImg"/>
          </p:nvPr>
        </p:nvSpPr>
        <p:spPr>
          <a:xfrm>
            <a:off x="1144588" y="685800"/>
            <a:ext cx="4573587" cy="3430588"/>
          </a:xfrm>
          <a:ln/>
        </p:spPr>
      </p:sp>
      <p:sp>
        <p:nvSpPr>
          <p:cNvPr id="8499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2600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E4F7F884-5F31-F140-85F1-B9F4F80AAB0B}" type="slidenum">
              <a:rPr lang="tr-TR" sz="1100">
                <a:latin typeface="Arial" charset="0"/>
              </a:rPr>
              <a:pPr eaLnBrk="1" hangingPunct="1"/>
              <a:t>41</a:t>
            </a:fld>
            <a:endParaRPr lang="tr-TR" sz="1100">
              <a:latin typeface="Arial" charset="0"/>
            </a:endParaRPr>
          </a:p>
        </p:txBody>
      </p:sp>
      <p:sp>
        <p:nvSpPr>
          <p:cNvPr id="100354" name="Rectangle 2"/>
          <p:cNvSpPr>
            <a:spLocks noGrp="1" noRot="1" noChangeAspect="1" noChangeArrowheads="1" noTextEdit="1"/>
          </p:cNvSpPr>
          <p:nvPr>
            <p:ph type="sldImg"/>
          </p:nvPr>
        </p:nvSpPr>
        <p:spPr>
          <a:xfrm>
            <a:off x="1143000" y="685800"/>
            <a:ext cx="4572000" cy="3429000"/>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LET Us say we want to learn the class, C, of a "family car." We have a set of examples of cars, and we have a group of people that we survey to whom we show these cars. The people look at the cars we show them and label them; the cars that they believe are family cars are positive examples and the other cars are negative examples. Class learning is finding a description that is shared by all positive examples and none of the negative examples. Doing this, we can make a prediction: Given a car that we have not seen before, by checking with the description learned, we will be able to say whether it is a family car or not. Or we can do knowledge extraction: This study may be sponsored by a car company, and the aim may be to understand what people expect from a family car. After some discussions with experts in the field, let us say that we reach the conclusion that among all features a car may have, the features that separate a family car from other cars are the price and engine power. These two attributes are the inputs to the class recognizer. Note that when we decide on this particular input representation, we are ignoring various other attributes as irrelevant. Though one may think of other attributes such as seating capacity and color that might be important for distinguishing among car types, we will consider only price and engine power to keep this example simple.</a:t>
            </a:r>
          </a:p>
        </p:txBody>
      </p:sp>
    </p:spTree>
    <p:extLst>
      <p:ext uri="{BB962C8B-B14F-4D97-AF65-F5344CB8AC3E}">
        <p14:creationId xmlns:p14="http://schemas.microsoft.com/office/powerpoint/2010/main" val="105316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11</a:t>
            </a:fld>
            <a:endParaRPr lang="en-US"/>
          </a:p>
        </p:txBody>
      </p:sp>
    </p:spTree>
    <p:extLst>
      <p:ext uri="{BB962C8B-B14F-4D97-AF65-F5344CB8AC3E}">
        <p14:creationId xmlns:p14="http://schemas.microsoft.com/office/powerpoint/2010/main" val="17924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7C03070-C523-E040-A4B6-13003510EECA}" type="slidenum">
              <a:rPr lang="tr-TR" sz="1100">
                <a:latin typeface="Arial" charset="0"/>
              </a:rPr>
              <a:pPr eaLnBrk="1" hangingPunct="1"/>
              <a:t>42</a:t>
            </a:fld>
            <a:endParaRPr lang="tr-TR" sz="1100">
              <a:latin typeface="Arial" charset="0"/>
            </a:endParaRPr>
          </a:p>
        </p:txBody>
      </p:sp>
      <p:sp>
        <p:nvSpPr>
          <p:cNvPr id="102402" name="Rectangle 2"/>
          <p:cNvSpPr>
            <a:spLocks noGrp="1" noRot="1" noChangeAspect="1" noChangeArrowheads="1" noTextEdit="1"/>
          </p:cNvSpPr>
          <p:nvPr>
            <p:ph type="sldImg"/>
          </p:nvPr>
        </p:nvSpPr>
        <p:spPr>
          <a:xfrm>
            <a:off x="1143000" y="685800"/>
            <a:ext cx="4572000" cy="3429000"/>
          </a:xfrm>
          <a:ln/>
        </p:spPr>
      </p:sp>
      <p:sp>
        <p:nvSpPr>
          <p:cNvPr id="1024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672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AF7AE8ED-19DF-0A4E-B516-AE2C7CF32D08}" type="slidenum">
              <a:rPr lang="tr-TR" sz="1100">
                <a:latin typeface="Arial" charset="0"/>
              </a:rPr>
              <a:pPr eaLnBrk="1" hangingPunct="1"/>
              <a:t>43</a:t>
            </a:fld>
            <a:endParaRPr lang="tr-TR" sz="1100">
              <a:latin typeface="Arial" charset="0"/>
            </a:endParaRPr>
          </a:p>
        </p:txBody>
      </p:sp>
      <p:sp>
        <p:nvSpPr>
          <p:cNvPr id="104450" name="Rectangle 2"/>
          <p:cNvSpPr>
            <a:spLocks noGrp="1" noRot="1" noChangeAspect="1" noChangeArrowheads="1" noTextEdit="1"/>
          </p:cNvSpPr>
          <p:nvPr>
            <p:ph type="sldImg"/>
          </p:nvPr>
        </p:nvSpPr>
        <p:spPr>
          <a:xfrm>
            <a:off x="1143000" y="685800"/>
            <a:ext cx="4572000" cy="3429000"/>
          </a:xfrm>
          <a:ln/>
        </p:spPr>
      </p:sp>
      <p:sp>
        <p:nvSpPr>
          <p:cNvPr id="1044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8865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028633AE-2775-3949-AFA7-2E3D00B95CE3}" type="slidenum">
              <a:rPr lang="tr-TR" sz="1100">
                <a:latin typeface="Arial" charset="0"/>
              </a:rPr>
              <a:pPr eaLnBrk="1" hangingPunct="1"/>
              <a:t>44</a:t>
            </a:fld>
            <a:endParaRPr lang="tr-TR" sz="1100">
              <a:latin typeface="Arial" charset="0"/>
            </a:endParaRPr>
          </a:p>
        </p:txBody>
      </p:sp>
      <p:sp>
        <p:nvSpPr>
          <p:cNvPr id="106498" name="Rectangle 2"/>
          <p:cNvSpPr>
            <a:spLocks noGrp="1" noRot="1" noChangeAspect="1" noChangeArrowheads="1" noTextEdit="1"/>
          </p:cNvSpPr>
          <p:nvPr>
            <p:ph type="sldImg"/>
          </p:nvPr>
        </p:nvSpPr>
        <p:spPr>
          <a:xfrm>
            <a:off x="1143000" y="685800"/>
            <a:ext cx="4572000" cy="3429000"/>
          </a:xfrm>
          <a:ln/>
        </p:spPr>
      </p:sp>
      <p:sp>
        <p:nvSpPr>
          <p:cNvPr id="1064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62205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59F5BE8-0C7B-784C-A959-919C15B84864}" type="slidenum">
              <a:rPr lang="tr-TR" sz="1100">
                <a:latin typeface="Arial" charset="0"/>
              </a:rPr>
              <a:pPr eaLnBrk="1" hangingPunct="1"/>
              <a:t>45</a:t>
            </a:fld>
            <a:endParaRPr lang="tr-TR" sz="1100">
              <a:latin typeface="Arial" charset="0"/>
            </a:endParaRPr>
          </a:p>
        </p:txBody>
      </p:sp>
      <p:sp>
        <p:nvSpPr>
          <p:cNvPr id="108546" name="Rectangle 2"/>
          <p:cNvSpPr>
            <a:spLocks noGrp="1" noRot="1" noChangeAspect="1" noChangeArrowheads="1" noTextEdit="1"/>
          </p:cNvSpPr>
          <p:nvPr>
            <p:ph type="sldImg"/>
          </p:nvPr>
        </p:nvSpPr>
        <p:spPr>
          <a:xfrm>
            <a:off x="1143000" y="685800"/>
            <a:ext cx="4572000" cy="3429000"/>
          </a:xfrm>
          <a:ln/>
        </p:spPr>
      </p:sp>
      <p:sp>
        <p:nvSpPr>
          <p:cNvPr id="1085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7584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B2137E1-3271-1843-AEAE-9D2193B6B31A}" type="slidenum">
              <a:rPr lang="tr-TR" sz="1100">
                <a:latin typeface="Arial" charset="0"/>
              </a:rPr>
              <a:pPr eaLnBrk="1" hangingPunct="1"/>
              <a:t>46</a:t>
            </a:fld>
            <a:endParaRPr lang="tr-TR" sz="1100">
              <a:latin typeface="Arial" charset="0"/>
            </a:endParaRPr>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0083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2E1CA7F-A64D-0748-BDE2-ED4442FD3920}" type="slidenum">
              <a:rPr lang="tr-TR" sz="1100">
                <a:latin typeface="Arial" charset="0"/>
              </a:rPr>
              <a:pPr eaLnBrk="1" hangingPunct="1"/>
              <a:t>47</a:t>
            </a:fld>
            <a:endParaRPr lang="tr-TR" sz="1100">
              <a:latin typeface="Arial" charset="0"/>
            </a:endParaRPr>
          </a:p>
        </p:txBody>
      </p:sp>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0006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5379D44-FD52-884C-8FED-38021950CA69}" type="slidenum">
              <a:rPr lang="tr-TR" sz="1100">
                <a:latin typeface="Arial" charset="0"/>
              </a:rPr>
              <a:pPr eaLnBrk="1" hangingPunct="1"/>
              <a:t>48</a:t>
            </a:fld>
            <a:endParaRPr lang="tr-TR" sz="1100">
              <a:latin typeface="Arial" charset="0"/>
            </a:endParaRPr>
          </a:p>
        </p:txBody>
      </p:sp>
      <p:sp>
        <p:nvSpPr>
          <p:cNvPr id="114690" name="Rectangle 2"/>
          <p:cNvSpPr>
            <a:spLocks noGrp="1" noRot="1" noChangeAspect="1" noChangeArrowheads="1" noTextEdit="1"/>
          </p:cNvSpPr>
          <p:nvPr>
            <p:ph type="sldImg"/>
          </p:nvPr>
        </p:nvSpPr>
        <p:spPr>
          <a:xfrm>
            <a:off x="1143000" y="685800"/>
            <a:ext cx="4572000" cy="3429000"/>
          </a:xfrm>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8599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42C8F36A-72A1-3141-BE9B-88567767A96E}" type="slidenum">
              <a:rPr lang="tr-TR" sz="1100">
                <a:latin typeface="Arial" charset="0"/>
              </a:rPr>
              <a:pPr eaLnBrk="1" hangingPunct="1"/>
              <a:t>50</a:t>
            </a:fld>
            <a:endParaRPr lang="tr-TR" sz="1100">
              <a:latin typeface="Arial" charset="0"/>
            </a:endParaRPr>
          </a:p>
        </p:txBody>
      </p:sp>
      <p:sp>
        <p:nvSpPr>
          <p:cNvPr id="116738" name="Rectangle 2"/>
          <p:cNvSpPr>
            <a:spLocks noGrp="1" noRot="1" noChangeAspect="1" noChangeArrowheads="1" noTextEdit="1"/>
          </p:cNvSpPr>
          <p:nvPr>
            <p:ph type="sldImg"/>
          </p:nvPr>
        </p:nvSpPr>
        <p:spPr>
          <a:xfrm>
            <a:off x="1143000" y="685800"/>
            <a:ext cx="4572000" cy="342900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sz="900"/>
              <a:t>Inductive bias is the set of assumptions that enables learning. For example the family car we assumed a rectangle == inductive bias reducing</a:t>
            </a:r>
            <a:br>
              <a:rPr lang="en-US" sz="900"/>
            </a:br>
            <a:r>
              <a:rPr lang="en-US" sz="900"/>
              <a:t>the set of possible hypothesis. In regression assuming a linear function would also be an inductive bias.</a:t>
            </a:r>
          </a:p>
          <a:p>
            <a:pPr eaLnBrk="1" hangingPunct="1">
              <a:lnSpc>
                <a:spcPct val="90000"/>
              </a:lnSpc>
            </a:pPr>
            <a:r>
              <a:rPr lang="en-US" sz="900"/>
              <a:t>The question how to choose the right inductive bias is called model selection.</a:t>
            </a:r>
          </a:p>
          <a:p>
            <a:pPr eaLnBrk="1" hangingPunct="1">
              <a:lnSpc>
                <a:spcPct val="90000"/>
              </a:lnSpc>
            </a:pPr>
            <a:r>
              <a:rPr lang="en-US" sz="900"/>
              <a:t>a union of two non overlapping rectangles has higher capacity, but it hypotheses are more complex. Similarly in regression, as we increas the order of the polynomial, the capacity and complexity increase. The question now is to decide where to stop. Thus learning is not possible without inductive bias, and now the ques tion is how to choose the right bias. This is called model selection. Ii answering this question, we should remember that the aim of machine learning is rarely to replicate the training data but the prediction for new cases. That is we would like to be able to generate the right output for ar input instance outside the traimng set, one for which the correct output is not given in the training set. How well a model trained on the training set predicts the right output for new instances is called generalization. For best generalization, we should match the complexity of the hy- pothesis with the complexity of the function underlying the data. If the hypothesis is less complex than the function, we have under/itting, for example, when trying to fit a line to data sampled from a third-order polynomial. In such a case, as we increase the complexity, both the train- ing error and the validation error decrease. But if we have a hypothesis that is too complex, the data is not enough to constrain it and we may end up with a bad hypothesis, for example, when fitting two rectangles to data sampled from one rectangle. Or if there is noise, an overcomplex hypothesis may learn not only the underlying function but also the noise in the data and may make a bad fit, for example, when fitting a sixth- order polynomial to noisy data sampled from a third-order polynomial. This is called ovefitting. In such a case, having more training data helps but only up to a certain point. We can summarize our discussion citing the triple trade-off (Dietterich 2003). ln all learning algorithms that are trained from example data,</a:t>
            </a:r>
          </a:p>
          <a:p>
            <a:pPr eaLnBrk="1" hangingPunct="1">
              <a:lnSpc>
                <a:spcPct val="90000"/>
              </a:lnSpc>
            </a:pPr>
            <a:endParaRPr lang="en-US" sz="900"/>
          </a:p>
        </p:txBody>
      </p:sp>
    </p:spTree>
    <p:extLst>
      <p:ext uri="{BB962C8B-B14F-4D97-AF65-F5344CB8AC3E}">
        <p14:creationId xmlns:p14="http://schemas.microsoft.com/office/powerpoint/2010/main" val="143016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C3A4E8C7-6AFB-8849-A104-9439FBE43325}" type="slidenum">
              <a:rPr lang="tr-TR" sz="1100">
                <a:latin typeface="Arial" charset="0"/>
              </a:rPr>
              <a:pPr eaLnBrk="1" hangingPunct="1"/>
              <a:t>51</a:t>
            </a:fld>
            <a:endParaRPr lang="tr-TR" sz="1100">
              <a:latin typeface="Arial" charset="0"/>
            </a:endParaRPr>
          </a:p>
        </p:txBody>
      </p:sp>
      <p:sp>
        <p:nvSpPr>
          <p:cNvPr id="118786" name="Rectangle 2"/>
          <p:cNvSpPr>
            <a:spLocks noGrp="1" noRot="1" noChangeAspect="1" noChangeArrowheads="1" noTextEdit="1"/>
          </p:cNvSpPr>
          <p:nvPr>
            <p:ph type="sldImg"/>
          </p:nvPr>
        </p:nvSpPr>
        <p:spPr>
          <a:xfrm>
            <a:off x="1143000" y="685800"/>
            <a:ext cx="4572000" cy="3429000"/>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there is a trade-off between three factors:</a:t>
            </a:r>
          </a:p>
          <a:p>
            <a:pPr eaLnBrk="1" hangingPunct="1"/>
            <a:r>
              <a:rPr lang="en-US"/>
              <a:t>- the complexity of the hypothesis we fit to data, namely, the capacity</a:t>
            </a:r>
          </a:p>
          <a:p>
            <a:pPr eaLnBrk="1" hangingPunct="1"/>
            <a:r>
              <a:rPr lang="en-US"/>
              <a:t>of the hypothesis class,</a:t>
            </a:r>
          </a:p>
          <a:p>
            <a:pPr eaLnBrk="1" hangingPunct="1"/>
            <a:r>
              <a:rPr lang="en-US"/>
              <a:t>- the amount of training data, and</a:t>
            </a:r>
          </a:p>
          <a:p>
            <a:pPr eaLnBrk="1" hangingPunct="1"/>
            <a:r>
              <a:rPr lang="en-US"/>
              <a:t>- the generalization error on new examples.</a:t>
            </a:r>
          </a:p>
          <a:p>
            <a:pPr eaLnBrk="1" hangingPunct="1"/>
            <a:r>
              <a:rPr lang="en-US"/>
              <a:t>As the amount of training data increases, the generalization error de- creases. As the complexity of the model increases, the generalization error decreases first and then starts to increase. The generalization er- ror of an overcomplex hypothesis can be kept in check by increasing the amount of training data but only up to a point. </a:t>
            </a:r>
          </a:p>
        </p:txBody>
      </p:sp>
    </p:spTree>
    <p:extLst>
      <p:ext uri="{BB962C8B-B14F-4D97-AF65-F5344CB8AC3E}">
        <p14:creationId xmlns:p14="http://schemas.microsoft.com/office/powerpoint/2010/main" val="898394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483D1889-C353-AD4C-B707-C5AC98057786}" type="slidenum">
              <a:rPr lang="tr-TR" sz="1100">
                <a:latin typeface="Arial" charset="0"/>
              </a:rPr>
              <a:pPr eaLnBrk="1" hangingPunct="1"/>
              <a:t>52</a:t>
            </a:fld>
            <a:endParaRPr lang="tr-TR" sz="1100">
              <a:latin typeface="Arial" charset="0"/>
            </a:endParaRPr>
          </a:p>
        </p:txBody>
      </p:sp>
      <p:sp>
        <p:nvSpPr>
          <p:cNvPr id="120834" name="Rectangle 2"/>
          <p:cNvSpPr>
            <a:spLocks noGrp="1" noRot="1" noChangeAspect="1" noChangeArrowheads="1" noTextEdit="1"/>
          </p:cNvSpPr>
          <p:nvPr>
            <p:ph type="sldImg"/>
          </p:nvPr>
        </p:nvSpPr>
        <p:spPr>
          <a:xfrm>
            <a:off x="1143000" y="685800"/>
            <a:ext cx="4572000" cy="3429000"/>
          </a:xfrm>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 can measure the generalization ability of a hypothesis, namely, the quality of its inductive bias, if we have access to data outside the training set. We simulate this by dividing the training set we have into two parts. We use one part for training (i.e., to find a hypothesis), and the remaining part is called the validation set and is used to test the generalization abil- ity. Assuming large enough training and validation sets, the hypothesis that is the most accurate on the validation set is the best one (the one that has the best inductive bias). This process is called cross-validation. So, for example, to find the right order in polynomial regression, given a number of candidate polynomials of different orders, we find their coeffi- cients on the training set, calculate their errors on the validation set, and take the one that has the least validation error as the best polynomial. Note that if we need to report the error to give an idea about the ex- pected error of our best model, we should not use the validation error. We have used the validation set to choose the best model, and it has ef- fectively become a part of the training set. We need a third set, a test set, sometimes also called the publication set, containing examples not used in training or validation. An analogy from our lives is when we are taking a course: The example problems that the instructor solves in class while teaching a subject form the training set; exam questions are the validation set; and the problems we solve in our later, professional life are the test set.</a:t>
            </a:r>
          </a:p>
          <a:p>
            <a:pPr eaLnBrk="1" hangingPunct="1"/>
            <a:endParaRPr lang="en-US"/>
          </a:p>
        </p:txBody>
      </p:sp>
    </p:spTree>
    <p:extLst>
      <p:ext uri="{BB962C8B-B14F-4D97-AF65-F5344CB8AC3E}">
        <p14:creationId xmlns:p14="http://schemas.microsoft.com/office/powerpoint/2010/main" val="204392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12</a:t>
            </a:fld>
            <a:endParaRPr lang="en-US"/>
          </a:p>
        </p:txBody>
      </p:sp>
    </p:spTree>
    <p:extLst>
      <p:ext uri="{BB962C8B-B14F-4D97-AF65-F5344CB8AC3E}">
        <p14:creationId xmlns:p14="http://schemas.microsoft.com/office/powerpoint/2010/main" val="418508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99EBC232-D217-C245-A9DE-4D44272A3DDA}" type="slidenum">
              <a:rPr lang="de-DE" altLang="en-US" sz="1300"/>
              <a:pPr/>
              <a:t>54</a:t>
            </a:fld>
            <a:endParaRPr lang="de-DE" altLang="en-US" sz="1300"/>
          </a:p>
        </p:txBody>
      </p:sp>
      <p:sp>
        <p:nvSpPr>
          <p:cNvPr id="43010"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3011"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More Mondrians.</a:t>
            </a:r>
          </a:p>
          <a:p>
            <a:pPr eaLnBrk="1" hangingPunct="1"/>
            <a:r>
              <a:rPr lang="en-GB" altLang="en-US" sz="1400">
                <a:latin typeface="Arial" charset="0"/>
                <a:ea typeface="ＭＳ Ｐゴシック" charset="-128"/>
              </a:rPr>
              <a:t>I hope you don’t think that I am trivialising Machine Learning by using the Mondrian example.</a:t>
            </a:r>
          </a:p>
          <a:p>
            <a:pPr eaLnBrk="1" hangingPunct="1"/>
            <a:r>
              <a:rPr lang="en-GB" altLang="en-US" sz="1400">
                <a:latin typeface="Arial" charset="0"/>
                <a:ea typeface="ＭＳ Ｐゴシック" charset="-128"/>
              </a:rPr>
              <a:t>I chose it because it illustrates very clearly some of the algorithms. </a:t>
            </a:r>
          </a:p>
          <a:p>
            <a:pPr eaLnBrk="1" hangingPunct="1"/>
            <a:r>
              <a:rPr lang="en-GB" altLang="en-US" sz="1400">
                <a:latin typeface="Arial" charset="0"/>
                <a:ea typeface="ＭＳ Ｐゴシック" charset="-128"/>
              </a:rPr>
              <a:t>I could just as well be talking about:</a:t>
            </a:r>
          </a:p>
          <a:p>
            <a:pPr eaLnBrk="1" hangingPunct="1"/>
            <a:r>
              <a:rPr lang="en-GB" altLang="en-US" sz="1400">
                <a:latin typeface="Arial" charset="0"/>
                <a:ea typeface="ＭＳ Ｐゴシック" charset="-128"/>
              </a:rPr>
              <a:t>medical diagnosis (link on web page to estimated incidence of failure to progress in labour)</a:t>
            </a:r>
          </a:p>
          <a:p>
            <a:pPr eaLnBrk="1" hangingPunct="1"/>
            <a:r>
              <a:rPr lang="en-GB" altLang="en-US" sz="1400">
                <a:latin typeface="Arial" charset="0"/>
                <a:ea typeface="ＭＳ Ｐゴシック" charset="-128"/>
              </a:rPr>
              <a:t>other problems (get some examples)</a:t>
            </a:r>
          </a:p>
          <a:p>
            <a:pPr eaLnBrk="1" hangingPunct="1"/>
            <a:r>
              <a:rPr lang="en-GB" altLang="en-US" sz="1400">
                <a:latin typeface="Arial" charset="0"/>
                <a:ea typeface="ＭＳ Ｐゴシック" charset="-128"/>
              </a:rPr>
              <a:t>The question is</a:t>
            </a:r>
          </a:p>
          <a:p>
            <a:pPr eaLnBrk="1" hangingPunct="1"/>
            <a:r>
              <a:rPr lang="en-GB" altLang="en-US" sz="1400">
                <a:latin typeface="Arial" charset="0"/>
                <a:ea typeface="ＭＳ Ｐゴシック" charset="-128"/>
              </a:rPr>
              <a:t> is painting 8 a genuine Mondrian.</a:t>
            </a:r>
          </a:p>
          <a:p>
            <a:pPr eaLnBrk="1" hangingPunct="1"/>
            <a:r>
              <a:rPr lang="en-GB" altLang="en-US" sz="1400">
                <a:latin typeface="Arial" charset="0"/>
                <a:ea typeface="ＭＳ Ｐゴシック" charset="-128"/>
              </a:rPr>
              <a:t>Schwarz, Weiß, Rot, Blau, Gelb, Rechtecke</a:t>
            </a:r>
          </a:p>
          <a:p>
            <a:pPr eaLnBrk="1" hangingPunct="1"/>
            <a:endParaRPr lang="en-GB" altLang="en-US" sz="1400">
              <a:latin typeface="Arial" charset="0"/>
              <a:ea typeface="ＭＳ Ｐゴシック" charset="-128"/>
            </a:endParaRPr>
          </a:p>
          <a:p>
            <a:pPr eaLnBrk="1" hangingPunct="1"/>
            <a:endParaRPr lang="en-GB" altLang="en-US" sz="1400">
              <a:latin typeface="Arial" charset="0"/>
              <a:ea typeface="ＭＳ Ｐゴシック" charset="-128"/>
            </a:endParaRPr>
          </a:p>
          <a:p>
            <a:pPr eaLnBrk="1" hangingPunct="1"/>
            <a:endParaRPr lang="en-GB" altLang="en-US" sz="1400">
              <a:latin typeface="Arial" charset="0"/>
              <a:ea typeface="ＭＳ Ｐゴシック" charset="-128"/>
            </a:endParaRPr>
          </a:p>
        </p:txBody>
      </p:sp>
    </p:spTree>
    <p:extLst>
      <p:ext uri="{BB962C8B-B14F-4D97-AF65-F5344CB8AC3E}">
        <p14:creationId xmlns:p14="http://schemas.microsoft.com/office/powerpoint/2010/main" val="214443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DAC26518-32B9-FE4A-AA82-A33B2284E557}" type="slidenum">
              <a:rPr lang="de-DE" altLang="en-US" sz="1300"/>
              <a:pPr/>
              <a:t>55</a:t>
            </a:fld>
            <a:endParaRPr lang="de-DE" altLang="en-US" sz="1300"/>
          </a:p>
        </p:txBody>
      </p:sp>
      <p:sp>
        <p:nvSpPr>
          <p:cNvPr id="45058"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5059"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OK here is the data.</a:t>
            </a:r>
          </a:p>
          <a:p>
            <a:pPr eaLnBrk="1" hangingPunct="1"/>
            <a:r>
              <a:rPr lang="en-GB" altLang="en-US" sz="1400">
                <a:latin typeface="Arial" charset="0"/>
                <a:ea typeface="ＭＳ Ｐゴシック" charset="-128"/>
              </a:rPr>
              <a:t>Now let’s calculate the distance between this example and all the others. </a:t>
            </a:r>
          </a:p>
          <a:p>
            <a:pPr eaLnBrk="1" hangingPunct="1"/>
            <a:r>
              <a:rPr lang="en-GB" altLang="en-US" sz="1400" b="1">
                <a:latin typeface="Arial" charset="0"/>
                <a:ea typeface="ＭＳ Ｐゴシック" charset="-128"/>
              </a:rPr>
              <a:t>Do on the overhead projector using pen.</a:t>
            </a:r>
          </a:p>
          <a:p>
            <a:pPr eaLnBrk="1" hangingPunct="1"/>
            <a:r>
              <a:rPr lang="en-GB" altLang="en-US" sz="1400" b="1">
                <a:latin typeface="Arial" charset="0"/>
                <a:ea typeface="ＭＳ Ｐゴシック" charset="-128"/>
              </a:rPr>
              <a:t>So distance between 8 and 7 is </a:t>
            </a:r>
          </a:p>
          <a:p>
            <a:pPr eaLnBrk="1" hangingPunct="1"/>
            <a:r>
              <a:rPr lang="en-GB" altLang="en-US" sz="1400" b="1">
                <a:latin typeface="Arial" charset="0"/>
                <a:ea typeface="ＭＳ Ｐゴシック" charset="-128"/>
              </a:rPr>
              <a:t>SQRT ( 0 + 1 + 25 + 1) = SQRT(27)= 5.</a:t>
            </a:r>
            <a:r>
              <a:rPr lang="en-GB" altLang="en-US" sz="1400">
                <a:latin typeface="Arial" charset="0"/>
                <a:ea typeface="ＭＳ Ｐゴシック" charset="-128"/>
              </a:rPr>
              <a:t>2</a:t>
            </a:r>
          </a:p>
          <a:p>
            <a:pPr eaLnBrk="1" hangingPunct="1"/>
            <a:r>
              <a:rPr lang="en-GB" altLang="en-US" sz="1400">
                <a:latin typeface="Arial" charset="0"/>
                <a:ea typeface="ＭＳ Ｐゴシック" charset="-128"/>
              </a:rPr>
              <a:t>THINK a moment. DOES this seem sensible to you?</a:t>
            </a:r>
            <a:endParaRPr lang="en-GB" altLang="en-US">
              <a:latin typeface="Arial" charset="0"/>
              <a:ea typeface="ＭＳ Ｐゴシック" charset="-128"/>
            </a:endParaRPr>
          </a:p>
          <a:p>
            <a:pPr eaLnBrk="1" hangingPunct="1"/>
            <a:r>
              <a:rPr lang="en-GB" altLang="en-US" sz="1400">
                <a:latin typeface="Arial" charset="0"/>
                <a:ea typeface="ＭＳ Ｐゴシック" charset="-128"/>
              </a:rPr>
              <a:t>Isn’t the calculation being skewed by the large values of the rectangle data relative to the other data?</a:t>
            </a:r>
            <a:endParaRPr lang="en-GB" altLang="en-US">
              <a:latin typeface="Arial" charset="0"/>
              <a:ea typeface="ＭＳ Ｐゴシック" charset="-128"/>
            </a:endParaRPr>
          </a:p>
        </p:txBody>
      </p:sp>
    </p:spTree>
    <p:extLst>
      <p:ext uri="{BB962C8B-B14F-4D97-AF65-F5344CB8AC3E}">
        <p14:creationId xmlns:p14="http://schemas.microsoft.com/office/powerpoint/2010/main" val="1701256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C46E7DF1-2D1E-1348-87B7-D79765B880ED}" type="slidenum">
              <a:rPr lang="de-DE" altLang="en-US" sz="1300"/>
              <a:pPr/>
              <a:t>57</a:t>
            </a:fld>
            <a:endParaRPr lang="de-DE" altLang="en-US" sz="1300"/>
          </a:p>
        </p:txBody>
      </p:sp>
      <p:sp>
        <p:nvSpPr>
          <p:cNvPr id="47106"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7107"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The test instance would have to be normalised (using the training data average and standard deviation)</a:t>
            </a:r>
            <a:endParaRPr lang="en-GB" altLang="en-US">
              <a:latin typeface="Arial" charset="0"/>
              <a:ea typeface="ＭＳ Ｐゴシック" charset="-128"/>
            </a:endParaRPr>
          </a:p>
        </p:txBody>
      </p:sp>
    </p:spTree>
    <p:extLst>
      <p:ext uri="{BB962C8B-B14F-4D97-AF65-F5344CB8AC3E}">
        <p14:creationId xmlns:p14="http://schemas.microsoft.com/office/powerpoint/2010/main" val="362174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C21A8EF0-3BBB-E64E-8423-48AEBF075B0D}" type="slidenum">
              <a:rPr lang="de-DE" altLang="en-US" sz="1300"/>
              <a:pPr/>
              <a:t>58</a:t>
            </a:fld>
            <a:endParaRPr lang="de-DE" altLang="en-US" sz="1300"/>
          </a:p>
        </p:txBody>
      </p:sp>
      <p:sp>
        <p:nvSpPr>
          <p:cNvPr id="50178"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0179"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endParaRPr lang="en-GB" altLang="en-US">
              <a:latin typeface="Arial" charset="0"/>
              <a:ea typeface="ＭＳ Ｐゴシック" charset="-128"/>
            </a:endParaRPr>
          </a:p>
        </p:txBody>
      </p:sp>
    </p:spTree>
    <p:extLst>
      <p:ext uri="{BB962C8B-B14F-4D97-AF65-F5344CB8AC3E}">
        <p14:creationId xmlns:p14="http://schemas.microsoft.com/office/powerpoint/2010/main" val="961394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76C145BC-C229-FA46-B6D5-97A6BE7F67C8}" type="slidenum">
              <a:rPr lang="de-DE" altLang="en-US" sz="1300"/>
              <a:pPr/>
              <a:t>59</a:t>
            </a:fld>
            <a:endParaRPr lang="de-DE" altLang="en-US" sz="1300"/>
          </a:p>
        </p:txBody>
      </p:sp>
      <p:sp>
        <p:nvSpPr>
          <p:cNvPr id="52226"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2227"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endParaRPr lang="en-GB" altLang="en-US">
              <a:latin typeface="Arial" charset="0"/>
              <a:ea typeface="ＭＳ Ｐゴシック" charset="-128"/>
            </a:endParaRPr>
          </a:p>
        </p:txBody>
      </p:sp>
    </p:spTree>
    <p:extLst>
      <p:ext uri="{BB962C8B-B14F-4D97-AF65-F5344CB8AC3E}">
        <p14:creationId xmlns:p14="http://schemas.microsoft.com/office/powerpoint/2010/main" val="139505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AD944802-C82A-E346-9AD8-46C5E49DF41D}" type="slidenum">
              <a:rPr lang="de-DE" altLang="en-US" sz="1300"/>
              <a:pPr/>
              <a:t>60</a:t>
            </a:fld>
            <a:endParaRPr lang="de-DE" altLang="en-US" sz="1300"/>
          </a:p>
        </p:txBody>
      </p:sp>
      <p:sp>
        <p:nvSpPr>
          <p:cNvPr id="54274"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4275"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Here are the distances</a:t>
            </a:r>
          </a:p>
          <a:p>
            <a:pPr eaLnBrk="1" hangingPunct="1"/>
            <a:r>
              <a:rPr lang="en-GB" altLang="en-US" sz="1400">
                <a:latin typeface="Arial" charset="0"/>
                <a:ea typeface="ＭＳ Ｐゴシック" charset="-128"/>
              </a:rPr>
              <a:t>Before clicking to reveal classification table</a:t>
            </a:r>
          </a:p>
          <a:p>
            <a:pPr eaLnBrk="1" hangingPunct="1"/>
            <a:r>
              <a:rPr lang="en-GB" altLang="en-US" sz="1400">
                <a:latin typeface="Arial" charset="0"/>
                <a:ea typeface="ＭＳ Ｐゴシック" charset="-128"/>
              </a:rPr>
              <a:t>So what would a 1-nearest neighbour classifier predict for the test instance?</a:t>
            </a:r>
          </a:p>
          <a:p>
            <a:pPr eaLnBrk="1" hangingPunct="1"/>
            <a:r>
              <a:rPr lang="en-GB" altLang="en-US" sz="1400">
                <a:latin typeface="Arial" charset="0"/>
                <a:ea typeface="ＭＳ Ｐゴシック" charset="-128"/>
              </a:rPr>
              <a:t>What would a 3-nearest neighbour predict?</a:t>
            </a:r>
            <a:endParaRPr lang="en-GB" altLang="en-US">
              <a:latin typeface="Arial" charset="0"/>
              <a:ea typeface="ＭＳ Ｐゴシック" charset="-128"/>
            </a:endParaRPr>
          </a:p>
        </p:txBody>
      </p:sp>
    </p:spTree>
    <p:extLst>
      <p:ext uri="{BB962C8B-B14F-4D97-AF65-F5344CB8AC3E}">
        <p14:creationId xmlns:p14="http://schemas.microsoft.com/office/powerpoint/2010/main" val="51514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323FA66C-785E-6B42-9657-BF600788493A}" type="slidenum">
              <a:rPr lang="de-DE" altLang="en-US" sz="1300"/>
              <a:pPr/>
              <a:t>61</a:t>
            </a:fld>
            <a:endParaRPr lang="de-DE" altLang="en-US" sz="1300"/>
          </a:p>
        </p:txBody>
      </p:sp>
      <p:sp>
        <p:nvSpPr>
          <p:cNvPr id="56322"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6323"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In the Mondrian case we were trying to predict a yes/no answer for each new test instance.</a:t>
            </a:r>
          </a:p>
          <a:p>
            <a:pPr eaLnBrk="1" hangingPunct="1"/>
            <a:endParaRPr lang="en-GB" altLang="en-US" sz="1400">
              <a:latin typeface="Arial" charset="0"/>
              <a:ea typeface="ＭＳ Ｐゴシック" charset="-128"/>
            </a:endParaRPr>
          </a:p>
          <a:p>
            <a:pPr eaLnBrk="1" hangingPunct="1"/>
            <a:r>
              <a:rPr lang="en-GB" altLang="en-US" sz="1400">
                <a:latin typeface="Arial" charset="0"/>
                <a:ea typeface="ＭＳ Ｐゴシック" charset="-128"/>
              </a:rPr>
              <a:t>There are many problems where we want a real number as the answer.</a:t>
            </a:r>
          </a:p>
          <a:p>
            <a:pPr eaLnBrk="1" hangingPunct="1"/>
            <a:endParaRPr lang="en-GB" altLang="en-US" sz="1400">
              <a:latin typeface="Arial" charset="0"/>
              <a:ea typeface="ＭＳ Ｐゴシック" charset="-128"/>
            </a:endParaRPr>
          </a:p>
          <a:p>
            <a:pPr eaLnBrk="1" hangingPunct="1"/>
            <a:r>
              <a:rPr lang="en-GB" altLang="en-US" sz="1400">
                <a:latin typeface="Arial" charset="0"/>
                <a:ea typeface="ＭＳ Ｐゴシック" charset="-128"/>
              </a:rPr>
              <a:t>So in that case we just compute the mean of the k-nearest neighbours (now k can be an even number).</a:t>
            </a:r>
            <a:endParaRPr lang="en-GB" altLang="en-US">
              <a:latin typeface="Arial" charset="0"/>
              <a:ea typeface="ＭＳ Ｐゴシック" charset="-128"/>
            </a:endParaRPr>
          </a:p>
        </p:txBody>
      </p:sp>
    </p:spTree>
    <p:extLst>
      <p:ext uri="{BB962C8B-B14F-4D97-AF65-F5344CB8AC3E}">
        <p14:creationId xmlns:p14="http://schemas.microsoft.com/office/powerpoint/2010/main" val="1393314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99FBFE7F-B797-AE47-9950-CC1E5B2ED5AF}" type="slidenum">
              <a:rPr lang="de-DE" altLang="en-US" sz="1300"/>
              <a:pPr/>
              <a:t>62</a:t>
            </a:fld>
            <a:endParaRPr lang="de-DE" altLang="en-US" sz="13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217571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30596C44-2A02-0F4E-984A-6A2948E2D752}" type="slidenum">
              <a:rPr lang="en-US" altLang="en-US" sz="1300"/>
              <a:pPr/>
              <a:t>63</a:t>
            </a:fld>
            <a:endParaRPr lang="en-US" altLang="en-US" sz="13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37382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31361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 name="Shape 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78188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D616199F-5081-BE4F-93D8-31E13E4A865A}" type="slidenum">
              <a:rPr lang="tr-TR" sz="1100">
                <a:latin typeface="Arial" charset="0"/>
              </a:rPr>
              <a:pPr eaLnBrk="1" hangingPunct="1"/>
              <a:t>26</a:t>
            </a:fld>
            <a:endParaRPr lang="tr-TR" sz="1100">
              <a:latin typeface="Arial" charset="0"/>
            </a:endParaRPr>
          </a:p>
        </p:txBody>
      </p:sp>
      <p:sp>
        <p:nvSpPr>
          <p:cNvPr id="56322" name="Rectangle 2"/>
          <p:cNvSpPr>
            <a:spLocks noGrp="1" noRot="1" noChangeAspect="1" noChangeArrowheads="1" noTextEdit="1"/>
          </p:cNvSpPr>
          <p:nvPr>
            <p:ph type="sldImg"/>
          </p:nvPr>
        </p:nvSpPr>
        <p:spPr>
          <a:xfrm>
            <a:off x="1144588" y="685800"/>
            <a:ext cx="4573587" cy="3430588"/>
          </a:xfrm>
          <a:ln/>
        </p:spPr>
      </p:sp>
      <p:sp>
        <p:nvSpPr>
          <p:cNvPr id="5632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629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C15D5B86-46B5-524E-AA9C-B525E7788B15}" type="slidenum">
              <a:rPr lang="tr-TR" sz="1100">
                <a:latin typeface="Arial" charset="0"/>
              </a:rPr>
              <a:pPr eaLnBrk="1" hangingPunct="1"/>
              <a:t>27</a:t>
            </a:fld>
            <a:endParaRPr lang="tr-TR" sz="1100">
              <a:latin typeface="Arial" charset="0"/>
            </a:endParaRPr>
          </a:p>
        </p:txBody>
      </p:sp>
      <p:sp>
        <p:nvSpPr>
          <p:cNvPr id="58370" name="Rectangle 2"/>
          <p:cNvSpPr>
            <a:spLocks noGrp="1" noRot="1" noChangeAspect="1" noChangeArrowheads="1" noTextEdit="1"/>
          </p:cNvSpPr>
          <p:nvPr>
            <p:ph type="sldImg"/>
          </p:nvPr>
        </p:nvSpPr>
        <p:spPr>
          <a:xfrm>
            <a:off x="1144588" y="685800"/>
            <a:ext cx="4573587" cy="3430588"/>
          </a:xfrm>
          <a:ln/>
        </p:spPr>
      </p:sp>
      <p:sp>
        <p:nvSpPr>
          <p:cNvPr id="58371"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541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04AF1EE-7106-544E-A978-213A1D61B9CE}" type="slidenum">
              <a:rPr lang="tr-TR" sz="1100">
                <a:latin typeface="Arial" charset="0"/>
              </a:rPr>
              <a:pPr eaLnBrk="1" hangingPunct="1"/>
              <a:t>28</a:t>
            </a:fld>
            <a:endParaRPr lang="tr-TR" sz="1100">
              <a:latin typeface="Arial" charset="0"/>
            </a:endParaRPr>
          </a:p>
        </p:txBody>
      </p:sp>
      <p:sp>
        <p:nvSpPr>
          <p:cNvPr id="60418" name="Rectangle 2"/>
          <p:cNvSpPr>
            <a:spLocks noGrp="1" noRot="1" noChangeAspect="1" noChangeArrowheads="1" noTextEdit="1"/>
          </p:cNvSpPr>
          <p:nvPr>
            <p:ph type="sldImg"/>
          </p:nvPr>
        </p:nvSpPr>
        <p:spPr>
          <a:xfrm>
            <a:off x="1144588" y="685800"/>
            <a:ext cx="4573587" cy="3430588"/>
          </a:xfrm>
          <a:ln/>
        </p:spPr>
      </p:sp>
      <p:sp>
        <p:nvSpPr>
          <p:cNvPr id="6041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5202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DAF05EE2-F8F4-4149-8384-1761253CE7C4}" type="slidenum">
              <a:rPr lang="tr-TR" sz="1100">
                <a:latin typeface="Arial" charset="0"/>
              </a:rPr>
              <a:pPr eaLnBrk="1" hangingPunct="1"/>
              <a:t>29</a:t>
            </a:fld>
            <a:endParaRPr lang="tr-TR" sz="1100">
              <a:latin typeface="Arial" charset="0"/>
            </a:endParaRPr>
          </a:p>
        </p:txBody>
      </p:sp>
      <p:sp>
        <p:nvSpPr>
          <p:cNvPr id="62466" name="Rectangle 2"/>
          <p:cNvSpPr>
            <a:spLocks noGrp="1" noRot="1" noChangeAspect="1" noChangeArrowheads="1" noTextEdit="1"/>
          </p:cNvSpPr>
          <p:nvPr>
            <p:ph type="sldImg"/>
          </p:nvPr>
        </p:nvSpPr>
        <p:spPr>
          <a:xfrm>
            <a:off x="1108075" y="685800"/>
            <a:ext cx="4875213" cy="3656013"/>
          </a:xfrm>
          <a:ln/>
        </p:spPr>
      </p:sp>
      <p:sp>
        <p:nvSpPr>
          <p:cNvPr id="6246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539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A7430FDE-E674-AC4D-B34D-50CAEF24C815}" type="slidenum">
              <a:rPr lang="tr-TR" sz="1100">
                <a:latin typeface="Arial" charset="0"/>
              </a:rPr>
              <a:pPr eaLnBrk="1" hangingPunct="1"/>
              <a:t>30</a:t>
            </a:fld>
            <a:endParaRPr lang="tr-TR" sz="1100">
              <a:latin typeface="Arial" charset="0"/>
            </a:endParaRPr>
          </a:p>
        </p:txBody>
      </p:sp>
      <p:sp>
        <p:nvSpPr>
          <p:cNvPr id="64514" name="Rectangle 2"/>
          <p:cNvSpPr>
            <a:spLocks noGrp="1" noRot="1" noChangeAspect="1" noChangeArrowheads="1" noTextEdit="1"/>
          </p:cNvSpPr>
          <p:nvPr>
            <p:ph type="sldImg"/>
          </p:nvPr>
        </p:nvSpPr>
        <p:spPr>
          <a:xfrm>
            <a:off x="1144588" y="685800"/>
            <a:ext cx="4573587" cy="3430588"/>
          </a:xfrm>
          <a:ln/>
        </p:spPr>
      </p:sp>
      <p:sp>
        <p:nvSpPr>
          <p:cNvPr id="6451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4445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lvl1pPr algn="ctr">
              <a:defRPr/>
            </a:lvl1p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51F78D6-AAFE-6549-883F-83F0F9282AC2}" type="slidenum">
              <a:rPr lang="de-DE"/>
              <a:pPr>
                <a:defRPr/>
              </a:pPr>
              <a:t>‹#›</a:t>
            </a:fld>
            <a:endParaRPr lang="de-DE"/>
          </a:p>
        </p:txBody>
      </p:sp>
    </p:spTree>
    <p:extLst>
      <p:ext uri="{BB962C8B-B14F-4D97-AF65-F5344CB8AC3E}">
        <p14:creationId xmlns:p14="http://schemas.microsoft.com/office/powerpoint/2010/main" val="351692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9F3329A-EBEB-CC42-9BF8-2D4C422D8BB6}" type="slidenum">
              <a:rPr lang="de-DE"/>
              <a:pPr>
                <a:defRPr/>
              </a:pPr>
              <a:t>‹#›</a:t>
            </a:fld>
            <a:endParaRPr lang="de-DE"/>
          </a:p>
        </p:txBody>
      </p:sp>
    </p:spTree>
    <p:extLst>
      <p:ext uri="{BB962C8B-B14F-4D97-AF65-F5344CB8AC3E}">
        <p14:creationId xmlns:p14="http://schemas.microsoft.com/office/powerpoint/2010/main" val="133605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412876"/>
            <a:ext cx="2057400" cy="4824413"/>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1412876"/>
            <a:ext cx="6019800" cy="4824413"/>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F10CD90-3039-CE49-88E9-7086438DE17F}" type="slidenum">
              <a:rPr lang="de-DE"/>
              <a:pPr>
                <a:defRPr/>
              </a:pPr>
              <a:t>‹#›</a:t>
            </a:fld>
            <a:endParaRPr lang="de-DE"/>
          </a:p>
        </p:txBody>
      </p:sp>
    </p:spTree>
    <p:extLst>
      <p:ext uri="{BB962C8B-B14F-4D97-AF65-F5344CB8AC3E}">
        <p14:creationId xmlns:p14="http://schemas.microsoft.com/office/powerpoint/2010/main" val="337067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86097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457200"/>
            <a:ext cx="8229600" cy="1371600"/>
          </a:xfrm>
        </p:spPr>
        <p:txBody>
          <a:bodyPr/>
          <a:lstStyle/>
          <a:p>
            <a:r>
              <a:rPr lang="de-DE" smtClean="0"/>
              <a:t>Titelmasterformat durch Klicken bearbeiten</a:t>
            </a:r>
            <a:endParaRPr lang="en-US"/>
          </a:p>
        </p:txBody>
      </p:sp>
      <p:sp>
        <p:nvSpPr>
          <p:cNvPr id="3" name="Inhaltsplatzhalter 2"/>
          <p:cNvSpPr>
            <a:spLocks noGrp="1"/>
          </p:cNvSpPr>
          <p:nvPr>
            <p:ph sz="quarter" idx="1"/>
          </p:nvPr>
        </p:nvSpPr>
        <p:spPr>
          <a:xfrm>
            <a:off x="457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57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2"/>
          <p:cNvSpPr>
            <a:spLocks noGrp="1" noChangeArrowheads="1"/>
          </p:cNvSpPr>
          <p:nvPr>
            <p:ph type="ftr" sz="quarter" idx="10"/>
          </p:nvPr>
        </p:nvSpPr>
        <p:spPr>
          <a:xfrm>
            <a:off x="2" y="6642101"/>
            <a:ext cx="6049963"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8" name="Rectangle 3"/>
          <p:cNvSpPr>
            <a:spLocks noGrp="1" noChangeArrowheads="1"/>
          </p:cNvSpPr>
          <p:nvPr>
            <p:ph type="sldNum" sz="quarter" idx="11"/>
          </p:nvPr>
        </p:nvSpPr>
        <p:spPr/>
        <p:txBody>
          <a:bodyPr/>
          <a:lstStyle>
            <a:lvl1pPr>
              <a:defRPr/>
            </a:lvl1pPr>
          </a:lstStyle>
          <a:p>
            <a:pPr>
              <a:defRPr/>
            </a:pPr>
            <a:fld id="{A11D2E87-08F1-1D4F-9CA5-C33C0689C855}" type="slidenum">
              <a:rPr lang="tr-TR"/>
              <a:pPr>
                <a:defRPr/>
              </a:pPr>
              <a:t>‹#›</a:t>
            </a:fld>
            <a:endParaRPr lang="tr-TR"/>
          </a:p>
        </p:txBody>
      </p:sp>
    </p:spTree>
    <p:extLst>
      <p:ext uri="{BB962C8B-B14F-4D97-AF65-F5344CB8AC3E}">
        <p14:creationId xmlns:p14="http://schemas.microsoft.com/office/powerpoint/2010/main" val="984776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981200"/>
            <a:ext cx="4038600" cy="3886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2"/>
          <p:cNvSpPr>
            <a:spLocks noGrp="1" noChangeArrowheads="1"/>
          </p:cNvSpPr>
          <p:nvPr>
            <p:ph type="ftr" sz="quarter" idx="10"/>
          </p:nvPr>
        </p:nvSpPr>
        <p:spPr>
          <a:xfrm>
            <a:off x="2" y="6642101"/>
            <a:ext cx="6049963"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7" name="Rectangle 3"/>
          <p:cNvSpPr>
            <a:spLocks noGrp="1" noChangeArrowheads="1"/>
          </p:cNvSpPr>
          <p:nvPr>
            <p:ph type="sldNum" sz="quarter" idx="11"/>
          </p:nvPr>
        </p:nvSpPr>
        <p:spPr/>
        <p:txBody>
          <a:bodyPr/>
          <a:lstStyle>
            <a:lvl1pPr>
              <a:defRPr/>
            </a:lvl1pPr>
          </a:lstStyle>
          <a:p>
            <a:pPr>
              <a:defRPr/>
            </a:pPr>
            <a:fld id="{BEBF893E-70AE-834D-B423-EF08B0D74388}" type="slidenum">
              <a:rPr lang="tr-TR"/>
              <a:pPr>
                <a:defRPr/>
              </a:pPr>
              <a:t>‹#›</a:t>
            </a:fld>
            <a:endParaRPr lang="tr-TR"/>
          </a:p>
        </p:txBody>
      </p:sp>
    </p:spTree>
    <p:extLst>
      <p:ext uri="{BB962C8B-B14F-4D97-AF65-F5344CB8AC3E}">
        <p14:creationId xmlns:p14="http://schemas.microsoft.com/office/powerpoint/2010/main" val="987339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981200"/>
            <a:ext cx="4038600" cy="3886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0"/>
          </p:nvPr>
        </p:nvSpPr>
        <p:spPr>
          <a:xfrm>
            <a:off x="2" y="6642101"/>
            <a:ext cx="604837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7" name="Foliennummernplatzhalter 6"/>
          <p:cNvSpPr>
            <a:spLocks noGrp="1"/>
          </p:cNvSpPr>
          <p:nvPr>
            <p:ph type="sldNum" sz="quarter" idx="11"/>
          </p:nvPr>
        </p:nvSpPr>
        <p:spPr>
          <a:xfrm>
            <a:off x="6588125" y="6237288"/>
            <a:ext cx="2133600" cy="457200"/>
          </a:xfrm>
        </p:spPr>
        <p:txBody>
          <a:bodyPr/>
          <a:lstStyle>
            <a:lvl1pPr>
              <a:defRPr/>
            </a:lvl1pPr>
          </a:lstStyle>
          <a:p>
            <a:pPr>
              <a:defRPr/>
            </a:pPr>
            <a:fld id="{B63FF872-1AD5-834A-AFC0-24CBC8B1BD35}" type="slidenum">
              <a:rPr lang="tr-TR"/>
              <a:pPr>
                <a:defRPr/>
              </a:pPr>
              <a:t>‹#›</a:t>
            </a:fld>
            <a:endParaRPr lang="tr-TR"/>
          </a:p>
        </p:txBody>
      </p:sp>
    </p:spTree>
    <p:extLst>
      <p:ext uri="{BB962C8B-B14F-4D97-AF65-F5344CB8AC3E}">
        <p14:creationId xmlns:p14="http://schemas.microsoft.com/office/powerpoint/2010/main" val="112344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912F2AC-72A6-5242-BB66-261AC8F7AC4C}" type="slidenum">
              <a:rPr lang="de-DE"/>
              <a:pPr>
                <a:defRPr/>
              </a:pPr>
              <a:t>‹#›</a:t>
            </a:fld>
            <a:endParaRPr lang="de-DE"/>
          </a:p>
        </p:txBody>
      </p:sp>
    </p:spTree>
    <p:extLst>
      <p:ext uri="{BB962C8B-B14F-4D97-AF65-F5344CB8AC3E}">
        <p14:creationId xmlns:p14="http://schemas.microsoft.com/office/powerpoint/2010/main" val="235208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smtClean="0"/>
              <a:t>Mastertextformat bearbeiten</a:t>
            </a:r>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06868F-D895-214A-922C-F9CC83BD0B4A}" type="slidenum">
              <a:rPr lang="de-DE"/>
              <a:pPr>
                <a:defRPr/>
              </a:pPr>
              <a:t>‹#›</a:t>
            </a:fld>
            <a:endParaRPr lang="de-DE"/>
          </a:p>
        </p:txBody>
      </p:sp>
    </p:spTree>
    <p:extLst>
      <p:ext uri="{BB962C8B-B14F-4D97-AF65-F5344CB8AC3E}">
        <p14:creationId xmlns:p14="http://schemas.microsoft.com/office/powerpoint/2010/main" val="330352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124744"/>
            <a:ext cx="4038600" cy="5112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Inhaltsplatzhalter 3"/>
          <p:cNvSpPr>
            <a:spLocks noGrp="1"/>
          </p:cNvSpPr>
          <p:nvPr>
            <p:ph sz="half" idx="2"/>
          </p:nvPr>
        </p:nvSpPr>
        <p:spPr>
          <a:xfrm>
            <a:off x="4648200" y="1124744"/>
            <a:ext cx="4038600" cy="5112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6545D1D6-D742-6C4A-8AAA-D3FFB9E8B8D7}" type="slidenum">
              <a:rPr lang="de-DE"/>
              <a:pPr>
                <a:defRPr/>
              </a:pPr>
              <a:t>‹#›</a:t>
            </a:fld>
            <a:endParaRPr lang="de-DE"/>
          </a:p>
        </p:txBody>
      </p:sp>
    </p:spTree>
    <p:extLst>
      <p:ext uri="{BB962C8B-B14F-4D97-AF65-F5344CB8AC3E}">
        <p14:creationId xmlns:p14="http://schemas.microsoft.com/office/powerpoint/2010/main" val="349241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7"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8" name="Fußzeilenplatzhalter 7"/>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9" name="Foliennummernplatzhalter 8"/>
          <p:cNvSpPr>
            <a:spLocks noGrp="1"/>
          </p:cNvSpPr>
          <p:nvPr>
            <p:ph type="sldNum" sz="quarter" idx="12"/>
          </p:nvPr>
        </p:nvSpPr>
        <p:spPr/>
        <p:txBody>
          <a:bodyPr/>
          <a:lstStyle>
            <a:lvl1pPr>
              <a:defRPr/>
            </a:lvl1pPr>
          </a:lstStyle>
          <a:p>
            <a:pPr>
              <a:defRPr/>
            </a:pPr>
            <a:fld id="{7F0205DB-DBE6-1041-9DAE-37CAD6DC95A1}" type="slidenum">
              <a:rPr lang="de-DE"/>
              <a:pPr>
                <a:defRPr/>
              </a:pPr>
              <a:t>‹#›</a:t>
            </a:fld>
            <a:endParaRPr lang="de-DE"/>
          </a:p>
        </p:txBody>
      </p:sp>
    </p:spTree>
    <p:extLst>
      <p:ext uri="{BB962C8B-B14F-4D97-AF65-F5344CB8AC3E}">
        <p14:creationId xmlns:p14="http://schemas.microsoft.com/office/powerpoint/2010/main" val="181237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4" name="Fußzeilenplatzhalter 3"/>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5" name="Foliennummernplatzhalter 4"/>
          <p:cNvSpPr>
            <a:spLocks noGrp="1"/>
          </p:cNvSpPr>
          <p:nvPr>
            <p:ph type="sldNum" sz="quarter" idx="12"/>
          </p:nvPr>
        </p:nvSpPr>
        <p:spPr/>
        <p:txBody>
          <a:bodyPr/>
          <a:lstStyle>
            <a:lvl1pPr>
              <a:defRPr/>
            </a:lvl1pPr>
          </a:lstStyle>
          <a:p>
            <a:pPr>
              <a:defRPr/>
            </a:pPr>
            <a:fld id="{0607CBAE-3DD4-5444-8053-7BDFDCD09BAC}" type="slidenum">
              <a:rPr lang="de-DE"/>
              <a:pPr>
                <a:defRPr/>
              </a:pPr>
              <a:t>‹#›</a:t>
            </a:fld>
            <a:endParaRPr lang="de-DE"/>
          </a:p>
        </p:txBody>
      </p:sp>
    </p:spTree>
    <p:extLst>
      <p:ext uri="{BB962C8B-B14F-4D97-AF65-F5344CB8AC3E}">
        <p14:creationId xmlns:p14="http://schemas.microsoft.com/office/powerpoint/2010/main" val="297497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3" name="Fußzeilenplatzhalter 2"/>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4" name="Foliennummernplatzhalter 3"/>
          <p:cNvSpPr>
            <a:spLocks noGrp="1"/>
          </p:cNvSpPr>
          <p:nvPr>
            <p:ph type="sldNum" sz="quarter" idx="12"/>
          </p:nvPr>
        </p:nvSpPr>
        <p:spPr/>
        <p:txBody>
          <a:bodyPr/>
          <a:lstStyle>
            <a:lvl1pPr>
              <a:defRPr/>
            </a:lvl1pPr>
          </a:lstStyle>
          <a:p>
            <a:pPr>
              <a:defRPr/>
            </a:pPr>
            <a:fld id="{23A67C7A-5470-F447-AB2D-F83D66E88D95}" type="slidenum">
              <a:rPr lang="de-DE"/>
              <a:pPr>
                <a:defRPr/>
              </a:pPr>
              <a:t>‹#›</a:t>
            </a:fld>
            <a:endParaRPr lang="de-DE"/>
          </a:p>
        </p:txBody>
      </p:sp>
    </p:spTree>
    <p:extLst>
      <p:ext uri="{BB962C8B-B14F-4D97-AF65-F5344CB8AC3E}">
        <p14:creationId xmlns:p14="http://schemas.microsoft.com/office/powerpoint/2010/main" val="6190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49"/>
            <a:ext cx="3008313" cy="1162051"/>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74208764-7045-0242-80CB-782CB8400123}" type="slidenum">
              <a:rPr lang="de-DE"/>
              <a:pPr>
                <a:defRPr/>
              </a:pPr>
              <a:t>‹#›</a:t>
            </a:fld>
            <a:endParaRPr lang="de-DE"/>
          </a:p>
        </p:txBody>
      </p:sp>
    </p:spTree>
    <p:extLst>
      <p:ext uri="{BB962C8B-B14F-4D97-AF65-F5344CB8AC3E}">
        <p14:creationId xmlns:p14="http://schemas.microsoft.com/office/powerpoint/2010/main" val="353082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9"/>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C53EFC2B-7D34-1248-9673-E2DD8C0DFB8A}" type="slidenum">
              <a:rPr lang="de-DE"/>
              <a:pPr>
                <a:defRPr/>
              </a:pPr>
              <a:t>‹#›</a:t>
            </a:fld>
            <a:endParaRPr lang="de-DE"/>
          </a:p>
        </p:txBody>
      </p:sp>
    </p:spTree>
    <p:extLst>
      <p:ext uri="{BB962C8B-B14F-4D97-AF65-F5344CB8AC3E}">
        <p14:creationId xmlns:p14="http://schemas.microsoft.com/office/powerpoint/2010/main" val="5433799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2" y="6400800"/>
            <a:ext cx="1008063" cy="19685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E92A142D-BBBD-2D43-AE79-F93CC528D69C}" type="slidenum">
              <a:rPr lang="de-DE"/>
              <a:pPr>
                <a:defRPr/>
              </a:pPr>
              <a:t>‹#›</a:t>
            </a:fld>
            <a:endParaRPr lang="de-DE" dirty="0"/>
          </a:p>
        </p:txBody>
      </p:sp>
      <p:pic>
        <p:nvPicPr>
          <p:cNvPr id="1027" name="Picture 45" descr="Logo_ImFocu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154863" y="6453189"/>
            <a:ext cx="1377950"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58" name="Rectangle 46"/>
          <p:cNvSpPr>
            <a:spLocks noChangeArrowheads="1"/>
          </p:cNvSpPr>
          <p:nvPr userDrawn="1"/>
        </p:nvSpPr>
        <p:spPr bwMode="auto">
          <a:xfrm>
            <a:off x="179390" y="981077"/>
            <a:ext cx="8785225" cy="73025"/>
          </a:xfrm>
          <a:prstGeom prst="rect">
            <a:avLst/>
          </a:prstGeom>
          <a:solidFill>
            <a:srgbClr val="DAD9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90" y="6669088"/>
            <a:ext cx="8785225" cy="188912"/>
          </a:xfrm>
          <a:prstGeom prst="rect">
            <a:avLst/>
          </a:prstGeom>
          <a:solidFill>
            <a:srgbClr val="DAD9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9"/>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de-DE" dirty="0"/>
              <a:t>Titelmasterformat durch Klicken bearbeiten</a:t>
            </a:r>
          </a:p>
        </p:txBody>
      </p:sp>
      <p:sp>
        <p:nvSpPr>
          <p:cNvPr id="64562" name="Rectangle 50"/>
          <p:cNvSpPr>
            <a:spLocks noGrp="1" noChangeArrowheads="1"/>
          </p:cNvSpPr>
          <p:nvPr>
            <p:ph type="body" idx="1"/>
          </p:nvPr>
        </p:nvSpPr>
        <p:spPr bwMode="auto">
          <a:xfrm>
            <a:off x="457200" y="1196976"/>
            <a:ext cx="8229600" cy="49688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32" name="Bild 48" descr="Logo_Inst_InfSys_P309.pdf"/>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50825" y="6167439"/>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4" r:id="rId13"/>
    <p:sldLayoutId id="2147483835" r:id="rId14"/>
    <p:sldLayoutId id="2147483836" r:id="rId15"/>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189" algn="l" rtl="0" fontAlgn="base">
        <a:spcBef>
          <a:spcPct val="0"/>
        </a:spcBef>
        <a:spcAft>
          <a:spcPct val="0"/>
        </a:spcAft>
        <a:defRPr sz="3200">
          <a:solidFill>
            <a:schemeClr val="tx1"/>
          </a:solidFill>
          <a:latin typeface="Myriad Pro" charset="0"/>
          <a:ea typeface="ＭＳ Ｐゴシック" charset="0"/>
        </a:defRPr>
      </a:lvl6pPr>
      <a:lvl7pPr marL="914377" algn="l" rtl="0" fontAlgn="base">
        <a:spcBef>
          <a:spcPct val="0"/>
        </a:spcBef>
        <a:spcAft>
          <a:spcPct val="0"/>
        </a:spcAft>
        <a:defRPr sz="3200">
          <a:solidFill>
            <a:schemeClr val="tx1"/>
          </a:solidFill>
          <a:latin typeface="Myriad Pro" charset="0"/>
          <a:ea typeface="ＭＳ Ｐゴシック" charset="0"/>
        </a:defRPr>
      </a:lvl7pPr>
      <a:lvl8pPr marL="1371566" algn="l" rtl="0" fontAlgn="base">
        <a:spcBef>
          <a:spcPct val="0"/>
        </a:spcBef>
        <a:spcAft>
          <a:spcPct val="0"/>
        </a:spcAft>
        <a:defRPr sz="3200">
          <a:solidFill>
            <a:schemeClr val="tx1"/>
          </a:solidFill>
          <a:latin typeface="Myriad Pro" charset="0"/>
          <a:ea typeface="ＭＳ Ｐゴシック" charset="0"/>
        </a:defRPr>
      </a:lvl8pPr>
      <a:lvl9pPr marL="1828754" algn="l" rtl="0" fontAlgn="base">
        <a:spcBef>
          <a:spcPct val="0"/>
        </a:spcBef>
        <a:spcAft>
          <a:spcPct val="0"/>
        </a:spcAft>
        <a:defRPr sz="3200">
          <a:solidFill>
            <a:schemeClr val="tx1"/>
          </a:solidFill>
          <a:latin typeface="Myriad Pro" charset="0"/>
          <a:ea typeface="ＭＳ Ｐゴシック" charset="0"/>
        </a:defRPr>
      </a:lvl9pPr>
    </p:titleStyle>
    <p:bodyStyle>
      <a:lvl1pPr marL="342891" indent="-342891"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har char="–"/>
        <a:defRPr sz="2400">
          <a:solidFill>
            <a:schemeClr val="tx1"/>
          </a:solidFill>
          <a:latin typeface="+mn-lt"/>
          <a:ea typeface="+mn-ea"/>
        </a:defRPr>
      </a:lvl2pPr>
      <a:lvl3pPr marL="1142971" indent="-228594" algn="l" rtl="0" eaLnBrk="0" fontAlgn="base" hangingPunct="0">
        <a:spcBef>
          <a:spcPct val="20000"/>
        </a:spcBef>
        <a:spcAft>
          <a:spcPct val="0"/>
        </a:spcAft>
        <a:buChar char="•"/>
        <a:defRPr sz="2200">
          <a:solidFill>
            <a:schemeClr val="tx1"/>
          </a:solidFill>
          <a:latin typeface="+mn-lt"/>
          <a:ea typeface="+mn-ea"/>
        </a:defRPr>
      </a:lvl3pPr>
      <a:lvl4pPr marL="1600160" indent="-228594" algn="l" rtl="0" eaLnBrk="0" fontAlgn="base" hangingPunct="0">
        <a:spcBef>
          <a:spcPct val="20000"/>
        </a:spcBef>
        <a:spcAft>
          <a:spcPct val="0"/>
        </a:spcAft>
        <a:buChar char="–"/>
        <a:defRPr sz="2000">
          <a:solidFill>
            <a:schemeClr val="tx1"/>
          </a:solidFill>
          <a:latin typeface="+mn-lt"/>
          <a:ea typeface="+mn-ea"/>
        </a:defRPr>
      </a:lvl4pPr>
      <a:lvl5pPr marL="2057349" indent="-228594" algn="l" rtl="0" eaLnBrk="0" fontAlgn="base" hangingPunct="0">
        <a:spcBef>
          <a:spcPct val="20000"/>
        </a:spcBef>
        <a:spcAft>
          <a:spcPct val="0"/>
        </a:spcAft>
        <a:buChar char="»"/>
        <a:defRPr>
          <a:solidFill>
            <a:schemeClr val="tx1"/>
          </a:solidFill>
          <a:latin typeface="+mn-lt"/>
          <a:ea typeface="+mn-ea"/>
        </a:defRPr>
      </a:lvl5pPr>
      <a:lvl6pPr marL="2514537" indent="-228594" algn="l" rtl="0" fontAlgn="base">
        <a:spcBef>
          <a:spcPct val="20000"/>
        </a:spcBef>
        <a:spcAft>
          <a:spcPct val="0"/>
        </a:spcAft>
        <a:buChar char="»"/>
        <a:defRPr>
          <a:solidFill>
            <a:schemeClr val="tx1"/>
          </a:solidFill>
          <a:latin typeface="+mn-lt"/>
          <a:ea typeface="+mn-ea"/>
        </a:defRPr>
      </a:lvl6pPr>
      <a:lvl7pPr marL="2971726" indent="-228594" algn="l" rtl="0" fontAlgn="base">
        <a:spcBef>
          <a:spcPct val="20000"/>
        </a:spcBef>
        <a:spcAft>
          <a:spcPct val="0"/>
        </a:spcAft>
        <a:buChar char="»"/>
        <a:defRPr>
          <a:solidFill>
            <a:schemeClr val="tx1"/>
          </a:solidFill>
          <a:latin typeface="+mn-lt"/>
          <a:ea typeface="+mn-ea"/>
        </a:defRPr>
      </a:lvl7pPr>
      <a:lvl8pPr marL="3428914" indent="-228594" algn="l" rtl="0" fontAlgn="base">
        <a:spcBef>
          <a:spcPct val="20000"/>
        </a:spcBef>
        <a:spcAft>
          <a:spcPct val="0"/>
        </a:spcAft>
        <a:buChar char="»"/>
        <a:defRPr>
          <a:solidFill>
            <a:schemeClr val="tx1"/>
          </a:solidFill>
          <a:latin typeface="+mn-lt"/>
          <a:ea typeface="+mn-ea"/>
        </a:defRPr>
      </a:lvl8pPr>
      <a:lvl9pPr marL="3886103" indent="-228594"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8.png"/><Relationship Id="rId5" Type="http://schemas.openxmlformats.org/officeDocument/2006/relationships/oleObject" Target="../embeddings/oleObject1.bin"/><Relationship Id="rId6" Type="http://schemas.openxmlformats.org/officeDocument/2006/relationships/image" Target="../media/image35.wmf"/><Relationship Id="rId7" Type="http://schemas.openxmlformats.org/officeDocument/2006/relationships/oleObject" Target="../embeddings/oleObject2.bin"/><Relationship Id="rId8" Type="http://schemas.openxmlformats.org/officeDocument/2006/relationships/image" Target="../media/image36.wmf"/><Relationship Id="rId9" Type="http://schemas.openxmlformats.org/officeDocument/2006/relationships/oleObject" Target="../embeddings/oleObject3.bin"/><Relationship Id="rId10" Type="http://schemas.openxmlformats.org/officeDocument/2006/relationships/image" Target="../media/image37.w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0.png"/><Relationship Id="rId5" Type="http://schemas.openxmlformats.org/officeDocument/2006/relationships/oleObject" Target="../embeddings/oleObject4.bin"/><Relationship Id="rId6" Type="http://schemas.openxmlformats.org/officeDocument/2006/relationships/image" Target="../media/image39.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3.png"/><Relationship Id="rId5" Type="http://schemas.openxmlformats.org/officeDocument/2006/relationships/oleObject" Target="../embeddings/oleObject5.bin"/><Relationship Id="rId6" Type="http://schemas.openxmlformats.org/officeDocument/2006/relationships/image" Target="../media/image41.wmf"/><Relationship Id="rId7" Type="http://schemas.openxmlformats.org/officeDocument/2006/relationships/oleObject" Target="../embeddings/oleObject6.bin"/><Relationship Id="rId8"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9.png"/><Relationship Id="rId5" Type="http://schemas.openxmlformats.org/officeDocument/2006/relationships/oleObject" Target="../embeddings/oleObject7.bin"/><Relationship Id="rId6" Type="http://schemas.openxmlformats.org/officeDocument/2006/relationships/image" Target="../media/image46.wmf"/><Relationship Id="rId7" Type="http://schemas.openxmlformats.org/officeDocument/2006/relationships/oleObject" Target="../embeddings/oleObject8.bin"/><Relationship Id="rId8" Type="http://schemas.openxmlformats.org/officeDocument/2006/relationships/image" Target="../media/image47.wmf"/><Relationship Id="rId9" Type="http://schemas.openxmlformats.org/officeDocument/2006/relationships/image" Target="../media/image50.png"/><Relationship Id="rId10" Type="http://schemas.openxmlformats.org/officeDocument/2006/relationships/oleObject" Target="../embeddings/oleObject9.bin"/><Relationship Id="rId11" Type="http://schemas.openxmlformats.org/officeDocument/2006/relationships/image" Target="../media/image48.wmf"/><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54.wmf"/><Relationship Id="rId13" Type="http://schemas.openxmlformats.org/officeDocument/2006/relationships/oleObject" Target="../embeddings/oleObject14.bin"/><Relationship Id="rId14" Type="http://schemas.openxmlformats.org/officeDocument/2006/relationships/image" Target="../media/image55.wmf"/><Relationship Id="rId15" Type="http://schemas.openxmlformats.org/officeDocument/2006/relationships/oleObject" Target="../embeddings/oleObject15.bin"/><Relationship Id="rId16" Type="http://schemas.openxmlformats.org/officeDocument/2006/relationships/image" Target="../media/image56.w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26.xml"/><Relationship Id="rId4" Type="http://schemas.openxmlformats.org/officeDocument/2006/relationships/image" Target="../media/image57.png"/><Relationship Id="rId5" Type="http://schemas.openxmlformats.org/officeDocument/2006/relationships/oleObject" Target="../embeddings/oleObject10.bin"/><Relationship Id="rId6" Type="http://schemas.openxmlformats.org/officeDocument/2006/relationships/image" Target="../media/image51.wmf"/><Relationship Id="rId7" Type="http://schemas.openxmlformats.org/officeDocument/2006/relationships/oleObject" Target="../embeddings/oleObject11.bin"/><Relationship Id="rId8" Type="http://schemas.openxmlformats.org/officeDocument/2006/relationships/image" Target="../media/image52.wmf"/><Relationship Id="rId9" Type="http://schemas.openxmlformats.org/officeDocument/2006/relationships/oleObject" Target="../embeddings/oleObject12.bin"/><Relationship Id="rId10" Type="http://schemas.openxmlformats.org/officeDocument/2006/relationships/image" Target="../media/image53.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8.wmf"/><Relationship Id="rId5" Type="http://schemas.openxmlformats.org/officeDocument/2006/relationships/oleObject" Target="../embeddings/oleObject17.bin"/><Relationship Id="rId6" Type="http://schemas.openxmlformats.org/officeDocument/2006/relationships/image" Target="../media/image59.wmf"/><Relationship Id="rId7" Type="http://schemas.openxmlformats.org/officeDocument/2006/relationships/oleObject" Target="../embeddings/oleObject18.bin"/><Relationship Id="rId8" Type="http://schemas.openxmlformats.org/officeDocument/2006/relationships/image" Target="../media/image60.wmf"/><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19.bin"/><Relationship Id="rId5" Type="http://schemas.openxmlformats.org/officeDocument/2006/relationships/oleObject" Target="../embeddings/Microsoft_Word_97_-_2004_Document1.doc"/><Relationship Id="rId6" Type="http://schemas.openxmlformats.org/officeDocument/2006/relationships/image" Target="../media/image69.emf"/><Relationship Id="rId7" Type="http://schemas.openxmlformats.org/officeDocument/2006/relationships/oleObject" Target="../embeddings/oleObject20.bin"/><Relationship Id="rId8" Type="http://schemas.openxmlformats.org/officeDocument/2006/relationships/image" Target="../media/image7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1.bin"/><Relationship Id="rId5" Type="http://schemas.openxmlformats.org/officeDocument/2006/relationships/image" Target="../media/image7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22.bin"/><Relationship Id="rId5" Type="http://schemas.openxmlformats.org/officeDocument/2006/relationships/image" Target="../media/image72.emf"/><Relationship Id="rId6" Type="http://schemas.openxmlformats.org/officeDocument/2006/relationships/oleObject" Target="../embeddings/oleObject23.bin"/><Relationship Id="rId7" Type="http://schemas.openxmlformats.org/officeDocument/2006/relationships/image" Target="../media/image73.emf"/><Relationship Id="rId8" Type="http://schemas.openxmlformats.org/officeDocument/2006/relationships/oleObject" Target="../embeddings/oleObject24.bin"/><Relationship Id="rId9" Type="http://schemas.openxmlformats.org/officeDocument/2006/relationships/image" Target="../media/image74.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5.bin"/><Relationship Id="rId5" Type="http://schemas.openxmlformats.org/officeDocument/2006/relationships/image" Target="../media/image72.emf"/><Relationship Id="rId6" Type="http://schemas.openxmlformats.org/officeDocument/2006/relationships/oleObject" Target="../embeddings/oleObject26.bin"/><Relationship Id="rId7" Type="http://schemas.openxmlformats.org/officeDocument/2006/relationships/image" Target="../media/image73.emf"/><Relationship Id="rId8" Type="http://schemas.openxmlformats.org/officeDocument/2006/relationships/oleObject" Target="../embeddings/oleObject27.bin"/><Relationship Id="rId9" Type="http://schemas.openxmlformats.org/officeDocument/2006/relationships/image" Target="../media/image75.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28.bin"/><Relationship Id="rId5" Type="http://schemas.openxmlformats.org/officeDocument/2006/relationships/image" Target="../media/image7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29.bin"/><Relationship Id="rId5" Type="http://schemas.openxmlformats.org/officeDocument/2006/relationships/image" Target="../media/image77.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12875"/>
            <a:ext cx="7772400" cy="935039"/>
          </a:xfrm>
        </p:spPr>
        <p:txBody>
          <a:bodyPr/>
          <a:lstStyle/>
          <a:p>
            <a:pPr eaLnBrk="1" hangingPunct="1">
              <a:defRPr/>
            </a:pPr>
            <a:r>
              <a:rPr lang="de-DE" sz="3600" b="1" dirty="0">
                <a:cs typeface="+mj-cs"/>
              </a:rPr>
              <a:t>Einführung in</a:t>
            </a:r>
            <a:br>
              <a:rPr lang="de-DE" sz="3600" b="1" dirty="0">
                <a:cs typeface="+mj-cs"/>
              </a:rPr>
            </a:br>
            <a:r>
              <a:rPr lang="de-DE" sz="3600" b="1" dirty="0">
                <a:cs typeface="+mj-cs"/>
              </a:rPr>
              <a:t>Web- und Data-Science</a:t>
            </a:r>
          </a:p>
        </p:txBody>
      </p:sp>
      <p:sp>
        <p:nvSpPr>
          <p:cNvPr id="3" name="Untertitel 2"/>
          <p:cNvSpPr>
            <a:spLocks noGrp="1"/>
          </p:cNvSpPr>
          <p:nvPr>
            <p:ph type="subTitle" idx="1"/>
          </p:nvPr>
        </p:nvSpPr>
        <p:spPr>
          <a:xfrm>
            <a:off x="1371600" y="3141117"/>
            <a:ext cx="6400800" cy="3024188"/>
          </a:xfrm>
        </p:spPr>
        <p:txBody>
          <a:bodyPr/>
          <a:lstStyle/>
          <a:p>
            <a:pPr eaLnBrk="1" hangingPunct="1">
              <a:defRPr/>
            </a:pPr>
            <a:r>
              <a:rPr lang="de-DE" sz="2400" dirty="0">
                <a:cs typeface="+mn-cs"/>
              </a:rPr>
              <a:t>Prof. Dr. Ralf Möller</a:t>
            </a:r>
          </a:p>
          <a:p>
            <a:pPr eaLnBrk="1" hangingPunct="1">
              <a:defRPr/>
            </a:pPr>
            <a:r>
              <a:rPr lang="de-DE" sz="2400" b="1" dirty="0">
                <a:cs typeface="+mn-cs"/>
              </a:rPr>
              <a:t>Universität zu Lübeck</a:t>
            </a:r>
          </a:p>
          <a:p>
            <a:pPr eaLnBrk="1" hangingPunct="1">
              <a:defRPr/>
            </a:pPr>
            <a:r>
              <a:rPr lang="de-DE" sz="2400" b="1" dirty="0">
                <a:cs typeface="+mn-cs"/>
              </a:rPr>
              <a:t>Institut für Informationssysteme</a:t>
            </a:r>
          </a:p>
          <a:p>
            <a:pPr eaLnBrk="1" hangingPunct="1">
              <a:defRPr/>
            </a:pPr>
            <a:endParaRPr lang="de-DE" sz="2400" dirty="0">
              <a:cs typeface="+mn-cs"/>
            </a:endParaRPr>
          </a:p>
          <a:p>
            <a:pPr eaLnBrk="1" hangingPunct="1">
              <a:defRPr/>
            </a:pPr>
            <a:r>
              <a:rPr lang="de-DE" sz="2400" dirty="0">
                <a:cs typeface="+mn-cs"/>
              </a:rPr>
              <a:t>Tanya Braun (Übungen)</a:t>
            </a:r>
          </a:p>
          <a:p>
            <a:pPr eaLnBrk="1" hangingPunct="1">
              <a:defRPr/>
            </a:pPr>
            <a:r>
              <a:rPr lang="de-DE" sz="2400" dirty="0">
                <a:cs typeface="+mn-cs"/>
              </a:rPr>
              <a:t>sowie viele Tutoren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0648"/>
            <a:ext cx="8229600" cy="817581"/>
          </a:xfrm>
        </p:spPr>
        <p:txBody>
          <a:bodyPr>
            <a:noAutofit/>
          </a:bodyPr>
          <a:lstStyle/>
          <a:p>
            <a:r>
              <a:rPr lang="en-US" dirty="0"/>
              <a:t>Hardware-</a:t>
            </a:r>
            <a:r>
              <a:rPr lang="en-US" dirty="0" err="1"/>
              <a:t>Sicht</a:t>
            </a:r>
            <a:r>
              <a:rPr lang="en-US" dirty="0"/>
              <a:t>: CPU vs GPU</a:t>
            </a:r>
            <a:endParaRPr lang="en-US" dirty="0">
              <a:solidFill>
                <a:schemeClr val="bg1"/>
              </a:solidFill>
            </a:endParaRPr>
          </a:p>
        </p:txBody>
      </p:sp>
      <p:sp>
        <p:nvSpPr>
          <p:cNvPr id="3" name="Text Placeholder 2"/>
          <p:cNvSpPr>
            <a:spLocks noGrp="1"/>
          </p:cNvSpPr>
          <p:nvPr>
            <p:ph type="body" idx="1"/>
          </p:nvPr>
        </p:nvSpPr>
        <p:spPr>
          <a:xfrm>
            <a:off x="457200" y="1417637"/>
            <a:ext cx="3931920" cy="639763"/>
          </a:xfrm>
        </p:spPr>
        <p:txBody>
          <a:bodyPr>
            <a:normAutofit/>
          </a:bodyPr>
          <a:lstStyle/>
          <a:p>
            <a:r>
              <a:rPr lang="en-US" b="0" dirty="0" smtClean="0">
                <a:solidFill>
                  <a:schemeClr val="tx1"/>
                </a:solidFill>
              </a:rPr>
              <a:t>Intel</a:t>
            </a:r>
            <a:r>
              <a:rPr lang="en-US" b="0" dirty="0" smtClean="0">
                <a:solidFill>
                  <a:schemeClr val="tx1"/>
                </a:solidFill>
                <a:sym typeface="Symbol"/>
              </a:rPr>
              <a:t></a:t>
            </a:r>
            <a:r>
              <a:rPr lang="en-US" b="0" dirty="0" smtClean="0">
                <a:solidFill>
                  <a:schemeClr val="tx1"/>
                </a:solidFill>
              </a:rPr>
              <a:t> CPU</a:t>
            </a:r>
            <a:endParaRPr lang="en-US" b="0" dirty="0">
              <a:solidFill>
                <a:schemeClr val="tx1"/>
              </a:solidFill>
            </a:endParaRPr>
          </a:p>
        </p:txBody>
      </p:sp>
      <p:sp>
        <p:nvSpPr>
          <p:cNvPr id="6" name="Text Placeholder 4"/>
          <p:cNvSpPr>
            <a:spLocks noGrp="1"/>
          </p:cNvSpPr>
          <p:nvPr>
            <p:ph type="body" sz="quarter" idx="3"/>
          </p:nvPr>
        </p:nvSpPr>
        <p:spPr>
          <a:xfrm>
            <a:off x="4754880" y="1447800"/>
            <a:ext cx="3931920" cy="639763"/>
          </a:xfrm>
        </p:spPr>
        <p:txBody>
          <a:bodyPr>
            <a:normAutofit/>
          </a:bodyPr>
          <a:lstStyle/>
          <a:p>
            <a:r>
              <a:rPr lang="en-US" b="0" dirty="0" smtClean="0">
                <a:solidFill>
                  <a:schemeClr val="tx1"/>
                </a:solidFill>
              </a:rPr>
              <a:t>NVIDIA</a:t>
            </a:r>
            <a:r>
              <a:rPr lang="en-US" b="0" dirty="0" smtClean="0">
                <a:solidFill>
                  <a:schemeClr val="tx1"/>
                </a:solidFill>
                <a:sym typeface="Symbol"/>
              </a:rPr>
              <a:t></a:t>
            </a:r>
            <a:r>
              <a:rPr lang="en-US" b="0" dirty="0" smtClean="0">
                <a:solidFill>
                  <a:schemeClr val="tx1"/>
                </a:solidFill>
              </a:rPr>
              <a:t> GPU</a:t>
            </a:r>
            <a:endParaRPr lang="en-US" b="0" dirty="0">
              <a:solidFill>
                <a:schemeClr val="tx1"/>
              </a:solidFill>
            </a:endParaRPr>
          </a:p>
        </p:txBody>
      </p:sp>
      <p:sp>
        <p:nvSpPr>
          <p:cNvPr id="11" name="Rectangle 10"/>
          <p:cNvSpPr/>
          <p:nvPr/>
        </p:nvSpPr>
        <p:spPr>
          <a:xfrm>
            <a:off x="762000" y="2057400"/>
            <a:ext cx="3352800" cy="46228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Memory Controller</a:t>
            </a:r>
          </a:p>
        </p:txBody>
      </p:sp>
      <p:sp>
        <p:nvSpPr>
          <p:cNvPr id="12" name="Rectangle 11"/>
          <p:cNvSpPr/>
          <p:nvPr/>
        </p:nvSpPr>
        <p:spPr>
          <a:xfrm>
            <a:off x="762000" y="2519680"/>
            <a:ext cx="3352800" cy="1254760"/>
          </a:xfrm>
          <a:prstGeom prst="rect">
            <a:avLst/>
          </a:prstGeom>
          <a:solidFill>
            <a:srgbClr val="D9D9D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3774440"/>
            <a:ext cx="3352800" cy="9906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L3 Cache</a:t>
            </a:r>
          </a:p>
        </p:txBody>
      </p:sp>
      <p:sp>
        <p:nvSpPr>
          <p:cNvPr id="14" name="Rectangle 13"/>
          <p:cNvSpPr/>
          <p:nvPr/>
        </p:nvSpPr>
        <p:spPr>
          <a:xfrm>
            <a:off x="914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5" name="Rectangle 14"/>
          <p:cNvSpPr/>
          <p:nvPr/>
        </p:nvSpPr>
        <p:spPr>
          <a:xfrm>
            <a:off x="914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16" name="Rectangle 15"/>
          <p:cNvSpPr/>
          <p:nvPr/>
        </p:nvSpPr>
        <p:spPr>
          <a:xfrm>
            <a:off x="1676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7" name="Rectangle 16"/>
          <p:cNvSpPr/>
          <p:nvPr/>
        </p:nvSpPr>
        <p:spPr>
          <a:xfrm>
            <a:off x="1676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18" name="Rectangle 17"/>
          <p:cNvSpPr/>
          <p:nvPr/>
        </p:nvSpPr>
        <p:spPr>
          <a:xfrm>
            <a:off x="2438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9" name="Rectangle 18"/>
          <p:cNvSpPr/>
          <p:nvPr/>
        </p:nvSpPr>
        <p:spPr>
          <a:xfrm>
            <a:off x="2438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22" name="Rectangle 21"/>
          <p:cNvSpPr/>
          <p:nvPr/>
        </p:nvSpPr>
        <p:spPr>
          <a:xfrm>
            <a:off x="3200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23" name="Rectangle 22"/>
          <p:cNvSpPr/>
          <p:nvPr/>
        </p:nvSpPr>
        <p:spPr>
          <a:xfrm>
            <a:off x="3200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217" name="Rectangle 216"/>
          <p:cNvSpPr/>
          <p:nvPr/>
        </p:nvSpPr>
        <p:spPr>
          <a:xfrm>
            <a:off x="4724400" y="2057401"/>
            <a:ext cx="4267200" cy="2720340"/>
          </a:xfrm>
          <a:prstGeom prst="rect">
            <a:avLst/>
          </a:prstGeom>
          <a:solidFill>
            <a:srgbClr val="D9D9D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p:cNvGrpSpPr/>
          <p:nvPr/>
        </p:nvGrpSpPr>
        <p:grpSpPr>
          <a:xfrm>
            <a:off x="4800600" y="2253135"/>
            <a:ext cx="619125" cy="2138472"/>
            <a:chOff x="5257800" y="2501697"/>
            <a:chExt cx="619125" cy="2138472"/>
          </a:xfrm>
        </p:grpSpPr>
        <p:sp>
          <p:nvSpPr>
            <p:cNvPr id="24" name="Rectangle 23"/>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Rectangle 40"/>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ctangle 44"/>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Rectangle 50"/>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Rectangle 53"/>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Rectangle 54"/>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Rectangle 57"/>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Rectangle 58"/>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Rectangle 59"/>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Rectangle 62"/>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Rectangle 63"/>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Rectangle 64"/>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Rectangle 65"/>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Rectangle 66"/>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67"/>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Rectangle 68"/>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Rectangle 69"/>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Rectangle 70"/>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Rectangle 71"/>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Rectangle 72"/>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Rectangle 73"/>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Rectangle 74"/>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Rectangle 75"/>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Rectangle 76"/>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Rectangle 77"/>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 name="Rectangle 78"/>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Rectangle 79"/>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Rectangle 80"/>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 name="Rectangle 82"/>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Rectangle 83"/>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Rectangle 84"/>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Rectangle 85"/>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Rectangle 86"/>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Rectangle 87"/>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Rectangle 92"/>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Rectangle 96"/>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Rectangle 97"/>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Rectangle 98"/>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Rectangle 99"/>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Rectangle 100"/>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Rectangle 101"/>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 name="Rectangle 105"/>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Rectangle 109"/>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Rectangle 113"/>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Rectangle 116"/>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Rectangle 117"/>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Rectangle 118"/>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 name="Rectangle 119"/>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Rectangle 120"/>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Rectangle 121"/>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3" name="Rectangle 122"/>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4" name="Rectangle 123"/>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5" name="Rectangle 124"/>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6" name="Rectangle 125"/>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7" name="Rectangle 126"/>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8" name="Rectangle 127"/>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Rectangle 128"/>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0" name="Rectangle 129"/>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1" name="Rectangle 130"/>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2" name="Rectangle 131"/>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3" name="Rectangle 132"/>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Rectangle 133"/>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5" name="Rectangle 134"/>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Rectangle 135"/>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7" name="Rectangle 136"/>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8" name="Rectangle 137"/>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9" name="Rectangle 138"/>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Rectangle 139"/>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1" name="Rectangle 140"/>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Rectangle 141"/>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3" name="Rectangle 142"/>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Rectangle 143"/>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5" name="Rectangle 144"/>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6" name="Rectangle 145"/>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7" name="Rectangle 146"/>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8" name="Rectangle 147"/>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9" name="Rectangle 148"/>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0" name="Rectangle 149"/>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1" name="Rectangle 150"/>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Rectangle 151"/>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3" name="Rectangle 152"/>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4" name="Rectangle 153"/>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5" name="Rectangle 154"/>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6" name="Rectangle 155"/>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7" name="Rectangle 156"/>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8" name="Rectangle 157"/>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9" name="Rectangle 158"/>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0" name="Rectangle 159"/>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1" name="Rectangle 160"/>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2" name="Rectangle 161"/>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3" name="Rectangle 162"/>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4" name="Rectangle 163"/>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5" name="Rectangle 164"/>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6" name="Rectangle 165"/>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7" name="Rectangle 166"/>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8" name="Rectangle 167"/>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9" name="Rectangle 168"/>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0" name="Rectangle 169"/>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1" name="Rectangle 170"/>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2" name="Rectangle 171"/>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3" name="Rectangle 172"/>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4" name="Rectangle 173"/>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5" name="Rectangle 174"/>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6" name="Rectangle 175"/>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7" name="Rectangle 176"/>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8" name="Rectangle 177"/>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9" name="Rectangle 178"/>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0" name="Rectangle 179"/>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1" name="Rectangle 180"/>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2" name="Rectangle 181"/>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3" name="Rectangle 182"/>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4" name="Rectangle 183"/>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5" name="Rectangle 184"/>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6" name="Rectangle 185"/>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7" name="Rectangle 186"/>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Rectangle 187"/>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Rectangle 188"/>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0" name="Rectangle 189"/>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1" name="Rectangle 190"/>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2" name="Rectangle 191"/>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3" name="Rectangle 192"/>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4" name="Rectangle 193"/>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Rectangle 194"/>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6" name="Rectangle 195"/>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7" name="Rectangle 196"/>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8" name="Rectangle 197"/>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9" name="Rectangle 198"/>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0" name="Rectangle 199"/>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1" name="Rectangle 200"/>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2" name="Rectangle 201"/>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3" name="Rectangle 202"/>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4" name="Rectangle 203"/>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5" name="Rectangle 204"/>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6" name="Rectangle 205"/>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7" name="Rectangle 206"/>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8" name="Rectangle 207"/>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9" name="Rectangle 208"/>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0" name="Rectangle 209"/>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1" name="Rectangle 210"/>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2" name="Rectangle 211"/>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3" name="Rectangle 212"/>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4" name="Rectangle 213"/>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8" name="Group 217"/>
          <p:cNvGrpSpPr/>
          <p:nvPr/>
        </p:nvGrpSpPr>
        <p:grpSpPr>
          <a:xfrm>
            <a:off x="5492751" y="2253135"/>
            <a:ext cx="619125" cy="2138472"/>
            <a:chOff x="5257800" y="2501697"/>
            <a:chExt cx="619125" cy="2138472"/>
          </a:xfrm>
        </p:grpSpPr>
        <p:sp>
          <p:nvSpPr>
            <p:cNvPr id="219" name="Rectangle 218"/>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0" name="Rectangle 219"/>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1" name="Rectangle 220"/>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2" name="Rectangle 221"/>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3" name="Rectangle 222"/>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4" name="Rectangle 223"/>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Rectangle 224"/>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Rectangle 225"/>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7" name="Rectangle 226"/>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8" name="Rectangle 227"/>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9" name="Rectangle 228"/>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0" name="Rectangle 229"/>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1" name="Rectangle 230"/>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2" name="Rectangle 231"/>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3" name="Rectangle 232"/>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4" name="Rectangle 233"/>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5" name="Rectangle 234"/>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6" name="Rectangle 235"/>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7" name="Rectangle 236"/>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8" name="Rectangle 237"/>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9" name="Rectangle 238"/>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0" name="Rectangle 239"/>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1" name="Rectangle 240"/>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2" name="Rectangle 241"/>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3" name="Rectangle 242"/>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4" name="Rectangle 243"/>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5" name="Rectangle 244"/>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6" name="Rectangle 245"/>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7" name="Rectangle 246"/>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8" name="Rectangle 247"/>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9" name="Rectangle 248"/>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0" name="Rectangle 249"/>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1" name="Rectangle 250"/>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2" name="Rectangle 251"/>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3" name="Rectangle 252"/>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4" name="Rectangle 253"/>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5" name="Rectangle 254"/>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6" name="Rectangle 255"/>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7" name="Rectangle 256"/>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8" name="Rectangle 257"/>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9" name="Rectangle 258"/>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0" name="Rectangle 259"/>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1" name="Rectangle 260"/>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2" name="Rectangle 261"/>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3" name="Rectangle 262"/>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4" name="Rectangle 263"/>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5" name="Rectangle 264"/>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6" name="Rectangle 265"/>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7" name="Rectangle 266"/>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8" name="Rectangle 267"/>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9" name="Rectangle 268"/>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0" name="Rectangle 269"/>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1" name="Rectangle 270"/>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2" name="Rectangle 271"/>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3" name="Rectangle 272"/>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4" name="Rectangle 273"/>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5" name="Rectangle 274"/>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6" name="Rectangle 275"/>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7" name="Rectangle 276"/>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8" name="Rectangle 277"/>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9" name="Rectangle 278"/>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0" name="Rectangle 279"/>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1" name="Rectangle 280"/>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2" name="Rectangle 281"/>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3" name="Rectangle 282"/>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4" name="Rectangle 283"/>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5" name="Rectangle 284"/>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6" name="Rectangle 285"/>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7" name="Rectangle 286"/>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8" name="Rectangle 287"/>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9" name="Rectangle 288"/>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0" name="Rectangle 289"/>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1" name="Rectangle 290"/>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2" name="Rectangle 291"/>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3" name="Rectangle 292"/>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4" name="Rectangle 293"/>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5" name="Rectangle 294"/>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6" name="Rectangle 295"/>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7" name="Rectangle 296"/>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8" name="Rectangle 297"/>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9" name="Rectangle 298"/>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0" name="Rectangle 299"/>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1" name="Rectangle 300"/>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2" name="Rectangle 301"/>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3" name="Rectangle 302"/>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4" name="Rectangle 303"/>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5" name="Rectangle 304"/>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6" name="Rectangle 305"/>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7" name="Rectangle 306"/>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8" name="Rectangle 307"/>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9" name="Rectangle 308"/>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0" name="Rectangle 309"/>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1" name="Rectangle 310"/>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2" name="Rectangle 311"/>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3" name="Rectangle 312"/>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4" name="Rectangle 313"/>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5" name="Rectangle 314"/>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6" name="Rectangle 315"/>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7" name="Rectangle 316"/>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8" name="Rectangle 317"/>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9" name="Rectangle 318"/>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0" name="Rectangle 319"/>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1" name="Rectangle 320"/>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2" name="Rectangle 321"/>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3" name="Rectangle 322"/>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4" name="Rectangle 323"/>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5" name="Rectangle 324"/>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6" name="Rectangle 325"/>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7" name="Rectangle 326"/>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8" name="Rectangle 327"/>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9" name="Rectangle 328"/>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0" name="Rectangle 329"/>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1" name="Rectangle 330"/>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2" name="Rectangle 331"/>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3" name="Rectangle 332"/>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4" name="Rectangle 333"/>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5" name="Rectangle 334"/>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6" name="Rectangle 335"/>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7" name="Rectangle 336"/>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8" name="Rectangle 337"/>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9" name="Rectangle 338"/>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0" name="Rectangle 339"/>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1" name="Rectangle 340"/>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2" name="Rectangle 341"/>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3" name="Rectangle 342"/>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4" name="Rectangle 343"/>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5" name="Rectangle 344"/>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6" name="Rectangle 345"/>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7" name="Rectangle 346"/>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8" name="Rectangle 347"/>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9" name="Rectangle 348"/>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0" name="Rectangle 349"/>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1" name="Rectangle 350"/>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2" name="Rectangle 351"/>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3" name="Rectangle 352"/>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4" name="Rectangle 353"/>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5" name="Rectangle 354"/>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6" name="Rectangle 355"/>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7" name="Rectangle 356"/>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8" name="Rectangle 357"/>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9" name="Rectangle 358"/>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0" name="Rectangle 359"/>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1" name="Rectangle 360"/>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2" name="Rectangle 361"/>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3" name="Rectangle 362"/>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4" name="Rectangle 363"/>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5" name="Rectangle 364"/>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6" name="Rectangle 365"/>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7" name="Rectangle 366"/>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8" name="Rectangle 367"/>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9" name="Rectangle 368"/>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0" name="Rectangle 369"/>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1" name="Rectangle 370"/>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2" name="Rectangle 371"/>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3" name="Rectangle 372"/>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4" name="Rectangle 373"/>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5" name="Rectangle 374"/>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6" name="Rectangle 375"/>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7" name="Rectangle 376"/>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8" name="Rectangle 377"/>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9" name="Rectangle 378"/>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0" name="Rectangle 379"/>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1" name="Rectangle 380"/>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2" name="Rectangle 381"/>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3" name="Rectangle 382"/>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4" name="Rectangle 383"/>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5" name="Rectangle 384"/>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6" name="Rectangle 385"/>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7" name="Rectangle 386"/>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8" name="Rectangle 387"/>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9" name="Rectangle 388"/>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0" name="Rectangle 389"/>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1" name="Rectangle 390"/>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2" name="Rectangle 391"/>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3" name="Rectangle 392"/>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4" name="Rectangle 393"/>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5" name="Rectangle 394"/>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6" name="Rectangle 395"/>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7" name="Rectangle 396"/>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8" name="Rectangle 397"/>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9" name="Rectangle 398"/>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0" name="Rectangle 399"/>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1" name="Rectangle 400"/>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2" name="Rectangle 401"/>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3" name="Rectangle 402"/>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4" name="Rectangle 403"/>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5" name="Rectangle 404"/>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6" name="Rectangle 405"/>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7" name="Rectangle 406"/>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8" name="Rectangle 407"/>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9" name="Rectangle 408"/>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0" name="Rectangle 409"/>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411" name="Group 410"/>
          <p:cNvGrpSpPr/>
          <p:nvPr/>
        </p:nvGrpSpPr>
        <p:grpSpPr>
          <a:xfrm>
            <a:off x="6200776" y="2253135"/>
            <a:ext cx="619125" cy="2138472"/>
            <a:chOff x="5257800" y="2501697"/>
            <a:chExt cx="619125" cy="2138472"/>
          </a:xfrm>
        </p:grpSpPr>
        <p:sp>
          <p:nvSpPr>
            <p:cNvPr id="412" name="Rectangle 411"/>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3" name="Rectangle 412"/>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4" name="Rectangle 413"/>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5" name="Rectangle 414"/>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6" name="Rectangle 415"/>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7" name="Rectangle 416"/>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8" name="Rectangle 417"/>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9" name="Rectangle 418"/>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0" name="Rectangle 419"/>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1" name="Rectangle 420"/>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2" name="Rectangle 421"/>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3" name="Rectangle 422"/>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4" name="Rectangle 423"/>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5" name="Rectangle 424"/>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6" name="Rectangle 425"/>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7" name="Rectangle 426"/>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8" name="Rectangle 427"/>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9" name="Rectangle 428"/>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0" name="Rectangle 429"/>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1" name="Rectangle 430"/>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2" name="Rectangle 431"/>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3" name="Rectangle 432"/>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4" name="Rectangle 433"/>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5" name="Rectangle 434"/>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6" name="Rectangle 435"/>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7" name="Rectangle 436"/>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8" name="Rectangle 437"/>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9" name="Rectangle 438"/>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0" name="Rectangle 439"/>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1" name="Rectangle 440"/>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2" name="Rectangle 441"/>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3" name="Rectangle 442"/>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4" name="Rectangle 443"/>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5" name="Rectangle 444"/>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6" name="Rectangle 445"/>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7" name="Rectangle 446"/>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8" name="Rectangle 447"/>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9" name="Rectangle 448"/>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0" name="Rectangle 449"/>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1" name="Rectangle 450"/>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2" name="Rectangle 451"/>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3" name="Rectangle 452"/>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4" name="Rectangle 453"/>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5" name="Rectangle 454"/>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6" name="Rectangle 455"/>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7" name="Rectangle 456"/>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8" name="Rectangle 457"/>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9" name="Rectangle 458"/>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0" name="Rectangle 459"/>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1" name="Rectangle 460"/>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2" name="Rectangle 461"/>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3" name="Rectangle 462"/>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4" name="Rectangle 463"/>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5" name="Rectangle 464"/>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6" name="Rectangle 465"/>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7" name="Rectangle 466"/>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8" name="Rectangle 467"/>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9" name="Rectangle 468"/>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0" name="Rectangle 469"/>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1" name="Rectangle 470"/>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2" name="Rectangle 471"/>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3" name="Rectangle 472"/>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4" name="Rectangle 473"/>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5" name="Rectangle 474"/>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6" name="Rectangle 475"/>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7" name="Rectangle 476"/>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8" name="Rectangle 477"/>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9" name="Rectangle 478"/>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0" name="Rectangle 479"/>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1" name="Rectangle 480"/>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2" name="Rectangle 481"/>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3" name="Rectangle 482"/>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4" name="Rectangle 483"/>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5" name="Rectangle 484"/>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6" name="Rectangle 485"/>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7" name="Rectangle 486"/>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8" name="Rectangle 487"/>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9" name="Rectangle 488"/>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0" name="Rectangle 489"/>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1" name="Rectangle 490"/>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2" name="Rectangle 491"/>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3" name="Rectangle 492"/>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4" name="Rectangle 493"/>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5" name="Rectangle 494"/>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6" name="Rectangle 495"/>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7" name="Rectangle 496"/>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8" name="Rectangle 497"/>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9" name="Rectangle 498"/>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0" name="Rectangle 499"/>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1" name="Rectangle 500"/>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2" name="Rectangle 501"/>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3" name="Rectangle 502"/>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4" name="Rectangle 503"/>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5" name="Rectangle 504"/>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6" name="Rectangle 505"/>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7" name="Rectangle 506"/>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8" name="Rectangle 507"/>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9" name="Rectangle 508"/>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0" name="Rectangle 509"/>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1" name="Rectangle 510"/>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2" name="Rectangle 511"/>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3" name="Rectangle 512"/>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4" name="Rectangle 513"/>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5" name="Rectangle 514"/>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6" name="Rectangle 515"/>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7" name="Rectangle 516"/>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8" name="Rectangle 517"/>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9" name="Rectangle 518"/>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0" name="Rectangle 519"/>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1" name="Rectangle 520"/>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2" name="Rectangle 521"/>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3" name="Rectangle 522"/>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4" name="Rectangle 523"/>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5" name="Rectangle 524"/>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6" name="Rectangle 525"/>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7" name="Rectangle 526"/>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8" name="Rectangle 527"/>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9" name="Rectangle 528"/>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0" name="Rectangle 529"/>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1" name="Rectangle 530"/>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2" name="Rectangle 531"/>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3" name="Rectangle 532"/>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4" name="Rectangle 533"/>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5" name="Rectangle 534"/>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6" name="Rectangle 535"/>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7" name="Rectangle 536"/>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8" name="Rectangle 537"/>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9" name="Rectangle 538"/>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0" name="Rectangle 539"/>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1" name="Rectangle 540"/>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2" name="Rectangle 541"/>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3" name="Rectangle 542"/>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4" name="Rectangle 543"/>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5" name="Rectangle 544"/>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6" name="Rectangle 545"/>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7" name="Rectangle 546"/>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8" name="Rectangle 547"/>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9" name="Rectangle 548"/>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0" name="Rectangle 549"/>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1" name="Rectangle 550"/>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2" name="Rectangle 551"/>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3" name="Rectangle 552"/>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4" name="Rectangle 553"/>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5" name="Rectangle 554"/>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6" name="Rectangle 555"/>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7" name="Rectangle 556"/>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8" name="Rectangle 557"/>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9" name="Rectangle 558"/>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0" name="Rectangle 559"/>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1" name="Rectangle 560"/>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2" name="Rectangle 561"/>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3" name="Rectangle 562"/>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4" name="Rectangle 563"/>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5" name="Rectangle 564"/>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6" name="Rectangle 565"/>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7" name="Rectangle 566"/>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8" name="Rectangle 567"/>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9" name="Rectangle 568"/>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0" name="Rectangle 569"/>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1" name="Rectangle 570"/>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2" name="Rectangle 571"/>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3" name="Rectangle 572"/>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4" name="Rectangle 573"/>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5" name="Rectangle 574"/>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6" name="Rectangle 575"/>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7" name="Rectangle 576"/>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8" name="Rectangle 577"/>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9" name="Rectangle 578"/>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0" name="Rectangle 579"/>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1" name="Rectangle 580"/>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2" name="Rectangle 581"/>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3" name="Rectangle 582"/>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4" name="Rectangle 583"/>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5" name="Rectangle 584"/>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6" name="Rectangle 585"/>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7" name="Rectangle 586"/>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8" name="Rectangle 587"/>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9" name="Rectangle 588"/>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0" name="Rectangle 589"/>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1" name="Rectangle 590"/>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2" name="Rectangle 591"/>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3" name="Rectangle 592"/>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4" name="Rectangle 593"/>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5" name="Rectangle 594"/>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6" name="Rectangle 595"/>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7" name="Rectangle 596"/>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8" name="Rectangle 597"/>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9" name="Rectangle 598"/>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0" name="Rectangle 599"/>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1" name="Rectangle 600"/>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2" name="Rectangle 601"/>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3" name="Rectangle 602"/>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04" name="Group 603"/>
          <p:cNvGrpSpPr/>
          <p:nvPr/>
        </p:nvGrpSpPr>
        <p:grpSpPr>
          <a:xfrm>
            <a:off x="6892926" y="2253135"/>
            <a:ext cx="619125" cy="2138472"/>
            <a:chOff x="5257800" y="2501697"/>
            <a:chExt cx="619125" cy="2138472"/>
          </a:xfrm>
        </p:grpSpPr>
        <p:sp>
          <p:nvSpPr>
            <p:cNvPr id="605" name="Rectangle 604"/>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6" name="Rectangle 605"/>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7" name="Rectangle 606"/>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8" name="Rectangle 607"/>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9" name="Rectangle 608"/>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0" name="Rectangle 609"/>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1" name="Rectangle 610"/>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2" name="Rectangle 611"/>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3" name="Rectangle 612"/>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4" name="Rectangle 613"/>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5" name="Rectangle 614"/>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6" name="Rectangle 615"/>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7" name="Rectangle 616"/>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8" name="Rectangle 617"/>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9" name="Rectangle 618"/>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0" name="Rectangle 619"/>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1" name="Rectangle 620"/>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2" name="Rectangle 621"/>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3" name="Rectangle 622"/>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4" name="Rectangle 623"/>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5" name="Rectangle 624"/>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6" name="Rectangle 625"/>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7" name="Rectangle 626"/>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8" name="Rectangle 627"/>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9" name="Rectangle 628"/>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0" name="Rectangle 629"/>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1" name="Rectangle 630"/>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2" name="Rectangle 631"/>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3" name="Rectangle 632"/>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4" name="Rectangle 633"/>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5" name="Rectangle 634"/>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6" name="Rectangle 635"/>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7" name="Rectangle 636"/>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8" name="Rectangle 637"/>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9" name="Rectangle 638"/>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0" name="Rectangle 639"/>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1" name="Rectangle 640"/>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2" name="Rectangle 641"/>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3" name="Rectangle 642"/>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4" name="Rectangle 643"/>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5" name="Rectangle 644"/>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6" name="Rectangle 645"/>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7" name="Rectangle 646"/>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8" name="Rectangle 647"/>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9" name="Rectangle 648"/>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0" name="Rectangle 649"/>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1" name="Rectangle 650"/>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2" name="Rectangle 651"/>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3" name="Rectangle 652"/>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4" name="Rectangle 653"/>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5" name="Rectangle 654"/>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6" name="Rectangle 655"/>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7" name="Rectangle 656"/>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8" name="Rectangle 657"/>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9" name="Rectangle 658"/>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0" name="Rectangle 659"/>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1" name="Rectangle 660"/>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2" name="Rectangle 661"/>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3" name="Rectangle 662"/>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4" name="Rectangle 663"/>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5" name="Rectangle 664"/>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6" name="Rectangle 665"/>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7" name="Rectangle 666"/>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8" name="Rectangle 667"/>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9" name="Rectangle 668"/>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0" name="Rectangle 669"/>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1" name="Rectangle 670"/>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2" name="Rectangle 671"/>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3" name="Rectangle 672"/>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4" name="Rectangle 673"/>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5" name="Rectangle 674"/>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6" name="Rectangle 675"/>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7" name="Rectangle 676"/>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8" name="Rectangle 677"/>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9" name="Rectangle 678"/>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0" name="Rectangle 679"/>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1" name="Rectangle 680"/>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2" name="Rectangle 681"/>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3" name="Rectangle 682"/>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4" name="Rectangle 683"/>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5" name="Rectangle 684"/>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6" name="Rectangle 685"/>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7" name="Rectangle 686"/>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8" name="Rectangle 687"/>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9" name="Rectangle 688"/>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0" name="Rectangle 689"/>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1" name="Rectangle 690"/>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2" name="Rectangle 691"/>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3" name="Rectangle 692"/>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4" name="Rectangle 693"/>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5" name="Rectangle 694"/>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6" name="Rectangle 695"/>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7" name="Rectangle 696"/>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8" name="Rectangle 697"/>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9" name="Rectangle 698"/>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0" name="Rectangle 699"/>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1" name="Rectangle 700"/>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2" name="Rectangle 701"/>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3" name="Rectangle 702"/>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4" name="Rectangle 703"/>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5" name="Rectangle 704"/>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6" name="Rectangle 705"/>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7" name="Rectangle 706"/>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8" name="Rectangle 707"/>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9" name="Rectangle 708"/>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0" name="Rectangle 709"/>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1" name="Rectangle 710"/>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2" name="Rectangle 711"/>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3" name="Rectangle 712"/>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4" name="Rectangle 713"/>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5" name="Rectangle 714"/>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6" name="Rectangle 715"/>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7" name="Rectangle 716"/>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8" name="Rectangle 717"/>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9" name="Rectangle 718"/>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0" name="Rectangle 719"/>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1" name="Rectangle 720"/>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2" name="Rectangle 721"/>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3" name="Rectangle 722"/>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4" name="Rectangle 723"/>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5" name="Rectangle 724"/>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6" name="Rectangle 725"/>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7" name="Rectangle 726"/>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8" name="Rectangle 727"/>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9" name="Rectangle 728"/>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0" name="Rectangle 729"/>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1" name="Rectangle 730"/>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2" name="Rectangle 731"/>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3" name="Rectangle 732"/>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4" name="Rectangle 733"/>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5" name="Rectangle 734"/>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6" name="Rectangle 735"/>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7" name="Rectangle 736"/>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8" name="Rectangle 737"/>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9" name="Rectangle 738"/>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0" name="Rectangle 739"/>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1" name="Rectangle 740"/>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2" name="Rectangle 741"/>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3" name="Rectangle 742"/>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4" name="Rectangle 743"/>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5" name="Rectangle 744"/>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6" name="Rectangle 745"/>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7" name="Rectangle 746"/>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8" name="Rectangle 747"/>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9" name="Rectangle 748"/>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0" name="Rectangle 749"/>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1" name="Rectangle 750"/>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2" name="Rectangle 751"/>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3" name="Rectangle 752"/>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4" name="Rectangle 753"/>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5" name="Rectangle 754"/>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6" name="Rectangle 755"/>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7" name="Rectangle 756"/>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8" name="Rectangle 757"/>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9" name="Rectangle 758"/>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0" name="Rectangle 759"/>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1" name="Rectangle 760"/>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2" name="Rectangle 761"/>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3" name="Rectangle 762"/>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4" name="Rectangle 763"/>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5" name="Rectangle 764"/>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6" name="Rectangle 765"/>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7" name="Rectangle 766"/>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8" name="Rectangle 767"/>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9" name="Rectangle 768"/>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0" name="Rectangle 769"/>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1" name="Rectangle 770"/>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2" name="Rectangle 771"/>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3" name="Rectangle 772"/>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4" name="Rectangle 773"/>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5" name="Rectangle 774"/>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6" name="Rectangle 775"/>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7" name="Rectangle 776"/>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8" name="Rectangle 777"/>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9" name="Rectangle 778"/>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0" name="Rectangle 779"/>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1" name="Rectangle 780"/>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2" name="Rectangle 781"/>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3" name="Rectangle 782"/>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4" name="Rectangle 783"/>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5" name="Rectangle 784"/>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6" name="Rectangle 785"/>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7" name="Rectangle 786"/>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8" name="Rectangle 787"/>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9" name="Rectangle 788"/>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0" name="Rectangle 789"/>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1" name="Rectangle 790"/>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2" name="Rectangle 791"/>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3" name="Rectangle 792"/>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4" name="Rectangle 793"/>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5" name="Rectangle 794"/>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6" name="Rectangle 795"/>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797" name="Group 796"/>
          <p:cNvGrpSpPr/>
          <p:nvPr/>
        </p:nvGrpSpPr>
        <p:grpSpPr>
          <a:xfrm>
            <a:off x="7586872" y="2253135"/>
            <a:ext cx="619125" cy="2138472"/>
            <a:chOff x="5257800" y="2501697"/>
            <a:chExt cx="619125" cy="2138472"/>
          </a:xfrm>
        </p:grpSpPr>
        <p:sp>
          <p:nvSpPr>
            <p:cNvPr id="798" name="Rectangle 797"/>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9" name="Rectangle 798"/>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0" name="Rectangle 799"/>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1" name="Rectangle 800"/>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2" name="Rectangle 801"/>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3" name="Rectangle 802"/>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4" name="Rectangle 803"/>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5" name="Rectangle 804"/>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6" name="Rectangle 805"/>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7" name="Rectangle 806"/>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8" name="Rectangle 807"/>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9" name="Rectangle 808"/>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0" name="Rectangle 809"/>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1" name="Rectangle 810"/>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2" name="Rectangle 811"/>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3" name="Rectangle 812"/>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4" name="Rectangle 813"/>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5" name="Rectangle 814"/>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6" name="Rectangle 815"/>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7" name="Rectangle 816"/>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8" name="Rectangle 817"/>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9" name="Rectangle 818"/>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0" name="Rectangle 819"/>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1" name="Rectangle 820"/>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2" name="Rectangle 821"/>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3" name="Rectangle 822"/>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4" name="Rectangle 823"/>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5" name="Rectangle 824"/>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6" name="Rectangle 825"/>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7" name="Rectangle 826"/>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8" name="Rectangle 827"/>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9" name="Rectangle 828"/>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0" name="Rectangle 829"/>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1" name="Rectangle 830"/>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2" name="Rectangle 831"/>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3" name="Rectangle 832"/>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4" name="Rectangle 833"/>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5" name="Rectangle 834"/>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6" name="Rectangle 835"/>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7" name="Rectangle 836"/>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8" name="Rectangle 837"/>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9" name="Rectangle 838"/>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0" name="Rectangle 839"/>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1" name="Rectangle 840"/>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2" name="Rectangle 841"/>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3" name="Rectangle 842"/>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4" name="Rectangle 843"/>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5" name="Rectangle 844"/>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6" name="Rectangle 845"/>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7" name="Rectangle 846"/>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8" name="Rectangle 847"/>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9" name="Rectangle 848"/>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0" name="Rectangle 849"/>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1" name="Rectangle 850"/>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2" name="Rectangle 851"/>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3" name="Rectangle 852"/>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4" name="Rectangle 853"/>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5" name="Rectangle 854"/>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6" name="Rectangle 855"/>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7" name="Rectangle 856"/>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8" name="Rectangle 857"/>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9" name="Rectangle 858"/>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0" name="Rectangle 859"/>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1" name="Rectangle 860"/>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2" name="Rectangle 861"/>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3" name="Rectangle 862"/>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4" name="Rectangle 863"/>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5" name="Rectangle 864"/>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6" name="Rectangle 865"/>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7" name="Rectangle 866"/>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8" name="Rectangle 867"/>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9" name="Rectangle 868"/>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0" name="Rectangle 869"/>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1" name="Rectangle 870"/>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2" name="Rectangle 871"/>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3" name="Rectangle 872"/>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4" name="Rectangle 873"/>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5" name="Rectangle 874"/>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6" name="Rectangle 875"/>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7" name="Rectangle 876"/>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8" name="Rectangle 877"/>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9" name="Rectangle 878"/>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0" name="Rectangle 879"/>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1" name="Rectangle 880"/>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2" name="Rectangle 881"/>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3" name="Rectangle 882"/>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4" name="Rectangle 883"/>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5" name="Rectangle 884"/>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6" name="Rectangle 885"/>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7" name="Rectangle 886"/>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8" name="Rectangle 887"/>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9" name="Rectangle 888"/>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0" name="Rectangle 889"/>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1" name="Rectangle 890"/>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2" name="Rectangle 891"/>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3" name="Rectangle 892"/>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4" name="Rectangle 893"/>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5" name="Rectangle 894"/>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6" name="Rectangle 895"/>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7" name="Rectangle 896"/>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8" name="Rectangle 897"/>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9" name="Rectangle 898"/>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0" name="Rectangle 899"/>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1" name="Rectangle 900"/>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2" name="Rectangle 901"/>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3" name="Rectangle 902"/>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4" name="Rectangle 903"/>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5" name="Rectangle 904"/>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6" name="Rectangle 905"/>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7" name="Rectangle 906"/>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8" name="Rectangle 907"/>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9" name="Rectangle 908"/>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0" name="Rectangle 909"/>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1" name="Rectangle 910"/>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2" name="Rectangle 911"/>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3" name="Rectangle 912"/>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4" name="Rectangle 913"/>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5" name="Rectangle 914"/>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6" name="Rectangle 915"/>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7" name="Rectangle 916"/>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8" name="Rectangle 917"/>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9" name="Rectangle 918"/>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0" name="Rectangle 919"/>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1" name="Rectangle 920"/>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2" name="Rectangle 921"/>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3" name="Rectangle 922"/>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4" name="Rectangle 923"/>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5" name="Rectangle 924"/>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6" name="Rectangle 925"/>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7" name="Rectangle 926"/>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8" name="Rectangle 927"/>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9" name="Rectangle 928"/>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0" name="Rectangle 929"/>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1" name="Rectangle 930"/>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2" name="Rectangle 931"/>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3" name="Rectangle 932"/>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4" name="Rectangle 933"/>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5" name="Rectangle 934"/>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6" name="Rectangle 935"/>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7" name="Rectangle 936"/>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8" name="Rectangle 937"/>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9" name="Rectangle 938"/>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0" name="Rectangle 939"/>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1" name="Rectangle 940"/>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2" name="Rectangle 941"/>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3" name="Rectangle 942"/>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4" name="Rectangle 943"/>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5" name="Rectangle 944"/>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6" name="Rectangle 945"/>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7" name="Rectangle 946"/>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8" name="Rectangle 947"/>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9" name="Rectangle 948"/>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0" name="Rectangle 949"/>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1" name="Rectangle 950"/>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2" name="Rectangle 951"/>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3" name="Rectangle 952"/>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4" name="Rectangle 953"/>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5" name="Rectangle 954"/>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6" name="Rectangle 955"/>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7" name="Rectangle 956"/>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8" name="Rectangle 957"/>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9" name="Rectangle 958"/>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0" name="Rectangle 959"/>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1" name="Rectangle 960"/>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2" name="Rectangle 961"/>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3" name="Rectangle 962"/>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4" name="Rectangle 963"/>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5" name="Rectangle 964"/>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6" name="Rectangle 965"/>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7" name="Rectangle 966"/>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8" name="Rectangle 967"/>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9" name="Rectangle 968"/>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0" name="Rectangle 969"/>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1" name="Rectangle 970"/>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2" name="Rectangle 971"/>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3" name="Rectangle 972"/>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4" name="Rectangle 973"/>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5" name="Rectangle 974"/>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6" name="Rectangle 975"/>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7" name="Rectangle 976"/>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8" name="Rectangle 977"/>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9" name="Rectangle 978"/>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0" name="Rectangle 979"/>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1" name="Rectangle 980"/>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2" name="Rectangle 981"/>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3" name="Rectangle 982"/>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4" name="Rectangle 983"/>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5" name="Rectangle 984"/>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6" name="Rectangle 985"/>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7" name="Rectangle 986"/>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8" name="Rectangle 987"/>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9" name="Rectangle 988"/>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990" name="Group 989"/>
          <p:cNvGrpSpPr/>
          <p:nvPr/>
        </p:nvGrpSpPr>
        <p:grpSpPr>
          <a:xfrm>
            <a:off x="8279023" y="2253135"/>
            <a:ext cx="619125" cy="2138472"/>
            <a:chOff x="5257800" y="2501697"/>
            <a:chExt cx="619125" cy="2138472"/>
          </a:xfrm>
        </p:grpSpPr>
        <p:sp>
          <p:nvSpPr>
            <p:cNvPr id="991" name="Rectangle 990"/>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2" name="Rectangle 991"/>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3" name="Rectangle 992"/>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4" name="Rectangle 993"/>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5" name="Rectangle 994"/>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6" name="Rectangle 995"/>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7" name="Rectangle 996"/>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8" name="Rectangle 997"/>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9" name="Rectangle 998"/>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0" name="Rectangle 999"/>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1" name="Rectangle 1000"/>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2" name="Rectangle 1001"/>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3" name="Rectangle 1002"/>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4" name="Rectangle 1003"/>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5" name="Rectangle 1004"/>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6" name="Rectangle 1005"/>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7" name="Rectangle 1006"/>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8" name="Rectangle 1007"/>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9" name="Rectangle 1008"/>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0" name="Rectangle 1009"/>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1" name="Rectangle 1010"/>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2" name="Rectangle 1011"/>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3" name="Rectangle 1012"/>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4" name="Rectangle 1013"/>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5" name="Rectangle 1014"/>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6" name="Rectangle 1015"/>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7" name="Rectangle 1016"/>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8" name="Rectangle 1017"/>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9" name="Rectangle 1018"/>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0" name="Rectangle 1019"/>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1" name="Rectangle 1020"/>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2" name="Rectangle 1021"/>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3" name="Rectangle 1022"/>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4" name="Rectangle 1023"/>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5" name="Rectangle 1024"/>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6" name="Rectangle 1025"/>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7" name="Rectangle 1026"/>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8" name="Rectangle 1027"/>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9" name="Rectangle 1028"/>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0" name="Rectangle 1029"/>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1" name="Rectangle 1030"/>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Rectangle 1031"/>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3" name="Rectangle 1032"/>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4" name="Rectangle 1033"/>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5" name="Rectangle 1034"/>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6" name="Rectangle 1035"/>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7" name="Rectangle 1036"/>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8" name="Rectangle 1037"/>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9" name="Rectangle 1038"/>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0" name="Rectangle 1039"/>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1" name="Rectangle 1040"/>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2" name="Rectangle 1041"/>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3" name="Rectangle 1042"/>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4" name="Rectangle 1043"/>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5" name="Rectangle 1044"/>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6" name="Rectangle 1045"/>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7" name="Rectangle 1046"/>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8" name="Rectangle 1047"/>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9" name="Rectangle 1048"/>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0" name="Rectangle 1049"/>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1" name="Rectangle 1050"/>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2" name="Rectangle 1051"/>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3" name="Rectangle 1052"/>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4" name="Rectangle 1053"/>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5" name="Rectangle 1054"/>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6" name="Rectangle 1055"/>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7" name="Rectangle 1056"/>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8" name="Rectangle 1057"/>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9" name="Rectangle 1058"/>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0" name="Rectangle 1059"/>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1" name="Rectangle 1060"/>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2" name="Rectangle 1061"/>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3" name="Rectangle 1062"/>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4" name="Rectangle 1063"/>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5" name="Rectangle 1064"/>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6" name="Rectangle 1065"/>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7" name="Rectangle 1066"/>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8" name="Rectangle 1067"/>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9" name="Rectangle 1068"/>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0" name="Rectangle 1069"/>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1" name="Rectangle 1070"/>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2" name="Rectangle 1071"/>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3" name="Rectangle 1072"/>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4" name="Rectangle 1073"/>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5" name="Rectangle 1074"/>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6" name="Rectangle 1075"/>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7" name="Rectangle 1076"/>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8" name="Rectangle 1077"/>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9" name="Rectangle 1078"/>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0" name="Rectangle 1079"/>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1" name="Rectangle 1080"/>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2" name="Rectangle 1081"/>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3" name="Rectangle 1082"/>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4" name="Rectangle 1083"/>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5" name="Rectangle 1084"/>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6" name="Rectangle 1085"/>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7" name="Rectangle 1086"/>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8" name="Rectangle 1087"/>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9" name="Rectangle 1088"/>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0" name="Rectangle 1089"/>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1" name="Rectangle 1090"/>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2" name="Rectangle 1091"/>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3" name="Rectangle 1092"/>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4" name="Rectangle 1093"/>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5" name="Rectangle 1094"/>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6" name="Rectangle 1095"/>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7" name="Rectangle 1096"/>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8" name="Rectangle 1097"/>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9" name="Rectangle 1098"/>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0" name="Rectangle 1099"/>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1" name="Rectangle 1100"/>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2" name="Rectangle 1101"/>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3" name="Rectangle 1102"/>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4" name="Rectangle 1103"/>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5" name="Rectangle 1104"/>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6" name="Rectangle 1105"/>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7" name="Rectangle 1106"/>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8" name="Rectangle 1107"/>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9" name="Rectangle 1108"/>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0" name="Rectangle 1109"/>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1" name="Rectangle 1110"/>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2" name="Rectangle 1111"/>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3" name="Rectangle 1112"/>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4" name="Rectangle 1113"/>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5" name="Rectangle 1114"/>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6" name="Rectangle 1115"/>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7" name="Rectangle 1116"/>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8" name="Rectangle 1117"/>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9" name="Rectangle 1118"/>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0" name="Rectangle 1119"/>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1" name="Rectangle 1120"/>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2" name="Rectangle 1121"/>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3" name="Rectangle 1122"/>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4" name="Rectangle 1123"/>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5" name="Rectangle 1124"/>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6" name="Rectangle 1125"/>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7" name="Rectangle 1126"/>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8" name="Rectangle 1127"/>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9" name="Rectangle 1128"/>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0" name="Rectangle 1129"/>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1" name="Rectangle 1130"/>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2" name="Rectangle 1131"/>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3" name="Rectangle 1132"/>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4" name="Rectangle 1133"/>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5" name="Rectangle 1134"/>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6" name="Rectangle 1135"/>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7" name="Rectangle 1136"/>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8" name="Rectangle 1137"/>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9" name="Rectangle 1138"/>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0" name="Rectangle 1139"/>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1" name="Rectangle 1140"/>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2" name="Rectangle 1141"/>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3" name="Rectangle 1142"/>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4" name="Rectangle 1143"/>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5" name="Rectangle 1144"/>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6" name="Rectangle 1145"/>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7" name="Rectangle 1146"/>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8" name="Rectangle 1147"/>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9" name="Rectangle 1148"/>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0" name="Rectangle 1149"/>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1" name="Rectangle 1150"/>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2" name="Rectangle 1151"/>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3" name="Rectangle 1152"/>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4" name="Rectangle 1153"/>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5" name="Rectangle 1154"/>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6" name="Rectangle 1155"/>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7" name="Rectangle 1156"/>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8" name="Rectangle 1157"/>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9" name="Rectangle 1158"/>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0" name="Rectangle 1159"/>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1" name="Rectangle 1160"/>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2" name="Rectangle 1161"/>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3" name="Rectangle 1162"/>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4" name="Rectangle 1163"/>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5" name="Rectangle 1164"/>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6" name="Rectangle 1165"/>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7" name="Rectangle 1166"/>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8" name="Rectangle 1167"/>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9" name="Rectangle 1168"/>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0" name="Rectangle 1169"/>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1" name="Rectangle 1170"/>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2" name="Rectangle 1171"/>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3" name="Rectangle 1172"/>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4" name="Rectangle 1173"/>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5" name="Rectangle 1174"/>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6" name="Rectangle 1175"/>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7" name="Rectangle 1176"/>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8" name="Rectangle 1177"/>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9" name="Rectangle 1178"/>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0" name="Rectangle 1179"/>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1" name="Rectangle 1180"/>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2" name="Rectangle 1181"/>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183" name="Rectangle 1182"/>
          <p:cNvSpPr/>
          <p:nvPr/>
        </p:nvSpPr>
        <p:spPr>
          <a:xfrm>
            <a:off x="4724400" y="4495801"/>
            <a:ext cx="4267200" cy="28194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L2 Cache</a:t>
            </a:r>
          </a:p>
        </p:txBody>
      </p:sp>
      <p:sp>
        <p:nvSpPr>
          <p:cNvPr id="1184" name="Rectangle 1183"/>
          <p:cNvSpPr/>
          <p:nvPr/>
        </p:nvSpPr>
        <p:spPr>
          <a:xfrm>
            <a:off x="4810125"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5" name="Rectangle 1184"/>
          <p:cNvSpPr/>
          <p:nvPr/>
        </p:nvSpPr>
        <p:spPr>
          <a:xfrm>
            <a:off x="5492751"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6" name="Rectangle 1185"/>
          <p:cNvSpPr/>
          <p:nvPr/>
        </p:nvSpPr>
        <p:spPr>
          <a:xfrm>
            <a:off x="6200775"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7" name="Rectangle 1186"/>
          <p:cNvSpPr/>
          <p:nvPr/>
        </p:nvSpPr>
        <p:spPr>
          <a:xfrm>
            <a:off x="6883400"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8" name="Rectangle 1187"/>
          <p:cNvSpPr/>
          <p:nvPr/>
        </p:nvSpPr>
        <p:spPr>
          <a:xfrm>
            <a:off x="7585351"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9" name="Rectangle 1188"/>
          <p:cNvSpPr/>
          <p:nvPr/>
        </p:nvSpPr>
        <p:spPr>
          <a:xfrm>
            <a:off x="8267976"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Tree>
    <p:extLst>
      <p:ext uri="{BB962C8B-B14F-4D97-AF65-F5344CB8AC3E}">
        <p14:creationId xmlns:p14="http://schemas.microsoft.com/office/powerpoint/2010/main" val="1995619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4212"/>
            <a:ext cx="8229600" cy="644509"/>
          </a:xfrm>
        </p:spPr>
        <p:txBody>
          <a:bodyPr>
            <a:noAutofit/>
          </a:bodyPr>
          <a:lstStyle/>
          <a:p>
            <a:r>
              <a:rPr lang="en-US" dirty="0" smtClean="0"/>
              <a:t>Hardware-</a:t>
            </a:r>
            <a:r>
              <a:rPr lang="en-US" dirty="0" err="1" smtClean="0"/>
              <a:t>Sicht</a:t>
            </a:r>
            <a:r>
              <a:rPr lang="en-US" dirty="0" smtClean="0"/>
              <a:t>: CPU vs GPU</a:t>
            </a:r>
            <a:endParaRPr lang="en-US" dirty="0"/>
          </a:p>
        </p:txBody>
      </p:sp>
      <p:sp>
        <p:nvSpPr>
          <p:cNvPr id="3" name="Text Placeholder 2"/>
          <p:cNvSpPr>
            <a:spLocks noGrp="1"/>
          </p:cNvSpPr>
          <p:nvPr>
            <p:ph type="body" idx="1"/>
          </p:nvPr>
        </p:nvSpPr>
        <p:spPr>
          <a:xfrm>
            <a:off x="251520" y="898560"/>
            <a:ext cx="4272296" cy="639763"/>
          </a:xfrm>
        </p:spPr>
        <p:txBody>
          <a:bodyPr>
            <a:normAutofit/>
          </a:bodyPr>
          <a:lstStyle/>
          <a:p>
            <a:r>
              <a:rPr lang="en-US" b="0" dirty="0" smtClean="0">
                <a:solidFill>
                  <a:schemeClr val="tx1"/>
                </a:solidFill>
              </a:rPr>
              <a:t>Intel</a:t>
            </a:r>
            <a:r>
              <a:rPr lang="en-US" b="0" dirty="0" smtClean="0">
                <a:solidFill>
                  <a:schemeClr val="tx1"/>
                </a:solidFill>
                <a:sym typeface="Symbol"/>
              </a:rPr>
              <a:t></a:t>
            </a:r>
            <a:r>
              <a:rPr lang="en-US" b="0" dirty="0" smtClean="0">
                <a:solidFill>
                  <a:schemeClr val="tx1"/>
                </a:solidFill>
              </a:rPr>
              <a:t> 8 core Sandy Bridge CPU</a:t>
            </a:r>
            <a:endParaRPr lang="en-US" b="0" dirty="0">
              <a:solidFill>
                <a:schemeClr val="tx1"/>
              </a:solidFill>
            </a:endParaRPr>
          </a:p>
        </p:txBody>
      </p:sp>
      <p:sp>
        <p:nvSpPr>
          <p:cNvPr id="6" name="Text Placeholder 4"/>
          <p:cNvSpPr>
            <a:spLocks noGrp="1"/>
          </p:cNvSpPr>
          <p:nvPr>
            <p:ph type="body" sz="quarter" idx="3"/>
          </p:nvPr>
        </p:nvSpPr>
        <p:spPr>
          <a:xfrm>
            <a:off x="4800600" y="914400"/>
            <a:ext cx="3931920" cy="639763"/>
          </a:xfrm>
        </p:spPr>
        <p:txBody>
          <a:bodyPr>
            <a:normAutofit/>
          </a:bodyPr>
          <a:lstStyle/>
          <a:p>
            <a:r>
              <a:rPr lang="en-US" b="0" dirty="0" smtClean="0">
                <a:solidFill>
                  <a:schemeClr val="tx1"/>
                </a:solidFill>
              </a:rPr>
              <a:t>NVIDIA</a:t>
            </a:r>
            <a:r>
              <a:rPr lang="en-US" b="0" dirty="0" smtClean="0">
                <a:solidFill>
                  <a:schemeClr val="tx1"/>
                </a:solidFill>
                <a:sym typeface="Symbol"/>
              </a:rPr>
              <a:t></a:t>
            </a:r>
            <a:r>
              <a:rPr lang="en-US" b="0" dirty="0" smtClean="0">
                <a:solidFill>
                  <a:schemeClr val="tx1"/>
                </a:solidFill>
              </a:rPr>
              <a:t> GK110 GPU</a:t>
            </a:r>
            <a:endParaRPr lang="en-US" b="0" dirty="0">
              <a:solidFill>
                <a:schemeClr val="tx1"/>
              </a:solidFill>
            </a:endParaRPr>
          </a:p>
        </p:txBody>
      </p:sp>
      <p:sp>
        <p:nvSpPr>
          <p:cNvPr id="13" name="Rectangle 12"/>
          <p:cNvSpPr/>
          <p:nvPr/>
        </p:nvSpPr>
        <p:spPr>
          <a:xfrm>
            <a:off x="685800" y="4572000"/>
            <a:ext cx="3352800" cy="685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8 MB L3 Cache</a:t>
            </a:r>
          </a:p>
        </p:txBody>
      </p:sp>
      <p:sp>
        <p:nvSpPr>
          <p:cNvPr id="1183" name="Rectangle 1182"/>
          <p:cNvSpPr/>
          <p:nvPr/>
        </p:nvSpPr>
        <p:spPr>
          <a:xfrm>
            <a:off x="5867400" y="4876800"/>
            <a:ext cx="1905000" cy="304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1.5 MB L2 Cache</a:t>
            </a:r>
          </a:p>
        </p:txBody>
      </p:sp>
      <p:sp>
        <p:nvSpPr>
          <p:cNvPr id="1184" name="Rectangle 1183"/>
          <p:cNvSpPr/>
          <p:nvPr/>
        </p:nvSpPr>
        <p:spPr>
          <a:xfrm>
            <a:off x="4724400" y="1676400"/>
            <a:ext cx="4267200" cy="381000"/>
          </a:xfrm>
          <a:prstGeom prst="rect">
            <a:avLst/>
          </a:prstGeom>
          <a:solidFill>
            <a:srgbClr val="06EE1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 MB register file (!)</a:t>
            </a:r>
          </a:p>
        </p:txBody>
      </p:sp>
      <p:sp>
        <p:nvSpPr>
          <p:cNvPr id="4" name="TextBox 3"/>
          <p:cNvSpPr txBox="1"/>
          <p:nvPr/>
        </p:nvSpPr>
        <p:spPr>
          <a:xfrm>
            <a:off x="569054" y="1721421"/>
            <a:ext cx="1459054" cy="369332"/>
          </a:xfrm>
          <a:prstGeom prst="rect">
            <a:avLst/>
          </a:prstGeom>
          <a:noFill/>
        </p:spPr>
        <p:txBody>
          <a:bodyPr wrap="none" rtlCol="0">
            <a:spAutoFit/>
          </a:bodyPr>
          <a:lstStyle/>
          <a:p>
            <a:r>
              <a:rPr lang="en-US" dirty="0" smtClean="0"/>
              <a:t>4kB registers:</a:t>
            </a:r>
            <a:endParaRPr lang="en-US" dirty="0"/>
          </a:p>
        </p:txBody>
      </p:sp>
      <p:sp>
        <p:nvSpPr>
          <p:cNvPr id="1185" name="Rectangle 1184"/>
          <p:cNvSpPr/>
          <p:nvPr/>
        </p:nvSpPr>
        <p:spPr>
          <a:xfrm>
            <a:off x="2281110" y="1731557"/>
            <a:ext cx="45719" cy="370864"/>
          </a:xfrm>
          <a:prstGeom prst="rect">
            <a:avLst/>
          </a:prstGeom>
          <a:solidFill>
            <a:srgbClr val="06EE1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86" name="Rectangle 1185"/>
          <p:cNvSpPr/>
          <p:nvPr/>
        </p:nvSpPr>
        <p:spPr>
          <a:xfrm>
            <a:off x="5791200" y="3124200"/>
            <a:ext cx="2057400" cy="304800"/>
          </a:xfrm>
          <a:prstGeom prst="rect">
            <a:avLst/>
          </a:prstGeom>
          <a:solidFill>
            <a:srgbClr val="F6C67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MB Shared </a:t>
            </a:r>
            <a:r>
              <a:rPr lang="en-US" sz="1600" dirty="0" err="1">
                <a:solidFill>
                  <a:schemeClr val="tx1"/>
                </a:solidFill>
              </a:rPr>
              <a:t>Mem</a:t>
            </a:r>
            <a:endParaRPr lang="en-US" sz="1600" dirty="0">
              <a:solidFill>
                <a:schemeClr val="tx1"/>
              </a:solidFill>
            </a:endParaRPr>
          </a:p>
        </p:txBody>
      </p:sp>
      <p:sp>
        <p:nvSpPr>
          <p:cNvPr id="1187" name="Rectangle 1186"/>
          <p:cNvSpPr/>
          <p:nvPr/>
        </p:nvSpPr>
        <p:spPr>
          <a:xfrm>
            <a:off x="1143000" y="3810000"/>
            <a:ext cx="2514600" cy="3810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 MB L2 Cache</a:t>
            </a:r>
          </a:p>
        </p:txBody>
      </p:sp>
      <p:sp>
        <p:nvSpPr>
          <p:cNvPr id="1188" name="Rectangle 1187"/>
          <p:cNvSpPr/>
          <p:nvPr/>
        </p:nvSpPr>
        <p:spPr>
          <a:xfrm>
            <a:off x="1447800" y="3124200"/>
            <a:ext cx="1828800" cy="304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512K L1 Cache</a:t>
            </a:r>
          </a:p>
        </p:txBody>
      </p:sp>
      <p:sp>
        <p:nvSpPr>
          <p:cNvPr id="1189" name="Rectangle 1188"/>
          <p:cNvSpPr/>
          <p:nvPr/>
        </p:nvSpPr>
        <p:spPr>
          <a:xfrm>
            <a:off x="5791200" y="2438400"/>
            <a:ext cx="2057400" cy="304800"/>
          </a:xfrm>
          <a:prstGeom prst="rect">
            <a:avLst/>
          </a:prstGeom>
          <a:solidFill>
            <a:srgbClr val="F6A88A"/>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MB Constant </a:t>
            </a:r>
            <a:r>
              <a:rPr lang="en-US" sz="1600" dirty="0" err="1">
                <a:solidFill>
                  <a:schemeClr val="tx1"/>
                </a:solidFill>
              </a:rPr>
              <a:t>Mem</a:t>
            </a:r>
            <a:endParaRPr lang="en-US" sz="1600" dirty="0">
              <a:solidFill>
                <a:schemeClr val="tx1"/>
              </a:solidFill>
            </a:endParaRPr>
          </a:p>
        </p:txBody>
      </p:sp>
      <p:sp>
        <p:nvSpPr>
          <p:cNvPr id="5" name="TextBox 4"/>
          <p:cNvSpPr txBox="1"/>
          <p:nvPr/>
        </p:nvSpPr>
        <p:spPr>
          <a:xfrm>
            <a:off x="8001001" y="3124200"/>
            <a:ext cx="763351" cy="369332"/>
          </a:xfrm>
          <a:prstGeom prst="rect">
            <a:avLst/>
          </a:prstGeom>
          <a:noFill/>
        </p:spPr>
        <p:txBody>
          <a:bodyPr wrap="none" rtlCol="0">
            <a:spAutoFit/>
          </a:bodyPr>
          <a:lstStyle/>
          <a:p>
            <a:r>
              <a:rPr lang="en-US" dirty="0" smtClean="0"/>
              <a:t>1 TB/s</a:t>
            </a:r>
            <a:endParaRPr lang="en-US" dirty="0"/>
          </a:p>
        </p:txBody>
      </p:sp>
      <p:sp>
        <p:nvSpPr>
          <p:cNvPr id="1190" name="TextBox 1189"/>
          <p:cNvSpPr txBox="1"/>
          <p:nvPr/>
        </p:nvSpPr>
        <p:spPr>
          <a:xfrm>
            <a:off x="3505201" y="3124200"/>
            <a:ext cx="763351" cy="369332"/>
          </a:xfrm>
          <a:prstGeom prst="rect">
            <a:avLst/>
          </a:prstGeom>
          <a:noFill/>
        </p:spPr>
        <p:txBody>
          <a:bodyPr wrap="none" rtlCol="0">
            <a:spAutoFit/>
          </a:bodyPr>
          <a:lstStyle/>
          <a:p>
            <a:r>
              <a:rPr lang="en-US" dirty="0" smtClean="0"/>
              <a:t>1 TB/s</a:t>
            </a:r>
            <a:endParaRPr lang="en-US" dirty="0"/>
          </a:p>
        </p:txBody>
      </p:sp>
      <p:sp>
        <p:nvSpPr>
          <p:cNvPr id="1191" name="TextBox 1190"/>
          <p:cNvSpPr txBox="1"/>
          <p:nvPr/>
        </p:nvSpPr>
        <p:spPr>
          <a:xfrm>
            <a:off x="8001001" y="1676400"/>
            <a:ext cx="881973" cy="369332"/>
          </a:xfrm>
          <a:prstGeom prst="rect">
            <a:avLst/>
          </a:prstGeom>
          <a:noFill/>
        </p:spPr>
        <p:txBody>
          <a:bodyPr wrap="none" rtlCol="0">
            <a:spAutoFit/>
          </a:bodyPr>
          <a:lstStyle/>
          <a:p>
            <a:r>
              <a:rPr lang="en-US" dirty="0" smtClean="0"/>
              <a:t>40 TB/s</a:t>
            </a:r>
            <a:endParaRPr lang="en-US" dirty="0"/>
          </a:p>
        </p:txBody>
      </p:sp>
      <p:sp>
        <p:nvSpPr>
          <p:cNvPr id="1192" name="TextBox 1191"/>
          <p:cNvSpPr txBox="1"/>
          <p:nvPr/>
        </p:nvSpPr>
        <p:spPr>
          <a:xfrm>
            <a:off x="8001001" y="2438400"/>
            <a:ext cx="881973" cy="369332"/>
          </a:xfrm>
          <a:prstGeom prst="rect">
            <a:avLst/>
          </a:prstGeom>
          <a:noFill/>
        </p:spPr>
        <p:txBody>
          <a:bodyPr wrap="none" rtlCol="0">
            <a:spAutoFit/>
          </a:bodyPr>
          <a:lstStyle/>
          <a:p>
            <a:r>
              <a:rPr lang="en-US" dirty="0" smtClean="0"/>
              <a:t>13 TB/s</a:t>
            </a:r>
            <a:endParaRPr lang="en-US" dirty="0"/>
          </a:p>
        </p:txBody>
      </p:sp>
      <p:sp>
        <p:nvSpPr>
          <p:cNvPr id="1193" name="TextBox 1192"/>
          <p:cNvSpPr txBox="1"/>
          <p:nvPr/>
        </p:nvSpPr>
        <p:spPr>
          <a:xfrm>
            <a:off x="2474054" y="1721421"/>
            <a:ext cx="763351" cy="369332"/>
          </a:xfrm>
          <a:prstGeom prst="rect">
            <a:avLst/>
          </a:prstGeom>
          <a:noFill/>
        </p:spPr>
        <p:txBody>
          <a:bodyPr wrap="none" rtlCol="0">
            <a:spAutoFit/>
          </a:bodyPr>
          <a:lstStyle/>
          <a:p>
            <a:r>
              <a:rPr lang="en-US" dirty="0"/>
              <a:t>5</a:t>
            </a:r>
            <a:r>
              <a:rPr lang="en-US" dirty="0" smtClean="0"/>
              <a:t> TB/s</a:t>
            </a:r>
            <a:endParaRPr lang="en-US" dirty="0"/>
          </a:p>
        </p:txBody>
      </p:sp>
      <p:sp>
        <p:nvSpPr>
          <p:cNvPr id="1194" name="Rectangle 1193"/>
          <p:cNvSpPr/>
          <p:nvPr/>
        </p:nvSpPr>
        <p:spPr>
          <a:xfrm>
            <a:off x="0" y="5562601"/>
            <a:ext cx="4495800" cy="1327108"/>
          </a:xfrm>
          <a:prstGeom prst="rect">
            <a:avLst/>
          </a:prstGeom>
          <a:solidFill>
            <a:srgbClr val="86E87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10s GB Main Memory</a:t>
            </a:r>
          </a:p>
        </p:txBody>
      </p:sp>
      <p:sp>
        <p:nvSpPr>
          <p:cNvPr id="1195" name="Rectangle 1194"/>
          <p:cNvSpPr/>
          <p:nvPr/>
        </p:nvSpPr>
        <p:spPr>
          <a:xfrm>
            <a:off x="4648200" y="5562600"/>
            <a:ext cx="4495800" cy="1295400"/>
          </a:xfrm>
          <a:prstGeom prst="rect">
            <a:avLst/>
          </a:prstGeom>
          <a:solidFill>
            <a:srgbClr val="86E87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12 GB Main Memory</a:t>
            </a:r>
          </a:p>
        </p:txBody>
      </p:sp>
      <p:sp>
        <p:nvSpPr>
          <p:cNvPr id="1196" name="TextBox 1195"/>
          <p:cNvSpPr txBox="1"/>
          <p:nvPr/>
        </p:nvSpPr>
        <p:spPr>
          <a:xfrm>
            <a:off x="3505201" y="5715000"/>
            <a:ext cx="915635" cy="369332"/>
          </a:xfrm>
          <a:prstGeom prst="rect">
            <a:avLst/>
          </a:prstGeom>
          <a:noFill/>
        </p:spPr>
        <p:txBody>
          <a:bodyPr wrap="none" rtlCol="0">
            <a:spAutoFit/>
          </a:bodyPr>
          <a:lstStyle/>
          <a:p>
            <a:r>
              <a:rPr lang="en-US" dirty="0"/>
              <a:t>4</a:t>
            </a:r>
            <a:r>
              <a:rPr lang="en-US" dirty="0" smtClean="0"/>
              <a:t>0 GB/s</a:t>
            </a:r>
            <a:endParaRPr lang="en-US" dirty="0"/>
          </a:p>
        </p:txBody>
      </p:sp>
      <p:sp>
        <p:nvSpPr>
          <p:cNvPr id="1198" name="TextBox 1197"/>
          <p:cNvSpPr txBox="1"/>
          <p:nvPr/>
        </p:nvSpPr>
        <p:spPr>
          <a:xfrm>
            <a:off x="7997006" y="4876800"/>
            <a:ext cx="1034257" cy="369332"/>
          </a:xfrm>
          <a:prstGeom prst="rect">
            <a:avLst/>
          </a:prstGeom>
          <a:noFill/>
        </p:spPr>
        <p:txBody>
          <a:bodyPr wrap="none" rtlCol="0">
            <a:spAutoFit/>
          </a:bodyPr>
          <a:lstStyle/>
          <a:p>
            <a:r>
              <a:rPr lang="en-US" dirty="0" smtClean="0"/>
              <a:t>500 GB/s</a:t>
            </a:r>
            <a:endParaRPr lang="en-US" dirty="0"/>
          </a:p>
        </p:txBody>
      </p:sp>
      <p:sp>
        <p:nvSpPr>
          <p:cNvPr id="1199" name="TextBox 1198"/>
          <p:cNvSpPr txBox="1"/>
          <p:nvPr/>
        </p:nvSpPr>
        <p:spPr>
          <a:xfrm>
            <a:off x="4038601" y="4724400"/>
            <a:ext cx="1083951" cy="369332"/>
          </a:xfrm>
          <a:prstGeom prst="rect">
            <a:avLst/>
          </a:prstGeom>
          <a:noFill/>
        </p:spPr>
        <p:txBody>
          <a:bodyPr wrap="none" rtlCol="0">
            <a:spAutoFit/>
          </a:bodyPr>
          <a:lstStyle/>
          <a:p>
            <a:r>
              <a:rPr lang="en-US" dirty="0" smtClean="0"/>
              <a:t>500  GB/s</a:t>
            </a:r>
            <a:endParaRPr lang="en-US" dirty="0"/>
          </a:p>
        </p:txBody>
      </p:sp>
      <p:sp>
        <p:nvSpPr>
          <p:cNvPr id="28" name="TextBox 27"/>
          <p:cNvSpPr txBox="1"/>
          <p:nvPr/>
        </p:nvSpPr>
        <p:spPr>
          <a:xfrm>
            <a:off x="7772401" y="5715000"/>
            <a:ext cx="1034257" cy="369332"/>
          </a:xfrm>
          <a:prstGeom prst="rect">
            <a:avLst/>
          </a:prstGeom>
          <a:noFill/>
        </p:spPr>
        <p:txBody>
          <a:bodyPr wrap="none" rtlCol="0">
            <a:spAutoFit/>
          </a:bodyPr>
          <a:lstStyle/>
          <a:p>
            <a:r>
              <a:rPr lang="en-US" dirty="0" smtClean="0"/>
              <a:t>350 GB/s</a:t>
            </a:r>
            <a:endParaRPr lang="en-US" dirty="0"/>
          </a:p>
        </p:txBody>
      </p:sp>
      <p:cxnSp>
        <p:nvCxnSpPr>
          <p:cNvPr id="8" name="Straight Connector 7"/>
          <p:cNvCxnSpPr>
            <a:stCxn id="1185" idx="1"/>
          </p:cNvCxnSpPr>
          <p:nvPr/>
        </p:nvCxnSpPr>
        <p:spPr>
          <a:xfrm flipH="1">
            <a:off x="381001" y="1916989"/>
            <a:ext cx="1900108" cy="434405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185" idx="3"/>
          </p:cNvCxnSpPr>
          <p:nvPr/>
        </p:nvCxnSpPr>
        <p:spPr>
          <a:xfrm>
            <a:off x="2326828" y="1916990"/>
            <a:ext cx="1986093" cy="429331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969164" y="1884218"/>
            <a:ext cx="1071445" cy="4211783"/>
          </a:xfrm>
          <a:custGeom>
            <a:avLst/>
            <a:gdLst>
              <a:gd name="connsiteX0" fmla="*/ 0 w 1025385"/>
              <a:gd name="connsiteY0" fmla="*/ 0 h 4211782"/>
              <a:gd name="connsiteX1" fmla="*/ 1025236 w 1025385"/>
              <a:gd name="connsiteY1" fmla="*/ 1810327 h 4211782"/>
              <a:gd name="connsiteX2" fmla="*/ 83127 w 1025385"/>
              <a:gd name="connsiteY2" fmla="*/ 4211782 h 4211782"/>
              <a:gd name="connsiteX0" fmla="*/ 0 w 1053089"/>
              <a:gd name="connsiteY0" fmla="*/ 0 h 4211782"/>
              <a:gd name="connsiteX1" fmla="*/ 1052945 w 1053089"/>
              <a:gd name="connsiteY1" fmla="*/ 1995054 h 4211782"/>
              <a:gd name="connsiteX2" fmla="*/ 83127 w 1053089"/>
              <a:gd name="connsiteY2" fmla="*/ 4211782 h 4211782"/>
              <a:gd name="connsiteX0" fmla="*/ 0 w 1053196"/>
              <a:gd name="connsiteY0" fmla="*/ 0 h 4211782"/>
              <a:gd name="connsiteX1" fmla="*/ 1052945 w 1053196"/>
              <a:gd name="connsiteY1" fmla="*/ 1995054 h 4211782"/>
              <a:gd name="connsiteX2" fmla="*/ 83127 w 1053196"/>
              <a:gd name="connsiteY2" fmla="*/ 4211782 h 4211782"/>
              <a:gd name="connsiteX0" fmla="*/ 0 w 1052973"/>
              <a:gd name="connsiteY0" fmla="*/ 0 h 4211782"/>
              <a:gd name="connsiteX1" fmla="*/ 1052945 w 1052973"/>
              <a:gd name="connsiteY1" fmla="*/ 1995054 h 4211782"/>
              <a:gd name="connsiteX2" fmla="*/ 83127 w 1052973"/>
              <a:gd name="connsiteY2" fmla="*/ 4211782 h 4211782"/>
              <a:gd name="connsiteX0" fmla="*/ 0 w 1071445"/>
              <a:gd name="connsiteY0" fmla="*/ 0 h 4211782"/>
              <a:gd name="connsiteX1" fmla="*/ 1071418 w 1071445"/>
              <a:gd name="connsiteY1" fmla="*/ 2327563 h 4211782"/>
              <a:gd name="connsiteX2" fmla="*/ 83127 w 1071445"/>
              <a:gd name="connsiteY2" fmla="*/ 4211782 h 4211782"/>
            </a:gdLst>
            <a:ahLst/>
            <a:cxnLst>
              <a:cxn ang="0">
                <a:pos x="connsiteX0" y="connsiteY0"/>
              </a:cxn>
              <a:cxn ang="0">
                <a:pos x="connsiteX1" y="connsiteY1"/>
              </a:cxn>
              <a:cxn ang="0">
                <a:pos x="connsiteX2" y="connsiteY2"/>
              </a:cxn>
            </a:cxnLst>
            <a:rect l="l" t="t" r="r" b="b"/>
            <a:pathLst>
              <a:path w="1071445" h="4211782">
                <a:moveTo>
                  <a:pt x="0" y="0"/>
                </a:moveTo>
                <a:cubicBezTo>
                  <a:pt x="505691" y="554181"/>
                  <a:pt x="1076036" y="1339272"/>
                  <a:pt x="1071418" y="2327563"/>
                </a:cubicBezTo>
                <a:cubicBezTo>
                  <a:pt x="1066800" y="3315854"/>
                  <a:pt x="83127" y="4211782"/>
                  <a:pt x="83127" y="4211782"/>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7554557" y="1906087"/>
            <a:ext cx="870203" cy="4211783"/>
          </a:xfrm>
          <a:custGeom>
            <a:avLst/>
            <a:gdLst>
              <a:gd name="connsiteX0" fmla="*/ 0 w 1025385"/>
              <a:gd name="connsiteY0" fmla="*/ 0 h 4211782"/>
              <a:gd name="connsiteX1" fmla="*/ 1025236 w 1025385"/>
              <a:gd name="connsiteY1" fmla="*/ 1810327 h 4211782"/>
              <a:gd name="connsiteX2" fmla="*/ 83127 w 1025385"/>
              <a:gd name="connsiteY2" fmla="*/ 4211782 h 4211782"/>
              <a:gd name="connsiteX0" fmla="*/ 0 w 1053089"/>
              <a:gd name="connsiteY0" fmla="*/ 0 h 4211782"/>
              <a:gd name="connsiteX1" fmla="*/ 1052945 w 1053089"/>
              <a:gd name="connsiteY1" fmla="*/ 1995054 h 4211782"/>
              <a:gd name="connsiteX2" fmla="*/ 83127 w 1053089"/>
              <a:gd name="connsiteY2" fmla="*/ 4211782 h 4211782"/>
              <a:gd name="connsiteX0" fmla="*/ 0 w 1053196"/>
              <a:gd name="connsiteY0" fmla="*/ 0 h 4211782"/>
              <a:gd name="connsiteX1" fmla="*/ 1052945 w 1053196"/>
              <a:gd name="connsiteY1" fmla="*/ 1995054 h 4211782"/>
              <a:gd name="connsiteX2" fmla="*/ 83127 w 1053196"/>
              <a:gd name="connsiteY2" fmla="*/ 4211782 h 4211782"/>
              <a:gd name="connsiteX0" fmla="*/ 0 w 1052973"/>
              <a:gd name="connsiteY0" fmla="*/ 0 h 4211782"/>
              <a:gd name="connsiteX1" fmla="*/ 1052945 w 1052973"/>
              <a:gd name="connsiteY1" fmla="*/ 1995054 h 4211782"/>
              <a:gd name="connsiteX2" fmla="*/ 83127 w 1052973"/>
              <a:gd name="connsiteY2" fmla="*/ 4211782 h 4211782"/>
              <a:gd name="connsiteX0" fmla="*/ 0 w 1071445"/>
              <a:gd name="connsiteY0" fmla="*/ 0 h 4211782"/>
              <a:gd name="connsiteX1" fmla="*/ 1071418 w 1071445"/>
              <a:gd name="connsiteY1" fmla="*/ 2327563 h 4211782"/>
              <a:gd name="connsiteX2" fmla="*/ 83127 w 1071445"/>
              <a:gd name="connsiteY2" fmla="*/ 4211782 h 4211782"/>
            </a:gdLst>
            <a:ahLst/>
            <a:cxnLst>
              <a:cxn ang="0">
                <a:pos x="connsiteX0" y="connsiteY0"/>
              </a:cxn>
              <a:cxn ang="0">
                <a:pos x="connsiteX1" y="connsiteY1"/>
              </a:cxn>
              <a:cxn ang="0">
                <a:pos x="connsiteX2" y="connsiteY2"/>
              </a:cxn>
            </a:cxnLst>
            <a:rect l="l" t="t" r="r" b="b"/>
            <a:pathLst>
              <a:path w="1071445" h="4211782">
                <a:moveTo>
                  <a:pt x="0" y="0"/>
                </a:moveTo>
                <a:cubicBezTo>
                  <a:pt x="505691" y="554181"/>
                  <a:pt x="1076036" y="1339272"/>
                  <a:pt x="1071418" y="2327563"/>
                </a:cubicBezTo>
                <a:cubicBezTo>
                  <a:pt x="1066800" y="3315854"/>
                  <a:pt x="83127" y="4211782"/>
                  <a:pt x="83127" y="4211782"/>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5538" y="6605309"/>
            <a:ext cx="3809056" cy="276999"/>
          </a:xfrm>
          <a:prstGeom prst="rect">
            <a:avLst/>
          </a:prstGeom>
          <a:noFill/>
        </p:spPr>
        <p:txBody>
          <a:bodyPr wrap="none" rtlCol="0">
            <a:spAutoFit/>
          </a:bodyPr>
          <a:lstStyle/>
          <a:p>
            <a:r>
              <a:rPr lang="en-US" sz="1200" dirty="0">
                <a:solidFill>
                  <a:srgbClr val="0544FF"/>
                </a:solidFill>
              </a:rPr>
              <a:t>© John Canny, Scalable Machine Learning, Univ. Berkeley</a:t>
            </a:r>
          </a:p>
        </p:txBody>
      </p:sp>
    </p:spTree>
    <p:extLst>
      <p:ext uri="{BB962C8B-B14F-4D97-AF65-F5344CB8AC3E}">
        <p14:creationId xmlns:p14="http://schemas.microsoft.com/office/powerpoint/2010/main" val="13651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90" y="250776"/>
            <a:ext cx="8744607" cy="873968"/>
          </a:xfrm>
        </p:spPr>
        <p:txBody>
          <a:bodyPr>
            <a:normAutofit/>
          </a:bodyPr>
          <a:lstStyle/>
          <a:p>
            <a:r>
              <a:rPr lang="de-DE" sz="3600" dirty="0"/>
              <a:t>Neue Hardwarestrukturen</a:t>
            </a:r>
            <a:endParaRPr lang="de-DE" sz="2400" dirty="0"/>
          </a:p>
        </p:txBody>
      </p:sp>
      <p:sp>
        <p:nvSpPr>
          <p:cNvPr id="46" name="Content Placeholder 2"/>
          <p:cNvSpPr txBox="1">
            <a:spLocks/>
          </p:cNvSpPr>
          <p:nvPr/>
        </p:nvSpPr>
        <p:spPr>
          <a:xfrm>
            <a:off x="276226" y="1340770"/>
            <a:ext cx="8667749" cy="4907631"/>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de-DE" dirty="0"/>
              <a:t>Heute: CPU (mit </a:t>
            </a:r>
            <a:r>
              <a:rPr lang="de-DE" dirty="0" err="1"/>
              <a:t>n</a:t>
            </a:r>
            <a:r>
              <a:rPr lang="de-DE" dirty="0"/>
              <a:t> Kernen) und externem Co-Prozessor (PCI-Bus)</a:t>
            </a:r>
          </a:p>
          <a:p>
            <a:endParaRPr lang="de-DE" dirty="0"/>
          </a:p>
          <a:p>
            <a:endParaRPr lang="de-DE" dirty="0"/>
          </a:p>
          <a:p>
            <a:endParaRPr lang="de-DE" dirty="0"/>
          </a:p>
          <a:p>
            <a:endParaRPr lang="de-DE" dirty="0"/>
          </a:p>
          <a:p>
            <a:endParaRPr lang="de-DE" dirty="0"/>
          </a:p>
          <a:p>
            <a:endParaRPr lang="de-DE" dirty="0"/>
          </a:p>
          <a:p>
            <a:endParaRPr lang="de-DE" dirty="0"/>
          </a:p>
          <a:p>
            <a:r>
              <a:rPr lang="de-DE" dirty="0"/>
              <a:t>Morgen: CPU und GPU integriert </a:t>
            </a:r>
          </a:p>
          <a:p>
            <a:pPr lvl="1"/>
            <a:r>
              <a:rPr lang="de-DE" dirty="0"/>
              <a:t>z.B. Intel "</a:t>
            </a:r>
            <a:r>
              <a:rPr lang="de-DE" dirty="0" err="1"/>
              <a:t>Knight's</a:t>
            </a:r>
            <a:r>
              <a:rPr lang="de-DE" dirty="0"/>
              <a:t> </a:t>
            </a:r>
            <a:r>
              <a:rPr lang="de-DE" dirty="0" err="1"/>
              <a:t>Landing</a:t>
            </a:r>
            <a:r>
              <a:rPr lang="de-DE" dirty="0"/>
              <a:t>" Prozessor</a:t>
            </a:r>
          </a:p>
          <a:p>
            <a:r>
              <a:rPr lang="de-DE" dirty="0"/>
              <a:t>Morgen: CPU und FPGA eng verzahnt</a:t>
            </a:r>
          </a:p>
          <a:p>
            <a:pPr lvl="1"/>
            <a:r>
              <a:rPr lang="de-DE" dirty="0"/>
              <a:t>Embedded Multi Die Interconnect Bridge</a:t>
            </a:r>
          </a:p>
          <a:p>
            <a:pPr lvl="1"/>
            <a:r>
              <a:rPr lang="de-DE" dirty="0"/>
              <a:t>Dynamisch </a:t>
            </a:r>
            <a:r>
              <a:rPr lang="de-DE" dirty="0" err="1"/>
              <a:t>rekonfigurierbare</a:t>
            </a:r>
            <a:r>
              <a:rPr lang="de-DE" dirty="0"/>
              <a:t> Datenfluss-Hardware für spezielle Aufgaben</a:t>
            </a:r>
          </a:p>
        </p:txBody>
      </p:sp>
      <p:pic>
        <p:nvPicPr>
          <p:cNvPr id="1026" name="Picture 2" descr="Xeon Phi Knights Landing GPU CPU Form F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71569"/>
            <a:ext cx="4025424" cy="2269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95736" y="6392362"/>
            <a:ext cx="4602542" cy="276999"/>
          </a:xfrm>
          <a:prstGeom prst="rect">
            <a:avLst/>
          </a:prstGeom>
          <a:noFill/>
        </p:spPr>
        <p:txBody>
          <a:bodyPr wrap="none" rtlCol="0">
            <a:spAutoFit/>
          </a:bodyPr>
          <a:lstStyle/>
          <a:p>
            <a:r>
              <a:rPr lang="en-US" sz="1200" dirty="0">
                <a:solidFill>
                  <a:srgbClr val="0544FF"/>
                </a:solidFill>
              </a:rPr>
              <a:t>GPU: Graphics Processing Unit, FPGA: Field Programmable Gate Array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543" y="1872733"/>
            <a:ext cx="3347864" cy="2276347"/>
          </a:xfrm>
          <a:prstGeom prst="rect">
            <a:avLst/>
          </a:prstGeom>
        </p:spPr>
      </p:pic>
    </p:spTree>
    <p:extLst>
      <p:ext uri="{BB962C8B-B14F-4D97-AF65-F5344CB8AC3E}">
        <p14:creationId xmlns:p14="http://schemas.microsoft.com/office/powerpoint/2010/main" val="1334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6">
                                            <p:txEl>
                                              <p:pRg st="10" end="10"/>
                                            </p:txEl>
                                          </p:spTgt>
                                        </p:tgtEl>
                                        <p:attrNameLst>
                                          <p:attrName>style.visibility</p:attrName>
                                        </p:attrNameLst>
                                      </p:cBhvr>
                                      <p:to>
                                        <p:strVal val="visible"/>
                                      </p:to>
                                    </p:set>
                                    <p:animEffect transition="in" filter="dissolve">
                                      <p:cBhvr>
                                        <p:cTn id="13" dur="500"/>
                                        <p:tgtEl>
                                          <p:spTgt spid="46">
                                            <p:txEl>
                                              <p:pRg st="10" end="1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6">
                                            <p:txEl>
                                              <p:pRg st="11" end="11"/>
                                            </p:txEl>
                                          </p:spTgt>
                                        </p:tgtEl>
                                        <p:attrNameLst>
                                          <p:attrName>style.visibility</p:attrName>
                                        </p:attrNameLst>
                                      </p:cBhvr>
                                      <p:to>
                                        <p:strVal val="visible"/>
                                      </p:to>
                                    </p:set>
                                    <p:animEffect transition="in" filter="dissolve">
                                      <p:cBhvr>
                                        <p:cTn id="16" dur="500"/>
                                        <p:tgtEl>
                                          <p:spTgt spid="46">
                                            <p:txEl>
                                              <p:pRg st="11" end="1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6">
                                            <p:txEl>
                                              <p:pRg st="12" end="12"/>
                                            </p:txEl>
                                          </p:spTgt>
                                        </p:tgtEl>
                                        <p:attrNameLst>
                                          <p:attrName>style.visibility</p:attrName>
                                        </p:attrNameLst>
                                      </p:cBhvr>
                                      <p:to>
                                        <p:strVal val="visible"/>
                                      </p:to>
                                    </p:set>
                                    <p:animEffect transition="in" filter="dissolve">
                                      <p:cBhvr>
                                        <p:cTn id="19" dur="500"/>
                                        <p:tgtEl>
                                          <p:spTgt spid="46">
                                            <p:txEl>
                                              <p:pRg st="12" end="1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Speicheranforderungen</a:t>
            </a:r>
            <a:r>
              <a:rPr lang="en-US" dirty="0" smtClean="0"/>
              <a:t> </a:t>
            </a:r>
            <a:r>
              <a:rPr lang="en-US" dirty="0" err="1" smtClean="0"/>
              <a:t>für</a:t>
            </a:r>
            <a:r>
              <a:rPr lang="en-US" dirty="0" smtClean="0"/>
              <a:t> </a:t>
            </a:r>
            <a:r>
              <a:rPr lang="en-US" dirty="0" err="1" smtClean="0"/>
              <a:t>Anwendungen</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13</a:t>
            </a:fld>
            <a:endParaRPr lang="de-DE"/>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3068960"/>
            <a:ext cx="6756615"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457200" y="1196977"/>
            <a:ext cx="8507413" cy="2232025"/>
          </a:xfrm>
          <a:solidFill>
            <a:schemeClr val="bg1"/>
          </a:solidFill>
        </p:spPr>
        <p:txBody>
          <a:bodyPr/>
          <a:lstStyle/>
          <a:p>
            <a:r>
              <a:rPr lang="en-US" sz="2400" dirty="0" err="1"/>
              <a:t>Annahme</a:t>
            </a:r>
            <a:r>
              <a:rPr lang="en-US" sz="2400" dirty="0"/>
              <a:t>: </a:t>
            </a:r>
            <a:r>
              <a:rPr lang="en-US" sz="2400" dirty="0" err="1"/>
              <a:t>Gegeben</a:t>
            </a:r>
            <a:r>
              <a:rPr lang="en-US" sz="2400" dirty="0"/>
              <a:t> </a:t>
            </a:r>
            <a:r>
              <a:rPr lang="en-US" sz="2400" dirty="0" err="1"/>
              <a:t>viele</a:t>
            </a:r>
            <a:r>
              <a:rPr lang="en-US" sz="2400" dirty="0"/>
              <a:t> </a:t>
            </a:r>
            <a:r>
              <a:rPr lang="en-US" sz="2400" dirty="0" err="1"/>
              <a:t>Datenpunkte</a:t>
            </a:r>
            <a:endParaRPr lang="en-US" sz="2400" dirty="0"/>
          </a:p>
          <a:p>
            <a:pPr lvl="1"/>
            <a:r>
              <a:rPr lang="en-US" sz="2200" dirty="0" err="1"/>
              <a:t>Beispielmerkmale</a:t>
            </a:r>
            <a:r>
              <a:rPr lang="en-US" sz="2200" dirty="0"/>
              <a:t>: (x, y, </a:t>
            </a:r>
            <a:r>
              <a:rPr lang="en-US" sz="2200" dirty="0" err="1"/>
              <a:t>Farbe</a:t>
            </a:r>
            <a:r>
              <a:rPr lang="en-US" sz="2200" dirty="0"/>
              <a:t>), </a:t>
            </a:r>
            <a:r>
              <a:rPr lang="en-US" sz="2200" dirty="0" err="1"/>
              <a:t>Farbe</a:t>
            </a:r>
            <a:r>
              <a:rPr lang="en-US" sz="2200" dirty="0"/>
              <a:t> ∈ { white, black }</a:t>
            </a:r>
          </a:p>
          <a:p>
            <a:r>
              <a:rPr lang="en-US" sz="2400" dirty="0" err="1"/>
              <a:t>Anfrage</a:t>
            </a:r>
            <a:r>
              <a:rPr lang="en-US" sz="2400" dirty="0"/>
              <a:t>: </a:t>
            </a:r>
            <a:r>
              <a:rPr lang="en-US" sz="2400" dirty="0" err="1"/>
              <a:t>Datenpunkt</a:t>
            </a:r>
            <a:r>
              <a:rPr lang="en-US" sz="2400" dirty="0"/>
              <a:t> </a:t>
            </a:r>
            <a:r>
              <a:rPr lang="en-US" sz="2400" dirty="0" err="1"/>
              <a:t>ohne</a:t>
            </a:r>
            <a:r>
              <a:rPr lang="en-US" sz="2400" dirty="0"/>
              <a:t> Wert </a:t>
            </a:r>
            <a:r>
              <a:rPr lang="en-US" sz="2400" dirty="0" err="1"/>
              <a:t>für</a:t>
            </a:r>
            <a:r>
              <a:rPr lang="en-US" sz="2400" dirty="0"/>
              <a:t> </a:t>
            </a:r>
            <a:r>
              <a:rPr lang="en-US" sz="2400" dirty="0" err="1"/>
              <a:t>bestimmtes</a:t>
            </a:r>
            <a:r>
              <a:rPr lang="en-US" sz="2400" dirty="0"/>
              <a:t> </a:t>
            </a:r>
            <a:r>
              <a:rPr lang="en-US" sz="2400" dirty="0" err="1"/>
              <a:t>Merkmal</a:t>
            </a:r>
            <a:endParaRPr lang="en-US" sz="2400" dirty="0"/>
          </a:p>
          <a:p>
            <a:pPr lvl="1"/>
            <a:r>
              <a:rPr lang="en-US" sz="2000" dirty="0" err="1"/>
              <a:t>Beispiel</a:t>
            </a:r>
            <a:r>
              <a:rPr lang="en-US" sz="2000" dirty="0"/>
              <a:t>: </a:t>
            </a:r>
            <a:r>
              <a:rPr lang="en-US" sz="2000" dirty="0" err="1"/>
              <a:t>Merkmal</a:t>
            </a:r>
            <a:r>
              <a:rPr lang="en-US" sz="2000" dirty="0"/>
              <a:t> </a:t>
            </a:r>
            <a:r>
              <a:rPr lang="en-US" sz="2000" dirty="0" err="1"/>
              <a:t>Farbe</a:t>
            </a:r>
            <a:r>
              <a:rPr lang="en-US" sz="2000" dirty="0"/>
              <a:t> </a:t>
            </a:r>
            <a:r>
              <a:rPr lang="en-US" sz="2000" dirty="0" err="1"/>
              <a:t>ohne</a:t>
            </a:r>
            <a:r>
              <a:rPr lang="en-US" sz="2000" dirty="0"/>
              <a:t> Wert</a:t>
            </a:r>
          </a:p>
          <a:p>
            <a:r>
              <a:rPr lang="en-US" sz="2400" dirty="0" err="1"/>
              <a:t>Anfragebeantwortung</a:t>
            </a:r>
            <a:r>
              <a:rPr lang="en-US" sz="2400" dirty="0"/>
              <a:t> (</a:t>
            </a:r>
            <a:r>
              <a:rPr lang="en-US" sz="2400" dirty="0" err="1"/>
              <a:t>Klassifikation</a:t>
            </a:r>
            <a:r>
              <a:rPr lang="en-US" sz="2400" dirty="0"/>
              <a:t> des </a:t>
            </a:r>
            <a:r>
              <a:rPr lang="en-US" sz="2400" dirty="0" err="1"/>
              <a:t>Anfragepunkts</a:t>
            </a:r>
            <a:r>
              <a:rPr lang="en-US" sz="2400" dirty="0"/>
              <a:t>): </a:t>
            </a:r>
            <a:br>
              <a:rPr lang="en-US" sz="2400" dirty="0"/>
            </a:br>
            <a:r>
              <a:rPr lang="en-US" sz="2400" dirty="0" err="1"/>
              <a:t>Mehrheitsvotum</a:t>
            </a:r>
            <a:r>
              <a:rPr lang="en-US" sz="2400" dirty="0"/>
              <a:t> der k-</a:t>
            </a:r>
            <a:r>
              <a:rPr lang="en-US" sz="2400" dirty="0" err="1"/>
              <a:t>nächsten</a:t>
            </a:r>
            <a:r>
              <a:rPr lang="en-US" sz="2400" dirty="0"/>
              <a:t> </a:t>
            </a:r>
            <a:r>
              <a:rPr lang="en-US" sz="2400" dirty="0" err="1"/>
              <a:t>Nachbarn</a:t>
            </a:r>
            <a:r>
              <a:rPr lang="en-US" sz="2400" dirty="0"/>
              <a:t> (</a:t>
            </a:r>
            <a:r>
              <a:rPr lang="en-US" sz="2400" dirty="0" err="1"/>
              <a:t>kNN-Verfahren</a:t>
            </a:r>
            <a:r>
              <a:rPr lang="en-US" sz="2400" dirty="0"/>
              <a:t>)</a:t>
            </a:r>
          </a:p>
        </p:txBody>
      </p:sp>
      <p:sp>
        <p:nvSpPr>
          <p:cNvPr id="6" name="Cloud Callout 5"/>
          <p:cNvSpPr/>
          <p:nvPr/>
        </p:nvSpPr>
        <p:spPr>
          <a:xfrm>
            <a:off x="3995936" y="3238099"/>
            <a:ext cx="6048672" cy="1224136"/>
          </a:xfrm>
          <a:prstGeom prst="cloudCallout">
            <a:avLst>
              <a:gd name="adj1" fmla="val -38534"/>
              <a:gd name="adj2" fmla="val 82595"/>
            </a:avLst>
          </a:prstGeom>
          <a:gradFill>
            <a:gsLst>
              <a:gs pos="0">
                <a:srgbClr val="FF0000">
                  <a:alpha val="42000"/>
                </a:srgbClr>
              </a:gs>
              <a:gs pos="100000">
                <a:srgbClr val="FFC000">
                  <a:alpha val="48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rPr>
              <a:t>Probleme</a:t>
            </a:r>
            <a:r>
              <a:rPr lang="en-US" sz="3200" dirty="0">
                <a:solidFill>
                  <a:schemeClr val="tx1"/>
                </a:solidFill>
              </a:rPr>
              <a:t> </a:t>
            </a:r>
            <a:r>
              <a:rPr lang="en-US" sz="3200" dirty="0" err="1">
                <a:solidFill>
                  <a:schemeClr val="tx1"/>
                </a:solidFill>
              </a:rPr>
              <a:t>erkennbar</a:t>
            </a:r>
            <a:r>
              <a:rPr lang="en-US" sz="3200" dirty="0">
                <a:solidFill>
                  <a:schemeClr val="tx1"/>
                </a:solidFill>
              </a:rPr>
              <a:t>?</a:t>
            </a:r>
          </a:p>
        </p:txBody>
      </p:sp>
    </p:spTree>
    <p:extLst>
      <p:ext uri="{BB962C8B-B14F-4D97-AF65-F5344CB8AC3E}">
        <p14:creationId xmlns:p14="http://schemas.microsoft.com/office/powerpoint/2010/main" val="51059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Probleme</a:t>
            </a:r>
            <a:r>
              <a:rPr lang="en-US" dirty="0" smtClean="0"/>
              <a:t> </a:t>
            </a:r>
            <a:r>
              <a:rPr lang="en-US" dirty="0" err="1" smtClean="0"/>
              <a:t>mit</a:t>
            </a:r>
            <a:r>
              <a:rPr lang="en-US" dirty="0" smtClean="0"/>
              <a:t> </a:t>
            </a:r>
            <a:r>
              <a:rPr lang="en-US" dirty="0" err="1" smtClean="0"/>
              <a:t>kNN</a:t>
            </a:r>
            <a:endParaRPr lang="en-US" dirty="0"/>
          </a:p>
        </p:txBody>
      </p:sp>
      <p:sp>
        <p:nvSpPr>
          <p:cNvPr id="3" name="Content Placeholder 2"/>
          <p:cNvSpPr>
            <a:spLocks noGrp="1"/>
          </p:cNvSpPr>
          <p:nvPr>
            <p:ph idx="1"/>
          </p:nvPr>
        </p:nvSpPr>
        <p:spPr/>
        <p:txBody>
          <a:bodyPr/>
          <a:lstStyle/>
          <a:p>
            <a:r>
              <a:rPr lang="en-US" dirty="0" err="1" smtClean="0"/>
              <a:t>Klassifikationsergebnis</a:t>
            </a:r>
            <a:r>
              <a:rPr lang="en-US" dirty="0" smtClean="0"/>
              <a:t> stark von k </a:t>
            </a:r>
            <a:r>
              <a:rPr lang="en-US" dirty="0" err="1" smtClean="0"/>
              <a:t>abhängig</a:t>
            </a:r>
            <a:endParaRPr lang="en-US" dirty="0" smtClean="0"/>
          </a:p>
          <a:p>
            <a:r>
              <a:rPr lang="en-US" dirty="0" err="1" smtClean="0"/>
              <a:t>Hoher</a:t>
            </a:r>
            <a:r>
              <a:rPr lang="en-US" dirty="0" smtClean="0"/>
              <a:t> </a:t>
            </a:r>
            <a:r>
              <a:rPr lang="en-US" dirty="0" err="1" smtClean="0"/>
              <a:t>Speicherbedarf</a:t>
            </a:r>
            <a:endParaRPr lang="en-US" dirty="0" smtClean="0"/>
          </a:p>
          <a:p>
            <a:r>
              <a:rPr lang="en-US" dirty="0" err="1" smtClean="0"/>
              <a:t>Effizienter</a:t>
            </a:r>
            <a:r>
              <a:rPr lang="en-US" dirty="0" smtClean="0"/>
              <a:t> </a:t>
            </a:r>
            <a:r>
              <a:rPr lang="en-US" dirty="0" err="1" smtClean="0"/>
              <a:t>Zugriff</a:t>
            </a:r>
            <a:r>
              <a:rPr lang="en-US" dirty="0" smtClean="0"/>
              <a:t> auf "</a:t>
            </a:r>
            <a:r>
              <a:rPr lang="en-US" dirty="0" err="1" smtClean="0"/>
              <a:t>Nachbarn</a:t>
            </a:r>
            <a:r>
              <a:rPr lang="en-US" dirty="0" smtClean="0"/>
              <a:t>" </a:t>
            </a:r>
            <a:r>
              <a:rPr lang="en-US" dirty="0" err="1" smtClean="0"/>
              <a:t>erfordert</a:t>
            </a:r>
            <a:r>
              <a:rPr lang="en-US" dirty="0" smtClean="0"/>
              <a:t> </a:t>
            </a:r>
            <a:r>
              <a:rPr lang="en-US" dirty="0" err="1" smtClean="0"/>
              <a:t>weitere</a:t>
            </a:r>
            <a:r>
              <a:rPr lang="en-US" dirty="0" smtClean="0"/>
              <a:t> </a:t>
            </a:r>
            <a:r>
              <a:rPr lang="en-US" dirty="0" err="1" smtClean="0"/>
              <a:t>Maßnahmen</a:t>
            </a:r>
            <a:r>
              <a:rPr lang="en-US" dirty="0" smtClean="0"/>
              <a:t> (</a:t>
            </a:r>
            <a:r>
              <a:rPr lang="en-US" dirty="0" err="1" smtClean="0"/>
              <a:t>noch</a:t>
            </a:r>
            <a:r>
              <a:rPr lang="en-US" dirty="0" smtClean="0"/>
              <a:t> </a:t>
            </a:r>
            <a:r>
              <a:rPr lang="en-US" dirty="0" err="1" smtClean="0"/>
              <a:t>mehr</a:t>
            </a:r>
            <a:r>
              <a:rPr lang="en-US" dirty="0" smtClean="0"/>
              <a:t> </a:t>
            </a:r>
            <a:r>
              <a:rPr lang="en-US" dirty="0" err="1" smtClean="0"/>
              <a:t>Speicherbedarf</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14</a:t>
            </a:fld>
            <a:endParaRPr lang="de-DE"/>
          </a:p>
        </p:txBody>
      </p:sp>
    </p:spTree>
    <p:extLst>
      <p:ext uri="{BB962C8B-B14F-4D97-AF65-F5344CB8AC3E}">
        <p14:creationId xmlns:p14="http://schemas.microsoft.com/office/powerpoint/2010/main" val="15840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690" y="2348881"/>
            <a:ext cx="4538655" cy="432048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err="1" smtClean="0"/>
              <a:t>Generalisierung</a:t>
            </a:r>
            <a:r>
              <a:rPr lang="en-US" dirty="0" smtClean="0"/>
              <a:t> von </a:t>
            </a:r>
            <a:r>
              <a:rPr lang="en-US" dirty="0" err="1" smtClean="0"/>
              <a:t>Daten</a:t>
            </a:r>
            <a:r>
              <a:rPr lang="en-US" dirty="0" smtClean="0"/>
              <a:t> </a:t>
            </a:r>
            <a:r>
              <a:rPr lang="en-US" dirty="0" err="1" smtClean="0"/>
              <a:t>möglich</a:t>
            </a:r>
            <a:r>
              <a:rPr lang="en-US" dirty="0" smtClean="0"/>
              <a:t>?</a:t>
            </a:r>
            <a:endParaRPr lang="en-US" dirty="0"/>
          </a:p>
        </p:txBody>
      </p:sp>
      <p:sp>
        <p:nvSpPr>
          <p:cNvPr id="3" name="Content Placeholder 2"/>
          <p:cNvSpPr>
            <a:spLocks noGrp="1"/>
          </p:cNvSpPr>
          <p:nvPr>
            <p:ph idx="1"/>
          </p:nvPr>
        </p:nvSpPr>
        <p:spPr/>
        <p:txBody>
          <a:bodyPr/>
          <a:lstStyle/>
          <a:p>
            <a:r>
              <a:rPr lang="en-US" sz="2400" dirty="0" err="1"/>
              <a:t>Repräsentation</a:t>
            </a:r>
            <a:r>
              <a:rPr lang="en-US" sz="2400" dirty="0"/>
              <a:t> der </a:t>
            </a:r>
            <a:r>
              <a:rPr lang="en-US" sz="2400" dirty="0" err="1"/>
              <a:t>Daten</a:t>
            </a:r>
            <a:r>
              <a:rPr lang="en-US" sz="2400" dirty="0"/>
              <a:t> </a:t>
            </a:r>
            <a:r>
              <a:rPr lang="en-US" sz="2400" dirty="0" err="1"/>
              <a:t>durch</a:t>
            </a:r>
            <a:r>
              <a:rPr lang="en-US" sz="2400" dirty="0"/>
              <a:t> Parameter</a:t>
            </a:r>
          </a:p>
          <a:p>
            <a:pPr lvl="1"/>
            <a:r>
              <a:rPr lang="en-US" sz="2000" dirty="0" err="1"/>
              <a:t>Wenn</a:t>
            </a:r>
            <a:r>
              <a:rPr lang="en-US" sz="2000" dirty="0"/>
              <a:t> (</a:t>
            </a:r>
            <a:r>
              <a:rPr lang="en-US" sz="2000" dirty="0" err="1"/>
              <a:t>Einkommen</a:t>
            </a:r>
            <a:r>
              <a:rPr lang="en-US" sz="2000" dirty="0"/>
              <a:t> &gt; 𝛳</a:t>
            </a:r>
            <a:r>
              <a:rPr lang="en-US" sz="2000" baseline="-25000" dirty="0"/>
              <a:t>1</a:t>
            </a:r>
            <a:r>
              <a:rPr lang="en-US" sz="2000" dirty="0"/>
              <a:t> ∧</a:t>
            </a:r>
            <a:r>
              <a:rPr lang="en-US" sz="2000" dirty="0" err="1"/>
              <a:t>Ersparnisse</a:t>
            </a:r>
            <a:r>
              <a:rPr lang="en-US" sz="2000" dirty="0"/>
              <a:t> &gt; 𝛳</a:t>
            </a:r>
            <a:r>
              <a:rPr lang="en-US" sz="2000" baseline="-25000" dirty="0"/>
              <a:t>2</a:t>
            </a:r>
            <a:r>
              <a:rPr lang="en-US" sz="2000" dirty="0"/>
              <a:t>), </a:t>
            </a:r>
            <a:br>
              <a:rPr lang="en-US" sz="2000" dirty="0"/>
            </a:br>
            <a:r>
              <a:rPr lang="en-US" sz="2000" dirty="0" err="1"/>
              <a:t>dann</a:t>
            </a:r>
            <a:r>
              <a:rPr lang="en-US" sz="2000" dirty="0"/>
              <a:t> </a:t>
            </a:r>
            <a:r>
              <a:rPr lang="en-US" sz="2000" dirty="0" err="1"/>
              <a:t>kreditwürdig</a:t>
            </a:r>
            <a:r>
              <a:rPr lang="en-US" sz="2000" dirty="0"/>
              <a:t> (⊕), </a:t>
            </a:r>
            <a:r>
              <a:rPr lang="en-US" sz="2000" dirty="0" err="1"/>
              <a:t>sonst</a:t>
            </a:r>
            <a:r>
              <a:rPr lang="en-US" sz="2000" dirty="0"/>
              <a:t> </a:t>
            </a:r>
            <a:r>
              <a:rPr lang="en-US" sz="2000" dirty="0" err="1"/>
              <a:t>nicht</a:t>
            </a:r>
            <a:r>
              <a:rPr lang="en-US" sz="2000" dirty="0"/>
              <a:t> (⊖)</a:t>
            </a:r>
          </a:p>
          <a:p>
            <a:r>
              <a:rPr lang="en-US" sz="2400" dirty="0" err="1"/>
              <a:t>Nur</a:t>
            </a:r>
            <a:r>
              <a:rPr lang="en-US" sz="2400" dirty="0"/>
              <a:t> 2 Parameter</a:t>
            </a:r>
            <a:br>
              <a:rPr lang="en-US" sz="2400" dirty="0"/>
            </a:br>
            <a:r>
              <a:rPr lang="en-US" sz="2400" dirty="0" err="1"/>
              <a:t>nötig</a:t>
            </a:r>
            <a:r>
              <a:rPr lang="en-US" sz="2400" dirty="0"/>
              <a:t>: (𝛳</a:t>
            </a:r>
            <a:r>
              <a:rPr lang="en-US" sz="2400" baseline="-25000" dirty="0"/>
              <a:t>1</a:t>
            </a:r>
            <a:r>
              <a:rPr lang="en-US" sz="2400" dirty="0"/>
              <a:t>, 𝛳</a:t>
            </a:r>
            <a:r>
              <a:rPr lang="en-US" sz="2400" baseline="-25000" dirty="0"/>
              <a:t>2</a:t>
            </a:r>
            <a:r>
              <a:rPr lang="en-US" sz="2400" dirty="0"/>
              <a:t>)</a:t>
            </a:r>
          </a:p>
          <a:p>
            <a:r>
              <a:rPr lang="en-US" sz="2400" dirty="0"/>
              <a:t>Modell </a:t>
            </a:r>
            <a:r>
              <a:rPr lang="en-US" sz="2400" dirty="0" err="1"/>
              <a:t>fordert</a:t>
            </a:r>
            <a:r>
              <a:rPr lang="en-US" sz="2400" dirty="0"/>
              <a:t/>
            </a:r>
            <a:br>
              <a:rPr lang="en-US" sz="2400" dirty="0"/>
            </a:br>
            <a:r>
              <a:rPr lang="en-US" sz="2400" dirty="0" err="1"/>
              <a:t>geringen</a:t>
            </a:r>
            <a:r>
              <a:rPr lang="en-US" sz="2400" dirty="0"/>
              <a:t> Speicher</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15</a:t>
            </a:fld>
            <a:endParaRPr lang="de-DE"/>
          </a:p>
        </p:txBody>
      </p:sp>
      <p:sp>
        <p:nvSpPr>
          <p:cNvPr id="6" name="Cloud Callout 5"/>
          <p:cNvSpPr/>
          <p:nvPr/>
        </p:nvSpPr>
        <p:spPr>
          <a:xfrm>
            <a:off x="3317127" y="5157192"/>
            <a:ext cx="5616624" cy="1224136"/>
          </a:xfrm>
          <a:prstGeom prst="cloudCallout">
            <a:avLst>
              <a:gd name="adj1" fmla="val -14520"/>
              <a:gd name="adj2" fmla="val -76137"/>
            </a:avLst>
          </a:prstGeom>
          <a:gradFill>
            <a:gsLst>
              <a:gs pos="0">
                <a:srgbClr val="FF0000">
                  <a:alpha val="42000"/>
                </a:srgbClr>
              </a:gs>
              <a:gs pos="100000">
                <a:srgbClr val="FFC000">
                  <a:alpha val="48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Problem </a:t>
            </a:r>
            <a:r>
              <a:rPr lang="en-US" sz="3200" dirty="0" err="1">
                <a:solidFill>
                  <a:schemeClr val="tx1"/>
                </a:solidFill>
              </a:rPr>
              <a:t>erkennbar</a:t>
            </a:r>
            <a:r>
              <a:rPr lang="en-US" sz="3200" dirty="0">
                <a:solidFill>
                  <a:schemeClr val="tx1"/>
                </a:solidFill>
              </a:rPr>
              <a:t>?</a:t>
            </a:r>
          </a:p>
        </p:txBody>
      </p:sp>
    </p:spTree>
    <p:extLst>
      <p:ext uri="{BB962C8B-B14F-4D97-AF65-F5344CB8AC3E}">
        <p14:creationId xmlns:p14="http://schemas.microsoft.com/office/powerpoint/2010/main" val="9974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 1" descr="chaulkboard_bkgrnd_506x5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102806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5"/>
          <p:cNvSpPr>
            <a:spLocks noGrp="1"/>
          </p:cNvSpPr>
          <p:nvPr>
            <p:ph type="sldNum" sz="quarter" idx="12"/>
          </p:nvPr>
        </p:nvSpPr>
        <p:spPr>
          <a:xfrm>
            <a:off x="7223126" y="5892800"/>
            <a:ext cx="1381125" cy="196851"/>
          </a:xfrm>
        </p:spPr>
        <p:txBody>
          <a:bodyPr/>
          <a:lstStyle/>
          <a:p>
            <a:pPr>
              <a:defRPr/>
            </a:pPr>
            <a:fld id="{C0D8E82D-73E4-BE4F-AEED-04EC4C9C480A}" type="slidenum">
              <a:rPr lang="en-US"/>
              <a:pPr>
                <a:defRPr/>
              </a:pPr>
              <a:t>16</a:t>
            </a:fld>
            <a:endParaRPr lang="en-US"/>
          </a:p>
        </p:txBody>
      </p:sp>
      <p:sp>
        <p:nvSpPr>
          <p:cNvPr id="58370" name="Rectangle 2"/>
          <p:cNvSpPr>
            <a:spLocks noGrp="1" noChangeArrowheads="1"/>
          </p:cNvSpPr>
          <p:nvPr>
            <p:ph type="title"/>
          </p:nvPr>
        </p:nvSpPr>
        <p:spPr/>
        <p:txBody>
          <a:bodyPr/>
          <a:lstStyle/>
          <a:p>
            <a:pPr eaLnBrk="1" hangingPunct="1">
              <a:defRPr/>
            </a:pPr>
            <a:r>
              <a:rPr lang="en-US" sz="2800" dirty="0" err="1">
                <a:solidFill>
                  <a:schemeClr val="bg1"/>
                </a:solidFill>
                <a:latin typeface="Chalkduster"/>
                <a:cs typeface="+mj-cs"/>
              </a:rPr>
              <a:t>Beispiel</a:t>
            </a:r>
            <a:endParaRPr lang="en-US" sz="2800" dirty="0">
              <a:solidFill>
                <a:schemeClr val="bg1"/>
              </a:solidFill>
              <a:latin typeface="Chalkduster"/>
              <a:cs typeface="+mj-cs"/>
            </a:endParaRPr>
          </a:p>
        </p:txBody>
      </p:sp>
      <p:sp>
        <p:nvSpPr>
          <p:cNvPr id="58371" name="Rectangle 3"/>
          <p:cNvSpPr>
            <a:spLocks noGrp="1" noChangeArrowheads="1"/>
          </p:cNvSpPr>
          <p:nvPr>
            <p:ph type="body" idx="1"/>
          </p:nvPr>
        </p:nvSpPr>
        <p:spPr>
          <a:xfrm>
            <a:off x="395288" y="1268413"/>
            <a:ext cx="8497192" cy="4968875"/>
          </a:xfrm>
        </p:spPr>
        <p:txBody>
          <a:bodyPr/>
          <a:lstStyle/>
          <a:p>
            <a:pPr eaLnBrk="1" hangingPunct="1">
              <a:defRPr/>
            </a:pPr>
            <a:r>
              <a:rPr lang="en-US" dirty="0" err="1" smtClean="0">
                <a:solidFill>
                  <a:srgbClr val="FFFF00"/>
                </a:solidFill>
                <a:latin typeface="Chalkduster"/>
                <a:cs typeface="+mn-cs"/>
              </a:rPr>
              <a:t>Anzahl</a:t>
            </a:r>
            <a:r>
              <a:rPr lang="en-US" dirty="0" smtClean="0">
                <a:solidFill>
                  <a:srgbClr val="FFFF00"/>
                </a:solidFill>
                <a:latin typeface="Chalkduster"/>
                <a:cs typeface="+mn-cs"/>
              </a:rPr>
              <a:t> von </a:t>
            </a:r>
            <a:r>
              <a:rPr lang="en-US" dirty="0" err="1" smtClean="0">
                <a:solidFill>
                  <a:srgbClr val="FFFF00"/>
                </a:solidFill>
                <a:latin typeface="Chalkduster"/>
                <a:cs typeface="+mn-cs"/>
              </a:rPr>
              <a:t>Städten</a:t>
            </a:r>
            <a:r>
              <a:rPr lang="en-US" dirty="0" smtClean="0">
                <a:solidFill>
                  <a:srgbClr val="FFFF00"/>
                </a:solidFill>
                <a:latin typeface="Chalkduster"/>
                <a:cs typeface="+mn-cs"/>
              </a:rPr>
              <a:t> </a:t>
            </a:r>
            <a:r>
              <a:rPr lang="en-US" dirty="0" err="1" smtClean="0">
                <a:solidFill>
                  <a:srgbClr val="FFFF00"/>
                </a:solidFill>
                <a:latin typeface="Chalkduster"/>
                <a:cs typeface="+mn-cs"/>
              </a:rPr>
              <a:t>mit</a:t>
            </a:r>
            <a:r>
              <a:rPr lang="en-US" dirty="0" smtClean="0">
                <a:solidFill>
                  <a:srgbClr val="FFFF00"/>
                </a:solidFill>
                <a:latin typeface="Chalkduster"/>
                <a:cs typeface="+mn-cs"/>
              </a:rPr>
              <a:t> </a:t>
            </a:r>
            <a:r>
              <a:rPr lang="en-US" dirty="0" err="1" smtClean="0">
                <a:solidFill>
                  <a:srgbClr val="FFFF00"/>
                </a:solidFill>
                <a:latin typeface="Chalkduster"/>
                <a:cs typeface="+mn-cs"/>
              </a:rPr>
              <a:t>bestimmten</a:t>
            </a:r>
            <a:r>
              <a:rPr lang="en-US" dirty="0" smtClean="0">
                <a:solidFill>
                  <a:srgbClr val="FFFF00"/>
                </a:solidFill>
                <a:latin typeface="Chalkduster"/>
                <a:cs typeface="+mn-cs"/>
              </a:rPr>
              <a:t> </a:t>
            </a:r>
            <a:r>
              <a:rPr lang="en-US" dirty="0" err="1" smtClean="0">
                <a:solidFill>
                  <a:srgbClr val="FFFF00"/>
                </a:solidFill>
                <a:latin typeface="Chalkduster"/>
                <a:cs typeface="+mn-cs"/>
              </a:rPr>
              <a:t>Einwohnerzahlen</a:t>
            </a:r>
            <a:r>
              <a:rPr lang="en-US" dirty="0" smtClean="0">
                <a:solidFill>
                  <a:srgbClr val="FFFF00"/>
                </a:solidFill>
                <a:latin typeface="Chalkduster"/>
                <a:cs typeface="+mn-cs"/>
              </a:rPr>
              <a:t> </a:t>
            </a:r>
            <a:r>
              <a:rPr lang="en-US" dirty="0" err="1" smtClean="0">
                <a:solidFill>
                  <a:srgbClr val="FFFF00"/>
                </a:solidFill>
                <a:latin typeface="Chalkduster"/>
                <a:cs typeface="+mn-cs"/>
              </a:rPr>
              <a:t>schätzen</a:t>
            </a:r>
            <a:endParaRPr lang="en-US" dirty="0" smtClean="0">
              <a:solidFill>
                <a:srgbClr val="FFFF00"/>
              </a:solidFill>
              <a:latin typeface="Chalkduster"/>
              <a:cs typeface="+mn-cs"/>
            </a:endParaRPr>
          </a:p>
          <a:p>
            <a:pPr eaLnBrk="1" hangingPunct="1">
              <a:defRPr/>
            </a:pPr>
            <a:endParaRPr lang="en-US" dirty="0" smtClean="0">
              <a:solidFill>
                <a:srgbClr val="FFFF00"/>
              </a:solidFill>
              <a:latin typeface="Chalkduster"/>
              <a:cs typeface="+mn-cs"/>
            </a:endParaRPr>
          </a:p>
          <a:p>
            <a:pPr eaLnBrk="1" hangingPunct="1">
              <a:defRPr/>
            </a:pPr>
            <a:r>
              <a:rPr lang="en-US" dirty="0" err="1" smtClean="0">
                <a:solidFill>
                  <a:schemeClr val="bg1"/>
                </a:solidFill>
                <a:latin typeface="Chalkduster"/>
                <a:cs typeface="+mn-cs"/>
              </a:rPr>
              <a:t>Daten</a:t>
            </a:r>
            <a:r>
              <a:rPr lang="en-US" dirty="0" smtClean="0">
                <a:solidFill>
                  <a:schemeClr val="bg1"/>
                </a:solidFill>
                <a:latin typeface="Chalkduster"/>
                <a:cs typeface="+mn-cs"/>
              </a:rPr>
              <a:t>: </a:t>
            </a:r>
            <a:r>
              <a:rPr lang="en-US" dirty="0" err="1" smtClean="0">
                <a:solidFill>
                  <a:schemeClr val="bg1"/>
                </a:solidFill>
                <a:latin typeface="Chalkduster"/>
                <a:cs typeface="+mn-cs"/>
              </a:rPr>
              <a:t>Liste</a:t>
            </a:r>
            <a:r>
              <a:rPr lang="en-US" dirty="0" smtClean="0">
                <a:solidFill>
                  <a:schemeClr val="bg1"/>
                </a:solidFill>
                <a:latin typeface="Chalkduster"/>
                <a:cs typeface="+mn-cs"/>
              </a:rPr>
              <a:t> von </a:t>
            </a:r>
            <a:r>
              <a:rPr lang="en-US" dirty="0" err="1" smtClean="0">
                <a:solidFill>
                  <a:schemeClr val="bg1"/>
                </a:solidFill>
                <a:latin typeface="Chalkduster"/>
                <a:cs typeface="+mn-cs"/>
              </a:rPr>
              <a:t>Einwohnerzahlen</a:t>
            </a:r>
            <a:r>
              <a:rPr lang="en-US" dirty="0">
                <a:solidFill>
                  <a:schemeClr val="bg1"/>
                </a:solidFill>
                <a:latin typeface="Chalkduster"/>
                <a:cs typeface="+mn-cs"/>
              </a:rPr>
              <a:t> </a:t>
            </a:r>
            <a:r>
              <a:rPr lang="en-US" dirty="0" smtClean="0">
                <a:solidFill>
                  <a:schemeClr val="bg1"/>
                </a:solidFill>
                <a:latin typeface="Chalkduster"/>
                <a:cs typeface="+mn-cs"/>
              </a:rPr>
              <a:t>(</a:t>
            </a:r>
            <a:r>
              <a:rPr lang="en-US" dirty="0" err="1" smtClean="0">
                <a:solidFill>
                  <a:schemeClr val="bg1"/>
                </a:solidFill>
                <a:latin typeface="Chalkduster"/>
                <a:cs typeface="+mn-cs"/>
              </a:rPr>
              <a:t>einige</a:t>
            </a:r>
            <a:r>
              <a:rPr lang="en-US" dirty="0" smtClean="0">
                <a:solidFill>
                  <a:schemeClr val="bg1"/>
                </a:solidFill>
                <a:latin typeface="Chalkduster"/>
                <a:cs typeface="+mn-cs"/>
              </a:rPr>
              <a:t> </a:t>
            </a:r>
            <a:r>
              <a:rPr lang="en-US" dirty="0" err="1" smtClean="0">
                <a:solidFill>
                  <a:schemeClr val="bg1"/>
                </a:solidFill>
                <a:latin typeface="Chalkduster"/>
                <a:cs typeface="+mn-cs"/>
              </a:rPr>
              <a:t>kommen</a:t>
            </a:r>
            <a:r>
              <a:rPr lang="en-US" dirty="0" smtClean="0">
                <a:solidFill>
                  <a:schemeClr val="bg1"/>
                </a:solidFill>
                <a:latin typeface="Chalkduster"/>
                <a:cs typeface="+mn-cs"/>
              </a:rPr>
              <a:t> </a:t>
            </a:r>
            <a:r>
              <a:rPr lang="en-US" dirty="0" err="1" smtClean="0">
                <a:solidFill>
                  <a:schemeClr val="bg1"/>
                </a:solidFill>
                <a:latin typeface="Chalkduster"/>
                <a:cs typeface="+mn-cs"/>
              </a:rPr>
              <a:t>mehrfach</a:t>
            </a:r>
            <a:r>
              <a:rPr lang="en-US" dirty="0" smtClean="0">
                <a:solidFill>
                  <a:schemeClr val="bg1"/>
                </a:solidFill>
                <a:latin typeface="Chalkduster"/>
                <a:cs typeface="+mn-cs"/>
              </a:rPr>
              <a:t> </a:t>
            </a:r>
            <a:r>
              <a:rPr lang="en-US" dirty="0" err="1" smtClean="0">
                <a:solidFill>
                  <a:schemeClr val="bg1"/>
                </a:solidFill>
                <a:latin typeface="Chalkduster"/>
                <a:cs typeface="+mn-cs"/>
              </a:rPr>
              <a:t>vor</a:t>
            </a:r>
            <a:r>
              <a:rPr lang="en-US" dirty="0" smtClean="0">
                <a:solidFill>
                  <a:schemeClr val="bg1"/>
                </a:solidFill>
                <a:latin typeface="Chalkduster"/>
                <a:cs typeface="+mn-cs"/>
              </a:rPr>
              <a:t>)</a:t>
            </a:r>
          </a:p>
          <a:p>
            <a:pPr eaLnBrk="1" hangingPunct="1">
              <a:defRPr/>
            </a:pPr>
            <a:endParaRPr lang="en-US" dirty="0">
              <a:solidFill>
                <a:srgbClr val="FFFF00"/>
              </a:solidFill>
              <a:latin typeface="Chalkduster"/>
              <a:cs typeface="+mn-cs"/>
            </a:endParaRPr>
          </a:p>
          <a:p>
            <a:pPr eaLnBrk="1" hangingPunct="1">
              <a:defRPr/>
            </a:pPr>
            <a:r>
              <a:rPr lang="en-US" dirty="0" err="1" smtClean="0">
                <a:solidFill>
                  <a:srgbClr val="00B050"/>
                </a:solidFill>
                <a:latin typeface="Chalkduster"/>
                <a:cs typeface="+mn-cs"/>
              </a:rPr>
              <a:t>Explizites</a:t>
            </a:r>
            <a:r>
              <a:rPr lang="en-US" dirty="0" smtClean="0">
                <a:solidFill>
                  <a:srgbClr val="00B050"/>
                </a:solidFill>
                <a:latin typeface="Chalkduster"/>
                <a:cs typeface="+mn-cs"/>
              </a:rPr>
              <a:t> Modell: </a:t>
            </a:r>
            <a:r>
              <a:rPr lang="en-US" dirty="0" err="1" smtClean="0">
                <a:solidFill>
                  <a:schemeClr val="bg1"/>
                </a:solidFill>
                <a:latin typeface="Chalkduster"/>
                <a:cs typeface="+mn-cs"/>
              </a:rPr>
              <a:t>Zählerfeld</a:t>
            </a:r>
            <a:r>
              <a:rPr lang="en-US" dirty="0" smtClean="0">
                <a:solidFill>
                  <a:schemeClr val="bg1"/>
                </a:solidFill>
                <a:latin typeface="Chalkduster"/>
                <a:cs typeface="+mn-cs"/>
              </a:rPr>
              <a:t> </a:t>
            </a:r>
            <a:r>
              <a:rPr lang="en-US" dirty="0" err="1" smtClean="0">
                <a:solidFill>
                  <a:schemeClr val="bg1"/>
                </a:solidFill>
                <a:latin typeface="Chalkduster"/>
                <a:cs typeface="+mn-cs"/>
              </a:rPr>
              <a:t>aufbauen</a:t>
            </a:r>
            <a:endParaRPr lang="en-US" dirty="0" smtClean="0">
              <a:solidFill>
                <a:schemeClr val="bg1"/>
              </a:solidFill>
              <a:latin typeface="Chalkduster"/>
              <a:cs typeface="+mn-cs"/>
            </a:endParaRPr>
          </a:p>
          <a:p>
            <a:pPr lvl="1" eaLnBrk="1" hangingPunct="1">
              <a:defRPr/>
            </a:pPr>
            <a:r>
              <a:rPr lang="en-US" dirty="0" err="1" smtClean="0">
                <a:solidFill>
                  <a:schemeClr val="bg1"/>
                </a:solidFill>
                <a:latin typeface="Chalkduster"/>
                <a:cs typeface="+mn-cs"/>
              </a:rPr>
              <a:t>Zählerfeld</a:t>
            </a:r>
            <a:r>
              <a:rPr lang="en-US" dirty="0" smtClean="0">
                <a:solidFill>
                  <a:schemeClr val="bg1"/>
                </a:solidFill>
                <a:latin typeface="Chalkduster"/>
                <a:cs typeface="+mn-cs"/>
              </a:rPr>
              <a:t> </a:t>
            </a:r>
            <a:r>
              <a:rPr lang="en-US" dirty="0" err="1" smtClean="0">
                <a:solidFill>
                  <a:schemeClr val="bg1"/>
                </a:solidFill>
                <a:latin typeface="Chalkduster"/>
                <a:cs typeface="+mn-cs"/>
              </a:rPr>
              <a:t>ggf</a:t>
            </a:r>
            <a:r>
              <a:rPr lang="en-US" dirty="0" smtClean="0">
                <a:solidFill>
                  <a:schemeClr val="bg1"/>
                </a:solidFill>
                <a:latin typeface="Chalkduster"/>
                <a:cs typeface="+mn-cs"/>
              </a:rPr>
              <a:t>. </a:t>
            </a:r>
            <a:r>
              <a:rPr lang="en-US" dirty="0" err="1" smtClean="0">
                <a:solidFill>
                  <a:srgbClr val="FF0000"/>
                </a:solidFill>
                <a:latin typeface="Chalkduster"/>
                <a:cs typeface="+mn-cs"/>
              </a:rPr>
              <a:t>sehr</a:t>
            </a:r>
            <a:r>
              <a:rPr lang="en-US" dirty="0" smtClean="0">
                <a:solidFill>
                  <a:srgbClr val="FF0000"/>
                </a:solidFill>
                <a:latin typeface="Chalkduster"/>
                <a:cs typeface="+mn-cs"/>
              </a:rPr>
              <a:t> </a:t>
            </a:r>
            <a:r>
              <a:rPr lang="en-US" dirty="0" err="1" smtClean="0">
                <a:solidFill>
                  <a:srgbClr val="FF0000"/>
                </a:solidFill>
                <a:latin typeface="Chalkduster"/>
                <a:cs typeface="+mn-cs"/>
              </a:rPr>
              <a:t>groß</a:t>
            </a:r>
            <a:endParaRPr lang="en-US" dirty="0" smtClean="0">
              <a:solidFill>
                <a:srgbClr val="FFFF00"/>
              </a:solidFill>
              <a:latin typeface="Chalkduster"/>
              <a:cs typeface="+mn-cs"/>
            </a:endParaRPr>
          </a:p>
          <a:p>
            <a:pPr eaLnBrk="1" hangingPunct="1">
              <a:defRPr/>
            </a:pPr>
            <a:r>
              <a:rPr lang="en-US" dirty="0" err="1" smtClean="0">
                <a:solidFill>
                  <a:srgbClr val="00B050"/>
                </a:solidFill>
                <a:latin typeface="Chalkduster"/>
                <a:cs typeface="+mn-cs"/>
              </a:rPr>
              <a:t>Implizites</a:t>
            </a:r>
            <a:r>
              <a:rPr lang="en-US" dirty="0" smtClean="0">
                <a:solidFill>
                  <a:srgbClr val="00B050"/>
                </a:solidFill>
                <a:latin typeface="Chalkduster"/>
                <a:cs typeface="+mn-cs"/>
              </a:rPr>
              <a:t> Modell: </a:t>
            </a:r>
            <a:r>
              <a:rPr lang="en-US" dirty="0" err="1" smtClean="0">
                <a:solidFill>
                  <a:schemeClr val="bg1"/>
                </a:solidFill>
                <a:latin typeface="Chalkduster"/>
                <a:cs typeface="+mn-cs"/>
              </a:rPr>
              <a:t>Potenzgesetz</a:t>
            </a:r>
            <a:r>
              <a:rPr lang="en-US" dirty="0" smtClean="0">
                <a:solidFill>
                  <a:schemeClr val="bg1"/>
                </a:solidFill>
                <a:latin typeface="Chalkduster"/>
                <a:cs typeface="+mn-cs"/>
              </a:rPr>
              <a:t> y=</a:t>
            </a:r>
            <a:r>
              <a:rPr lang="en-US" dirty="0" err="1" smtClean="0">
                <a:solidFill>
                  <a:schemeClr val="bg1"/>
                </a:solidFill>
                <a:latin typeface="Chalkduster"/>
                <a:cs typeface="+mn-cs"/>
              </a:rPr>
              <a:t>ax</a:t>
            </a:r>
            <a:r>
              <a:rPr lang="en-US" baseline="30000" dirty="0" err="1" smtClean="0">
                <a:solidFill>
                  <a:schemeClr val="bg1"/>
                </a:solidFill>
                <a:latin typeface="Chalkduster"/>
                <a:cs typeface="+mn-cs"/>
              </a:rPr>
              <a:t>b</a:t>
            </a:r>
            <a:endParaRPr lang="en-US" dirty="0">
              <a:solidFill>
                <a:schemeClr val="bg1"/>
              </a:solidFill>
              <a:latin typeface="Chalkduster"/>
              <a:cs typeface="+mn-cs"/>
            </a:endParaRPr>
          </a:p>
          <a:p>
            <a:pPr lvl="1" eaLnBrk="1" hangingPunct="1">
              <a:defRPr/>
            </a:pPr>
            <a:r>
              <a:rPr lang="en-US" dirty="0" smtClean="0">
                <a:solidFill>
                  <a:schemeClr val="bg1"/>
                </a:solidFill>
                <a:latin typeface="Chalkduster"/>
                <a:cs typeface="+mn-cs"/>
              </a:rPr>
              <a:t>a und b </a:t>
            </a:r>
            <a:r>
              <a:rPr lang="en-US" dirty="0" err="1" smtClean="0">
                <a:solidFill>
                  <a:schemeClr val="bg1"/>
                </a:solidFill>
                <a:latin typeface="Chalkduster"/>
                <a:cs typeface="+mn-cs"/>
              </a:rPr>
              <a:t>bestimmen</a:t>
            </a:r>
            <a:endParaRPr lang="en-US" dirty="0">
              <a:solidFill>
                <a:schemeClr val="bg1"/>
              </a:solidFill>
              <a:latin typeface="Chalkduster"/>
              <a:cs typeface="+mn-cs"/>
            </a:endParaRPr>
          </a:p>
          <a:p>
            <a:pPr lvl="1" eaLnBrk="1" hangingPunct="1">
              <a:defRPr/>
            </a:pPr>
            <a:r>
              <a:rPr lang="en-US" dirty="0" err="1" smtClean="0">
                <a:solidFill>
                  <a:srgbClr val="FF0000"/>
                </a:solidFill>
                <a:latin typeface="Chalkduster"/>
                <a:cs typeface="+mn-cs"/>
              </a:rPr>
              <a:t>Aufwendiges</a:t>
            </a:r>
            <a:r>
              <a:rPr lang="en-US" dirty="0" smtClean="0">
                <a:solidFill>
                  <a:srgbClr val="FF0000"/>
                </a:solidFill>
                <a:latin typeface="Chalkduster"/>
                <a:cs typeface="+mn-cs"/>
              </a:rPr>
              <a:t> </a:t>
            </a:r>
            <a:r>
              <a:rPr lang="en-US" dirty="0" err="1" smtClean="0">
                <a:solidFill>
                  <a:schemeClr val="bg1"/>
                </a:solidFill>
                <a:latin typeface="Chalkduster"/>
                <a:cs typeface="+mn-cs"/>
              </a:rPr>
              <a:t>Optimierungsproblem</a:t>
            </a:r>
            <a:r>
              <a:rPr lang="en-US" dirty="0" smtClean="0">
                <a:solidFill>
                  <a:schemeClr val="bg1"/>
                </a:solidFill>
                <a:latin typeface="Chalkduster"/>
                <a:cs typeface="+mn-cs"/>
              </a:rPr>
              <a:t> </a:t>
            </a:r>
            <a:r>
              <a:rPr lang="en-US" dirty="0" err="1" smtClean="0">
                <a:solidFill>
                  <a:schemeClr val="bg1"/>
                </a:solidFill>
                <a:latin typeface="Chalkduster"/>
                <a:cs typeface="+mn-cs"/>
              </a:rPr>
              <a:t>lösen</a:t>
            </a:r>
            <a:endParaRPr lang="en-US" dirty="0">
              <a:solidFill>
                <a:schemeClr val="bg1"/>
              </a:solidFill>
              <a:latin typeface="Chalkduster"/>
              <a:cs typeface="+mn-cs"/>
            </a:endParaRPr>
          </a:p>
        </p:txBody>
      </p:sp>
    </p:spTree>
    <p:extLst>
      <p:ext uri="{BB962C8B-B14F-4D97-AF65-F5344CB8AC3E}">
        <p14:creationId xmlns:p14="http://schemas.microsoft.com/office/powerpoint/2010/main" val="928869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Begriff</a:t>
            </a:r>
            <a:r>
              <a:rPr lang="en-US" dirty="0" smtClean="0"/>
              <a:t> der "</a:t>
            </a:r>
            <a:r>
              <a:rPr lang="en-US" dirty="0" err="1" smtClean="0"/>
              <a:t>Verteilung</a:t>
            </a:r>
            <a:r>
              <a:rPr lang="en-US" dirty="0" smtClean="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087038"/>
            <a:ext cx="7198816" cy="5294613"/>
          </a:xfrm>
        </p:spPr>
      </p:pic>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17</a:t>
            </a:fld>
            <a:endParaRPr lang="de-D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653" y="2574197"/>
            <a:ext cx="3186747" cy="1224136"/>
          </a:xfrm>
          <a:prstGeom prst="rect">
            <a:avLst/>
          </a:prstGeom>
          <a:solidFill>
            <a:schemeClr val="bg1"/>
          </a:solidFill>
        </p:spPr>
      </p:pic>
      <p:sp>
        <p:nvSpPr>
          <p:cNvPr id="8" name="TextBox 7"/>
          <p:cNvSpPr txBox="1"/>
          <p:nvPr/>
        </p:nvSpPr>
        <p:spPr>
          <a:xfrm>
            <a:off x="4821368" y="2204864"/>
            <a:ext cx="2983766" cy="369332"/>
          </a:xfrm>
          <a:prstGeom prst="rect">
            <a:avLst/>
          </a:prstGeom>
          <a:solidFill>
            <a:schemeClr val="bg1"/>
          </a:solidFill>
        </p:spPr>
        <p:txBody>
          <a:bodyPr wrap="none" rtlCol="0">
            <a:spAutoFit/>
          </a:bodyPr>
          <a:lstStyle/>
          <a:p>
            <a:r>
              <a:rPr lang="en-US" dirty="0" smtClean="0">
                <a:latin typeface="Times New Roman" charset="0"/>
                <a:ea typeface="Times New Roman" charset="0"/>
                <a:cs typeface="Times New Roman" charset="0"/>
              </a:rPr>
              <a:t>Pareto-</a:t>
            </a:r>
            <a:r>
              <a:rPr lang="en-US" dirty="0" err="1" smtClean="0">
                <a:latin typeface="Times New Roman" charset="0"/>
                <a:ea typeface="Times New Roman" charset="0"/>
                <a:cs typeface="Times New Roman" charset="0"/>
              </a:rPr>
              <a:t>Verteilung</a:t>
            </a:r>
            <a:r>
              <a:rPr lang="en-US" dirty="0" smtClean="0">
                <a:latin typeface="Times New Roman" charset="0"/>
                <a:ea typeface="Times New Roman" charset="0"/>
                <a:cs typeface="Times New Roman" charset="0"/>
              </a:rPr>
              <a:t>: Par(k, </a:t>
            </a:r>
            <a:r>
              <a:rPr lang="en-US" dirty="0" err="1" smtClean="0">
                <a:latin typeface="Times New Roman" charset="0"/>
                <a:ea typeface="Times New Roman" charset="0"/>
                <a:cs typeface="Times New Roman" charset="0"/>
              </a:rPr>
              <a:t>x</a:t>
            </a:r>
            <a:r>
              <a:rPr lang="en-US" baseline="-25000" dirty="0" err="1" smtClean="0">
                <a:latin typeface="Times New Roman" charset="0"/>
                <a:ea typeface="Times New Roman" charset="0"/>
                <a:cs typeface="Times New Roman" charset="0"/>
              </a:rPr>
              <a:t>min</a:t>
            </a:r>
            <a:r>
              <a:rPr lang="en-US" dirty="0">
                <a:latin typeface="Times New Roman" charset="0"/>
                <a:ea typeface="Times New Roman" charset="0"/>
                <a:cs typeface="Times New Roman"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987" y="3897213"/>
            <a:ext cx="2832100" cy="901700"/>
          </a:xfrm>
          <a:prstGeom prst="rect">
            <a:avLst/>
          </a:prstGeom>
        </p:spPr>
      </p:pic>
      <p:sp>
        <p:nvSpPr>
          <p:cNvPr id="10" name="TextBox 9"/>
          <p:cNvSpPr txBox="1"/>
          <p:nvPr/>
        </p:nvSpPr>
        <p:spPr>
          <a:xfrm>
            <a:off x="3974601" y="6361584"/>
            <a:ext cx="1029449" cy="307777"/>
          </a:xfrm>
          <a:prstGeom prst="rect">
            <a:avLst/>
          </a:prstGeom>
          <a:noFill/>
        </p:spPr>
        <p:txBody>
          <a:bodyPr wrap="none" rtlCol="0">
            <a:spAutoFit/>
          </a:bodyPr>
          <a:lstStyle/>
          <a:p>
            <a:r>
              <a:rPr lang="en-US" sz="1400">
                <a:solidFill>
                  <a:srgbClr val="0544FF"/>
                </a:solidFill>
              </a:rPr>
              <a:t>[Wikipedia]</a:t>
            </a:r>
          </a:p>
        </p:txBody>
      </p:sp>
    </p:spTree>
    <p:extLst>
      <p:ext uri="{BB962C8B-B14F-4D97-AF65-F5344CB8AC3E}">
        <p14:creationId xmlns:p14="http://schemas.microsoft.com/office/powerpoint/2010/main" val="2117870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229600" cy="903997"/>
          </a:xfrm>
          <a:prstGeom prst="rect">
            <a:avLst/>
          </a:prstGeom>
        </p:spPr>
        <p:txBody>
          <a:bodyPr vert="horz" wrap="square" lIns="91425" tIns="91425" rIns="91425" bIns="91425" numCol="1" anchor="b" anchorCtr="0" compatLnSpc="1">
            <a:prstTxWarp prst="textNoShape">
              <a:avLst/>
            </a:prstTxWarp>
            <a:noAutofit/>
          </a:bodyPr>
          <a:lstStyle/>
          <a:p>
            <a:r>
              <a:rPr lang="en-US" dirty="0" err="1" smtClean="0"/>
              <a:t>Rechnen</a:t>
            </a:r>
            <a:r>
              <a:rPr lang="en-US" dirty="0" smtClean="0"/>
              <a:t> auf </a:t>
            </a:r>
            <a:r>
              <a:rPr lang="en-US" dirty="0" err="1" smtClean="0"/>
              <a:t>realistischen</a:t>
            </a:r>
            <a:r>
              <a:rPr lang="en-US" dirty="0" smtClean="0"/>
              <a:t> </a:t>
            </a:r>
            <a:r>
              <a:rPr lang="en-US" dirty="0" err="1" smtClean="0"/>
              <a:t>Daten</a:t>
            </a:r>
            <a:endParaRPr lang="en" dirty="0"/>
          </a:p>
        </p:txBody>
      </p:sp>
      <p:sp>
        <p:nvSpPr>
          <p:cNvPr id="36" name="Shape 36"/>
          <p:cNvSpPr txBox="1">
            <a:spLocks noGrp="1"/>
          </p:cNvSpPr>
          <p:nvPr>
            <p:ph type="body" idx="1"/>
          </p:nvPr>
        </p:nvSpPr>
        <p:spPr>
          <a:xfrm>
            <a:off x="457200" y="1108473"/>
            <a:ext cx="8229600" cy="5459428"/>
          </a:xfrm>
          <a:prstGeom prst="rect">
            <a:avLst/>
          </a:prstGeom>
        </p:spPr>
        <p:txBody>
          <a:bodyPr vert="horz" wrap="square" lIns="91425" tIns="91425" rIns="91425" bIns="91425" numCol="1" anchor="t" anchorCtr="0" compatLnSpc="1">
            <a:prstTxWarp prst="textNoShape">
              <a:avLst/>
            </a:prstTxWarp>
            <a:noAutofit/>
          </a:bodyPr>
          <a:lstStyle/>
          <a:p>
            <a:pPr marL="0" indent="0">
              <a:buClr>
                <a:schemeClr val="dk1"/>
              </a:buClr>
              <a:buSzPct val="36666"/>
              <a:buNone/>
            </a:pPr>
            <a:r>
              <a:rPr lang="en-US" dirty="0" err="1" smtClean="0">
                <a:solidFill>
                  <a:srgbClr val="000000"/>
                </a:solidFill>
              </a:rPr>
              <a:t>Unterstützung</a:t>
            </a:r>
            <a:r>
              <a:rPr lang="en-US" dirty="0" smtClean="0">
                <a:solidFill>
                  <a:srgbClr val="000000"/>
                </a:solidFill>
              </a:rPr>
              <a:t> von </a:t>
            </a:r>
            <a:r>
              <a:rPr lang="en-US" b="1" dirty="0" err="1" smtClean="0">
                <a:solidFill>
                  <a:srgbClr val="FF0000"/>
                </a:solidFill>
              </a:rPr>
              <a:t>großen</a:t>
            </a:r>
            <a:r>
              <a:rPr lang="en-US" b="1" dirty="0" smtClean="0">
                <a:solidFill>
                  <a:srgbClr val="FF0000"/>
                </a:solidFill>
              </a:rPr>
              <a:t> </a:t>
            </a:r>
            <a:r>
              <a:rPr lang="en-US" b="1" dirty="0" err="1" smtClean="0">
                <a:solidFill>
                  <a:srgbClr val="FF0000"/>
                </a:solidFill>
              </a:rPr>
              <a:t>Modellen</a:t>
            </a:r>
            <a:r>
              <a:rPr lang="en-US" b="1" dirty="0" smtClean="0">
                <a:solidFill>
                  <a:srgbClr val="FF0000"/>
                </a:solidFill>
              </a:rPr>
              <a:t> </a:t>
            </a:r>
            <a:r>
              <a:rPr lang="en-US" dirty="0" err="1" smtClean="0">
                <a:solidFill>
                  <a:srgbClr val="000000"/>
                </a:solidFill>
              </a:rPr>
              <a:t>durch</a:t>
            </a:r>
            <a:r>
              <a:rPr lang="en-US" dirty="0" smtClean="0">
                <a:solidFill>
                  <a:srgbClr val="000000"/>
                </a:solidFill>
              </a:rPr>
              <a:t> Cluster-</a:t>
            </a:r>
            <a:r>
              <a:rPr lang="en-US" dirty="0" err="1" smtClean="0">
                <a:solidFill>
                  <a:srgbClr val="000000"/>
                </a:solidFill>
              </a:rPr>
              <a:t>basiertes</a:t>
            </a:r>
            <a:r>
              <a:rPr lang="en-US" dirty="0" smtClean="0">
                <a:solidFill>
                  <a:srgbClr val="000000"/>
                </a:solidFill>
              </a:rPr>
              <a:t> </a:t>
            </a:r>
            <a:r>
              <a:rPr lang="en-US" dirty="0" err="1" smtClean="0">
                <a:solidFill>
                  <a:srgbClr val="000000"/>
                </a:solidFill>
              </a:rPr>
              <a:t>maschinelles</a:t>
            </a:r>
            <a:r>
              <a:rPr lang="en-US" dirty="0" smtClean="0">
                <a:solidFill>
                  <a:srgbClr val="000000"/>
                </a:solidFill>
              </a:rPr>
              <a:t> </a:t>
            </a:r>
            <a:r>
              <a:rPr lang="en-US" dirty="0" err="1" smtClean="0">
                <a:solidFill>
                  <a:srgbClr val="000000"/>
                </a:solidFill>
              </a:rPr>
              <a:t>Lernen</a:t>
            </a:r>
            <a:endParaRPr lang="en-US" dirty="0" smtClean="0">
              <a:solidFill>
                <a:srgbClr val="000000"/>
              </a:solidFill>
            </a:endParaRPr>
          </a:p>
          <a:p>
            <a:pPr marL="0" indent="0">
              <a:buClr>
                <a:schemeClr val="dk1"/>
              </a:buClr>
              <a:buSzPct val="36666"/>
              <a:buNone/>
            </a:pPr>
            <a:endParaRPr lang="en-US" dirty="0" smtClean="0">
              <a:solidFill>
                <a:srgbClr val="000000"/>
              </a:solidFill>
            </a:endParaRPr>
          </a:p>
          <a:p>
            <a:pPr marL="0" indent="0">
              <a:buClr>
                <a:schemeClr val="dk1"/>
              </a:buClr>
              <a:buSzPct val="36666"/>
              <a:buNone/>
            </a:pPr>
            <a:r>
              <a:rPr lang="en-US" b="1" dirty="0" err="1" smtClean="0">
                <a:solidFill>
                  <a:srgbClr val="0033CC"/>
                </a:solidFill>
              </a:rPr>
              <a:t>Daten</a:t>
            </a:r>
            <a:r>
              <a:rPr lang="en-US" b="1" dirty="0" smtClean="0">
                <a:solidFill>
                  <a:srgbClr val="0033CC"/>
                </a:solidFill>
              </a:rPr>
              <a:t> </a:t>
            </a:r>
            <a:r>
              <a:rPr lang="en-US" b="1" dirty="0" err="1" smtClean="0">
                <a:solidFill>
                  <a:srgbClr val="0033CC"/>
                </a:solidFill>
              </a:rPr>
              <a:t>Parallelismus</a:t>
            </a:r>
            <a:r>
              <a:rPr lang="en-US" dirty="0" smtClean="0">
                <a:solidFill>
                  <a:srgbClr val="000000"/>
                </a:solidFill>
              </a:rPr>
              <a:t>: </a:t>
            </a:r>
            <a:r>
              <a:rPr lang="en-US" dirty="0" err="1" smtClean="0">
                <a:solidFill>
                  <a:srgbClr val="000000"/>
                </a:solidFill>
              </a:rPr>
              <a:t>Daten</a:t>
            </a:r>
            <a:r>
              <a:rPr lang="en-US" dirty="0" smtClean="0">
                <a:solidFill>
                  <a:srgbClr val="000000"/>
                </a:solidFill>
              </a:rPr>
              <a:t> auf </a:t>
            </a:r>
            <a:r>
              <a:rPr lang="en-US" dirty="0" err="1" smtClean="0">
                <a:solidFill>
                  <a:srgbClr val="000000"/>
                </a:solidFill>
              </a:rPr>
              <a:t>Clusterknoten</a:t>
            </a:r>
            <a:r>
              <a:rPr lang="en-US" dirty="0" smtClean="0">
                <a:solidFill>
                  <a:srgbClr val="000000"/>
                </a:solidFill>
              </a:rPr>
              <a:t> </a:t>
            </a:r>
            <a:r>
              <a:rPr lang="en-US" dirty="0" err="1" smtClean="0">
                <a:solidFill>
                  <a:srgbClr val="000000"/>
                </a:solidFill>
              </a:rPr>
              <a:t>aufgeteilt</a:t>
            </a:r>
            <a:r>
              <a:rPr lang="en-US" dirty="0" smtClean="0">
                <a:solidFill>
                  <a:srgbClr val="000000"/>
                </a:solidFill>
              </a:rPr>
              <a:t>, </a:t>
            </a:r>
            <a:r>
              <a:rPr lang="en-US" dirty="0" err="1" smtClean="0">
                <a:solidFill>
                  <a:srgbClr val="000000"/>
                </a:solidFill>
              </a:rPr>
              <a:t>jeder</a:t>
            </a:r>
            <a:r>
              <a:rPr lang="en-US" dirty="0" smtClean="0">
                <a:solidFill>
                  <a:srgbClr val="000000"/>
                </a:solidFill>
              </a:rPr>
              <a:t> </a:t>
            </a:r>
            <a:r>
              <a:rPr lang="en-US" dirty="0" err="1" smtClean="0">
                <a:solidFill>
                  <a:srgbClr val="000000"/>
                </a:solidFill>
              </a:rPr>
              <a:t>Knoten</a:t>
            </a:r>
            <a:r>
              <a:rPr lang="en-US" dirty="0" smtClean="0">
                <a:solidFill>
                  <a:srgbClr val="000000"/>
                </a:solidFill>
              </a:rPr>
              <a:t> hat </a:t>
            </a:r>
            <a:r>
              <a:rPr lang="en-US" dirty="0" err="1" smtClean="0">
                <a:solidFill>
                  <a:srgbClr val="000000"/>
                </a:solidFill>
              </a:rPr>
              <a:t>lokale</a:t>
            </a:r>
            <a:r>
              <a:rPr lang="en-US" dirty="0" smtClean="0">
                <a:solidFill>
                  <a:srgbClr val="000000"/>
                </a:solidFill>
              </a:rPr>
              <a:t> </a:t>
            </a:r>
            <a:r>
              <a:rPr lang="en-US" dirty="0" err="1" smtClean="0">
                <a:solidFill>
                  <a:srgbClr val="000000"/>
                </a:solidFill>
              </a:rPr>
              <a:t>Kopie</a:t>
            </a:r>
            <a:r>
              <a:rPr lang="en-US" dirty="0" smtClean="0">
                <a:solidFill>
                  <a:srgbClr val="000000"/>
                </a:solidFill>
              </a:rPr>
              <a:t> des </a:t>
            </a:r>
            <a:r>
              <a:rPr lang="en-US" dirty="0" err="1" smtClean="0">
                <a:solidFill>
                  <a:srgbClr val="000000"/>
                </a:solidFill>
              </a:rPr>
              <a:t>geteilten</a:t>
            </a:r>
            <a:r>
              <a:rPr lang="en-US" dirty="0" smtClean="0">
                <a:solidFill>
                  <a:srgbClr val="000000"/>
                </a:solidFill>
              </a:rPr>
              <a:t> </a:t>
            </a:r>
            <a:r>
              <a:rPr lang="en-US" dirty="0" err="1" smtClean="0">
                <a:solidFill>
                  <a:srgbClr val="000000"/>
                </a:solidFill>
              </a:rPr>
              <a:t>Modells</a:t>
            </a:r>
            <a:endParaRPr lang="en-US" dirty="0" smtClean="0">
              <a:solidFill>
                <a:srgbClr val="000000"/>
              </a:solidFill>
            </a:endParaRPr>
          </a:p>
          <a:p>
            <a:pPr marL="0" indent="0">
              <a:buClr>
                <a:schemeClr val="dk1"/>
              </a:buClr>
              <a:buSzPct val="36666"/>
              <a:buNone/>
            </a:pPr>
            <a:endParaRPr lang="en-US" dirty="0">
              <a:solidFill>
                <a:srgbClr val="000000"/>
              </a:solidFill>
            </a:endParaRPr>
          </a:p>
          <a:p>
            <a:pPr marL="0" indent="0">
              <a:buClr>
                <a:schemeClr val="dk1"/>
              </a:buClr>
              <a:buSzPct val="36666"/>
              <a:buNone/>
            </a:pPr>
            <a:r>
              <a:rPr lang="en-US" b="1" dirty="0" smtClean="0">
                <a:solidFill>
                  <a:srgbClr val="0033CC"/>
                </a:solidFill>
              </a:rPr>
              <a:t>Modell-</a:t>
            </a:r>
            <a:r>
              <a:rPr lang="en-US" b="1" dirty="0" err="1" smtClean="0">
                <a:solidFill>
                  <a:srgbClr val="0033CC"/>
                </a:solidFill>
              </a:rPr>
              <a:t>Parallelismus</a:t>
            </a:r>
            <a:r>
              <a:rPr lang="en-US" b="1" dirty="0" smtClean="0">
                <a:solidFill>
                  <a:srgbClr val="0033CC"/>
                </a:solidFill>
              </a:rPr>
              <a:t>: </a:t>
            </a:r>
            <a:r>
              <a:rPr lang="en-US" dirty="0" smtClean="0">
                <a:solidFill>
                  <a:srgbClr val="000000"/>
                </a:solidFill>
              </a:rPr>
              <a:t>Modell auf </a:t>
            </a:r>
            <a:r>
              <a:rPr lang="en-US" dirty="0" err="1" smtClean="0">
                <a:solidFill>
                  <a:srgbClr val="000000"/>
                </a:solidFill>
              </a:rPr>
              <a:t>verschiedene</a:t>
            </a:r>
            <a:r>
              <a:rPr lang="en-US" dirty="0" smtClean="0">
                <a:solidFill>
                  <a:srgbClr val="000000"/>
                </a:solidFill>
              </a:rPr>
              <a:t> </a:t>
            </a:r>
            <a:r>
              <a:rPr lang="en-US" dirty="0" err="1" smtClean="0">
                <a:solidFill>
                  <a:srgbClr val="000000"/>
                </a:solidFill>
              </a:rPr>
              <a:t>Knoten</a:t>
            </a:r>
            <a:r>
              <a:rPr lang="en-US" dirty="0" smtClean="0">
                <a:solidFill>
                  <a:srgbClr val="000000"/>
                </a:solidFill>
              </a:rPr>
              <a:t> </a:t>
            </a:r>
            <a:r>
              <a:rPr lang="en-US" dirty="0" err="1" smtClean="0">
                <a:solidFill>
                  <a:srgbClr val="000000"/>
                </a:solidFill>
              </a:rPr>
              <a:t>verteilt</a:t>
            </a:r>
            <a:r>
              <a:rPr lang="en-US" dirty="0" smtClean="0">
                <a:solidFill>
                  <a:srgbClr val="000000"/>
                </a:solidFill>
              </a:rPr>
              <a:t>. </a:t>
            </a:r>
            <a:r>
              <a:rPr lang="en-US" dirty="0" err="1" smtClean="0">
                <a:solidFill>
                  <a:srgbClr val="000000"/>
                </a:solidFill>
              </a:rPr>
              <a:t>Keiner</a:t>
            </a:r>
            <a:r>
              <a:rPr lang="en-US" dirty="0" smtClean="0">
                <a:solidFill>
                  <a:srgbClr val="000000"/>
                </a:solidFill>
              </a:rPr>
              <a:t> </a:t>
            </a:r>
            <a:r>
              <a:rPr lang="en-US" dirty="0" err="1" smtClean="0">
                <a:solidFill>
                  <a:srgbClr val="000000"/>
                </a:solidFill>
              </a:rPr>
              <a:t>verarbeitet</a:t>
            </a:r>
            <a:r>
              <a:rPr lang="en-US" dirty="0" smtClean="0">
                <a:solidFill>
                  <a:srgbClr val="000000"/>
                </a:solidFill>
              </a:rPr>
              <a:t> </a:t>
            </a:r>
            <a:r>
              <a:rPr lang="en-US" dirty="0" err="1" smtClean="0">
                <a:solidFill>
                  <a:srgbClr val="000000"/>
                </a:solidFill>
              </a:rPr>
              <a:t>gesamte</a:t>
            </a:r>
            <a:r>
              <a:rPr lang="en-US" dirty="0" smtClean="0">
                <a:solidFill>
                  <a:srgbClr val="000000"/>
                </a:solidFill>
              </a:rPr>
              <a:t> </a:t>
            </a:r>
            <a:r>
              <a:rPr lang="en-US" dirty="0" err="1" smtClean="0">
                <a:solidFill>
                  <a:srgbClr val="000000"/>
                </a:solidFill>
              </a:rPr>
              <a:t>Daten</a:t>
            </a:r>
            <a:r>
              <a:rPr lang="en-US" dirty="0" smtClean="0">
                <a:solidFill>
                  <a:srgbClr val="000000"/>
                </a:solidFill>
              </a:rPr>
              <a:t>, </a:t>
            </a:r>
          </a:p>
          <a:p>
            <a:pPr marL="0" indent="0">
              <a:buClr>
                <a:schemeClr val="dk1"/>
              </a:buClr>
              <a:buSzPct val="36666"/>
              <a:buNone/>
            </a:pPr>
            <a:endParaRPr lang="en-US" dirty="0">
              <a:solidFill>
                <a:srgbClr val="000000"/>
              </a:solidFill>
            </a:endParaRPr>
          </a:p>
          <a:p>
            <a:pPr marL="0" indent="0">
              <a:buClr>
                <a:schemeClr val="dk1"/>
              </a:buClr>
              <a:buSzPct val="36666"/>
              <a:buNone/>
            </a:pPr>
            <a:r>
              <a:rPr lang="en-US" dirty="0" smtClean="0">
                <a:solidFill>
                  <a:srgbClr val="000000"/>
                </a:solidFill>
              </a:rPr>
              <a:t>In </a:t>
            </a:r>
            <a:r>
              <a:rPr lang="en-US" dirty="0" err="1" smtClean="0">
                <a:solidFill>
                  <a:srgbClr val="000000"/>
                </a:solidFill>
              </a:rPr>
              <a:t>beiden</a:t>
            </a:r>
            <a:r>
              <a:rPr lang="en-US" dirty="0" smtClean="0">
                <a:solidFill>
                  <a:srgbClr val="000000"/>
                </a:solidFill>
              </a:rPr>
              <a:t> </a:t>
            </a:r>
            <a:r>
              <a:rPr lang="en-US" dirty="0" err="1" smtClean="0">
                <a:solidFill>
                  <a:srgbClr val="000000"/>
                </a:solidFill>
              </a:rPr>
              <a:t>Fällen</a:t>
            </a:r>
            <a:r>
              <a:rPr lang="en-US" dirty="0" smtClean="0">
                <a:solidFill>
                  <a:srgbClr val="000000"/>
                </a:solidFill>
              </a:rPr>
              <a:t> gilt:</a:t>
            </a:r>
            <a:br>
              <a:rPr lang="en-US" dirty="0" smtClean="0">
                <a:solidFill>
                  <a:srgbClr val="000000"/>
                </a:solidFill>
              </a:rPr>
            </a:br>
            <a:r>
              <a:rPr lang="en-US" dirty="0" err="1" smtClean="0">
                <a:solidFill>
                  <a:srgbClr val="000000"/>
                </a:solidFill>
              </a:rPr>
              <a:t>Knoten</a:t>
            </a:r>
            <a:r>
              <a:rPr lang="en-US" dirty="0" smtClean="0">
                <a:solidFill>
                  <a:srgbClr val="000000"/>
                </a:solidFill>
              </a:rPr>
              <a:t> </a:t>
            </a:r>
            <a:r>
              <a:rPr lang="en-US" dirty="0" err="1" smtClean="0">
                <a:solidFill>
                  <a:srgbClr val="000000"/>
                </a:solidFill>
              </a:rPr>
              <a:t>müssen</a:t>
            </a:r>
            <a:r>
              <a:rPr lang="en-US" dirty="0" smtClean="0">
                <a:solidFill>
                  <a:srgbClr val="000000"/>
                </a:solidFill>
              </a:rPr>
              <a:t> </a:t>
            </a:r>
            <a:r>
              <a:rPr lang="en-US" dirty="0" err="1" smtClean="0">
                <a:solidFill>
                  <a:srgbClr val="000000"/>
                </a:solidFill>
              </a:rPr>
              <a:t>kommunizieren</a:t>
            </a:r>
            <a:r>
              <a:rPr lang="en-US" dirty="0" smtClean="0">
                <a:solidFill>
                  <a:srgbClr val="000000"/>
                </a:solidFill>
              </a:rPr>
              <a:t>, </a:t>
            </a:r>
            <a:br>
              <a:rPr lang="en-US" dirty="0" smtClean="0">
                <a:solidFill>
                  <a:srgbClr val="000000"/>
                </a:solidFill>
              </a:rPr>
            </a:br>
            <a:r>
              <a:rPr lang="en-US" dirty="0" smtClean="0">
                <a:solidFill>
                  <a:srgbClr val="000000"/>
                </a:solidFill>
              </a:rPr>
              <a:t>um Modell </a:t>
            </a:r>
            <a:r>
              <a:rPr lang="en-US" dirty="0" err="1" smtClean="0">
                <a:solidFill>
                  <a:srgbClr val="000000"/>
                </a:solidFill>
              </a:rPr>
              <a:t>zu</a:t>
            </a:r>
            <a:r>
              <a:rPr lang="en-US" dirty="0" smtClean="0">
                <a:solidFill>
                  <a:srgbClr val="000000"/>
                </a:solidFill>
              </a:rPr>
              <a:t> </a:t>
            </a:r>
            <a:r>
              <a:rPr lang="en-US" dirty="0" err="1" smtClean="0">
                <a:solidFill>
                  <a:srgbClr val="000000"/>
                </a:solidFill>
              </a:rPr>
              <a:t>bestimmen</a:t>
            </a:r>
            <a:endParaRPr lang="en-US" dirty="0"/>
          </a:p>
        </p:txBody>
      </p:sp>
    </p:spTree>
    <p:extLst>
      <p:ext uri="{BB962C8B-B14F-4D97-AF65-F5344CB8AC3E}">
        <p14:creationId xmlns:p14="http://schemas.microsoft.com/office/powerpoint/2010/main" val="1984491605"/>
      </p:ext>
    </p:extLst>
  </p:cSld>
  <p:clrMapOvr>
    <a:masterClrMapping/>
  </p:clrMapOvr>
  <p:transition spd="slow">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B63FF872-1AD5-834A-AFC0-24CBC8B1BD35}" type="slidenum">
              <a:rPr lang="tr-TR" smtClean="0"/>
              <a:pPr>
                <a:defRPr/>
              </a:pPr>
              <a:t>19</a:t>
            </a:fld>
            <a:endParaRPr lang="tr-T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6467" cy="6858000"/>
          </a:xfrm>
          <a:prstGeom prst="rect">
            <a:avLst/>
          </a:prstGeom>
        </p:spPr>
      </p:pic>
    </p:spTree>
    <p:extLst>
      <p:ext uri="{BB962C8B-B14F-4D97-AF65-F5344CB8AC3E}">
        <p14:creationId xmlns:p14="http://schemas.microsoft.com/office/powerpoint/2010/main" val="1594864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Teilnehmerkreis und Voraussetzungen</a:t>
            </a:r>
            <a:endParaRPr lang="de-DE" dirty="0"/>
          </a:p>
        </p:txBody>
      </p:sp>
      <p:sp>
        <p:nvSpPr>
          <p:cNvPr id="3" name="Inhaltsplatzhalter 2"/>
          <p:cNvSpPr>
            <a:spLocks noGrp="1"/>
          </p:cNvSpPr>
          <p:nvPr>
            <p:ph idx="1"/>
          </p:nvPr>
        </p:nvSpPr>
        <p:spPr/>
        <p:txBody>
          <a:bodyPr/>
          <a:lstStyle/>
          <a:p>
            <a:pPr marL="0" indent="0">
              <a:buNone/>
              <a:defRPr/>
            </a:pPr>
            <a:r>
              <a:rPr lang="de-DE" sz="1800" b="1" dirty="0"/>
              <a:t>Studiengänge</a:t>
            </a:r>
          </a:p>
          <a:p>
            <a:pPr>
              <a:defRPr/>
            </a:pPr>
            <a:r>
              <a:rPr lang="de-DE" sz="1800" dirty="0"/>
              <a:t>Bachelor </a:t>
            </a:r>
            <a:r>
              <a:rPr lang="de-DE" sz="1800" b="1" dirty="0"/>
              <a:t>Informatik</a:t>
            </a:r>
            <a:endParaRPr lang="de-DE" sz="1800" dirty="0"/>
          </a:p>
          <a:p>
            <a:pPr>
              <a:defRPr/>
            </a:pPr>
            <a:r>
              <a:rPr lang="de-DE" sz="1800" dirty="0"/>
              <a:t>Bachelor </a:t>
            </a:r>
            <a:r>
              <a:rPr lang="de-DE" sz="1800" b="1" dirty="0"/>
              <a:t>IT-Sicherheit</a:t>
            </a:r>
          </a:p>
          <a:p>
            <a:pPr>
              <a:defRPr/>
            </a:pPr>
            <a:r>
              <a:rPr lang="de-DE" sz="1800" dirty="0"/>
              <a:t>Bachelor </a:t>
            </a:r>
            <a:r>
              <a:rPr lang="de-DE" sz="1800" b="1" dirty="0"/>
              <a:t>Mathematik in Medizin und Lebenswissenschaften</a:t>
            </a:r>
          </a:p>
          <a:p>
            <a:pPr>
              <a:defRPr/>
            </a:pPr>
            <a:r>
              <a:rPr lang="de-DE" sz="1800" dirty="0"/>
              <a:t>Bachelor </a:t>
            </a:r>
            <a:r>
              <a:rPr lang="de-DE" sz="1800" b="1" dirty="0"/>
              <a:t>Medizinische Informatik</a:t>
            </a:r>
            <a:endParaRPr lang="de-DE" sz="1800" dirty="0"/>
          </a:p>
          <a:p>
            <a:pPr>
              <a:defRPr/>
            </a:pPr>
            <a:r>
              <a:rPr lang="de-DE" sz="1800" dirty="0"/>
              <a:t>Bachelor </a:t>
            </a:r>
            <a:r>
              <a:rPr lang="de-DE" sz="1800" b="1" dirty="0"/>
              <a:t>Medieninformatik</a:t>
            </a:r>
            <a:endParaRPr lang="de-DE" sz="1800" dirty="0"/>
          </a:p>
          <a:p>
            <a:pPr>
              <a:defRPr/>
            </a:pPr>
            <a:r>
              <a:rPr lang="de-DE" sz="1800" dirty="0"/>
              <a:t>Bachelor </a:t>
            </a:r>
            <a:r>
              <a:rPr lang="de-DE" sz="1800" b="1" dirty="0"/>
              <a:t>Robotik und Autonome Systeme</a:t>
            </a:r>
          </a:p>
          <a:p>
            <a:pPr>
              <a:defRPr/>
            </a:pPr>
            <a:endParaRPr lang="de-DE" sz="1800" dirty="0"/>
          </a:p>
          <a:p>
            <a:pPr marL="0" indent="0">
              <a:buNone/>
              <a:defRPr/>
            </a:pPr>
            <a:r>
              <a:rPr lang="de-DE" sz="1800" b="1" dirty="0"/>
              <a:t>Voraussetzungen</a:t>
            </a:r>
            <a:endParaRPr lang="de-DE" sz="1800" dirty="0"/>
          </a:p>
          <a:p>
            <a:pPr>
              <a:defRPr/>
            </a:pPr>
            <a:r>
              <a:rPr lang="de-DE" sz="1800" dirty="0"/>
              <a:t>Keine </a:t>
            </a:r>
          </a:p>
        </p:txBody>
      </p:sp>
      <p:sp>
        <p:nvSpPr>
          <p:cNvPr id="4" name="Foliennummernplatzhalter 3"/>
          <p:cNvSpPr>
            <a:spLocks noGrp="1"/>
          </p:cNvSpPr>
          <p:nvPr>
            <p:ph type="sldNum" sz="quarter" idx="12"/>
          </p:nvPr>
        </p:nvSpPr>
        <p:spPr/>
        <p:txBody>
          <a:bodyPr/>
          <a:lstStyle/>
          <a:p>
            <a:pPr>
              <a:defRPr/>
            </a:pPr>
            <a:fld id="{4F08ACC5-0C12-5A40-8FF7-76A23673B596}" type="slidenum">
              <a:rPr lang="de-DE" smtClean="0"/>
              <a:pPr>
                <a:defRPr/>
              </a:pPr>
              <a:t>2</a:t>
            </a:fld>
            <a:endParaRPr lang="de-DE"/>
          </a:p>
        </p:txBody>
      </p:sp>
    </p:spTree>
    <p:extLst>
      <p:ext uri="{BB962C8B-B14F-4D97-AF65-F5344CB8AC3E}">
        <p14:creationId xmlns:p14="http://schemas.microsoft.com/office/powerpoint/2010/main" val="1622355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Über den Kurs</a:t>
            </a:r>
            <a:endParaRPr lang="de-DE" dirty="0"/>
          </a:p>
        </p:txBody>
      </p:sp>
      <p:sp>
        <p:nvSpPr>
          <p:cNvPr id="3" name="Content Placeholder 2"/>
          <p:cNvSpPr>
            <a:spLocks noGrp="1"/>
          </p:cNvSpPr>
          <p:nvPr>
            <p:ph idx="1"/>
          </p:nvPr>
        </p:nvSpPr>
        <p:spPr>
          <a:xfrm>
            <a:off x="457200" y="1196976"/>
            <a:ext cx="8507413" cy="4968875"/>
          </a:xfrm>
        </p:spPr>
        <p:txBody>
          <a:bodyPr/>
          <a:lstStyle/>
          <a:p>
            <a:r>
              <a:rPr lang="de-DE" sz="2400" dirty="0"/>
              <a:t>Repräsentationssprachen</a:t>
            </a:r>
          </a:p>
          <a:p>
            <a:pPr lvl="1"/>
            <a:r>
              <a:rPr lang="de-DE" sz="2000" dirty="0"/>
              <a:t>Modellierungsansatz</a:t>
            </a:r>
          </a:p>
          <a:p>
            <a:pPr lvl="1"/>
            <a:r>
              <a:rPr lang="de-DE" sz="2000" dirty="0"/>
              <a:t>Entscheidungs- und Berechnungsprobleme</a:t>
            </a:r>
          </a:p>
          <a:p>
            <a:pPr lvl="1"/>
            <a:r>
              <a:rPr lang="de-DE" sz="2000" dirty="0"/>
              <a:t>Verfahren zu deren Lösung</a:t>
            </a:r>
          </a:p>
          <a:p>
            <a:r>
              <a:rPr lang="de-DE" sz="2400" dirty="0"/>
              <a:t>Gewinnung von Modellen aus Daten als Optimierungsproblem (</a:t>
            </a:r>
            <a:r>
              <a:rPr lang="de-DE" sz="2400" dirty="0" err="1"/>
              <a:t>Algorithm</a:t>
            </a:r>
            <a:r>
              <a:rPr lang="de-DE" sz="2400" dirty="0"/>
              <a:t>. Datenanalyse, Data Mining, Maschinelles Lernen)</a:t>
            </a:r>
          </a:p>
          <a:p>
            <a:pPr lvl="1"/>
            <a:r>
              <a:rPr lang="de-DE" sz="2000" dirty="0"/>
              <a:t>Überwachtes Lernen, </a:t>
            </a:r>
          </a:p>
          <a:p>
            <a:pPr lvl="1"/>
            <a:r>
              <a:rPr lang="de-DE" sz="2000" dirty="0" err="1"/>
              <a:t>Unüberwachtes</a:t>
            </a:r>
            <a:r>
              <a:rPr lang="de-DE" sz="2000" dirty="0"/>
              <a:t> Lernen</a:t>
            </a:r>
          </a:p>
          <a:p>
            <a:pPr lvl="2"/>
            <a:r>
              <a:rPr lang="de-DE" sz="1800" dirty="0" err="1"/>
              <a:t>Deep</a:t>
            </a:r>
            <a:r>
              <a:rPr lang="de-DE" sz="1800" dirty="0"/>
              <a:t> Learning, </a:t>
            </a:r>
            <a:r>
              <a:rPr lang="de-DE" sz="1800" dirty="0" err="1"/>
              <a:t>Transduktives</a:t>
            </a:r>
            <a:r>
              <a:rPr lang="de-DE" sz="1800" dirty="0"/>
              <a:t> Lernen, Reinforcement-Lernen</a:t>
            </a:r>
          </a:p>
          <a:p>
            <a:pPr lvl="1"/>
            <a:r>
              <a:rPr lang="de-DE" sz="2000" dirty="0"/>
              <a:t>Transfer-Lernen</a:t>
            </a:r>
          </a:p>
          <a:p>
            <a:r>
              <a:rPr lang="de-DE" sz="2400" dirty="0"/>
              <a:t>Verwendung von Modellen in Anwendungen</a:t>
            </a:r>
          </a:p>
          <a:p>
            <a:pPr lvl="1"/>
            <a:r>
              <a:rPr lang="de-DE" sz="2000" dirty="0"/>
              <a:t>Prädikation, Forensik, Verstehen der Realität (Science-Aspekt!)</a:t>
            </a:r>
          </a:p>
          <a:p>
            <a:pPr lvl="1"/>
            <a:r>
              <a:rPr lang="de-DE" sz="2000" dirty="0"/>
              <a:t>Autonome Aktivitäten/ Agenten</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20</a:t>
            </a:fld>
            <a:endParaRPr lang="de-DE"/>
          </a:p>
        </p:txBody>
      </p:sp>
    </p:spTree>
    <p:extLst>
      <p:ext uri="{BB962C8B-B14F-4D97-AF65-F5344CB8AC3E}">
        <p14:creationId xmlns:p14="http://schemas.microsoft.com/office/powerpoint/2010/main" val="407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9513" y="332656"/>
            <a:ext cx="8902820" cy="6048672"/>
            <a:chOff x="-36512" y="264244"/>
            <a:chExt cx="9215485" cy="62611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15" y="279042"/>
              <a:ext cx="1866900" cy="6235700"/>
            </a:xfrm>
            <a:prstGeom prst="rect">
              <a:avLst/>
            </a:prstGeom>
          </p:spPr>
        </p:pic>
        <p:cxnSp>
          <p:nvCxnSpPr>
            <p:cNvPr id="18" name="Straight Connector 17"/>
            <p:cNvCxnSpPr/>
            <p:nvPr/>
          </p:nvCxnSpPr>
          <p:spPr>
            <a:xfrm>
              <a:off x="-35743" y="6525344"/>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64244"/>
              <a:ext cx="7353300" cy="6261100"/>
            </a:xfrm>
            <a:prstGeom prst="rect">
              <a:avLst/>
            </a:prstGeom>
          </p:spPr>
        </p:pic>
        <p:cxnSp>
          <p:nvCxnSpPr>
            <p:cNvPr id="20" name="Straight Connector 19"/>
            <p:cNvCxnSpPr/>
            <p:nvPr/>
          </p:nvCxnSpPr>
          <p:spPr>
            <a:xfrm>
              <a:off x="-35743" y="271429"/>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41" y="5583902"/>
            <a:ext cx="1422567" cy="195655"/>
          </a:xfrm>
          <a:prstGeom prst="rect">
            <a:avLst/>
          </a:prstGeom>
        </p:spPr>
      </p:pic>
      <p:sp>
        <p:nvSpPr>
          <p:cNvPr id="24" name="TextBox 23"/>
          <p:cNvSpPr txBox="1"/>
          <p:nvPr/>
        </p:nvSpPr>
        <p:spPr>
          <a:xfrm>
            <a:off x="7215927" y="5661248"/>
            <a:ext cx="1484702" cy="215444"/>
          </a:xfrm>
          <a:prstGeom prst="rect">
            <a:avLst/>
          </a:prstGeom>
          <a:noFill/>
        </p:spPr>
        <p:txBody>
          <a:bodyPr wrap="none" rtlCol="0">
            <a:spAutoFit/>
          </a:bodyPr>
          <a:lstStyle/>
          <a:p>
            <a:r>
              <a:rPr lang="en-US" sz="800" b="1" dirty="0" err="1"/>
              <a:t>oder</a:t>
            </a:r>
            <a:r>
              <a:rPr lang="en-US" sz="800" b="1" dirty="0"/>
              <a:t> </a:t>
            </a:r>
            <a:r>
              <a:rPr lang="is-IS" sz="800" b="1" dirty="0"/>
              <a:t>CSxxx Logik für Inform.</a:t>
            </a:r>
            <a:endParaRPr lang="en-US" sz="800" b="1" dirty="0"/>
          </a:p>
        </p:txBody>
      </p:sp>
      <p:sp>
        <p:nvSpPr>
          <p:cNvPr id="25" name="TextBox 24"/>
          <p:cNvSpPr txBox="1"/>
          <p:nvPr/>
        </p:nvSpPr>
        <p:spPr>
          <a:xfrm>
            <a:off x="3995938" y="5717459"/>
            <a:ext cx="2704587" cy="923330"/>
          </a:xfrm>
          <a:prstGeom prst="rect">
            <a:avLst/>
          </a:prstGeom>
          <a:solidFill>
            <a:schemeClr val="bg1"/>
          </a:solidFill>
        </p:spPr>
        <p:txBody>
          <a:bodyPr wrap="none" rtlCol="0">
            <a:spAutoFit/>
          </a:bodyPr>
          <a:lstStyle/>
          <a:p>
            <a:r>
              <a:rPr lang="en-US" sz="5400"/>
              <a:t>Bachelor</a:t>
            </a:r>
            <a:endParaRPr lang="en-US" sz="5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132" y="270892"/>
            <a:ext cx="3505200" cy="6172200"/>
          </a:xfrm>
          <a:prstGeom prst="rect">
            <a:avLst/>
          </a:prstGeom>
        </p:spPr>
      </p:pic>
    </p:spTree>
    <p:extLst>
      <p:ext uri="{BB962C8B-B14F-4D97-AF65-F5344CB8AC3E}">
        <p14:creationId xmlns:p14="http://schemas.microsoft.com/office/powerpoint/2010/main" val="18004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9513" y="332656"/>
            <a:ext cx="8902820" cy="6048672"/>
            <a:chOff x="-36512" y="264244"/>
            <a:chExt cx="9215485" cy="62611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15" y="279042"/>
              <a:ext cx="1866900" cy="6235700"/>
            </a:xfrm>
            <a:prstGeom prst="rect">
              <a:avLst/>
            </a:prstGeom>
          </p:spPr>
        </p:pic>
        <p:cxnSp>
          <p:nvCxnSpPr>
            <p:cNvPr id="18" name="Straight Connector 17"/>
            <p:cNvCxnSpPr/>
            <p:nvPr/>
          </p:nvCxnSpPr>
          <p:spPr>
            <a:xfrm>
              <a:off x="-35743" y="6525344"/>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64244"/>
              <a:ext cx="7353300" cy="6261100"/>
            </a:xfrm>
            <a:prstGeom prst="rect">
              <a:avLst/>
            </a:prstGeom>
          </p:spPr>
        </p:pic>
        <p:cxnSp>
          <p:nvCxnSpPr>
            <p:cNvPr id="20" name="Straight Connector 19"/>
            <p:cNvCxnSpPr/>
            <p:nvPr/>
          </p:nvCxnSpPr>
          <p:spPr>
            <a:xfrm>
              <a:off x="-35743" y="271429"/>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41" y="5583902"/>
            <a:ext cx="1422567" cy="195655"/>
          </a:xfrm>
          <a:prstGeom prst="rect">
            <a:avLst/>
          </a:prstGeom>
        </p:spPr>
      </p:pic>
      <p:sp>
        <p:nvSpPr>
          <p:cNvPr id="24" name="TextBox 23"/>
          <p:cNvSpPr txBox="1"/>
          <p:nvPr/>
        </p:nvSpPr>
        <p:spPr>
          <a:xfrm>
            <a:off x="7215927" y="5661248"/>
            <a:ext cx="1484702" cy="215444"/>
          </a:xfrm>
          <a:prstGeom prst="rect">
            <a:avLst/>
          </a:prstGeom>
          <a:noFill/>
        </p:spPr>
        <p:txBody>
          <a:bodyPr wrap="none" rtlCol="0">
            <a:spAutoFit/>
          </a:bodyPr>
          <a:lstStyle/>
          <a:p>
            <a:r>
              <a:rPr lang="en-US" sz="800" b="1" dirty="0" err="1"/>
              <a:t>oder</a:t>
            </a:r>
            <a:r>
              <a:rPr lang="en-US" sz="800" b="1" dirty="0"/>
              <a:t> </a:t>
            </a:r>
            <a:r>
              <a:rPr lang="is-IS" sz="800" b="1" dirty="0"/>
              <a:t>CSxxx Logik für Inform.</a:t>
            </a:r>
            <a:endParaRPr lang="en-US" sz="800" b="1" dirty="0"/>
          </a:p>
        </p:txBody>
      </p:sp>
      <p:sp>
        <p:nvSpPr>
          <p:cNvPr id="25" name="TextBox 24"/>
          <p:cNvSpPr txBox="1"/>
          <p:nvPr/>
        </p:nvSpPr>
        <p:spPr>
          <a:xfrm>
            <a:off x="3995938" y="5717459"/>
            <a:ext cx="2704587" cy="923330"/>
          </a:xfrm>
          <a:prstGeom prst="rect">
            <a:avLst/>
          </a:prstGeom>
          <a:solidFill>
            <a:schemeClr val="bg1"/>
          </a:solidFill>
        </p:spPr>
        <p:txBody>
          <a:bodyPr wrap="none" rtlCol="0">
            <a:spAutoFit/>
          </a:bodyPr>
          <a:lstStyle/>
          <a:p>
            <a:r>
              <a:rPr lang="en-US" sz="5400"/>
              <a:t>Bachelor</a:t>
            </a:r>
            <a:endParaRPr lang="en-US" sz="5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248" y="2599187"/>
            <a:ext cx="3505200" cy="3771900"/>
          </a:xfrm>
          <a:prstGeom prst="rect">
            <a:avLst/>
          </a:prstGeom>
        </p:spPr>
      </p:pic>
    </p:spTree>
    <p:extLst>
      <p:ext uri="{BB962C8B-B14F-4D97-AF65-F5344CB8AC3E}">
        <p14:creationId xmlns:p14="http://schemas.microsoft.com/office/powerpoint/2010/main" val="6031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505" y="188640"/>
            <a:ext cx="8923828" cy="5184576"/>
            <a:chOff x="179512" y="332656"/>
            <a:chExt cx="8568952" cy="49784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6350000" cy="497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964" y="335508"/>
              <a:ext cx="2222500" cy="4965700"/>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789" y="5517233"/>
            <a:ext cx="1727200" cy="1130300"/>
          </a:xfrm>
          <a:prstGeom prst="rect">
            <a:avLst/>
          </a:prstGeom>
        </p:spPr>
      </p:pic>
      <p:sp>
        <p:nvSpPr>
          <p:cNvPr id="9" name="Oval 8"/>
          <p:cNvSpPr/>
          <p:nvPr/>
        </p:nvSpPr>
        <p:spPr>
          <a:xfrm>
            <a:off x="323528" y="4221088"/>
            <a:ext cx="3168352" cy="57606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7544" y="5517232"/>
            <a:ext cx="2149948" cy="923330"/>
          </a:xfrm>
          <a:prstGeom prst="rect">
            <a:avLst/>
          </a:prstGeom>
          <a:noFill/>
        </p:spPr>
        <p:txBody>
          <a:bodyPr wrap="none" rtlCol="0">
            <a:spAutoFit/>
          </a:bodyPr>
          <a:lstStyle/>
          <a:p>
            <a:r>
              <a:rPr lang="en-US" sz="5400" dirty="0"/>
              <a:t>Master</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233" y="188641"/>
            <a:ext cx="4483100" cy="30099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082" y="1104703"/>
            <a:ext cx="4483100" cy="5461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342" y="2181888"/>
            <a:ext cx="3314700" cy="2133600"/>
          </a:xfrm>
          <a:prstGeom prst="rect">
            <a:avLst/>
          </a:prstGeom>
        </p:spPr>
      </p:pic>
    </p:spTree>
    <p:extLst>
      <p:ext uri="{BB962C8B-B14F-4D97-AF65-F5344CB8AC3E}">
        <p14:creationId xmlns:p14="http://schemas.microsoft.com/office/powerpoint/2010/main" val="1149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a:xfrm>
            <a:off x="446856" y="260129"/>
            <a:ext cx="8229600" cy="936625"/>
          </a:xfrm>
        </p:spPr>
        <p:txBody>
          <a:bodyPr/>
          <a:lstStyle/>
          <a:p>
            <a:r>
              <a:rPr lang="de-DE" dirty="0" smtClean="0">
                <a:latin typeface="+mn-lt"/>
                <a:ea typeface="ＭＳ Ｐゴシック" charset="0"/>
                <a:cs typeface="ＭＳ Ｐゴシック" charset="0"/>
              </a:rPr>
              <a:t>Literatur</a:t>
            </a:r>
            <a:endParaRPr lang="de-DE" dirty="0">
              <a:latin typeface="+mn-lt"/>
              <a:ea typeface="ＭＳ Ｐゴシック" charset="0"/>
              <a:cs typeface="ＭＳ Ｐゴシック" charset="0"/>
            </a:endParaRPr>
          </a:p>
        </p:txBody>
      </p:sp>
      <p:sp>
        <p:nvSpPr>
          <p:cNvPr id="20482" name="Inhaltsplatzhalter 2"/>
          <p:cNvSpPr>
            <a:spLocks noGrp="1"/>
          </p:cNvSpPr>
          <p:nvPr>
            <p:ph idx="1"/>
          </p:nvPr>
        </p:nvSpPr>
        <p:spPr>
          <a:xfrm>
            <a:off x="457200" y="1341439"/>
            <a:ext cx="8229600" cy="4824412"/>
          </a:xfrm>
        </p:spPr>
        <p:txBody>
          <a:bodyPr/>
          <a:lstStyle/>
          <a:p>
            <a:endParaRPr lang="en-US" dirty="0">
              <a:ea typeface="ＭＳ Ｐゴシック" charset="0"/>
              <a:cs typeface="ＭＳ Ｐゴシック" charset="0"/>
            </a:endParaRPr>
          </a:p>
        </p:txBody>
      </p:sp>
      <p:sp>
        <p:nvSpPr>
          <p:cNvPr id="10"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24</a:t>
            </a:fld>
            <a:endParaRPr lang="de-DE" dirty="0"/>
          </a:p>
        </p:txBody>
      </p:sp>
      <p:pic>
        <p:nvPicPr>
          <p:cNvPr id="4" name="Bild 3" descr="ShowCover.asp.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1340768"/>
            <a:ext cx="3645945" cy="4725144"/>
          </a:xfrm>
          <a:prstGeom prst="rect">
            <a:avLst/>
          </a:prstGeom>
        </p:spPr>
      </p:pic>
      <p:pic>
        <p:nvPicPr>
          <p:cNvPr id="2" name="Bild 1" descr="imag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88640"/>
            <a:ext cx="3240360" cy="3667499"/>
          </a:xfrm>
          <a:prstGeom prst="rect">
            <a:avLst/>
          </a:prstGeom>
        </p:spPr>
      </p:pic>
      <p:pic>
        <p:nvPicPr>
          <p:cNvPr id="20486" name="Bild 6" descr="Screen Shot 2014-04-17 at 11.11.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2776" y="2420889"/>
            <a:ext cx="32654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2346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a:t>
            </a:r>
            <a:endParaRPr lang="de-DE" dirty="0"/>
          </a:p>
        </p:txBody>
      </p:sp>
      <p:sp>
        <p:nvSpPr>
          <p:cNvPr id="3" name="Inhaltsplatzhalter 2"/>
          <p:cNvSpPr>
            <a:spLocks noGrp="1"/>
          </p:cNvSpPr>
          <p:nvPr>
            <p:ph idx="1"/>
          </p:nvPr>
        </p:nvSpPr>
        <p:spPr>
          <a:xfrm>
            <a:off x="251520" y="1196976"/>
            <a:ext cx="8435280" cy="4968875"/>
          </a:xfrm>
        </p:spPr>
        <p:txBody>
          <a:bodyPr/>
          <a:lstStyle/>
          <a:p>
            <a:r>
              <a:rPr lang="de-DE" sz="2000" dirty="0"/>
              <a:t>Stuart Russell, Peter </a:t>
            </a:r>
            <a:r>
              <a:rPr lang="de-DE" sz="2000" dirty="0" err="1"/>
              <a:t>Norvig</a:t>
            </a:r>
            <a:r>
              <a:rPr lang="de-DE" sz="2000" dirty="0"/>
              <a:t>, </a:t>
            </a:r>
            <a:r>
              <a:rPr lang="de-DE" sz="2000" b="1" dirty="0" err="1"/>
              <a:t>Artificial</a:t>
            </a:r>
            <a:r>
              <a:rPr lang="de-DE" sz="2000" b="1" dirty="0"/>
              <a:t> </a:t>
            </a:r>
            <a:r>
              <a:rPr lang="de-DE" sz="2000" b="1" dirty="0" err="1"/>
              <a:t>Intelligence</a:t>
            </a:r>
            <a:r>
              <a:rPr lang="de-DE" sz="2000" b="1" dirty="0"/>
              <a:t> – </a:t>
            </a:r>
            <a:br>
              <a:rPr lang="de-DE" sz="2000" b="1" dirty="0"/>
            </a:br>
            <a:r>
              <a:rPr lang="de-DE" sz="2000" b="1" dirty="0"/>
              <a:t>A Modern Approach</a:t>
            </a:r>
            <a:r>
              <a:rPr lang="de-DE" sz="2000" dirty="0"/>
              <a:t>, Pearson, 2009 (oder 2003er Ed.)</a:t>
            </a:r>
          </a:p>
          <a:p>
            <a:r>
              <a:rPr lang="de-DE" sz="2000" dirty="0"/>
              <a:t>Ian H. Witten, Eibe Frank, Mark A. Hall, </a:t>
            </a:r>
            <a:br>
              <a:rPr lang="de-DE" sz="2000" dirty="0"/>
            </a:br>
            <a:r>
              <a:rPr lang="de-DE" sz="2000" dirty="0"/>
              <a:t>Data Mining: </a:t>
            </a:r>
            <a:r>
              <a:rPr lang="de-DE" sz="2000" b="1" dirty="0" err="1"/>
              <a:t>Practical</a:t>
            </a:r>
            <a:r>
              <a:rPr lang="de-DE" sz="2000" b="1" dirty="0"/>
              <a:t> </a:t>
            </a:r>
            <a:r>
              <a:rPr lang="de-DE" sz="2000" b="1" dirty="0" err="1"/>
              <a:t>Machine</a:t>
            </a:r>
            <a:r>
              <a:rPr lang="de-DE" sz="2000" b="1" dirty="0"/>
              <a:t> Learning </a:t>
            </a:r>
            <a:br>
              <a:rPr lang="de-DE" sz="2000" b="1" dirty="0"/>
            </a:br>
            <a:r>
              <a:rPr lang="de-DE" sz="2000" b="1" dirty="0"/>
              <a:t>Tools </a:t>
            </a:r>
            <a:r>
              <a:rPr lang="de-DE" sz="2000" b="1" dirty="0" err="1"/>
              <a:t>and</a:t>
            </a:r>
            <a:r>
              <a:rPr lang="de-DE" sz="2000" b="1" dirty="0"/>
              <a:t> </a:t>
            </a:r>
            <a:r>
              <a:rPr lang="de-DE" sz="2000" b="1" dirty="0" err="1"/>
              <a:t>Techniques</a:t>
            </a:r>
            <a:r>
              <a:rPr lang="de-DE" sz="2000" dirty="0"/>
              <a:t>, Morgan Kaufmann, </a:t>
            </a:r>
            <a:br>
              <a:rPr lang="de-DE" sz="2000" dirty="0"/>
            </a:br>
            <a:r>
              <a:rPr lang="de-DE" sz="2000" dirty="0"/>
              <a:t>2011</a:t>
            </a:r>
          </a:p>
          <a:p>
            <a:r>
              <a:rPr lang="de-DE" sz="2000" dirty="0"/>
              <a:t>Ethem </a:t>
            </a:r>
            <a:r>
              <a:rPr lang="de-DE" sz="2000" dirty="0" err="1"/>
              <a:t>Alpaydin</a:t>
            </a:r>
            <a:r>
              <a:rPr lang="de-DE" sz="2000" dirty="0"/>
              <a:t>, </a:t>
            </a:r>
            <a:br>
              <a:rPr lang="de-DE" sz="2000" dirty="0"/>
            </a:br>
            <a:r>
              <a:rPr lang="de-DE" sz="2000" b="1" dirty="0" err="1"/>
              <a:t>Introduction</a:t>
            </a:r>
            <a:r>
              <a:rPr lang="de-DE" sz="2000" b="1" dirty="0"/>
              <a:t> </a:t>
            </a:r>
            <a:r>
              <a:rPr lang="de-DE" sz="2000" b="1" dirty="0" err="1"/>
              <a:t>to</a:t>
            </a:r>
            <a:r>
              <a:rPr lang="de-DE" sz="2000" b="1" dirty="0"/>
              <a:t> </a:t>
            </a:r>
            <a:r>
              <a:rPr lang="de-DE" sz="2000" b="1" dirty="0" err="1"/>
              <a:t>Machine</a:t>
            </a:r>
            <a:r>
              <a:rPr lang="de-DE" sz="2000" b="1" dirty="0"/>
              <a:t> Learning</a:t>
            </a:r>
            <a:r>
              <a:rPr lang="de-DE" sz="2000" dirty="0"/>
              <a:t>, </a:t>
            </a:r>
            <a:br>
              <a:rPr lang="de-DE" sz="2000" dirty="0"/>
            </a:br>
            <a:r>
              <a:rPr lang="de-DE" sz="2000" dirty="0"/>
              <a:t>3</a:t>
            </a:r>
            <a:r>
              <a:rPr lang="de-DE" sz="2000" baseline="30000" dirty="0"/>
              <a:t>rd</a:t>
            </a:r>
            <a:r>
              <a:rPr lang="de-DE" sz="2000" dirty="0"/>
              <a:t> Ed., MIT Press, 2014</a:t>
            </a:r>
          </a:p>
          <a:p>
            <a:r>
              <a:rPr lang="de-DE" sz="2000" dirty="0"/>
              <a:t>Jure </a:t>
            </a:r>
            <a:r>
              <a:rPr lang="de-DE" sz="2000" dirty="0" err="1"/>
              <a:t>Leskovec</a:t>
            </a:r>
            <a:r>
              <a:rPr lang="de-DE" sz="2000" dirty="0"/>
              <a:t>, Anand </a:t>
            </a:r>
            <a:r>
              <a:rPr lang="de-DE" sz="2000" dirty="0" err="1"/>
              <a:t>Rajaraman</a:t>
            </a:r>
            <a:r>
              <a:rPr lang="de-DE" sz="2000" dirty="0"/>
              <a:t>, </a:t>
            </a:r>
            <a:br>
              <a:rPr lang="de-DE" sz="2000" dirty="0"/>
            </a:br>
            <a:r>
              <a:rPr lang="de-DE" sz="2000" dirty="0"/>
              <a:t>Jeffrey D. Ullman, </a:t>
            </a:r>
            <a:r>
              <a:rPr lang="de-DE" sz="2000" b="1" dirty="0"/>
              <a:t>Mining </a:t>
            </a:r>
            <a:r>
              <a:rPr lang="de-DE" sz="2000" b="1" dirty="0" err="1"/>
              <a:t>of</a:t>
            </a:r>
            <a:r>
              <a:rPr lang="de-DE" sz="2000" b="1" dirty="0"/>
              <a:t> Massive Datasets</a:t>
            </a:r>
            <a:r>
              <a:rPr lang="de-DE" sz="2000" dirty="0"/>
              <a:t>, </a:t>
            </a:r>
            <a:br>
              <a:rPr lang="de-DE" sz="2000" dirty="0"/>
            </a:br>
            <a:r>
              <a:rPr lang="de-DE" sz="2000" dirty="0"/>
              <a:t>2</a:t>
            </a:r>
            <a:r>
              <a:rPr lang="de-DE" sz="2000" baseline="30000" dirty="0"/>
              <a:t>nd</a:t>
            </a:r>
            <a:r>
              <a:rPr lang="de-DE" sz="2000" dirty="0"/>
              <a:t> Ed., Cambridge University Press, 2014</a:t>
            </a:r>
          </a:p>
          <a:p>
            <a:endParaRPr lang="de-DE" sz="2000" dirty="0"/>
          </a:p>
          <a:p>
            <a:r>
              <a:rPr lang="de-DE" sz="2000" dirty="0"/>
              <a:t>Viele zusätzliche Bücher, Präsentationen, </a:t>
            </a:r>
            <a:br>
              <a:rPr lang="de-DE" sz="2000" dirty="0"/>
            </a:br>
            <a:r>
              <a:rPr lang="de-DE" sz="2000" dirty="0"/>
              <a:t>und Videos im Web</a:t>
            </a:r>
          </a:p>
          <a:p>
            <a:endParaRPr lang="de-DE" sz="2000" dirty="0"/>
          </a:p>
        </p:txBody>
      </p:sp>
      <p:sp>
        <p:nvSpPr>
          <p:cNvPr id="4" name="Foliennummernplatzhalter 3"/>
          <p:cNvSpPr>
            <a:spLocks noGrp="1"/>
          </p:cNvSpPr>
          <p:nvPr>
            <p:ph type="sldNum" sz="quarter" idx="12"/>
          </p:nvPr>
        </p:nvSpPr>
        <p:spPr/>
        <p:txBody>
          <a:bodyPr/>
          <a:lstStyle/>
          <a:p>
            <a:pPr>
              <a:defRPr/>
            </a:pPr>
            <a:fld id="{A4C577E2-95DD-1F4B-A688-E8FB02007787}" type="slidenum">
              <a:rPr lang="de-DE" smtClean="0"/>
              <a:pPr>
                <a:defRPr/>
              </a:pPr>
              <a:t>25</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770" y="2204865"/>
            <a:ext cx="2870695" cy="3835633"/>
          </a:xfrm>
          <a:prstGeom prst="rect">
            <a:avLst/>
          </a:prstGeom>
        </p:spPr>
      </p:pic>
    </p:spTree>
    <p:extLst>
      <p:ext uri="{BB962C8B-B14F-4D97-AF65-F5344CB8AC3E}">
        <p14:creationId xmlns:p14="http://schemas.microsoft.com/office/powerpoint/2010/main" val="1921594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Ein</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erweitertes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Beispiel</a:t>
            </a:r>
            <a:endParaRPr lang="en-US" dirty="0">
              <a:latin typeface="+mn-lt"/>
              <a:ea typeface="ＭＳ Ｐゴシック" charset="0"/>
              <a:cs typeface="ＭＳ Ｐゴシック" charset="0"/>
            </a:endParaRPr>
          </a:p>
        </p:txBody>
      </p:sp>
      <p:sp>
        <p:nvSpPr>
          <p:cNvPr id="55299" name="Rectangle 3"/>
          <p:cNvSpPr>
            <a:spLocks noGrp="1" noChangeArrowheads="1"/>
          </p:cNvSpPr>
          <p:nvPr>
            <p:ph type="body" idx="1"/>
          </p:nvPr>
        </p:nvSpPr>
        <p:spPr>
          <a:xfrm>
            <a:off x="457200" y="1341439"/>
            <a:ext cx="8229600" cy="4824412"/>
          </a:xfrm>
        </p:spPr>
        <p:txBody>
          <a:bodyPr/>
          <a:lstStyle/>
          <a:p>
            <a:pPr marL="0" indent="0" eaLnBrk="1" hangingPunct="1">
              <a:buNone/>
            </a:pPr>
            <a:r>
              <a:rPr lang="en-US" dirty="0">
                <a:ea typeface="ＭＳ Ｐゴシック" charset="0"/>
                <a:cs typeface="ＭＳ Ｐゴシック" charset="0"/>
              </a:rPr>
              <a:t>“</a:t>
            </a:r>
            <a:r>
              <a:rPr lang="en-US" dirty="0" err="1" smtClean="0">
                <a:ea typeface="ＭＳ Ｐゴシック" charset="0"/>
                <a:cs typeface="ＭＳ Ｐゴシック" charset="0"/>
              </a:rPr>
              <a:t>Sortierung</a:t>
            </a:r>
            <a:r>
              <a:rPr lang="en-US" dirty="0" smtClean="0">
                <a:ea typeface="ＭＳ Ｐゴシック" charset="0"/>
                <a:cs typeface="ＭＳ Ｐゴシック" charset="0"/>
              </a:rPr>
              <a:t> von </a:t>
            </a:r>
            <a:r>
              <a:rPr lang="en-US" dirty="0" err="1" smtClean="0">
                <a:ea typeface="ＭＳ Ｐゴシック" charset="0"/>
                <a:cs typeface="ＭＳ Ｐゴシック" charset="0"/>
              </a:rPr>
              <a:t>Fischen</a:t>
            </a:r>
            <a:r>
              <a:rPr lang="en-US" dirty="0" smtClean="0">
                <a:ea typeface="ＭＳ Ｐゴシック" charset="0"/>
                <a:cs typeface="ＭＳ Ｐゴシック" charset="0"/>
              </a:rPr>
              <a:t> auf </a:t>
            </a:r>
            <a:r>
              <a:rPr lang="en-US" dirty="0" err="1" smtClean="0">
                <a:ea typeface="ＭＳ Ｐゴシック" charset="0"/>
                <a:cs typeface="ＭＳ Ｐゴシック" charset="0"/>
              </a:rPr>
              <a:t>einem</a:t>
            </a:r>
            <a:r>
              <a:rPr lang="en-US" dirty="0" smtClean="0">
                <a:ea typeface="ＭＳ Ｐゴシック" charset="0"/>
                <a:cs typeface="ＭＳ Ｐゴシック" charset="0"/>
              </a:rPr>
              <a:t> </a:t>
            </a:r>
            <a:r>
              <a:rPr lang="en-US" dirty="0" err="1" smtClean="0">
                <a:ea typeface="ＭＳ Ｐゴシック" charset="0"/>
                <a:cs typeface="ＭＳ Ｐゴシック" charset="0"/>
              </a:rPr>
              <a:t>Förderband</a:t>
            </a:r>
            <a:r>
              <a:rPr lang="en-US" dirty="0" smtClean="0">
                <a:ea typeface="ＭＳ Ｐゴシック" charset="0"/>
                <a:cs typeface="ＭＳ Ｐゴシック" charset="0"/>
              </a:rPr>
              <a:t> </a:t>
            </a:r>
            <a:r>
              <a:rPr lang="en-US" dirty="0" err="1" smtClean="0">
                <a:ea typeface="ＭＳ Ｐゴシック" charset="0"/>
                <a:cs typeface="ＭＳ Ｐゴシック" charset="0"/>
              </a:rPr>
              <a:t>nach</a:t>
            </a:r>
            <a:r>
              <a:rPr lang="en-US" dirty="0" smtClean="0">
                <a:ea typeface="ＭＳ Ｐゴシック" charset="0"/>
                <a:cs typeface="ＭＳ Ｐゴシック" charset="0"/>
              </a:rPr>
              <a:t> </a:t>
            </a:r>
            <a:r>
              <a:rPr lang="en-US" dirty="0" err="1" smtClean="0">
                <a:ea typeface="ＭＳ Ｐゴシック" charset="0"/>
                <a:cs typeface="ＭＳ Ｐゴシック" charset="0"/>
              </a:rPr>
              <a:t>Arten</a:t>
            </a:r>
            <a:r>
              <a:rPr lang="en-US" dirty="0" smtClean="0">
                <a:ea typeface="ＭＳ Ｐゴシック" charset="0"/>
                <a:cs typeface="ＭＳ Ｐゴシック" charset="0"/>
              </a:rPr>
              <a:t> </a:t>
            </a:r>
            <a:r>
              <a:rPr lang="en-US" dirty="0" err="1" smtClean="0">
                <a:ea typeface="ＭＳ Ｐゴシック" charset="0"/>
                <a:cs typeface="ＭＳ Ｐゴシック" charset="0"/>
              </a:rPr>
              <a:t>durch</a:t>
            </a:r>
            <a:r>
              <a:rPr lang="en-US" dirty="0" smtClean="0">
                <a:ea typeface="ＭＳ Ｐゴシック" charset="0"/>
                <a:cs typeface="ＭＳ Ｐゴシック" charset="0"/>
              </a:rPr>
              <a:t> </a:t>
            </a:r>
            <a:r>
              <a:rPr lang="en-US" dirty="0" err="1" smtClean="0">
                <a:ea typeface="ＭＳ Ｐゴシック" charset="0"/>
                <a:cs typeface="ＭＳ Ｐゴシック" charset="0"/>
              </a:rPr>
              <a:t>Bildverarbeitung</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err="1" smtClean="0">
                <a:ea typeface="ＭＳ Ｐゴシック" charset="0"/>
              </a:rPr>
              <a:t>Barsch</a:t>
            </a:r>
            <a:r>
              <a:rPr lang="en-US" dirty="0" smtClean="0">
                <a:ea typeface="ＭＳ Ｐゴシック" charset="0"/>
              </a:rPr>
              <a:t> </a:t>
            </a:r>
            <a:r>
              <a:rPr lang="en-US" dirty="0" smtClean="0">
                <a:ea typeface="ＭＳ Ｐゴシック" charset="0"/>
                <a:cs typeface="ＭＳ Ｐゴシック" charset="0"/>
              </a:rPr>
              <a:t>(</a:t>
            </a:r>
            <a:r>
              <a:rPr lang="en-US" dirty="0" err="1" smtClean="0">
                <a:ea typeface="ＭＳ Ｐゴシック" charset="0"/>
                <a:cs typeface="ＭＳ Ｐゴシック" charset="0"/>
              </a:rPr>
              <a:t>günstig</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smtClean="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smtClean="0">
                <a:ea typeface="ＭＳ Ｐゴシック" charset="0"/>
                <a:cs typeface="ＭＳ Ｐゴシック" charset="0"/>
              </a:rPr>
              <a:t>Art</a:t>
            </a: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err="1" smtClean="0">
                <a:ea typeface="ＭＳ Ｐゴシック" charset="0"/>
                <a:cs typeface="ＭＳ Ｐゴシック" charset="0"/>
              </a:rPr>
              <a:t>Lachs</a:t>
            </a:r>
            <a:r>
              <a:rPr lang="en-US" dirty="0" smtClean="0">
                <a:ea typeface="ＭＳ Ｐゴシック" charset="0"/>
                <a:cs typeface="ＭＳ Ｐゴシック" charset="0"/>
              </a:rPr>
              <a:t> (</a:t>
            </a:r>
            <a:r>
              <a:rPr lang="en-US" dirty="0" err="1" smtClean="0">
                <a:ea typeface="ＭＳ Ｐゴシック" charset="0"/>
                <a:cs typeface="ＭＳ Ｐゴシック" charset="0"/>
              </a:rPr>
              <a:t>teuer</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endParaRPr lang="en-US" dirty="0">
              <a:ea typeface="ＭＳ Ｐゴシック" charset="0"/>
              <a:cs typeface="ＭＳ Ｐゴシック" charset="0"/>
            </a:endParaRPr>
          </a:p>
        </p:txBody>
      </p:sp>
      <p:sp>
        <p:nvSpPr>
          <p:cNvPr id="55300" name="Line 4"/>
          <p:cNvSpPr>
            <a:spLocks noChangeShapeType="1"/>
          </p:cNvSpPr>
          <p:nvPr/>
        </p:nvSpPr>
        <p:spPr bwMode="auto">
          <a:xfrm flipV="1">
            <a:off x="2632720" y="2903787"/>
            <a:ext cx="1219200" cy="457200"/>
          </a:xfrm>
          <a:prstGeom prst="line">
            <a:avLst/>
          </a:prstGeom>
          <a:noFill/>
          <a:ln w="38100" cap="sq">
            <a:solidFill>
              <a:srgbClr val="FF66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de-DE"/>
          </a:p>
        </p:txBody>
      </p:sp>
      <p:sp>
        <p:nvSpPr>
          <p:cNvPr id="55301" name="Line 5"/>
          <p:cNvSpPr>
            <a:spLocks noChangeShapeType="1"/>
          </p:cNvSpPr>
          <p:nvPr/>
        </p:nvSpPr>
        <p:spPr bwMode="auto">
          <a:xfrm>
            <a:off x="2632720" y="3480048"/>
            <a:ext cx="1219200" cy="381000"/>
          </a:xfrm>
          <a:prstGeom prst="line">
            <a:avLst/>
          </a:prstGeom>
          <a:noFill/>
          <a:ln w="38100" cap="sq">
            <a:solidFill>
              <a:srgbClr val="FF66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de-DE"/>
          </a:p>
        </p:txBody>
      </p:sp>
      <p:sp>
        <p:nvSpPr>
          <p:cNvPr id="7"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26</a:t>
            </a:fld>
            <a:endParaRPr lang="de-DE" dirty="0"/>
          </a:p>
        </p:txBody>
      </p:sp>
    </p:spTree>
    <p:extLst>
      <p:ext uri="{BB962C8B-B14F-4D97-AF65-F5344CB8AC3E}">
        <p14:creationId xmlns:p14="http://schemas.microsoft.com/office/powerpoint/2010/main" val="6590603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134938" y="324074"/>
            <a:ext cx="8896351" cy="5337175"/>
          </a:xfrm>
        </p:spPr>
        <p:txBody>
          <a:bodyPr/>
          <a:lstStyle/>
          <a:p>
            <a:pPr marL="0" indent="0" eaLnBrk="1" hangingPunct="1">
              <a:buNone/>
            </a:pPr>
            <a:r>
              <a:rPr lang="en-US" sz="3200" dirty="0">
                <a:ea typeface="ＭＳ Ｐゴシック" charset="0"/>
              </a:rPr>
              <a:t>   </a:t>
            </a:r>
            <a:r>
              <a:rPr lang="en-US" sz="3200" dirty="0" err="1">
                <a:ea typeface="ＭＳ Ｐゴシック" charset="0"/>
              </a:rPr>
              <a:t>Problemanalyse</a:t>
            </a:r>
            <a:endParaRPr lang="en-US" sz="3200" dirty="0">
              <a:ea typeface="ＭＳ Ｐゴシック" charset="0"/>
            </a:endParaRPr>
          </a:p>
          <a:p>
            <a:pPr eaLnBrk="1" hangingPunct="1"/>
            <a:endParaRPr lang="en-US" dirty="0">
              <a:ea typeface="ＭＳ Ｐゴシック" charset="0"/>
            </a:endParaRPr>
          </a:p>
          <a:p>
            <a:pPr marL="457189" lvl="1" indent="0" eaLnBrk="1" hangingPunct="1">
              <a:buNone/>
            </a:pPr>
            <a:r>
              <a:rPr lang="en-US" dirty="0" err="1" smtClean="0">
                <a:ea typeface="ＭＳ Ｐゴシック" charset="0"/>
              </a:rPr>
              <a:t>Verwende</a:t>
            </a:r>
            <a:r>
              <a:rPr lang="en-US" dirty="0" smtClean="0">
                <a:ea typeface="ＭＳ Ｐゴシック" charset="0"/>
              </a:rPr>
              <a:t> </a:t>
            </a:r>
            <a:r>
              <a:rPr lang="en-US" dirty="0" err="1" smtClean="0">
                <a:ea typeface="ＭＳ Ｐゴシック" charset="0"/>
              </a:rPr>
              <a:t>Kamera</a:t>
            </a:r>
            <a:r>
              <a:rPr lang="en-US" dirty="0" smtClean="0">
                <a:ea typeface="ＭＳ Ｐゴシック" charset="0"/>
              </a:rPr>
              <a:t> und </a:t>
            </a:r>
            <a:r>
              <a:rPr lang="en-US" dirty="0" err="1" smtClean="0">
                <a:ea typeface="ＭＳ Ｐゴシック" charset="0"/>
              </a:rPr>
              <a:t>nehme</a:t>
            </a:r>
            <a:r>
              <a:rPr lang="en-US" dirty="0" smtClean="0">
                <a:ea typeface="ＭＳ Ｐゴシック" charset="0"/>
              </a:rPr>
              <a:t> </a:t>
            </a:r>
            <a:r>
              <a:rPr lang="en-US" dirty="0" err="1" smtClean="0">
                <a:ea typeface="ＭＳ Ｐゴシック" charset="0"/>
              </a:rPr>
              <a:t>Bilder</a:t>
            </a:r>
            <a:r>
              <a:rPr lang="en-US" dirty="0" smtClean="0">
                <a:ea typeface="ＭＳ Ｐゴシック" charset="0"/>
              </a:rPr>
              <a:t> auf, </a:t>
            </a:r>
            <a:br>
              <a:rPr lang="en-US" dirty="0" smtClean="0">
                <a:ea typeface="ＭＳ Ｐゴシック" charset="0"/>
              </a:rPr>
            </a:br>
            <a:r>
              <a:rPr lang="en-US" dirty="0" smtClean="0">
                <a:ea typeface="ＭＳ Ｐゴシック" charset="0"/>
              </a:rPr>
              <a:t>um </a:t>
            </a:r>
            <a:r>
              <a:rPr lang="en-US" dirty="0" err="1" smtClean="0">
                <a:ea typeface="ＭＳ Ｐゴシック" charset="0"/>
              </a:rPr>
              <a:t>Merkmale</a:t>
            </a:r>
            <a:r>
              <a:rPr lang="en-US" dirty="0" smtClean="0">
                <a:ea typeface="ＭＳ Ｐゴシック" charset="0"/>
              </a:rPr>
              <a:t> </a:t>
            </a:r>
            <a:r>
              <a:rPr lang="en-US" dirty="0" err="1" smtClean="0">
                <a:ea typeface="ＭＳ Ｐゴシック" charset="0"/>
              </a:rPr>
              <a:t>zu</a:t>
            </a:r>
            <a:r>
              <a:rPr lang="en-US" dirty="0" smtClean="0">
                <a:ea typeface="ＭＳ Ｐゴシック" charset="0"/>
              </a:rPr>
              <a:t> </a:t>
            </a:r>
            <a:r>
              <a:rPr lang="en-US" dirty="0" err="1" smtClean="0">
                <a:ea typeface="ＭＳ Ｐゴシック" charset="0"/>
              </a:rPr>
              <a:t>bestimmen</a:t>
            </a:r>
            <a:r>
              <a:rPr lang="en-US" dirty="0">
                <a:ea typeface="ＭＳ Ｐゴシック" charset="0"/>
              </a:rPr>
              <a:t>:</a:t>
            </a:r>
          </a:p>
          <a:p>
            <a:pPr lvl="2" eaLnBrk="1" hangingPunct="1"/>
            <a:r>
              <a:rPr lang="en-US" sz="1800" dirty="0" err="1">
                <a:ea typeface="ＭＳ Ｐゴシック" charset="0"/>
              </a:rPr>
              <a:t>Länge</a:t>
            </a:r>
            <a:endParaRPr lang="en-US" sz="1800" dirty="0">
              <a:ea typeface="ＭＳ Ｐゴシック" charset="0"/>
            </a:endParaRPr>
          </a:p>
          <a:p>
            <a:pPr lvl="2" eaLnBrk="1" hangingPunct="1"/>
            <a:r>
              <a:rPr lang="en-US" sz="1800" dirty="0" err="1">
                <a:ea typeface="ＭＳ Ｐゴシック" charset="0"/>
              </a:rPr>
              <a:t>Helligkeit</a:t>
            </a:r>
            <a:endParaRPr lang="en-US" sz="1800" dirty="0">
              <a:ea typeface="ＭＳ Ｐゴシック" charset="0"/>
            </a:endParaRPr>
          </a:p>
          <a:p>
            <a:pPr lvl="2" eaLnBrk="1" hangingPunct="1"/>
            <a:r>
              <a:rPr lang="en-US" sz="1800" dirty="0" err="1">
                <a:ea typeface="ＭＳ Ｐゴシック" charset="0"/>
              </a:rPr>
              <a:t>Breite</a:t>
            </a:r>
            <a:endParaRPr lang="en-US" sz="1800" dirty="0">
              <a:ea typeface="ＭＳ Ｐゴシック" charset="0"/>
            </a:endParaRPr>
          </a:p>
          <a:p>
            <a:pPr lvl="2" eaLnBrk="1" hangingPunct="1"/>
            <a:r>
              <a:rPr lang="en-US" sz="1800" dirty="0" err="1">
                <a:ea typeface="ＭＳ Ｐゴシック" charset="0"/>
              </a:rPr>
              <a:t>Anzahl</a:t>
            </a:r>
            <a:r>
              <a:rPr lang="en-US" sz="1800" dirty="0">
                <a:ea typeface="ＭＳ Ｐゴシック" charset="0"/>
              </a:rPr>
              <a:t> und Form der </a:t>
            </a:r>
            <a:r>
              <a:rPr lang="en-US" sz="1800" dirty="0" err="1">
                <a:ea typeface="ＭＳ Ｐゴシック" charset="0"/>
              </a:rPr>
              <a:t>Flossen</a:t>
            </a:r>
            <a:endParaRPr lang="en-US" sz="1800" dirty="0">
              <a:ea typeface="ＭＳ Ｐゴシック" charset="0"/>
            </a:endParaRPr>
          </a:p>
          <a:p>
            <a:pPr lvl="2" eaLnBrk="1" hangingPunct="1"/>
            <a:r>
              <a:rPr lang="en-US" sz="1800" dirty="0">
                <a:ea typeface="ＭＳ Ｐゴシック" charset="0"/>
              </a:rPr>
              <a:t>Position des </a:t>
            </a:r>
            <a:r>
              <a:rPr lang="en-US" sz="1800" dirty="0" err="1">
                <a:ea typeface="ＭＳ Ｐゴシック" charset="0"/>
              </a:rPr>
              <a:t>Mundes</a:t>
            </a:r>
            <a:r>
              <a:rPr lang="en-US" sz="1800" dirty="0">
                <a:ea typeface="ＭＳ Ｐゴシック" charset="0"/>
              </a:rPr>
              <a:t> </a:t>
            </a:r>
            <a:r>
              <a:rPr lang="en-US" sz="1800" dirty="0" err="1">
                <a:ea typeface="ＭＳ Ｐゴシック" charset="0"/>
              </a:rPr>
              <a:t>usw</a:t>
            </a:r>
            <a:r>
              <a:rPr lang="en-US" sz="1800" dirty="0">
                <a:ea typeface="ＭＳ Ｐゴシック" charset="0"/>
              </a:rPr>
              <a:t>.</a:t>
            </a:r>
          </a:p>
          <a:p>
            <a:pPr lvl="2" eaLnBrk="1" hangingPunct="1"/>
            <a:endParaRPr lang="en-US" sz="1800" dirty="0">
              <a:ea typeface="ＭＳ Ｐゴシック" charset="0"/>
            </a:endParaRPr>
          </a:p>
          <a:p>
            <a:pPr marL="514338" lvl="1" indent="0" eaLnBrk="1" hangingPunct="1">
              <a:buNone/>
            </a:pPr>
            <a:r>
              <a:rPr lang="en-US" dirty="0" err="1" smtClean="0">
                <a:ea typeface="ＭＳ Ｐゴシック" charset="0"/>
              </a:rPr>
              <a:t>Menge</a:t>
            </a:r>
            <a:r>
              <a:rPr lang="en-US" dirty="0" smtClean="0">
                <a:ea typeface="ＭＳ Ｐゴシック" charset="0"/>
              </a:rPr>
              <a:t> </a:t>
            </a:r>
            <a:r>
              <a:rPr lang="en-US" dirty="0" err="1" smtClean="0">
                <a:ea typeface="ＭＳ Ｐゴシック" charset="0"/>
              </a:rPr>
              <a:t>aller</a:t>
            </a:r>
            <a:r>
              <a:rPr lang="en-US" dirty="0" smtClean="0">
                <a:ea typeface="ＭＳ Ｐゴシック" charset="0"/>
              </a:rPr>
              <a:t> </a:t>
            </a:r>
            <a:r>
              <a:rPr lang="en-US" dirty="0" err="1" smtClean="0">
                <a:ea typeface="ＭＳ Ｐゴシック" charset="0"/>
              </a:rPr>
              <a:t>möglichen</a:t>
            </a:r>
            <a:r>
              <a:rPr lang="en-US" dirty="0" smtClean="0">
                <a:ea typeface="ＭＳ Ｐゴシック" charset="0"/>
              </a:rPr>
              <a:t> </a:t>
            </a:r>
            <a:r>
              <a:rPr lang="en-US" dirty="0" err="1" smtClean="0">
                <a:ea typeface="ＭＳ Ｐゴシック" charset="0"/>
              </a:rPr>
              <a:t>Merkmale</a:t>
            </a:r>
            <a:r>
              <a:rPr lang="en-US" sz="2000" dirty="0">
                <a:ea typeface="ＭＳ Ｐゴシック" charset="0"/>
              </a:rPr>
              <a:t/>
            </a:r>
            <a:br>
              <a:rPr lang="en-US" sz="2000" dirty="0">
                <a:ea typeface="ＭＳ Ｐゴシック" charset="0"/>
              </a:rPr>
            </a:br>
            <a:endParaRPr lang="en-US" sz="2000" dirty="0">
              <a:ea typeface="ＭＳ Ｐゴシック" charset="0"/>
            </a:endParaRPr>
          </a:p>
          <a:p>
            <a:pPr marL="514338" lvl="1" indent="0" eaLnBrk="1" hangingPunct="1">
              <a:buNone/>
            </a:pPr>
            <a:r>
              <a:rPr lang="en-US" dirty="0" err="1" smtClean="0">
                <a:ea typeface="ＭＳ Ｐゴシック" charset="0"/>
              </a:rPr>
              <a:t>Ziel</a:t>
            </a:r>
            <a:r>
              <a:rPr lang="en-US" dirty="0" smtClean="0">
                <a:ea typeface="ＭＳ Ｐゴシック" charset="0"/>
              </a:rPr>
              <a:t>: </a:t>
            </a:r>
            <a:r>
              <a:rPr lang="en-US" dirty="0" err="1" smtClean="0">
                <a:ea typeface="ＭＳ Ｐゴシック" charset="0"/>
              </a:rPr>
              <a:t>Wähle</a:t>
            </a:r>
            <a:r>
              <a:rPr lang="en-US" dirty="0" smtClean="0">
                <a:ea typeface="ＭＳ Ｐゴシック" charset="0"/>
              </a:rPr>
              <a:t> die </a:t>
            </a:r>
            <a:r>
              <a:rPr lang="en-US" dirty="0" err="1" smtClean="0">
                <a:ea typeface="ＭＳ Ｐゴシック" charset="0"/>
              </a:rPr>
              <a:t>relevanten</a:t>
            </a:r>
            <a:r>
              <a:rPr lang="en-US" dirty="0" smtClean="0">
                <a:ea typeface="ＭＳ Ｐゴシック" charset="0"/>
              </a:rPr>
              <a:t> </a:t>
            </a:r>
            <a:r>
              <a:rPr lang="en-US" dirty="0" err="1" smtClean="0">
                <a:ea typeface="ＭＳ Ｐゴシック" charset="0"/>
              </a:rPr>
              <a:t>aus</a:t>
            </a:r>
            <a:endParaRPr lang="en-US" dirty="0">
              <a:ea typeface="ＭＳ Ｐゴシック" charset="0"/>
            </a:endParaRPr>
          </a:p>
          <a:p>
            <a:pPr lvl="2" eaLnBrk="1" hangingPunct="1"/>
            <a:endParaRPr lang="en-US" sz="1800"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27</a:t>
            </a:fld>
            <a:endParaRPr lang="de-DE" dirty="0"/>
          </a:p>
        </p:txBody>
      </p:sp>
    </p:spTree>
    <p:extLst>
      <p:ext uri="{BB962C8B-B14F-4D97-AF65-F5344CB8AC3E}">
        <p14:creationId xmlns:p14="http://schemas.microsoft.com/office/powerpoint/2010/main" val="19962308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284162" y="260650"/>
            <a:ext cx="7960247" cy="5260975"/>
          </a:xfrm>
        </p:spPr>
        <p:txBody>
          <a:bodyPr/>
          <a:lstStyle/>
          <a:p>
            <a:pPr marL="0" indent="0" eaLnBrk="1" hangingPunct="1">
              <a:buNone/>
            </a:pPr>
            <a:r>
              <a:rPr lang="de-DE" sz="3200" dirty="0">
                <a:ea typeface="ＭＳ Ｐゴシック" charset="0"/>
              </a:rPr>
              <a:t> Vorverarbeitung</a:t>
            </a:r>
          </a:p>
          <a:p>
            <a:pPr eaLnBrk="1" hangingPunct="1"/>
            <a:endParaRPr lang="de-DE" dirty="0" smtClean="0">
              <a:ea typeface="ＭＳ Ｐゴシック" charset="0"/>
            </a:endParaRPr>
          </a:p>
          <a:p>
            <a:pPr eaLnBrk="1" hangingPunct="1"/>
            <a:r>
              <a:rPr lang="de-DE" dirty="0" smtClean="0">
                <a:ea typeface="ＭＳ Ｐゴシック" charset="0"/>
              </a:rPr>
              <a:t>Verwende Segmentierungsoperator, um Fisch und Hintergrund zu unterscheiden</a:t>
            </a:r>
          </a:p>
          <a:p>
            <a:pPr lvl="1" eaLnBrk="1" hangingPunct="1"/>
            <a:endParaRPr lang="de-DE" dirty="0" smtClean="0">
              <a:ea typeface="ＭＳ Ｐゴシック" charset="0"/>
            </a:endParaRPr>
          </a:p>
          <a:p>
            <a:pPr eaLnBrk="1" hangingPunct="1"/>
            <a:r>
              <a:rPr lang="de-DE" dirty="0" smtClean="0">
                <a:ea typeface="ＭＳ Ｐゴシック" charset="0"/>
              </a:rPr>
              <a:t>Fischregion wird verwendet, um Merkmalswerte zu extrahieren (geeignete Merkmale vorher festgelegt)</a:t>
            </a:r>
          </a:p>
          <a:p>
            <a:pPr eaLnBrk="1" hangingPunct="1"/>
            <a:endParaRPr lang="de-DE" dirty="0" smtClean="0">
              <a:ea typeface="ＭＳ Ｐゴシック" charset="0"/>
            </a:endParaRPr>
          </a:p>
          <a:p>
            <a:pPr eaLnBrk="1" hangingPunct="1"/>
            <a:r>
              <a:rPr lang="de-DE" dirty="0" smtClean="0">
                <a:ea typeface="ＭＳ Ｐゴシック" charset="0"/>
              </a:rPr>
              <a:t>Merkmalswerte weiterverarbeitet durch </a:t>
            </a:r>
            <a:br>
              <a:rPr lang="de-DE" dirty="0" smtClean="0">
                <a:ea typeface="ＭＳ Ｐゴシック" charset="0"/>
              </a:rPr>
            </a:br>
            <a:r>
              <a:rPr lang="de-DE" dirty="0" err="1" smtClean="0">
                <a:ea typeface="ＭＳ Ｐゴシック" charset="0"/>
              </a:rPr>
              <a:t>Klassifikator</a:t>
            </a:r>
            <a:r>
              <a:rPr lang="de-DE" dirty="0" smtClean="0">
                <a:ea typeface="ＭＳ Ｐゴシック" charset="0"/>
              </a:rPr>
              <a:t> (Barsch oder Lachs)</a:t>
            </a:r>
            <a:endParaRPr lang="de-DE"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28</a:t>
            </a:fld>
            <a:endParaRPr lang="de-DE" dirty="0"/>
          </a:p>
        </p:txBody>
      </p:sp>
    </p:spTree>
    <p:extLst>
      <p:ext uri="{BB962C8B-B14F-4D97-AF65-F5344CB8AC3E}">
        <p14:creationId xmlns:p14="http://schemas.microsoft.com/office/powerpoint/2010/main" val="180681090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3131" t="3346" b="3142"/>
          <a:stretch>
            <a:fillRect/>
          </a:stretch>
        </p:blipFill>
        <p:spPr>
          <a:xfrm>
            <a:off x="304800" y="1143001"/>
            <a:ext cx="8839200" cy="4348163"/>
          </a:xfrm>
          <a:noFill/>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29</a:t>
            </a:fld>
            <a:endParaRPr lang="de-DE" dirty="0"/>
          </a:p>
        </p:txBody>
      </p:sp>
    </p:spTree>
    <p:extLst>
      <p:ext uri="{BB962C8B-B14F-4D97-AF65-F5344CB8AC3E}">
        <p14:creationId xmlns:p14="http://schemas.microsoft.com/office/powerpoint/2010/main" val="8138179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de-DE" dirty="0" smtClean="0">
                <a:cs typeface="+mj-cs"/>
              </a:rPr>
              <a:t>Organisatorisches: Übungen</a:t>
            </a:r>
          </a:p>
        </p:txBody>
      </p:sp>
      <p:sp>
        <p:nvSpPr>
          <p:cNvPr id="176131" name="Rectangle 3"/>
          <p:cNvSpPr>
            <a:spLocks noGrp="1" noChangeArrowheads="1"/>
          </p:cNvSpPr>
          <p:nvPr>
            <p:ph type="body" idx="1"/>
          </p:nvPr>
        </p:nvSpPr>
        <p:spPr>
          <a:xfrm>
            <a:off x="457202" y="1196976"/>
            <a:ext cx="8435975" cy="5256213"/>
          </a:xfrm>
        </p:spPr>
        <p:txBody>
          <a:bodyPr/>
          <a:lstStyle/>
          <a:p>
            <a:pPr>
              <a:defRPr/>
            </a:pPr>
            <a:r>
              <a:rPr lang="de-DE" sz="2000" b="1" dirty="0"/>
              <a:t>Vorlesung</a:t>
            </a:r>
            <a:r>
              <a:rPr lang="de-DE" sz="2000" dirty="0"/>
              <a:t>: Donnerstags, ab dem 20. Oktober 2016 </a:t>
            </a:r>
          </a:p>
          <a:p>
            <a:pPr>
              <a:defRPr/>
            </a:pPr>
            <a:r>
              <a:rPr lang="de-DE" sz="2000" b="1" dirty="0"/>
              <a:t>Übungen</a:t>
            </a:r>
            <a:r>
              <a:rPr lang="de-DE" sz="2000" dirty="0"/>
              <a:t>: Mittwochs 12-13 Uhr, ab 2.11.</a:t>
            </a:r>
            <a:br>
              <a:rPr lang="de-DE" sz="2000" dirty="0"/>
            </a:br>
            <a:r>
              <a:rPr lang="de-DE" sz="2000" dirty="0"/>
              <a:t>Anmeldung über </a:t>
            </a:r>
            <a:r>
              <a:rPr lang="de-DE" sz="2000" dirty="0" err="1"/>
              <a:t>Moodle</a:t>
            </a:r>
            <a:r>
              <a:rPr lang="de-DE" sz="2000" dirty="0"/>
              <a:t> nach dieser Veranstaltung</a:t>
            </a:r>
          </a:p>
          <a:p>
            <a:pPr>
              <a:defRPr/>
            </a:pPr>
            <a:r>
              <a:rPr lang="de-DE" sz="2000" b="1" dirty="0"/>
              <a:t>Übungsaufgaben</a:t>
            </a:r>
            <a:r>
              <a:rPr lang="de-DE" sz="2000" dirty="0"/>
              <a:t> stehen jeweils nach der Vorlesung ca. ab 16 Uhr</a:t>
            </a:r>
            <a:br>
              <a:rPr lang="de-DE" sz="2000" dirty="0"/>
            </a:br>
            <a:r>
              <a:rPr lang="de-DE" sz="2000" dirty="0"/>
              <a:t>über </a:t>
            </a:r>
            <a:r>
              <a:rPr lang="de-DE" sz="2000" dirty="0" err="1"/>
              <a:t>Moodle</a:t>
            </a:r>
            <a:r>
              <a:rPr lang="de-DE" sz="2000" dirty="0"/>
              <a:t> bereit (erstes Übungsblatt erscheint am 20.10.2016)</a:t>
            </a:r>
          </a:p>
          <a:p>
            <a:pPr>
              <a:defRPr/>
            </a:pPr>
            <a:r>
              <a:rPr lang="de-DE" sz="2000" b="1" dirty="0"/>
              <a:t>Abgabe</a:t>
            </a:r>
            <a:r>
              <a:rPr lang="de-DE" sz="2000" dirty="0"/>
              <a:t> </a:t>
            </a:r>
            <a:r>
              <a:rPr lang="de-DE" sz="2000" b="1" dirty="0"/>
              <a:t>der Lösungen </a:t>
            </a:r>
            <a:r>
              <a:rPr lang="de-DE" sz="2000" dirty="0"/>
              <a:t>erfolgt bis </a:t>
            </a:r>
            <a:r>
              <a:rPr lang="de-DE" sz="2000" dirty="0">
                <a:solidFill>
                  <a:srgbClr val="FF0000"/>
                </a:solidFill>
              </a:rPr>
              <a:t>Montag 14 Uhr </a:t>
            </a:r>
            <a:r>
              <a:rPr lang="de-DE" sz="2000" dirty="0"/>
              <a:t>in der IFIS-Teeküche  (jeweils in der zweiten Woche nach der Ausgabe </a:t>
            </a:r>
            <a:br>
              <a:rPr lang="de-DE" sz="2000" dirty="0"/>
            </a:br>
            <a:r>
              <a:rPr lang="de-DE" sz="2000" dirty="0"/>
              <a:t> in den Kasten  für die jeweilige Übungsgruppe)</a:t>
            </a:r>
          </a:p>
          <a:p>
            <a:pPr>
              <a:defRPr/>
            </a:pPr>
            <a:r>
              <a:rPr lang="de-DE" sz="2000" dirty="0"/>
              <a:t>Aufgaben sollen in einer </a:t>
            </a:r>
            <a:r>
              <a:rPr lang="de-DE" sz="2000" b="1" dirty="0"/>
              <a:t>2-er Gruppe </a:t>
            </a:r>
            <a:r>
              <a:rPr lang="de-DE" sz="2000" dirty="0"/>
              <a:t>bearbeitet werden (also bitte Name(</a:t>
            </a:r>
            <a:r>
              <a:rPr lang="de-DE" sz="2000" dirty="0" err="1"/>
              <a:t>n</a:t>
            </a:r>
            <a:r>
              <a:rPr lang="de-DE" sz="2000" dirty="0"/>
              <a:t>), Matrikelnummer(</a:t>
            </a:r>
            <a:r>
              <a:rPr lang="de-DE" sz="2000" dirty="0" err="1"/>
              <a:t>n</a:t>
            </a:r>
            <a:r>
              <a:rPr lang="de-DE" sz="2000" dirty="0"/>
              <a:t>) und Übungsgruppennummer vermerken)</a:t>
            </a:r>
          </a:p>
          <a:p>
            <a:pPr>
              <a:defRPr/>
            </a:pPr>
            <a:r>
              <a:rPr lang="de-DE" sz="2000" dirty="0"/>
              <a:t>In den Übungen am Mittwoch wird der Übungszettel besprochen, dessen Lösungen bis zum jeweils vorigen Montag abgegeben werden, und auch Fragen zum jeweils neuen Übungszettel geklärt.</a:t>
            </a:r>
          </a:p>
        </p:txBody>
      </p:sp>
      <p:sp>
        <p:nvSpPr>
          <p:cNvPr id="2" name="Foliennummernplatzhalter 1"/>
          <p:cNvSpPr>
            <a:spLocks noGrp="1"/>
          </p:cNvSpPr>
          <p:nvPr>
            <p:ph type="sldNum" sz="quarter" idx="12"/>
          </p:nvPr>
        </p:nvSpPr>
        <p:spPr/>
        <p:txBody>
          <a:bodyPr/>
          <a:lstStyle/>
          <a:p>
            <a:pPr>
              <a:defRPr/>
            </a:pPr>
            <a:fld id="{3459873F-0287-9A4B-A260-FE52D1F3913B}" type="slidenum">
              <a:rPr lang="de-DE"/>
              <a:pPr>
                <a:defRPr/>
              </a:pPr>
              <a:t>3</a:t>
            </a:fld>
            <a:endParaRPr lang="de-DE"/>
          </a:p>
        </p:txBody>
      </p:sp>
    </p:spTree>
    <p:extLst>
      <p:ext uri="{BB962C8B-B14F-4D97-AF65-F5344CB8AC3E}">
        <p14:creationId xmlns:p14="http://schemas.microsoft.com/office/powerpoint/2010/main" val="992889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395536" y="260649"/>
            <a:ext cx="8229600" cy="4824412"/>
          </a:xfrm>
        </p:spPr>
        <p:txBody>
          <a:bodyPr/>
          <a:lstStyle/>
          <a:p>
            <a:pPr marL="0" indent="0" eaLnBrk="1" hangingPunct="1">
              <a:buNone/>
            </a:pPr>
            <a:r>
              <a:rPr lang="de-DE" sz="3200" dirty="0">
                <a:ea typeface="ＭＳ Ｐゴシック" charset="0"/>
              </a:rPr>
              <a:t>Bestimmung geeigneter Merkmale</a:t>
            </a:r>
          </a:p>
          <a:p>
            <a:pPr marL="0" indent="0" eaLnBrk="1" hangingPunct="1">
              <a:buNone/>
            </a:pPr>
            <a:endParaRPr lang="de-DE" dirty="0" smtClean="0">
              <a:ea typeface="ＭＳ Ｐゴシック" charset="0"/>
            </a:endParaRPr>
          </a:p>
          <a:p>
            <a:pPr eaLnBrk="1" hangingPunct="1"/>
            <a:r>
              <a:rPr lang="de-DE" dirty="0" smtClean="0">
                <a:ea typeface="ＭＳ Ｐゴシック" charset="0"/>
              </a:rPr>
              <a:t>Wir benötigen einen Experten, um die Merkmale festzulegen, mit denen man Barsche und Lachse richtig klassifizieren kann</a:t>
            </a:r>
          </a:p>
          <a:p>
            <a:pPr eaLnBrk="1" hangingPunct="1"/>
            <a:r>
              <a:rPr lang="de-DE" dirty="0" smtClean="0">
                <a:ea typeface="ＭＳ Ｐゴシック" charset="0"/>
              </a:rPr>
              <a:t>Wie wäre es mit Länge als Merkmal zur Unterscheidung?</a:t>
            </a: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30</a:t>
            </a:fld>
            <a:endParaRPr lang="de-DE" dirty="0"/>
          </a:p>
        </p:txBody>
      </p:sp>
    </p:spTree>
    <p:extLst>
      <p:ext uri="{BB962C8B-B14F-4D97-AF65-F5344CB8AC3E}">
        <p14:creationId xmlns:p14="http://schemas.microsoft.com/office/powerpoint/2010/main" val="13866863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201" y="2235398"/>
            <a:ext cx="8896351" cy="4135439"/>
          </a:xfrm>
        </p:spPr>
      </p:pic>
      <p:sp>
        <p:nvSpPr>
          <p:cNvPr id="4" name="Foliennummernplatzhalter 1"/>
          <p:cNvSpPr>
            <a:spLocks noGrp="1"/>
          </p:cNvSpPr>
          <p:nvPr>
            <p:ph type="sldNum" sz="quarter" idx="12"/>
          </p:nvPr>
        </p:nvSpPr>
        <p:spPr>
          <a:xfrm>
            <a:off x="7956551" y="6381328"/>
            <a:ext cx="1008063" cy="196851"/>
          </a:xfrm>
        </p:spPr>
        <p:txBody>
          <a:bodyPr/>
          <a:lstStyle/>
          <a:p>
            <a:pPr>
              <a:defRPr/>
            </a:pPr>
            <a:fld id="{3459873F-0287-9A4B-A260-FE52D1F3913B}" type="slidenum">
              <a:rPr lang="de-DE"/>
              <a:pPr>
                <a:defRPr/>
              </a:pPr>
              <a:t>31</a:t>
            </a:fld>
            <a:endParaRPr lang="de-DE" dirty="0"/>
          </a:p>
        </p:txBody>
      </p:sp>
      <p:sp>
        <p:nvSpPr>
          <p:cNvPr id="2" name="TextBox 1"/>
          <p:cNvSpPr txBox="1"/>
          <p:nvPr/>
        </p:nvSpPr>
        <p:spPr>
          <a:xfrm>
            <a:off x="2411760" y="2204567"/>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5" name="TextBox 4"/>
          <p:cNvSpPr txBox="1"/>
          <p:nvPr/>
        </p:nvSpPr>
        <p:spPr>
          <a:xfrm>
            <a:off x="4932040" y="2204567"/>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6" name="TextBox 5"/>
          <p:cNvSpPr txBox="1"/>
          <p:nvPr/>
        </p:nvSpPr>
        <p:spPr>
          <a:xfrm>
            <a:off x="7898993" y="5804967"/>
            <a:ext cx="776175" cy="369332"/>
          </a:xfrm>
          <a:prstGeom prst="rect">
            <a:avLst/>
          </a:prstGeom>
          <a:solidFill>
            <a:schemeClr val="bg1"/>
          </a:solidFill>
        </p:spPr>
        <p:txBody>
          <a:bodyPr wrap="none" rtlCol="0">
            <a:spAutoFit/>
          </a:bodyPr>
          <a:lstStyle/>
          <a:p>
            <a:r>
              <a:rPr lang="de-DE" dirty="0" smtClean="0"/>
              <a:t>Länge</a:t>
            </a:r>
            <a:endParaRPr lang="de-DE" dirty="0"/>
          </a:p>
        </p:txBody>
      </p:sp>
      <p:sp>
        <p:nvSpPr>
          <p:cNvPr id="7" name="TextBox 6"/>
          <p:cNvSpPr txBox="1"/>
          <p:nvPr/>
        </p:nvSpPr>
        <p:spPr>
          <a:xfrm>
            <a:off x="467546" y="2492599"/>
            <a:ext cx="846707" cy="369332"/>
          </a:xfrm>
          <a:prstGeom prst="rect">
            <a:avLst/>
          </a:prstGeom>
          <a:solidFill>
            <a:schemeClr val="bg1"/>
          </a:solidFill>
        </p:spPr>
        <p:txBody>
          <a:bodyPr wrap="none" rtlCol="0">
            <a:spAutoFit/>
          </a:bodyPr>
          <a:lstStyle/>
          <a:p>
            <a:r>
              <a:rPr lang="de-DE" dirty="0" smtClean="0"/>
              <a:t>Anzahl</a:t>
            </a:r>
            <a:endParaRPr lang="de-DE" dirty="0"/>
          </a:p>
        </p:txBody>
      </p:sp>
      <p:sp>
        <p:nvSpPr>
          <p:cNvPr id="8" name="Rectangle 2"/>
          <p:cNvSpPr txBox="1">
            <a:spLocks noChangeArrowheads="1"/>
          </p:cNvSpPr>
          <p:nvPr/>
        </p:nvSpPr>
        <p:spPr bwMode="auto">
          <a:xfrm>
            <a:off x="467545" y="260648"/>
            <a:ext cx="6312321" cy="216024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eaLnBrk="1" hangingPunct="1">
              <a:buFont typeface="Wingdings" charset="0"/>
              <a:buNone/>
            </a:pPr>
            <a:r>
              <a:rPr lang="en-US" sz="3200" kern="0" dirty="0" err="1">
                <a:solidFill>
                  <a:srgbClr val="FF0000"/>
                </a:solidFill>
                <a:ea typeface="ＭＳ Ｐゴシック" charset="0"/>
              </a:rPr>
              <a:t>Länge</a:t>
            </a:r>
            <a:r>
              <a:rPr lang="en-US" sz="3200" kern="0" dirty="0">
                <a:solidFill>
                  <a:srgbClr val="FF0000"/>
                </a:solidFill>
                <a:ea typeface="ＭＳ Ｐゴシック" charset="0"/>
              </a:rPr>
              <a:t> </a:t>
            </a:r>
            <a:r>
              <a:rPr lang="en-US" sz="3200" kern="0" dirty="0" err="1">
                <a:solidFill>
                  <a:srgbClr val="FF0000"/>
                </a:solidFill>
                <a:ea typeface="ＭＳ Ｐゴシック" charset="0"/>
              </a:rPr>
              <a:t>allein</a:t>
            </a:r>
            <a:r>
              <a:rPr lang="en-US" sz="3200" kern="0" dirty="0">
                <a:solidFill>
                  <a:srgbClr val="FF0000"/>
                </a:solidFill>
                <a:ea typeface="ＭＳ Ｐゴシック" charset="0"/>
              </a:rPr>
              <a:t> </a:t>
            </a:r>
            <a:r>
              <a:rPr lang="en-US" sz="3200" kern="0" dirty="0" err="1">
                <a:ea typeface="ＭＳ Ｐゴシック" charset="0"/>
              </a:rPr>
              <a:t>ist</a:t>
            </a:r>
            <a:r>
              <a:rPr lang="en-US" sz="3200" kern="0" dirty="0">
                <a:ea typeface="ＭＳ Ｐゴシック" charset="0"/>
              </a:rPr>
              <a:t> </a:t>
            </a:r>
            <a:r>
              <a:rPr lang="en-US" sz="3200" kern="0" dirty="0" err="1">
                <a:ea typeface="ＭＳ Ｐゴシック" charset="0"/>
              </a:rPr>
              <a:t>kein</a:t>
            </a:r>
            <a:r>
              <a:rPr lang="en-US" sz="3200" kern="0" dirty="0">
                <a:ea typeface="ＭＳ Ｐゴシック" charset="0"/>
              </a:rPr>
              <a:t> </a:t>
            </a:r>
            <a:r>
              <a:rPr lang="en-US" sz="3200" kern="0" dirty="0" err="1">
                <a:ea typeface="ＭＳ Ｐゴシック" charset="0"/>
              </a:rPr>
              <a:t>gutes</a:t>
            </a:r>
            <a:r>
              <a:rPr lang="en-US" sz="3200" kern="0" dirty="0">
                <a:ea typeface="ＭＳ Ｐゴシック" charset="0"/>
              </a:rPr>
              <a:t> </a:t>
            </a:r>
            <a:r>
              <a:rPr lang="en-US" sz="3200" kern="0" dirty="0" err="1">
                <a:ea typeface="ＭＳ Ｐゴシック" charset="0"/>
              </a:rPr>
              <a:t>Merkmal</a:t>
            </a:r>
            <a:r>
              <a:rPr lang="en-US" sz="3200" kern="0" dirty="0">
                <a:ea typeface="ＭＳ Ｐゴシック" charset="0"/>
              </a:rPr>
              <a:t>!</a:t>
            </a:r>
          </a:p>
          <a:p>
            <a:pPr eaLnBrk="1" hangingPunct="1">
              <a:buFont typeface="Wingdings" charset="0"/>
              <a:buNone/>
            </a:pPr>
            <a:endParaRPr lang="en-US" sz="2000" kern="0" dirty="0">
              <a:ea typeface="ＭＳ Ｐゴシック" charset="0"/>
              <a:sym typeface="Wingdings" charset="0"/>
            </a:endParaRPr>
          </a:p>
          <a:p>
            <a:pPr eaLnBrk="1" hangingPunct="1">
              <a:buFont typeface="Wingdings" charset="0"/>
              <a:buNone/>
            </a:pPr>
            <a:r>
              <a:rPr lang="en-US" kern="0" dirty="0">
                <a:ea typeface="ＭＳ Ｐゴシック" charset="0"/>
                <a:sym typeface="Wingdings" charset="0"/>
              </a:rPr>
              <a:t> </a:t>
            </a:r>
            <a:r>
              <a:rPr lang="en-US" kern="0" dirty="0" err="1">
                <a:ea typeface="ＭＳ Ｐゴシック" charset="0"/>
                <a:sym typeface="Wingdings" charset="0"/>
              </a:rPr>
              <a:t>Hohe</a:t>
            </a:r>
            <a:r>
              <a:rPr lang="en-US" kern="0" dirty="0">
                <a:ea typeface="ＭＳ Ｐゴシック" charset="0"/>
                <a:sym typeface="Wingdings" charset="0"/>
              </a:rPr>
              <a:t> </a:t>
            </a:r>
            <a:r>
              <a:rPr lang="en-US" kern="0" dirty="0" err="1">
                <a:ea typeface="ＭＳ Ｐゴシック" charset="0"/>
                <a:sym typeface="Wingdings" charset="0"/>
              </a:rPr>
              <a:t>Kosten</a:t>
            </a:r>
            <a:r>
              <a:rPr lang="en-US" kern="0" dirty="0">
                <a:ea typeface="ＭＳ Ｐゴシック" charset="0"/>
                <a:sym typeface="Wingdings" charset="0"/>
              </a:rPr>
              <a:t> </a:t>
            </a:r>
            <a:r>
              <a:rPr lang="en-US" kern="0" dirty="0" err="1">
                <a:ea typeface="ＭＳ Ｐゴシック" charset="0"/>
                <a:sym typeface="Wingdings" charset="0"/>
              </a:rPr>
              <a:t>bei</a:t>
            </a:r>
            <a:r>
              <a:rPr lang="en-US" kern="0" dirty="0">
                <a:ea typeface="ＭＳ Ｐゴシック" charset="0"/>
                <a:sym typeface="Wingdings" charset="0"/>
              </a:rPr>
              <a:t> </a:t>
            </a:r>
            <a:r>
              <a:rPr lang="en-US" kern="0" dirty="0" err="1">
                <a:ea typeface="ＭＳ Ｐゴシック" charset="0"/>
                <a:sym typeface="Wingdings" charset="0"/>
              </a:rPr>
              <a:t>Fehlentscheidung</a:t>
            </a:r>
            <a:endParaRPr lang="en-US" kern="0" dirty="0">
              <a:ea typeface="ＭＳ Ｐゴシック" charset="0"/>
            </a:endParaRPr>
          </a:p>
          <a:p>
            <a:pPr eaLnBrk="1" hangingPunct="1">
              <a:buFont typeface="Wingdings" charset="0"/>
              <a:buNone/>
            </a:pPr>
            <a:r>
              <a:rPr lang="en-US" kern="0" dirty="0">
                <a:ea typeface="ＭＳ Ｐゴシック" charset="0"/>
              </a:rPr>
              <a:t>      </a:t>
            </a:r>
            <a:r>
              <a:rPr lang="en-US" kern="0" dirty="0" err="1">
                <a:ea typeface="ＭＳ Ｐゴシック" charset="0"/>
              </a:rPr>
              <a:t>Wie</a:t>
            </a:r>
            <a:r>
              <a:rPr lang="en-US" kern="0" dirty="0">
                <a:ea typeface="ＭＳ Ｐゴシック" charset="0"/>
              </a:rPr>
              <a:t> </a:t>
            </a:r>
            <a:r>
              <a:rPr lang="en-US" kern="0" dirty="0" err="1">
                <a:ea typeface="ＭＳ Ｐゴシック" charset="0"/>
              </a:rPr>
              <a:t>wäre</a:t>
            </a:r>
            <a:r>
              <a:rPr lang="en-US" kern="0" dirty="0">
                <a:ea typeface="ＭＳ Ｐゴシック" charset="0"/>
              </a:rPr>
              <a:t> </a:t>
            </a:r>
            <a:r>
              <a:rPr lang="en-US" kern="0" dirty="0" err="1">
                <a:ea typeface="ＭＳ Ｐゴシック" charset="0"/>
              </a:rPr>
              <a:t>es</a:t>
            </a:r>
            <a:r>
              <a:rPr lang="en-US" kern="0" dirty="0">
                <a:ea typeface="ＭＳ Ｐゴシック" charset="0"/>
              </a:rPr>
              <a:t> </a:t>
            </a:r>
            <a:r>
              <a:rPr lang="en-US" kern="0" dirty="0" err="1">
                <a:ea typeface="ＭＳ Ｐゴシック" charset="0"/>
              </a:rPr>
              <a:t>mit</a:t>
            </a:r>
            <a:r>
              <a:rPr lang="en-US" kern="0" dirty="0">
                <a:ea typeface="ＭＳ Ｐゴシック" charset="0"/>
              </a:rPr>
              <a:t> </a:t>
            </a:r>
            <a:r>
              <a:rPr lang="en-US" kern="0" dirty="0" err="1">
                <a:solidFill>
                  <a:srgbClr val="FF0000"/>
                </a:solidFill>
                <a:ea typeface="ＭＳ Ｐゴシック" charset="0"/>
              </a:rPr>
              <a:t>Helligkeit</a:t>
            </a:r>
            <a:r>
              <a:rPr lang="en-US" kern="0" dirty="0">
                <a:ea typeface="ＭＳ Ｐゴシック" charset="0"/>
              </a:rPr>
              <a:t>?</a:t>
            </a:r>
          </a:p>
        </p:txBody>
      </p:sp>
    </p:spTree>
    <p:extLst>
      <p:ext uri="{BB962C8B-B14F-4D97-AF65-F5344CB8AC3E}">
        <p14:creationId xmlns:p14="http://schemas.microsoft.com/office/powerpoint/2010/main" val="1101067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201" y="13716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32</a:t>
            </a:fld>
            <a:endParaRPr lang="de-DE" dirty="0"/>
          </a:p>
        </p:txBody>
      </p:sp>
      <p:sp>
        <p:nvSpPr>
          <p:cNvPr id="5" name="TextBox 4"/>
          <p:cNvSpPr txBox="1"/>
          <p:nvPr/>
        </p:nvSpPr>
        <p:spPr>
          <a:xfrm>
            <a:off x="2195736" y="1844824"/>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580112" y="1844824"/>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596336" y="4869160"/>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8" name="TextBox 7"/>
          <p:cNvSpPr txBox="1"/>
          <p:nvPr/>
        </p:nvSpPr>
        <p:spPr>
          <a:xfrm>
            <a:off x="467546" y="1475492"/>
            <a:ext cx="846707" cy="369332"/>
          </a:xfrm>
          <a:prstGeom prst="rect">
            <a:avLst/>
          </a:prstGeom>
          <a:solidFill>
            <a:schemeClr val="bg1"/>
          </a:solidFill>
        </p:spPr>
        <p:txBody>
          <a:bodyPr wrap="none" rtlCol="0">
            <a:spAutoFit/>
          </a:bodyPr>
          <a:lstStyle/>
          <a:p>
            <a:r>
              <a:rPr lang="de-DE" dirty="0" smtClean="0"/>
              <a:t>Anzahl</a:t>
            </a:r>
            <a:endParaRPr lang="de-DE" dirty="0"/>
          </a:p>
        </p:txBody>
      </p:sp>
    </p:spTree>
    <p:extLst>
      <p:ext uri="{BB962C8B-B14F-4D97-AF65-F5344CB8AC3E}">
        <p14:creationId xmlns:p14="http://schemas.microsoft.com/office/powerpoint/2010/main" val="115631923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149224" y="332658"/>
            <a:ext cx="9031288" cy="5184775"/>
          </a:xfrm>
        </p:spPr>
        <p:txBody>
          <a:bodyPr/>
          <a:lstStyle/>
          <a:p>
            <a:pPr marL="0" indent="0" eaLnBrk="1" hangingPunct="1">
              <a:buNone/>
            </a:pPr>
            <a:r>
              <a:rPr lang="en-US" dirty="0" err="1" smtClean="0">
                <a:ea typeface="ＭＳ Ｐゴシック" charset="0"/>
              </a:rPr>
              <a:t>Schwellwert-Entscheidungsgrenze</a:t>
            </a:r>
            <a:r>
              <a:rPr lang="en-US" dirty="0" smtClean="0">
                <a:ea typeface="ＭＳ Ｐゴシック" charset="0"/>
              </a:rPr>
              <a:t> und </a:t>
            </a:r>
            <a:r>
              <a:rPr lang="en-US" dirty="0" err="1" smtClean="0">
                <a:ea typeface="ＭＳ Ｐゴシック" charset="0"/>
              </a:rPr>
              <a:t>induzierte</a:t>
            </a:r>
            <a:r>
              <a:rPr lang="en-US" dirty="0" smtClean="0">
                <a:ea typeface="ＭＳ Ｐゴシック" charset="0"/>
              </a:rPr>
              <a:t> </a:t>
            </a:r>
            <a:r>
              <a:rPr lang="en-US" dirty="0" err="1" smtClean="0">
                <a:ea typeface="ＭＳ Ｐゴシック" charset="0"/>
              </a:rPr>
              <a:t>Kosten</a:t>
            </a:r>
            <a:endParaRPr lang="en-US" dirty="0">
              <a:ea typeface="ＭＳ Ｐゴシック" charset="0"/>
            </a:endParaRPr>
          </a:p>
          <a:p>
            <a:pPr eaLnBrk="1" hangingPunct="1"/>
            <a:endParaRPr lang="en-US" dirty="0">
              <a:ea typeface="ＭＳ Ｐゴシック" charset="0"/>
            </a:endParaRPr>
          </a:p>
          <a:p>
            <a:pPr lvl="1" eaLnBrk="1" hangingPunct="1"/>
            <a:r>
              <a:rPr lang="en-US" dirty="0" err="1" smtClean="0">
                <a:ea typeface="ＭＳ Ｐゴシック" charset="0"/>
              </a:rPr>
              <a:t>Schwellwert-Entscheidungsgrenze</a:t>
            </a:r>
            <a:r>
              <a:rPr lang="en-US" dirty="0" smtClean="0">
                <a:ea typeface="ＭＳ Ｐゴシック" charset="0"/>
              </a:rPr>
              <a:t> in </a:t>
            </a:r>
            <a:r>
              <a:rPr lang="en-US" dirty="0" err="1" smtClean="0">
                <a:ea typeface="ＭＳ Ｐゴシック" charset="0"/>
              </a:rPr>
              <a:t>Richtung</a:t>
            </a:r>
            <a:r>
              <a:rPr lang="en-US" dirty="0" smtClean="0">
                <a:ea typeface="ＭＳ Ｐゴシック" charset="0"/>
              </a:rPr>
              <a:t> </a:t>
            </a:r>
            <a:r>
              <a:rPr lang="en-US" dirty="0" err="1" smtClean="0">
                <a:ea typeface="ＭＳ Ｐゴシック" charset="0"/>
              </a:rPr>
              <a:t>kleinerer</a:t>
            </a:r>
            <a:r>
              <a:rPr lang="en-US" dirty="0" smtClean="0">
                <a:ea typeface="ＭＳ Ｐゴシック" charset="0"/>
              </a:rPr>
              <a:t> </a:t>
            </a:r>
            <a:r>
              <a:rPr lang="en-US" dirty="0" err="1" smtClean="0">
                <a:ea typeface="ＭＳ Ｐゴシック" charset="0"/>
              </a:rPr>
              <a:t>Helligkeitswerte</a:t>
            </a:r>
            <a:r>
              <a:rPr lang="en-US" dirty="0" smtClean="0">
                <a:ea typeface="ＭＳ Ｐゴシック" charset="0"/>
              </a:rPr>
              <a:t> </a:t>
            </a:r>
            <a:r>
              <a:rPr lang="en-US" dirty="0" err="1" smtClean="0">
                <a:ea typeface="ＭＳ Ｐゴシック" charset="0"/>
              </a:rPr>
              <a:t>minimiert</a:t>
            </a:r>
            <a:r>
              <a:rPr lang="en-US" dirty="0" smtClean="0">
                <a:ea typeface="ＭＳ Ｐゴシック" charset="0"/>
              </a:rPr>
              <a:t> die </a:t>
            </a:r>
            <a:r>
              <a:rPr lang="en-US" dirty="0" err="1" smtClean="0">
                <a:ea typeface="ＭＳ Ｐゴシック" charset="0"/>
              </a:rPr>
              <a:t>Kosten</a:t>
            </a:r>
            <a:r>
              <a:rPr lang="en-US" dirty="0" smtClean="0">
                <a:ea typeface="ＭＳ Ｐゴシック" charset="0"/>
              </a:rPr>
              <a:t> (der </a:t>
            </a:r>
            <a:r>
              <a:rPr lang="en-US" dirty="0" err="1" smtClean="0">
                <a:ea typeface="ＭＳ Ｐゴシック" charset="0"/>
              </a:rPr>
              <a:t>Fehlklassifikation</a:t>
            </a:r>
            <a:r>
              <a:rPr lang="en-US" dirty="0" smtClean="0">
                <a:ea typeface="ＭＳ Ｐゴシック" charset="0"/>
              </a:rPr>
              <a:t>)</a:t>
            </a:r>
            <a:endParaRPr lang="en-US" dirty="0">
              <a:ea typeface="ＭＳ Ｐゴシック" charset="0"/>
            </a:endParaRPr>
          </a:p>
          <a:p>
            <a:pPr lvl="1" eaLnBrk="1" hangingPunct="1"/>
            <a:endParaRPr lang="en-US" dirty="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endParaRPr lang="en-US" dirty="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r>
              <a:rPr lang="en-US" dirty="0" err="1" smtClean="0">
                <a:ea typeface="ＭＳ Ｐゴシック" charset="0"/>
              </a:rPr>
              <a:t>Untersuchung</a:t>
            </a:r>
            <a:r>
              <a:rPr lang="en-US" dirty="0" smtClean="0">
                <a:ea typeface="ＭＳ Ｐゴシック" charset="0"/>
              </a:rPr>
              <a:t> in der </a:t>
            </a:r>
            <a:r>
              <a:rPr lang="en-US" dirty="0" err="1" smtClean="0">
                <a:ea typeface="ＭＳ Ｐゴシック" charset="0"/>
              </a:rPr>
              <a:t>sog</a:t>
            </a:r>
            <a:r>
              <a:rPr lang="en-US" dirty="0" smtClean="0">
                <a:ea typeface="ＭＳ Ｐゴシック" charset="0"/>
              </a:rPr>
              <a:t>.</a:t>
            </a:r>
            <a:endParaRPr lang="en-US" dirty="0">
              <a:ea typeface="ＭＳ Ｐゴシック" charset="0"/>
            </a:endParaRPr>
          </a:p>
          <a:p>
            <a:pPr lvl="1" algn="ctr" eaLnBrk="1" hangingPunct="1">
              <a:buFont typeface="Wingdings" charset="0"/>
              <a:buNone/>
            </a:pPr>
            <a:r>
              <a:rPr lang="en-US" dirty="0" err="1" smtClean="0">
                <a:ea typeface="ＭＳ Ｐゴシック" charset="0"/>
              </a:rPr>
              <a:t>Entscheidungstheorie</a:t>
            </a:r>
            <a:endParaRPr lang="en-US" dirty="0">
              <a:ea typeface="ＭＳ Ｐゴシック" charset="0"/>
            </a:endParaRPr>
          </a:p>
        </p:txBody>
      </p:sp>
      <p:sp>
        <p:nvSpPr>
          <p:cNvPr id="71683" name="AutoShape 3"/>
          <p:cNvSpPr>
            <a:spLocks noChangeArrowheads="1"/>
          </p:cNvSpPr>
          <p:nvPr/>
        </p:nvSpPr>
        <p:spPr bwMode="auto">
          <a:xfrm>
            <a:off x="4356100" y="2708920"/>
            <a:ext cx="609600" cy="1219200"/>
          </a:xfrm>
          <a:prstGeom prst="downArrow">
            <a:avLst>
              <a:gd name="adj1" fmla="val 50000"/>
              <a:gd name="adj2" fmla="val 50000"/>
            </a:avLst>
          </a:prstGeom>
          <a:solidFill>
            <a:srgbClr val="FFFF00"/>
          </a:solidFill>
          <a:ln w="12700" cap="sq">
            <a:solidFill>
              <a:schemeClr val="tx1"/>
            </a:solidFill>
            <a:miter lim="800000"/>
            <a:headEnd type="none" w="sm" len="sm"/>
            <a:tailEnd type="none" w="sm" len="sm"/>
          </a:ln>
        </p:spPr>
        <p:txBody>
          <a:bodyPr wrap="none" anchor="ctr"/>
          <a:lstStyle/>
          <a:p>
            <a:endParaRPr lang="en-US"/>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33</a:t>
            </a:fld>
            <a:endParaRPr lang="de-DE" dirty="0"/>
          </a:p>
        </p:txBody>
      </p:sp>
    </p:spTree>
    <p:extLst>
      <p:ext uri="{BB962C8B-B14F-4D97-AF65-F5344CB8AC3E}">
        <p14:creationId xmlns:p14="http://schemas.microsoft.com/office/powerpoint/2010/main" val="148355868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457200" y="1600200"/>
            <a:ext cx="8382000" cy="3657600"/>
          </a:xfrm>
        </p:spPr>
        <p:txBody>
          <a:bodyPr/>
          <a:lstStyle/>
          <a:p>
            <a:pPr marL="0" indent="0" eaLnBrk="1" hangingPunct="1">
              <a:buNone/>
            </a:pPr>
            <a:r>
              <a:rPr lang="en-US" dirty="0" err="1" smtClean="0">
                <a:ea typeface="ＭＳ Ｐゴシック" charset="0"/>
                <a:cs typeface="ＭＳ Ｐゴシック" charset="0"/>
              </a:rPr>
              <a:t>Passe</a:t>
            </a:r>
            <a:r>
              <a:rPr lang="en-US" dirty="0" smtClean="0">
                <a:ea typeface="ＭＳ Ｐゴシック" charset="0"/>
                <a:cs typeface="ＭＳ Ｐゴシック" charset="0"/>
              </a:rPr>
              <a:t> </a:t>
            </a:r>
            <a:r>
              <a:rPr lang="en-US" dirty="0" err="1" smtClean="0">
                <a:ea typeface="ＭＳ Ｐゴシック" charset="0"/>
                <a:cs typeface="ＭＳ Ｐゴシック" charset="0"/>
              </a:rPr>
              <a:t>Helligkeit</a:t>
            </a:r>
            <a:r>
              <a:rPr lang="en-US" dirty="0" smtClean="0">
                <a:ea typeface="ＭＳ Ｐゴシック" charset="0"/>
                <a:cs typeface="ＭＳ Ｐゴシック" charset="0"/>
              </a:rPr>
              <a:t> an </a:t>
            </a:r>
            <a:br>
              <a:rPr lang="en-US" dirty="0" smtClean="0">
                <a:ea typeface="ＭＳ Ｐゴシック" charset="0"/>
                <a:cs typeface="ＭＳ Ｐゴシック" charset="0"/>
              </a:rPr>
            </a:br>
            <a:r>
              <a:rPr lang="en-US" dirty="0" smtClean="0">
                <a:ea typeface="ＭＳ Ｐゴシック" charset="0"/>
                <a:cs typeface="ＭＳ Ｐゴシック" charset="0"/>
              </a:rPr>
              <a:t>und </a:t>
            </a:r>
            <a:r>
              <a:rPr lang="en-US" dirty="0" err="1" smtClean="0">
                <a:ea typeface="ＭＳ Ｐゴシック" charset="0"/>
                <a:cs typeface="ＭＳ Ｐゴシック" charset="0"/>
              </a:rPr>
              <a:t>verwende</a:t>
            </a:r>
            <a:r>
              <a:rPr lang="en-US" dirty="0" smtClean="0">
                <a:ea typeface="ＭＳ Ｐゴシック" charset="0"/>
                <a:cs typeface="ＭＳ Ｐゴシック" charset="0"/>
              </a:rPr>
              <a:t> </a:t>
            </a:r>
            <a:r>
              <a:rPr lang="en-US" dirty="0" err="1" smtClean="0">
                <a:ea typeface="ＭＳ Ｐゴシック" charset="0"/>
                <a:cs typeface="ＭＳ Ｐゴシック" charset="0"/>
              </a:rPr>
              <a:t>zusätzlich</a:t>
            </a:r>
            <a:r>
              <a:rPr lang="en-US" dirty="0" smtClean="0">
                <a:ea typeface="ＭＳ Ｐゴシック" charset="0"/>
                <a:cs typeface="ＭＳ Ｐゴシック" charset="0"/>
              </a:rPr>
              <a:t> die </a:t>
            </a:r>
            <a:r>
              <a:rPr lang="en-US" dirty="0" err="1" smtClean="0">
                <a:ea typeface="ＭＳ Ｐゴシック" charset="0"/>
                <a:cs typeface="ＭＳ Ｐゴシック" charset="0"/>
              </a:rPr>
              <a:t>Breite</a:t>
            </a:r>
            <a:r>
              <a:rPr lang="en-US" dirty="0" smtClean="0">
                <a:ea typeface="ＭＳ Ｐゴシック" charset="0"/>
                <a:cs typeface="ＭＳ Ｐゴシック" charset="0"/>
              </a:rPr>
              <a:t> des </a:t>
            </a:r>
            <a:r>
              <a:rPr lang="en-US" dirty="0" err="1" smtClean="0">
                <a:ea typeface="ＭＳ Ｐゴシック" charset="0"/>
                <a:cs typeface="ＭＳ Ｐゴシック" charset="0"/>
              </a:rPr>
              <a:t>Fisches</a:t>
            </a:r>
            <a:endParaRPr lang="en-US" dirty="0">
              <a:ea typeface="ＭＳ Ｐゴシック" charset="0"/>
            </a:endParaRPr>
          </a:p>
          <a:p>
            <a:pPr marL="0" indent="0" eaLnBrk="1" hangingPunct="1">
              <a:buNone/>
            </a:pPr>
            <a:endParaRPr lang="en-US" dirty="0">
              <a:ea typeface="ＭＳ Ｐゴシック" charset="0"/>
              <a:cs typeface="ＭＳ Ｐゴシック" charset="0"/>
            </a:endParaRPr>
          </a:p>
          <a:p>
            <a:pPr algn="ctr" eaLnBrk="1" hangingPunct="1">
              <a:buFont typeface="Wingdings" charset="0"/>
              <a:buNone/>
            </a:pPr>
            <a:r>
              <a:rPr lang="en-US" dirty="0" err="1" smtClean="0">
                <a:ea typeface="ＭＳ Ｐゴシック" charset="0"/>
                <a:cs typeface="ＭＳ Ｐゴシック" charset="0"/>
              </a:rPr>
              <a:t>Fisch</a:t>
            </a:r>
            <a:r>
              <a:rPr lang="en-US" dirty="0">
                <a:ea typeface="ＭＳ Ｐゴシック" charset="0"/>
                <a:cs typeface="ＭＳ Ｐゴシック" charset="0"/>
              </a:rPr>
              <a:t>		      </a:t>
            </a:r>
            <a:r>
              <a:rPr lang="en-US" dirty="0" smtClean="0">
                <a:ea typeface="ＭＳ Ｐゴシック" charset="0"/>
                <a:cs typeface="ＭＳ Ｐゴシック" charset="0"/>
              </a:rPr>
              <a:t>                    </a:t>
            </a:r>
            <a:r>
              <a:rPr lang="en-US" i="1" dirty="0" err="1">
                <a:ea typeface="ＭＳ Ｐゴシック" charset="0"/>
                <a:cs typeface="ＭＳ Ｐゴシック" charset="0"/>
              </a:rPr>
              <a:t>x</a:t>
            </a:r>
            <a:r>
              <a:rPr lang="en-US" i="1" baseline="30000" dirty="0" err="1">
                <a:ea typeface="ＭＳ Ｐゴシック" charset="0"/>
                <a:cs typeface="ＭＳ Ｐゴシック" charset="0"/>
              </a:rPr>
              <a:t>T</a:t>
            </a:r>
            <a:r>
              <a:rPr lang="en-US" i="1" dirty="0">
                <a:ea typeface="ＭＳ Ｐゴシック" charset="0"/>
                <a:cs typeface="ＭＳ Ｐゴシック" charset="0"/>
              </a:rPr>
              <a:t> = </a:t>
            </a:r>
            <a:r>
              <a:rPr lang="en-US" b="1" i="1" dirty="0">
                <a:ea typeface="ＭＳ Ｐゴシック" charset="0"/>
                <a:cs typeface="ＭＳ Ｐゴシック" charset="0"/>
              </a:rPr>
              <a:t>[</a:t>
            </a:r>
            <a:r>
              <a:rPr lang="en-US" i="1" dirty="0">
                <a:ea typeface="ＭＳ Ｐゴシック" charset="0"/>
                <a:cs typeface="ＭＳ Ｐゴシック" charset="0"/>
              </a:rPr>
              <a:t>x</a:t>
            </a:r>
            <a:r>
              <a:rPr lang="en-US" i="1" baseline="-25000" dirty="0">
                <a:ea typeface="ＭＳ Ｐゴシック" charset="0"/>
                <a:cs typeface="ＭＳ Ｐゴシック" charset="0"/>
              </a:rPr>
              <a:t>1</a:t>
            </a:r>
            <a:r>
              <a:rPr lang="en-US" i="1" dirty="0">
                <a:ea typeface="ＭＳ Ｐゴシック" charset="0"/>
                <a:cs typeface="ＭＳ Ｐゴシック" charset="0"/>
              </a:rPr>
              <a:t>, x</a:t>
            </a:r>
            <a:r>
              <a:rPr lang="en-US" i="1" baseline="-25000" dirty="0">
                <a:ea typeface="ＭＳ Ｐゴシック" charset="0"/>
                <a:cs typeface="ＭＳ Ｐゴシック" charset="0"/>
              </a:rPr>
              <a:t>2</a:t>
            </a:r>
            <a:r>
              <a:rPr lang="en-US" b="1" i="1" dirty="0">
                <a:ea typeface="ＭＳ Ｐゴシック" charset="0"/>
                <a:cs typeface="ＭＳ Ｐゴシック" charset="0"/>
              </a:rPr>
              <a:t>]</a:t>
            </a:r>
          </a:p>
        </p:txBody>
      </p:sp>
      <p:sp>
        <p:nvSpPr>
          <p:cNvPr id="73731" name="AutoShape 3"/>
          <p:cNvSpPr>
            <a:spLocks noChangeArrowheads="1"/>
          </p:cNvSpPr>
          <p:nvPr/>
        </p:nvSpPr>
        <p:spPr bwMode="auto">
          <a:xfrm>
            <a:off x="3390900" y="3020631"/>
            <a:ext cx="1600200" cy="381000"/>
          </a:xfrm>
          <a:prstGeom prst="rightArrow">
            <a:avLst>
              <a:gd name="adj1" fmla="val 50000"/>
              <a:gd name="adj2" fmla="val 105000"/>
            </a:avLst>
          </a:prstGeom>
          <a:solidFill>
            <a:srgbClr val="FFFF00"/>
          </a:solidFill>
          <a:ln w="12700" cap="sq">
            <a:solidFill>
              <a:schemeClr val="tx1"/>
            </a:solidFill>
            <a:miter lim="800000"/>
            <a:headEnd type="none" w="sm" len="sm"/>
            <a:tailEnd type="none" w="sm" len="sm"/>
          </a:ln>
        </p:spPr>
        <p:txBody>
          <a:bodyPr wrap="none" anchor="ctr"/>
          <a:lstStyle/>
          <a:p>
            <a:pPr algn="ctr"/>
            <a:endParaRPr lang="en-US" sz="1000">
              <a:solidFill>
                <a:srgbClr val="FFFF00"/>
              </a:solidFill>
              <a:latin typeface="Times New Roman" charset="0"/>
            </a:endParaRPr>
          </a:p>
        </p:txBody>
      </p:sp>
      <p:sp>
        <p:nvSpPr>
          <p:cNvPr id="73732" name="Text Box 4"/>
          <p:cNvSpPr txBox="1">
            <a:spLocks noChangeArrowheads="1"/>
          </p:cNvSpPr>
          <p:nvPr/>
        </p:nvSpPr>
        <p:spPr bwMode="auto">
          <a:xfrm>
            <a:off x="4572001" y="4037003"/>
            <a:ext cx="13227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b="1" dirty="0" err="1">
                <a:latin typeface="Arial" charset="0"/>
              </a:rPr>
              <a:t>Helligkeit</a:t>
            </a:r>
            <a:endParaRPr lang="en-US" sz="2000" b="1" dirty="0">
              <a:latin typeface="Arial" charset="0"/>
            </a:endParaRPr>
          </a:p>
        </p:txBody>
      </p:sp>
      <p:sp>
        <p:nvSpPr>
          <p:cNvPr id="73733" name="Text Box 5"/>
          <p:cNvSpPr txBox="1">
            <a:spLocks noChangeArrowheads="1"/>
          </p:cNvSpPr>
          <p:nvPr/>
        </p:nvSpPr>
        <p:spPr bwMode="auto">
          <a:xfrm>
            <a:off x="6908801" y="4037003"/>
            <a:ext cx="9108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b="1" dirty="0" err="1">
                <a:latin typeface="Arial" charset="0"/>
              </a:rPr>
              <a:t>Breite</a:t>
            </a:r>
            <a:endParaRPr lang="en-US" sz="2000" b="1" dirty="0">
              <a:latin typeface="Arial" charset="0"/>
            </a:endParaRPr>
          </a:p>
        </p:txBody>
      </p:sp>
      <p:sp>
        <p:nvSpPr>
          <p:cNvPr id="73734" name="Line 6"/>
          <p:cNvSpPr>
            <a:spLocks noChangeShapeType="1"/>
          </p:cNvSpPr>
          <p:nvPr/>
        </p:nvSpPr>
        <p:spPr bwMode="auto">
          <a:xfrm flipH="1">
            <a:off x="5615384" y="3425060"/>
            <a:ext cx="304800" cy="609600"/>
          </a:xfrm>
          <a:prstGeom prst="line">
            <a:avLst/>
          </a:prstGeom>
          <a:noFill/>
          <a:ln w="38100" cap="sq">
            <a:solidFill>
              <a:srgbClr val="FF6600"/>
            </a:solidFill>
            <a:round/>
            <a:headEnd type="none" w="sm" len="sm"/>
            <a:tailEnd type="arrow" w="med" len="med"/>
          </a:ln>
          <a:extLst>
            <a:ext uri="{909E8E84-426E-40dd-AFC4-6F175D3DCCD1}">
              <a14:hiddenFill xmlns:a14="http://schemas.microsoft.com/office/drawing/2010/main" xmlns="">
                <a:noFill/>
              </a14:hiddenFill>
            </a:ext>
          </a:extLst>
        </p:spPr>
        <p:txBody>
          <a:bodyPr wrap="none"/>
          <a:lstStyle/>
          <a:p>
            <a:endParaRPr lang="de-DE"/>
          </a:p>
        </p:txBody>
      </p:sp>
      <p:sp>
        <p:nvSpPr>
          <p:cNvPr id="73735" name="Line 7"/>
          <p:cNvSpPr>
            <a:spLocks noChangeShapeType="1"/>
          </p:cNvSpPr>
          <p:nvPr/>
        </p:nvSpPr>
        <p:spPr bwMode="auto">
          <a:xfrm>
            <a:off x="6516216" y="3408772"/>
            <a:ext cx="457200" cy="609600"/>
          </a:xfrm>
          <a:prstGeom prst="line">
            <a:avLst/>
          </a:prstGeom>
          <a:noFill/>
          <a:ln w="38100" cap="sq">
            <a:solidFill>
              <a:srgbClr val="FF6600"/>
            </a:solidFill>
            <a:round/>
            <a:headEnd type="none" w="sm" len="sm"/>
            <a:tailEnd type="arrow" w="med" len="med"/>
          </a:ln>
          <a:extLst>
            <a:ext uri="{909E8E84-426E-40dd-AFC4-6F175D3DCCD1}">
              <a14:hiddenFill xmlns:a14="http://schemas.microsoft.com/office/drawing/2010/main" xmlns="">
                <a:noFill/>
              </a14:hiddenFill>
            </a:ext>
          </a:extLst>
        </p:spPr>
        <p:txBody>
          <a:bodyPr wrap="none"/>
          <a:lstStyle/>
          <a:p>
            <a:endParaRPr lang="de-DE"/>
          </a:p>
        </p:txBody>
      </p:sp>
      <p:sp>
        <p:nvSpPr>
          <p:cNvPr id="9"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34</a:t>
            </a:fld>
            <a:endParaRPr lang="de-DE" dirty="0"/>
          </a:p>
        </p:txBody>
      </p:sp>
    </p:spTree>
    <p:extLst>
      <p:ext uri="{BB962C8B-B14F-4D97-AF65-F5344CB8AC3E}">
        <p14:creationId xmlns:p14="http://schemas.microsoft.com/office/powerpoint/2010/main" val="2942526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7650" y="14478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35</a:t>
            </a:fld>
            <a:endParaRPr lang="de-DE" dirty="0"/>
          </a:p>
        </p:txBody>
      </p:sp>
      <p:sp>
        <p:nvSpPr>
          <p:cNvPr id="5" name="TextBox 4"/>
          <p:cNvSpPr txBox="1"/>
          <p:nvPr/>
        </p:nvSpPr>
        <p:spPr>
          <a:xfrm>
            <a:off x="1997999" y="1793240"/>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136635" y="1795676"/>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524328" y="4931876"/>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8" name="TextBox 7"/>
          <p:cNvSpPr txBox="1"/>
          <p:nvPr/>
        </p:nvSpPr>
        <p:spPr>
          <a:xfrm>
            <a:off x="395537" y="1547500"/>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10754399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252536" y="1282824"/>
            <a:ext cx="8495928" cy="3946376"/>
          </a:xfrm>
        </p:spPr>
        <p:txBody>
          <a:bodyPr/>
          <a:lstStyle/>
          <a:p>
            <a:pPr eaLnBrk="1" hangingPunct="1"/>
            <a:r>
              <a:rPr lang="de-DE" dirty="0" smtClean="0">
                <a:ea typeface="ＭＳ Ｐゴシック" charset="0"/>
              </a:rPr>
              <a:t>Weitere Merkmale, die nicht direkt zu Helligkeit und Breite in Beziehung stehen, könnten hinzukommen</a:t>
            </a:r>
          </a:p>
          <a:p>
            <a:pPr lvl="1" eaLnBrk="1" hangingPunct="1"/>
            <a:r>
              <a:rPr lang="de-DE" dirty="0" smtClean="0">
                <a:ea typeface="ＭＳ Ｐゴシック" charset="0"/>
                <a:cs typeface="ＭＳ Ｐゴシック" charset="0"/>
              </a:rPr>
              <a:t>Vorsicht aber vor Reduktion durch "verrauschte Merkmale"</a:t>
            </a:r>
          </a:p>
          <a:p>
            <a:pPr eaLnBrk="1" hangingPunct="1"/>
            <a:endParaRPr lang="de-DE" dirty="0" smtClean="0">
              <a:ea typeface="ＭＳ Ｐゴシック" charset="0"/>
            </a:endParaRPr>
          </a:p>
          <a:p>
            <a:pPr eaLnBrk="1" hangingPunct="1"/>
            <a:r>
              <a:rPr lang="de-DE" dirty="0" smtClean="0">
                <a:ea typeface="ＭＳ Ｐゴシック" charset="0"/>
              </a:rPr>
              <a:t>Wünschenswerterweise ergibt </a:t>
            </a:r>
            <a:br>
              <a:rPr lang="de-DE" dirty="0" smtClean="0">
                <a:ea typeface="ＭＳ Ｐゴシック" charset="0"/>
              </a:rPr>
            </a:br>
            <a:r>
              <a:rPr lang="de-DE" dirty="0" smtClean="0">
                <a:ea typeface="ＭＳ Ｐゴシック" charset="0"/>
              </a:rPr>
              <a:t>die </a:t>
            </a:r>
            <a:r>
              <a:rPr lang="de-DE" dirty="0" smtClean="0">
                <a:solidFill>
                  <a:srgbClr val="0544FF"/>
                </a:solidFill>
                <a:ea typeface="ＭＳ Ｐゴシック" charset="0"/>
              </a:rPr>
              <a:t>beste Entscheidungsgrenze </a:t>
            </a:r>
            <a:r>
              <a:rPr lang="de-DE" dirty="0" smtClean="0">
                <a:ea typeface="ＭＳ Ｐゴシック" charset="0"/>
              </a:rPr>
              <a:t>eine </a:t>
            </a:r>
            <a:r>
              <a:rPr lang="de-DE" dirty="0" smtClean="0">
                <a:solidFill>
                  <a:srgbClr val="0544FF"/>
                </a:solidFill>
                <a:ea typeface="ＭＳ Ｐゴシック" charset="0"/>
              </a:rPr>
              <a:t>optimale Performanz</a:t>
            </a:r>
            <a:r>
              <a:rPr lang="de-DE" dirty="0" smtClean="0">
                <a:ea typeface="ＭＳ Ｐゴシック" charset="0"/>
              </a:rPr>
              <a:t/>
            </a:r>
            <a:br>
              <a:rPr lang="de-DE" dirty="0" smtClean="0">
                <a:ea typeface="ＭＳ Ｐゴシック" charset="0"/>
              </a:rPr>
            </a:br>
            <a:r>
              <a:rPr lang="de-DE" dirty="0" smtClean="0">
                <a:ea typeface="ＭＳ Ｐゴシック" charset="0"/>
              </a:rPr>
              <a:t>(im Sinne einer Verlustminimierung durch Falschklassifikation)</a:t>
            </a:r>
            <a:endParaRPr lang="de-DE"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36</a:t>
            </a:fld>
            <a:endParaRPr lang="de-DE" dirty="0"/>
          </a:p>
        </p:txBody>
      </p:sp>
    </p:spTree>
    <p:extLst>
      <p:ext uri="{BB962C8B-B14F-4D97-AF65-F5344CB8AC3E}">
        <p14:creationId xmlns:p14="http://schemas.microsoft.com/office/powerpoint/2010/main" val="16246376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457200" y="1341439"/>
            <a:ext cx="8229600" cy="4824412"/>
          </a:xfrm>
        </p:spPr>
        <p:txBody>
          <a:bodyPr/>
          <a:lstStyle/>
          <a:p>
            <a:pPr eaLnBrk="1" hangingPunct="1"/>
            <a:endParaRPr lang="en-US" b="1">
              <a:latin typeface="Lucida Bright" charset="0"/>
              <a:ea typeface="ＭＳ Ｐゴシック" charset="0"/>
              <a:cs typeface="ＭＳ Ｐゴシック" charset="0"/>
            </a:endParaRPr>
          </a:p>
          <a:p>
            <a:pPr eaLnBrk="1" hangingPunct="1">
              <a:buFont typeface="Wingdings" charset="0"/>
              <a:buNone/>
            </a:pPr>
            <a:endParaRPr lang="en-US" b="1">
              <a:latin typeface="Lucida Bright" charset="0"/>
              <a:ea typeface="ＭＳ Ｐゴシック" charset="0"/>
              <a:cs typeface="ＭＳ Ｐゴシック" charset="0"/>
            </a:endParaRP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1"/>
            <a:ext cx="7162800" cy="414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37</a:t>
            </a:fld>
            <a:endParaRPr lang="de-DE" dirty="0"/>
          </a:p>
        </p:txBody>
      </p:sp>
      <p:sp>
        <p:nvSpPr>
          <p:cNvPr id="6" name="TextBox 5"/>
          <p:cNvSpPr txBox="1"/>
          <p:nvPr/>
        </p:nvSpPr>
        <p:spPr>
          <a:xfrm>
            <a:off x="2605923" y="1879645"/>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7" name="TextBox 6"/>
          <p:cNvSpPr txBox="1"/>
          <p:nvPr/>
        </p:nvSpPr>
        <p:spPr>
          <a:xfrm>
            <a:off x="5292080" y="1863021"/>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8" name="TextBox 7"/>
          <p:cNvSpPr txBox="1"/>
          <p:nvPr/>
        </p:nvSpPr>
        <p:spPr>
          <a:xfrm>
            <a:off x="7098091" y="4941168"/>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11" name="TextBox 10"/>
          <p:cNvSpPr txBox="1"/>
          <p:nvPr/>
        </p:nvSpPr>
        <p:spPr>
          <a:xfrm>
            <a:off x="1327501" y="1510313"/>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70636169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827584" y="1340768"/>
            <a:ext cx="7791400" cy="4800600"/>
          </a:xfrm>
        </p:spPr>
        <p:txBody>
          <a:bodyPr/>
          <a:lstStyle/>
          <a:p>
            <a:pPr marL="0" indent="0" eaLnBrk="1" hangingPunct="1">
              <a:buNone/>
            </a:pPr>
            <a:r>
              <a:rPr lang="en-US" dirty="0" err="1" smtClean="0">
                <a:ea typeface="ＭＳ Ｐゴシック" charset="0"/>
                <a:cs typeface="ＭＳ Ｐゴシック" charset="0"/>
              </a:rPr>
              <a:t>Vorfreund</a:t>
            </a:r>
            <a:r>
              <a:rPr lang="en-US" dirty="0" err="1" smtClean="0">
                <a:ea typeface="ＭＳ Ｐゴシック" charset="0"/>
              </a:rPr>
              <a:t>e</a:t>
            </a:r>
            <a:r>
              <a:rPr lang="en-US" dirty="0" smtClean="0">
                <a:ea typeface="ＭＳ Ｐゴシック" charset="0"/>
              </a:rPr>
              <a:t> </a:t>
            </a:r>
            <a:r>
              <a:rPr lang="en-US" dirty="0" err="1" smtClean="0">
                <a:ea typeface="ＭＳ Ｐゴシック" charset="0"/>
              </a:rPr>
              <a:t>über</a:t>
            </a:r>
            <a:r>
              <a:rPr lang="en-US" dirty="0" smtClean="0">
                <a:ea typeface="ＭＳ Ｐゴシック" charset="0"/>
              </a:rPr>
              <a:t> </a:t>
            </a:r>
            <a:r>
              <a:rPr lang="en-US" dirty="0" err="1" smtClean="0">
                <a:ea typeface="ＭＳ Ｐゴシック" charset="0"/>
              </a:rPr>
              <a:t>Klassifikationsleistung</a:t>
            </a:r>
            <a:r>
              <a:rPr lang="en-US" dirty="0" smtClean="0">
                <a:ea typeface="ＭＳ Ｐゴシック" charset="0"/>
              </a:rPr>
              <a:t> auf </a:t>
            </a:r>
            <a:r>
              <a:rPr lang="en-US" dirty="0" err="1" smtClean="0">
                <a:ea typeface="ＭＳ Ｐゴシック" charset="0"/>
              </a:rPr>
              <a:t>Testdaten</a:t>
            </a:r>
            <a:r>
              <a:rPr lang="en-US" dirty="0" smtClean="0">
                <a:ea typeface="ＭＳ Ｐゴシック" charset="0"/>
              </a:rPr>
              <a:t> </a:t>
            </a:r>
            <a:r>
              <a:rPr lang="en-US" dirty="0" err="1" smtClean="0">
                <a:ea typeface="ＭＳ Ｐゴシック" charset="0"/>
              </a:rPr>
              <a:t>kann</a:t>
            </a:r>
            <a:r>
              <a:rPr lang="en-US" dirty="0" smtClean="0">
                <a:ea typeface="ＭＳ Ｐゴシック" charset="0"/>
              </a:rPr>
              <a:t> </a:t>
            </a:r>
            <a:r>
              <a:rPr lang="en-US" dirty="0" err="1" smtClean="0">
                <a:ea typeface="ＭＳ Ｐゴシック" charset="0"/>
              </a:rPr>
              <a:t>verfrüht</a:t>
            </a:r>
            <a:r>
              <a:rPr lang="en-US" dirty="0" smtClean="0">
                <a:ea typeface="ＭＳ Ｐゴシック" charset="0"/>
              </a:rPr>
              <a:t> sein. </a:t>
            </a:r>
            <a:r>
              <a:rPr lang="en-US" dirty="0" err="1" smtClean="0">
                <a:ea typeface="ＭＳ Ｐゴシック" charset="0"/>
              </a:rPr>
              <a:t>Wichtig</a:t>
            </a:r>
            <a:r>
              <a:rPr lang="en-US" dirty="0" smtClean="0">
                <a:ea typeface="ＭＳ Ｐゴシック" charset="0"/>
              </a:rPr>
              <a:t> </a:t>
            </a:r>
            <a:r>
              <a:rPr lang="en-US" dirty="0" err="1" smtClean="0">
                <a:ea typeface="ＭＳ Ｐゴシック" charset="0"/>
              </a:rPr>
              <a:t>ist</a:t>
            </a:r>
            <a:r>
              <a:rPr lang="en-US" dirty="0" smtClean="0">
                <a:ea typeface="ＭＳ Ｐゴシック" charset="0"/>
              </a:rPr>
              <a:t> die </a:t>
            </a:r>
            <a:r>
              <a:rPr lang="en-US" dirty="0" err="1" smtClean="0">
                <a:ea typeface="ＭＳ Ｐゴシック" charset="0"/>
              </a:rPr>
              <a:t>Leistung</a:t>
            </a:r>
            <a:r>
              <a:rPr lang="en-US" dirty="0" smtClean="0">
                <a:ea typeface="ＭＳ Ｐゴシック" charset="0"/>
              </a:rPr>
              <a:t> auf </a:t>
            </a:r>
            <a:r>
              <a:rPr lang="en-US" dirty="0" err="1" smtClean="0">
                <a:ea typeface="ＭＳ Ｐゴシック" charset="0"/>
              </a:rPr>
              <a:t>neuen</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
            </a:r>
            <a:br>
              <a:rPr lang="en-US" dirty="0">
                <a:ea typeface="ＭＳ Ｐゴシック" charset="0"/>
                <a:cs typeface="ＭＳ Ｐゴシック" charset="0"/>
              </a:rPr>
            </a:br>
            <a:r>
              <a:rPr lang="en-US" dirty="0">
                <a:ea typeface="ＭＳ Ｐゴシック" charset="0"/>
                <a:cs typeface="ＭＳ Ｐゴシック" charset="0"/>
              </a:rPr>
              <a:t/>
            </a:r>
            <a:br>
              <a:rPr lang="en-US" dirty="0">
                <a:ea typeface="ＭＳ Ｐゴシック" charset="0"/>
                <a:cs typeface="ＭＳ Ｐゴシック" charset="0"/>
              </a:rPr>
            </a:b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algn="ctr" eaLnBrk="1" hangingPunct="1">
              <a:buFont typeface="Wingdings" charset="0"/>
              <a:buNone/>
            </a:pPr>
            <a:endParaRPr lang="en-US" dirty="0">
              <a:ea typeface="ＭＳ Ｐゴシック" charset="0"/>
              <a:cs typeface="ＭＳ Ｐゴシック" charset="0"/>
            </a:endParaRPr>
          </a:p>
          <a:p>
            <a:pPr algn="ctr" eaLnBrk="1" hangingPunct="1">
              <a:buFont typeface="Wingdings" charset="0"/>
              <a:buNone/>
            </a:pPr>
            <a:r>
              <a:rPr lang="en-US" dirty="0" err="1" smtClean="0">
                <a:ea typeface="ＭＳ Ｐゴシック" charset="0"/>
                <a:cs typeface="ＭＳ Ｐゴシック" charset="0"/>
              </a:rPr>
              <a:t>Generalisierungs</a:t>
            </a:r>
            <a:r>
              <a:rPr lang="en-US" dirty="0" err="1" smtClean="0">
                <a:ea typeface="ＭＳ Ｐゴシック" charset="0"/>
              </a:rPr>
              <a:t>fähigkeit</a:t>
            </a:r>
            <a:r>
              <a:rPr lang="en-US" dirty="0" smtClean="0">
                <a:ea typeface="ＭＳ Ｐゴシック" charset="0"/>
              </a:rPr>
              <a:t> </a:t>
            </a:r>
            <a:r>
              <a:rPr lang="en-US" dirty="0" err="1" smtClean="0">
                <a:ea typeface="ＭＳ Ｐゴシック" charset="0"/>
              </a:rPr>
              <a:t>zählt</a:t>
            </a:r>
            <a:r>
              <a:rPr lang="en-US" dirty="0" smtClean="0">
                <a:ea typeface="ＭＳ Ｐゴシック" charset="0"/>
                <a:cs typeface="ＭＳ Ｐゴシック" charset="0"/>
              </a:rPr>
              <a:t>!</a:t>
            </a:r>
            <a:endParaRPr lang="en-US" dirty="0">
              <a:ea typeface="ＭＳ Ｐゴシック" charset="0"/>
              <a:cs typeface="ＭＳ Ｐゴシック" charset="0"/>
            </a:endParaRPr>
          </a:p>
        </p:txBody>
      </p:sp>
      <p:sp>
        <p:nvSpPr>
          <p:cNvPr id="81923" name="AutoShape 3"/>
          <p:cNvSpPr>
            <a:spLocks noChangeArrowheads="1"/>
          </p:cNvSpPr>
          <p:nvPr/>
        </p:nvSpPr>
        <p:spPr bwMode="auto">
          <a:xfrm>
            <a:off x="4284663" y="2708275"/>
            <a:ext cx="457200" cy="1371600"/>
          </a:xfrm>
          <a:prstGeom prst="downArrow">
            <a:avLst>
              <a:gd name="adj1" fmla="val 50000"/>
              <a:gd name="adj2" fmla="val 75000"/>
            </a:avLst>
          </a:prstGeom>
          <a:solidFill>
            <a:srgbClr val="FFFF00"/>
          </a:solidFill>
          <a:ln w="12700" cap="sq">
            <a:solidFill>
              <a:schemeClr val="tx1"/>
            </a:solidFill>
            <a:miter lim="800000"/>
            <a:headEnd type="none" w="sm" len="sm"/>
            <a:tailEnd type="none" w="sm" len="sm"/>
          </a:ln>
        </p:spPr>
        <p:txBody>
          <a:bodyPr wrap="none" anchor="ctr"/>
          <a:lstStyle/>
          <a:p>
            <a:endParaRPr lang="en-US"/>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38</a:t>
            </a:fld>
            <a:endParaRPr lang="de-DE" dirty="0"/>
          </a:p>
        </p:txBody>
      </p:sp>
    </p:spTree>
    <p:extLst>
      <p:ext uri="{BB962C8B-B14F-4D97-AF65-F5344CB8AC3E}">
        <p14:creationId xmlns:p14="http://schemas.microsoft.com/office/powerpoint/2010/main" val="11070470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1450" y="12192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39</a:t>
            </a:fld>
            <a:endParaRPr lang="de-DE" dirty="0"/>
          </a:p>
        </p:txBody>
      </p:sp>
      <p:sp>
        <p:nvSpPr>
          <p:cNvPr id="5" name="TextBox 4"/>
          <p:cNvSpPr txBox="1"/>
          <p:nvPr/>
        </p:nvSpPr>
        <p:spPr>
          <a:xfrm>
            <a:off x="1835696" y="1571908"/>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220072" y="1571908"/>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787159" y="4725144"/>
            <a:ext cx="1346844" cy="369332"/>
          </a:xfrm>
          <a:prstGeom prst="rect">
            <a:avLst/>
          </a:prstGeom>
          <a:solidFill>
            <a:schemeClr val="bg1"/>
          </a:solidFill>
        </p:spPr>
        <p:txBody>
          <a:bodyPr wrap="none" rtlCol="0">
            <a:spAutoFit/>
          </a:bodyPr>
          <a:lstStyle/>
          <a:p>
            <a:r>
              <a:rPr lang="de-DE" dirty="0" smtClean="0"/>
              <a:t>Helligkeit     </a:t>
            </a:r>
            <a:endParaRPr lang="de-DE" dirty="0"/>
          </a:p>
        </p:txBody>
      </p:sp>
      <p:sp>
        <p:nvSpPr>
          <p:cNvPr id="8" name="TextBox 7"/>
          <p:cNvSpPr txBox="1"/>
          <p:nvPr/>
        </p:nvSpPr>
        <p:spPr>
          <a:xfrm>
            <a:off x="323529" y="1219200"/>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9277597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Organisatorisches: </a:t>
            </a:r>
            <a:r>
              <a:rPr lang="de-DE" dirty="0" smtClean="0"/>
              <a:t>Prüfung</a:t>
            </a:r>
            <a:endParaRPr lang="en-US" dirty="0"/>
          </a:p>
        </p:txBody>
      </p:sp>
      <p:sp>
        <p:nvSpPr>
          <p:cNvPr id="3" name="Inhaltsplatzhalter 2"/>
          <p:cNvSpPr>
            <a:spLocks noGrp="1"/>
          </p:cNvSpPr>
          <p:nvPr>
            <p:ph idx="1"/>
          </p:nvPr>
        </p:nvSpPr>
        <p:spPr/>
        <p:txBody>
          <a:bodyPr/>
          <a:lstStyle/>
          <a:p>
            <a:pPr>
              <a:defRPr/>
            </a:pPr>
            <a:r>
              <a:rPr lang="de-DE" dirty="0" smtClean="0"/>
              <a:t>Die </a:t>
            </a:r>
            <a:r>
              <a:rPr lang="de-DE" b="1" dirty="0" smtClean="0"/>
              <a:t>Eintragung in den Kurs </a:t>
            </a:r>
            <a:r>
              <a:rPr lang="de-DE" dirty="0" smtClean="0"/>
              <a:t>und in eine Übungsgruppe ist </a:t>
            </a:r>
            <a:r>
              <a:rPr lang="de-DE" b="1" dirty="0" smtClean="0"/>
              <a:t>Voraussetzung</a:t>
            </a:r>
            <a:r>
              <a:rPr lang="de-DE" dirty="0" smtClean="0"/>
              <a:t>, um an dem Modul Non-Standard-Datenbanken teilnehmen zu können</a:t>
            </a:r>
          </a:p>
          <a:p>
            <a:pPr>
              <a:defRPr/>
            </a:pPr>
            <a:r>
              <a:rPr lang="de-DE" dirty="0" smtClean="0"/>
              <a:t>Am Ende des Semesters findet eine </a:t>
            </a:r>
            <a:r>
              <a:rPr lang="de-DE" b="1" dirty="0" smtClean="0"/>
              <a:t>Klausur</a:t>
            </a:r>
            <a:r>
              <a:rPr lang="de-DE" dirty="0" smtClean="0"/>
              <a:t> statt</a:t>
            </a:r>
          </a:p>
          <a:p>
            <a:pPr>
              <a:defRPr/>
            </a:pPr>
            <a:r>
              <a:rPr lang="de-DE" b="1" dirty="0" smtClean="0"/>
              <a:t>Voraussetzung</a:t>
            </a:r>
            <a:r>
              <a:rPr lang="de-DE" dirty="0" smtClean="0"/>
              <a:t> zur Teilnahme an der Klausur sind mindestens </a:t>
            </a:r>
            <a:r>
              <a:rPr lang="de-DE" b="1" dirty="0" smtClean="0"/>
              <a:t>50% der gesamtmöglichen Punkte aller Übungszettel</a:t>
            </a:r>
          </a:p>
        </p:txBody>
      </p:sp>
      <p:sp>
        <p:nvSpPr>
          <p:cNvPr id="4" name="Foliennummernplatzhalter 3"/>
          <p:cNvSpPr>
            <a:spLocks noGrp="1"/>
          </p:cNvSpPr>
          <p:nvPr>
            <p:ph type="sldNum" sz="quarter" idx="12"/>
          </p:nvPr>
        </p:nvSpPr>
        <p:spPr/>
        <p:txBody>
          <a:bodyPr/>
          <a:lstStyle/>
          <a:p>
            <a:pPr>
              <a:defRPr/>
            </a:pPr>
            <a:fld id="{9E982B53-B880-FC45-8AFF-3B429214E12C}" type="slidenum">
              <a:rPr lang="de-DE" smtClean="0"/>
              <a:pPr>
                <a:defRPr/>
              </a:pPr>
              <a:t>4</a:t>
            </a:fld>
            <a:endParaRPr lang="de-DE"/>
          </a:p>
        </p:txBody>
      </p:sp>
    </p:spTree>
    <p:extLst>
      <p:ext uri="{BB962C8B-B14F-4D97-AF65-F5344CB8AC3E}">
        <p14:creationId xmlns:p14="http://schemas.microsoft.com/office/powerpoint/2010/main" val="1518680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Klassifikatorentwicklung</a:t>
            </a:r>
            <a:endParaRPr lang="en-US" dirty="0"/>
          </a:p>
        </p:txBody>
      </p:sp>
      <p:sp>
        <p:nvSpPr>
          <p:cNvPr id="3" name="Content Placeholder 2"/>
          <p:cNvSpPr>
            <a:spLocks noGrp="1"/>
          </p:cNvSpPr>
          <p:nvPr>
            <p:ph idx="1"/>
          </p:nvPr>
        </p:nvSpPr>
        <p:spPr>
          <a:xfrm>
            <a:off x="457200" y="1196976"/>
            <a:ext cx="8435280" cy="4968875"/>
          </a:xfrm>
        </p:spPr>
        <p:txBody>
          <a:bodyPr/>
          <a:lstStyle/>
          <a:p>
            <a:r>
              <a:rPr lang="en-US" dirty="0" err="1" smtClean="0"/>
              <a:t>Relevante</a:t>
            </a:r>
            <a:r>
              <a:rPr lang="en-US" dirty="0" smtClean="0"/>
              <a:t> </a:t>
            </a:r>
            <a:r>
              <a:rPr lang="en-US" dirty="0" err="1" smtClean="0"/>
              <a:t>Merkmale</a:t>
            </a:r>
            <a:r>
              <a:rPr lang="en-US" dirty="0" smtClean="0"/>
              <a:t> </a:t>
            </a:r>
            <a:r>
              <a:rPr lang="en-US" dirty="0" err="1" smtClean="0"/>
              <a:t>automatisch</a:t>
            </a:r>
            <a:r>
              <a:rPr lang="en-US" dirty="0" smtClean="0"/>
              <a:t> </a:t>
            </a:r>
            <a:r>
              <a:rPr lang="en-US" dirty="0" err="1" smtClean="0"/>
              <a:t>bestimmbar</a:t>
            </a:r>
            <a:r>
              <a:rPr lang="en-US" dirty="0" smtClean="0"/>
              <a:t>?</a:t>
            </a:r>
          </a:p>
          <a:p>
            <a:pPr lvl="1"/>
            <a:r>
              <a:rPr lang="en-US" dirty="0" smtClean="0"/>
              <a:t>Deep Learning</a:t>
            </a:r>
          </a:p>
          <a:p>
            <a:endParaRPr lang="en-US" dirty="0"/>
          </a:p>
          <a:p>
            <a:r>
              <a:rPr lang="en-US" dirty="0" err="1" smtClean="0"/>
              <a:t>Dynamisch</a:t>
            </a:r>
            <a:r>
              <a:rPr lang="en-US" dirty="0" smtClean="0"/>
              <a:t> </a:t>
            </a:r>
            <a:r>
              <a:rPr lang="en-US" dirty="0" err="1" smtClean="0"/>
              <a:t>Angepassung</a:t>
            </a:r>
            <a:r>
              <a:rPr lang="en-US" dirty="0" smtClean="0"/>
              <a:t> des </a:t>
            </a:r>
            <a:r>
              <a:rPr lang="en-US" dirty="0" err="1" smtClean="0"/>
              <a:t>Klassifikators</a:t>
            </a:r>
            <a:r>
              <a:rPr lang="en-US" dirty="0" smtClean="0"/>
              <a:t> </a:t>
            </a:r>
            <a:r>
              <a:rPr lang="en-US" dirty="0" err="1" smtClean="0"/>
              <a:t>möglich</a:t>
            </a:r>
            <a:r>
              <a:rPr lang="en-US" dirty="0" smtClean="0"/>
              <a:t>?</a:t>
            </a:r>
          </a:p>
          <a:p>
            <a:pPr lvl="1"/>
            <a:r>
              <a:rPr lang="en-US" dirty="0" err="1" smtClean="0"/>
              <a:t>Ohne</a:t>
            </a:r>
            <a:r>
              <a:rPr lang="en-US" dirty="0" smtClean="0"/>
              <a:t> </a:t>
            </a:r>
            <a:r>
              <a:rPr lang="en-US" dirty="0" err="1" smtClean="0"/>
              <a:t>spezielle</a:t>
            </a:r>
            <a:r>
              <a:rPr lang="en-US" dirty="0" smtClean="0"/>
              <a:t> </a:t>
            </a:r>
            <a:r>
              <a:rPr lang="en-US" dirty="0" err="1" smtClean="0"/>
              <a:t>Groundtruth</a:t>
            </a:r>
            <a:r>
              <a:rPr lang="en-US" dirty="0" smtClean="0"/>
              <a:t> </a:t>
            </a:r>
            <a:r>
              <a:rPr lang="en-US" dirty="0" err="1" smtClean="0"/>
              <a:t>Daten</a:t>
            </a:r>
            <a:r>
              <a:rPr lang="en-US" dirty="0" smtClean="0"/>
              <a:t>: </a:t>
            </a:r>
            <a:r>
              <a:rPr lang="en-US" dirty="0" err="1" smtClean="0"/>
              <a:t>Transduktives</a:t>
            </a:r>
            <a:r>
              <a:rPr lang="en-US" dirty="0" smtClean="0"/>
              <a:t> </a:t>
            </a:r>
            <a:r>
              <a:rPr lang="en-US" dirty="0" err="1" smtClean="0"/>
              <a:t>Lernen</a:t>
            </a:r>
            <a:endParaRPr lang="en-US" dirty="0" smtClean="0"/>
          </a:p>
          <a:p>
            <a:pPr lvl="1"/>
            <a:r>
              <a:rPr lang="en-US" dirty="0" err="1" smtClean="0"/>
              <a:t>Mit</a:t>
            </a:r>
            <a:r>
              <a:rPr lang="en-US" dirty="0" smtClean="0"/>
              <a:t> </a:t>
            </a:r>
            <a:r>
              <a:rPr lang="en-US" dirty="0" err="1" smtClean="0"/>
              <a:t>Belohnungssystem</a:t>
            </a:r>
            <a:r>
              <a:rPr lang="en-US" dirty="0" smtClean="0"/>
              <a:t>: Reinforcement-</a:t>
            </a:r>
            <a:r>
              <a:rPr lang="en-US" dirty="0" err="1" smtClean="0"/>
              <a:t>Lernen</a:t>
            </a:r>
            <a:endParaRPr lang="en-US" dirty="0" smtClean="0"/>
          </a:p>
          <a:p>
            <a:pPr lvl="2"/>
            <a:endParaRPr lang="en-US" dirty="0"/>
          </a:p>
          <a:p>
            <a:r>
              <a:rPr lang="en-US" dirty="0" err="1" smtClean="0"/>
              <a:t>Übertragung</a:t>
            </a:r>
            <a:r>
              <a:rPr lang="en-US" dirty="0" smtClean="0"/>
              <a:t> </a:t>
            </a:r>
            <a:r>
              <a:rPr lang="en-US" dirty="0" err="1" smtClean="0"/>
              <a:t>eines</a:t>
            </a:r>
            <a:r>
              <a:rPr lang="en-US" dirty="0" smtClean="0"/>
              <a:t> </a:t>
            </a:r>
            <a:r>
              <a:rPr lang="en-US" dirty="0" err="1" smtClean="0"/>
              <a:t>Klassifikators</a:t>
            </a:r>
            <a:r>
              <a:rPr lang="en-US" dirty="0" smtClean="0"/>
              <a:t> auf </a:t>
            </a:r>
            <a:r>
              <a:rPr lang="en-US" dirty="0" err="1" smtClean="0"/>
              <a:t>neue</a:t>
            </a:r>
            <a:r>
              <a:rPr lang="en-US" dirty="0" smtClean="0"/>
              <a:t> </a:t>
            </a:r>
            <a:r>
              <a:rPr lang="en-US" dirty="0" err="1" smtClean="0"/>
              <a:t>Anwendung</a:t>
            </a:r>
            <a:r>
              <a:rPr lang="en-US" dirty="0" smtClean="0"/>
              <a:t>?</a:t>
            </a:r>
          </a:p>
          <a:p>
            <a:pPr lvl="1"/>
            <a:r>
              <a:rPr lang="en-US" dirty="0" smtClean="0"/>
              <a:t>Transfer-</a:t>
            </a:r>
            <a:r>
              <a:rPr lang="en-US" dirty="0" err="1" smtClean="0"/>
              <a:t>Lernen</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40</a:t>
            </a:fld>
            <a:endParaRPr lang="de-DE"/>
          </a:p>
        </p:txBody>
      </p:sp>
    </p:spTree>
    <p:extLst>
      <p:ext uri="{BB962C8B-B14F-4D97-AF65-F5344CB8AC3E}">
        <p14:creationId xmlns:p14="http://schemas.microsoft.com/office/powerpoint/2010/main" val="262083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23528" y="260922"/>
            <a:ext cx="8229600" cy="575791"/>
          </a:xfrm>
        </p:spPr>
        <p:txBody>
          <a:bodyPr/>
          <a:lstStyle/>
          <a:p>
            <a:pPr eaLnBrk="1" hangingPunct="1"/>
            <a:r>
              <a:rPr lang="en-US" dirty="0" err="1" smtClean="0">
                <a:latin typeface="+mn-lt"/>
                <a:ea typeface="ＭＳ Ｐゴシック" charset="0"/>
                <a:cs typeface="ＭＳ Ｐゴシック" charset="0"/>
              </a:rPr>
              <a:t>Bewertung</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eines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Klassifikators</a:t>
            </a:r>
            <a:endParaRPr lang="en-US" dirty="0">
              <a:latin typeface="+mn-lt"/>
              <a:ea typeface="ＭＳ Ｐゴシック" charset="0"/>
              <a:cs typeface="ＭＳ Ｐゴシック" charset="0"/>
            </a:endParaRPr>
          </a:p>
        </p:txBody>
      </p:sp>
      <p:sp>
        <p:nvSpPr>
          <p:cNvPr id="99331" name="Rectangle 3"/>
          <p:cNvSpPr>
            <a:spLocks noGrp="1" noChangeArrowheads="1"/>
          </p:cNvSpPr>
          <p:nvPr>
            <p:ph type="body" idx="1"/>
          </p:nvPr>
        </p:nvSpPr>
        <p:spPr>
          <a:xfrm>
            <a:off x="457200" y="1341439"/>
            <a:ext cx="8229600" cy="4824412"/>
          </a:xfrm>
        </p:spPr>
        <p:txBody>
          <a:bodyPr/>
          <a:lstStyle/>
          <a:p>
            <a:pPr eaLnBrk="1" hangingPunct="1"/>
            <a:r>
              <a:rPr lang="en-US" dirty="0" err="1" smtClean="0">
                <a:ea typeface="ＭＳ Ｐゴシック" charset="0"/>
              </a:rPr>
              <a:t>Klasse</a:t>
            </a:r>
            <a:r>
              <a:rPr lang="en-US" dirty="0" smtClean="0">
                <a:ea typeface="ＭＳ Ｐゴシック" charset="0"/>
              </a:rPr>
              <a:t> C </a:t>
            </a:r>
            <a:r>
              <a:rPr lang="en-US" dirty="0" err="1" smtClean="0">
                <a:ea typeface="ＭＳ Ｐゴシック" charset="0"/>
              </a:rPr>
              <a:t>eines</a:t>
            </a:r>
            <a:r>
              <a:rPr lang="en-US" dirty="0" smtClean="0">
                <a:ea typeface="ＭＳ Ｐゴシック" charset="0"/>
              </a:rPr>
              <a:t> </a:t>
            </a:r>
            <a:r>
              <a:rPr lang="en-US" altLang="ja-JP" dirty="0" smtClean="0">
                <a:ea typeface="ＭＳ Ｐゴシック" charset="0"/>
              </a:rPr>
              <a:t>“</a:t>
            </a:r>
            <a:r>
              <a:rPr lang="en-US" altLang="ja-JP" dirty="0" err="1" smtClean="0">
                <a:ea typeface="ＭＳ Ｐゴシック" charset="0"/>
              </a:rPr>
              <a:t>Familienautos</a:t>
            </a:r>
            <a:r>
              <a:rPr lang="en-US" altLang="ja-JP" dirty="0" smtClean="0">
                <a:ea typeface="ＭＳ Ｐゴシック" charset="0"/>
              </a:rPr>
              <a:t>”</a:t>
            </a:r>
          </a:p>
          <a:p>
            <a:pPr lvl="1" eaLnBrk="1" hangingPunct="1"/>
            <a:r>
              <a:rPr lang="en-US" dirty="0" err="1">
                <a:solidFill>
                  <a:srgbClr val="0544FF"/>
                </a:solidFill>
                <a:ea typeface="ＭＳ Ｐゴシック" charset="0"/>
              </a:rPr>
              <a:t>Vorhersage</a:t>
            </a:r>
            <a:r>
              <a:rPr lang="en-US" dirty="0">
                <a:solidFill>
                  <a:srgbClr val="0544FF"/>
                </a:solidFill>
                <a:ea typeface="ＭＳ Ｐゴシック" charset="0"/>
              </a:rPr>
              <a:t>: </a:t>
            </a:r>
            <a:r>
              <a:rPr lang="en-US" dirty="0" err="1">
                <a:ea typeface="ＭＳ Ｐゴシック" charset="0"/>
              </a:rPr>
              <a:t>Ist</a:t>
            </a:r>
            <a:r>
              <a:rPr lang="en-US" dirty="0">
                <a:ea typeface="ＭＳ Ｐゴシック" charset="0"/>
              </a:rPr>
              <a:t> Auto x </a:t>
            </a:r>
            <a:r>
              <a:rPr lang="en-US" dirty="0" err="1">
                <a:ea typeface="ＭＳ Ｐゴシック" charset="0"/>
              </a:rPr>
              <a:t>ein</a:t>
            </a:r>
            <a:r>
              <a:rPr lang="en-US" dirty="0">
                <a:ea typeface="ＭＳ Ｐゴシック" charset="0"/>
              </a:rPr>
              <a:t> </a:t>
            </a:r>
            <a:r>
              <a:rPr lang="en-US" dirty="0" err="1">
                <a:ea typeface="ＭＳ Ｐゴシック" charset="0"/>
              </a:rPr>
              <a:t>Familienauto</a:t>
            </a:r>
            <a:r>
              <a:rPr lang="en-US" dirty="0">
                <a:ea typeface="ＭＳ Ｐゴシック" charset="0"/>
              </a:rPr>
              <a:t>?</a:t>
            </a:r>
          </a:p>
          <a:p>
            <a:pPr lvl="1" eaLnBrk="1" hangingPunct="1"/>
            <a:r>
              <a:rPr lang="en-US" dirty="0" err="1">
                <a:solidFill>
                  <a:srgbClr val="0544FF"/>
                </a:solidFill>
                <a:ea typeface="ＭＳ Ｐゴシック" charset="0"/>
              </a:rPr>
              <a:t>Wissensextraction</a:t>
            </a:r>
            <a:r>
              <a:rPr lang="en-US" dirty="0">
                <a:solidFill>
                  <a:srgbClr val="0544FF"/>
                </a:solidFill>
                <a:ea typeface="ＭＳ Ｐゴシック" charset="0"/>
              </a:rPr>
              <a:t>: </a:t>
            </a:r>
            <a:r>
              <a:rPr lang="en-US" dirty="0">
                <a:ea typeface="ＭＳ Ｐゴシック" charset="0"/>
              </a:rPr>
              <a:t/>
            </a:r>
            <a:br>
              <a:rPr lang="en-US" dirty="0">
                <a:ea typeface="ＭＳ Ｐゴシック" charset="0"/>
              </a:rPr>
            </a:br>
            <a:r>
              <a:rPr lang="en-US" dirty="0">
                <a:ea typeface="ＭＳ Ｐゴシック" charset="0"/>
              </a:rPr>
              <a:t>Was </a:t>
            </a:r>
            <a:r>
              <a:rPr lang="en-US" dirty="0" err="1">
                <a:ea typeface="ＭＳ Ｐゴシック" charset="0"/>
              </a:rPr>
              <a:t>erwarten</a:t>
            </a:r>
            <a:r>
              <a:rPr lang="en-US" dirty="0">
                <a:ea typeface="ＭＳ Ｐゴシック" charset="0"/>
              </a:rPr>
              <a:t> Menschen von </a:t>
            </a:r>
            <a:r>
              <a:rPr lang="en-US" dirty="0" err="1">
                <a:ea typeface="ＭＳ Ｐゴシック" charset="0"/>
              </a:rPr>
              <a:t>einem</a:t>
            </a:r>
            <a:r>
              <a:rPr lang="en-US" dirty="0">
                <a:ea typeface="ＭＳ Ｐゴシック" charset="0"/>
              </a:rPr>
              <a:t> </a:t>
            </a:r>
            <a:r>
              <a:rPr lang="en-US" dirty="0" err="1">
                <a:ea typeface="ＭＳ Ｐゴシック" charset="0"/>
              </a:rPr>
              <a:t>Familienauto</a:t>
            </a:r>
            <a:r>
              <a:rPr lang="en-US" dirty="0">
                <a:ea typeface="ＭＳ Ｐゴシック" charset="0"/>
              </a:rPr>
              <a:t>?</a:t>
            </a:r>
          </a:p>
          <a:p>
            <a:pPr eaLnBrk="1" hangingPunct="1"/>
            <a:r>
              <a:rPr lang="en-US" dirty="0" err="1" smtClean="0">
                <a:ea typeface="ＭＳ Ｐゴシック" charset="0"/>
              </a:rPr>
              <a:t>Ausgabe</a:t>
            </a:r>
            <a:r>
              <a:rPr lang="en-US" dirty="0" smtClean="0">
                <a:ea typeface="ＭＳ Ｐゴシック" charset="0"/>
              </a:rPr>
              <a:t>: </a:t>
            </a:r>
          </a:p>
          <a:p>
            <a:pPr lvl="1" eaLnBrk="1" hangingPunct="1">
              <a:buFont typeface="Wingdings" charset="0"/>
              <a:buNone/>
            </a:pPr>
            <a:r>
              <a:rPr lang="en-US" dirty="0">
                <a:ea typeface="ＭＳ Ｐゴシック" charset="0"/>
              </a:rPr>
              <a:t>		Positive (+) und negative (–) </a:t>
            </a:r>
            <a:r>
              <a:rPr lang="en-US" dirty="0" err="1">
                <a:ea typeface="ＭＳ Ｐゴシック" charset="0"/>
              </a:rPr>
              <a:t>Beispiele</a:t>
            </a:r>
            <a:endParaRPr lang="en-US" dirty="0">
              <a:ea typeface="ＭＳ Ｐゴシック" charset="0"/>
            </a:endParaRPr>
          </a:p>
          <a:p>
            <a:pPr eaLnBrk="1" hangingPunct="1"/>
            <a:r>
              <a:rPr lang="en-US" dirty="0" err="1" smtClean="0">
                <a:ea typeface="ＭＳ Ｐゴシック" charset="0"/>
              </a:rPr>
              <a:t>Repräsentation</a:t>
            </a:r>
            <a:r>
              <a:rPr lang="en-US" dirty="0" smtClean="0">
                <a:ea typeface="ＭＳ Ｐゴシック" charset="0"/>
              </a:rPr>
              <a:t> der </a:t>
            </a:r>
            <a:r>
              <a:rPr lang="en-US" dirty="0" err="1" smtClean="0">
                <a:ea typeface="ＭＳ Ｐゴシック" charset="0"/>
              </a:rPr>
              <a:t>Eingabe</a:t>
            </a:r>
            <a:r>
              <a:rPr lang="en-US" dirty="0" smtClean="0">
                <a:ea typeface="ＭＳ Ｐゴシック" charset="0"/>
              </a:rPr>
              <a:t>: </a:t>
            </a:r>
          </a:p>
          <a:p>
            <a:pPr eaLnBrk="1" hangingPunct="1">
              <a:buFont typeface="Wingdings" charset="0"/>
              <a:buNone/>
            </a:pPr>
            <a:r>
              <a:rPr lang="en-US" i="1" dirty="0" smtClean="0">
                <a:ea typeface="ＭＳ Ｐゴシック" charset="0"/>
              </a:rPr>
              <a:t>		x</a:t>
            </a:r>
            <a:r>
              <a:rPr lang="en-US" baseline="-25000" dirty="0" smtClean="0">
                <a:ea typeface="ＭＳ Ｐゴシック" charset="0"/>
              </a:rPr>
              <a:t>1</a:t>
            </a:r>
            <a:r>
              <a:rPr lang="en-US" dirty="0" smtClean="0">
                <a:ea typeface="ＭＳ Ｐゴシック" charset="0"/>
              </a:rPr>
              <a:t>: </a:t>
            </a:r>
            <a:r>
              <a:rPr lang="en-US" dirty="0" err="1" smtClean="0">
                <a:ea typeface="ＭＳ Ｐゴシック" charset="0"/>
              </a:rPr>
              <a:t>Preis</a:t>
            </a:r>
            <a:r>
              <a:rPr lang="en-US" dirty="0" smtClean="0">
                <a:ea typeface="ＭＳ Ｐゴシック" charset="0"/>
              </a:rPr>
              <a:t>, </a:t>
            </a:r>
            <a:r>
              <a:rPr lang="en-US" i="1" dirty="0" smtClean="0">
                <a:ea typeface="ＭＳ Ｐゴシック" charset="0"/>
              </a:rPr>
              <a:t>x</a:t>
            </a:r>
            <a:r>
              <a:rPr lang="en-US" baseline="-25000" dirty="0" smtClean="0">
                <a:ea typeface="ＭＳ Ｐゴシック" charset="0"/>
              </a:rPr>
              <a:t>2</a:t>
            </a:r>
            <a:r>
              <a:rPr lang="en-US" dirty="0" smtClean="0">
                <a:ea typeface="ＭＳ Ｐゴシック" charset="0"/>
              </a:rPr>
              <a:t> : </a:t>
            </a:r>
            <a:r>
              <a:rPr lang="en-US" dirty="0" err="1" smtClean="0">
                <a:ea typeface="ＭＳ Ｐゴシック" charset="0"/>
              </a:rPr>
              <a:t>Leistung</a:t>
            </a:r>
            <a:endParaRPr lang="en-US" dirty="0" smtClean="0">
              <a:ea typeface="ＭＳ Ｐゴシック" charset="0"/>
            </a:endParaRPr>
          </a:p>
          <a:p>
            <a:pPr eaLnBrk="1" hangingPunct="1">
              <a:buFont typeface="Wingdings" charset="0"/>
              <a:buNone/>
            </a:pPr>
            <a:endParaRPr lang="en-US" dirty="0">
              <a:ea typeface="ＭＳ Ｐゴシック" charset="0"/>
            </a:endParaRPr>
          </a:p>
          <a:p>
            <a:pPr eaLnBrk="1" hangingPunct="1">
              <a:buFont typeface="Wingdings" charset="0"/>
              <a:buNone/>
            </a:pPr>
            <a:r>
              <a:rPr lang="en-US" dirty="0" err="1" smtClean="0">
                <a:ea typeface="ＭＳ Ｐゴシック" charset="0"/>
              </a:rPr>
              <a:t>Frage</a:t>
            </a:r>
            <a:r>
              <a:rPr lang="en-US" dirty="0" smtClean="0">
                <a:ea typeface="ＭＳ Ｐゴシック" charset="0"/>
              </a:rPr>
              <a:t>: </a:t>
            </a:r>
            <a:r>
              <a:rPr lang="en-US" dirty="0" err="1" smtClean="0">
                <a:ea typeface="ＭＳ Ｐゴシック" charset="0"/>
              </a:rPr>
              <a:t>Wie</a:t>
            </a:r>
            <a:r>
              <a:rPr lang="en-US" dirty="0" smtClean="0">
                <a:ea typeface="ＭＳ Ｐゴシック" charset="0"/>
              </a:rPr>
              <a:t> gut </a:t>
            </a:r>
            <a:r>
              <a:rPr lang="en-US" dirty="0" err="1" smtClean="0">
                <a:ea typeface="ＭＳ Ｐゴシック" charset="0"/>
              </a:rPr>
              <a:t>funktioniert</a:t>
            </a:r>
            <a:r>
              <a:rPr lang="en-US" dirty="0" smtClean="0">
                <a:ea typeface="ＭＳ Ｐゴシック" charset="0"/>
              </a:rPr>
              <a:t> </a:t>
            </a:r>
            <a:r>
              <a:rPr lang="en-US" dirty="0" err="1" smtClean="0">
                <a:ea typeface="ＭＳ Ｐゴシック" charset="0"/>
              </a:rPr>
              <a:t>ein</a:t>
            </a:r>
            <a:r>
              <a:rPr lang="en-US" dirty="0" smtClean="0">
                <a:ea typeface="ＭＳ Ｐゴシック" charset="0"/>
              </a:rPr>
              <a:t> </a:t>
            </a:r>
            <a:r>
              <a:rPr lang="en-US" dirty="0" err="1" smtClean="0">
                <a:ea typeface="ＭＳ Ｐゴシック" charset="0"/>
              </a:rPr>
              <a:t>bestimmter</a:t>
            </a:r>
            <a:r>
              <a:rPr lang="en-US" dirty="0" smtClean="0">
                <a:ea typeface="ＭＳ Ｐゴシック" charset="0"/>
              </a:rPr>
              <a:t> </a:t>
            </a:r>
            <a:r>
              <a:rPr lang="en-US" dirty="0" err="1" smtClean="0">
                <a:ea typeface="ＭＳ Ｐゴシック" charset="0"/>
              </a:rPr>
              <a:t>Klassifikator</a:t>
            </a:r>
            <a:r>
              <a:rPr lang="en-US" dirty="0" smtClean="0">
                <a:ea typeface="ＭＳ Ｐゴシック" charset="0"/>
              </a:rPr>
              <a:t>?</a:t>
            </a:r>
            <a:endParaRPr lang="en-US" dirty="0">
              <a:ea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41</a:t>
            </a:fld>
            <a:endParaRPr lang="de-DE" dirty="0"/>
          </a:p>
        </p:txBody>
      </p:sp>
    </p:spTree>
    <p:extLst>
      <p:ext uri="{BB962C8B-B14F-4D97-AF65-F5344CB8AC3E}">
        <p14:creationId xmlns:p14="http://schemas.microsoft.com/office/powerpoint/2010/main" val="1914104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57338"/>
            <a:ext cx="5581651" cy="5086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3"/>
          <p:cNvSpPr>
            <a:spLocks noGrp="1" noChangeArrowheads="1"/>
          </p:cNvSpPr>
          <p:nvPr>
            <p:ph type="title" sz="quarter"/>
          </p:nvPr>
        </p:nvSpPr>
        <p:spPr>
          <a:xfrm>
            <a:off x="457200" y="188640"/>
            <a:ext cx="8229600" cy="1371600"/>
          </a:xfrm>
        </p:spPr>
        <p:txBody>
          <a:bodyPr/>
          <a:lstStyle/>
          <a:p>
            <a:pPr eaLnBrk="1" hangingPunct="1"/>
            <a:r>
              <a:rPr lang="en-US" dirty="0" err="1" smtClean="0">
                <a:latin typeface="+mn-lt"/>
                <a:ea typeface="ＭＳ Ｐゴシック" charset="0"/>
                <a:cs typeface="ＭＳ Ｐゴシック" charset="0"/>
              </a:rPr>
              <a:t>Trainingsmenge</a:t>
            </a:r>
            <a:r>
              <a:rPr lang="en-US" dirty="0" smtClean="0">
                <a:latin typeface="+mn-lt"/>
                <a:ea typeface="ＭＳ Ｐゴシック" charset="0"/>
                <a:cs typeface="ＭＳ Ｐゴシック" charset="0"/>
              </a:rPr>
              <a:t> </a:t>
            </a:r>
            <a:r>
              <a:rPr lang="en-US" i="0" dirty="0" smtClean="0">
                <a:latin typeface="Lucida Calligraphy" charset="0"/>
                <a:ea typeface="ＭＳ Ｐゴシック" charset="0"/>
                <a:cs typeface="ＭＳ Ｐゴシック" charset="0"/>
              </a:rPr>
              <a:t>X</a:t>
            </a:r>
            <a:endParaRPr lang="en-US" i="0" dirty="0">
              <a:latin typeface="Lucida Calligraphy" charset="0"/>
              <a:ea typeface="ＭＳ Ｐゴシック" charset="0"/>
              <a:cs typeface="ＭＳ Ｐゴシック" charset="0"/>
            </a:endParaRPr>
          </a:p>
        </p:txBody>
      </p:sp>
      <p:graphicFrame>
        <p:nvGraphicFramePr>
          <p:cNvPr id="101381" name="Object 5"/>
          <p:cNvGraphicFramePr>
            <a:graphicFrameLocks noGrp="1" noChangeAspect="1"/>
          </p:cNvGraphicFramePr>
          <p:nvPr>
            <p:ph sz="quarter" idx="2"/>
          </p:nvPr>
        </p:nvGraphicFramePr>
        <p:xfrm>
          <a:off x="5546726" y="1450975"/>
          <a:ext cx="1220788" cy="285751"/>
        </p:xfrm>
        <a:graphic>
          <a:graphicData uri="http://schemas.openxmlformats.org/presentationml/2006/ole">
            <mc:AlternateContent xmlns:mc="http://schemas.openxmlformats.org/markup-compatibility/2006">
              <mc:Choice xmlns:v="urn:schemas-microsoft-com:vml" Requires="v">
                <p:oleObj spid="_x0000_s1696" name="Equation" r:id="rId5" imgW="1790700" imgH="419100" progId="Equation.3">
                  <p:embed/>
                </p:oleObj>
              </mc:Choice>
              <mc:Fallback>
                <p:oleObj name="Equation" r:id="rId5" imgW="17907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726" y="1450975"/>
                        <a:ext cx="1220788" cy="285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01382" name="Object 6"/>
          <p:cNvGraphicFramePr>
            <a:graphicFrameLocks noGrp="1" noChangeAspect="1"/>
          </p:cNvGraphicFramePr>
          <p:nvPr>
            <p:ph sz="quarter" idx="4"/>
          </p:nvPr>
        </p:nvGraphicFramePr>
        <p:xfrm>
          <a:off x="5918201" y="2501901"/>
          <a:ext cx="1985963" cy="581025"/>
        </p:xfrm>
        <a:graphic>
          <a:graphicData uri="http://schemas.openxmlformats.org/presentationml/2006/ole">
            <mc:AlternateContent xmlns:mc="http://schemas.openxmlformats.org/markup-compatibility/2006">
              <mc:Choice xmlns:v="urn:schemas-microsoft-com:vml" Requires="v">
                <p:oleObj spid="_x0000_s1697" name="Equation" r:id="rId7" imgW="1562100" imgH="457200" progId="Equation.3">
                  <p:embed/>
                </p:oleObj>
              </mc:Choice>
              <mc:Fallback>
                <p:oleObj name="Equation" r:id="rId7" imgW="15621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8201" y="2501901"/>
                        <a:ext cx="1985963" cy="581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01383" name="Object 7"/>
          <p:cNvGraphicFramePr>
            <a:graphicFrameLocks noChangeAspect="1"/>
          </p:cNvGraphicFramePr>
          <p:nvPr/>
        </p:nvGraphicFramePr>
        <p:xfrm>
          <a:off x="6302375" y="3716339"/>
          <a:ext cx="1366839" cy="1128712"/>
        </p:xfrm>
        <a:graphic>
          <a:graphicData uri="http://schemas.openxmlformats.org/presentationml/2006/ole">
            <mc:AlternateContent xmlns:mc="http://schemas.openxmlformats.org/markup-compatibility/2006">
              <mc:Choice xmlns:v="urn:schemas-microsoft-com:vml" Requires="v">
                <p:oleObj spid="_x0000_s1698" name="Formel" r:id="rId9" imgW="583947" imgH="482391" progId="Equation.3">
                  <p:embed/>
                </p:oleObj>
              </mc:Choice>
              <mc:Fallback>
                <p:oleObj name="Formel" r:id="rId9" imgW="583947" imgH="4823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2375" y="3716339"/>
                        <a:ext cx="1366839" cy="1128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Foliennummernplatzhalter 1"/>
          <p:cNvSpPr>
            <a:spLocks noGrp="1"/>
          </p:cNvSpPr>
          <p:nvPr>
            <p:ph type="sldNum" sz="quarter" idx="4294967295"/>
          </p:nvPr>
        </p:nvSpPr>
        <p:spPr>
          <a:xfrm>
            <a:off x="7956551" y="6400800"/>
            <a:ext cx="1008063" cy="196851"/>
          </a:xfrm>
          <a:prstGeom prst="rect">
            <a:avLst/>
          </a:prstGeom>
        </p:spPr>
        <p:txBody>
          <a:bodyPr/>
          <a:lstStyle/>
          <a:p>
            <a:pPr>
              <a:defRPr/>
            </a:pPr>
            <a:fld id="{3459873F-0287-9A4B-A260-FE52D1F3913B}" type="slidenum">
              <a:rPr lang="de-DE"/>
              <a:pPr>
                <a:defRPr/>
              </a:pPr>
              <a:t>42</a:t>
            </a:fld>
            <a:endParaRPr lang="de-DE" dirty="0"/>
          </a:p>
        </p:txBody>
      </p:sp>
      <p:sp>
        <p:nvSpPr>
          <p:cNvPr id="8" name="TextBox 7"/>
          <p:cNvSpPr txBox="1"/>
          <p:nvPr/>
        </p:nvSpPr>
        <p:spPr>
          <a:xfrm>
            <a:off x="5004048" y="6100157"/>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9" name="TextBox 8"/>
          <p:cNvSpPr txBox="1"/>
          <p:nvPr/>
        </p:nvSpPr>
        <p:spPr>
          <a:xfrm rot="16200000">
            <a:off x="103511"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11" name="TextBox 10"/>
          <p:cNvSpPr txBox="1"/>
          <p:nvPr/>
        </p:nvSpPr>
        <p:spPr>
          <a:xfrm>
            <a:off x="6876257" y="2437884"/>
            <a:ext cx="1202573" cy="369332"/>
          </a:xfrm>
          <a:prstGeom prst="rect">
            <a:avLst/>
          </a:prstGeom>
          <a:solidFill>
            <a:schemeClr val="bg1"/>
          </a:solidFill>
        </p:spPr>
        <p:txBody>
          <a:bodyPr wrap="none" rtlCol="0">
            <a:spAutoFit/>
          </a:bodyPr>
          <a:lstStyle/>
          <a:p>
            <a:r>
              <a:rPr lang="de-DE" smtClean="0"/>
              <a:t>ist positiv  </a:t>
            </a:r>
            <a:endParaRPr lang="de-DE" dirty="0"/>
          </a:p>
        </p:txBody>
      </p:sp>
      <p:sp>
        <p:nvSpPr>
          <p:cNvPr id="12" name="TextBox 11"/>
          <p:cNvSpPr txBox="1"/>
          <p:nvPr/>
        </p:nvSpPr>
        <p:spPr>
          <a:xfrm>
            <a:off x="6873558" y="2746692"/>
            <a:ext cx="1181734" cy="369332"/>
          </a:xfrm>
          <a:prstGeom prst="rect">
            <a:avLst/>
          </a:prstGeom>
          <a:solidFill>
            <a:schemeClr val="bg1"/>
          </a:solidFill>
        </p:spPr>
        <p:txBody>
          <a:bodyPr wrap="none" rtlCol="0">
            <a:spAutoFit/>
          </a:bodyPr>
          <a:lstStyle/>
          <a:p>
            <a:r>
              <a:rPr lang="de-DE" dirty="0" smtClean="0"/>
              <a:t>ist negativ</a:t>
            </a:r>
            <a:endParaRPr lang="de-DE" dirty="0"/>
          </a:p>
        </p:txBody>
      </p:sp>
    </p:spTree>
    <p:extLst>
      <p:ext uri="{BB962C8B-B14F-4D97-AF65-F5344CB8AC3E}">
        <p14:creationId xmlns:p14="http://schemas.microsoft.com/office/powerpoint/2010/main" val="4868068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Richtige</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Klasse</a:t>
            </a:r>
            <a:r>
              <a:rPr lang="en-US" dirty="0" smtClean="0">
                <a:latin typeface="+mn-lt"/>
                <a:ea typeface="ＭＳ Ｐゴシック" charset="0"/>
                <a:cs typeface="ＭＳ Ｐゴシック" charset="0"/>
              </a:rPr>
              <a:t> </a:t>
            </a:r>
            <a:r>
              <a:rPr lang="en-US" i="0" dirty="0" smtClean="0">
                <a:latin typeface="+mn-lt"/>
                <a:ea typeface="ＭＳ Ｐゴシック" charset="0"/>
                <a:cs typeface="ＭＳ Ｐゴシック" charset="0"/>
              </a:rPr>
              <a:t>C</a:t>
            </a:r>
            <a:endParaRPr lang="en-US" i="0" dirty="0">
              <a:latin typeface="+mn-lt"/>
              <a:ea typeface="ＭＳ Ｐゴシック" charset="0"/>
              <a:cs typeface="ＭＳ Ｐゴシック" charset="0"/>
            </a:endParaRP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9" y="1484313"/>
            <a:ext cx="54006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3428" name="Object 4"/>
          <p:cNvGraphicFramePr>
            <a:graphicFrameLocks noGrp="1" noChangeAspect="1"/>
          </p:cNvGraphicFramePr>
          <p:nvPr>
            <p:ph idx="1"/>
            <p:extLst/>
          </p:nvPr>
        </p:nvGraphicFramePr>
        <p:xfrm>
          <a:off x="1835151" y="1844675"/>
          <a:ext cx="6697663" cy="452439"/>
        </p:xfrm>
        <a:graphic>
          <a:graphicData uri="http://schemas.openxmlformats.org/presentationml/2006/ole">
            <mc:AlternateContent xmlns:mc="http://schemas.openxmlformats.org/markup-compatibility/2006">
              <mc:Choice xmlns:v="urn:schemas-microsoft-com:vml" Requires="v">
                <p:oleObj spid="_x0000_s2282" name="Formel" r:id="rId5" imgW="3200400" imgH="215900" progId="Equation.3">
                  <p:embed/>
                </p:oleObj>
              </mc:Choice>
              <mc:Fallback>
                <p:oleObj name="Formel" r:id="rId5" imgW="32004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1" y="1844675"/>
                        <a:ext cx="6697663" cy="452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6"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43</a:t>
            </a:fld>
            <a:endParaRPr lang="de-DE" dirty="0"/>
          </a:p>
        </p:txBody>
      </p:sp>
      <p:sp>
        <p:nvSpPr>
          <p:cNvPr id="7" name="TextBox 6"/>
          <p:cNvSpPr txBox="1"/>
          <p:nvPr/>
        </p:nvSpPr>
        <p:spPr>
          <a:xfrm>
            <a:off x="2622214" y="1851939"/>
            <a:ext cx="644728" cy="369332"/>
          </a:xfrm>
          <a:prstGeom prst="rect">
            <a:avLst/>
          </a:prstGeom>
          <a:solidFill>
            <a:schemeClr val="bg1"/>
          </a:solidFill>
        </p:spPr>
        <p:txBody>
          <a:bodyPr wrap="none" rtlCol="0">
            <a:spAutoFit/>
          </a:bodyPr>
          <a:lstStyle/>
          <a:p>
            <a:r>
              <a:rPr lang="de-DE"/>
              <a:t>Preis</a:t>
            </a:r>
            <a:endParaRPr lang="de-DE" dirty="0"/>
          </a:p>
        </p:txBody>
      </p:sp>
      <p:sp>
        <p:nvSpPr>
          <p:cNvPr id="8" name="TextBox 7"/>
          <p:cNvSpPr txBox="1"/>
          <p:nvPr/>
        </p:nvSpPr>
        <p:spPr>
          <a:xfrm>
            <a:off x="5724129" y="1817648"/>
            <a:ext cx="2077813" cy="523220"/>
          </a:xfrm>
          <a:prstGeom prst="rect">
            <a:avLst/>
          </a:prstGeom>
          <a:solidFill>
            <a:schemeClr val="bg1"/>
          </a:solidFill>
        </p:spPr>
        <p:txBody>
          <a:bodyPr wrap="none" rtlCol="0">
            <a:spAutoFit/>
          </a:bodyPr>
          <a:lstStyle/>
          <a:p>
            <a:r>
              <a:rPr lang="de-DE" sz="2800" dirty="0"/>
              <a:t>   Leistung     </a:t>
            </a:r>
          </a:p>
        </p:txBody>
      </p:sp>
      <p:sp>
        <p:nvSpPr>
          <p:cNvPr id="9" name="TextBox 8"/>
          <p:cNvSpPr txBox="1"/>
          <p:nvPr/>
        </p:nvSpPr>
        <p:spPr>
          <a:xfrm>
            <a:off x="5174268" y="6100157"/>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0" name="TextBox 9"/>
          <p:cNvSpPr txBox="1"/>
          <p:nvPr/>
        </p:nvSpPr>
        <p:spPr>
          <a:xfrm rot="16200000">
            <a:off x="273731"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2" name="TextBox 1"/>
          <p:cNvSpPr txBox="1"/>
          <p:nvPr/>
        </p:nvSpPr>
        <p:spPr>
          <a:xfrm>
            <a:off x="4191006" y="1838960"/>
            <a:ext cx="663964" cy="369332"/>
          </a:xfrm>
          <a:prstGeom prst="rect">
            <a:avLst/>
          </a:prstGeom>
          <a:solidFill>
            <a:schemeClr val="bg1"/>
          </a:solidFill>
        </p:spPr>
        <p:txBody>
          <a:bodyPr wrap="none" rtlCol="0">
            <a:spAutoFit/>
          </a:bodyPr>
          <a:lstStyle/>
          <a:p>
            <a:r>
              <a:rPr lang="en-US"/>
              <a:t>  ∧   </a:t>
            </a:r>
          </a:p>
        </p:txBody>
      </p:sp>
      <p:sp>
        <p:nvSpPr>
          <p:cNvPr id="3" name="TextBox 2"/>
          <p:cNvSpPr txBox="1"/>
          <p:nvPr/>
        </p:nvSpPr>
        <p:spPr>
          <a:xfrm>
            <a:off x="4224810" y="1856255"/>
            <a:ext cx="569387" cy="369332"/>
          </a:xfrm>
          <a:prstGeom prst="rect">
            <a:avLst/>
          </a:prstGeom>
          <a:solidFill>
            <a:schemeClr val="bg1"/>
          </a:solidFill>
        </p:spPr>
        <p:txBody>
          <a:bodyPr wrap="none" rtlCol="0">
            <a:spAutoFit/>
          </a:bodyPr>
          <a:lstStyle/>
          <a:p>
            <a:r>
              <a:rPr lang="en-US"/>
              <a:t>und</a:t>
            </a:r>
          </a:p>
        </p:txBody>
      </p:sp>
    </p:spTree>
    <p:extLst>
      <p:ext uri="{BB962C8B-B14F-4D97-AF65-F5344CB8AC3E}">
        <p14:creationId xmlns:p14="http://schemas.microsoft.com/office/powerpoint/2010/main" val="2569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liennummernplatzhalter 5"/>
          <p:cNvSpPr>
            <a:spLocks noGrp="1"/>
          </p:cNvSpPr>
          <p:nvPr>
            <p:ph type="sldNum" sz="quarter" idx="10"/>
          </p:nvPr>
        </p:nvSpPr>
        <p:spPr>
          <a:xfrm>
            <a:off x="7956551" y="6388100"/>
            <a:ext cx="1008063" cy="1968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3B0D77E6-F034-AA4D-BBF9-2D141A1F02AA}" type="slidenum">
              <a:rPr lang="tr-TR" sz="1200">
                <a:latin typeface="+mn-lt"/>
              </a:rPr>
              <a:pPr eaLnBrk="1" hangingPunct="1"/>
              <a:t>44</a:t>
            </a:fld>
            <a:endParaRPr lang="tr-TR" sz="1200">
              <a:latin typeface="+mn-lt"/>
            </a:endParaRPr>
          </a:p>
        </p:txBody>
      </p:sp>
      <p:pic>
        <p:nvPicPr>
          <p:cNvPr id="1054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84313"/>
            <a:ext cx="6153151" cy="4895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468313" y="188641"/>
            <a:ext cx="8229600" cy="503239"/>
          </a:xfrm>
        </p:spPr>
        <p:txBody>
          <a:bodyPr/>
          <a:lstStyle/>
          <a:p>
            <a:pPr eaLnBrk="1" hangingPunct="1"/>
            <a:r>
              <a:rPr lang="en-US" dirty="0" smtClean="0">
                <a:latin typeface="+mn-lt"/>
                <a:ea typeface="ＭＳ Ｐゴシック" charset="0"/>
                <a:cs typeface="ＭＳ Ｐゴシック" charset="0"/>
              </a:rPr>
              <a:t>Hypothesis class </a:t>
            </a:r>
            <a:r>
              <a:rPr lang="en-US" i="0" dirty="0" smtClean="0">
                <a:latin typeface="Lucida Calligraphy" charset="0"/>
                <a:ea typeface="ＭＳ Ｐゴシック" charset="0"/>
                <a:cs typeface="ＭＳ Ｐゴシック" charset="0"/>
              </a:rPr>
              <a:t>H</a:t>
            </a:r>
            <a:endParaRPr lang="en-US" i="0" dirty="0">
              <a:latin typeface="Lucida Calligraphy" charset="0"/>
              <a:ea typeface="ＭＳ Ｐゴシック" charset="0"/>
              <a:cs typeface="ＭＳ Ｐゴシック" charset="0"/>
            </a:endParaRPr>
          </a:p>
        </p:txBody>
      </p:sp>
      <p:graphicFrame>
        <p:nvGraphicFramePr>
          <p:cNvPr id="105476" name="Object 4"/>
          <p:cNvGraphicFramePr>
            <a:graphicFrameLocks noGrp="1" noChangeAspect="1"/>
          </p:cNvGraphicFramePr>
          <p:nvPr>
            <p:ph sz="half" idx="1"/>
          </p:nvPr>
        </p:nvGraphicFramePr>
        <p:xfrm>
          <a:off x="2935289" y="1614488"/>
          <a:ext cx="3201987" cy="519112"/>
        </p:xfrm>
        <a:graphic>
          <a:graphicData uri="http://schemas.openxmlformats.org/presentationml/2006/ole">
            <mc:AlternateContent xmlns:mc="http://schemas.openxmlformats.org/markup-compatibility/2006">
              <mc:Choice xmlns:v="urn:schemas-microsoft-com:vml" Requires="v">
                <p:oleObj spid="_x0000_s3525" name="Equation" r:id="rId5" imgW="5168900" imgH="838200" progId="Equation.3">
                  <p:embed/>
                </p:oleObj>
              </mc:Choice>
              <mc:Fallback>
                <p:oleObj name="Equation" r:id="rId5" imgW="5168900" imgH="838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5289" y="1614488"/>
                        <a:ext cx="3201987"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05477" name="Text Box 5"/>
          <p:cNvSpPr txBox="1">
            <a:spLocks noChangeArrowheads="1"/>
          </p:cNvSpPr>
          <p:nvPr/>
        </p:nvSpPr>
        <p:spPr bwMode="auto">
          <a:xfrm>
            <a:off x="5148265" y="4005264"/>
            <a:ext cx="36210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tr-TR" sz="2400">
                <a:latin typeface="Lucida Bright" charset="0"/>
              </a:rPr>
              <a:t>Error of </a:t>
            </a:r>
            <a:r>
              <a:rPr lang="tr-TR" sz="2400" i="1">
                <a:latin typeface="Lucida Bright" charset="0"/>
              </a:rPr>
              <a:t>h </a:t>
            </a:r>
            <a:r>
              <a:rPr lang="tr-TR" sz="2400">
                <a:latin typeface="Lucida Bright" charset="0"/>
              </a:rPr>
              <a:t>on</a:t>
            </a:r>
            <a:r>
              <a:rPr lang="tr-TR" sz="2400" i="1">
                <a:latin typeface="Lucida Bright" charset="0"/>
              </a:rPr>
              <a:t> </a:t>
            </a:r>
            <a:r>
              <a:rPr lang="tr-TR" sz="2400">
                <a:latin typeface="Lucida Calligraphy" charset="0"/>
              </a:rPr>
              <a:t>H</a:t>
            </a:r>
            <a:endParaRPr lang="en-GB" sz="2400">
              <a:latin typeface="Lucida Bright" charset="0"/>
            </a:endParaRPr>
          </a:p>
        </p:txBody>
      </p:sp>
      <p:graphicFrame>
        <p:nvGraphicFramePr>
          <p:cNvPr id="105478" name="Object 6"/>
          <p:cNvGraphicFramePr>
            <a:graphicFrameLocks noGrp="1" noChangeAspect="1"/>
          </p:cNvGraphicFramePr>
          <p:nvPr>
            <p:ph sz="half" idx="2"/>
          </p:nvPr>
        </p:nvGraphicFramePr>
        <p:xfrm>
          <a:off x="5435601" y="4437063"/>
          <a:ext cx="3232151" cy="792163"/>
        </p:xfrm>
        <a:graphic>
          <a:graphicData uri="http://schemas.openxmlformats.org/presentationml/2006/ole">
            <mc:AlternateContent xmlns:mc="http://schemas.openxmlformats.org/markup-compatibility/2006">
              <mc:Choice xmlns:v="urn:schemas-microsoft-com:vml" Requires="v">
                <p:oleObj spid="_x0000_s3526" name="Formel" r:id="rId7" imgW="1866900" imgH="457200" progId="Equation.3">
                  <p:embed/>
                </p:oleObj>
              </mc:Choice>
              <mc:Fallback>
                <p:oleObj name="Formel" r:id="rId7" imgW="18669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1" y="4437063"/>
                        <a:ext cx="3232151"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5479" name="Rechteck 1"/>
          <p:cNvSpPr>
            <a:spLocks noChangeArrowheads="1"/>
          </p:cNvSpPr>
          <p:nvPr/>
        </p:nvSpPr>
        <p:spPr bwMode="auto">
          <a:xfrm>
            <a:off x="5364163" y="5229225"/>
            <a:ext cx="33845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2000"/>
              <a:t>(a ≠ b) = 1 if ≠, 0 otherwise</a:t>
            </a:r>
            <a:endParaRPr lang="en-US" sz="2000"/>
          </a:p>
        </p:txBody>
      </p:sp>
      <p:sp>
        <p:nvSpPr>
          <p:cNvPr id="9" name="TextBox 8"/>
          <p:cNvSpPr txBox="1"/>
          <p:nvPr/>
        </p:nvSpPr>
        <p:spPr>
          <a:xfrm>
            <a:off x="4935384" y="5877272"/>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0" name="TextBox 9"/>
          <p:cNvSpPr txBox="1"/>
          <p:nvPr/>
        </p:nvSpPr>
        <p:spPr>
          <a:xfrm rot="16200000">
            <a:off x="196242"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11" name="TextBox 10"/>
          <p:cNvSpPr txBox="1"/>
          <p:nvPr/>
        </p:nvSpPr>
        <p:spPr>
          <a:xfrm>
            <a:off x="5127963" y="1562052"/>
            <a:ext cx="998991" cy="307777"/>
          </a:xfrm>
          <a:prstGeom prst="rect">
            <a:avLst/>
          </a:prstGeom>
          <a:solidFill>
            <a:schemeClr val="bg1"/>
          </a:solidFill>
        </p:spPr>
        <p:txBody>
          <a:bodyPr wrap="none" rtlCol="0">
            <a:spAutoFit/>
          </a:bodyPr>
          <a:lstStyle/>
          <a:p>
            <a:r>
              <a:rPr lang="de-DE" sz="1400" dirty="0"/>
              <a:t>als positiv  </a:t>
            </a:r>
          </a:p>
        </p:txBody>
      </p:sp>
      <p:sp>
        <p:nvSpPr>
          <p:cNvPr id="12" name="TextBox 11"/>
          <p:cNvSpPr txBox="1"/>
          <p:nvPr/>
        </p:nvSpPr>
        <p:spPr>
          <a:xfrm>
            <a:off x="5125265" y="1870860"/>
            <a:ext cx="986167" cy="307777"/>
          </a:xfrm>
          <a:prstGeom prst="rect">
            <a:avLst/>
          </a:prstGeom>
          <a:solidFill>
            <a:schemeClr val="bg1"/>
          </a:solidFill>
        </p:spPr>
        <p:txBody>
          <a:bodyPr wrap="none" rtlCol="0">
            <a:spAutoFit/>
          </a:bodyPr>
          <a:lstStyle/>
          <a:p>
            <a:r>
              <a:rPr lang="de-DE" sz="1400" dirty="0"/>
              <a:t>als negativ</a:t>
            </a:r>
          </a:p>
        </p:txBody>
      </p:sp>
      <p:sp>
        <p:nvSpPr>
          <p:cNvPr id="13" name="TextBox 12"/>
          <p:cNvSpPr txBox="1"/>
          <p:nvPr/>
        </p:nvSpPr>
        <p:spPr>
          <a:xfrm>
            <a:off x="3923458" y="1562052"/>
            <a:ext cx="1002197" cy="307777"/>
          </a:xfrm>
          <a:prstGeom prst="rect">
            <a:avLst/>
          </a:prstGeom>
          <a:solidFill>
            <a:schemeClr val="bg1"/>
          </a:solidFill>
        </p:spPr>
        <p:txBody>
          <a:bodyPr wrap="none" rtlCol="0">
            <a:spAutoFit/>
          </a:bodyPr>
          <a:lstStyle/>
          <a:p>
            <a:r>
              <a:rPr lang="de-DE" sz="1400" dirty="0"/>
              <a:t>klassifiziert</a:t>
            </a:r>
          </a:p>
        </p:txBody>
      </p:sp>
      <p:sp>
        <p:nvSpPr>
          <p:cNvPr id="14" name="TextBox 13"/>
          <p:cNvSpPr txBox="1"/>
          <p:nvPr/>
        </p:nvSpPr>
        <p:spPr>
          <a:xfrm>
            <a:off x="3920761" y="1870860"/>
            <a:ext cx="1002197" cy="307777"/>
          </a:xfrm>
          <a:prstGeom prst="rect">
            <a:avLst/>
          </a:prstGeom>
          <a:solidFill>
            <a:schemeClr val="bg1"/>
          </a:solidFill>
        </p:spPr>
        <p:txBody>
          <a:bodyPr wrap="none" rtlCol="0">
            <a:spAutoFit/>
          </a:bodyPr>
          <a:lstStyle/>
          <a:p>
            <a:r>
              <a:rPr lang="de-DE" sz="1400" dirty="0"/>
              <a:t>klassifiziert</a:t>
            </a:r>
          </a:p>
        </p:txBody>
      </p:sp>
      <p:sp>
        <p:nvSpPr>
          <p:cNvPr id="15" name="TextBox 14"/>
          <p:cNvSpPr txBox="1"/>
          <p:nvPr/>
        </p:nvSpPr>
        <p:spPr>
          <a:xfrm>
            <a:off x="4937692" y="4014435"/>
            <a:ext cx="1200970" cy="369332"/>
          </a:xfrm>
          <a:prstGeom prst="rect">
            <a:avLst/>
          </a:prstGeom>
          <a:solidFill>
            <a:schemeClr val="bg1"/>
          </a:solidFill>
        </p:spPr>
        <p:txBody>
          <a:bodyPr wrap="none" rtlCol="0">
            <a:spAutoFit/>
          </a:bodyPr>
          <a:lstStyle/>
          <a:p>
            <a:r>
              <a:rPr lang="de-DE" dirty="0"/>
              <a:t>Fehler von</a:t>
            </a:r>
          </a:p>
        </p:txBody>
      </p:sp>
      <p:sp>
        <p:nvSpPr>
          <p:cNvPr id="16" name="TextBox 15"/>
          <p:cNvSpPr txBox="1"/>
          <p:nvPr/>
        </p:nvSpPr>
        <p:spPr>
          <a:xfrm>
            <a:off x="6764566" y="4115650"/>
            <a:ext cx="543739" cy="307777"/>
          </a:xfrm>
          <a:prstGeom prst="rect">
            <a:avLst/>
          </a:prstGeom>
          <a:solidFill>
            <a:schemeClr val="bg1"/>
          </a:solidFill>
        </p:spPr>
        <p:txBody>
          <a:bodyPr wrap="none" rtlCol="0">
            <a:spAutoFit/>
          </a:bodyPr>
          <a:lstStyle/>
          <a:p>
            <a:r>
              <a:rPr lang="de-DE" sz="1400" dirty="0"/>
              <a:t>bzgl.</a:t>
            </a:r>
          </a:p>
        </p:txBody>
      </p:sp>
      <p:sp>
        <p:nvSpPr>
          <p:cNvPr id="17" name="TextBox 16"/>
          <p:cNvSpPr txBox="1"/>
          <p:nvPr/>
        </p:nvSpPr>
        <p:spPr>
          <a:xfrm>
            <a:off x="7170875" y="5228253"/>
            <a:ext cx="1463862" cy="400110"/>
          </a:xfrm>
          <a:prstGeom prst="rect">
            <a:avLst/>
          </a:prstGeom>
          <a:solidFill>
            <a:schemeClr val="bg1"/>
          </a:solidFill>
        </p:spPr>
        <p:txBody>
          <a:bodyPr wrap="none" rtlCol="0">
            <a:spAutoFit/>
          </a:bodyPr>
          <a:lstStyle/>
          <a:p>
            <a:r>
              <a:rPr lang="de-DE" sz="2000" dirty="0"/>
              <a:t>sonst             </a:t>
            </a:r>
          </a:p>
        </p:txBody>
      </p:sp>
      <p:sp>
        <p:nvSpPr>
          <p:cNvPr id="18" name="TextBox 17"/>
          <p:cNvSpPr txBox="1"/>
          <p:nvPr/>
        </p:nvSpPr>
        <p:spPr>
          <a:xfrm>
            <a:off x="5047497" y="2977208"/>
            <a:ext cx="1385316" cy="307777"/>
          </a:xfrm>
          <a:prstGeom prst="rect">
            <a:avLst/>
          </a:prstGeom>
          <a:solidFill>
            <a:schemeClr val="bg1"/>
          </a:solidFill>
        </p:spPr>
        <p:txBody>
          <a:bodyPr wrap="none" rtlCol="0">
            <a:spAutoFit/>
          </a:bodyPr>
          <a:lstStyle/>
          <a:p>
            <a:r>
              <a:rPr lang="de-DE" sz="1400" dirty="0"/>
              <a:t>Falsch-negativ   </a:t>
            </a:r>
          </a:p>
        </p:txBody>
      </p:sp>
      <p:sp>
        <p:nvSpPr>
          <p:cNvPr id="19" name="TextBox 18"/>
          <p:cNvSpPr txBox="1"/>
          <p:nvPr/>
        </p:nvSpPr>
        <p:spPr>
          <a:xfrm>
            <a:off x="4455605" y="2426634"/>
            <a:ext cx="1321196" cy="307777"/>
          </a:xfrm>
          <a:prstGeom prst="rect">
            <a:avLst/>
          </a:prstGeom>
          <a:solidFill>
            <a:schemeClr val="bg1"/>
          </a:solidFill>
        </p:spPr>
        <p:txBody>
          <a:bodyPr wrap="none" rtlCol="0">
            <a:spAutoFit/>
          </a:bodyPr>
          <a:lstStyle/>
          <a:p>
            <a:r>
              <a:rPr lang="de-DE" sz="1400" dirty="0"/>
              <a:t>Falsch-positiv   </a:t>
            </a:r>
          </a:p>
        </p:txBody>
      </p:sp>
      <p:sp>
        <p:nvSpPr>
          <p:cNvPr id="20" name="TextBox 19"/>
          <p:cNvSpPr txBox="1"/>
          <p:nvPr/>
        </p:nvSpPr>
        <p:spPr>
          <a:xfrm>
            <a:off x="395537" y="188640"/>
            <a:ext cx="3049233" cy="523220"/>
          </a:xfrm>
          <a:prstGeom prst="rect">
            <a:avLst/>
          </a:prstGeom>
          <a:solidFill>
            <a:schemeClr val="bg1"/>
          </a:solidFill>
        </p:spPr>
        <p:txBody>
          <a:bodyPr wrap="none" rtlCol="0">
            <a:spAutoFit/>
          </a:bodyPr>
          <a:lstStyle/>
          <a:p>
            <a:r>
              <a:rPr lang="de-DE" sz="2800"/>
              <a:t>Hypothesenklasse  </a:t>
            </a:r>
            <a:endParaRPr lang="de-DE" sz="2800" dirty="0"/>
          </a:p>
        </p:txBody>
      </p:sp>
      <p:sp>
        <p:nvSpPr>
          <p:cNvPr id="21" name="TextBox 20"/>
          <p:cNvSpPr txBox="1"/>
          <p:nvPr/>
        </p:nvSpPr>
        <p:spPr>
          <a:xfrm>
            <a:off x="3945746" y="188640"/>
            <a:ext cx="1058303" cy="523220"/>
          </a:xfrm>
          <a:prstGeom prst="rect">
            <a:avLst/>
          </a:prstGeom>
          <a:solidFill>
            <a:schemeClr val="bg1"/>
          </a:solidFill>
        </p:spPr>
        <p:txBody>
          <a:bodyPr wrap="none" rtlCol="0">
            <a:spAutoFit/>
          </a:bodyPr>
          <a:lstStyle/>
          <a:p>
            <a:r>
              <a:rPr lang="de-DE" sz="2800"/>
              <a:t>(gelb)</a:t>
            </a:r>
            <a:endParaRPr lang="de-DE" sz="2800" dirty="0"/>
          </a:p>
        </p:txBody>
      </p:sp>
    </p:spTree>
    <p:extLst>
      <p:ext uri="{BB962C8B-B14F-4D97-AF65-F5344CB8AC3E}">
        <p14:creationId xmlns:p14="http://schemas.microsoft.com/office/powerpoint/2010/main" val="895892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95288" y="188914"/>
            <a:ext cx="8229600" cy="936625"/>
          </a:xfrm>
        </p:spPr>
        <p:txBody>
          <a:bodyPr/>
          <a:lstStyle/>
          <a:p>
            <a:pPr eaLnBrk="1" hangingPunct="1"/>
            <a:r>
              <a:rPr lang="en-US" dirty="0" smtClean="0">
                <a:latin typeface="+mn-lt"/>
                <a:ea typeface="ＭＳ Ｐゴシック" charset="0"/>
                <a:cs typeface="ＭＳ Ｐゴシック" charset="0"/>
              </a:rPr>
              <a:t>S, G, and der </a:t>
            </a:r>
            <a:r>
              <a:rPr lang="en-US" dirty="0" err="1" smtClean="0">
                <a:latin typeface="+mn-lt"/>
                <a:ea typeface="ＭＳ Ｐゴシック" charset="0"/>
                <a:cs typeface="ＭＳ Ｐゴシック" charset="0"/>
              </a:rPr>
              <a:t>Versionsraum</a:t>
            </a:r>
            <a:r>
              <a:rPr lang="en-US" dirty="0" smtClean="0">
                <a:latin typeface="+mn-lt"/>
                <a:ea typeface="ＭＳ Ｐゴシック" charset="0"/>
                <a:cs typeface="ＭＳ Ｐゴシック" charset="0"/>
              </a:rPr>
              <a:t> (Version Space)</a:t>
            </a:r>
            <a:endParaRPr lang="en-US" dirty="0">
              <a:latin typeface="+mn-lt"/>
              <a:ea typeface="ＭＳ Ｐゴシック" charset="0"/>
              <a:cs typeface="ＭＳ Ｐゴシック" charset="0"/>
            </a:endParaRPr>
          </a:p>
        </p:txBody>
      </p:sp>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1" y="1557337"/>
            <a:ext cx="5002213" cy="466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Line 4"/>
          <p:cNvSpPr>
            <a:spLocks noChangeShapeType="1"/>
          </p:cNvSpPr>
          <p:nvPr/>
        </p:nvSpPr>
        <p:spPr bwMode="auto">
          <a:xfrm>
            <a:off x="2411414" y="2349501"/>
            <a:ext cx="215900"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7525" name="Line 5"/>
          <p:cNvSpPr>
            <a:spLocks noChangeShapeType="1"/>
          </p:cNvSpPr>
          <p:nvPr/>
        </p:nvSpPr>
        <p:spPr bwMode="auto">
          <a:xfrm flipH="1">
            <a:off x="4427538" y="2781301"/>
            <a:ext cx="576263"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7526" name="Text Box 6"/>
          <p:cNvSpPr txBox="1">
            <a:spLocks noChangeArrowheads="1"/>
          </p:cNvSpPr>
          <p:nvPr/>
        </p:nvSpPr>
        <p:spPr bwMode="auto">
          <a:xfrm>
            <a:off x="1547814" y="1952625"/>
            <a:ext cx="27590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dirty="0" err="1">
                <a:latin typeface="+mn-lt"/>
              </a:rPr>
              <a:t>Speziellste</a:t>
            </a:r>
            <a:r>
              <a:rPr lang="en-US" sz="2000" dirty="0">
                <a:latin typeface="+mn-lt"/>
              </a:rPr>
              <a:t> </a:t>
            </a:r>
            <a:r>
              <a:rPr lang="en-US" sz="2000" dirty="0" err="1">
                <a:latin typeface="+mn-lt"/>
              </a:rPr>
              <a:t>Hypothese</a:t>
            </a:r>
            <a:r>
              <a:rPr lang="en-US" sz="2000" dirty="0">
                <a:latin typeface="+mn-lt"/>
              </a:rPr>
              <a:t>, </a:t>
            </a:r>
            <a:r>
              <a:rPr lang="en-US" sz="2000" i="1" dirty="0">
                <a:latin typeface="+mn-lt"/>
              </a:rPr>
              <a:t>S</a:t>
            </a:r>
          </a:p>
        </p:txBody>
      </p:sp>
      <p:sp>
        <p:nvSpPr>
          <p:cNvPr id="107527" name="Text Box 7"/>
          <p:cNvSpPr txBox="1">
            <a:spLocks noChangeArrowheads="1"/>
          </p:cNvSpPr>
          <p:nvPr/>
        </p:nvSpPr>
        <p:spPr bwMode="auto">
          <a:xfrm>
            <a:off x="5003801" y="2457451"/>
            <a:ext cx="287771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dirty="0" err="1">
                <a:latin typeface="+mn-lt"/>
              </a:rPr>
              <a:t>Generellste</a:t>
            </a:r>
            <a:r>
              <a:rPr lang="en-US" sz="2000" dirty="0">
                <a:latin typeface="+mn-lt"/>
              </a:rPr>
              <a:t> </a:t>
            </a:r>
            <a:r>
              <a:rPr lang="en-US" sz="2000" dirty="0" err="1">
                <a:latin typeface="+mn-lt"/>
              </a:rPr>
              <a:t>Hypothese</a:t>
            </a:r>
            <a:r>
              <a:rPr lang="en-US" sz="2000" dirty="0">
                <a:latin typeface="+mn-lt"/>
              </a:rPr>
              <a:t>, </a:t>
            </a:r>
            <a:r>
              <a:rPr lang="en-US" sz="2000" i="1" dirty="0">
                <a:latin typeface="+mn-lt"/>
              </a:rPr>
              <a:t>G</a:t>
            </a:r>
          </a:p>
        </p:txBody>
      </p:sp>
      <p:sp>
        <p:nvSpPr>
          <p:cNvPr id="107528" name="Text Box 8"/>
          <p:cNvSpPr txBox="1">
            <a:spLocks noChangeArrowheads="1"/>
          </p:cNvSpPr>
          <p:nvPr/>
        </p:nvSpPr>
        <p:spPr bwMode="auto">
          <a:xfrm>
            <a:off x="5292281" y="3525978"/>
            <a:ext cx="3240161"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i="1" dirty="0">
                <a:latin typeface="+mn-lt"/>
              </a:rPr>
              <a:t>h </a:t>
            </a:r>
            <a:r>
              <a:rPr lang="en-US" sz="2000" dirty="0">
                <a:latin typeface="+mn-lt"/>
              </a:rPr>
              <a:t>∈ H, </a:t>
            </a:r>
            <a:r>
              <a:rPr lang="en-US" sz="2000" dirty="0" err="1">
                <a:latin typeface="+mn-lt"/>
              </a:rPr>
              <a:t>zwischen</a:t>
            </a:r>
            <a:r>
              <a:rPr lang="en-US" sz="2000" dirty="0">
                <a:latin typeface="+mn-lt"/>
              </a:rPr>
              <a:t> </a:t>
            </a:r>
            <a:r>
              <a:rPr lang="en-US" sz="2000" i="1" dirty="0">
                <a:latin typeface="+mn-lt"/>
              </a:rPr>
              <a:t>S</a:t>
            </a:r>
            <a:r>
              <a:rPr lang="en-US" sz="2000" dirty="0">
                <a:latin typeface="+mn-lt"/>
              </a:rPr>
              <a:t> and </a:t>
            </a:r>
            <a:r>
              <a:rPr lang="en-US" sz="2000" i="1" dirty="0">
                <a:latin typeface="+mn-lt"/>
              </a:rPr>
              <a:t>G</a:t>
            </a:r>
            <a:r>
              <a:rPr lang="en-US" sz="2000" dirty="0">
                <a:latin typeface="+mn-lt"/>
              </a:rPr>
              <a:t> </a:t>
            </a:r>
            <a:r>
              <a:rPr lang="en-US" sz="2000" dirty="0" err="1">
                <a:latin typeface="+mn-lt"/>
              </a:rPr>
              <a:t>ist</a:t>
            </a:r>
            <a:endParaRPr lang="en-US" sz="2000" dirty="0">
              <a:latin typeface="+mn-lt"/>
            </a:endParaRPr>
          </a:p>
          <a:p>
            <a:pPr eaLnBrk="1" hangingPunct="1"/>
            <a:r>
              <a:rPr lang="en-US" sz="2000" dirty="0" err="1">
                <a:solidFill>
                  <a:srgbClr val="0544FF"/>
                </a:solidFill>
                <a:latin typeface="+mn-lt"/>
              </a:rPr>
              <a:t>konsistent</a:t>
            </a:r>
            <a:r>
              <a:rPr lang="en-US" sz="2000" dirty="0">
                <a:solidFill>
                  <a:srgbClr val="0544FF"/>
                </a:solidFill>
                <a:latin typeface="+mn-lt"/>
              </a:rPr>
              <a:t> </a:t>
            </a:r>
            <a:r>
              <a:rPr lang="en-US" sz="2000" dirty="0">
                <a:latin typeface="+mn-lt"/>
              </a:rPr>
              <a:t>und </a:t>
            </a:r>
            <a:r>
              <a:rPr lang="en-US" sz="2000" dirty="0" err="1">
                <a:latin typeface="+mn-lt"/>
              </a:rPr>
              <a:t>definiert</a:t>
            </a:r>
            <a:r>
              <a:rPr lang="en-US" sz="2000" dirty="0">
                <a:latin typeface="+mn-lt"/>
              </a:rPr>
              <a:t> den </a:t>
            </a:r>
            <a:r>
              <a:rPr lang="en-US" sz="2000" dirty="0" err="1">
                <a:solidFill>
                  <a:srgbClr val="0544FF"/>
                </a:solidFill>
                <a:latin typeface="+mn-lt"/>
              </a:rPr>
              <a:t>Versionsraum</a:t>
            </a:r>
            <a:endParaRPr lang="en-US" sz="2000" dirty="0">
              <a:solidFill>
                <a:srgbClr val="0544FF"/>
              </a:solidFill>
              <a:latin typeface="+mn-lt"/>
            </a:endParaRPr>
          </a:p>
          <a:p>
            <a:pPr eaLnBrk="1" hangingPunct="1"/>
            <a:endParaRPr lang="en-US" sz="2000" dirty="0">
              <a:solidFill>
                <a:schemeClr val="bg2"/>
              </a:solidFill>
              <a:latin typeface="+mn-lt"/>
            </a:endParaRPr>
          </a:p>
          <a:p>
            <a:pPr eaLnBrk="1" hangingPunct="1"/>
            <a:r>
              <a:rPr lang="en-US" sz="2000" dirty="0">
                <a:latin typeface="+mn-lt"/>
              </a:rPr>
              <a:t>(Mitchell, 1997)</a:t>
            </a:r>
          </a:p>
        </p:txBody>
      </p:sp>
      <p:sp>
        <p:nvSpPr>
          <p:cNvPr id="10"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45</a:t>
            </a:fld>
            <a:endParaRPr lang="de-DE" dirty="0"/>
          </a:p>
        </p:txBody>
      </p:sp>
      <p:sp>
        <p:nvSpPr>
          <p:cNvPr id="11" name="TextBox 10"/>
          <p:cNvSpPr txBox="1"/>
          <p:nvPr/>
        </p:nvSpPr>
        <p:spPr>
          <a:xfrm>
            <a:off x="4624492" y="5661248"/>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2" name="TextBox 11"/>
          <p:cNvSpPr txBox="1"/>
          <p:nvPr/>
        </p:nvSpPr>
        <p:spPr>
          <a:xfrm rot="16200000">
            <a:off x="340258" y="2006402"/>
            <a:ext cx="1412566" cy="369332"/>
          </a:xfrm>
          <a:prstGeom prst="rect">
            <a:avLst/>
          </a:prstGeom>
          <a:solidFill>
            <a:schemeClr val="bg1"/>
          </a:solidFill>
        </p:spPr>
        <p:txBody>
          <a:bodyPr wrap="none" rtlCol="0">
            <a:spAutoFit/>
          </a:bodyPr>
          <a:lstStyle/>
          <a:p>
            <a:r>
              <a:rPr lang="de-DE" dirty="0" smtClean="0"/>
              <a:t>Leistung        </a:t>
            </a:r>
            <a:endParaRPr lang="de-DE" dirty="0"/>
          </a:p>
        </p:txBody>
      </p:sp>
      <p:sp>
        <p:nvSpPr>
          <p:cNvPr id="2" name="Rectangle 1"/>
          <p:cNvSpPr/>
          <p:nvPr/>
        </p:nvSpPr>
        <p:spPr>
          <a:xfrm>
            <a:off x="2880320" y="6207696"/>
            <a:ext cx="4572000" cy="461665"/>
          </a:xfrm>
          <a:prstGeom prst="rect">
            <a:avLst/>
          </a:prstGeom>
        </p:spPr>
        <p:txBody>
          <a:bodyPr>
            <a:spAutoFit/>
          </a:bodyPr>
          <a:lstStyle/>
          <a:p>
            <a:r>
              <a:rPr lang="en-US" sz="1200" dirty="0">
                <a:solidFill>
                  <a:srgbClr val="0544FF"/>
                </a:solidFill>
                <a:latin typeface="Helvetica" charset="0"/>
              </a:rPr>
              <a:t>Mitchell, Tom M., Generalization as search. </a:t>
            </a:r>
            <a:br>
              <a:rPr lang="en-US" sz="1200" dirty="0">
                <a:solidFill>
                  <a:srgbClr val="0544FF"/>
                </a:solidFill>
                <a:latin typeface="Helvetica" charset="0"/>
              </a:rPr>
            </a:br>
            <a:r>
              <a:rPr lang="en-US" sz="1200" i="1" dirty="0">
                <a:solidFill>
                  <a:srgbClr val="0544FF"/>
                </a:solidFill>
                <a:latin typeface="Helvetica" charset="0"/>
              </a:rPr>
              <a:t>Artificial Intelligence</a:t>
            </a:r>
            <a:r>
              <a:rPr lang="en-US" sz="1200" dirty="0">
                <a:solidFill>
                  <a:srgbClr val="0544FF"/>
                </a:solidFill>
                <a:latin typeface="Helvetica" charset="0"/>
              </a:rPr>
              <a:t>. </a:t>
            </a:r>
            <a:r>
              <a:rPr lang="en-US" sz="1200" b="1" dirty="0">
                <a:solidFill>
                  <a:srgbClr val="0544FF"/>
                </a:solidFill>
                <a:latin typeface="Helvetica" charset="0"/>
              </a:rPr>
              <a:t>18</a:t>
            </a:r>
            <a:r>
              <a:rPr lang="en-US" sz="1200" dirty="0">
                <a:solidFill>
                  <a:srgbClr val="0544FF"/>
                </a:solidFill>
                <a:latin typeface="Helvetica" charset="0"/>
              </a:rPr>
              <a:t> (2): 203–226, </a:t>
            </a:r>
            <a:r>
              <a:rPr lang="en-US" sz="1200" b="1" dirty="0">
                <a:solidFill>
                  <a:srgbClr val="FF0000"/>
                </a:solidFill>
                <a:latin typeface="Helvetica" charset="0"/>
              </a:rPr>
              <a:t>1982</a:t>
            </a:r>
            <a:endParaRPr lang="en-US" sz="1200" b="1" dirty="0">
              <a:solidFill>
                <a:srgbClr val="FF0000"/>
              </a:solidFill>
            </a:endParaRPr>
          </a:p>
        </p:txBody>
      </p:sp>
    </p:spTree>
    <p:extLst>
      <p:ext uri="{BB962C8B-B14F-4D97-AF65-F5344CB8AC3E}">
        <p14:creationId xmlns:p14="http://schemas.microsoft.com/office/powerpoint/2010/main" val="1039079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9" y="2205039"/>
            <a:ext cx="471487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AutoShape 3"/>
          <p:cNvSpPr>
            <a:spLocks noGrp="1" noChangeAspect="1" noChangeArrowheads="1"/>
          </p:cNvSpPr>
          <p:nvPr>
            <p:ph type="body" idx="1"/>
          </p:nvPr>
        </p:nvSpPr>
        <p:spPr>
          <a:xfrm>
            <a:off x="457200" y="1341439"/>
            <a:ext cx="8229600" cy="4824412"/>
          </a:xfrm>
        </p:spPr>
        <p:txBody>
          <a:bodyPr/>
          <a:lstStyle/>
          <a:p>
            <a:pPr eaLnBrk="1" hangingPunct="1">
              <a:buFont typeface="Wingdings" charset="0"/>
              <a:buNone/>
            </a:pPr>
            <a:r>
              <a:rPr lang="de-DE" dirty="0" smtClean="0">
                <a:ea typeface="ＭＳ Ｐゴシック" charset="0"/>
              </a:rPr>
              <a:t>Verwende einfaches Modell:</a:t>
            </a:r>
          </a:p>
          <a:p>
            <a:pPr eaLnBrk="1" hangingPunct="1"/>
            <a:r>
              <a:rPr lang="de-DE" sz="2000" dirty="0">
                <a:ea typeface="ＭＳ Ｐゴシック" charset="0"/>
              </a:rPr>
              <a:t>Einfacher zu verwenden</a:t>
            </a:r>
          </a:p>
          <a:p>
            <a:pPr eaLnBrk="1" hangingPunct="1">
              <a:buFont typeface="Wingdings" charset="0"/>
              <a:buNone/>
            </a:pPr>
            <a:r>
              <a:rPr lang="de-DE" sz="2000" dirty="0">
                <a:ea typeface="ＭＳ Ｐゴシック" charset="0"/>
              </a:rPr>
              <a:t>	(weniger Berechnungsschnitte)</a:t>
            </a:r>
          </a:p>
          <a:p>
            <a:pPr eaLnBrk="1" hangingPunct="1"/>
            <a:r>
              <a:rPr lang="de-DE" sz="2000" dirty="0">
                <a:ea typeface="ＭＳ Ｐゴシック" charset="0"/>
              </a:rPr>
              <a:t>Leichter zu trainieren</a:t>
            </a:r>
            <a:br>
              <a:rPr lang="de-DE" sz="2000" dirty="0">
                <a:ea typeface="ＭＳ Ｐゴシック" charset="0"/>
              </a:rPr>
            </a:br>
            <a:r>
              <a:rPr lang="de-DE" sz="2000" dirty="0">
                <a:ea typeface="ＭＳ Ｐゴシック" charset="0"/>
              </a:rPr>
              <a:t> (weniger Daten zu speichern)</a:t>
            </a:r>
          </a:p>
          <a:p>
            <a:pPr eaLnBrk="1" hangingPunct="1"/>
            <a:r>
              <a:rPr lang="de-DE" sz="2000" dirty="0">
                <a:ea typeface="ＭＳ Ｐゴシック" charset="0"/>
              </a:rPr>
              <a:t>Leichter zu erklären</a:t>
            </a:r>
          </a:p>
          <a:p>
            <a:pPr eaLnBrk="1" hangingPunct="1">
              <a:buFont typeface="Wingdings" charset="0"/>
              <a:buNone/>
            </a:pPr>
            <a:r>
              <a:rPr lang="de-DE" sz="2000" dirty="0">
                <a:ea typeface="ＭＳ Ｐゴシック" charset="0"/>
              </a:rPr>
              <a:t>	(besser interpretierbar)</a:t>
            </a:r>
          </a:p>
          <a:p>
            <a:pPr eaLnBrk="1" hangingPunct="1"/>
            <a:r>
              <a:rPr lang="de-DE" sz="2000" dirty="0">
                <a:ea typeface="ＭＳ Ｐゴシック" charset="0"/>
              </a:rPr>
              <a:t>Bessere Generalisierung </a:t>
            </a:r>
            <a:br>
              <a:rPr lang="de-DE" sz="2000" dirty="0">
                <a:ea typeface="ＭＳ Ｐゴシック" charset="0"/>
              </a:rPr>
            </a:br>
            <a:r>
              <a:rPr lang="de-DE" sz="2000" dirty="0">
                <a:ea typeface="ＭＳ Ｐゴシック" charset="0"/>
              </a:rPr>
              <a:t>(</a:t>
            </a:r>
            <a:r>
              <a:rPr lang="de-DE" sz="2000" dirty="0" err="1">
                <a:ea typeface="ＭＳ Ｐゴシック" charset="0"/>
              </a:rPr>
              <a:t>Occam</a:t>
            </a:r>
            <a:r>
              <a:rPr lang="de-DE" altLang="ja-JP" sz="2000" dirty="0" err="1">
                <a:ea typeface="ＭＳ Ｐゴシック" charset="0"/>
              </a:rPr>
              <a:t>’s</a:t>
            </a:r>
            <a:r>
              <a:rPr lang="de-DE" altLang="ja-JP" sz="2000" dirty="0">
                <a:ea typeface="ＭＳ Ｐゴシック" charset="0"/>
              </a:rPr>
              <a:t> </a:t>
            </a:r>
            <a:r>
              <a:rPr lang="de-DE" altLang="ja-JP" sz="2000" dirty="0" err="1">
                <a:ea typeface="ＭＳ Ｐゴシック" charset="0"/>
              </a:rPr>
              <a:t>Razor</a:t>
            </a:r>
            <a:r>
              <a:rPr lang="de-DE" altLang="ja-JP" sz="2000" dirty="0">
                <a:ea typeface="ＭＳ Ｐゴシック" charset="0"/>
              </a:rPr>
              <a:t>)</a:t>
            </a:r>
            <a:endParaRPr lang="de-DE" sz="2000" dirty="0">
              <a:ea typeface="ＭＳ Ｐゴシック" charset="0"/>
            </a:endParaRPr>
          </a:p>
        </p:txBody>
      </p:sp>
      <p:sp>
        <p:nvSpPr>
          <p:cNvPr id="109572" name="Rectangle 4"/>
          <p:cNvSpPr>
            <a:spLocks noGrp="1" noChangeArrowheads="1"/>
          </p:cNvSpPr>
          <p:nvPr>
            <p:ph type="title"/>
          </p:nvPr>
        </p:nvSpPr>
        <p:spPr>
          <a:xfrm>
            <a:off x="395288" y="260129"/>
            <a:ext cx="8229600" cy="936625"/>
          </a:xfrm>
        </p:spPr>
        <p:txBody>
          <a:bodyPr/>
          <a:lstStyle/>
          <a:p>
            <a:pPr eaLnBrk="1" hangingPunct="1"/>
            <a:r>
              <a:rPr lang="de-DE" dirty="0" smtClean="0">
                <a:latin typeface="+mn-lt"/>
                <a:ea typeface="ＭＳ Ｐゴシック" charset="0"/>
                <a:cs typeface="ＭＳ Ｐゴシック" charset="0"/>
              </a:rPr>
              <a:t>Rauschen und Modellkomplexität</a:t>
            </a:r>
            <a:endParaRPr lang="de-DE" dirty="0">
              <a:latin typeface="+mn-lt"/>
              <a:ea typeface="ＭＳ Ｐゴシック" charset="0"/>
              <a:cs typeface="ＭＳ Ｐゴシック" charset="0"/>
            </a:endParaRPr>
          </a:p>
        </p:txBody>
      </p:sp>
      <p:sp>
        <p:nvSpPr>
          <p:cNvPr id="6"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46</a:t>
            </a:fld>
            <a:endParaRPr lang="de-DE" dirty="0"/>
          </a:p>
        </p:txBody>
      </p:sp>
      <p:sp>
        <p:nvSpPr>
          <p:cNvPr id="2" name="TextBox 1"/>
          <p:cNvSpPr txBox="1"/>
          <p:nvPr/>
        </p:nvSpPr>
        <p:spPr>
          <a:xfrm>
            <a:off x="5004048" y="1340770"/>
            <a:ext cx="2678938" cy="646331"/>
          </a:xfrm>
          <a:prstGeom prst="rect">
            <a:avLst/>
          </a:prstGeom>
          <a:noFill/>
        </p:spPr>
        <p:txBody>
          <a:bodyPr wrap="none" rtlCol="0">
            <a:spAutoFit/>
          </a:bodyPr>
          <a:lstStyle/>
          <a:p>
            <a:r>
              <a:rPr lang="en-US" dirty="0" err="1">
                <a:solidFill>
                  <a:srgbClr val="0544FF"/>
                </a:solidFill>
              </a:rPr>
              <a:t>Modellkomplexität</a:t>
            </a:r>
            <a:r>
              <a:rPr lang="en-US" dirty="0">
                <a:solidFill>
                  <a:srgbClr val="0544FF"/>
                </a:solidFill>
              </a:rPr>
              <a:t>:</a:t>
            </a:r>
          </a:p>
          <a:p>
            <a:r>
              <a:rPr lang="en-US" dirty="0">
                <a:solidFill>
                  <a:srgbClr val="0544FF"/>
                </a:solidFill>
              </a:rPr>
              <a:t>"</a:t>
            </a:r>
            <a:r>
              <a:rPr lang="en-US" dirty="0" err="1">
                <a:solidFill>
                  <a:srgbClr val="0544FF"/>
                </a:solidFill>
              </a:rPr>
              <a:t>Größe</a:t>
            </a:r>
            <a:r>
              <a:rPr lang="en-US" dirty="0">
                <a:solidFill>
                  <a:srgbClr val="0544FF"/>
                </a:solidFill>
              </a:rPr>
              <a:t>" der </a:t>
            </a:r>
            <a:r>
              <a:rPr lang="en-US" dirty="0" err="1">
                <a:solidFill>
                  <a:srgbClr val="0544FF"/>
                </a:solidFill>
              </a:rPr>
              <a:t>Beschreibung</a:t>
            </a:r>
            <a:endParaRPr lang="en-US" dirty="0">
              <a:solidFill>
                <a:srgbClr val="0544FF"/>
              </a:solidFill>
            </a:endParaRPr>
          </a:p>
        </p:txBody>
      </p:sp>
    </p:spTree>
    <p:extLst>
      <p:ext uri="{BB962C8B-B14F-4D97-AF65-F5344CB8AC3E}">
        <p14:creationId xmlns:p14="http://schemas.microsoft.com/office/powerpoint/2010/main" val="10483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liennummernplatzhalter 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8C761E00-8B4B-F84B-AD97-0A97239CB5D2}" type="slidenum">
              <a:rPr lang="tr-TR" sz="1100">
                <a:latin typeface="+mn-lt"/>
              </a:rPr>
              <a:pPr eaLnBrk="1" hangingPunct="1"/>
              <a:t>47</a:t>
            </a:fld>
            <a:endParaRPr lang="tr-TR" sz="1100">
              <a:latin typeface="+mn-lt"/>
            </a:endParaRPr>
          </a:p>
        </p:txBody>
      </p:sp>
      <p:pic>
        <p:nvPicPr>
          <p:cNvPr id="1116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9" y="1557338"/>
            <a:ext cx="6153151" cy="4705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395536" y="257200"/>
            <a:ext cx="8229600" cy="1371600"/>
          </a:xfrm>
        </p:spPr>
        <p:txBody>
          <a:bodyPr/>
          <a:lstStyle/>
          <a:p>
            <a:pPr eaLnBrk="1" hangingPunct="1"/>
            <a:r>
              <a:rPr lang="en-US" noProof="1" smtClean="0">
                <a:latin typeface="+mn-lt"/>
                <a:ea typeface="ＭＳ Ｐゴシック" charset="0"/>
              </a:rPr>
              <a:t>Clustering: </a:t>
            </a:r>
            <a:r>
              <a:rPr lang="en-US" noProof="1" smtClean="0">
                <a:latin typeface="+mn-lt"/>
                <a:ea typeface="ＭＳ Ｐゴシック" charset="0"/>
                <a:cs typeface="ＭＳ Ｐゴシック" charset="0"/>
              </a:rPr>
              <a:t>Verschiedene Klassen</a:t>
            </a:r>
            <a:r>
              <a:rPr lang="en-US" dirty="0" smtClean="0">
                <a:latin typeface="+mn-lt"/>
                <a:ea typeface="ＭＳ Ｐゴシック" charset="0"/>
                <a:cs typeface="ＭＳ Ｐゴシック" charset="0"/>
              </a:rPr>
              <a:t>, </a:t>
            </a:r>
            <a:r>
              <a:rPr lang="en-US" i="0" dirty="0" smtClean="0">
                <a:latin typeface="+mn-lt"/>
                <a:ea typeface="ＭＳ Ｐゴシック" charset="0"/>
                <a:cs typeface="ＭＳ Ｐゴシック" charset="0"/>
              </a:rPr>
              <a:t>C</a:t>
            </a:r>
            <a:r>
              <a:rPr lang="en-US" baseline="-25000" dirty="0" smtClean="0">
                <a:latin typeface="+mn-lt"/>
                <a:ea typeface="ＭＳ Ｐゴシック" charset="0"/>
                <a:cs typeface="ＭＳ Ｐゴシック" charset="0"/>
              </a:rPr>
              <a:t>i</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i</a:t>
            </a:r>
            <a:r>
              <a:rPr lang="en-US" dirty="0" smtClean="0">
                <a:latin typeface="+mn-lt"/>
                <a:ea typeface="ＭＳ Ｐゴシック" charset="0"/>
                <a:cs typeface="ＭＳ Ｐゴシック" charset="0"/>
              </a:rPr>
              <a:t>=1,...,K</a:t>
            </a:r>
            <a:endParaRPr lang="en-US" i="0" noProof="1">
              <a:latin typeface="+mn-lt"/>
              <a:ea typeface="ＭＳ Ｐゴシック" charset="0"/>
              <a:cs typeface="ＭＳ Ｐゴシック" charset="0"/>
            </a:endParaRPr>
          </a:p>
        </p:txBody>
      </p:sp>
      <p:graphicFrame>
        <p:nvGraphicFramePr>
          <p:cNvPr id="111620" name="Object 4"/>
          <p:cNvGraphicFramePr>
            <a:graphicFrameLocks noGrp="1" noChangeAspect="1"/>
          </p:cNvGraphicFramePr>
          <p:nvPr>
            <p:ph sz="half" idx="1"/>
          </p:nvPr>
        </p:nvGraphicFramePr>
        <p:xfrm>
          <a:off x="5867401" y="1527176"/>
          <a:ext cx="1774825" cy="461963"/>
        </p:xfrm>
        <a:graphic>
          <a:graphicData uri="http://schemas.openxmlformats.org/presentationml/2006/ole">
            <mc:AlternateContent xmlns:mc="http://schemas.openxmlformats.org/markup-compatibility/2006">
              <mc:Choice xmlns:v="urn:schemas-microsoft-com:vml" Requires="v">
                <p:oleObj spid="_x0000_s4768" name="Equation" r:id="rId5" imgW="927100" imgH="241300" progId="Equation.3">
                  <p:embed/>
                </p:oleObj>
              </mc:Choice>
              <mc:Fallback>
                <p:oleObj name="Equation" r:id="rId5" imgW="9271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527176"/>
                        <a:ext cx="1774825"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11621" name="Object 5"/>
          <p:cNvGraphicFramePr>
            <a:graphicFrameLocks noGrp="1" noChangeAspect="1"/>
          </p:cNvGraphicFramePr>
          <p:nvPr>
            <p:ph sz="quarter" idx="2"/>
          </p:nvPr>
        </p:nvGraphicFramePr>
        <p:xfrm>
          <a:off x="5867401" y="2205039"/>
          <a:ext cx="2832100" cy="912812"/>
        </p:xfrm>
        <a:graphic>
          <a:graphicData uri="http://schemas.openxmlformats.org/presentationml/2006/ole">
            <mc:AlternateContent xmlns:mc="http://schemas.openxmlformats.org/markup-compatibility/2006">
              <mc:Choice xmlns:v="urn:schemas-microsoft-com:vml" Requires="v">
                <p:oleObj spid="_x0000_s4769" name="Equation" r:id="rId7" imgW="1574800" imgH="508000" progId="Equation.3">
                  <p:embed/>
                </p:oleObj>
              </mc:Choice>
              <mc:Fallback>
                <p:oleObj name="Equation" r:id="rId7" imgW="1574800" imgH="508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2205039"/>
                        <a:ext cx="2832100" cy="912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1116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7963" y="2924176"/>
            <a:ext cx="6858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3" name="Text Box 7"/>
          <p:cNvSpPr txBox="1">
            <a:spLocks noChangeArrowheads="1"/>
          </p:cNvSpPr>
          <p:nvPr/>
        </p:nvSpPr>
        <p:spPr bwMode="auto">
          <a:xfrm>
            <a:off x="5867400" y="3357565"/>
            <a:ext cx="29402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400" dirty="0" err="1">
                <a:latin typeface="+mn-lt"/>
              </a:rPr>
              <a:t>Trainiere</a:t>
            </a:r>
            <a:r>
              <a:rPr lang="en-US" sz="2400" dirty="0">
                <a:latin typeface="+mn-lt"/>
              </a:rPr>
              <a:t> </a:t>
            </a:r>
            <a:r>
              <a:rPr lang="en-US" sz="2400" dirty="0" err="1">
                <a:latin typeface="+mn-lt"/>
              </a:rPr>
              <a:t>Hypothesen</a:t>
            </a:r>
            <a:endParaRPr lang="en-US" sz="2400" dirty="0">
              <a:latin typeface="+mn-lt"/>
            </a:endParaRPr>
          </a:p>
          <a:p>
            <a:pPr eaLnBrk="1" hangingPunct="1"/>
            <a:r>
              <a:rPr lang="en-US" sz="2400" i="1" dirty="0">
                <a:latin typeface="+mn-lt"/>
              </a:rPr>
              <a:t>h</a:t>
            </a:r>
            <a:r>
              <a:rPr lang="en-US" sz="2400" i="1" baseline="-25000" dirty="0">
                <a:latin typeface="+mn-lt"/>
              </a:rPr>
              <a:t>i</a:t>
            </a:r>
            <a:r>
              <a:rPr lang="en-US" sz="2400" dirty="0">
                <a:latin typeface="+mn-lt"/>
              </a:rPr>
              <a:t>(</a:t>
            </a:r>
            <a:r>
              <a:rPr lang="en-US" sz="2400" b="1" i="1" dirty="0">
                <a:latin typeface="+mn-lt"/>
              </a:rPr>
              <a:t>x</a:t>
            </a:r>
            <a:r>
              <a:rPr lang="en-US" sz="2400" dirty="0">
                <a:latin typeface="+mn-lt"/>
              </a:rPr>
              <a:t>), </a:t>
            </a:r>
            <a:r>
              <a:rPr lang="en-US" sz="2400" i="1" dirty="0" err="1">
                <a:latin typeface="+mn-lt"/>
              </a:rPr>
              <a:t>i</a:t>
            </a:r>
            <a:r>
              <a:rPr lang="en-US" sz="2400" i="1" dirty="0">
                <a:latin typeface="+mn-lt"/>
              </a:rPr>
              <a:t> </a:t>
            </a:r>
            <a:r>
              <a:rPr lang="en-US" sz="2400" dirty="0">
                <a:latin typeface="+mn-lt"/>
              </a:rPr>
              <a:t>=1,...,</a:t>
            </a:r>
            <a:r>
              <a:rPr lang="en-US" sz="2400" i="1" dirty="0">
                <a:latin typeface="+mn-lt"/>
              </a:rPr>
              <a:t>K</a:t>
            </a:r>
            <a:r>
              <a:rPr lang="en-US" sz="2400" dirty="0">
                <a:latin typeface="+mn-lt"/>
              </a:rPr>
              <a:t>:</a:t>
            </a:r>
          </a:p>
        </p:txBody>
      </p:sp>
      <p:graphicFrame>
        <p:nvGraphicFramePr>
          <p:cNvPr id="111624" name="Object 8"/>
          <p:cNvGraphicFramePr>
            <a:graphicFrameLocks noGrp="1" noChangeAspect="1"/>
          </p:cNvGraphicFramePr>
          <p:nvPr>
            <p:ph sz="quarter" idx="3"/>
          </p:nvPr>
        </p:nvGraphicFramePr>
        <p:xfrm>
          <a:off x="5867400" y="4729165"/>
          <a:ext cx="3030539" cy="860425"/>
        </p:xfrm>
        <a:graphic>
          <a:graphicData uri="http://schemas.openxmlformats.org/presentationml/2006/ole">
            <mc:AlternateContent xmlns:mc="http://schemas.openxmlformats.org/markup-compatibility/2006">
              <mc:Choice xmlns:v="urn:schemas-microsoft-com:vml" Requires="v">
                <p:oleObj spid="_x0000_s4770" name="Formel" r:id="rId10" imgW="1790700" imgH="508000" progId="Equation.3">
                  <p:embed/>
                </p:oleObj>
              </mc:Choice>
              <mc:Fallback>
                <p:oleObj name="Formel" r:id="rId10" imgW="1790700" imgH="508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4729165"/>
                        <a:ext cx="3030539" cy="860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0" name="TextBox 9"/>
          <p:cNvSpPr txBox="1"/>
          <p:nvPr/>
        </p:nvSpPr>
        <p:spPr>
          <a:xfrm>
            <a:off x="4283968" y="5877272"/>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1" name="TextBox 10"/>
          <p:cNvSpPr txBox="1"/>
          <p:nvPr/>
        </p:nvSpPr>
        <p:spPr>
          <a:xfrm rot="16200000">
            <a:off x="147094" y="2357150"/>
            <a:ext cx="1412566" cy="369332"/>
          </a:xfrm>
          <a:prstGeom prst="rect">
            <a:avLst/>
          </a:prstGeom>
          <a:solidFill>
            <a:schemeClr val="bg1"/>
          </a:solidFill>
        </p:spPr>
        <p:txBody>
          <a:bodyPr wrap="none" rtlCol="0">
            <a:spAutoFit/>
          </a:bodyPr>
          <a:lstStyle/>
          <a:p>
            <a:r>
              <a:rPr lang="de-DE" dirty="0" smtClean="0"/>
              <a:t>Leistung        </a:t>
            </a:r>
            <a:endParaRPr lang="de-DE" dirty="0"/>
          </a:p>
        </p:txBody>
      </p:sp>
      <p:sp>
        <p:nvSpPr>
          <p:cNvPr id="12" name="TextBox 11"/>
          <p:cNvSpPr txBox="1"/>
          <p:nvPr/>
        </p:nvSpPr>
        <p:spPr>
          <a:xfrm>
            <a:off x="3851920" y="4384943"/>
            <a:ext cx="1689886" cy="369332"/>
          </a:xfrm>
          <a:prstGeom prst="rect">
            <a:avLst/>
          </a:prstGeom>
          <a:solidFill>
            <a:schemeClr val="bg1"/>
          </a:solidFill>
        </p:spPr>
        <p:txBody>
          <a:bodyPr wrap="none" rtlCol="0">
            <a:spAutoFit/>
          </a:bodyPr>
          <a:lstStyle/>
          <a:p>
            <a:r>
              <a:rPr lang="de-DE" smtClean="0"/>
              <a:t>Luxuslimousine</a:t>
            </a:r>
            <a:endParaRPr lang="de-DE" dirty="0"/>
          </a:p>
        </p:txBody>
      </p:sp>
      <p:sp>
        <p:nvSpPr>
          <p:cNvPr id="13" name="TextBox 12"/>
          <p:cNvSpPr txBox="1"/>
          <p:nvPr/>
        </p:nvSpPr>
        <p:spPr>
          <a:xfrm>
            <a:off x="2483768" y="5254547"/>
            <a:ext cx="1447832" cy="369332"/>
          </a:xfrm>
          <a:prstGeom prst="rect">
            <a:avLst/>
          </a:prstGeom>
          <a:solidFill>
            <a:schemeClr val="bg1"/>
          </a:solidFill>
        </p:spPr>
        <p:txBody>
          <a:bodyPr wrap="none" rtlCol="0">
            <a:spAutoFit/>
          </a:bodyPr>
          <a:lstStyle/>
          <a:p>
            <a:r>
              <a:rPr lang="de-DE" smtClean="0"/>
              <a:t>Familienauto</a:t>
            </a:r>
            <a:endParaRPr lang="de-DE" dirty="0"/>
          </a:p>
        </p:txBody>
      </p:sp>
      <p:sp>
        <p:nvSpPr>
          <p:cNvPr id="14" name="TextBox 13"/>
          <p:cNvSpPr txBox="1"/>
          <p:nvPr/>
        </p:nvSpPr>
        <p:spPr>
          <a:xfrm>
            <a:off x="2404088" y="1650867"/>
            <a:ext cx="1361270" cy="369332"/>
          </a:xfrm>
          <a:prstGeom prst="rect">
            <a:avLst/>
          </a:prstGeom>
          <a:solidFill>
            <a:schemeClr val="bg1"/>
          </a:solidFill>
        </p:spPr>
        <p:txBody>
          <a:bodyPr wrap="none" rtlCol="0">
            <a:spAutoFit/>
          </a:bodyPr>
          <a:lstStyle/>
          <a:p>
            <a:r>
              <a:rPr lang="de-DE" dirty="0" smtClean="0"/>
              <a:t>Sportwagen</a:t>
            </a:r>
            <a:endParaRPr lang="de-DE" dirty="0"/>
          </a:p>
        </p:txBody>
      </p:sp>
      <p:sp>
        <p:nvSpPr>
          <p:cNvPr id="15" name="TextBox 14"/>
          <p:cNvSpPr txBox="1"/>
          <p:nvPr/>
        </p:nvSpPr>
        <p:spPr>
          <a:xfrm>
            <a:off x="1187624" y="2897768"/>
            <a:ext cx="1239442" cy="369332"/>
          </a:xfrm>
          <a:prstGeom prst="rect">
            <a:avLst/>
          </a:prstGeom>
          <a:solidFill>
            <a:schemeClr val="bg1"/>
          </a:solidFill>
        </p:spPr>
        <p:txBody>
          <a:bodyPr wrap="none" rtlCol="0">
            <a:spAutoFit/>
          </a:bodyPr>
          <a:lstStyle/>
          <a:p>
            <a:r>
              <a:rPr lang="de-DE" smtClean="0"/>
              <a:t>unbekannt</a:t>
            </a:r>
            <a:endParaRPr lang="de-DE" dirty="0"/>
          </a:p>
        </p:txBody>
      </p:sp>
    </p:spTree>
    <p:extLst>
      <p:ext uri="{BB962C8B-B14F-4D97-AF65-F5344CB8AC3E}">
        <p14:creationId xmlns:p14="http://schemas.microsoft.com/office/powerpoint/2010/main" val="6156765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nummernplatzhalter 7"/>
          <p:cNvSpPr>
            <a:spLocks noGrp="1"/>
          </p:cNvSpPr>
          <p:nvPr>
            <p:ph type="sldNum" sz="quarter" idx="11"/>
          </p:nvPr>
        </p:nvSpPr>
        <p:spPr>
          <a:xfrm>
            <a:off x="7956551" y="6112669"/>
            <a:ext cx="1008063" cy="1968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E611C3C7-A7D5-AB48-8559-7B32452C5A85}" type="slidenum">
              <a:rPr lang="tr-TR" sz="1100">
                <a:latin typeface="+mn-lt"/>
              </a:rPr>
              <a:pPr eaLnBrk="1" hangingPunct="1"/>
              <a:t>48</a:t>
            </a:fld>
            <a:endParaRPr lang="tr-TR" sz="1100">
              <a:latin typeface="+mn-lt"/>
            </a:endParaRPr>
          </a:p>
        </p:txBody>
      </p:sp>
      <p:pic>
        <p:nvPicPr>
          <p:cNvPr id="1136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9" y="1124744"/>
            <a:ext cx="6124575" cy="4895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Rectangle 3"/>
          <p:cNvSpPr>
            <a:spLocks noGrp="1" noChangeArrowheads="1"/>
          </p:cNvSpPr>
          <p:nvPr>
            <p:ph type="title" sz="quarter"/>
          </p:nvPr>
        </p:nvSpPr>
        <p:spPr>
          <a:xfrm>
            <a:off x="457200" y="260352"/>
            <a:ext cx="8229600" cy="1027113"/>
          </a:xfrm>
        </p:spPr>
        <p:txBody>
          <a:bodyPr/>
          <a:lstStyle/>
          <a:p>
            <a:pPr eaLnBrk="1" hangingPunct="1"/>
            <a:r>
              <a:rPr lang="en-US" dirty="0" smtClean="0">
                <a:latin typeface="+mn-lt"/>
                <a:ea typeface="ＭＳ Ｐゴシック" charset="0"/>
                <a:cs typeface="ＭＳ Ｐゴシック" charset="0"/>
              </a:rPr>
              <a:t>Regression: </a:t>
            </a:r>
            <a:r>
              <a:rPr lang="en-US" dirty="0" err="1" smtClean="0">
                <a:latin typeface="+mn-lt"/>
                <a:ea typeface="ＭＳ Ｐゴシック" charset="0"/>
                <a:cs typeface="ＭＳ Ｐゴシック" charset="0"/>
              </a:rPr>
              <a:t>Verschiedene</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Modellklassen</a:t>
            </a:r>
            <a:endParaRPr lang="en-US" dirty="0">
              <a:latin typeface="+mn-lt"/>
              <a:ea typeface="ＭＳ Ｐゴシック" charset="0"/>
              <a:cs typeface="ＭＳ Ｐゴシック" charset="0"/>
            </a:endParaRPr>
          </a:p>
        </p:txBody>
      </p:sp>
      <p:graphicFrame>
        <p:nvGraphicFramePr>
          <p:cNvPr id="113668" name="Object 4"/>
          <p:cNvGraphicFramePr>
            <a:graphicFrameLocks noGrp="1" noChangeAspect="1"/>
          </p:cNvGraphicFramePr>
          <p:nvPr>
            <p:ph sz="quarter" idx="1"/>
            <p:extLst/>
          </p:nvPr>
        </p:nvGraphicFramePr>
        <p:xfrm>
          <a:off x="4964114" y="2029619"/>
          <a:ext cx="2212975" cy="463551"/>
        </p:xfrm>
        <a:graphic>
          <a:graphicData uri="http://schemas.openxmlformats.org/presentationml/2006/ole">
            <mc:AlternateContent xmlns:mc="http://schemas.openxmlformats.org/markup-compatibility/2006">
              <mc:Choice xmlns:v="urn:schemas-microsoft-com:vml" Requires="v">
                <p:oleObj spid="_x0000_s8497" name="Equation" r:id="rId5" imgW="1091726" imgH="228501" progId="Equation.3">
                  <p:embed/>
                </p:oleObj>
              </mc:Choice>
              <mc:Fallback>
                <p:oleObj name="Equation" r:id="rId5" imgW="1091726"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4114" y="2029619"/>
                        <a:ext cx="2212975" cy="46355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13669" name="Object 5"/>
          <p:cNvGraphicFramePr>
            <a:graphicFrameLocks noGrp="1" noChangeAspect="1"/>
          </p:cNvGraphicFramePr>
          <p:nvPr>
            <p:ph sz="quarter" idx="2"/>
            <p:extLst/>
          </p:nvPr>
        </p:nvGraphicFramePr>
        <p:xfrm>
          <a:off x="5867400" y="2636045"/>
          <a:ext cx="3036888" cy="461963"/>
        </p:xfrm>
        <a:graphic>
          <a:graphicData uri="http://schemas.openxmlformats.org/presentationml/2006/ole">
            <mc:AlternateContent xmlns:mc="http://schemas.openxmlformats.org/markup-compatibility/2006">
              <mc:Choice xmlns:v="urn:schemas-microsoft-com:vml" Requires="v">
                <p:oleObj spid="_x0000_s8498" name="Equation" r:id="rId7" imgW="1587500" imgH="241300" progId="Equation.3">
                  <p:embed/>
                </p:oleObj>
              </mc:Choice>
              <mc:Fallback>
                <p:oleObj name="Equation" r:id="rId7" imgW="15875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636045"/>
                        <a:ext cx="3036888" cy="461963"/>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5124" name="Object 6"/>
          <p:cNvGraphicFramePr>
            <a:graphicFrameLocks noGrp="1" noChangeAspect="1"/>
          </p:cNvGraphicFramePr>
          <p:nvPr>
            <p:ph sz="quarter" idx="3"/>
            <p:extLst/>
          </p:nvPr>
        </p:nvGraphicFramePr>
        <p:xfrm>
          <a:off x="468314" y="2853533"/>
          <a:ext cx="2735263" cy="633412"/>
        </p:xfrm>
        <a:graphic>
          <a:graphicData uri="http://schemas.openxmlformats.org/presentationml/2006/ole">
            <mc:AlternateContent xmlns:mc="http://schemas.openxmlformats.org/markup-compatibility/2006">
              <mc:Choice xmlns:v="urn:schemas-microsoft-com:vml" Requires="v">
                <p:oleObj spid="_x0000_s8499" name="Equation" r:id="rId9" imgW="1866900" imgH="431800" progId="Equation.3">
                  <p:embed/>
                </p:oleObj>
              </mc:Choice>
              <mc:Fallback>
                <p:oleObj name="Equation" r:id="rId9" imgW="18669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4" y="2853533"/>
                        <a:ext cx="2735263" cy="6334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13671" name="Line 7"/>
          <p:cNvSpPr>
            <a:spLocks noChangeShapeType="1"/>
          </p:cNvSpPr>
          <p:nvPr/>
        </p:nvSpPr>
        <p:spPr bwMode="auto">
          <a:xfrm flipH="1">
            <a:off x="4211637" y="2493170"/>
            <a:ext cx="360363"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13672" name="Line 8"/>
          <p:cNvSpPr>
            <a:spLocks noChangeShapeType="1"/>
          </p:cNvSpPr>
          <p:nvPr/>
        </p:nvSpPr>
        <p:spPr bwMode="auto">
          <a:xfrm flipH="1">
            <a:off x="5294313" y="3140869"/>
            <a:ext cx="57467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graphicFrame>
        <p:nvGraphicFramePr>
          <p:cNvPr id="5125" name="Object 9"/>
          <p:cNvGraphicFramePr>
            <a:graphicFrameLocks noChangeAspect="1"/>
          </p:cNvGraphicFramePr>
          <p:nvPr>
            <p:extLst/>
          </p:nvPr>
        </p:nvGraphicFramePr>
        <p:xfrm>
          <a:off x="395289" y="3428207"/>
          <a:ext cx="4421187" cy="806451"/>
        </p:xfrm>
        <a:graphic>
          <a:graphicData uri="http://schemas.openxmlformats.org/presentationml/2006/ole">
            <mc:AlternateContent xmlns:mc="http://schemas.openxmlformats.org/markup-compatibility/2006">
              <mc:Choice xmlns:v="urn:schemas-microsoft-com:vml" Requires="v">
                <p:oleObj spid="_x0000_s8500" name="Formel" r:id="rId11" imgW="2362200" imgH="431800" progId="Equation.3">
                  <p:embed/>
                </p:oleObj>
              </mc:Choice>
              <mc:Fallback>
                <p:oleObj name="Formel" r:id="rId11" imgW="2362200" imgH="431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9" y="3428207"/>
                        <a:ext cx="4421187" cy="80645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3674" name="Object 10"/>
          <p:cNvGraphicFramePr>
            <a:graphicFrameLocks noChangeAspect="1"/>
          </p:cNvGraphicFramePr>
          <p:nvPr>
            <p:extLst/>
          </p:nvPr>
        </p:nvGraphicFramePr>
        <p:xfrm>
          <a:off x="539751" y="1340645"/>
          <a:ext cx="1727200" cy="1571625"/>
        </p:xfrm>
        <a:graphic>
          <a:graphicData uri="http://schemas.openxmlformats.org/presentationml/2006/ole">
            <mc:AlternateContent xmlns:mc="http://schemas.openxmlformats.org/markup-compatibility/2006">
              <mc:Choice xmlns:v="urn:schemas-microsoft-com:vml" Requires="v">
                <p:oleObj spid="_x0000_s8501" name="Formel" r:id="rId13" imgW="850531" imgH="774364" progId="Equation.3">
                  <p:embed/>
                </p:oleObj>
              </mc:Choice>
              <mc:Fallback>
                <p:oleObj name="Formel" r:id="rId13" imgW="850531" imgH="774364"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751" y="1340645"/>
                        <a:ext cx="1727200" cy="15716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33" name="Text Box 11"/>
          <p:cNvSpPr txBox="1">
            <a:spLocks noChangeArrowheads="1"/>
          </p:cNvSpPr>
          <p:nvPr/>
        </p:nvSpPr>
        <p:spPr bwMode="auto">
          <a:xfrm>
            <a:off x="2" y="4364832"/>
            <a:ext cx="84319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de-DE" sz="1800" dirty="0"/>
              <a:t>Partielle Ableitungen von E bzgl. w</a:t>
            </a:r>
            <a:r>
              <a:rPr lang="de-DE" sz="1800" baseline="-25000" dirty="0"/>
              <a:t>1</a:t>
            </a:r>
            <a:r>
              <a:rPr lang="de-DE" sz="1800" dirty="0"/>
              <a:t> und w</a:t>
            </a:r>
            <a:r>
              <a:rPr lang="de-DE" sz="1800" baseline="-25000" dirty="0"/>
              <a:t>0</a:t>
            </a:r>
            <a:r>
              <a:rPr lang="de-DE" sz="1800" dirty="0"/>
              <a:t> und zu 0 gesetzt -&gt; Fehler minimiert</a:t>
            </a:r>
          </a:p>
        </p:txBody>
      </p:sp>
      <p:graphicFrame>
        <p:nvGraphicFramePr>
          <p:cNvPr id="5127" name="Object 12"/>
          <p:cNvGraphicFramePr>
            <a:graphicFrameLocks noGrp="1" noChangeAspect="1"/>
          </p:cNvGraphicFramePr>
          <p:nvPr>
            <p:ph sz="quarter" idx="4"/>
            <p:extLst/>
          </p:nvPr>
        </p:nvGraphicFramePr>
        <p:xfrm>
          <a:off x="684213" y="4796632"/>
          <a:ext cx="2062163" cy="1584325"/>
        </p:xfrm>
        <a:graphic>
          <a:graphicData uri="http://schemas.openxmlformats.org/presentationml/2006/ole">
            <mc:AlternateContent xmlns:mc="http://schemas.openxmlformats.org/markup-compatibility/2006">
              <mc:Choice xmlns:v="urn:schemas-microsoft-com:vml" Requires="v">
                <p:oleObj spid="_x0000_s8502" name="Formel" r:id="rId15" imgW="1257300" imgH="965200" progId="Equation.3">
                  <p:embed/>
                </p:oleObj>
              </mc:Choice>
              <mc:Fallback>
                <p:oleObj name="Formel" r:id="rId15" imgW="1257300" imgH="965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4213" y="4796632"/>
                        <a:ext cx="2062163" cy="158432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69839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33"/>
                                        </p:tgtEl>
                                        <p:attrNameLst>
                                          <p:attrName>style.visibility</p:attrName>
                                        </p:attrNameLst>
                                      </p:cBhvr>
                                      <p:to>
                                        <p:strVal val="visible"/>
                                      </p:to>
                                    </p:set>
                                    <p:anim calcmode="lin" valueType="num">
                                      <p:cBhvr additive="base">
                                        <p:cTn id="19" dur="500" fill="hold"/>
                                        <p:tgtEl>
                                          <p:spTgt spid="5133"/>
                                        </p:tgtEl>
                                        <p:attrNameLst>
                                          <p:attrName>ppt_x</p:attrName>
                                        </p:attrNameLst>
                                      </p:cBhvr>
                                      <p:tavLst>
                                        <p:tav tm="0">
                                          <p:val>
                                            <p:strVal val="#ppt_x"/>
                                          </p:val>
                                        </p:tav>
                                        <p:tav tm="100000">
                                          <p:val>
                                            <p:strVal val="#ppt_x"/>
                                          </p:val>
                                        </p:tav>
                                      </p:tavLst>
                                    </p:anim>
                                    <p:anim calcmode="lin" valueType="num">
                                      <p:cBhvr additive="base">
                                        <p:cTn id="20" dur="500" fill="hold"/>
                                        <p:tgtEl>
                                          <p:spTgt spid="51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7"/>
                                        </p:tgtEl>
                                        <p:attrNameLst>
                                          <p:attrName>style.visibility</p:attrName>
                                        </p:attrNameLst>
                                      </p:cBhvr>
                                      <p:to>
                                        <p:strVal val="visible"/>
                                      </p:to>
                                    </p:set>
                                    <p:anim calcmode="lin" valueType="num">
                                      <p:cBhvr additive="base">
                                        <p:cTn id="23" dur="500" fill="hold"/>
                                        <p:tgtEl>
                                          <p:spTgt spid="5127"/>
                                        </p:tgtEl>
                                        <p:attrNameLst>
                                          <p:attrName>ppt_x</p:attrName>
                                        </p:attrNameLst>
                                      </p:cBhvr>
                                      <p:tavLst>
                                        <p:tav tm="0">
                                          <p:val>
                                            <p:strVal val="#ppt_x"/>
                                          </p:val>
                                        </p:tav>
                                        <p:tav tm="100000">
                                          <p:val>
                                            <p:strVal val="#ppt_x"/>
                                          </p:val>
                                        </p:tav>
                                      </p:tavLst>
                                    </p:anim>
                                    <p:anim calcmode="lin" valueType="num">
                                      <p:cBhvr additive="base">
                                        <p:cTn id="2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Überwachtes</a:t>
            </a:r>
            <a:r>
              <a:rPr lang="en-US" dirty="0" smtClean="0"/>
              <a:t> </a:t>
            </a:r>
            <a:r>
              <a:rPr lang="en-US" dirty="0" err="1" smtClean="0"/>
              <a:t>Lernen</a:t>
            </a:r>
            <a:endParaRPr lang="en-US" dirty="0"/>
          </a:p>
        </p:txBody>
      </p:sp>
      <p:sp>
        <p:nvSpPr>
          <p:cNvPr id="3" name="Content Placeholder 2"/>
          <p:cNvSpPr>
            <a:spLocks noGrp="1"/>
          </p:cNvSpPr>
          <p:nvPr>
            <p:ph idx="1"/>
          </p:nvPr>
        </p:nvSpPr>
        <p:spPr/>
        <p:txBody>
          <a:bodyPr/>
          <a:lstStyle/>
          <a:p>
            <a:r>
              <a:rPr lang="en-US" dirty="0" err="1" smtClean="0"/>
              <a:t>Beispiel</a:t>
            </a:r>
            <a:r>
              <a:rPr lang="en-US" dirty="0" smtClean="0"/>
              <a:t>: </a:t>
            </a:r>
            <a:r>
              <a:rPr lang="en-US" dirty="0" smtClean="0">
                <a:solidFill>
                  <a:srgbClr val="0544FF"/>
                </a:solidFill>
              </a:rPr>
              <a:t>Regression</a:t>
            </a:r>
          </a:p>
          <a:p>
            <a:pPr lvl="1"/>
            <a:r>
              <a:rPr lang="en-US" dirty="0" err="1" smtClean="0"/>
              <a:t>Gegeben</a:t>
            </a:r>
            <a:r>
              <a:rPr lang="en-US" dirty="0" smtClean="0"/>
              <a:t> </a:t>
            </a:r>
            <a:r>
              <a:rPr lang="en-US" dirty="0" err="1" smtClean="0"/>
              <a:t>Datenpunkte</a:t>
            </a:r>
            <a:r>
              <a:rPr lang="en-US" dirty="0" smtClean="0"/>
              <a:t>, </a:t>
            </a:r>
            <a:r>
              <a:rPr lang="en-US" dirty="0" err="1" smtClean="0"/>
              <a:t>bestimme</a:t>
            </a:r>
            <a:r>
              <a:rPr lang="en-US" dirty="0" smtClean="0"/>
              <a:t> Parameter, so </a:t>
            </a:r>
            <a:r>
              <a:rPr lang="en-US" dirty="0" err="1" smtClean="0"/>
              <a:t>dass</a:t>
            </a:r>
            <a:r>
              <a:rPr lang="en-US" dirty="0" smtClean="0"/>
              <a:t> </a:t>
            </a:r>
            <a:r>
              <a:rPr lang="en-US" dirty="0" err="1" smtClean="0"/>
              <a:t>für</a:t>
            </a:r>
            <a:r>
              <a:rPr lang="en-US" dirty="0" smtClean="0"/>
              <a:t> </a:t>
            </a:r>
            <a:r>
              <a:rPr lang="en-US" dirty="0" err="1" smtClean="0"/>
              <a:t>gegebene</a:t>
            </a:r>
            <a:r>
              <a:rPr lang="en-US" dirty="0" smtClean="0"/>
              <a:t> x-</a:t>
            </a:r>
            <a:r>
              <a:rPr lang="en-US" dirty="0" err="1" smtClean="0"/>
              <a:t>Werte</a:t>
            </a:r>
            <a:r>
              <a:rPr lang="en-US" dirty="0" smtClean="0"/>
              <a:t>, die y-</a:t>
            </a:r>
            <a:r>
              <a:rPr lang="en-US" dirty="0" err="1" smtClean="0"/>
              <a:t>Werte</a:t>
            </a:r>
            <a:r>
              <a:rPr lang="en-US" dirty="0" smtClean="0"/>
              <a:t> </a:t>
            </a:r>
            <a:r>
              <a:rPr lang="en-US" dirty="0" err="1" smtClean="0"/>
              <a:t>geschätzt</a:t>
            </a:r>
            <a:r>
              <a:rPr lang="en-US" dirty="0" smtClean="0"/>
              <a:t> </a:t>
            </a:r>
            <a:r>
              <a:rPr lang="en-US" dirty="0" err="1" smtClean="0"/>
              <a:t>werden</a:t>
            </a:r>
            <a:r>
              <a:rPr lang="en-US" dirty="0" smtClean="0"/>
              <a:t> </a:t>
            </a:r>
            <a:r>
              <a:rPr lang="en-US" dirty="0" err="1" smtClean="0"/>
              <a:t>können</a:t>
            </a:r>
            <a:endParaRPr lang="en-US" dirty="0" smtClean="0"/>
          </a:p>
          <a:p>
            <a:pPr lvl="1"/>
            <a:endParaRPr lang="en-US" dirty="0"/>
          </a:p>
          <a:p>
            <a:r>
              <a:rPr lang="en-US" dirty="0" err="1" smtClean="0"/>
              <a:t>Beispiel</a:t>
            </a:r>
            <a:r>
              <a:rPr lang="en-US" dirty="0" smtClean="0"/>
              <a:t>: </a:t>
            </a:r>
            <a:r>
              <a:rPr lang="en-US" dirty="0" err="1" smtClean="0">
                <a:solidFill>
                  <a:srgbClr val="0544FF"/>
                </a:solidFill>
              </a:rPr>
              <a:t>Klassifikation</a:t>
            </a:r>
            <a:endParaRPr lang="en-US" dirty="0" smtClean="0">
              <a:solidFill>
                <a:srgbClr val="0544FF"/>
              </a:solidFill>
            </a:endParaRPr>
          </a:p>
          <a:p>
            <a:pPr lvl="1"/>
            <a:r>
              <a:rPr lang="en-US" dirty="0" err="1" smtClean="0"/>
              <a:t>Gegebene</a:t>
            </a:r>
            <a:r>
              <a:rPr lang="en-US" dirty="0" smtClean="0"/>
              <a:t> </a:t>
            </a:r>
            <a:r>
              <a:rPr lang="en-US" dirty="0" err="1" smtClean="0"/>
              <a:t>Datenpunkte</a:t>
            </a:r>
            <a:r>
              <a:rPr lang="en-US" dirty="0" smtClean="0"/>
              <a:t> </a:t>
            </a:r>
            <a:r>
              <a:rPr lang="en-US" dirty="0" err="1" smtClean="0"/>
              <a:t>jeweils</a:t>
            </a:r>
            <a:r>
              <a:rPr lang="en-US" dirty="0" smtClean="0"/>
              <a:t> </a:t>
            </a:r>
            <a:r>
              <a:rPr lang="en-US" dirty="0" err="1" smtClean="0"/>
              <a:t>mit</a:t>
            </a:r>
            <a:r>
              <a:rPr lang="en-US" dirty="0" smtClean="0"/>
              <a:t> </a:t>
            </a:r>
            <a:r>
              <a:rPr lang="en-US" dirty="0" err="1" smtClean="0"/>
              <a:t>Klassifikationswert</a:t>
            </a:r>
            <a:r>
              <a:rPr lang="en-US" dirty="0" smtClean="0"/>
              <a:t>, </a:t>
            </a:r>
            <a:r>
              <a:rPr lang="en-US" dirty="0" err="1" smtClean="0"/>
              <a:t>bestimme</a:t>
            </a:r>
            <a:r>
              <a:rPr lang="en-US" dirty="0" smtClean="0"/>
              <a:t> </a:t>
            </a:r>
            <a:r>
              <a:rPr lang="en-US" dirty="0" err="1" smtClean="0"/>
              <a:t>Klassifikationswert</a:t>
            </a:r>
            <a:r>
              <a:rPr lang="en-US" dirty="0" smtClean="0"/>
              <a:t> </a:t>
            </a:r>
            <a:r>
              <a:rPr lang="en-US" dirty="0" err="1" smtClean="0"/>
              <a:t>für</a:t>
            </a:r>
            <a:r>
              <a:rPr lang="en-US" dirty="0" smtClean="0"/>
              <a:t> </a:t>
            </a:r>
            <a:r>
              <a:rPr lang="en-US" dirty="0" err="1" smtClean="0"/>
              <a:t>Datenpunkte</a:t>
            </a:r>
            <a:r>
              <a:rPr lang="en-US" dirty="0" smtClean="0"/>
              <a:t> </a:t>
            </a:r>
            <a:r>
              <a:rPr lang="en-US" dirty="0" err="1" smtClean="0"/>
              <a:t>ohne</a:t>
            </a:r>
            <a:r>
              <a:rPr lang="en-US" dirty="0" smtClean="0"/>
              <a:t> </a:t>
            </a:r>
            <a:r>
              <a:rPr lang="en-US" dirty="0" err="1" smtClean="0"/>
              <a:t>diesen</a:t>
            </a:r>
            <a:r>
              <a:rPr lang="en-US" dirty="0" smtClean="0"/>
              <a:t> (</a:t>
            </a:r>
            <a:r>
              <a:rPr lang="en-US" dirty="0" err="1" smtClean="0"/>
              <a:t>binärer</a:t>
            </a:r>
            <a:r>
              <a:rPr lang="en-US" dirty="0" smtClean="0"/>
              <a:t> </a:t>
            </a:r>
            <a:r>
              <a:rPr lang="en-US" dirty="0" err="1" smtClean="0"/>
              <a:t>oder</a:t>
            </a:r>
            <a:r>
              <a:rPr lang="en-US" dirty="0" smtClean="0"/>
              <a:t> </a:t>
            </a:r>
            <a:r>
              <a:rPr lang="en-US" dirty="0" err="1" smtClean="0"/>
              <a:t>mehrwertiger</a:t>
            </a:r>
            <a:r>
              <a:rPr lang="en-US" dirty="0" smtClean="0"/>
              <a:t> </a:t>
            </a:r>
            <a:r>
              <a:rPr lang="en-US" dirty="0" err="1" smtClean="0"/>
              <a:t>Klassifikator</a:t>
            </a:r>
            <a:r>
              <a:rPr lang="en-US" dirty="0" smtClean="0"/>
              <a:t>)</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49</a:t>
            </a:fld>
            <a:endParaRPr lang="de-DE"/>
          </a:p>
        </p:txBody>
      </p:sp>
    </p:spTree>
    <p:extLst>
      <p:ext uri="{BB962C8B-B14F-4D97-AF65-F5344CB8AC3E}">
        <p14:creationId xmlns:p14="http://schemas.microsoft.com/office/powerpoint/2010/main" val="392423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und Data Science</a:t>
            </a:r>
            <a:endParaRPr lang="en-US" dirty="0"/>
          </a:p>
        </p:txBody>
      </p:sp>
      <p:sp>
        <p:nvSpPr>
          <p:cNvPr id="3" name="Content Placeholder 2"/>
          <p:cNvSpPr>
            <a:spLocks noGrp="1"/>
          </p:cNvSpPr>
          <p:nvPr>
            <p:ph idx="1"/>
          </p:nvPr>
        </p:nvSpPr>
        <p:spPr/>
        <p:txBody>
          <a:bodyPr/>
          <a:lstStyle/>
          <a:p>
            <a:r>
              <a:rPr lang="de-DE" dirty="0" smtClean="0"/>
              <a:t>Web Science</a:t>
            </a:r>
          </a:p>
          <a:p>
            <a:pPr lvl="1"/>
            <a:r>
              <a:rPr lang="de-DE" dirty="0" smtClean="0"/>
              <a:t>Analyse von Strukturen im Web (Mensch und Computer)</a:t>
            </a:r>
          </a:p>
          <a:p>
            <a:pPr lvl="1"/>
            <a:r>
              <a:rPr lang="de-DE" dirty="0" smtClean="0"/>
              <a:t>Formalisierung durch große </a:t>
            </a:r>
            <a:r>
              <a:rPr lang="de-DE" dirty="0" err="1" smtClean="0"/>
              <a:t>Graphstrukturen</a:t>
            </a:r>
            <a:r>
              <a:rPr lang="de-DE" dirty="0" smtClean="0"/>
              <a:t> und entsprechende Entscheidungsprobleme über Graphen</a:t>
            </a:r>
          </a:p>
          <a:p>
            <a:pPr lvl="1"/>
            <a:r>
              <a:rPr lang="de-DE" dirty="0" smtClean="0"/>
              <a:t>Beispiel: </a:t>
            </a:r>
            <a:r>
              <a:rPr lang="de-DE" dirty="0" err="1" smtClean="0"/>
              <a:t>Pagerank</a:t>
            </a:r>
            <a:r>
              <a:rPr lang="de-DE" dirty="0" smtClean="0"/>
              <a:t> (Bewertung von Webseiten)</a:t>
            </a:r>
            <a:endParaRPr lang="de-DE"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5</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528176"/>
            <a:ext cx="3568477" cy="2872624"/>
          </a:xfrm>
          <a:prstGeom prst="rect">
            <a:avLst/>
          </a:prstGeom>
        </p:spPr>
      </p:pic>
      <p:sp>
        <p:nvSpPr>
          <p:cNvPr id="7" name="Rectangle 6"/>
          <p:cNvSpPr/>
          <p:nvPr/>
        </p:nvSpPr>
        <p:spPr>
          <a:xfrm>
            <a:off x="6350372" y="3573018"/>
            <a:ext cx="2542109" cy="2585323"/>
          </a:xfrm>
          <a:prstGeom prst="rect">
            <a:avLst/>
          </a:prstGeom>
        </p:spPr>
        <p:txBody>
          <a:bodyPr wrap="square">
            <a:spAutoFit/>
          </a:bodyPr>
          <a:lstStyle/>
          <a:p>
            <a:r>
              <a:rPr lang="de-DE" dirty="0" smtClean="0"/>
              <a:t>Zufallssurfer-Modell: </a:t>
            </a:r>
          </a:p>
          <a:p>
            <a:endParaRPr lang="de-DE" dirty="0" smtClean="0"/>
          </a:p>
          <a:p>
            <a:r>
              <a:rPr lang="de-DE" dirty="0" smtClean="0"/>
              <a:t>Größe der Kreise in etwa proportional der relativen Häufigkeit, mit der sich ein Surfer auf einer Seite befindet</a:t>
            </a:r>
          </a:p>
          <a:p>
            <a:endParaRPr lang="de-DE" dirty="0" smtClean="0"/>
          </a:p>
          <a:p>
            <a:r>
              <a:rPr lang="de-DE" dirty="0" smtClean="0"/>
              <a:t>[Wikipedia]</a:t>
            </a:r>
            <a:endParaRPr lang="de-DE" dirty="0"/>
          </a:p>
        </p:txBody>
      </p:sp>
    </p:spTree>
    <p:extLst>
      <p:ext uri="{BB962C8B-B14F-4D97-AF65-F5344CB8AC3E}">
        <p14:creationId xmlns:p14="http://schemas.microsoft.com/office/powerpoint/2010/main" val="651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Modellaus</a:t>
            </a:r>
            <a:r>
              <a:rPr lang="en-US" dirty="0" err="1" smtClean="0">
                <a:latin typeface="+mn-lt"/>
                <a:ea typeface="ＭＳ Ｐゴシック" charset="0"/>
              </a:rPr>
              <a:t>wahl</a:t>
            </a:r>
            <a:r>
              <a:rPr lang="en-US" dirty="0" smtClean="0">
                <a:latin typeface="+mn-lt"/>
                <a:ea typeface="ＭＳ Ｐゴシック" charset="0"/>
              </a:rPr>
              <a:t> </a:t>
            </a:r>
            <a:r>
              <a:rPr lang="en-US" dirty="0" smtClean="0">
                <a:latin typeface="+mn-lt"/>
                <a:ea typeface="ＭＳ Ｐゴシック" charset="0"/>
                <a:cs typeface="ＭＳ Ｐゴシック" charset="0"/>
              </a:rPr>
              <a:t>&amp; Generalization</a:t>
            </a:r>
            <a:endParaRPr lang="en-US" dirty="0">
              <a:latin typeface="+mn-lt"/>
              <a:ea typeface="ＭＳ Ｐゴシック" charset="0"/>
              <a:cs typeface="ＭＳ Ｐゴシック" charset="0"/>
            </a:endParaRPr>
          </a:p>
        </p:txBody>
      </p:sp>
      <p:sp>
        <p:nvSpPr>
          <p:cNvPr id="115715" name="Rectangle 3"/>
          <p:cNvSpPr>
            <a:spLocks noGrp="1" noChangeArrowheads="1"/>
          </p:cNvSpPr>
          <p:nvPr>
            <p:ph type="body" idx="1"/>
          </p:nvPr>
        </p:nvSpPr>
        <p:spPr>
          <a:xfrm>
            <a:off x="457200" y="1341439"/>
            <a:ext cx="8229600" cy="4824412"/>
          </a:xfrm>
        </p:spPr>
        <p:txBody>
          <a:bodyPr/>
          <a:lstStyle/>
          <a:p>
            <a:pPr eaLnBrk="1" hangingPunct="1"/>
            <a:r>
              <a:rPr lang="en-US" sz="2400" dirty="0" err="1">
                <a:ea typeface="ＭＳ Ｐゴシック" charset="0"/>
              </a:rPr>
              <a:t>Lernen</a:t>
            </a:r>
            <a:r>
              <a:rPr lang="en-US" sz="2400" dirty="0">
                <a:ea typeface="ＭＳ Ｐゴシック" charset="0"/>
              </a:rPr>
              <a:t> </a:t>
            </a:r>
            <a:r>
              <a:rPr lang="en-US" sz="2400" dirty="0" err="1">
                <a:ea typeface="ＭＳ Ｐゴシック" charset="0"/>
              </a:rPr>
              <a:t>kann</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err="1">
                <a:ea typeface="ＭＳ Ｐゴシック" charset="0"/>
              </a:rPr>
              <a:t>Optimierungsproblem</a:t>
            </a:r>
            <a:r>
              <a:rPr lang="en-US" sz="2400" dirty="0">
                <a:ea typeface="ＭＳ Ｐゴシック" charset="0"/>
              </a:rPr>
              <a:t> </a:t>
            </a:r>
            <a:r>
              <a:rPr lang="en-US" sz="2400" dirty="0" err="1">
                <a:ea typeface="ＭＳ Ｐゴシック" charset="0"/>
              </a:rPr>
              <a:t>angesehen</a:t>
            </a:r>
            <a:r>
              <a:rPr lang="en-US" sz="2400" dirty="0">
                <a:ea typeface="ＭＳ Ｐゴシック" charset="0"/>
              </a:rPr>
              <a:t> </a:t>
            </a:r>
            <a:r>
              <a:rPr lang="en-US" sz="2400" dirty="0" err="1">
                <a:ea typeface="ＭＳ Ｐゴシック" charset="0"/>
              </a:rPr>
              <a:t>werden</a:t>
            </a:r>
            <a:r>
              <a:rPr lang="en-US" sz="2400" dirty="0">
                <a:ea typeface="ＭＳ Ｐゴシック" charset="0"/>
              </a:rPr>
              <a:t>:</a:t>
            </a:r>
          </a:p>
          <a:p>
            <a:pPr lvl="1" eaLnBrk="1" hangingPunct="1"/>
            <a:r>
              <a:rPr lang="en-US" sz="2000" dirty="0" err="1">
                <a:ea typeface="ＭＳ Ｐゴシック" charset="0"/>
                <a:cs typeface="ＭＳ Ｐゴシック" charset="0"/>
              </a:rPr>
              <a:t>Berechne</a:t>
            </a:r>
            <a:r>
              <a:rPr lang="en-US" sz="2000" dirty="0">
                <a:ea typeface="ＭＳ Ｐゴシック" charset="0"/>
                <a:cs typeface="ＭＳ Ｐゴシック" charset="0"/>
              </a:rPr>
              <a:t> Modell, so </a:t>
            </a:r>
            <a:r>
              <a:rPr lang="en-US" sz="2000" dirty="0" err="1">
                <a:ea typeface="ＭＳ Ｐゴシック" charset="0"/>
                <a:cs typeface="ＭＳ Ｐゴシック" charset="0"/>
              </a:rPr>
              <a:t>dass</a:t>
            </a:r>
            <a:r>
              <a:rPr lang="en-US" sz="2000" dirty="0">
                <a:ea typeface="ＭＳ Ｐゴシック" charset="0"/>
                <a:cs typeface="ＭＳ Ｐゴシック" charset="0"/>
              </a:rPr>
              <a:t> </a:t>
            </a:r>
            <a:r>
              <a:rPr lang="en-US" sz="2000" dirty="0" err="1">
                <a:ea typeface="ＭＳ Ｐゴシック" charset="0"/>
                <a:cs typeface="ＭＳ Ｐゴシック" charset="0"/>
              </a:rPr>
              <a:t>Fehlerfunktion</a:t>
            </a:r>
            <a:r>
              <a:rPr lang="en-US" sz="2000" dirty="0">
                <a:ea typeface="ＭＳ Ｐゴシック" charset="0"/>
                <a:cs typeface="ＭＳ Ｐゴシック" charset="0"/>
              </a:rPr>
              <a:t> </a:t>
            </a:r>
            <a:r>
              <a:rPr lang="en-US" sz="2000" dirty="0" err="1">
                <a:ea typeface="ＭＳ Ｐゴシック" charset="0"/>
                <a:cs typeface="ＭＳ Ｐゴシック" charset="0"/>
              </a:rPr>
              <a:t>minimiert</a:t>
            </a:r>
            <a:endParaRPr lang="en-US" sz="2000" dirty="0">
              <a:ea typeface="ＭＳ Ｐゴシック" charset="0"/>
              <a:cs typeface="ＭＳ Ｐゴシック" charset="0"/>
            </a:endParaRPr>
          </a:p>
          <a:p>
            <a:pPr eaLnBrk="1" hangingPunct="1"/>
            <a:r>
              <a:rPr lang="en-US" sz="2400" dirty="0" err="1">
                <a:ea typeface="ＭＳ Ｐゴシック" charset="0"/>
              </a:rPr>
              <a:t>Lernen</a:t>
            </a:r>
            <a:r>
              <a:rPr lang="en-US" sz="2400" dirty="0">
                <a:ea typeface="ＭＳ Ｐゴシック" charset="0"/>
              </a:rPr>
              <a:t> </a:t>
            </a:r>
            <a:r>
              <a:rPr lang="en-US" sz="2400" dirty="0" err="1">
                <a:ea typeface="ＭＳ Ｐゴシック" charset="0"/>
              </a:rPr>
              <a:t>ist</a:t>
            </a:r>
            <a:r>
              <a:rPr lang="en-US" sz="2400" dirty="0">
                <a:ea typeface="ＭＳ Ｐゴシック" charset="0"/>
              </a:rPr>
              <a:t> </a:t>
            </a:r>
            <a:r>
              <a:rPr lang="en-US" sz="2400" dirty="0" err="1">
                <a:ea typeface="ＭＳ Ｐゴシック" charset="0"/>
              </a:rPr>
              <a:t>ein</a:t>
            </a:r>
            <a:r>
              <a:rPr lang="en-US" sz="2400" dirty="0">
                <a:ea typeface="ＭＳ Ｐゴシック" charset="0"/>
              </a:rPr>
              <a:t> </a:t>
            </a:r>
            <a:r>
              <a:rPr lang="en-US" sz="2400" dirty="0" err="1">
                <a:solidFill>
                  <a:srgbClr val="0000FF"/>
                </a:solidFill>
                <a:ea typeface="ＭＳ Ｐゴシック" charset="0"/>
              </a:rPr>
              <a:t>schlecht</a:t>
            </a:r>
            <a:r>
              <a:rPr lang="en-US" sz="2400" dirty="0">
                <a:solidFill>
                  <a:srgbClr val="0000FF"/>
                </a:solidFill>
                <a:ea typeface="ＭＳ Ｐゴシック" charset="0"/>
              </a:rPr>
              <a:t> </a:t>
            </a:r>
            <a:r>
              <a:rPr lang="en-US" sz="2400" dirty="0" err="1">
                <a:solidFill>
                  <a:srgbClr val="0000FF"/>
                </a:solidFill>
                <a:ea typeface="ＭＳ Ｐゴシック" charset="0"/>
              </a:rPr>
              <a:t>gestelltes</a:t>
            </a:r>
            <a:r>
              <a:rPr lang="en-US" sz="2400" dirty="0">
                <a:solidFill>
                  <a:srgbClr val="0000FF"/>
                </a:solidFill>
                <a:ea typeface="ＭＳ Ｐゴシック" charset="0"/>
              </a:rPr>
              <a:t> Problem</a:t>
            </a:r>
            <a:r>
              <a:rPr lang="en-US" sz="2400" dirty="0">
                <a:solidFill>
                  <a:schemeClr val="bg2"/>
                </a:solidFill>
                <a:ea typeface="ＭＳ Ｐゴシック" charset="0"/>
              </a:rPr>
              <a:t>;</a:t>
            </a:r>
            <a:r>
              <a:rPr lang="en-US" sz="2400" dirty="0">
                <a:ea typeface="ＭＳ Ｐゴシック" charset="0"/>
              </a:rPr>
              <a:t> </a:t>
            </a:r>
            <a:br>
              <a:rPr lang="en-US" sz="2400" dirty="0">
                <a:ea typeface="ＭＳ Ｐゴシック" charset="0"/>
              </a:rPr>
            </a:br>
            <a:r>
              <a:rPr lang="en-US" sz="2400" dirty="0">
                <a:ea typeface="ＭＳ Ｐゴシック" charset="0"/>
              </a:rPr>
              <a:t>In der Regel </a:t>
            </a:r>
            <a:r>
              <a:rPr lang="en-US" sz="2400" dirty="0" err="1">
                <a:ea typeface="ＭＳ Ｐゴシック" charset="0"/>
              </a:rPr>
              <a:t>reichen</a:t>
            </a:r>
            <a:r>
              <a:rPr lang="en-US" sz="2400" dirty="0">
                <a:ea typeface="ＭＳ Ｐゴシック" charset="0"/>
              </a:rPr>
              <a:t> die </a:t>
            </a:r>
            <a:r>
              <a:rPr lang="en-US" sz="2400" dirty="0" err="1">
                <a:ea typeface="ＭＳ Ｐゴシック" charset="0"/>
              </a:rPr>
              <a:t>Daten</a:t>
            </a:r>
            <a:r>
              <a:rPr lang="en-US" sz="2400" dirty="0">
                <a:ea typeface="ＭＳ Ｐゴシック" charset="0"/>
              </a:rPr>
              <a:t> </a:t>
            </a:r>
            <a:r>
              <a:rPr lang="en-US" sz="2400" dirty="0" err="1">
                <a:ea typeface="ＭＳ Ｐゴシック" charset="0"/>
              </a:rPr>
              <a:t>nicht</a:t>
            </a:r>
            <a:r>
              <a:rPr lang="en-US" sz="2400" dirty="0">
                <a:ea typeface="ＭＳ Ｐゴシック" charset="0"/>
              </a:rPr>
              <a:t>, </a:t>
            </a:r>
            <a:r>
              <a:rPr lang="en-US" sz="2400" dirty="0" err="1">
                <a:ea typeface="ＭＳ Ｐゴシック" charset="0"/>
              </a:rPr>
              <a:t>eine</a:t>
            </a:r>
            <a:r>
              <a:rPr lang="en-US" sz="2400" dirty="0">
                <a:ea typeface="ＭＳ Ｐゴシック" charset="0"/>
              </a:rPr>
              <a:t> </a:t>
            </a:r>
            <a:r>
              <a:rPr lang="en-US" sz="2400" dirty="0" err="1">
                <a:ea typeface="ＭＳ Ｐゴシック" charset="0"/>
              </a:rPr>
              <a:t>eindeutige</a:t>
            </a:r>
            <a:r>
              <a:rPr lang="en-US" sz="2400" dirty="0">
                <a:ea typeface="ＭＳ Ｐゴシック" charset="0"/>
              </a:rPr>
              <a:t> </a:t>
            </a:r>
            <a:r>
              <a:rPr lang="en-US" sz="2400" dirty="0" err="1">
                <a:ea typeface="ＭＳ Ｐゴシック" charset="0"/>
              </a:rPr>
              <a:t>Lösung</a:t>
            </a:r>
            <a:r>
              <a:rPr lang="en-US" sz="2400" dirty="0">
                <a:ea typeface="ＭＳ Ｐゴシック" charset="0"/>
              </a:rPr>
              <a:t> des </a:t>
            </a:r>
            <a:r>
              <a:rPr lang="en-US" sz="2400" dirty="0" err="1">
                <a:ea typeface="ＭＳ Ｐゴシック" charset="0"/>
              </a:rPr>
              <a:t>Optimierungsproblems</a:t>
            </a:r>
            <a:r>
              <a:rPr lang="en-US" sz="2400" dirty="0">
                <a:ea typeface="ＭＳ Ｐゴシック" charset="0"/>
              </a:rPr>
              <a:t> </a:t>
            </a:r>
            <a:r>
              <a:rPr lang="en-US" sz="2400" dirty="0" err="1">
                <a:ea typeface="ＭＳ Ｐゴシック" charset="0"/>
              </a:rPr>
              <a:t>zu</a:t>
            </a:r>
            <a:r>
              <a:rPr lang="en-US" sz="2400" dirty="0">
                <a:ea typeface="ＭＳ Ｐゴシック" charset="0"/>
              </a:rPr>
              <a:t> </a:t>
            </a:r>
            <a:r>
              <a:rPr lang="en-US" sz="2400" dirty="0" err="1">
                <a:ea typeface="ＭＳ Ｐゴシック" charset="0"/>
              </a:rPr>
              <a:t>finden</a:t>
            </a:r>
            <a:endParaRPr lang="en-US" sz="2400" dirty="0">
              <a:ea typeface="ＭＳ Ｐゴシック" charset="0"/>
            </a:endParaRPr>
          </a:p>
          <a:p>
            <a:pPr eaLnBrk="1" hangingPunct="1"/>
            <a:r>
              <a:rPr lang="en-US" sz="2400" dirty="0" err="1">
                <a:ea typeface="ＭＳ Ｐゴシック" charset="0"/>
              </a:rPr>
              <a:t>Es</a:t>
            </a:r>
            <a:r>
              <a:rPr lang="en-US" sz="2400" dirty="0">
                <a:ea typeface="ＭＳ Ｐゴシック" charset="0"/>
              </a:rPr>
              <a:t> </a:t>
            </a:r>
            <a:r>
              <a:rPr lang="en-US" sz="2400" dirty="0" err="1">
                <a:ea typeface="ＭＳ Ｐゴシック" charset="0"/>
              </a:rPr>
              <a:t>werden</a:t>
            </a:r>
            <a:r>
              <a:rPr lang="en-US" sz="2400" dirty="0">
                <a:ea typeface="ＭＳ Ｐゴシック" charset="0"/>
              </a:rPr>
              <a:t> </a:t>
            </a:r>
            <a:r>
              <a:rPr lang="en-US" sz="2400" dirty="0" err="1">
                <a:ea typeface="ＭＳ Ｐゴシック" charset="0"/>
              </a:rPr>
              <a:t>Vorannahmen</a:t>
            </a:r>
            <a:r>
              <a:rPr lang="en-US" sz="2400" dirty="0">
                <a:ea typeface="ＭＳ Ｐゴシック" charset="0"/>
              </a:rPr>
              <a:t> </a:t>
            </a:r>
            <a:r>
              <a:rPr lang="en-US" sz="2400" dirty="0" err="1">
                <a:ea typeface="ＭＳ Ｐゴシック" charset="0"/>
              </a:rPr>
              <a:t>benötigt</a:t>
            </a:r>
            <a:r>
              <a:rPr lang="en-US" sz="2400" dirty="0">
                <a:ea typeface="ＭＳ Ｐゴシック" charset="0"/>
              </a:rPr>
              <a:t> (</a:t>
            </a:r>
            <a:r>
              <a:rPr lang="en-US" sz="2400" dirty="0">
                <a:solidFill>
                  <a:srgbClr val="0000FF"/>
                </a:solidFill>
                <a:ea typeface="ＭＳ Ｐゴシック" charset="0"/>
              </a:rPr>
              <a:t>inductive bias)</a:t>
            </a:r>
            <a:r>
              <a:rPr lang="en-US" sz="2400" dirty="0">
                <a:solidFill>
                  <a:schemeClr val="bg2"/>
                </a:solidFill>
                <a:ea typeface="ＭＳ Ｐゴシック" charset="0"/>
              </a:rPr>
              <a:t>,</a:t>
            </a:r>
            <a:r>
              <a:rPr lang="en-US" sz="2400" dirty="0">
                <a:solidFill>
                  <a:schemeClr val="hlink"/>
                </a:solidFill>
                <a:ea typeface="ＭＳ Ｐゴシック" charset="0"/>
              </a:rPr>
              <a:t> </a:t>
            </a:r>
            <a:r>
              <a:rPr lang="en-US" sz="2400" dirty="0" err="1">
                <a:ea typeface="ＭＳ Ｐゴシック" charset="0"/>
              </a:rPr>
              <a:t>Annahmen</a:t>
            </a:r>
            <a:r>
              <a:rPr lang="en-US" sz="2400" dirty="0">
                <a:ea typeface="ＭＳ Ｐゴシック" charset="0"/>
              </a:rPr>
              <a:t> </a:t>
            </a:r>
            <a:r>
              <a:rPr lang="en-US" sz="2400" dirty="0" err="1">
                <a:ea typeface="ＭＳ Ｐゴシック" charset="0"/>
              </a:rPr>
              <a:t>bzgl</a:t>
            </a:r>
            <a:r>
              <a:rPr lang="en-US" sz="2400" dirty="0">
                <a:ea typeface="ＭＳ Ｐゴシック" charset="0"/>
              </a:rPr>
              <a:t>. </a:t>
            </a:r>
            <a:r>
              <a:rPr lang="en-US" sz="2400" dirty="0">
                <a:solidFill>
                  <a:schemeClr val="accent5">
                    <a:lumMod val="50000"/>
                  </a:schemeClr>
                </a:solidFill>
                <a:ea typeface="ＭＳ Ｐゴシック" charset="0"/>
              </a:rPr>
              <a:t>H</a:t>
            </a:r>
          </a:p>
          <a:p>
            <a:pPr eaLnBrk="1" hangingPunct="1"/>
            <a:r>
              <a:rPr lang="en-US" sz="2400" dirty="0" err="1">
                <a:solidFill>
                  <a:srgbClr val="FF0000"/>
                </a:solidFill>
                <a:ea typeface="ＭＳ Ｐゴシック" charset="0"/>
              </a:rPr>
              <a:t>Generalisierung</a:t>
            </a:r>
            <a:r>
              <a:rPr lang="en-US" sz="2400" dirty="0">
                <a:solidFill>
                  <a:schemeClr val="bg2"/>
                </a:solidFill>
                <a:ea typeface="ＭＳ Ｐゴシック" charset="0"/>
              </a:rPr>
              <a:t>:</a:t>
            </a:r>
            <a:r>
              <a:rPr lang="en-US" sz="2400" dirty="0">
                <a:solidFill>
                  <a:srgbClr val="990033"/>
                </a:solidFill>
                <a:ea typeface="ＭＳ Ｐゴシック" charset="0"/>
              </a:rPr>
              <a:t> </a:t>
            </a:r>
            <a:r>
              <a:rPr lang="en-US" sz="2400" dirty="0" err="1">
                <a:ea typeface="ＭＳ Ｐゴシック" charset="0"/>
              </a:rPr>
              <a:t>Wie</a:t>
            </a:r>
            <a:r>
              <a:rPr lang="en-US" sz="2400" dirty="0">
                <a:ea typeface="ＭＳ Ｐゴシック" charset="0"/>
              </a:rPr>
              <a:t> gut </a:t>
            </a:r>
            <a:r>
              <a:rPr lang="en-US" sz="2400" dirty="0" err="1">
                <a:ea typeface="ＭＳ Ｐゴシック" charset="0"/>
              </a:rPr>
              <a:t>arbeitet</a:t>
            </a:r>
            <a:r>
              <a:rPr lang="en-US" sz="2400" dirty="0">
                <a:ea typeface="ＭＳ Ｐゴシック" charset="0"/>
              </a:rPr>
              <a:t> das Modell auf </a:t>
            </a:r>
            <a:r>
              <a:rPr lang="en-US" sz="2400" dirty="0" err="1">
                <a:ea typeface="ＭＳ Ｐゴシック" charset="0"/>
              </a:rPr>
              <a:t>neuen</a:t>
            </a:r>
            <a:r>
              <a:rPr lang="en-US" sz="2400" dirty="0">
                <a:ea typeface="ＭＳ Ｐゴシック" charset="0"/>
              </a:rPr>
              <a:t> </a:t>
            </a:r>
            <a:r>
              <a:rPr lang="en-US" sz="2400" dirty="0" err="1">
                <a:ea typeface="ＭＳ Ｐゴシック" charset="0"/>
              </a:rPr>
              <a:t>Daten</a:t>
            </a:r>
            <a:r>
              <a:rPr lang="en-US" sz="2400" dirty="0">
                <a:ea typeface="ＭＳ Ｐゴシック" charset="0"/>
              </a:rPr>
              <a:t>?</a:t>
            </a:r>
          </a:p>
          <a:p>
            <a:pPr eaLnBrk="1" hangingPunct="1"/>
            <a:r>
              <a:rPr lang="en-US" sz="2400" dirty="0" err="1">
                <a:ea typeface="ＭＳ Ｐゴシック" charset="0"/>
              </a:rPr>
              <a:t>Überanpassung</a:t>
            </a:r>
            <a:r>
              <a:rPr lang="en-US" sz="2400" dirty="0">
                <a:ea typeface="ＭＳ Ｐゴシック" charset="0"/>
              </a:rPr>
              <a:t> (Overfitting): </a:t>
            </a:r>
            <a:r>
              <a:rPr lang="en-US" sz="2400" dirty="0">
                <a:solidFill>
                  <a:schemeClr val="accent5">
                    <a:lumMod val="50000"/>
                  </a:schemeClr>
                </a:solidFill>
                <a:ea typeface="ＭＳ Ｐゴシック" charset="0"/>
              </a:rPr>
              <a:t>H</a:t>
            </a:r>
            <a:r>
              <a:rPr lang="en-US" sz="2400" dirty="0">
                <a:solidFill>
                  <a:schemeClr val="accent5">
                    <a:lumMod val="75000"/>
                  </a:schemeClr>
                </a:solidFill>
                <a:ea typeface="ＭＳ Ｐゴシック" charset="0"/>
              </a:rPr>
              <a:t> </a:t>
            </a:r>
            <a:r>
              <a:rPr lang="en-US" sz="2400" dirty="0" err="1">
                <a:ea typeface="ＭＳ Ｐゴシック" charset="0"/>
              </a:rPr>
              <a:t>komplexer</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a:solidFill>
                  <a:srgbClr val="4597A0"/>
                </a:solidFill>
                <a:ea typeface="ＭＳ Ｐゴシック" charset="0"/>
              </a:rPr>
              <a:t>C </a:t>
            </a:r>
            <a:r>
              <a:rPr lang="en-US" sz="2400" dirty="0" err="1">
                <a:ea typeface="ＭＳ Ｐゴシック" charset="0"/>
              </a:rPr>
              <a:t>oder</a:t>
            </a:r>
            <a:r>
              <a:rPr lang="en-US" sz="2400" dirty="0">
                <a:ea typeface="ＭＳ Ｐゴシック" charset="0"/>
              </a:rPr>
              <a:t> </a:t>
            </a:r>
            <a:r>
              <a:rPr lang="en-US" sz="2400" dirty="0">
                <a:solidFill>
                  <a:srgbClr val="4597A0"/>
                </a:solidFill>
                <a:ea typeface="ＭＳ Ｐゴシック" charset="0"/>
              </a:rPr>
              <a:t>f</a:t>
            </a:r>
            <a:r>
              <a:rPr lang="en-US" sz="2400" i="1" dirty="0">
                <a:ea typeface="ＭＳ Ｐゴシック" charset="0"/>
              </a:rPr>
              <a:t> </a:t>
            </a:r>
          </a:p>
          <a:p>
            <a:pPr eaLnBrk="1" hangingPunct="1"/>
            <a:r>
              <a:rPr lang="en-US" sz="2400" dirty="0" err="1">
                <a:ea typeface="ＭＳ Ｐゴシック" charset="0"/>
              </a:rPr>
              <a:t>Unteranpassung</a:t>
            </a:r>
            <a:r>
              <a:rPr lang="en-US" sz="2400" dirty="0">
                <a:ea typeface="ＭＳ Ｐゴシック" charset="0"/>
              </a:rPr>
              <a:t> (</a:t>
            </a:r>
            <a:r>
              <a:rPr lang="en-US" sz="2400" dirty="0" err="1">
                <a:ea typeface="ＭＳ Ｐゴシック" charset="0"/>
              </a:rPr>
              <a:t>Underfitting</a:t>
            </a:r>
            <a:r>
              <a:rPr lang="en-US" sz="2400" dirty="0">
                <a:ea typeface="ＭＳ Ｐゴシック" charset="0"/>
              </a:rPr>
              <a:t>): </a:t>
            </a:r>
            <a:r>
              <a:rPr lang="en-US" sz="2400" dirty="0">
                <a:solidFill>
                  <a:srgbClr val="4597A0"/>
                </a:solidFill>
                <a:ea typeface="ＭＳ Ｐゴシック" charset="0"/>
              </a:rPr>
              <a:t>H</a:t>
            </a:r>
            <a:r>
              <a:rPr lang="en-US" sz="2400" dirty="0">
                <a:ea typeface="ＭＳ Ｐゴシック" charset="0"/>
              </a:rPr>
              <a:t> </a:t>
            </a:r>
            <a:r>
              <a:rPr lang="en-US" sz="2400" dirty="0" err="1">
                <a:ea typeface="ＭＳ Ｐゴシック" charset="0"/>
              </a:rPr>
              <a:t>weniger</a:t>
            </a:r>
            <a:r>
              <a:rPr lang="en-US" sz="2400" dirty="0">
                <a:ea typeface="ＭＳ Ｐゴシック" charset="0"/>
              </a:rPr>
              <a:t> </a:t>
            </a:r>
            <a:r>
              <a:rPr lang="en-US" sz="2400" dirty="0" err="1">
                <a:ea typeface="ＭＳ Ｐゴシック" charset="0"/>
              </a:rPr>
              <a:t>komplex</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a:solidFill>
                  <a:srgbClr val="4597A0"/>
                </a:solidFill>
                <a:ea typeface="ＭＳ Ｐゴシック" charset="0"/>
              </a:rPr>
              <a:t>C</a:t>
            </a:r>
            <a:r>
              <a:rPr lang="en-US" sz="2400" dirty="0">
                <a:ea typeface="ＭＳ Ｐゴシック" charset="0"/>
              </a:rPr>
              <a:t> </a:t>
            </a:r>
            <a:r>
              <a:rPr lang="en-US" sz="2400" dirty="0" err="1">
                <a:ea typeface="ＭＳ Ｐゴシック" charset="0"/>
              </a:rPr>
              <a:t>oder</a:t>
            </a:r>
            <a:r>
              <a:rPr lang="en-US" sz="2400" dirty="0">
                <a:ea typeface="ＭＳ Ｐゴシック" charset="0"/>
              </a:rPr>
              <a:t> </a:t>
            </a:r>
            <a:r>
              <a:rPr lang="en-US" sz="2400" dirty="0">
                <a:solidFill>
                  <a:srgbClr val="4597A0"/>
                </a:solidFill>
                <a:ea typeface="ＭＳ Ｐゴシック" charset="0"/>
              </a:rPr>
              <a:t>f</a:t>
            </a: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50</a:t>
            </a:fld>
            <a:endParaRPr lang="de-DE" dirty="0"/>
          </a:p>
        </p:txBody>
      </p:sp>
    </p:spTree>
    <p:extLst>
      <p:ext uri="{BB962C8B-B14F-4D97-AF65-F5344CB8AC3E}">
        <p14:creationId xmlns:p14="http://schemas.microsoft.com/office/powerpoint/2010/main" val="137262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57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Drei-Wege-Austauschbeziehung</a:t>
            </a:r>
            <a:endParaRPr lang="en-US" dirty="0">
              <a:latin typeface="+mn-lt"/>
              <a:ea typeface="ＭＳ Ｐゴシック" charset="0"/>
              <a:cs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51</a:t>
            </a:fld>
            <a:endParaRPr lang="de-DE" dirty="0"/>
          </a:p>
        </p:txBody>
      </p:sp>
      <p:sp>
        <p:nvSpPr>
          <p:cNvPr id="6" name="Rectangle 3"/>
          <p:cNvSpPr txBox="1">
            <a:spLocks noChangeArrowheads="1"/>
          </p:cNvSpPr>
          <p:nvPr/>
        </p:nvSpPr>
        <p:spPr bwMode="auto">
          <a:xfrm>
            <a:off x="468313" y="1412776"/>
            <a:ext cx="8229600" cy="3886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0" indent="0" eaLnBrk="1" hangingPunct="1">
              <a:buNone/>
            </a:pPr>
            <a:r>
              <a:rPr lang="en-US" kern="0" dirty="0">
                <a:ea typeface="ＭＳ Ｐゴシック" charset="0"/>
              </a:rPr>
              <a:t/>
            </a:r>
            <a:br>
              <a:rPr lang="en-US" kern="0" dirty="0">
                <a:ea typeface="ＭＳ Ｐゴシック" charset="0"/>
              </a:rPr>
            </a:br>
            <a:r>
              <a:rPr lang="en-US" kern="0" dirty="0">
                <a:ea typeface="ＭＳ Ｐゴシック" charset="0"/>
              </a:rPr>
              <a:t>(</a:t>
            </a:r>
            <a:r>
              <a:rPr lang="en-US" kern="0" dirty="0" err="1">
                <a:ea typeface="ＭＳ Ｐゴシック" charset="0"/>
              </a:rPr>
              <a:t>Dietterich</a:t>
            </a:r>
            <a:r>
              <a:rPr lang="en-US" kern="0" dirty="0">
                <a:ea typeface="ＭＳ Ｐゴシック" charset="0"/>
              </a:rPr>
              <a:t>, 2003):</a:t>
            </a:r>
          </a:p>
          <a:p>
            <a:pPr lvl="1" indent="-533387" eaLnBrk="1" hangingPunct="1">
              <a:buFont typeface="Wingdings" charset="0"/>
              <a:buAutoNum type="arabicPeriod"/>
            </a:pPr>
            <a:r>
              <a:rPr lang="en-US" kern="0" dirty="0" err="1">
                <a:ea typeface="ＭＳ Ｐゴシック" charset="0"/>
              </a:rPr>
              <a:t>Komplexität</a:t>
            </a:r>
            <a:r>
              <a:rPr lang="en-US" kern="0" dirty="0">
                <a:ea typeface="ＭＳ Ｐゴシック" charset="0"/>
              </a:rPr>
              <a:t> von </a:t>
            </a:r>
            <a:r>
              <a:rPr lang="en-US" kern="0" dirty="0">
                <a:latin typeface="Lucida Calligraphy" charset="0"/>
                <a:ea typeface="ＭＳ Ｐゴシック" charset="0"/>
              </a:rPr>
              <a:t>H</a:t>
            </a:r>
            <a:r>
              <a:rPr lang="en-US" i="1" kern="0" dirty="0">
                <a:latin typeface="Lucida Bright" charset="0"/>
                <a:ea typeface="ＭＳ Ｐゴシック" charset="0"/>
              </a:rPr>
              <a:t>, c </a:t>
            </a:r>
            <a:r>
              <a:rPr lang="en-US" kern="0" dirty="0">
                <a:latin typeface="Lucida Bright" charset="0"/>
                <a:ea typeface="ＭＳ Ｐゴシック" charset="0"/>
              </a:rPr>
              <a:t>(</a:t>
            </a:r>
            <a:r>
              <a:rPr lang="en-US" kern="0" dirty="0">
                <a:latin typeface="Lucida Calligraphy" charset="0"/>
                <a:ea typeface="ＭＳ Ｐゴシック" charset="0"/>
              </a:rPr>
              <a:t>H</a:t>
            </a:r>
            <a:r>
              <a:rPr lang="en-US" kern="0" dirty="0">
                <a:latin typeface="Lucida Bright" charset="0"/>
                <a:ea typeface="ＭＳ Ｐゴシック" charset="0"/>
              </a:rPr>
              <a:t>),</a:t>
            </a:r>
          </a:p>
          <a:p>
            <a:pPr lvl="1" indent="-533387" eaLnBrk="1" hangingPunct="1">
              <a:buFont typeface="Wingdings" charset="0"/>
              <a:buAutoNum type="arabicPeriod"/>
            </a:pPr>
            <a:r>
              <a:rPr lang="en-US" kern="0" dirty="0" err="1">
                <a:ea typeface="ＭＳ Ｐゴシック" charset="0"/>
              </a:rPr>
              <a:t>Trainingsmengengröße</a:t>
            </a:r>
            <a:r>
              <a:rPr lang="en-US" kern="0" dirty="0">
                <a:ea typeface="ＭＳ Ｐゴシック" charset="0"/>
              </a:rPr>
              <a:t> </a:t>
            </a:r>
            <a:r>
              <a:rPr lang="en-US" i="1" kern="0" dirty="0">
                <a:ea typeface="ＭＳ Ｐゴシック" charset="0"/>
              </a:rPr>
              <a:t>N, </a:t>
            </a:r>
            <a:endParaRPr lang="en-US" kern="0" dirty="0">
              <a:ea typeface="ＭＳ Ｐゴシック" charset="0"/>
            </a:endParaRPr>
          </a:p>
          <a:p>
            <a:pPr lvl="1" indent="-533387" eaLnBrk="1" hangingPunct="1">
              <a:buFont typeface="Wingdings" charset="0"/>
              <a:buAutoNum type="arabicPeriod"/>
            </a:pPr>
            <a:r>
              <a:rPr lang="en-US" kern="0" dirty="0" err="1">
                <a:ea typeface="ＭＳ Ｐゴシック" charset="0"/>
              </a:rPr>
              <a:t>Generalisierungsfehler</a:t>
            </a:r>
            <a:r>
              <a:rPr lang="en-US" kern="0" dirty="0">
                <a:ea typeface="ＭＳ Ｐゴシック" charset="0"/>
              </a:rPr>
              <a:t>, </a:t>
            </a:r>
            <a:r>
              <a:rPr lang="en-US" i="1" kern="0" dirty="0">
                <a:ea typeface="ＭＳ Ｐゴシック" charset="0"/>
              </a:rPr>
              <a:t>E</a:t>
            </a:r>
            <a:r>
              <a:rPr lang="en-US" kern="0" dirty="0">
                <a:ea typeface="ＭＳ Ｐゴシック" charset="0"/>
              </a:rPr>
              <a:t>, auf </a:t>
            </a:r>
            <a:r>
              <a:rPr lang="en-US" kern="0" dirty="0" err="1">
                <a:ea typeface="ＭＳ Ｐゴシック" charset="0"/>
              </a:rPr>
              <a:t>neuen</a:t>
            </a:r>
            <a:r>
              <a:rPr lang="en-US" kern="0" dirty="0">
                <a:ea typeface="ＭＳ Ｐゴシック" charset="0"/>
              </a:rPr>
              <a:t> </a:t>
            </a:r>
            <a:r>
              <a:rPr lang="en-US" kern="0" dirty="0" err="1">
                <a:ea typeface="ＭＳ Ｐゴシック" charset="0"/>
              </a:rPr>
              <a:t>Daten</a:t>
            </a:r>
            <a:endParaRPr lang="en-US" kern="0" dirty="0">
              <a:ea typeface="ＭＳ Ｐゴシック" charset="0"/>
            </a:endParaRPr>
          </a:p>
          <a:p>
            <a:pPr eaLnBrk="1" hangingPunct="1"/>
            <a:r>
              <a:rPr lang="en-US" kern="0" dirty="0" err="1">
                <a:ea typeface="ＭＳ Ｐゴシック" charset="0"/>
              </a:rPr>
              <a:t>Wenn</a:t>
            </a:r>
            <a:r>
              <a:rPr lang="en-US" kern="0" dirty="0">
                <a:ea typeface="ＭＳ Ｐゴシック" charset="0"/>
              </a:rPr>
              <a:t> </a:t>
            </a:r>
            <a:r>
              <a:rPr lang="en-US" i="1" kern="0" dirty="0">
                <a:ea typeface="ＭＳ Ｐゴシック" charset="0"/>
              </a:rPr>
              <a:t>N</a:t>
            </a:r>
            <a:r>
              <a:rPr lang="en-US" kern="0" dirty="0">
                <a:latin typeface="Symbol" charset="0"/>
                <a:ea typeface="ＭＳ Ｐゴシック" charset="0"/>
              </a:rPr>
              <a:t>­↑, </a:t>
            </a:r>
            <a:r>
              <a:rPr lang="en-US" i="1" kern="0" dirty="0">
                <a:ea typeface="ＭＳ Ｐゴシック" charset="0"/>
              </a:rPr>
              <a:t>E</a:t>
            </a:r>
            <a:r>
              <a:rPr lang="en-US" kern="0" dirty="0">
                <a:latin typeface="Symbol" charset="0"/>
                <a:ea typeface="ＭＳ Ｐゴシック" charset="0"/>
              </a:rPr>
              <a:t>¯</a:t>
            </a:r>
            <a:endParaRPr lang="en-US" kern="0" dirty="0">
              <a:latin typeface="Lucida Bright" charset="0"/>
              <a:ea typeface="ＭＳ Ｐゴシック" charset="0"/>
            </a:endParaRPr>
          </a:p>
          <a:p>
            <a:pPr eaLnBrk="1" hangingPunct="1"/>
            <a:r>
              <a:rPr lang="en-US" kern="0" dirty="0" err="1">
                <a:ea typeface="ＭＳ Ｐゴシック" charset="0"/>
              </a:rPr>
              <a:t>Wenn</a:t>
            </a:r>
            <a:r>
              <a:rPr lang="en-US" kern="0" dirty="0">
                <a:ea typeface="ＭＳ Ｐゴシック" charset="0"/>
              </a:rPr>
              <a:t> </a:t>
            </a:r>
            <a:r>
              <a:rPr lang="en-US" i="1" kern="0" dirty="0">
                <a:ea typeface="ＭＳ Ｐゴシック" charset="0"/>
              </a:rPr>
              <a:t>c </a:t>
            </a:r>
            <a:r>
              <a:rPr lang="en-US" kern="0" dirty="0">
                <a:latin typeface="Lucida Bright" charset="0"/>
                <a:ea typeface="ＭＳ Ｐゴシック" charset="0"/>
              </a:rPr>
              <a:t>(</a:t>
            </a:r>
            <a:r>
              <a:rPr lang="en-US" kern="0" dirty="0">
                <a:latin typeface="Lucida Calligraphy" charset="0"/>
                <a:ea typeface="ＭＳ Ｐゴシック" charset="0"/>
              </a:rPr>
              <a:t>H</a:t>
            </a:r>
            <a:r>
              <a:rPr lang="en-US" kern="0" dirty="0">
                <a:latin typeface="Lucida Bright" charset="0"/>
                <a:ea typeface="ＭＳ Ｐゴシック" charset="0"/>
              </a:rPr>
              <a:t>)</a:t>
            </a:r>
            <a:r>
              <a:rPr lang="en-US" kern="0" dirty="0">
                <a:latin typeface="Symbol" charset="0"/>
                <a:ea typeface="ＭＳ Ｐゴシック" charset="0"/>
              </a:rPr>
              <a:t>↑­, </a:t>
            </a:r>
            <a:r>
              <a:rPr lang="en-US" kern="0" dirty="0">
                <a:ea typeface="ＭＳ Ｐゴシック" charset="0"/>
              </a:rPr>
              <a:t>gilt </a:t>
            </a:r>
            <a:r>
              <a:rPr lang="en-US" kern="0" dirty="0" err="1">
                <a:ea typeface="ＭＳ Ｐゴシック" charset="0"/>
              </a:rPr>
              <a:t>zuerst</a:t>
            </a:r>
            <a:r>
              <a:rPr lang="en-US" kern="0" dirty="0">
                <a:ea typeface="ＭＳ Ｐゴシック" charset="0"/>
              </a:rPr>
              <a:t> </a:t>
            </a:r>
            <a:r>
              <a:rPr lang="en-US" i="1" kern="0" dirty="0">
                <a:ea typeface="ＭＳ Ｐゴシック" charset="0"/>
              </a:rPr>
              <a:t>E</a:t>
            </a:r>
            <a:r>
              <a:rPr lang="en-US" kern="0" dirty="0">
                <a:latin typeface="Symbol" charset="0"/>
                <a:ea typeface="ＭＳ Ｐゴシック" charset="0"/>
              </a:rPr>
              <a:t>¯ </a:t>
            </a:r>
            <a:r>
              <a:rPr lang="en-US" kern="0" dirty="0">
                <a:ea typeface="ＭＳ Ｐゴシック" charset="0"/>
              </a:rPr>
              <a:t>und </a:t>
            </a:r>
            <a:r>
              <a:rPr lang="en-US" kern="0" dirty="0" err="1">
                <a:ea typeface="ＭＳ Ｐゴシック" charset="0"/>
              </a:rPr>
              <a:t>dann</a:t>
            </a:r>
            <a:r>
              <a:rPr lang="en-US" kern="0" dirty="0">
                <a:ea typeface="ＭＳ Ｐゴシック" charset="0"/>
              </a:rPr>
              <a:t> </a:t>
            </a:r>
            <a:r>
              <a:rPr lang="en-US" i="1" kern="0" dirty="0">
                <a:ea typeface="ＭＳ Ｐゴシック" charset="0"/>
              </a:rPr>
              <a:t>E</a:t>
            </a:r>
            <a:r>
              <a:rPr lang="en-US" kern="0" dirty="0">
                <a:latin typeface="Symbol" charset="0"/>
                <a:ea typeface="ＭＳ Ｐゴシック" charset="0"/>
              </a:rPr>
              <a:t>­↑</a:t>
            </a:r>
            <a:endParaRPr lang="en-US" kern="0" dirty="0">
              <a:latin typeface="Lucida Bright" charset="0"/>
              <a:ea typeface="ＭＳ Ｐゴシック" charset="0"/>
            </a:endParaRPr>
          </a:p>
        </p:txBody>
      </p:sp>
    </p:spTree>
    <p:extLst>
      <p:ext uri="{BB962C8B-B14F-4D97-AF65-F5344CB8AC3E}">
        <p14:creationId xmlns:p14="http://schemas.microsoft.com/office/powerpoint/2010/main" val="2143320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Kreuzvalidierung</a:t>
            </a:r>
            <a:endParaRPr lang="en-US" dirty="0">
              <a:latin typeface="+mn-lt"/>
              <a:ea typeface="ＭＳ Ｐゴシック" charset="0"/>
              <a:cs typeface="ＭＳ Ｐゴシック" charset="0"/>
            </a:endParaRPr>
          </a:p>
        </p:txBody>
      </p:sp>
      <p:sp>
        <p:nvSpPr>
          <p:cNvPr id="119811" name="Rectangle 3"/>
          <p:cNvSpPr>
            <a:spLocks noGrp="1" noChangeArrowheads="1"/>
          </p:cNvSpPr>
          <p:nvPr>
            <p:ph type="body" idx="1"/>
          </p:nvPr>
        </p:nvSpPr>
        <p:spPr>
          <a:xfrm>
            <a:off x="457200" y="1341439"/>
            <a:ext cx="8229600" cy="4824412"/>
          </a:xfrm>
        </p:spPr>
        <p:txBody>
          <a:bodyPr/>
          <a:lstStyle/>
          <a:p>
            <a:pPr eaLnBrk="1" hangingPunct="1"/>
            <a:r>
              <a:rPr lang="en-US" dirty="0" smtClean="0">
                <a:ea typeface="ＭＳ Ｐゴシック" charset="0"/>
              </a:rPr>
              <a:t>Um den </a:t>
            </a:r>
            <a:r>
              <a:rPr lang="en-US" dirty="0" err="1" smtClean="0">
                <a:ea typeface="ＭＳ Ｐゴシック" charset="0"/>
              </a:rPr>
              <a:t>Generalisierungsfehler</a:t>
            </a:r>
            <a:r>
              <a:rPr lang="en-US" dirty="0" smtClean="0">
                <a:ea typeface="ＭＳ Ｐゴシック" charset="0"/>
              </a:rPr>
              <a:t> </a:t>
            </a:r>
            <a:r>
              <a:rPr lang="en-US" dirty="0" err="1" smtClean="0">
                <a:ea typeface="ＭＳ Ｐゴシック" charset="0"/>
              </a:rPr>
              <a:t>abzuschätzen</a:t>
            </a:r>
            <a:r>
              <a:rPr lang="en-US" dirty="0" smtClean="0">
                <a:ea typeface="ＭＳ Ｐゴシック" charset="0"/>
              </a:rPr>
              <a:t>, </a:t>
            </a:r>
            <a:r>
              <a:rPr lang="en-US" dirty="0" err="1" smtClean="0">
                <a:ea typeface="ＭＳ Ｐゴシック" charset="0"/>
              </a:rPr>
              <a:t>brauchen</a:t>
            </a:r>
            <a:r>
              <a:rPr lang="en-US" dirty="0" smtClean="0">
                <a:ea typeface="ＭＳ Ｐゴシック" charset="0"/>
              </a:rPr>
              <a:t> </a:t>
            </a:r>
            <a:r>
              <a:rPr lang="en-US" dirty="0" err="1" smtClean="0">
                <a:ea typeface="ＭＳ Ｐゴシック" charset="0"/>
              </a:rPr>
              <a:t>wir</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 </a:t>
            </a:r>
            <a:r>
              <a:rPr lang="en-US" dirty="0" err="1" smtClean="0">
                <a:ea typeface="ＭＳ Ｐゴシック" charset="0"/>
              </a:rPr>
              <a:t>mit</a:t>
            </a:r>
            <a:r>
              <a:rPr lang="en-US" dirty="0" smtClean="0">
                <a:ea typeface="ＭＳ Ｐゴシック" charset="0"/>
              </a:rPr>
              <a:t> </a:t>
            </a:r>
            <a:r>
              <a:rPr lang="en-US" dirty="0" err="1" smtClean="0">
                <a:ea typeface="ＭＳ Ｐゴシック" charset="0"/>
              </a:rPr>
              <a:t>denen</a:t>
            </a:r>
            <a:r>
              <a:rPr lang="en-US" dirty="0" smtClean="0">
                <a:ea typeface="ＭＳ Ｐゴシック" charset="0"/>
              </a:rPr>
              <a:t> </a:t>
            </a:r>
            <a:r>
              <a:rPr lang="en-US" dirty="0" err="1" smtClean="0">
                <a:ea typeface="ＭＳ Ｐゴシック" charset="0"/>
              </a:rPr>
              <a:t>nicht</a:t>
            </a:r>
            <a:r>
              <a:rPr lang="en-US" dirty="0" smtClean="0">
                <a:ea typeface="ＭＳ Ｐゴシック" charset="0"/>
              </a:rPr>
              <a:t> </a:t>
            </a:r>
            <a:r>
              <a:rPr lang="en-US" dirty="0" err="1" smtClean="0">
                <a:ea typeface="ＭＳ Ｐゴシック" charset="0"/>
              </a:rPr>
              <a:t>trainiert</a:t>
            </a:r>
            <a:r>
              <a:rPr lang="en-US" dirty="0" smtClean="0">
                <a:ea typeface="ＭＳ Ｐゴシック" charset="0"/>
              </a:rPr>
              <a:t> </a:t>
            </a:r>
            <a:r>
              <a:rPr lang="en-US" dirty="0" err="1" smtClean="0">
                <a:ea typeface="ＭＳ Ｐゴシック" charset="0"/>
              </a:rPr>
              <a:t>wurde</a:t>
            </a:r>
            <a:endParaRPr lang="en-US" dirty="0" smtClean="0">
              <a:ea typeface="ＭＳ Ｐゴシック" charset="0"/>
            </a:endParaRPr>
          </a:p>
          <a:p>
            <a:pPr eaLnBrk="1" hangingPunct="1"/>
            <a:r>
              <a:rPr lang="en-US" dirty="0" err="1" smtClean="0">
                <a:ea typeface="ＭＳ Ｐゴシック" charset="0"/>
              </a:rPr>
              <a:t>Aufteilung</a:t>
            </a:r>
            <a:r>
              <a:rPr lang="en-US" dirty="0" smtClean="0">
                <a:ea typeface="ＭＳ Ｐゴシック" charset="0"/>
              </a:rPr>
              <a:t> der </a:t>
            </a:r>
            <a:r>
              <a:rPr lang="en-US" dirty="0" err="1" smtClean="0">
                <a:ea typeface="ＭＳ Ｐゴシック" charset="0"/>
              </a:rPr>
              <a:t>Daten</a:t>
            </a:r>
            <a:r>
              <a:rPr lang="en-US" dirty="0" smtClean="0">
                <a:ea typeface="ＭＳ Ｐゴシック" charset="0"/>
              </a:rPr>
              <a:t>:</a:t>
            </a:r>
          </a:p>
          <a:p>
            <a:pPr lvl="1" eaLnBrk="1" hangingPunct="1"/>
            <a:r>
              <a:rPr lang="en-US" dirty="0" err="1">
                <a:ea typeface="ＭＳ Ｐゴシック" charset="0"/>
              </a:rPr>
              <a:t>Trainingsmenge</a:t>
            </a:r>
            <a:r>
              <a:rPr lang="en-US" dirty="0">
                <a:ea typeface="ＭＳ Ｐゴシック" charset="0"/>
              </a:rPr>
              <a:t> (50%)</a:t>
            </a:r>
          </a:p>
          <a:p>
            <a:pPr lvl="1" eaLnBrk="1" hangingPunct="1"/>
            <a:r>
              <a:rPr lang="en-US" dirty="0" err="1">
                <a:ea typeface="ＭＳ Ｐゴシック" charset="0"/>
              </a:rPr>
              <a:t>Validierungsmenge</a:t>
            </a:r>
            <a:r>
              <a:rPr lang="en-US" dirty="0">
                <a:ea typeface="ＭＳ Ｐゴシック" charset="0"/>
              </a:rPr>
              <a:t> (25%)</a:t>
            </a:r>
          </a:p>
          <a:p>
            <a:pPr lvl="1" eaLnBrk="1" hangingPunct="1"/>
            <a:r>
              <a:rPr lang="en-US" dirty="0" err="1">
                <a:ea typeface="ＭＳ Ｐゴシック" charset="0"/>
              </a:rPr>
              <a:t>Testmenge</a:t>
            </a:r>
            <a:r>
              <a:rPr lang="en-US" dirty="0">
                <a:ea typeface="ＭＳ Ｐゴシック" charset="0"/>
              </a:rPr>
              <a:t> (</a:t>
            </a:r>
            <a:r>
              <a:rPr lang="en-US" dirty="0" err="1">
                <a:ea typeface="ＭＳ Ｐゴシック" charset="0"/>
              </a:rPr>
              <a:t>z.B</a:t>
            </a:r>
            <a:r>
              <a:rPr lang="en-US" dirty="0">
                <a:ea typeface="ＭＳ Ｐゴシック" charset="0"/>
              </a:rPr>
              <a:t>. </a:t>
            </a:r>
            <a:r>
              <a:rPr lang="en-US" dirty="0" err="1">
                <a:ea typeface="ＭＳ Ｐゴシック" charset="0"/>
              </a:rPr>
              <a:t>für</a:t>
            </a:r>
            <a:r>
              <a:rPr lang="en-US" dirty="0">
                <a:ea typeface="ＭＳ Ｐゴシック" charset="0"/>
              </a:rPr>
              <a:t> </a:t>
            </a:r>
            <a:r>
              <a:rPr lang="en-US" dirty="0" err="1">
                <a:ea typeface="ＭＳ Ｐゴシック" charset="0"/>
              </a:rPr>
              <a:t>Publikation</a:t>
            </a:r>
            <a:r>
              <a:rPr lang="en-US" dirty="0">
                <a:ea typeface="ＭＳ Ｐゴシック" charset="0"/>
              </a:rPr>
              <a:t>) (25%)</a:t>
            </a:r>
          </a:p>
          <a:p>
            <a:pPr eaLnBrk="1" hangingPunct="1"/>
            <a:r>
              <a:rPr lang="en-US" dirty="0" err="1" smtClean="0">
                <a:ea typeface="ＭＳ Ｐゴシック" charset="0"/>
              </a:rPr>
              <a:t>Neuabtastung</a:t>
            </a:r>
            <a:r>
              <a:rPr lang="en-US" dirty="0" smtClean="0">
                <a:ea typeface="ＭＳ Ｐゴシック" charset="0"/>
              </a:rPr>
              <a:t>, </a:t>
            </a:r>
            <a:r>
              <a:rPr lang="en-US" dirty="0" err="1" smtClean="0">
                <a:ea typeface="ＭＳ Ｐゴシック" charset="0"/>
              </a:rPr>
              <a:t>wenn</a:t>
            </a:r>
            <a:r>
              <a:rPr lang="en-US" dirty="0" smtClean="0">
                <a:ea typeface="ＭＳ Ｐゴシック" charset="0"/>
              </a:rPr>
              <a:t> </a:t>
            </a:r>
            <a:r>
              <a:rPr lang="en-US" dirty="0" err="1" smtClean="0">
                <a:ea typeface="ＭＳ Ｐゴシック" charset="0"/>
              </a:rPr>
              <a:t>wenige</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 </a:t>
            </a:r>
            <a:r>
              <a:rPr lang="en-US" dirty="0" err="1" smtClean="0">
                <a:ea typeface="ＭＳ Ｐゴシック" charset="0"/>
              </a:rPr>
              <a:t>vorhanden</a:t>
            </a:r>
            <a:endParaRPr lang="en-US" dirty="0">
              <a:ea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52</a:t>
            </a:fld>
            <a:endParaRPr lang="de-DE" dirty="0"/>
          </a:p>
        </p:txBody>
      </p:sp>
    </p:spTree>
    <p:extLst>
      <p:ext uri="{BB962C8B-B14F-4D97-AF65-F5344CB8AC3E}">
        <p14:creationId xmlns:p14="http://schemas.microsoft.com/office/powerpoint/2010/main" val="3525200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nummernplatzhalter 6"/>
          <p:cNvSpPr>
            <a:spLocks noGrp="1"/>
          </p:cNvSpPr>
          <p:nvPr>
            <p:ph type="sldNum" sz="quarter" idx="11"/>
          </p:nvPr>
        </p:nvSpPr>
        <p:spPr>
          <a:xfrm>
            <a:off x="6588125" y="6381328"/>
            <a:ext cx="2376363" cy="3131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498A1562-7224-6F4F-8188-F8628C08E5D8}" type="slidenum">
              <a:rPr lang="tr-TR" sz="1100">
                <a:latin typeface="+mn-lt"/>
              </a:rPr>
              <a:pPr eaLnBrk="1" hangingPunct="1"/>
              <a:t>53</a:t>
            </a:fld>
            <a:endParaRPr lang="tr-TR" sz="1100" dirty="0">
              <a:latin typeface="+mn-lt"/>
            </a:endParaRPr>
          </a:p>
        </p:txBody>
      </p:sp>
      <p:sp>
        <p:nvSpPr>
          <p:cNvPr id="121858" name="Rectangle 2"/>
          <p:cNvSpPr>
            <a:spLocks noGrp="1" noChangeArrowheads="1"/>
          </p:cNvSpPr>
          <p:nvPr>
            <p:ph type="title"/>
          </p:nvPr>
        </p:nvSpPr>
        <p:spPr>
          <a:xfrm>
            <a:off x="395536" y="257200"/>
            <a:ext cx="8229600" cy="1371600"/>
          </a:xfrm>
        </p:spPr>
        <p:txBody>
          <a:bodyPr/>
          <a:lstStyle/>
          <a:p>
            <a:r>
              <a:rPr lang="en-US" dirty="0" err="1" smtClean="0">
                <a:latin typeface="+mn-lt"/>
                <a:ea typeface="ＭＳ Ｐゴシック" charset="0"/>
                <a:cs typeface="ＭＳ Ｐゴシック" charset="0"/>
              </a:rPr>
              <a:t>Betrachtungsebenen</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überwachtes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Lernen</a:t>
            </a:r>
            <a:endParaRPr lang="en-US" dirty="0">
              <a:latin typeface="+mn-lt"/>
              <a:ea typeface="ＭＳ Ｐゴシック" charset="0"/>
              <a:cs typeface="ＭＳ Ｐゴシック" charset="0"/>
            </a:endParaRPr>
          </a:p>
        </p:txBody>
      </p:sp>
      <p:sp>
        <p:nvSpPr>
          <p:cNvPr id="121859" name="Rectangle 3"/>
          <p:cNvSpPr>
            <a:spLocks noGrp="1" noChangeArrowheads="1"/>
          </p:cNvSpPr>
          <p:nvPr>
            <p:ph type="body" sz="half" idx="1"/>
          </p:nvPr>
        </p:nvSpPr>
        <p:spPr>
          <a:xfrm>
            <a:off x="457200" y="1484784"/>
            <a:ext cx="4038600" cy="3886200"/>
          </a:xfrm>
        </p:spPr>
        <p:txBody>
          <a:bodyPr/>
          <a:lstStyle/>
          <a:p>
            <a:pPr marL="609585" indent="-609585">
              <a:buFont typeface="Wingdings" charset="0"/>
              <a:buAutoNum type="arabicPeriod"/>
            </a:pPr>
            <a:r>
              <a:rPr lang="en-US" sz="2800" dirty="0">
                <a:ea typeface="ＭＳ Ｐゴシック" charset="0"/>
              </a:rPr>
              <a:t>Modell: </a:t>
            </a:r>
          </a:p>
          <a:p>
            <a:pPr marL="990575" lvl="1" indent="-533387">
              <a:buNone/>
            </a:pPr>
            <a:r>
              <a:rPr lang="en-US" sz="3200" i="1" dirty="0">
                <a:ea typeface="ＭＳ Ｐゴシック" charset="0"/>
              </a:rPr>
              <a:t>		</a:t>
            </a:r>
            <a:endParaRPr lang="en-US" sz="3200" dirty="0">
              <a:ea typeface="ＭＳ Ｐゴシック" charset="0"/>
            </a:endParaRPr>
          </a:p>
          <a:p>
            <a:pPr marL="609585" indent="-609585">
              <a:buFont typeface="Wingdings" charset="0"/>
              <a:buAutoNum type="arabicPeriod"/>
            </a:pPr>
            <a:r>
              <a:rPr lang="en-US" sz="2800" dirty="0" err="1">
                <a:ea typeface="ＭＳ Ｐゴシック" charset="0"/>
              </a:rPr>
              <a:t>Fehlerfunktion</a:t>
            </a:r>
            <a:r>
              <a:rPr lang="en-US" sz="2800" dirty="0">
                <a:ea typeface="ＭＳ Ｐゴシック" charset="0"/>
              </a:rPr>
              <a:t/>
            </a:r>
            <a:br>
              <a:rPr lang="en-US" sz="2800" dirty="0">
                <a:ea typeface="ＭＳ Ｐゴシック" charset="0"/>
              </a:rPr>
            </a:br>
            <a:r>
              <a:rPr lang="en-US" sz="2800" dirty="0">
                <a:ea typeface="ＭＳ Ｐゴシック" charset="0"/>
              </a:rPr>
              <a:t>(</a:t>
            </a:r>
            <a:r>
              <a:rPr lang="en-US" sz="2800" dirty="0" err="1">
                <a:ea typeface="ＭＳ Ｐゴシック" charset="0"/>
              </a:rPr>
              <a:t>Verlustfunktion</a:t>
            </a:r>
            <a:r>
              <a:rPr lang="en-US" sz="2800" dirty="0">
                <a:ea typeface="ＭＳ Ｐゴシック" charset="0"/>
              </a:rPr>
              <a:t>):</a:t>
            </a:r>
          </a:p>
          <a:p>
            <a:pPr marL="990575" lvl="1" indent="-533387">
              <a:buNone/>
            </a:pPr>
            <a:r>
              <a:rPr lang="en-US" sz="3200" dirty="0">
                <a:ea typeface="ＭＳ Ｐゴシック" charset="0"/>
              </a:rPr>
              <a:t>	</a:t>
            </a:r>
          </a:p>
          <a:p>
            <a:pPr marL="609585" indent="-609585">
              <a:buFont typeface="Wingdings" charset="0"/>
              <a:buAutoNum type="arabicPeriod"/>
            </a:pPr>
            <a:r>
              <a:rPr lang="en-US" sz="2800" dirty="0" err="1">
                <a:ea typeface="ＭＳ Ｐゴシック" charset="0"/>
              </a:rPr>
              <a:t>Optimierungs</a:t>
            </a:r>
            <a:r>
              <a:rPr lang="en-US" sz="2800" dirty="0">
                <a:ea typeface="ＭＳ Ｐゴシック" charset="0"/>
              </a:rPr>
              <a:t/>
            </a:r>
            <a:br>
              <a:rPr lang="en-US" sz="2800" dirty="0">
                <a:ea typeface="ＭＳ Ｐゴシック" charset="0"/>
              </a:rPr>
            </a:br>
            <a:r>
              <a:rPr lang="en-US" sz="2800" dirty="0" err="1">
                <a:ea typeface="ＭＳ Ｐゴシック" charset="0"/>
              </a:rPr>
              <a:t>verfahren</a:t>
            </a:r>
            <a:r>
              <a:rPr lang="en-US" sz="2800" dirty="0">
                <a:ea typeface="ＭＳ Ｐゴシック" charset="0"/>
              </a:rPr>
              <a:t>:</a:t>
            </a:r>
          </a:p>
          <a:p>
            <a:pPr marL="609585" indent="-609585">
              <a:buNone/>
            </a:pPr>
            <a:r>
              <a:rPr lang="en-US" sz="2800" dirty="0">
                <a:ea typeface="ＭＳ Ｐゴシック" charset="0"/>
              </a:rPr>
              <a:t>			</a:t>
            </a:r>
          </a:p>
        </p:txBody>
      </p:sp>
      <p:graphicFrame>
        <p:nvGraphicFramePr>
          <p:cNvPr id="121860" name="Object 2"/>
          <p:cNvGraphicFramePr>
            <a:graphicFrameLocks noGrp="1" noChangeAspect="1"/>
          </p:cNvGraphicFramePr>
          <p:nvPr>
            <p:ph sz="quarter" idx="2"/>
            <p:extLst>
              <p:ext uri="{D42A27DB-BD31-4B8C-83A1-F6EECF244321}">
                <p14:modId xmlns:p14="http://schemas.microsoft.com/office/powerpoint/2010/main" val="126679619"/>
              </p:ext>
            </p:extLst>
          </p:nvPr>
        </p:nvGraphicFramePr>
        <p:xfrm>
          <a:off x="4332411" y="1564432"/>
          <a:ext cx="1079500" cy="400051"/>
        </p:xfrm>
        <a:graphic>
          <a:graphicData uri="http://schemas.openxmlformats.org/presentationml/2006/ole">
            <mc:AlternateContent xmlns:mc="http://schemas.openxmlformats.org/markup-compatibility/2006">
              <mc:Choice xmlns:v="urn:schemas-microsoft-com:vml" Requires="v">
                <p:oleObj spid="_x0000_s6816" name="Equation" r:id="rId3" imgW="952087" imgH="355446" progId="Equation.3">
                  <p:embed/>
                </p:oleObj>
              </mc:Choice>
              <mc:Fallback>
                <p:oleObj name="Equation" r:id="rId3" imgW="952087"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411" y="1564432"/>
                        <a:ext cx="1079500" cy="400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21861" name="Object 3"/>
          <p:cNvGraphicFramePr>
            <a:graphicFrameLocks noGrp="1" noChangeAspect="1"/>
          </p:cNvGraphicFramePr>
          <p:nvPr>
            <p:ph sz="quarter" idx="3"/>
            <p:extLst>
              <p:ext uri="{D42A27DB-BD31-4B8C-83A1-F6EECF244321}">
                <p14:modId xmlns:p14="http://schemas.microsoft.com/office/powerpoint/2010/main" val="2004896328"/>
              </p:ext>
            </p:extLst>
          </p:nvPr>
        </p:nvGraphicFramePr>
        <p:xfrm>
          <a:off x="4331793" y="2852937"/>
          <a:ext cx="3984625" cy="763587"/>
        </p:xfrm>
        <a:graphic>
          <a:graphicData uri="http://schemas.openxmlformats.org/presentationml/2006/ole">
            <mc:AlternateContent xmlns:mc="http://schemas.openxmlformats.org/markup-compatibility/2006">
              <mc:Choice xmlns:v="urn:schemas-microsoft-com:vml" Requires="v">
                <p:oleObj spid="_x0000_s6817" name="Equation" r:id="rId5" imgW="1790700" imgH="342900" progId="Equation.3">
                  <p:embed/>
                </p:oleObj>
              </mc:Choice>
              <mc:Fallback>
                <p:oleObj name="Equation" r:id="rId5" imgW="1790700" imgH="342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793" y="2852937"/>
                        <a:ext cx="3984625" cy="763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21862" name="Object 4"/>
          <p:cNvGraphicFramePr>
            <a:graphicFrameLocks noChangeAspect="1"/>
          </p:cNvGraphicFramePr>
          <p:nvPr>
            <p:extLst>
              <p:ext uri="{D42A27DB-BD31-4B8C-83A1-F6EECF244321}">
                <p14:modId xmlns:p14="http://schemas.microsoft.com/office/powerpoint/2010/main" val="948062356"/>
              </p:ext>
            </p:extLst>
          </p:nvPr>
        </p:nvGraphicFramePr>
        <p:xfrm>
          <a:off x="4412730" y="4293096"/>
          <a:ext cx="3232151" cy="609600"/>
        </p:xfrm>
        <a:graphic>
          <a:graphicData uri="http://schemas.openxmlformats.org/presentationml/2006/ole">
            <mc:AlternateContent xmlns:mc="http://schemas.openxmlformats.org/markup-compatibility/2006">
              <mc:Choice xmlns:v="urn:schemas-microsoft-com:vml" Requires="v">
                <p:oleObj spid="_x0000_s6818" name="Formel" r:id="rId7" imgW="1473200" imgH="279400" progId="Equation.3">
                  <p:embed/>
                </p:oleObj>
              </mc:Choice>
              <mc:Fallback>
                <p:oleObj name="Formel" r:id="rId7" imgW="14732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2730" y="4293096"/>
                        <a:ext cx="3232151"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562433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512" y="764704"/>
            <a:ext cx="9217024" cy="43204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1985" name="Group 2"/>
          <p:cNvGrpSpPr>
            <a:grpSpLocks/>
          </p:cNvGrpSpPr>
          <p:nvPr/>
        </p:nvGrpSpPr>
        <p:grpSpPr bwMode="auto">
          <a:xfrm>
            <a:off x="3649663" y="336550"/>
            <a:ext cx="1971675" cy="2041525"/>
            <a:chOff x="2299" y="212"/>
            <a:chExt cx="1242" cy="1286"/>
          </a:xfrm>
        </p:grpSpPr>
        <p:pic>
          <p:nvPicPr>
            <p:cNvPr id="42007" name="Picture 3" descr="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 y="212"/>
              <a:ext cx="124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Text Box 4"/>
            <p:cNvSpPr txBox="1">
              <a:spLocks noChangeArrowheads="1"/>
            </p:cNvSpPr>
            <p:nvPr/>
          </p:nvSpPr>
          <p:spPr bwMode="auto">
            <a:xfrm>
              <a:off x="2673" y="1133"/>
              <a:ext cx="58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2</a:t>
              </a:r>
              <a:endParaRPr lang="en-GB" altLang="en-US" i="0" dirty="0">
                <a:latin typeface="Myriad Pro" charset="0"/>
                <a:ea typeface="Myriad Pro" charset="0"/>
                <a:cs typeface="Myriad Pro" charset="0"/>
              </a:endParaRPr>
            </a:p>
          </p:txBody>
        </p:sp>
      </p:grpSp>
      <p:grpSp>
        <p:nvGrpSpPr>
          <p:cNvPr id="41986" name="Group 5"/>
          <p:cNvGrpSpPr>
            <a:grpSpLocks/>
          </p:cNvGrpSpPr>
          <p:nvPr/>
        </p:nvGrpSpPr>
        <p:grpSpPr bwMode="auto">
          <a:xfrm>
            <a:off x="1485900" y="346075"/>
            <a:ext cx="1981200" cy="2032000"/>
            <a:chOff x="936" y="218"/>
            <a:chExt cx="1248" cy="1280"/>
          </a:xfrm>
        </p:grpSpPr>
        <p:pic>
          <p:nvPicPr>
            <p:cNvPr id="42005" name="Picture 6" descr="f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 y="218"/>
              <a:ext cx="1248"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Text Box 7"/>
            <p:cNvSpPr txBox="1">
              <a:spLocks noChangeArrowheads="1"/>
            </p:cNvSpPr>
            <p:nvPr/>
          </p:nvSpPr>
          <p:spPr bwMode="auto">
            <a:xfrm>
              <a:off x="1297" y="1133"/>
              <a:ext cx="6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1</a:t>
              </a:r>
              <a:endParaRPr lang="en-GB" altLang="en-US" i="0" dirty="0">
                <a:latin typeface="Myriad Pro" charset="0"/>
                <a:ea typeface="Myriad Pro" charset="0"/>
                <a:cs typeface="Myriad Pro" charset="0"/>
              </a:endParaRPr>
            </a:p>
          </p:txBody>
        </p:sp>
      </p:grpSp>
      <p:grpSp>
        <p:nvGrpSpPr>
          <p:cNvPr id="41987" name="Group 8"/>
          <p:cNvGrpSpPr>
            <a:grpSpLocks/>
          </p:cNvGrpSpPr>
          <p:nvPr/>
        </p:nvGrpSpPr>
        <p:grpSpPr bwMode="auto">
          <a:xfrm>
            <a:off x="1511300" y="2406650"/>
            <a:ext cx="1981200" cy="2016125"/>
            <a:chOff x="952" y="1516"/>
            <a:chExt cx="1248" cy="1270"/>
          </a:xfrm>
        </p:grpSpPr>
        <p:pic>
          <p:nvPicPr>
            <p:cNvPr id="42003" name="Picture 9" descr="th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 y="1516"/>
              <a:ext cx="1248"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 Box 10"/>
            <p:cNvSpPr txBox="1">
              <a:spLocks noChangeArrowheads="1"/>
            </p:cNvSpPr>
            <p:nvPr/>
          </p:nvSpPr>
          <p:spPr bwMode="auto">
            <a:xfrm>
              <a:off x="1289" y="2421"/>
              <a:ext cx="71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4</a:t>
              </a:r>
              <a:endParaRPr lang="en-GB" altLang="en-US" i="0" dirty="0">
                <a:latin typeface="Myriad Pro" charset="0"/>
                <a:ea typeface="Myriad Pro" charset="0"/>
                <a:cs typeface="Myriad Pro" charset="0"/>
              </a:endParaRPr>
            </a:p>
          </p:txBody>
        </p:sp>
      </p:grpSp>
      <p:grpSp>
        <p:nvGrpSpPr>
          <p:cNvPr id="41988" name="Group 11"/>
          <p:cNvGrpSpPr>
            <a:grpSpLocks/>
          </p:cNvGrpSpPr>
          <p:nvPr/>
        </p:nvGrpSpPr>
        <p:grpSpPr bwMode="auto">
          <a:xfrm>
            <a:off x="5875338" y="357188"/>
            <a:ext cx="1990725" cy="2033587"/>
            <a:chOff x="3701" y="225"/>
            <a:chExt cx="1254" cy="1281"/>
          </a:xfrm>
        </p:grpSpPr>
        <p:sp>
          <p:nvSpPr>
            <p:cNvPr id="42001" name="Text Box 12"/>
            <p:cNvSpPr txBox="1">
              <a:spLocks noChangeArrowheads="1"/>
            </p:cNvSpPr>
            <p:nvPr/>
          </p:nvSpPr>
          <p:spPr bwMode="auto">
            <a:xfrm>
              <a:off x="3993" y="1141"/>
              <a:ext cx="84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3</a:t>
              </a:r>
              <a:endParaRPr lang="en-GB" altLang="en-US" i="0" dirty="0">
                <a:latin typeface="Myriad Pro" charset="0"/>
                <a:ea typeface="Myriad Pro" charset="0"/>
                <a:cs typeface="Myriad Pro" charset="0"/>
              </a:endParaRPr>
            </a:p>
          </p:txBody>
        </p:sp>
        <p:pic>
          <p:nvPicPr>
            <p:cNvPr id="42002" name="Picture 13" descr="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 y="225"/>
              <a:ext cx="1254"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89" name="Group 14"/>
          <p:cNvGrpSpPr>
            <a:grpSpLocks/>
          </p:cNvGrpSpPr>
          <p:nvPr/>
        </p:nvGrpSpPr>
        <p:grpSpPr bwMode="auto">
          <a:xfrm>
            <a:off x="3636963" y="2428875"/>
            <a:ext cx="1971675" cy="1955800"/>
            <a:chOff x="2291" y="1530"/>
            <a:chExt cx="1242" cy="1232"/>
          </a:xfrm>
        </p:grpSpPr>
        <p:sp>
          <p:nvSpPr>
            <p:cNvPr id="41999" name="Text Box 15"/>
            <p:cNvSpPr txBox="1">
              <a:spLocks noChangeArrowheads="1"/>
            </p:cNvSpPr>
            <p:nvPr/>
          </p:nvSpPr>
          <p:spPr bwMode="auto">
            <a:xfrm>
              <a:off x="2617" y="2397"/>
              <a:ext cx="70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5</a:t>
              </a:r>
              <a:endParaRPr lang="en-GB" altLang="en-US" i="0" dirty="0">
                <a:latin typeface="Myriad Pro" charset="0"/>
                <a:ea typeface="Myriad Pro" charset="0"/>
                <a:cs typeface="Myriad Pro" charset="0"/>
              </a:endParaRPr>
            </a:p>
          </p:txBody>
        </p:sp>
        <p:pic>
          <p:nvPicPr>
            <p:cNvPr id="42000" name="Picture 16" descr="fiv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1" y="1530"/>
              <a:ext cx="1242"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0" name="Group 17"/>
          <p:cNvGrpSpPr>
            <a:grpSpLocks/>
          </p:cNvGrpSpPr>
          <p:nvPr/>
        </p:nvGrpSpPr>
        <p:grpSpPr bwMode="auto">
          <a:xfrm>
            <a:off x="5873750" y="2387600"/>
            <a:ext cx="1908175" cy="1971675"/>
            <a:chOff x="3700" y="1504"/>
            <a:chExt cx="1202" cy="1242"/>
          </a:xfrm>
        </p:grpSpPr>
        <p:pic>
          <p:nvPicPr>
            <p:cNvPr id="41997" name="Picture 18" descr="si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0" y="1504"/>
              <a:ext cx="1202" cy="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9"/>
            <p:cNvSpPr txBox="1">
              <a:spLocks noChangeArrowheads="1"/>
            </p:cNvSpPr>
            <p:nvPr/>
          </p:nvSpPr>
          <p:spPr bwMode="auto">
            <a:xfrm>
              <a:off x="4049" y="2381"/>
              <a:ext cx="70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6</a:t>
              </a:r>
              <a:endParaRPr lang="en-GB" altLang="en-US" i="0" dirty="0">
                <a:latin typeface="Myriad Pro" charset="0"/>
                <a:ea typeface="Myriad Pro" charset="0"/>
                <a:cs typeface="Myriad Pro" charset="0"/>
              </a:endParaRPr>
            </a:p>
          </p:txBody>
        </p:sp>
      </p:grpSp>
      <p:grpSp>
        <p:nvGrpSpPr>
          <p:cNvPr id="41991" name="Group 20"/>
          <p:cNvGrpSpPr>
            <a:grpSpLocks/>
          </p:cNvGrpSpPr>
          <p:nvPr/>
        </p:nvGrpSpPr>
        <p:grpSpPr bwMode="auto">
          <a:xfrm>
            <a:off x="1536700" y="4475163"/>
            <a:ext cx="1917700" cy="1954212"/>
            <a:chOff x="968" y="2819"/>
            <a:chExt cx="1208" cy="1231"/>
          </a:xfrm>
        </p:grpSpPr>
        <p:pic>
          <p:nvPicPr>
            <p:cNvPr id="41995" name="Picture 21" descr="se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 y="2819"/>
              <a:ext cx="1208"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 Box 22"/>
            <p:cNvSpPr txBox="1">
              <a:spLocks noChangeArrowheads="1"/>
            </p:cNvSpPr>
            <p:nvPr/>
          </p:nvSpPr>
          <p:spPr bwMode="auto">
            <a:xfrm>
              <a:off x="1129" y="3685"/>
              <a:ext cx="9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7</a:t>
              </a:r>
              <a:endParaRPr lang="en-GB" altLang="en-US" i="0" dirty="0">
                <a:latin typeface="Myriad Pro" charset="0"/>
                <a:ea typeface="Myriad Pro" charset="0"/>
                <a:cs typeface="Myriad Pro" charset="0"/>
              </a:endParaRPr>
            </a:p>
          </p:txBody>
        </p:sp>
      </p:grpSp>
      <p:grpSp>
        <p:nvGrpSpPr>
          <p:cNvPr id="41992" name="Group 23"/>
          <p:cNvGrpSpPr>
            <a:grpSpLocks/>
          </p:cNvGrpSpPr>
          <p:nvPr/>
        </p:nvGrpSpPr>
        <p:grpSpPr bwMode="auto">
          <a:xfrm>
            <a:off x="3660775" y="4457700"/>
            <a:ext cx="1911350" cy="1933575"/>
            <a:chOff x="2306" y="2808"/>
            <a:chExt cx="1204" cy="1218"/>
          </a:xfrm>
        </p:grpSpPr>
        <p:pic>
          <p:nvPicPr>
            <p:cNvPr id="41993" name="Picture 24" descr="e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6" y="2808"/>
              <a:ext cx="1204"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25"/>
            <p:cNvSpPr txBox="1">
              <a:spLocks noChangeArrowheads="1"/>
            </p:cNvSpPr>
            <p:nvPr/>
          </p:nvSpPr>
          <p:spPr bwMode="auto">
            <a:xfrm>
              <a:off x="2433" y="3661"/>
              <a:ext cx="9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8 ?</a:t>
              </a:r>
              <a:endParaRPr lang="en-GB" altLang="en-US" i="0" dirty="0">
                <a:latin typeface="Myriad Pro" charset="0"/>
                <a:ea typeface="Myriad Pro" charset="0"/>
                <a:cs typeface="Myriad Pro" charset="0"/>
              </a:endParaRPr>
            </a:p>
          </p:txBody>
        </p:sp>
      </p:grpSp>
    </p:spTree>
    <p:extLst>
      <p:ext uri="{BB962C8B-B14F-4D97-AF65-F5344CB8AC3E}">
        <p14:creationId xmlns:p14="http://schemas.microsoft.com/office/powerpoint/2010/main" val="17033439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67544" y="260648"/>
            <a:ext cx="7772400" cy="685800"/>
          </a:xfrm>
        </p:spPr>
        <p:txBody>
          <a:bodyPr>
            <a:noAutofit/>
          </a:bodyPr>
          <a:lstStyle/>
          <a:p>
            <a:pPr eaLnBrk="1" hangingPunct="1"/>
            <a:r>
              <a:rPr lang="en-GB" altLang="en-US" sz="3600" dirty="0" err="1">
                <a:latin typeface="Myriad Pro" charset="0"/>
                <a:ea typeface="Myriad Pro" charset="0"/>
                <a:cs typeface="Myriad Pro" charset="0"/>
              </a:rPr>
              <a:t>D</a:t>
            </a:r>
            <a:r>
              <a:rPr lang="en-GB" altLang="en-US" sz="3600" dirty="0" err="1" smtClean="0">
                <a:latin typeface="Myriad Pro" charset="0"/>
                <a:ea typeface="Myriad Pro" charset="0"/>
                <a:cs typeface="Myriad Pro" charset="0"/>
              </a:rPr>
              <a:t>aten</a:t>
            </a:r>
            <a:r>
              <a:rPr lang="en-GB" altLang="en-US" sz="3600" dirty="0" smtClean="0">
                <a:latin typeface="Myriad Pro" charset="0"/>
                <a:ea typeface="Myriad Pro" charset="0"/>
                <a:cs typeface="Myriad Pro" charset="0"/>
              </a:rPr>
              <a:t> in </a:t>
            </a:r>
            <a:r>
              <a:rPr lang="en-GB" altLang="en-US" sz="3600" dirty="0" err="1" smtClean="0">
                <a:latin typeface="Myriad Pro" charset="0"/>
                <a:ea typeface="Myriad Pro" charset="0"/>
                <a:cs typeface="Myriad Pro" charset="0"/>
              </a:rPr>
              <a:t>Tabellarischer</a:t>
            </a:r>
            <a:r>
              <a:rPr lang="en-GB" altLang="en-US" sz="3600" dirty="0" smtClean="0">
                <a:latin typeface="Myriad Pro" charset="0"/>
                <a:ea typeface="Myriad Pro" charset="0"/>
                <a:cs typeface="Myriad Pro" charset="0"/>
              </a:rPr>
              <a:t> Form</a:t>
            </a:r>
            <a:endParaRPr lang="en-GB" altLang="en-US" sz="4800" dirty="0">
              <a:latin typeface="Myriad Pro" charset="0"/>
              <a:ea typeface="Myriad Pro" charset="0"/>
              <a:cs typeface="Myriad Pro" charset="0"/>
            </a:endParaRPr>
          </a:p>
        </p:txBody>
      </p:sp>
      <p:graphicFrame>
        <p:nvGraphicFramePr>
          <p:cNvPr id="44034" name="Object 2"/>
          <p:cNvGraphicFramePr>
            <a:graphicFrameLocks noChangeAspect="1"/>
          </p:cNvGraphicFramePr>
          <p:nvPr>
            <p:extLst/>
          </p:nvPr>
        </p:nvGraphicFramePr>
        <p:xfrm>
          <a:off x="1359247" y="1316041"/>
          <a:ext cx="6337300" cy="4298950"/>
        </p:xfrm>
        <a:graphic>
          <a:graphicData uri="http://schemas.openxmlformats.org/presentationml/2006/ole">
            <mc:AlternateContent xmlns:mc="http://schemas.openxmlformats.org/markup-compatibility/2006">
              <mc:Choice xmlns:v="urn:schemas-microsoft-com:vml" Requires="v">
                <p:oleObj spid="_x0000_s10255" name="Document" r:id="rId5" imgW="7315200" imgH="4978400" progId="Word.Document.8">
                  <p:embed/>
                </p:oleObj>
              </mc:Choice>
              <mc:Fallback>
                <p:oleObj name="Document" r:id="rId5" imgW="7315200" imgH="497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247" y="1316041"/>
                        <a:ext cx="6337300" cy="429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4035" name="Object 3"/>
          <p:cNvGraphicFramePr>
            <a:graphicFrameLocks noChangeAspect="1"/>
          </p:cNvGraphicFramePr>
          <p:nvPr>
            <p:extLst/>
          </p:nvPr>
        </p:nvGraphicFramePr>
        <p:xfrm>
          <a:off x="1332259" y="5480053"/>
          <a:ext cx="6388100" cy="996950"/>
        </p:xfrm>
        <a:graphic>
          <a:graphicData uri="http://schemas.openxmlformats.org/presentationml/2006/ole">
            <mc:AlternateContent xmlns:mc="http://schemas.openxmlformats.org/markup-compatibility/2006">
              <mc:Choice xmlns:v="urn:schemas-microsoft-com:vml" Requires="v">
                <p:oleObj spid="_x0000_s10256" name="Dokument" r:id="rId7" imgW="7315200" imgH="1143000" progId="Word.Document.8">
                  <p:embed/>
                </p:oleObj>
              </mc:Choice>
              <mc:Fallback>
                <p:oleObj name="Dokument" r:id="rId7" imgW="7315200" imgH="11430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2259" y="5480053"/>
                        <a:ext cx="6388100" cy="99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4036" name="Rectangle 5"/>
          <p:cNvSpPr>
            <a:spLocks noChangeArrowheads="1"/>
          </p:cNvSpPr>
          <p:nvPr/>
        </p:nvSpPr>
        <p:spPr bwMode="auto">
          <a:xfrm>
            <a:off x="693235" y="472440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eaLnBrk="1" hangingPunct="1"/>
            <a:r>
              <a:rPr lang="en-GB" altLang="en-US" sz="3200" i="0" dirty="0" err="1" smtClean="0">
                <a:solidFill>
                  <a:schemeClr val="tx2"/>
                </a:solidFill>
                <a:latin typeface="Myriad Pro" charset="0"/>
                <a:ea typeface="Myriad Pro" charset="0"/>
                <a:cs typeface="Myriad Pro" charset="0"/>
              </a:rPr>
              <a:t>Anfrage</a:t>
            </a:r>
            <a:endParaRPr lang="en-GB" altLang="en-US" sz="4400" i="0" dirty="0">
              <a:solidFill>
                <a:schemeClr val="tx2"/>
              </a:solidFill>
              <a:latin typeface="Myriad Pro" charset="0"/>
              <a:ea typeface="Myriad Pro" charset="0"/>
              <a:cs typeface="Myriad Pro" charset="0"/>
            </a:endParaRPr>
          </a:p>
        </p:txBody>
      </p:sp>
    </p:spTree>
    <p:extLst>
      <p:ext uri="{BB962C8B-B14F-4D97-AF65-F5344CB8AC3E}">
        <p14:creationId xmlns:p14="http://schemas.microsoft.com/office/powerpoint/2010/main" val="280946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yriad Pro" charset="0"/>
                <a:ea typeface="Myriad Pro" charset="0"/>
                <a:cs typeface="Myriad Pro" charset="0"/>
              </a:rPr>
              <a:t>Analyse</a:t>
            </a:r>
            <a:r>
              <a:rPr lang="en-US" dirty="0" smtClean="0">
                <a:latin typeface="Myriad Pro" charset="0"/>
                <a:ea typeface="Myriad Pro" charset="0"/>
                <a:cs typeface="Myriad Pro" charset="0"/>
              </a:rPr>
              <a:t> von </a:t>
            </a:r>
            <a:r>
              <a:rPr lang="en-US" dirty="0" err="1" smtClean="0">
                <a:latin typeface="Myriad Pro" charset="0"/>
                <a:ea typeface="Myriad Pro" charset="0"/>
                <a:cs typeface="Myriad Pro" charset="0"/>
              </a:rPr>
              <a:t>Daten</a:t>
            </a:r>
            <a:endParaRPr lang="en-US" dirty="0">
              <a:latin typeface="Myriad Pro" charset="0"/>
              <a:ea typeface="Myriad Pro" charset="0"/>
              <a:cs typeface="Myriad Pro" charset="0"/>
            </a:endParaRPr>
          </a:p>
        </p:txBody>
      </p:sp>
      <p:sp>
        <p:nvSpPr>
          <p:cNvPr id="3" name="Content Placeholder 2"/>
          <p:cNvSpPr>
            <a:spLocks noGrp="1"/>
          </p:cNvSpPr>
          <p:nvPr>
            <p:ph idx="1"/>
          </p:nvPr>
        </p:nvSpPr>
        <p:spPr/>
        <p:txBody>
          <a:bodyPr>
            <a:normAutofit/>
          </a:bodyPr>
          <a:lstStyle/>
          <a:p>
            <a:r>
              <a:rPr lang="en-US" dirty="0" err="1" smtClean="0">
                <a:latin typeface="Myriad Pro" charset="0"/>
                <a:ea typeface="Myriad Pro" charset="0"/>
                <a:cs typeface="Myriad Pro" charset="0"/>
              </a:rPr>
              <a:t>Betrachtung</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einer</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Spalte</a:t>
            </a:r>
            <a:r>
              <a:rPr lang="en-US" dirty="0" smtClean="0">
                <a:latin typeface="Myriad Pro" charset="0"/>
                <a:ea typeface="Myriad Pro" charset="0"/>
                <a:cs typeface="Myriad Pro" charset="0"/>
              </a:rPr>
              <a:t> x </a:t>
            </a:r>
            <a:r>
              <a:rPr lang="en-US" dirty="0" err="1" smtClean="0">
                <a:latin typeface="Myriad Pro" charset="0"/>
                <a:ea typeface="Myriad Pro" charset="0"/>
                <a:cs typeface="Myriad Pro" charset="0"/>
              </a:rPr>
              <a:t>mit</a:t>
            </a:r>
            <a:r>
              <a:rPr lang="en-US" dirty="0" smtClean="0">
                <a:latin typeface="Myriad Pro" charset="0"/>
                <a:ea typeface="Myriad Pro" charset="0"/>
                <a:cs typeface="Myriad Pro" charset="0"/>
              </a:rPr>
              <a:t> n </a:t>
            </a:r>
            <a:r>
              <a:rPr lang="en-US" dirty="0" err="1" smtClean="0">
                <a:latin typeface="Myriad Pro" charset="0"/>
                <a:ea typeface="Myriad Pro" charset="0"/>
                <a:cs typeface="Myriad Pro" charset="0"/>
              </a:rPr>
              <a:t>Werten</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Bestimmung</a:t>
            </a:r>
            <a:r>
              <a:rPr lang="en-US" dirty="0" smtClean="0">
                <a:latin typeface="Myriad Pro" charset="0"/>
                <a:ea typeface="Myriad Pro" charset="0"/>
                <a:cs typeface="Myriad Pro" charset="0"/>
              </a:rPr>
              <a:t> des </a:t>
            </a:r>
            <a:r>
              <a:rPr lang="en-US" dirty="0" err="1" smtClean="0">
                <a:solidFill>
                  <a:srgbClr val="0544FF"/>
                </a:solidFill>
                <a:latin typeface="Myriad Pro" charset="0"/>
                <a:ea typeface="Myriad Pro" charset="0"/>
                <a:cs typeface="Myriad Pro" charset="0"/>
              </a:rPr>
              <a:t>Mittelwerts</a:t>
            </a:r>
            <a:r>
              <a:rPr lang="en-US" dirty="0" smtClean="0">
                <a:latin typeface="Myriad Pro" charset="0"/>
                <a:ea typeface="Myriad Pro" charset="0"/>
                <a:cs typeface="Myriad Pro" charset="0"/>
              </a:rPr>
              <a:t>: x = 1/n * 𝛴</a:t>
            </a:r>
            <a:r>
              <a:rPr lang="en-US" baseline="-25000" dirty="0" err="1" smtClean="0">
                <a:latin typeface="Myriad Pro" charset="0"/>
                <a:ea typeface="Myriad Pro" charset="0"/>
                <a:cs typeface="Myriad Pro" charset="0"/>
              </a:rPr>
              <a:t>i</a:t>
            </a:r>
            <a:r>
              <a:rPr lang="en-US" baseline="-25000" dirty="0" smtClean="0">
                <a:latin typeface="Myriad Pro" charset="0"/>
                <a:ea typeface="Myriad Pro" charset="0"/>
                <a:cs typeface="Myriad Pro" charset="0"/>
              </a:rPr>
              <a:t>=1</a:t>
            </a:r>
            <a:r>
              <a:rPr lang="en-US" baseline="30000" dirty="0" smtClean="0">
                <a:latin typeface="Myriad Pro" charset="0"/>
                <a:ea typeface="Myriad Pro" charset="0"/>
                <a:cs typeface="Myriad Pro" charset="0"/>
              </a:rPr>
              <a:t>n</a:t>
            </a:r>
            <a:r>
              <a:rPr lang="en-US" dirty="0" smtClean="0">
                <a:latin typeface="Myriad Pro" charset="0"/>
                <a:ea typeface="Myriad Pro" charset="0"/>
                <a:cs typeface="Myriad Pro" charset="0"/>
              </a:rPr>
              <a:t>x</a:t>
            </a:r>
            <a:r>
              <a:rPr lang="en-US" baseline="-25000" dirty="0" smtClean="0">
                <a:latin typeface="Myriad Pro" charset="0"/>
                <a:ea typeface="Myriad Pro" charset="0"/>
                <a:cs typeface="Myriad Pro" charset="0"/>
              </a:rPr>
              <a:t>i</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Große</a:t>
            </a:r>
            <a:r>
              <a:rPr lang="en-US" dirty="0" smtClean="0">
                <a:latin typeface="Myriad Pro" charset="0"/>
                <a:ea typeface="Myriad Pro" charset="0"/>
                <a:cs typeface="Myriad Pro" charset="0"/>
              </a:rPr>
              <a:t> und </a:t>
            </a:r>
            <a:r>
              <a:rPr lang="en-US" dirty="0" err="1" smtClean="0">
                <a:latin typeface="Myriad Pro" charset="0"/>
                <a:ea typeface="Myriad Pro" charset="0"/>
                <a:cs typeface="Myriad Pro" charset="0"/>
              </a:rPr>
              <a:t>kleine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Werte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können</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sich</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aufheben</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Mittlere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Abweichung</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vom</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Mittelwert</a:t>
            </a:r>
            <a:r>
              <a:rPr lang="en-US" dirty="0" smtClean="0">
                <a:latin typeface="Myriad Pro" charset="0"/>
                <a:ea typeface="Myriad Pro" charset="0"/>
                <a:cs typeface="Myriad Pro" charset="0"/>
              </a:rPr>
              <a:t> </a:t>
            </a:r>
            <a:br>
              <a:rPr lang="en-US" dirty="0" smtClean="0">
                <a:latin typeface="Myriad Pro" charset="0"/>
                <a:ea typeface="Myriad Pro" charset="0"/>
                <a:cs typeface="Myriad Pro" charset="0"/>
              </a:rPr>
            </a:br>
            <a:r>
              <a:rPr lang="en-US" dirty="0" err="1" smtClean="0">
                <a:latin typeface="Myriad Pro" charset="0"/>
                <a:ea typeface="Myriad Pro" charset="0"/>
                <a:cs typeface="Myriad Pro" charset="0"/>
              </a:rPr>
              <a:t>betrachten</a:t>
            </a:r>
            <a:r>
              <a:rPr lang="en-US" dirty="0" smtClean="0">
                <a:latin typeface="Myriad Pro" charset="0"/>
                <a:ea typeface="Myriad Pro" charset="0"/>
                <a:cs typeface="Myriad Pro" charset="0"/>
              </a:rPr>
              <a:t> (</a:t>
            </a:r>
            <a:r>
              <a:rPr lang="en-US" dirty="0" err="1" smtClean="0">
                <a:solidFill>
                  <a:srgbClr val="0544FF"/>
                </a:solidFill>
                <a:latin typeface="Myriad Pro" charset="0"/>
                <a:ea typeface="Myriad Pro" charset="0"/>
                <a:cs typeface="Myriad Pro" charset="0"/>
              </a:rPr>
              <a:t>Varianz</a:t>
            </a:r>
            <a:r>
              <a:rPr lang="en-US" dirty="0" smtClean="0">
                <a:latin typeface="Myriad Pro" charset="0"/>
                <a:ea typeface="Myriad Pro" charset="0"/>
                <a:cs typeface="Myriad Pro" charset="0"/>
              </a:rPr>
              <a:t>)</a:t>
            </a:r>
          </a:p>
          <a:p>
            <a:r>
              <a:rPr lang="en-US" dirty="0" err="1" smtClean="0">
                <a:latin typeface="Myriad Pro" charset="0"/>
                <a:ea typeface="Myriad Pro" charset="0"/>
                <a:cs typeface="Myriad Pro" charset="0"/>
              </a:rPr>
              <a:t>Bestimmung</a:t>
            </a:r>
            <a:r>
              <a:rPr lang="en-US" dirty="0" smtClean="0">
                <a:latin typeface="Myriad Pro" charset="0"/>
                <a:ea typeface="Myriad Pro" charset="0"/>
                <a:cs typeface="Myriad Pro" charset="0"/>
              </a:rPr>
              <a:t> der </a:t>
            </a:r>
            <a:r>
              <a:rPr lang="en-US" dirty="0" err="1" smtClean="0">
                <a:latin typeface="Myriad Pro" charset="0"/>
                <a:ea typeface="Myriad Pro" charset="0"/>
                <a:cs typeface="Myriad Pro" charset="0"/>
              </a:rPr>
              <a:t>Varianz</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var</a:t>
            </a:r>
            <a:r>
              <a:rPr lang="en-US" dirty="0" smtClean="0">
                <a:latin typeface="Myriad Pro" charset="0"/>
                <a:ea typeface="Myriad Pro" charset="0"/>
                <a:cs typeface="Myriad Pro" charset="0"/>
              </a:rPr>
              <a:t> = 1/n </a:t>
            </a:r>
            <a:r>
              <a:rPr lang="en-US" dirty="0">
                <a:latin typeface="Myriad Pro" charset="0"/>
                <a:ea typeface="Myriad Pro" charset="0"/>
                <a:cs typeface="Myriad Pro" charset="0"/>
              </a:rPr>
              <a:t>* 𝛴</a:t>
            </a:r>
            <a:r>
              <a:rPr lang="en-US" baseline="-25000" dirty="0" err="1" smtClean="0">
                <a:latin typeface="Myriad Pro" charset="0"/>
                <a:ea typeface="Myriad Pro" charset="0"/>
                <a:cs typeface="Myriad Pro" charset="0"/>
              </a:rPr>
              <a:t>i</a:t>
            </a:r>
            <a:r>
              <a:rPr lang="en-US" baseline="-25000" dirty="0" smtClean="0">
                <a:latin typeface="Myriad Pro" charset="0"/>
                <a:ea typeface="Myriad Pro" charset="0"/>
                <a:cs typeface="Myriad Pro" charset="0"/>
              </a:rPr>
              <a:t>=1</a:t>
            </a:r>
            <a:r>
              <a:rPr lang="en-US" baseline="30000" dirty="0" smtClean="0">
                <a:latin typeface="Myriad Pro" charset="0"/>
                <a:ea typeface="Myriad Pro" charset="0"/>
                <a:cs typeface="Myriad Pro" charset="0"/>
              </a:rPr>
              <a:t>n</a:t>
            </a:r>
            <a:r>
              <a:rPr lang="en-US" dirty="0" smtClean="0">
                <a:latin typeface="Myriad Pro" charset="0"/>
                <a:ea typeface="Myriad Pro" charset="0"/>
                <a:cs typeface="Myriad Pro" charset="0"/>
              </a:rPr>
              <a:t>(x-x</a:t>
            </a:r>
            <a:r>
              <a:rPr lang="en-US" baseline="-25000" dirty="0" smtClean="0">
                <a:latin typeface="Myriad Pro" charset="0"/>
                <a:ea typeface="Myriad Pro" charset="0"/>
                <a:cs typeface="Myriad Pro" charset="0"/>
              </a:rPr>
              <a:t>i</a:t>
            </a:r>
            <a:r>
              <a:rPr lang="en-US" dirty="0" smtClean="0">
                <a:latin typeface="Myriad Pro" charset="0"/>
                <a:ea typeface="Myriad Pro" charset="0"/>
                <a:cs typeface="Myriad Pro" charset="0"/>
              </a:rPr>
              <a:t>)</a:t>
            </a:r>
            <a:r>
              <a:rPr lang="en-US" baseline="30000" dirty="0" smtClean="0">
                <a:latin typeface="Myriad Pro" charset="0"/>
                <a:ea typeface="Myriad Pro" charset="0"/>
                <a:cs typeface="Myriad Pro" charset="0"/>
              </a:rPr>
              <a:t>2</a:t>
            </a:r>
          </a:p>
          <a:p>
            <a:r>
              <a:rPr lang="en-US" dirty="0" err="1" smtClean="0">
                <a:latin typeface="Myriad Pro" charset="0"/>
                <a:ea typeface="Myriad Pro" charset="0"/>
                <a:cs typeface="Myriad Pro" charset="0"/>
              </a:rPr>
              <a:t>Meist</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betrachtet</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wird</a:t>
            </a:r>
            <a:r>
              <a:rPr lang="en-US" dirty="0" smtClean="0">
                <a:latin typeface="Myriad Pro" charset="0"/>
                <a:ea typeface="Myriad Pro" charset="0"/>
                <a:cs typeface="Myriad Pro" charset="0"/>
              </a:rPr>
              <a:t> die </a:t>
            </a:r>
            <a:br>
              <a:rPr lang="en-US" dirty="0" smtClean="0">
                <a:latin typeface="Myriad Pro" charset="0"/>
                <a:ea typeface="Myriad Pro" charset="0"/>
                <a:cs typeface="Myriad Pro" charset="0"/>
              </a:rPr>
            </a:br>
            <a:r>
              <a:rPr lang="en-US" dirty="0" err="1" smtClean="0">
                <a:latin typeface="Myriad Pro" charset="0"/>
                <a:ea typeface="Myriad Pro" charset="0"/>
                <a:cs typeface="Myriad Pro" charset="0"/>
              </a:rPr>
              <a:t>sog</a:t>
            </a:r>
            <a:r>
              <a:rPr lang="en-US" dirty="0" smtClean="0">
                <a:latin typeface="Myriad Pro" charset="0"/>
                <a:ea typeface="Myriad Pro" charset="0"/>
                <a:cs typeface="Myriad Pro" charset="0"/>
              </a:rPr>
              <a:t>. </a:t>
            </a:r>
            <a:r>
              <a:rPr lang="en-US" dirty="0" err="1" smtClean="0">
                <a:solidFill>
                  <a:srgbClr val="0544FF"/>
                </a:solidFill>
                <a:latin typeface="Myriad Pro" charset="0"/>
                <a:ea typeface="Myriad Pro" charset="0"/>
                <a:cs typeface="Myriad Pro" charset="0"/>
              </a:rPr>
              <a:t>Standardabweichung</a:t>
            </a:r>
            <a:r>
              <a:rPr lang="en-US" dirty="0" smtClean="0">
                <a:latin typeface="Myriad Pro" charset="0"/>
                <a:ea typeface="Myriad Pro" charset="0"/>
                <a:cs typeface="Myriad Pro" charset="0"/>
              </a:rPr>
              <a:t>: 𝜎 = √</a:t>
            </a:r>
            <a:r>
              <a:rPr lang="en-US" dirty="0" err="1" smtClean="0">
                <a:latin typeface="Myriad Pro" charset="0"/>
                <a:ea typeface="Myriad Pro" charset="0"/>
                <a:cs typeface="Myriad Pro" charset="0"/>
              </a:rPr>
              <a:t>var</a:t>
            </a:r>
            <a:endParaRPr lang="en-US" dirty="0" smtClean="0">
              <a:latin typeface="Myriad Pro" charset="0"/>
              <a:ea typeface="Myriad Pro" charset="0"/>
              <a:cs typeface="Myriad Pro" charset="0"/>
            </a:endParaRPr>
          </a:p>
        </p:txBody>
      </p:sp>
      <p:cxnSp>
        <p:nvCxnSpPr>
          <p:cNvPr id="5" name="Straight Connector 4"/>
          <p:cNvCxnSpPr/>
          <p:nvPr/>
        </p:nvCxnSpPr>
        <p:spPr>
          <a:xfrm>
            <a:off x="5317100" y="4437112"/>
            <a:ext cx="54675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932040" y="1772816"/>
            <a:ext cx="18704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588224" y="3645024"/>
            <a:ext cx="18704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2656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2641" y="188640"/>
            <a:ext cx="8805863" cy="990600"/>
          </a:xfrm>
        </p:spPr>
        <p:txBody>
          <a:bodyPr/>
          <a:lstStyle/>
          <a:p>
            <a:pPr eaLnBrk="1" hangingPunct="1"/>
            <a:r>
              <a:rPr lang="en-GB" altLang="en-US" sz="3600" dirty="0" err="1" smtClean="0">
                <a:latin typeface="Myriad Pro" charset="0"/>
                <a:ea typeface="Myriad Pro" charset="0"/>
                <a:cs typeface="Myriad Pro" charset="0"/>
              </a:rPr>
              <a:t>Halte</a:t>
            </a:r>
            <a:r>
              <a:rPr lang="en-GB" altLang="en-US" sz="3600" dirty="0" smtClean="0">
                <a:latin typeface="Myriad Pro" charset="0"/>
                <a:ea typeface="Myriad Pro" charset="0"/>
                <a:cs typeface="Myriad Pro" charset="0"/>
              </a:rPr>
              <a:t> </a:t>
            </a:r>
            <a:r>
              <a:rPr lang="en-GB" altLang="en-US" sz="3600" dirty="0" err="1" smtClean="0">
                <a:latin typeface="Myriad Pro" charset="0"/>
                <a:ea typeface="Myriad Pro" charset="0"/>
                <a:cs typeface="Myriad Pro" charset="0"/>
              </a:rPr>
              <a:t>Daten</a:t>
            </a:r>
            <a:r>
              <a:rPr lang="en-GB" altLang="en-US" sz="3600" dirty="0" smtClean="0">
                <a:latin typeface="Myriad Pro" charset="0"/>
                <a:ea typeface="Myriad Pro" charset="0"/>
                <a:cs typeface="Myriad Pro" charset="0"/>
              </a:rPr>
              <a:t> in </a:t>
            </a:r>
            <a:r>
              <a:rPr lang="en-GB" altLang="en-US" sz="3600" dirty="0" err="1" smtClean="0">
                <a:latin typeface="Myriad Pro" charset="0"/>
                <a:ea typeface="Myriad Pro" charset="0"/>
                <a:cs typeface="Myriad Pro" charset="0"/>
              </a:rPr>
              <a:t>normalisierter</a:t>
            </a:r>
            <a:r>
              <a:rPr lang="en-GB" altLang="en-US" sz="3600" dirty="0" smtClean="0">
                <a:latin typeface="Myriad Pro" charset="0"/>
                <a:ea typeface="Myriad Pro" charset="0"/>
                <a:cs typeface="Myriad Pro" charset="0"/>
              </a:rPr>
              <a:t> Form </a:t>
            </a:r>
            <a:r>
              <a:rPr lang="en-GB" altLang="en-US" sz="3600" dirty="0" err="1" smtClean="0">
                <a:latin typeface="Myriad Pro" charset="0"/>
                <a:ea typeface="Myriad Pro" charset="0"/>
                <a:cs typeface="Myriad Pro" charset="0"/>
              </a:rPr>
              <a:t>vor</a:t>
            </a:r>
            <a:endParaRPr lang="en-GB" altLang="en-US" sz="3600" dirty="0">
              <a:latin typeface="Myriad Pro" charset="0"/>
              <a:ea typeface="Myriad Pro" charset="0"/>
              <a:cs typeface="Myriad Pro" charset="0"/>
            </a:endParaRPr>
          </a:p>
        </p:txBody>
      </p:sp>
      <p:sp>
        <p:nvSpPr>
          <p:cNvPr id="46082" name="Text Box 3"/>
          <p:cNvSpPr txBox="1">
            <a:spLocks noChangeArrowheads="1"/>
          </p:cNvSpPr>
          <p:nvPr/>
        </p:nvSpPr>
        <p:spPr bwMode="auto">
          <a:xfrm>
            <a:off x="1259632" y="1537628"/>
            <a:ext cx="6972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spcBef>
                <a:spcPct val="50000"/>
              </a:spcBef>
            </a:pPr>
            <a:r>
              <a:rPr lang="en-GB" altLang="en-US" sz="2800" i="0" dirty="0" err="1" smtClean="0">
                <a:latin typeface="Myriad Pro" charset="0"/>
                <a:ea typeface="Myriad Pro" charset="0"/>
                <a:cs typeface="Myriad Pro" charset="0"/>
              </a:rPr>
              <a:t>Eine</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Möglichkeit</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zur</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Normalisierung</a:t>
            </a:r>
            <a:r>
              <a:rPr lang="en-GB" altLang="en-US" sz="2800" i="0" dirty="0" smtClean="0">
                <a:latin typeface="Myriad Pro" charset="0"/>
                <a:ea typeface="Myriad Pro" charset="0"/>
                <a:cs typeface="Myriad Pro" charset="0"/>
              </a:rPr>
              <a:t>:</a:t>
            </a:r>
            <a:endParaRPr lang="en-GB" altLang="en-US" dirty="0">
              <a:latin typeface="Myriad Pro" charset="0"/>
              <a:ea typeface="Myriad Pro" charset="0"/>
              <a:cs typeface="Myriad Pro" charset="0"/>
            </a:endParaRPr>
          </a:p>
        </p:txBody>
      </p:sp>
      <p:graphicFrame>
        <p:nvGraphicFramePr>
          <p:cNvPr id="46083" name="Object 2"/>
          <p:cNvGraphicFramePr>
            <a:graphicFrameLocks noChangeAspect="1"/>
          </p:cNvGraphicFramePr>
          <p:nvPr>
            <p:extLst/>
          </p:nvPr>
        </p:nvGraphicFramePr>
        <p:xfrm>
          <a:off x="3340100" y="2278762"/>
          <a:ext cx="2374900" cy="1516062"/>
        </p:xfrm>
        <a:graphic>
          <a:graphicData uri="http://schemas.openxmlformats.org/presentationml/2006/ole">
            <mc:AlternateContent xmlns:mc="http://schemas.openxmlformats.org/markup-compatibility/2006">
              <mc:Choice xmlns:v="urn:schemas-microsoft-com:vml" Requires="v">
                <p:oleObj spid="_x0000_s11273" name="Formel" r:id="rId4" imgW="736600" imgH="469900" progId="Equation.3">
                  <p:embed/>
                </p:oleObj>
              </mc:Choice>
              <mc:Fallback>
                <p:oleObj name="Formel" r:id="rId4" imgW="7366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2278762"/>
                        <a:ext cx="2374900"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086" name="Rectangle 7"/>
          <p:cNvSpPr>
            <a:spLocks noChangeArrowheads="1"/>
          </p:cNvSpPr>
          <p:nvPr/>
        </p:nvSpPr>
        <p:spPr bwMode="auto">
          <a:xfrm>
            <a:off x="2778504" y="4097732"/>
            <a:ext cx="3660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r>
              <a:rPr lang="de-DE" altLang="en-US" sz="1800" i="0" smtClean="0">
                <a:solidFill>
                  <a:srgbClr val="000000"/>
                </a:solidFill>
                <a:latin typeface="Myriad Pro" charset="0"/>
                <a:ea typeface="Myriad Pro" charset="0"/>
                <a:cs typeface="Myriad Pro" charset="0"/>
              </a:rPr>
              <a:t>Gemittelte Abweichung vom Mittel</a:t>
            </a:r>
            <a:endParaRPr lang="de-DE" altLang="en-US" sz="1800" i="0" dirty="0">
              <a:solidFill>
                <a:srgbClr val="000000"/>
              </a:solidFill>
              <a:latin typeface="Myriad Pro" charset="0"/>
              <a:ea typeface="Myriad Pro" charset="0"/>
              <a:cs typeface="Myriad Pro" charset="0"/>
            </a:endParaRPr>
          </a:p>
        </p:txBody>
      </p:sp>
    </p:spTree>
    <p:extLst>
      <p:ext uri="{BB962C8B-B14F-4D97-AF65-F5344CB8AC3E}">
        <p14:creationId xmlns:p14="http://schemas.microsoft.com/office/powerpoint/2010/main" val="10343453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539552" y="255279"/>
            <a:ext cx="7772400" cy="685800"/>
          </a:xfrm>
        </p:spPr>
        <p:txBody>
          <a:bodyPr>
            <a:normAutofit/>
          </a:bodyPr>
          <a:lstStyle/>
          <a:p>
            <a:r>
              <a:rPr lang="en-GB" altLang="en-US" dirty="0" err="1" smtClean="0">
                <a:latin typeface="Myriad Pro" charset="0"/>
                <a:ea typeface="Myriad Pro" charset="0"/>
                <a:cs typeface="Myriad Pro" charset="0"/>
              </a:rPr>
              <a:t>Normalisierte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Trainingsdaten</a:t>
            </a:r>
            <a:endParaRPr lang="en-GB" altLang="en-US" sz="6000" dirty="0">
              <a:latin typeface="Myriad Pro" charset="0"/>
              <a:ea typeface="Myriad Pro" charset="0"/>
              <a:cs typeface="Myriad Pro" charset="0"/>
            </a:endParaRPr>
          </a:p>
        </p:txBody>
      </p:sp>
      <p:graphicFrame>
        <p:nvGraphicFramePr>
          <p:cNvPr id="49154" name="Object 2"/>
          <p:cNvGraphicFramePr>
            <a:graphicFrameLocks noChangeAspect="1"/>
          </p:cNvGraphicFramePr>
          <p:nvPr>
            <p:extLst/>
          </p:nvPr>
        </p:nvGraphicFramePr>
        <p:xfrm>
          <a:off x="1671482" y="1298266"/>
          <a:ext cx="5956300" cy="4029075"/>
        </p:xfrm>
        <a:graphic>
          <a:graphicData uri="http://schemas.openxmlformats.org/presentationml/2006/ole">
            <mc:AlternateContent xmlns:mc="http://schemas.openxmlformats.org/markup-compatibility/2006">
              <mc:Choice xmlns:v="urn:schemas-microsoft-com:vml" Requires="v">
                <p:oleObj spid="_x0000_s12309" name="Document" r:id="rId4" imgW="7353300" imgH="4927600" progId="Word.Document.8">
                  <p:embed/>
                </p:oleObj>
              </mc:Choice>
              <mc:Fallback>
                <p:oleObj name="Document" r:id="rId4" imgW="7353300" imgH="4927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482" y="1298266"/>
                        <a:ext cx="59563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9155" name="Object 3"/>
          <p:cNvGraphicFramePr>
            <a:graphicFrameLocks noChangeAspect="1"/>
          </p:cNvGraphicFramePr>
          <p:nvPr>
            <p:extLst/>
          </p:nvPr>
        </p:nvGraphicFramePr>
        <p:xfrm>
          <a:off x="1671482" y="5287654"/>
          <a:ext cx="6007100" cy="1023937"/>
        </p:xfrm>
        <a:graphic>
          <a:graphicData uri="http://schemas.openxmlformats.org/presentationml/2006/ole">
            <mc:AlternateContent xmlns:mc="http://schemas.openxmlformats.org/markup-compatibility/2006">
              <mc:Choice xmlns:v="urn:schemas-microsoft-com:vml" Requires="v">
                <p:oleObj spid="_x0000_s12310" name="Document" r:id="rId6" imgW="7327900" imgH="1257300" progId="Word.Document.8">
                  <p:embed/>
                </p:oleObj>
              </mc:Choice>
              <mc:Fallback>
                <p:oleObj name="Document" r:id="rId6" imgW="7327900" imgH="1257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1482" y="5287654"/>
                        <a:ext cx="600710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9156" name="Rechteck 6"/>
          <p:cNvSpPr>
            <a:spLocks noChangeArrowheads="1"/>
          </p:cNvSpPr>
          <p:nvPr/>
        </p:nvSpPr>
        <p:spPr bwMode="auto">
          <a:xfrm>
            <a:off x="1631794" y="4119254"/>
            <a:ext cx="5943600" cy="3048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endParaRPr lang="en-US" altLang="en-US">
              <a:latin typeface="Myriad Pro" charset="0"/>
              <a:ea typeface="Myriad Pro" charset="0"/>
              <a:cs typeface="Myriad Pro" charset="0"/>
            </a:endParaRPr>
          </a:p>
        </p:txBody>
      </p:sp>
      <p:graphicFrame>
        <p:nvGraphicFramePr>
          <p:cNvPr id="49157" name="Object 4"/>
          <p:cNvGraphicFramePr>
            <a:graphicFrameLocks noChangeAspect="1"/>
          </p:cNvGraphicFramePr>
          <p:nvPr>
            <p:extLst/>
          </p:nvPr>
        </p:nvGraphicFramePr>
        <p:xfrm>
          <a:off x="3460594" y="4524066"/>
          <a:ext cx="2438400" cy="735013"/>
        </p:xfrm>
        <a:graphic>
          <a:graphicData uri="http://schemas.openxmlformats.org/presentationml/2006/ole">
            <mc:AlternateContent xmlns:mc="http://schemas.openxmlformats.org/markup-compatibility/2006">
              <mc:Choice xmlns:v="urn:schemas-microsoft-com:vml" Requires="v">
                <p:oleObj spid="_x0000_s12311" name="Formel" r:id="rId8" imgW="1600200" imgH="482600" progId="Equation.3">
                  <p:embed/>
                </p:oleObj>
              </mc:Choice>
              <mc:Fallback>
                <p:oleObj name="Formel" r:id="rId8" imgW="16002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594" y="4524066"/>
                        <a:ext cx="2438400" cy="73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063172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539552" y="268242"/>
            <a:ext cx="7772400" cy="685800"/>
          </a:xfrm>
        </p:spPr>
        <p:txBody>
          <a:bodyPr>
            <a:normAutofit/>
          </a:bodyPr>
          <a:lstStyle/>
          <a:p>
            <a:r>
              <a:rPr lang="en-GB" altLang="en-US" dirty="0" err="1">
                <a:latin typeface="Myriad Pro" charset="0"/>
                <a:ea typeface="Myriad Pro" charset="0"/>
                <a:cs typeface="Myriad Pro" charset="0"/>
              </a:rPr>
              <a:t>Normalisierte</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Trainingsdaten</a:t>
            </a:r>
            <a:endParaRPr lang="en-GB" altLang="en-US" sz="6000" dirty="0">
              <a:latin typeface="Myriad Pro" charset="0"/>
              <a:ea typeface="Myriad Pro" charset="0"/>
              <a:cs typeface="Myriad Pro" charset="0"/>
            </a:endParaRPr>
          </a:p>
        </p:txBody>
      </p:sp>
      <p:graphicFrame>
        <p:nvGraphicFramePr>
          <p:cNvPr id="51202" name="Object 2"/>
          <p:cNvGraphicFramePr>
            <a:graphicFrameLocks noChangeAspect="1"/>
          </p:cNvGraphicFramePr>
          <p:nvPr>
            <p:extLst>
              <p:ext uri="{D42A27DB-BD31-4B8C-83A1-F6EECF244321}">
                <p14:modId xmlns:p14="http://schemas.microsoft.com/office/powerpoint/2010/main" val="2038204179"/>
              </p:ext>
            </p:extLst>
          </p:nvPr>
        </p:nvGraphicFramePr>
        <p:xfrm>
          <a:off x="1659360" y="1340768"/>
          <a:ext cx="5956300" cy="4029075"/>
        </p:xfrm>
        <a:graphic>
          <a:graphicData uri="http://schemas.openxmlformats.org/presentationml/2006/ole">
            <mc:AlternateContent xmlns:mc="http://schemas.openxmlformats.org/markup-compatibility/2006">
              <mc:Choice xmlns:v="urn:schemas-microsoft-com:vml" Requires="v">
                <p:oleObj spid="_x0000_s13333" name="Document" r:id="rId4" imgW="7353300" imgH="4927600" progId="Word.Document.8">
                  <p:embed/>
                </p:oleObj>
              </mc:Choice>
              <mc:Fallback>
                <p:oleObj name="Document" r:id="rId4" imgW="7353300" imgH="4927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60" y="1340768"/>
                        <a:ext cx="59563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3" name="Object 3"/>
          <p:cNvGraphicFramePr>
            <a:graphicFrameLocks noChangeAspect="1"/>
          </p:cNvGraphicFramePr>
          <p:nvPr>
            <p:extLst>
              <p:ext uri="{D42A27DB-BD31-4B8C-83A1-F6EECF244321}">
                <p14:modId xmlns:p14="http://schemas.microsoft.com/office/powerpoint/2010/main" val="1585983156"/>
              </p:ext>
            </p:extLst>
          </p:nvPr>
        </p:nvGraphicFramePr>
        <p:xfrm>
          <a:off x="1659360" y="5330156"/>
          <a:ext cx="6007100" cy="1023937"/>
        </p:xfrm>
        <a:graphic>
          <a:graphicData uri="http://schemas.openxmlformats.org/presentationml/2006/ole">
            <mc:AlternateContent xmlns:mc="http://schemas.openxmlformats.org/markup-compatibility/2006">
              <mc:Choice xmlns:v="urn:schemas-microsoft-com:vml" Requires="v">
                <p:oleObj spid="_x0000_s13334" name="Document" r:id="rId6" imgW="7327900" imgH="1257300" progId="Word.Document.8">
                  <p:embed/>
                </p:oleObj>
              </mc:Choice>
              <mc:Fallback>
                <p:oleObj name="Document" r:id="rId6" imgW="7327900" imgH="1257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360" y="5330156"/>
                        <a:ext cx="600710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8134" name="Object 6"/>
          <p:cNvGraphicFramePr>
            <a:graphicFrameLocks noChangeAspect="1"/>
          </p:cNvGraphicFramePr>
          <p:nvPr>
            <p:extLst>
              <p:ext uri="{D42A27DB-BD31-4B8C-83A1-F6EECF244321}">
                <p14:modId xmlns:p14="http://schemas.microsoft.com/office/powerpoint/2010/main" val="1051876328"/>
              </p:ext>
            </p:extLst>
          </p:nvPr>
        </p:nvGraphicFramePr>
        <p:xfrm>
          <a:off x="2648372" y="4576093"/>
          <a:ext cx="4940300" cy="525463"/>
        </p:xfrm>
        <a:graphic>
          <a:graphicData uri="http://schemas.openxmlformats.org/presentationml/2006/ole">
            <mc:AlternateContent xmlns:mc="http://schemas.openxmlformats.org/markup-compatibility/2006">
              <mc:Choice xmlns:v="urn:schemas-microsoft-com:vml" Requires="v">
                <p:oleObj spid="_x0000_s13335" name="Formel" r:id="rId8" imgW="2032000" imgH="215900" progId="Equation.3">
                  <p:embed/>
                </p:oleObj>
              </mc:Choice>
              <mc:Fallback>
                <p:oleObj name="Formel" r:id="rId8" imgW="20320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8372" y="4576093"/>
                        <a:ext cx="4940300" cy="52546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05" name="Rechteck 6"/>
          <p:cNvSpPr>
            <a:spLocks noChangeArrowheads="1"/>
          </p:cNvSpPr>
          <p:nvPr/>
        </p:nvSpPr>
        <p:spPr bwMode="auto">
          <a:xfrm>
            <a:off x="1619672" y="4149056"/>
            <a:ext cx="5943600" cy="3048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endParaRPr lang="en-US" altLang="en-US">
              <a:latin typeface="Myriad Pro" charset="0"/>
              <a:ea typeface="Myriad Pro" charset="0"/>
              <a:cs typeface="Myriad Pro" charset="0"/>
            </a:endParaRPr>
          </a:p>
        </p:txBody>
      </p:sp>
    </p:spTree>
    <p:extLst>
      <p:ext uri="{BB962C8B-B14F-4D97-AF65-F5344CB8AC3E}">
        <p14:creationId xmlns:p14="http://schemas.microsoft.com/office/powerpoint/2010/main" val="498015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Herausforderungen für die Informatik</a:t>
            </a:r>
            <a:endParaRPr lang="de-DE" dirty="0"/>
          </a:p>
        </p:txBody>
      </p:sp>
      <p:sp>
        <p:nvSpPr>
          <p:cNvPr id="3" name="Content Placeholder 2"/>
          <p:cNvSpPr>
            <a:spLocks noGrp="1"/>
          </p:cNvSpPr>
          <p:nvPr>
            <p:ph idx="1"/>
          </p:nvPr>
        </p:nvSpPr>
        <p:spPr>
          <a:xfrm>
            <a:off x="457200" y="1412776"/>
            <a:ext cx="8229600" cy="4753075"/>
          </a:xfrm>
        </p:spPr>
        <p:txBody>
          <a:bodyPr/>
          <a:lstStyle/>
          <a:p>
            <a:r>
              <a:rPr lang="de-DE" dirty="0" err="1" smtClean="0"/>
              <a:t>Graphstrukturen</a:t>
            </a:r>
            <a:r>
              <a:rPr lang="de-DE" dirty="0" smtClean="0"/>
              <a:t> </a:t>
            </a:r>
            <a:br>
              <a:rPr lang="de-DE" dirty="0" smtClean="0"/>
            </a:br>
            <a:r>
              <a:rPr lang="de-DE" dirty="0" smtClean="0"/>
              <a:t>extrem </a:t>
            </a:r>
            <a:r>
              <a:rPr lang="de-DE" dirty="0" smtClean="0">
                <a:solidFill>
                  <a:srgbClr val="FF0000"/>
                </a:solidFill>
              </a:rPr>
              <a:t>groß</a:t>
            </a:r>
          </a:p>
          <a:p>
            <a:r>
              <a:rPr lang="de-DE" dirty="0" smtClean="0"/>
              <a:t>Verfahren zur </a:t>
            </a:r>
            <a:br>
              <a:rPr lang="de-DE" dirty="0" smtClean="0"/>
            </a:br>
            <a:r>
              <a:rPr lang="de-DE" dirty="0" smtClean="0"/>
              <a:t>Lösung von </a:t>
            </a:r>
            <a:br>
              <a:rPr lang="de-DE" dirty="0" smtClean="0"/>
            </a:br>
            <a:r>
              <a:rPr lang="de-DE" dirty="0" smtClean="0"/>
              <a:t>Entscheidungs-</a:t>
            </a:r>
            <a:br>
              <a:rPr lang="de-DE" dirty="0" smtClean="0"/>
            </a:br>
            <a:r>
              <a:rPr lang="de-DE" dirty="0" err="1" smtClean="0"/>
              <a:t>problemen</a:t>
            </a:r>
            <a:r>
              <a:rPr lang="de-DE" dirty="0" smtClean="0"/>
              <a:t> </a:t>
            </a:r>
            <a:br>
              <a:rPr lang="de-DE" dirty="0" smtClean="0"/>
            </a:br>
            <a:r>
              <a:rPr lang="de-DE" dirty="0" smtClean="0"/>
              <a:t>extrem </a:t>
            </a:r>
            <a:r>
              <a:rPr lang="de-DE" dirty="0" smtClean="0">
                <a:solidFill>
                  <a:srgbClr val="FF0000"/>
                </a:solidFill>
              </a:rPr>
              <a:t>aufwendig</a:t>
            </a:r>
          </a:p>
          <a:p>
            <a:r>
              <a:rPr lang="de-DE" dirty="0" err="1" smtClean="0"/>
              <a:t>Graphdaten</a:t>
            </a:r>
            <a:r>
              <a:rPr lang="de-DE" dirty="0" smtClean="0"/>
              <a:t> unterliegen </a:t>
            </a:r>
            <a:br>
              <a:rPr lang="de-DE" dirty="0" smtClean="0"/>
            </a:br>
            <a:r>
              <a:rPr lang="de-DE" dirty="0" smtClean="0"/>
              <a:t>ständigem </a:t>
            </a:r>
            <a:r>
              <a:rPr lang="de-DE" dirty="0" smtClean="0">
                <a:solidFill>
                  <a:srgbClr val="FF0000"/>
                </a:solidFill>
              </a:rPr>
              <a:t>Wandel</a:t>
            </a:r>
            <a:r>
              <a:rPr lang="de-DE" dirty="0" smtClean="0"/>
              <a:t> und</a:t>
            </a:r>
            <a:br>
              <a:rPr lang="de-DE" dirty="0" smtClean="0"/>
            </a:br>
            <a:r>
              <a:rPr lang="de-DE" dirty="0" smtClean="0"/>
              <a:t>so auch die Auswertungs-</a:t>
            </a:r>
            <a:br>
              <a:rPr lang="de-DE" dirty="0" smtClean="0"/>
            </a:br>
            <a:r>
              <a:rPr lang="de-DE" dirty="0" err="1" smtClean="0"/>
              <a:t>ergebnisse</a:t>
            </a:r>
            <a:endParaRPr lang="de-DE" dirty="0" smtClean="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6</a:t>
            </a:fld>
            <a:endParaRPr lang="de-DE"/>
          </a:p>
        </p:txBody>
      </p:sp>
      <p:sp>
        <p:nvSpPr>
          <p:cNvPr id="7" name="Oval 6"/>
          <p:cNvSpPr/>
          <p:nvPr/>
        </p:nvSpPr>
        <p:spPr>
          <a:xfrm>
            <a:off x="5804333" y="1196753"/>
            <a:ext cx="3116003" cy="3157239"/>
          </a:xfrm>
          <a:prstGeom prst="ellipse">
            <a:avLst/>
          </a:prstGeom>
          <a:gradFill>
            <a:gsLst>
              <a:gs pos="0">
                <a:srgbClr val="6FD8F0"/>
              </a:gs>
              <a:gs pos="100000">
                <a:srgbClr val="00B0F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Mathematik</a:t>
            </a:r>
            <a:br>
              <a:rPr lang="de-DE" sz="2000" dirty="0">
                <a:solidFill>
                  <a:schemeClr val="tx1"/>
                </a:solidFill>
              </a:rPr>
            </a:br>
            <a:r>
              <a:rPr lang="de-DE" sz="2000" dirty="0">
                <a:solidFill>
                  <a:schemeClr val="tx1"/>
                </a:solidFill>
              </a:rPr>
              <a:t>Stochastik</a:t>
            </a:r>
            <a:br>
              <a:rPr lang="de-DE" sz="2000" dirty="0">
                <a:solidFill>
                  <a:schemeClr val="tx1"/>
                </a:solidFill>
              </a:rPr>
            </a:br>
            <a:r>
              <a:rPr lang="de-DE" sz="2000" dirty="0">
                <a:solidFill>
                  <a:schemeClr val="tx1"/>
                </a:solidFill>
              </a:rPr>
              <a:t>Statistik</a:t>
            </a:r>
          </a:p>
        </p:txBody>
      </p:sp>
      <p:sp>
        <p:nvSpPr>
          <p:cNvPr id="8" name="Oval 7"/>
          <p:cNvSpPr/>
          <p:nvPr/>
        </p:nvSpPr>
        <p:spPr>
          <a:xfrm>
            <a:off x="4591486" y="3191593"/>
            <a:ext cx="3157239" cy="3157240"/>
          </a:xfrm>
          <a:prstGeom prst="ellipse">
            <a:avLst/>
          </a:prstGeom>
          <a:gradFill>
            <a:gsLst>
              <a:gs pos="0">
                <a:srgbClr val="00B050">
                  <a:alpha val="50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Formale Grundlagen der</a:t>
            </a:r>
            <a:br>
              <a:rPr lang="de-DE" sz="2000" dirty="0">
                <a:solidFill>
                  <a:schemeClr val="tx1"/>
                </a:solidFill>
              </a:rPr>
            </a:br>
            <a:r>
              <a:rPr lang="de-DE" sz="2000" dirty="0">
                <a:solidFill>
                  <a:schemeClr val="tx1"/>
                </a:solidFill>
              </a:rPr>
              <a:t>Informatik</a:t>
            </a:r>
          </a:p>
        </p:txBody>
      </p:sp>
      <p:sp>
        <p:nvSpPr>
          <p:cNvPr id="6" name="Oval 5"/>
          <p:cNvSpPr/>
          <p:nvPr/>
        </p:nvSpPr>
        <p:spPr>
          <a:xfrm>
            <a:off x="3419874" y="1200246"/>
            <a:ext cx="3157239" cy="3157239"/>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Praktische und</a:t>
            </a:r>
            <a:br>
              <a:rPr lang="de-DE" sz="2000" dirty="0">
                <a:solidFill>
                  <a:schemeClr val="tx1"/>
                </a:solidFill>
              </a:rPr>
            </a:br>
            <a:r>
              <a:rPr lang="de-DE" sz="2000" dirty="0">
                <a:solidFill>
                  <a:schemeClr val="tx1"/>
                </a:solidFill>
              </a:rPr>
              <a:t>Technische Informatik</a:t>
            </a:r>
          </a:p>
        </p:txBody>
      </p:sp>
      <p:sp>
        <p:nvSpPr>
          <p:cNvPr id="9" name="TextBox 8"/>
          <p:cNvSpPr txBox="1"/>
          <p:nvPr/>
        </p:nvSpPr>
        <p:spPr>
          <a:xfrm>
            <a:off x="5500560" y="3306471"/>
            <a:ext cx="1470274" cy="369332"/>
          </a:xfrm>
          <a:prstGeom prst="rect">
            <a:avLst/>
          </a:prstGeom>
          <a:noFill/>
        </p:spPr>
        <p:txBody>
          <a:bodyPr wrap="none" rtlCol="0">
            <a:spAutoFit/>
          </a:bodyPr>
          <a:lstStyle/>
          <a:p>
            <a:pPr algn="ctr"/>
            <a:r>
              <a:rPr lang="en-US" b="1" dirty="0">
                <a:solidFill>
                  <a:srgbClr val="00B050"/>
                </a:solidFill>
              </a:rPr>
              <a:t>Web Science</a:t>
            </a:r>
          </a:p>
        </p:txBody>
      </p:sp>
    </p:spTree>
    <p:extLst>
      <p:ext uri="{BB962C8B-B14F-4D97-AF65-F5344CB8AC3E}">
        <p14:creationId xmlns:p14="http://schemas.microsoft.com/office/powerpoint/2010/main" val="40598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353888" y="222920"/>
            <a:ext cx="8610600" cy="685800"/>
          </a:xfrm>
        </p:spPr>
        <p:txBody>
          <a:bodyPr>
            <a:normAutofit/>
          </a:bodyPr>
          <a:lstStyle/>
          <a:p>
            <a:pPr eaLnBrk="1" hangingPunct="1"/>
            <a:r>
              <a:rPr lang="en-GB" altLang="en-US" sz="3200" dirty="0" err="1" smtClean="0">
                <a:latin typeface="Myriad Pro" charset="0"/>
                <a:ea typeface="Myriad Pro" charset="0"/>
                <a:cs typeface="Myriad Pro" charset="0"/>
              </a:rPr>
              <a:t>Distanz</a:t>
            </a:r>
            <a:r>
              <a:rPr lang="en-GB" altLang="en-US" sz="3200" dirty="0" smtClean="0">
                <a:latin typeface="Myriad Pro" charset="0"/>
                <a:ea typeface="Myriad Pro" charset="0"/>
                <a:cs typeface="Myriad Pro" charset="0"/>
              </a:rPr>
              <a:t> der </a:t>
            </a:r>
            <a:r>
              <a:rPr lang="en-GB" altLang="en-US" sz="3200" dirty="0" err="1" smtClean="0">
                <a:latin typeface="Myriad Pro" charset="0"/>
                <a:ea typeface="Myriad Pro" charset="0"/>
                <a:cs typeface="Myriad Pro" charset="0"/>
              </a:rPr>
              <a:t>Testinstanz</a:t>
            </a:r>
            <a:r>
              <a:rPr lang="en-GB" altLang="en-US" sz="3200" dirty="0" smtClean="0">
                <a:latin typeface="Myriad Pro" charset="0"/>
                <a:ea typeface="Myriad Pro" charset="0"/>
                <a:cs typeface="Myriad Pro" charset="0"/>
              </a:rPr>
              <a:t> von den </a:t>
            </a:r>
            <a:r>
              <a:rPr lang="en-GB" altLang="en-US" sz="3200" dirty="0" err="1" smtClean="0">
                <a:latin typeface="Myriad Pro" charset="0"/>
                <a:ea typeface="Myriad Pro" charset="0"/>
                <a:cs typeface="Myriad Pro" charset="0"/>
              </a:rPr>
              <a:t>Trainingsdaten</a:t>
            </a:r>
            <a:endParaRPr lang="en-GB" altLang="en-US" dirty="0">
              <a:latin typeface="Myriad Pro" charset="0"/>
              <a:ea typeface="Myriad Pro" charset="0"/>
              <a:cs typeface="Myriad Pro" charset="0"/>
            </a:endParaRPr>
          </a:p>
        </p:txBody>
      </p:sp>
      <p:graphicFrame>
        <p:nvGraphicFramePr>
          <p:cNvPr id="53250" name="Object 2"/>
          <p:cNvGraphicFramePr>
            <a:graphicFrameLocks noChangeAspect="1"/>
          </p:cNvGraphicFramePr>
          <p:nvPr>
            <p:extLst>
              <p:ext uri="{D42A27DB-BD31-4B8C-83A1-F6EECF244321}">
                <p14:modId xmlns:p14="http://schemas.microsoft.com/office/powerpoint/2010/main" val="1297839072"/>
              </p:ext>
            </p:extLst>
          </p:nvPr>
        </p:nvGraphicFramePr>
        <p:xfrm>
          <a:off x="971600" y="1484784"/>
          <a:ext cx="7086600" cy="4695825"/>
        </p:xfrm>
        <a:graphic>
          <a:graphicData uri="http://schemas.openxmlformats.org/presentationml/2006/ole">
            <mc:AlternateContent xmlns:mc="http://schemas.openxmlformats.org/markup-compatibility/2006">
              <mc:Choice xmlns:v="urn:schemas-microsoft-com:vml" Requires="v">
                <p:oleObj spid="_x0000_s14345" name="Document" r:id="rId4" imgW="7099300" imgH="4699000" progId="Word.Document.8">
                  <p:embed/>
                </p:oleObj>
              </mc:Choice>
              <mc:Fallback>
                <p:oleObj name="Document" r:id="rId4" imgW="7099300" imgH="46990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484784"/>
                        <a:ext cx="708660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3108" name="Text Box 4"/>
          <p:cNvSpPr txBox="1">
            <a:spLocks noChangeArrowheads="1"/>
          </p:cNvSpPr>
          <p:nvPr/>
        </p:nvSpPr>
        <p:spPr bwMode="auto">
          <a:xfrm>
            <a:off x="5302300" y="1608609"/>
            <a:ext cx="3035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spcBef>
                <a:spcPct val="50000"/>
              </a:spcBef>
            </a:pPr>
            <a:r>
              <a:rPr lang="en-GB" altLang="en-US" i="0">
                <a:latin typeface="Myriad Pro" charset="0"/>
                <a:ea typeface="Myriad Pro" charset="0"/>
                <a:cs typeface="Myriad Pro" charset="0"/>
              </a:rPr>
              <a:t>Classification</a:t>
            </a:r>
          </a:p>
          <a:p>
            <a:pPr>
              <a:spcBef>
                <a:spcPct val="50000"/>
              </a:spcBef>
            </a:pPr>
            <a:r>
              <a:rPr lang="en-GB" altLang="en-US" sz="2000" i="0">
                <a:latin typeface="Myriad Pro" charset="0"/>
                <a:ea typeface="Myriad Pro" charset="0"/>
                <a:cs typeface="Myriad Pro" charset="0"/>
              </a:rPr>
              <a:t>1-NN		</a:t>
            </a:r>
            <a:r>
              <a:rPr lang="en-GB" altLang="en-US" sz="2000" i="0">
                <a:solidFill>
                  <a:srgbClr val="FF3300"/>
                </a:solidFill>
                <a:latin typeface="Myriad Pro" charset="0"/>
                <a:ea typeface="Myriad Pro" charset="0"/>
                <a:cs typeface="Myriad Pro" charset="0"/>
              </a:rPr>
              <a:t>Yes</a:t>
            </a:r>
            <a:endParaRPr lang="en-GB" altLang="en-US" sz="2000" i="0">
              <a:latin typeface="Myriad Pro" charset="0"/>
              <a:ea typeface="Myriad Pro" charset="0"/>
              <a:cs typeface="Myriad Pro" charset="0"/>
            </a:endParaRPr>
          </a:p>
          <a:p>
            <a:pPr>
              <a:spcBef>
                <a:spcPct val="50000"/>
              </a:spcBef>
            </a:pPr>
            <a:r>
              <a:rPr lang="en-GB" altLang="en-US" sz="2000" i="0">
                <a:latin typeface="Myriad Pro" charset="0"/>
                <a:ea typeface="Myriad Pro" charset="0"/>
                <a:cs typeface="Myriad Pro" charset="0"/>
              </a:rPr>
              <a:t>3-NN		</a:t>
            </a:r>
            <a:r>
              <a:rPr lang="en-GB" altLang="en-US" sz="2000" i="0">
                <a:solidFill>
                  <a:srgbClr val="FF3300"/>
                </a:solidFill>
                <a:latin typeface="Myriad Pro" charset="0"/>
                <a:ea typeface="Myriad Pro" charset="0"/>
                <a:cs typeface="Myriad Pro" charset="0"/>
              </a:rPr>
              <a:t>Yes</a:t>
            </a:r>
            <a:endParaRPr lang="en-GB" altLang="en-US" sz="2000" i="0">
              <a:latin typeface="Myriad Pro" charset="0"/>
              <a:ea typeface="Myriad Pro" charset="0"/>
              <a:cs typeface="Myriad Pro" charset="0"/>
            </a:endParaRPr>
          </a:p>
          <a:p>
            <a:pPr>
              <a:spcBef>
                <a:spcPct val="50000"/>
              </a:spcBef>
            </a:pPr>
            <a:r>
              <a:rPr lang="en-GB" altLang="en-US" sz="2000" i="0">
                <a:latin typeface="Myriad Pro" charset="0"/>
                <a:ea typeface="Myriad Pro" charset="0"/>
                <a:cs typeface="Myriad Pro" charset="0"/>
              </a:rPr>
              <a:t>5-NN		</a:t>
            </a:r>
            <a:r>
              <a:rPr lang="en-GB" altLang="en-US" sz="2000">
                <a:solidFill>
                  <a:srgbClr val="6666FF"/>
                </a:solidFill>
                <a:latin typeface="Myriad Pro" charset="0"/>
                <a:ea typeface="Myriad Pro" charset="0"/>
                <a:cs typeface="Myriad Pro" charset="0"/>
              </a:rPr>
              <a:t>No</a:t>
            </a:r>
            <a:endParaRPr lang="en-GB" altLang="en-US" sz="2000" i="0">
              <a:latin typeface="Myriad Pro" charset="0"/>
              <a:ea typeface="Myriad Pro" charset="0"/>
              <a:cs typeface="Myriad Pro" charset="0"/>
            </a:endParaRPr>
          </a:p>
          <a:p>
            <a:pPr>
              <a:spcBef>
                <a:spcPct val="50000"/>
              </a:spcBef>
            </a:pPr>
            <a:r>
              <a:rPr lang="en-GB" altLang="en-US" sz="2000" i="0">
                <a:latin typeface="Myriad Pro" charset="0"/>
                <a:ea typeface="Myriad Pro" charset="0"/>
                <a:cs typeface="Myriad Pro" charset="0"/>
              </a:rPr>
              <a:t>7-NN		</a:t>
            </a:r>
            <a:r>
              <a:rPr lang="en-GB" altLang="en-US" sz="2000">
                <a:solidFill>
                  <a:srgbClr val="6666FF"/>
                </a:solidFill>
                <a:latin typeface="Myriad Pro" charset="0"/>
                <a:ea typeface="Myriad Pro" charset="0"/>
                <a:cs typeface="Myriad Pro" charset="0"/>
              </a:rPr>
              <a:t>No</a:t>
            </a:r>
            <a:endParaRPr lang="en-GB" altLang="en-US" b="1" i="0">
              <a:latin typeface="Myriad Pro" charset="0"/>
              <a:ea typeface="Myriad Pro" charset="0"/>
              <a:cs typeface="Myriad Pro" charset="0"/>
            </a:endParaRPr>
          </a:p>
        </p:txBody>
      </p:sp>
    </p:spTree>
    <p:extLst>
      <p:ext uri="{BB962C8B-B14F-4D97-AF65-F5344CB8AC3E}">
        <p14:creationId xmlns:p14="http://schemas.microsoft.com/office/powerpoint/2010/main" val="46867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3108"/>
                                        </p:tgtEl>
                                        <p:attrNameLst>
                                          <p:attrName>style.visibility</p:attrName>
                                        </p:attrNameLst>
                                      </p:cBhvr>
                                      <p:to>
                                        <p:strVal val="visible"/>
                                      </p:to>
                                    </p:set>
                                    <p:anim calcmode="lin" valueType="num">
                                      <p:cBhvr additive="base">
                                        <p:cTn id="7" dur="500" fill="hold"/>
                                        <p:tgtEl>
                                          <p:spTgt spid="303108"/>
                                        </p:tgtEl>
                                        <p:attrNameLst>
                                          <p:attrName>ppt_x</p:attrName>
                                        </p:attrNameLst>
                                      </p:cBhvr>
                                      <p:tavLst>
                                        <p:tav tm="0">
                                          <p:val>
                                            <p:strVal val="1+#ppt_w/2"/>
                                          </p:val>
                                        </p:tav>
                                        <p:tav tm="100000">
                                          <p:val>
                                            <p:strVal val="#ppt_x"/>
                                          </p:val>
                                        </p:tav>
                                      </p:tavLst>
                                    </p:anim>
                                    <p:anim calcmode="lin" valueType="num">
                                      <p:cBhvr additive="base">
                                        <p:cTn id="8" dur="500" fill="hold"/>
                                        <p:tgtEl>
                                          <p:spTgt spid="303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GB" altLang="en-US" sz="3200" dirty="0" smtClean="0">
                <a:latin typeface="Myriad Pro" charset="0"/>
                <a:ea typeface="Myriad Pro" charset="0"/>
                <a:cs typeface="Myriad Pro" charset="0"/>
              </a:rPr>
              <a:t>Was </a:t>
            </a:r>
            <a:r>
              <a:rPr lang="en-GB" altLang="en-US" sz="3200" dirty="0" err="1" smtClean="0">
                <a:latin typeface="Myriad Pro" charset="0"/>
                <a:ea typeface="Myriad Pro" charset="0"/>
                <a:cs typeface="Myriad Pro" charset="0"/>
              </a:rPr>
              <a:t>machen</a:t>
            </a:r>
            <a:r>
              <a:rPr lang="en-GB" altLang="en-US" sz="3200" dirty="0" smtClean="0">
                <a:latin typeface="Myriad Pro" charset="0"/>
                <a:ea typeface="Myriad Pro" charset="0"/>
                <a:cs typeface="Myriad Pro" charset="0"/>
              </a:rPr>
              <a:t> </a:t>
            </a:r>
            <a:r>
              <a:rPr lang="en-GB" altLang="en-US" sz="3200" dirty="0" err="1" smtClean="0">
                <a:latin typeface="Myriad Pro" charset="0"/>
                <a:ea typeface="Myriad Pro" charset="0"/>
                <a:cs typeface="Myriad Pro" charset="0"/>
              </a:rPr>
              <a:t>wir</a:t>
            </a:r>
            <a:r>
              <a:rPr lang="en-GB" altLang="en-US" sz="3200" dirty="0" smtClean="0">
                <a:latin typeface="Myriad Pro" charset="0"/>
                <a:ea typeface="Myriad Pro" charset="0"/>
                <a:cs typeface="Myriad Pro" charset="0"/>
              </a:rPr>
              <a:t> </a:t>
            </a:r>
            <a:r>
              <a:rPr lang="en-GB" altLang="en-US" sz="3200" dirty="0" err="1" smtClean="0">
                <a:latin typeface="Myriad Pro" charset="0"/>
                <a:ea typeface="Myriad Pro" charset="0"/>
                <a:cs typeface="Myriad Pro" charset="0"/>
              </a:rPr>
              <a:t>bei</a:t>
            </a:r>
            <a:r>
              <a:rPr lang="en-GB" altLang="en-US" sz="3200" dirty="0" smtClean="0">
                <a:latin typeface="Myriad Pro" charset="0"/>
                <a:ea typeface="Myriad Pro" charset="0"/>
                <a:cs typeface="Myriad Pro" charset="0"/>
              </a:rPr>
              <a:t> </a:t>
            </a:r>
            <a:r>
              <a:rPr lang="en-GB" altLang="en-US" sz="3200" dirty="0" err="1" smtClean="0">
                <a:latin typeface="Myriad Pro" charset="0"/>
                <a:ea typeface="Myriad Pro" charset="0"/>
                <a:cs typeface="Myriad Pro" charset="0"/>
              </a:rPr>
              <a:t>reellwertiger</a:t>
            </a:r>
            <a:r>
              <a:rPr lang="en-GB" altLang="en-US" sz="3200" dirty="0" smtClean="0">
                <a:latin typeface="Myriad Pro" charset="0"/>
                <a:ea typeface="Myriad Pro" charset="0"/>
                <a:cs typeface="Myriad Pro" charset="0"/>
              </a:rPr>
              <a:t> </a:t>
            </a:r>
            <a:r>
              <a:rPr lang="en-GB" altLang="en-US" sz="3200" dirty="0" err="1" smtClean="0">
                <a:latin typeface="Myriad Pro" charset="0"/>
                <a:ea typeface="Myriad Pro" charset="0"/>
                <a:cs typeface="Myriad Pro" charset="0"/>
              </a:rPr>
              <a:t>Zielfuntion</a:t>
            </a:r>
            <a:r>
              <a:rPr lang="en-GB" altLang="en-US" sz="3200" dirty="0" smtClean="0">
                <a:latin typeface="Myriad Pro" charset="0"/>
                <a:ea typeface="Myriad Pro" charset="0"/>
                <a:cs typeface="Myriad Pro" charset="0"/>
              </a:rPr>
              <a:t>?</a:t>
            </a:r>
            <a:endParaRPr lang="en-GB" altLang="en-US" sz="3200" dirty="0">
              <a:latin typeface="Myriad Pro" charset="0"/>
              <a:ea typeface="Myriad Pro" charset="0"/>
              <a:cs typeface="Myriad Pro" charset="0"/>
            </a:endParaRPr>
          </a:p>
        </p:txBody>
      </p:sp>
      <p:sp>
        <p:nvSpPr>
          <p:cNvPr id="55298" name="Rectangle 3"/>
          <p:cNvSpPr>
            <a:spLocks noGrp="1" noChangeArrowheads="1"/>
          </p:cNvSpPr>
          <p:nvPr>
            <p:ph type="body" idx="1"/>
          </p:nvPr>
        </p:nvSpPr>
        <p:spPr>
          <a:xfrm>
            <a:off x="685800" y="1981200"/>
            <a:ext cx="7772400" cy="2387600"/>
          </a:xfrm>
        </p:spPr>
        <p:txBody>
          <a:bodyPr/>
          <a:lstStyle/>
          <a:p>
            <a:pPr eaLnBrk="1" hangingPunct="1"/>
            <a:r>
              <a:rPr lang="en-GB" altLang="en-US" dirty="0" err="1" smtClean="0">
                <a:latin typeface="Myriad Pro" charset="0"/>
                <a:ea typeface="Myriad Pro" charset="0"/>
                <a:cs typeface="Myriad Pro" charset="0"/>
              </a:rPr>
              <a:t>Es</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würde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sich</a:t>
            </a:r>
            <a:r>
              <a:rPr lang="en-GB" altLang="en-US" dirty="0" smtClean="0">
                <a:latin typeface="Myriad Pro" charset="0"/>
                <a:ea typeface="Myriad Pro" charset="0"/>
                <a:cs typeface="Myriad Pro" charset="0"/>
              </a:rPr>
              <a:t> das </a:t>
            </a:r>
            <a:r>
              <a:rPr lang="en-GB" altLang="en-US" dirty="0" err="1" smtClean="0">
                <a:latin typeface="Myriad Pro" charset="0"/>
                <a:ea typeface="Myriad Pro" charset="0"/>
                <a:cs typeface="Myriad Pro" charset="0"/>
              </a:rPr>
              <a:t>Mittel</a:t>
            </a:r>
            <a:r>
              <a:rPr lang="en-GB" altLang="en-US" dirty="0" smtClean="0">
                <a:latin typeface="Myriad Pro" charset="0"/>
                <a:ea typeface="Myriad Pro" charset="0"/>
                <a:cs typeface="Myriad Pro" charset="0"/>
              </a:rPr>
              <a:t> der k-</a:t>
            </a:r>
            <a:r>
              <a:rPr lang="en-GB" altLang="en-US" dirty="0" err="1" smtClean="0">
                <a:latin typeface="Myriad Pro" charset="0"/>
                <a:ea typeface="Myriad Pro" charset="0"/>
                <a:cs typeface="Myriad Pro" charset="0"/>
              </a:rPr>
              <a:t>nächsten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Nachbarn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ergeben</a:t>
            </a:r>
            <a:endParaRPr lang="en-GB" altLang="en-US" dirty="0">
              <a:latin typeface="Myriad Pro" charset="0"/>
              <a:ea typeface="Myriad Pro" charset="0"/>
              <a:cs typeface="Myriad Pro" charset="0"/>
            </a:endParaRPr>
          </a:p>
        </p:txBody>
      </p:sp>
    </p:spTree>
    <p:extLst>
      <p:ext uri="{BB962C8B-B14F-4D97-AF65-F5344CB8AC3E}">
        <p14:creationId xmlns:p14="http://schemas.microsoft.com/office/powerpoint/2010/main" val="3689640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66700" y="116736"/>
            <a:ext cx="8724900" cy="1143000"/>
          </a:xfrm>
        </p:spPr>
        <p:txBody>
          <a:bodyPr>
            <a:normAutofit/>
          </a:bodyPr>
          <a:lstStyle/>
          <a:p>
            <a:pPr eaLnBrk="1" hangingPunct="1"/>
            <a:r>
              <a:rPr lang="en-GB" altLang="en-US" sz="3600" dirty="0" err="1" smtClean="0">
                <a:latin typeface="Myriad Pro" charset="0"/>
                <a:ea typeface="Myriad Pro" charset="0"/>
                <a:cs typeface="Myriad Pro" charset="0"/>
              </a:rPr>
              <a:t>Variante</a:t>
            </a:r>
            <a:r>
              <a:rPr lang="en-GB" altLang="en-US" sz="3600" dirty="0" smtClean="0">
                <a:latin typeface="Myriad Pro" charset="0"/>
                <a:ea typeface="Myriad Pro" charset="0"/>
                <a:cs typeface="Myriad Pro" charset="0"/>
              </a:rPr>
              <a:t> von </a:t>
            </a:r>
            <a:r>
              <a:rPr lang="en-GB" altLang="en-US" sz="3600" dirty="0" err="1">
                <a:latin typeface="Myriad Pro" charset="0"/>
                <a:ea typeface="Myriad Pro" charset="0"/>
                <a:cs typeface="Myriad Pro" charset="0"/>
              </a:rPr>
              <a:t>kNN</a:t>
            </a:r>
            <a:r>
              <a:rPr lang="en-GB" altLang="en-US" sz="3600" dirty="0">
                <a:latin typeface="Myriad Pro" charset="0"/>
                <a:ea typeface="Myriad Pro" charset="0"/>
                <a:cs typeface="Myriad Pro" charset="0"/>
              </a:rPr>
              <a:t>: </a:t>
            </a:r>
            <a:r>
              <a:rPr lang="en-GB" altLang="en-US" sz="3600" dirty="0" err="1" smtClean="0">
                <a:latin typeface="Myriad Pro" charset="0"/>
                <a:ea typeface="Myriad Pro" charset="0"/>
                <a:cs typeface="Myriad Pro" charset="0"/>
              </a:rPr>
              <a:t>Distanzgewichtetes</a:t>
            </a:r>
            <a:r>
              <a:rPr lang="en-GB" altLang="en-US" sz="3600" dirty="0" smtClean="0">
                <a:latin typeface="Myriad Pro" charset="0"/>
                <a:ea typeface="Myriad Pro" charset="0"/>
                <a:cs typeface="Myriad Pro" charset="0"/>
              </a:rPr>
              <a:t> </a:t>
            </a:r>
            <a:r>
              <a:rPr lang="en-GB" altLang="en-US" sz="3600" dirty="0" err="1">
                <a:latin typeface="Myriad Pro" charset="0"/>
                <a:ea typeface="Myriad Pro" charset="0"/>
                <a:cs typeface="Myriad Pro" charset="0"/>
              </a:rPr>
              <a:t>kNN</a:t>
            </a:r>
            <a:endParaRPr lang="en-GB" altLang="en-US" sz="3600" dirty="0">
              <a:latin typeface="Myriad Pro" charset="0"/>
              <a:ea typeface="Myriad Pro" charset="0"/>
              <a:cs typeface="Myriad Pro" charset="0"/>
            </a:endParaRPr>
          </a:p>
        </p:txBody>
      </p:sp>
      <p:sp>
        <p:nvSpPr>
          <p:cNvPr id="57346" name="AutoShape 3"/>
          <p:cNvSpPr>
            <a:spLocks noGrp="1" noChangeAspect="1" noChangeArrowheads="1"/>
          </p:cNvSpPr>
          <p:nvPr>
            <p:ph type="body" idx="1"/>
          </p:nvPr>
        </p:nvSpPr>
        <p:spPr>
          <a:xfrm>
            <a:off x="914400" y="2133600"/>
            <a:ext cx="7772400" cy="4114800"/>
          </a:xfrm>
        </p:spPr>
        <p:txBody>
          <a:bodyPr>
            <a:normAutofit/>
          </a:bodyPr>
          <a:lstStyle/>
          <a:p>
            <a:pPr eaLnBrk="1" hangingPunct="1"/>
            <a:r>
              <a:rPr lang="en-GB" altLang="en-US" dirty="0" err="1" smtClean="0">
                <a:latin typeface="Myriad Pro" charset="0"/>
                <a:ea typeface="Myriad Pro" charset="0"/>
                <a:cs typeface="Myriad Pro" charset="0"/>
              </a:rPr>
              <a:t>Nähere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Nachbarn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haben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mehr</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Einfluss</a:t>
            </a:r>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smtClean="0">
              <a:latin typeface="Myriad Pro" charset="0"/>
              <a:ea typeface="Myriad Pro" charset="0"/>
              <a:cs typeface="Myriad Pro" charset="0"/>
            </a:endParaRPr>
          </a:p>
          <a:p>
            <a:pPr eaLnBrk="1" hangingPunct="1"/>
            <a:r>
              <a:rPr lang="en-GB" altLang="en-US" dirty="0" smtClean="0">
                <a:latin typeface="Myriad Pro" charset="0"/>
                <a:ea typeface="Myriad Pro" charset="0"/>
                <a:cs typeface="Myriad Pro" charset="0"/>
              </a:rPr>
              <a:t>Dann </a:t>
            </a:r>
            <a:r>
              <a:rPr lang="en-GB" altLang="en-US" dirty="0" err="1" smtClean="0">
                <a:latin typeface="Myriad Pro" charset="0"/>
                <a:ea typeface="Myriad Pro" charset="0"/>
                <a:cs typeface="Myriad Pro" charset="0"/>
              </a:rPr>
              <a:t>können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wir</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statt</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nur</a:t>
            </a:r>
            <a:r>
              <a:rPr lang="en-GB" altLang="en-US" dirty="0" smtClean="0">
                <a:latin typeface="Myriad Pro" charset="0"/>
                <a:ea typeface="Myriad Pro" charset="0"/>
                <a:cs typeface="Myriad Pro" charset="0"/>
              </a:rPr>
              <a:t> k </a:t>
            </a:r>
            <a:r>
              <a:rPr lang="en-GB" altLang="en-US" dirty="0" err="1" smtClean="0">
                <a:latin typeface="Myriad Pro" charset="0"/>
                <a:ea typeface="Myriad Pro" charset="0"/>
                <a:cs typeface="Myriad Pro" charset="0"/>
              </a:rPr>
              <a:t>gleich</a:t>
            </a:r>
            <a:r>
              <a:rPr lang="en-GB" altLang="en-US" dirty="0" smtClean="0">
                <a:latin typeface="Myriad Pro" charset="0"/>
                <a:ea typeface="Myriad Pro" charset="0"/>
                <a:cs typeface="Myriad Pro" charset="0"/>
              </a:rPr>
              <a:t> </a:t>
            </a:r>
            <a:r>
              <a:rPr lang="en-GB" altLang="en-US" dirty="0" err="1" smtClean="0">
                <a:solidFill>
                  <a:srgbClr val="0544FF"/>
                </a:solidFill>
                <a:latin typeface="Myriad Pro" charset="0"/>
                <a:ea typeface="Myriad Pro" charset="0"/>
                <a:cs typeface="Myriad Pro" charset="0"/>
              </a:rPr>
              <a:t>alle</a:t>
            </a:r>
            <a:r>
              <a:rPr lang="en-GB" altLang="en-US" dirty="0" smtClean="0">
                <a:solidFill>
                  <a:srgbClr val="0544FF"/>
                </a:solidFill>
                <a:latin typeface="Myriad Pro" charset="0"/>
                <a:ea typeface="Myriad Pro" charset="0"/>
                <a:cs typeface="Myriad Pro" charset="0"/>
              </a:rPr>
              <a:t> </a:t>
            </a:r>
            <a:r>
              <a:rPr lang="en-GB" altLang="en-US" dirty="0" err="1" smtClean="0">
                <a:latin typeface="Myriad Pro" charset="0"/>
                <a:ea typeface="Myriad Pro" charset="0"/>
                <a:cs typeface="Myriad Pro" charset="0"/>
              </a:rPr>
              <a:t>Trainingsinstanzen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Beispiele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nehmen</a:t>
            </a:r>
            <a:endParaRPr lang="en-GB" altLang="en-US" dirty="0">
              <a:latin typeface="Myriad Pro" charset="0"/>
              <a:ea typeface="Myriad Pro" charset="0"/>
              <a:cs typeface="Myriad Pro" charset="0"/>
            </a:endParaRPr>
          </a:p>
        </p:txBody>
      </p:sp>
      <p:sp>
        <p:nvSpPr>
          <p:cNvPr id="57347" name="AutoShape 4"/>
          <p:cNvSpPr>
            <a:spLocks noChangeAspect="1" noChangeArrowheads="1"/>
          </p:cNvSpPr>
          <p:nvPr/>
        </p:nvSpPr>
        <p:spPr bwMode="auto">
          <a:xfrm>
            <a:off x="2457450" y="337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spcBef>
                <a:spcPct val="20000"/>
              </a:spcBef>
              <a:buClr>
                <a:schemeClr val="accent1"/>
              </a:buClr>
              <a:buFont typeface="Times" charset="0"/>
              <a:buNone/>
            </a:pPr>
            <a:r>
              <a:rPr lang="en-GB" altLang="en-US" sz="3200" i="0">
                <a:latin typeface="Myriad Pro" charset="0"/>
                <a:ea typeface="Myriad Pro" charset="0"/>
                <a:cs typeface="Myriad Pro" charset="0"/>
              </a:rPr>
              <a:t> </a:t>
            </a:r>
          </a:p>
        </p:txBody>
      </p:sp>
      <p:graphicFrame>
        <p:nvGraphicFramePr>
          <p:cNvPr id="57348" name="Object 2"/>
          <p:cNvGraphicFramePr>
            <a:graphicFrameLocks noChangeAspect="1"/>
          </p:cNvGraphicFramePr>
          <p:nvPr>
            <p:extLst>
              <p:ext uri="{D42A27DB-BD31-4B8C-83A1-F6EECF244321}">
                <p14:modId xmlns:p14="http://schemas.microsoft.com/office/powerpoint/2010/main" val="1098422915"/>
              </p:ext>
            </p:extLst>
          </p:nvPr>
        </p:nvGraphicFramePr>
        <p:xfrm>
          <a:off x="1287463" y="2670993"/>
          <a:ext cx="6249987" cy="1262063"/>
        </p:xfrm>
        <a:graphic>
          <a:graphicData uri="http://schemas.openxmlformats.org/presentationml/2006/ole">
            <mc:AlternateContent xmlns:mc="http://schemas.openxmlformats.org/markup-compatibility/2006">
              <mc:Choice xmlns:v="urn:schemas-microsoft-com:vml" Requires="v">
                <p:oleObj spid="_x0000_s15369" name="Formel" r:id="rId4" imgW="2768600" imgH="558800" progId="Equation.3">
                  <p:embed/>
                </p:oleObj>
              </mc:Choice>
              <mc:Fallback>
                <p:oleObj name="Formel" r:id="rId4" imgW="27686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2670993"/>
                        <a:ext cx="6249987"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765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algn="l"/>
            <a:r>
              <a:rPr lang="en-GB" altLang="en-US" sz="3200" dirty="0" err="1">
                <a:latin typeface="Myriad Pro" charset="0"/>
                <a:ea typeface="Myriad Pro" charset="0"/>
                <a:cs typeface="Myriad Pro" charset="0"/>
              </a:rPr>
              <a:t>Variante</a:t>
            </a:r>
            <a:r>
              <a:rPr lang="en-GB" altLang="en-US" sz="3200" dirty="0">
                <a:latin typeface="Myriad Pro" charset="0"/>
                <a:ea typeface="Myriad Pro" charset="0"/>
                <a:cs typeface="Myriad Pro" charset="0"/>
              </a:rPr>
              <a:t> von </a:t>
            </a:r>
            <a:r>
              <a:rPr lang="en-GB" altLang="en-US" sz="3200" dirty="0" err="1">
                <a:latin typeface="Myriad Pro" charset="0"/>
                <a:ea typeface="Myriad Pro" charset="0"/>
                <a:cs typeface="Myriad Pro" charset="0"/>
              </a:rPr>
              <a:t>kNN</a:t>
            </a:r>
            <a:r>
              <a:rPr lang="en-GB" altLang="en-US" sz="3200" dirty="0">
                <a:latin typeface="Myriad Pro" charset="0"/>
                <a:ea typeface="Myriad Pro" charset="0"/>
                <a:cs typeface="Myriad Pro" charset="0"/>
              </a:rPr>
              <a:t>: </a:t>
            </a:r>
            <a:r>
              <a:rPr lang="en-GB" altLang="en-US" sz="3200" dirty="0" err="1">
                <a:latin typeface="Myriad Pro" charset="0"/>
                <a:ea typeface="Myriad Pro" charset="0"/>
                <a:cs typeface="Myriad Pro" charset="0"/>
              </a:rPr>
              <a:t>Distanzgewichtetes</a:t>
            </a:r>
            <a:r>
              <a:rPr lang="en-GB" altLang="en-US" sz="3200" dirty="0">
                <a:latin typeface="Myriad Pro" charset="0"/>
                <a:ea typeface="Myriad Pro" charset="0"/>
                <a:cs typeface="Myriad Pro" charset="0"/>
              </a:rPr>
              <a:t> </a:t>
            </a:r>
            <a:r>
              <a:rPr lang="en-GB" altLang="en-US" sz="3200" dirty="0" err="1">
                <a:latin typeface="Myriad Pro" charset="0"/>
                <a:ea typeface="Myriad Pro" charset="0"/>
                <a:cs typeface="Myriad Pro" charset="0"/>
              </a:rPr>
              <a:t>kNN</a:t>
            </a:r>
            <a:endParaRPr lang="en-US" altLang="en-US" sz="3200" dirty="0">
              <a:latin typeface="Myriad Pro" charset="0"/>
              <a:ea typeface="Myriad Pro" charset="0"/>
              <a:cs typeface="Myriad Pro" charset="0"/>
            </a:endParaRPr>
          </a:p>
        </p:txBody>
      </p:sp>
      <p:sp>
        <p:nvSpPr>
          <p:cNvPr id="59394" name="Rectangle 3"/>
          <p:cNvSpPr>
            <a:spLocks noGrp="1" noChangeArrowheads="1"/>
          </p:cNvSpPr>
          <p:nvPr>
            <p:ph type="body" idx="1"/>
          </p:nvPr>
        </p:nvSpPr>
        <p:spPr/>
        <p:txBody>
          <a:bodyPr/>
          <a:lstStyle/>
          <a:p>
            <a:endParaRPr lang="en-US" altLang="en-US">
              <a:latin typeface="Myriad Pro" charset="0"/>
              <a:ea typeface="Myriad Pro" charset="0"/>
              <a:cs typeface="Myriad Pro" charset="0"/>
            </a:endParaRPr>
          </a:p>
        </p:txBody>
      </p:sp>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9" y="1575879"/>
            <a:ext cx="7219548" cy="434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62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ltLang="en-US" dirty="0" err="1" smtClean="0">
                <a:ea typeface="ＭＳ Ｐゴシック" charset="-128"/>
              </a:rPr>
              <a:t>kNN</a:t>
            </a:r>
            <a:r>
              <a:rPr lang="de-DE" altLang="en-US" dirty="0" smtClean="0">
                <a:ea typeface="ＭＳ Ｐゴシック" charset="-128"/>
              </a:rPr>
              <a:t>: Zusammenfassung</a:t>
            </a:r>
            <a:endParaRPr lang="de-DE" altLang="en-US" dirty="0">
              <a:ea typeface="ＭＳ Ｐゴシック" charset="-128"/>
            </a:endParaRPr>
          </a:p>
        </p:txBody>
      </p:sp>
      <p:sp>
        <p:nvSpPr>
          <p:cNvPr id="61442" name="Rectangle 3"/>
          <p:cNvSpPr>
            <a:spLocks noGrp="1" noChangeArrowheads="1"/>
          </p:cNvSpPr>
          <p:nvPr>
            <p:ph type="body" idx="1"/>
          </p:nvPr>
        </p:nvSpPr>
        <p:spPr/>
        <p:txBody>
          <a:bodyPr/>
          <a:lstStyle/>
          <a:p>
            <a:r>
              <a:rPr lang="en-US" altLang="en-US" dirty="0" err="1" smtClean="0">
                <a:latin typeface="Myriad Pro" charset="0"/>
                <a:ea typeface="Myriad Pro" charset="0"/>
                <a:cs typeface="Myriad Pro" charset="0"/>
              </a:rPr>
              <a:t>Sehr</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einfacher</a:t>
            </a:r>
            <a:r>
              <a:rPr lang="en-US" altLang="en-US" dirty="0" smtClean="0">
                <a:latin typeface="Myriad Pro" charset="0"/>
                <a:ea typeface="Myriad Pro" charset="0"/>
                <a:cs typeface="Myriad Pro" charset="0"/>
              </a:rPr>
              <a:t> Ansatz</a:t>
            </a:r>
            <a:endParaRPr lang="en-US" altLang="en-US" dirty="0">
              <a:latin typeface="Myriad Pro" charset="0"/>
              <a:ea typeface="Myriad Pro" charset="0"/>
              <a:cs typeface="Myriad Pro" charset="0"/>
            </a:endParaRPr>
          </a:p>
          <a:p>
            <a:r>
              <a:rPr lang="en-US" altLang="en-US" dirty="0" err="1" smtClean="0">
                <a:latin typeface="Myriad Pro" charset="0"/>
                <a:ea typeface="Myriad Pro" charset="0"/>
                <a:cs typeface="Myriad Pro" charset="0"/>
              </a:rPr>
              <a:t>Verhält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sich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auch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noch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gutartig</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err="1" smtClean="0">
                <a:latin typeface="Myriad Pro" charset="0"/>
                <a:ea typeface="Myriad Pro" charset="0"/>
                <a:cs typeface="Myriad Pro" charset="0"/>
              </a:rPr>
              <a:t>wenn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Daten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nicht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einfach</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err="1" smtClean="0">
                <a:latin typeface="Myriad Pro" charset="0"/>
                <a:ea typeface="Myriad Pro" charset="0"/>
                <a:cs typeface="Myriad Pro" charset="0"/>
              </a:rPr>
              <a:t>separiert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werden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können</a:t>
            </a:r>
            <a:endParaRPr lang="en-US" altLang="en-US" dirty="0">
              <a:latin typeface="Myriad Pro" charset="0"/>
              <a:ea typeface="Myriad Pro" charset="0"/>
              <a:cs typeface="Myriad Pro" charset="0"/>
            </a:endParaRPr>
          </a:p>
          <a:p>
            <a:r>
              <a:rPr lang="en-US" altLang="en-US" dirty="0" smtClean="0">
                <a:latin typeface="Myriad Pro" charset="0"/>
                <a:ea typeface="Myriad Pro" charset="0"/>
                <a:cs typeface="Myriad Pro" charset="0"/>
              </a:rPr>
              <a:t>Rang 7 der </a:t>
            </a:r>
            <a:r>
              <a:rPr lang="en-US" altLang="en-US" dirty="0">
                <a:latin typeface="Myriad Pro" charset="0"/>
                <a:ea typeface="Myriad Pro" charset="0"/>
                <a:cs typeface="Myriad Pro" charset="0"/>
              </a:rPr>
              <a:t>10 </a:t>
            </a:r>
            <a:r>
              <a:rPr lang="en-US" altLang="en-US" dirty="0" err="1" smtClean="0">
                <a:latin typeface="Myriad Pro" charset="0"/>
                <a:ea typeface="Myriad Pro" charset="0"/>
                <a:cs typeface="Myriad Pro" charset="0"/>
              </a:rPr>
              <a:t>wichtigsten</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smtClean="0">
                <a:latin typeface="Myriad Pro" charset="0"/>
                <a:ea typeface="Myriad Pro" charset="0"/>
                <a:cs typeface="Myriad Pro" charset="0"/>
              </a:rPr>
              <a:t>Data-Mining-</a:t>
            </a:r>
            <a:r>
              <a:rPr lang="en-US" altLang="en-US" dirty="0" err="1" smtClean="0">
                <a:latin typeface="Myriad Pro" charset="0"/>
                <a:ea typeface="Myriad Pro" charset="0"/>
                <a:cs typeface="Myriad Pro" charset="0"/>
              </a:rPr>
              <a:t>Verfahren</a:t>
            </a:r>
            <a:endParaRPr lang="en-US" altLang="en-US" dirty="0">
              <a:latin typeface="Myriad Pro" charset="0"/>
              <a:ea typeface="Myriad Pro" charset="0"/>
              <a:cs typeface="Myriad Pro" charset="0"/>
            </a:endParaRPr>
          </a:p>
        </p:txBody>
      </p:sp>
    </p:spTree>
    <p:extLst>
      <p:ext uri="{BB962C8B-B14F-4D97-AF65-F5344CB8AC3E}">
        <p14:creationId xmlns:p14="http://schemas.microsoft.com/office/powerpoint/2010/main" val="1640174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a:t>
            </a:r>
            <a:endParaRPr lang="en-US" dirty="0"/>
          </a:p>
        </p:txBody>
      </p:sp>
      <p:sp>
        <p:nvSpPr>
          <p:cNvPr id="3" name="Content Placeholder 2"/>
          <p:cNvSpPr>
            <a:spLocks noGrp="1"/>
          </p:cNvSpPr>
          <p:nvPr>
            <p:ph idx="1"/>
          </p:nvPr>
        </p:nvSpPr>
        <p:spPr>
          <a:xfrm>
            <a:off x="251520" y="1340769"/>
            <a:ext cx="5760640" cy="5059735"/>
          </a:xfrm>
        </p:spPr>
        <p:txBody>
          <a:bodyPr/>
          <a:lstStyle/>
          <a:p>
            <a:r>
              <a:rPr lang="de-DE" sz="2400" dirty="0"/>
              <a:t>Extraktion von </a:t>
            </a:r>
            <a:br>
              <a:rPr lang="de-DE" sz="2400" dirty="0"/>
            </a:br>
            <a:r>
              <a:rPr lang="de-DE" sz="2400" dirty="0"/>
              <a:t>Wissen aus Daten</a:t>
            </a:r>
            <a:br>
              <a:rPr lang="de-DE" sz="2400" dirty="0"/>
            </a:br>
            <a:r>
              <a:rPr lang="de-DE" sz="2400" dirty="0"/>
              <a:t>(u.a. </a:t>
            </a:r>
            <a:r>
              <a:rPr lang="de-DE" sz="2400" dirty="0" err="1"/>
              <a:t>Graphdaten</a:t>
            </a:r>
            <a:r>
              <a:rPr lang="de-DE" sz="2400" dirty="0"/>
              <a:t>)</a:t>
            </a:r>
          </a:p>
          <a:p>
            <a:r>
              <a:rPr lang="de-DE" sz="2400" dirty="0"/>
              <a:t>Begriff schon</a:t>
            </a:r>
            <a:br>
              <a:rPr lang="de-DE" sz="2400" dirty="0"/>
            </a:br>
            <a:r>
              <a:rPr lang="de-DE" sz="2400" dirty="0"/>
              <a:t>vor 50 Jahren für</a:t>
            </a:r>
            <a:br>
              <a:rPr lang="de-DE" sz="2400" dirty="0"/>
            </a:br>
            <a:r>
              <a:rPr lang="de-DE" sz="2400" dirty="0"/>
              <a:t>Informatik vorgeschlagen</a:t>
            </a:r>
          </a:p>
          <a:p>
            <a:r>
              <a:rPr lang="de-DE" sz="2400" dirty="0"/>
              <a:t>Entwicklung innovativer </a:t>
            </a:r>
            <a:br>
              <a:rPr lang="de-DE" sz="2400" dirty="0"/>
            </a:br>
            <a:r>
              <a:rPr lang="de-DE" sz="2400" dirty="0"/>
              <a:t>Konzepte in den Bereichen </a:t>
            </a:r>
            <a:br>
              <a:rPr lang="de-DE" sz="2400" dirty="0"/>
            </a:br>
            <a:r>
              <a:rPr lang="de-DE" sz="2400" dirty="0">
                <a:solidFill>
                  <a:srgbClr val="0544FF"/>
                </a:solidFill>
              </a:rPr>
              <a:t>Logik, Datenbanken </a:t>
            </a:r>
            <a:br>
              <a:rPr lang="de-DE" sz="2400" dirty="0">
                <a:solidFill>
                  <a:srgbClr val="0544FF"/>
                </a:solidFill>
              </a:rPr>
            </a:br>
            <a:r>
              <a:rPr lang="de-DE" sz="2400" dirty="0">
                <a:solidFill>
                  <a:srgbClr val="0544FF"/>
                </a:solidFill>
              </a:rPr>
              <a:t>und Stochastik / Statistik</a:t>
            </a:r>
            <a:r>
              <a:rPr lang="de-DE" sz="2400" dirty="0"/>
              <a:t/>
            </a:r>
            <a:br>
              <a:rPr lang="de-DE" sz="2400" dirty="0"/>
            </a:br>
            <a:r>
              <a:rPr lang="de-DE" sz="2400" dirty="0"/>
              <a:t>(Datenanalyse und </a:t>
            </a:r>
            <a:br>
              <a:rPr lang="de-DE" sz="2400" dirty="0"/>
            </a:br>
            <a:r>
              <a:rPr lang="de-DE" sz="2400" dirty="0"/>
              <a:t>Wissensentdeckung)</a:t>
            </a:r>
          </a:p>
          <a:p>
            <a:r>
              <a:rPr lang="de-DE" sz="2400" dirty="0"/>
              <a:t>Verwendung von </a:t>
            </a:r>
            <a:r>
              <a:rPr lang="de-DE" sz="2400" dirty="0">
                <a:solidFill>
                  <a:srgbClr val="0544FF"/>
                </a:solidFill>
              </a:rPr>
              <a:t>LADS und Analysis</a:t>
            </a:r>
          </a:p>
        </p:txBody>
      </p:sp>
      <p:sp>
        <p:nvSpPr>
          <p:cNvPr id="4" name="Slide Number Placeholder 3"/>
          <p:cNvSpPr>
            <a:spLocks noGrp="1"/>
          </p:cNvSpPr>
          <p:nvPr>
            <p:ph type="sldNum" sz="quarter" idx="12"/>
          </p:nvPr>
        </p:nvSpPr>
        <p:spPr>
          <a:xfrm>
            <a:off x="7956551" y="6400501"/>
            <a:ext cx="1008063" cy="196851"/>
          </a:xfrm>
        </p:spPr>
        <p:txBody>
          <a:bodyPr/>
          <a:lstStyle/>
          <a:p>
            <a:pPr>
              <a:defRPr/>
            </a:pPr>
            <a:fld id="{E912F2AC-72A6-5242-BB66-261AC8F7AC4C}" type="slidenum">
              <a:rPr lang="de-DE" smtClean="0"/>
              <a:pPr>
                <a:defRPr/>
              </a:pPr>
              <a:t>7</a:t>
            </a:fld>
            <a:endParaRPr lang="de-DE"/>
          </a:p>
        </p:txBody>
      </p:sp>
      <p:sp>
        <p:nvSpPr>
          <p:cNvPr id="5" name="Oval 4"/>
          <p:cNvSpPr/>
          <p:nvPr/>
        </p:nvSpPr>
        <p:spPr>
          <a:xfrm>
            <a:off x="5804333" y="476673"/>
            <a:ext cx="3116003" cy="3157239"/>
          </a:xfrm>
          <a:prstGeom prst="ellipse">
            <a:avLst/>
          </a:prstGeom>
          <a:gradFill>
            <a:gsLst>
              <a:gs pos="0">
                <a:srgbClr val="6FD8F0"/>
              </a:gs>
              <a:gs pos="100000">
                <a:srgbClr val="00B0F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Mathematik</a:t>
            </a:r>
            <a:br>
              <a:rPr lang="de-DE" sz="2000" dirty="0">
                <a:solidFill>
                  <a:schemeClr val="tx1"/>
                </a:solidFill>
              </a:rPr>
            </a:br>
            <a:r>
              <a:rPr lang="de-DE" sz="2000" dirty="0">
                <a:solidFill>
                  <a:schemeClr val="tx1"/>
                </a:solidFill>
              </a:rPr>
              <a:t>Stochastik</a:t>
            </a:r>
            <a:br>
              <a:rPr lang="de-DE" sz="2000" dirty="0">
                <a:solidFill>
                  <a:schemeClr val="tx1"/>
                </a:solidFill>
              </a:rPr>
            </a:br>
            <a:r>
              <a:rPr lang="de-DE" sz="2000" dirty="0">
                <a:solidFill>
                  <a:schemeClr val="tx1"/>
                </a:solidFill>
              </a:rPr>
              <a:t>Statistik</a:t>
            </a:r>
          </a:p>
        </p:txBody>
      </p:sp>
      <p:sp>
        <p:nvSpPr>
          <p:cNvPr id="6" name="Oval 5"/>
          <p:cNvSpPr/>
          <p:nvPr/>
        </p:nvSpPr>
        <p:spPr>
          <a:xfrm>
            <a:off x="4591486" y="2471513"/>
            <a:ext cx="3157239" cy="3157240"/>
          </a:xfrm>
          <a:prstGeom prst="ellipse">
            <a:avLst/>
          </a:prstGeom>
          <a:gradFill>
            <a:gsLst>
              <a:gs pos="0">
                <a:srgbClr val="00B050">
                  <a:alpha val="50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Formale Grundlagen der</a:t>
            </a:r>
            <a:br>
              <a:rPr lang="de-DE" sz="2000" dirty="0">
                <a:solidFill>
                  <a:schemeClr val="tx1"/>
                </a:solidFill>
              </a:rPr>
            </a:br>
            <a:r>
              <a:rPr lang="de-DE" sz="2000" dirty="0">
                <a:solidFill>
                  <a:schemeClr val="tx1"/>
                </a:solidFill>
              </a:rPr>
              <a:t>Informatik</a:t>
            </a:r>
          </a:p>
        </p:txBody>
      </p:sp>
      <p:sp>
        <p:nvSpPr>
          <p:cNvPr id="7" name="Oval 6"/>
          <p:cNvSpPr/>
          <p:nvPr/>
        </p:nvSpPr>
        <p:spPr>
          <a:xfrm>
            <a:off x="3419874" y="480166"/>
            <a:ext cx="3157239" cy="3157239"/>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Praktische und</a:t>
            </a:r>
            <a:br>
              <a:rPr lang="de-DE" sz="2000" dirty="0">
                <a:solidFill>
                  <a:schemeClr val="tx1"/>
                </a:solidFill>
              </a:rPr>
            </a:br>
            <a:r>
              <a:rPr lang="de-DE" sz="2000" dirty="0">
                <a:solidFill>
                  <a:schemeClr val="tx1"/>
                </a:solidFill>
              </a:rPr>
              <a:t>Technische Informatik</a:t>
            </a:r>
          </a:p>
        </p:txBody>
      </p:sp>
      <p:sp>
        <p:nvSpPr>
          <p:cNvPr id="8" name="TextBox 7"/>
          <p:cNvSpPr txBox="1"/>
          <p:nvPr/>
        </p:nvSpPr>
        <p:spPr>
          <a:xfrm>
            <a:off x="5488537" y="2679303"/>
            <a:ext cx="1494319" cy="369332"/>
          </a:xfrm>
          <a:prstGeom prst="rect">
            <a:avLst/>
          </a:prstGeom>
          <a:noFill/>
        </p:spPr>
        <p:txBody>
          <a:bodyPr wrap="none" rtlCol="0">
            <a:spAutoFit/>
          </a:bodyPr>
          <a:lstStyle/>
          <a:p>
            <a:pPr algn="ctr"/>
            <a:r>
              <a:rPr lang="en-US" b="1">
                <a:solidFill>
                  <a:srgbClr val="00B050"/>
                </a:solidFill>
              </a:rPr>
              <a:t>Data </a:t>
            </a:r>
            <a:r>
              <a:rPr lang="en-US" b="1" dirty="0">
                <a:solidFill>
                  <a:srgbClr val="00B050"/>
                </a:solidFill>
              </a:rPr>
              <a:t>Science</a:t>
            </a:r>
          </a:p>
        </p:txBody>
      </p:sp>
    </p:spTree>
    <p:extLst>
      <p:ext uri="{BB962C8B-B14F-4D97-AF65-F5344CB8AC3E}">
        <p14:creationId xmlns:p14="http://schemas.microsoft.com/office/powerpoint/2010/main" val="2751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6" presetClass="emph" presetSubtype="0" repeatCount="4000" autoRev="1" fill="remove" grpId="0" nodeType="withEffect">
                                  <p:stCondLst>
                                    <p:cond delay="0"/>
                                  </p:stCondLst>
                                  <p:childTnLst>
                                    <p:animScale>
                                      <p:cBhvr>
                                        <p:cTn id="2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Herausforderungen</a:t>
            </a:r>
            <a:r>
              <a:rPr lang="en-US" dirty="0" smtClean="0"/>
              <a:t> </a:t>
            </a:r>
            <a:r>
              <a:rPr lang="en-US" dirty="0" err="1" smtClean="0"/>
              <a:t>für</a:t>
            </a:r>
            <a:r>
              <a:rPr lang="en-US" dirty="0" smtClean="0"/>
              <a:t> die </a:t>
            </a:r>
            <a:r>
              <a:rPr lang="en-US" dirty="0" err="1" smtClean="0"/>
              <a:t>Informatik</a:t>
            </a:r>
            <a:endParaRPr lang="en-US" dirty="0"/>
          </a:p>
        </p:txBody>
      </p:sp>
      <p:sp>
        <p:nvSpPr>
          <p:cNvPr id="3" name="Content Placeholder 2"/>
          <p:cNvSpPr>
            <a:spLocks noGrp="1"/>
          </p:cNvSpPr>
          <p:nvPr>
            <p:ph idx="1"/>
          </p:nvPr>
        </p:nvSpPr>
        <p:spPr>
          <a:xfrm>
            <a:off x="457200" y="1196976"/>
            <a:ext cx="8507413" cy="5400675"/>
          </a:xfrm>
        </p:spPr>
        <p:txBody>
          <a:bodyPr/>
          <a:lstStyle/>
          <a:p>
            <a:r>
              <a:rPr lang="en-US" sz="2400" dirty="0" err="1"/>
              <a:t>Große</a:t>
            </a:r>
            <a:r>
              <a:rPr lang="en-US" sz="2400" dirty="0"/>
              <a:t> </a:t>
            </a:r>
            <a:r>
              <a:rPr lang="en-US" sz="2400" dirty="0" err="1"/>
              <a:t>Datenbestände</a:t>
            </a:r>
            <a:endParaRPr lang="en-US" sz="2400" dirty="0"/>
          </a:p>
          <a:p>
            <a:pPr lvl="1"/>
            <a:r>
              <a:rPr lang="en-US" sz="2000" dirty="0"/>
              <a:t>Speicher und </a:t>
            </a:r>
            <a:r>
              <a:rPr lang="en-US" sz="2000" dirty="0" err="1"/>
              <a:t>Zugriffstechnologie</a:t>
            </a:r>
            <a:endParaRPr lang="en-US" sz="2000" dirty="0"/>
          </a:p>
          <a:p>
            <a:r>
              <a:rPr lang="en-US" sz="2400" dirty="0"/>
              <a:t>Starker </a:t>
            </a:r>
            <a:r>
              <a:rPr lang="en-US" sz="2400" dirty="0" err="1"/>
              <a:t>Zuwachs</a:t>
            </a:r>
            <a:r>
              <a:rPr lang="en-US" sz="2400" dirty="0"/>
              <a:t> an </a:t>
            </a:r>
            <a:r>
              <a:rPr lang="en-US" sz="2400" dirty="0" err="1"/>
              <a:t>Daten</a:t>
            </a:r>
            <a:r>
              <a:rPr lang="en-US" sz="2400" dirty="0"/>
              <a:t>, </a:t>
            </a:r>
            <a:r>
              <a:rPr lang="en-US" sz="2400" dirty="0" err="1"/>
              <a:t>hohe</a:t>
            </a:r>
            <a:r>
              <a:rPr lang="en-US" sz="2400" dirty="0"/>
              <a:t> </a:t>
            </a:r>
            <a:r>
              <a:rPr lang="en-US" sz="2400" dirty="0" err="1"/>
              <a:t>Dynamik</a:t>
            </a:r>
            <a:endParaRPr lang="en-US" sz="2400" dirty="0"/>
          </a:p>
          <a:p>
            <a:pPr lvl="1"/>
            <a:r>
              <a:rPr lang="en-US" sz="2000" dirty="0" err="1"/>
              <a:t>Hohe</a:t>
            </a:r>
            <a:r>
              <a:rPr lang="en-US" sz="2000" dirty="0"/>
              <a:t> </a:t>
            </a:r>
            <a:r>
              <a:rPr lang="en-US" sz="2000" dirty="0" err="1"/>
              <a:t>Datenraten</a:t>
            </a:r>
            <a:r>
              <a:rPr lang="en-US" sz="2000" dirty="0"/>
              <a:t> und </a:t>
            </a:r>
            <a:r>
              <a:rPr lang="en-US" sz="2000" dirty="0" err="1"/>
              <a:t>Echtzeitanforderungen</a:t>
            </a:r>
            <a:endParaRPr lang="en-US" sz="2000" dirty="0"/>
          </a:p>
          <a:p>
            <a:r>
              <a:rPr lang="en-US" sz="2400" dirty="0" err="1"/>
              <a:t>Heterogene</a:t>
            </a:r>
            <a:r>
              <a:rPr lang="en-US" sz="2400" dirty="0"/>
              <a:t> </a:t>
            </a:r>
            <a:r>
              <a:rPr lang="en-US" sz="2400" dirty="0" err="1"/>
              <a:t>Datenbestände</a:t>
            </a:r>
            <a:endParaRPr lang="en-US" sz="2400" dirty="0"/>
          </a:p>
          <a:p>
            <a:pPr lvl="1"/>
            <a:r>
              <a:rPr lang="en-US" sz="2000" dirty="0" err="1"/>
              <a:t>Verteiltes</a:t>
            </a:r>
            <a:r>
              <a:rPr lang="en-US" sz="2000" dirty="0"/>
              <a:t> </a:t>
            </a:r>
            <a:r>
              <a:rPr lang="en-US" sz="2000" dirty="0" err="1"/>
              <a:t>Datenmanagement</a:t>
            </a:r>
            <a:endParaRPr lang="en-US" sz="2000" dirty="0"/>
          </a:p>
          <a:p>
            <a:pPr lvl="1"/>
            <a:r>
              <a:rPr lang="en-US" sz="2000" dirty="0" err="1"/>
              <a:t>Datenintegration</a:t>
            </a:r>
            <a:endParaRPr lang="en-US" sz="2000" dirty="0"/>
          </a:p>
          <a:p>
            <a:r>
              <a:rPr lang="en-US" sz="2400" dirty="0" err="1"/>
              <a:t>Robuste</a:t>
            </a:r>
            <a:r>
              <a:rPr lang="en-US" sz="2400" dirty="0"/>
              <a:t> </a:t>
            </a:r>
            <a:r>
              <a:rPr lang="en-US" sz="2400" dirty="0" err="1"/>
              <a:t>Modelle</a:t>
            </a:r>
            <a:r>
              <a:rPr lang="en-US" sz="2400" dirty="0"/>
              <a:t> der </a:t>
            </a:r>
            <a:r>
              <a:rPr lang="en-US" sz="2400" dirty="0" err="1"/>
              <a:t>menschlichen</a:t>
            </a:r>
            <a:r>
              <a:rPr lang="en-US" sz="2400" dirty="0"/>
              <a:t> </a:t>
            </a:r>
            <a:r>
              <a:rPr lang="en-US" sz="2400" dirty="0" err="1"/>
              <a:t>Interpretationsvorgänge</a:t>
            </a:r>
            <a:r>
              <a:rPr lang="en-US" sz="2400" dirty="0"/>
              <a:t> (</a:t>
            </a:r>
            <a:r>
              <a:rPr lang="en-US" sz="2400" dirty="0" err="1"/>
              <a:t>Kognition</a:t>
            </a:r>
            <a:r>
              <a:rPr lang="en-US" sz="2400" dirty="0"/>
              <a:t>) </a:t>
            </a:r>
            <a:r>
              <a:rPr lang="en-US" sz="2400" dirty="0" err="1"/>
              <a:t>notwendig</a:t>
            </a:r>
            <a:r>
              <a:rPr lang="en-US" sz="2400" dirty="0"/>
              <a:t> </a:t>
            </a:r>
            <a:r>
              <a:rPr lang="en-US" sz="2400" dirty="0" err="1"/>
              <a:t>für</a:t>
            </a:r>
            <a:r>
              <a:rPr lang="en-US" sz="2400" dirty="0"/>
              <a:t> </a:t>
            </a:r>
            <a:r>
              <a:rPr lang="en-US" sz="2400" dirty="0" err="1"/>
              <a:t>Auswertung</a:t>
            </a:r>
            <a:r>
              <a:rPr lang="en-US" sz="2400" dirty="0"/>
              <a:t> und </a:t>
            </a:r>
            <a:r>
              <a:rPr lang="en-US" sz="2400" dirty="0" err="1"/>
              <a:t>Präsentation</a:t>
            </a:r>
            <a:r>
              <a:rPr lang="en-US" sz="2400" dirty="0"/>
              <a:t> von </a:t>
            </a:r>
            <a:r>
              <a:rPr lang="en-US" sz="2400" dirty="0" err="1"/>
              <a:t>Ausgaben</a:t>
            </a:r>
            <a:endParaRPr lang="en-US" sz="2400" dirty="0"/>
          </a:p>
          <a:p>
            <a:pPr lvl="1"/>
            <a:r>
              <a:rPr lang="en-US" sz="2200" dirty="0" err="1"/>
              <a:t>Verarbeitung</a:t>
            </a:r>
            <a:r>
              <a:rPr lang="en-US" sz="2200" dirty="0"/>
              <a:t> von Text- und </a:t>
            </a:r>
            <a:r>
              <a:rPr lang="en-US" sz="2200" dirty="0" err="1"/>
              <a:t>Graphikdaten</a:t>
            </a:r>
            <a:r>
              <a:rPr lang="en-US" sz="2200" dirty="0"/>
              <a:t> </a:t>
            </a:r>
            <a:r>
              <a:rPr lang="en-US" sz="2200" dirty="0" err="1"/>
              <a:t>nicht</a:t>
            </a:r>
            <a:r>
              <a:rPr lang="en-US" sz="2200" dirty="0"/>
              <a:t> </a:t>
            </a:r>
            <a:r>
              <a:rPr lang="en-US" sz="2200" dirty="0" err="1"/>
              <a:t>nur</a:t>
            </a:r>
            <a:r>
              <a:rPr lang="en-US" sz="2200" dirty="0"/>
              <a:t> </a:t>
            </a:r>
            <a:r>
              <a:rPr lang="en-US" sz="2200" dirty="0" err="1"/>
              <a:t>syntaktisch</a:t>
            </a:r>
            <a:endParaRPr lang="en-US" sz="2200" dirty="0"/>
          </a:p>
          <a:p>
            <a:pPr lvl="1"/>
            <a:r>
              <a:rPr lang="en-US" sz="2200" dirty="0" err="1"/>
              <a:t>Sprach</a:t>
            </a:r>
            <a:r>
              <a:rPr lang="en-US" sz="2200" dirty="0"/>
              <a:t> und </a:t>
            </a:r>
            <a:r>
              <a:rPr lang="en-US" sz="2200" dirty="0" err="1"/>
              <a:t>Videodatenverarbeitung</a:t>
            </a:r>
            <a:r>
              <a:rPr lang="en-US" sz="2200" dirty="0"/>
              <a:t> in den </a:t>
            </a:r>
            <a:r>
              <a:rPr lang="en-US" sz="2200" dirty="0" err="1"/>
              <a:t>Kinderschuhen</a:t>
            </a:r>
            <a:endParaRPr lang="en-US" sz="1800" dirty="0"/>
          </a:p>
          <a:p>
            <a:r>
              <a:rPr lang="mr-IN" sz="2400" dirty="0"/>
              <a:t>…</a:t>
            </a: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8</a:t>
            </a:fld>
            <a:endParaRPr lang="de-DE"/>
          </a:p>
        </p:txBody>
      </p:sp>
    </p:spTree>
    <p:extLst>
      <p:ext uri="{BB962C8B-B14F-4D97-AF65-F5344CB8AC3E}">
        <p14:creationId xmlns:p14="http://schemas.microsoft.com/office/powerpoint/2010/main" val="106979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und Data Science: </a:t>
            </a:r>
            <a:r>
              <a:rPr lang="en-US" dirty="0" err="1" smtClean="0"/>
              <a:t>Sozio-technische</a:t>
            </a:r>
            <a:r>
              <a:rPr lang="en-US" dirty="0" smtClean="0"/>
              <a:t> </a:t>
            </a:r>
            <a:r>
              <a:rPr lang="en-US" dirty="0" err="1" smtClean="0"/>
              <a:t>Sicht</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9</a:t>
            </a:fld>
            <a:endParaRPr lang="de-DE"/>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12188"/>
            <a:ext cx="7344619" cy="5341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2915817" y="6381329"/>
            <a:ext cx="3690434" cy="276999"/>
          </a:xfrm>
          <a:prstGeom prst="rect">
            <a:avLst/>
          </a:prstGeom>
          <a:noFill/>
        </p:spPr>
        <p:txBody>
          <a:bodyPr wrap="none" rtlCol="0">
            <a:spAutoFit/>
          </a:bodyPr>
          <a:lstStyle/>
          <a:p>
            <a:r>
              <a:rPr lang="en-US" sz="1200" dirty="0">
                <a:solidFill>
                  <a:srgbClr val="0544FF"/>
                </a:solidFill>
              </a:rPr>
              <a:t>© Steffen </a:t>
            </a:r>
            <a:r>
              <a:rPr lang="en-US" sz="1200" dirty="0" err="1">
                <a:solidFill>
                  <a:srgbClr val="0544FF"/>
                </a:solidFill>
              </a:rPr>
              <a:t>Staab</a:t>
            </a:r>
            <a:r>
              <a:rPr lang="en-US" sz="1200" dirty="0">
                <a:solidFill>
                  <a:srgbClr val="0544FF"/>
                </a:solidFill>
              </a:rPr>
              <a:t>, Web Science-</a:t>
            </a:r>
            <a:r>
              <a:rPr lang="en-US" sz="1200" dirty="0" err="1">
                <a:solidFill>
                  <a:srgbClr val="0544FF"/>
                </a:solidFill>
              </a:rPr>
              <a:t>Vorlesung</a:t>
            </a:r>
            <a:r>
              <a:rPr lang="en-US" sz="1200" dirty="0">
                <a:solidFill>
                  <a:srgbClr val="0544FF"/>
                </a:solidFill>
              </a:rPr>
              <a:t>, Univ. Koblenz</a:t>
            </a:r>
          </a:p>
        </p:txBody>
      </p:sp>
    </p:spTree>
    <p:extLst>
      <p:ext uri="{BB962C8B-B14F-4D97-AF65-F5344CB8AC3E}">
        <p14:creationId xmlns:p14="http://schemas.microsoft.com/office/powerpoint/2010/main" val="365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1772</TotalTime>
  <Words>2459</Words>
  <Application>Microsoft Macintosh PowerPoint</Application>
  <PresentationFormat>On-screen Show (4:3)</PresentationFormat>
  <Paragraphs>544</Paragraphs>
  <Slides>64</Slides>
  <Notes>39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64</vt:i4>
      </vt:variant>
    </vt:vector>
  </HeadingPairs>
  <TitlesOfParts>
    <vt:vector size="82" baseType="lpstr">
      <vt:lpstr>Calibri</vt:lpstr>
      <vt:lpstr>Chalkduster</vt:lpstr>
      <vt:lpstr>Helvetica</vt:lpstr>
      <vt:lpstr>Lucida Bright</vt:lpstr>
      <vt:lpstr>Lucida Calligraphy</vt:lpstr>
      <vt:lpstr>ＭＳ Ｐゴシック</vt:lpstr>
      <vt:lpstr>Myriad Pro</vt:lpstr>
      <vt:lpstr>Palatino Linotype</vt:lpstr>
      <vt:lpstr>Symbol</vt:lpstr>
      <vt:lpstr>Times</vt:lpstr>
      <vt:lpstr>Times New Roman</vt:lpstr>
      <vt:lpstr>Wingdings</vt:lpstr>
      <vt:lpstr>Arial</vt:lpstr>
      <vt:lpstr>7_Standarddesign</vt:lpstr>
      <vt:lpstr>Equation</vt:lpstr>
      <vt:lpstr>Formel</vt:lpstr>
      <vt:lpstr>Document</vt:lpstr>
      <vt:lpstr>Dokument</vt:lpstr>
      <vt:lpstr>Einführung in Web- und Data-Science</vt:lpstr>
      <vt:lpstr>Teilnehmerkreis und Voraussetzungen</vt:lpstr>
      <vt:lpstr>Organisatorisches: Übungen</vt:lpstr>
      <vt:lpstr>Organisatorisches: Prüfung</vt:lpstr>
      <vt:lpstr>Web und Data Science</vt:lpstr>
      <vt:lpstr>Herausforderungen für die Informatik</vt:lpstr>
      <vt:lpstr>Data Science</vt:lpstr>
      <vt:lpstr>Herausforderungen für die Informatik</vt:lpstr>
      <vt:lpstr>Web und Data Science: Sozio-technische Sicht</vt:lpstr>
      <vt:lpstr>Hardware-Sicht: CPU vs GPU</vt:lpstr>
      <vt:lpstr>Hardware-Sicht: CPU vs GPU</vt:lpstr>
      <vt:lpstr>Neue Hardwarestrukturen</vt:lpstr>
      <vt:lpstr>Speicheranforderungen für Anwendungen</vt:lpstr>
      <vt:lpstr>Probleme mit kNN</vt:lpstr>
      <vt:lpstr>Generalisierung von Daten möglich?</vt:lpstr>
      <vt:lpstr>Beispiel</vt:lpstr>
      <vt:lpstr>Begriff der "Verteilung"</vt:lpstr>
      <vt:lpstr>Rechnen auf realistischen Daten</vt:lpstr>
      <vt:lpstr>PowerPoint Presentation</vt:lpstr>
      <vt:lpstr>Über den Kurs</vt:lpstr>
      <vt:lpstr>PowerPoint Presentation</vt:lpstr>
      <vt:lpstr>PowerPoint Presentation</vt:lpstr>
      <vt:lpstr>PowerPoint Presentation</vt:lpstr>
      <vt:lpstr>Literatur</vt:lpstr>
      <vt:lpstr>Literatur</vt:lpstr>
      <vt:lpstr>Ein erweitertes Beispiel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Klassifikatorentwicklung</vt:lpstr>
      <vt:lpstr>Bewertung eines Klassifikators</vt:lpstr>
      <vt:lpstr>Trainingsmenge X</vt:lpstr>
      <vt:lpstr>Richtige Klasse C</vt:lpstr>
      <vt:lpstr>Hypothesis class H</vt:lpstr>
      <vt:lpstr>S, G, and der Versionsraum (Version Space)</vt:lpstr>
      <vt:lpstr>Rauschen und Modellkomplexität</vt:lpstr>
      <vt:lpstr>Clustering: Verschiedene Klassen, Ci i=1,...,K</vt:lpstr>
      <vt:lpstr>Regression: Verschiedene Modellklassen</vt:lpstr>
      <vt:lpstr>Überwachtes Lernen</vt:lpstr>
      <vt:lpstr>Modellauswahl &amp; Generalization</vt:lpstr>
      <vt:lpstr>Drei-Wege-Austauschbeziehung</vt:lpstr>
      <vt:lpstr>Kreuzvalidierung</vt:lpstr>
      <vt:lpstr>Betrachtungsebenen überwachtes Lernen</vt:lpstr>
      <vt:lpstr>PowerPoint Presentation</vt:lpstr>
      <vt:lpstr>Daten in Tabellarischer Form</vt:lpstr>
      <vt:lpstr>Analyse von Daten</vt:lpstr>
      <vt:lpstr>Halte Daten in normalisierter Form vor</vt:lpstr>
      <vt:lpstr>Normalisierte Trainingsdaten</vt:lpstr>
      <vt:lpstr>Normalisierte Trainingsdaten</vt:lpstr>
      <vt:lpstr>Distanz der Testinstanz von den Trainingsdaten</vt:lpstr>
      <vt:lpstr>Was machen wir bei reellwertiger Zielfuntion?</vt:lpstr>
      <vt:lpstr>Variante von kNN: Distanzgewichtetes kNN</vt:lpstr>
      <vt:lpstr>Variante von kNN: Distanzgewichtetes kNN</vt:lpstr>
      <vt:lpstr>kNN: Zusammenfassung</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754</cp:revision>
  <dcterms:created xsi:type="dcterms:W3CDTF">2010-04-27T12:26:40Z</dcterms:created>
  <dcterms:modified xsi:type="dcterms:W3CDTF">2016-10-26T16:24:01Z</dcterms:modified>
</cp:coreProperties>
</file>