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60"/>
  </p:notesMasterIdLst>
  <p:handoutMasterIdLst>
    <p:handoutMasterId r:id="rId61"/>
  </p:handoutMasterIdLst>
  <p:sldIdLst>
    <p:sldId id="341" r:id="rId2"/>
    <p:sldId id="342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400" r:id="rId42"/>
    <p:sldId id="402" r:id="rId43"/>
    <p:sldId id="401" r:id="rId44"/>
    <p:sldId id="396" r:id="rId45"/>
    <p:sldId id="383" r:id="rId46"/>
    <p:sldId id="384" r:id="rId47"/>
    <p:sldId id="382" r:id="rId48"/>
    <p:sldId id="385" r:id="rId49"/>
    <p:sldId id="386" r:id="rId50"/>
    <p:sldId id="387" r:id="rId51"/>
    <p:sldId id="388" r:id="rId52"/>
    <p:sldId id="389" r:id="rId53"/>
    <p:sldId id="390" r:id="rId54"/>
    <p:sldId id="391" r:id="rId55"/>
    <p:sldId id="392" r:id="rId56"/>
    <p:sldId id="393" r:id="rId57"/>
    <p:sldId id="394" r:id="rId58"/>
    <p:sldId id="395" r:id="rId5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CFF"/>
    <a:srgbClr val="0544FF"/>
    <a:srgbClr val="6FD8F0"/>
    <a:srgbClr val="DBA503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88"/>
    <p:restoredTop sz="94797"/>
  </p:normalViewPr>
  <p:slideViewPr>
    <p:cSldViewPr>
      <p:cViewPr varScale="1">
        <p:scale>
          <a:sx n="84" d="100"/>
          <a:sy n="84" d="100"/>
        </p:scale>
        <p:origin x="192" y="10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5" Type="http://schemas.openxmlformats.org/officeDocument/2006/relationships/image" Target="../media/image21.wmf"/><Relationship Id="rId6" Type="http://schemas.openxmlformats.org/officeDocument/2006/relationships/image" Target="../media/image22.wmf"/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01.11.16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01.11.16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CA6C12-BC7F-9C47-9D8A-68AB1967CD7A}" type="slidenum">
              <a:rPr lang="de-DE" sz="1200"/>
              <a:pPr/>
              <a:t>2</a:t>
            </a:fld>
            <a:endParaRPr lang="de-DE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8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0ADE3A-6677-BD49-8720-5C838924C7C1}" type="slidenum">
              <a:rPr lang="de-DE" sz="1200"/>
              <a:pPr/>
              <a:t>31</a:t>
            </a:fld>
            <a:endParaRPr lang="de-DE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980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10E965-3E8E-4949-9FC5-158F52747727}" type="slidenum">
              <a:rPr lang="de-DE" sz="1200"/>
              <a:pPr/>
              <a:t>32</a:t>
            </a:fld>
            <a:endParaRPr lang="de-DE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66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CA6C12-BC7F-9C47-9D8A-68AB1967CD7A}" type="slidenum">
              <a:rPr lang="de-DE" sz="1200"/>
              <a:pPr/>
              <a:t>46</a:t>
            </a:fld>
            <a:endParaRPr lang="de-DE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793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35668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7A0BAB-C938-2C43-9A26-6E886BE388C9}" type="slidenum">
              <a:rPr lang="de-DE" sz="1200"/>
              <a:pPr/>
              <a:t>48</a:t>
            </a:fld>
            <a:endParaRPr lang="de-DE" sz="12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649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12C7DA-BE14-0B48-BD4A-662C518C2690}" type="slidenum">
              <a:rPr lang="de-DE" sz="1200"/>
              <a:pPr/>
              <a:t>49</a:t>
            </a:fld>
            <a:endParaRPr lang="de-DE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23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A893FF-7C77-EB4C-8505-12776A94A13E}" type="slidenum">
              <a:rPr lang="de-DE" sz="1200"/>
              <a:pPr/>
              <a:t>50</a:t>
            </a:fld>
            <a:endParaRPr lang="de-DE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297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28AC6C-8AC9-7741-A31E-6A2C42AD543F}" type="slidenum">
              <a:rPr lang="de-DE" sz="1200"/>
              <a:pPr/>
              <a:t>51</a:t>
            </a:fld>
            <a:endParaRPr lang="de-DE" sz="12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07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91E8450-8E57-1640-936C-9831B6C1CA28}" type="slidenum">
              <a:rPr lang="de-DE" sz="1200"/>
              <a:pPr/>
              <a:t>52</a:t>
            </a:fld>
            <a:endParaRPr lang="de-DE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665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B30D58-DBAB-7743-908F-D1DA572FA7C3}" type="slidenum">
              <a:rPr lang="de-DE" sz="1200"/>
              <a:pPr/>
              <a:t>53</a:t>
            </a:fld>
            <a:endParaRPr lang="de-DE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802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C191FF6-C155-A742-945B-D34F25474979}" type="slidenum">
              <a:rPr lang="de-DE" sz="1200"/>
              <a:pPr/>
              <a:t>3</a:t>
            </a:fld>
            <a:endParaRPr lang="de-DE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4615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B30D58-DBAB-7743-908F-D1DA572FA7C3}" type="slidenum">
              <a:rPr lang="de-DE" sz="1200"/>
              <a:pPr/>
              <a:t>54</a:t>
            </a:fld>
            <a:endParaRPr lang="de-DE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513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977228A-C074-5643-B8DE-C4EE871272DF}" type="slidenum">
              <a:rPr lang="de-DE" sz="1200"/>
              <a:pPr/>
              <a:t>4</a:t>
            </a:fld>
            <a:endParaRPr lang="de-DE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about multiclass</a:t>
            </a:r>
          </a:p>
        </p:txBody>
      </p:sp>
    </p:spTree>
    <p:extLst>
      <p:ext uri="{BB962C8B-B14F-4D97-AF65-F5344CB8AC3E}">
        <p14:creationId xmlns:p14="http://schemas.microsoft.com/office/powerpoint/2010/main" val="624930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7CEA3E-6D2D-AA46-83BE-E91FA123B46F}" type="slidenum">
              <a:rPr lang="de-DE" sz="1200"/>
              <a:pPr/>
              <a:t>7</a:t>
            </a:fld>
            <a:endParaRPr lang="de-DE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08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7CEA3E-6D2D-AA46-83BE-E91FA123B46F}" type="slidenum">
              <a:rPr lang="de-DE" sz="1200"/>
              <a:pPr/>
              <a:t>10</a:t>
            </a:fld>
            <a:endParaRPr lang="de-DE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51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834DE8-52A9-4244-8A41-9D132CFBBFF2}" type="slidenum">
              <a:rPr lang="de-DE" sz="1200"/>
              <a:pPr/>
              <a:t>11</a:t>
            </a:fld>
            <a:endParaRPr lang="de-DE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37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0B2343-9E4E-F94E-9FC5-5232878AD5B6}" type="slidenum">
              <a:rPr lang="de-DE" sz="1200"/>
              <a:pPr/>
              <a:t>12</a:t>
            </a:fld>
            <a:endParaRPr lang="de-DE" sz="12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07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74F250-B47B-DC43-ABBB-47D15C5D0B1D}" type="slidenum">
              <a:rPr lang="de-DE" sz="1200"/>
              <a:pPr/>
              <a:t>13</a:t>
            </a:fld>
            <a:endParaRPr lang="de-DE" sz="12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3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9555A4-F334-5745-9BA9-3B87CC6A1A8B}" type="slidenum">
              <a:rPr lang="de-DE" sz="1200"/>
              <a:pPr/>
              <a:t>14</a:t>
            </a:fld>
            <a:endParaRPr lang="de-DE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6"/>
            <a:ext cx="2057400" cy="4824413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6"/>
            <a:ext cx="6019800" cy="4824413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7012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37000"/>
            <a:ext cx="4037012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0425" cy="473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2425" cy="473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fld id="{6ECDB0B3-4128-254C-8A68-CE7EF3174219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024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2" y="6400800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9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0" y="981077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0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9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21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2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8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9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3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4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25.w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2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40.png"/><Relationship Id="rId5" Type="http://schemas.openxmlformats.org/officeDocument/2006/relationships/oleObject" Target="../embeddings/oleObject12.bin"/><Relationship Id="rId6" Type="http://schemas.openxmlformats.org/officeDocument/2006/relationships/image" Target="../media/image3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jpe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7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Tanya Braun (Übungen)</a:t>
            </a: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sowie viele Tutoren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6805" r="5019" b="11629"/>
          <a:stretch>
            <a:fillRect/>
          </a:stretch>
        </p:blipFill>
        <p:spPr bwMode="auto">
          <a:xfrm>
            <a:off x="971550" y="188913"/>
            <a:ext cx="7129463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6751104"/>
            <a:ext cx="8784976" cy="2062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1560" y="-315416"/>
            <a:ext cx="326243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Sigmoid-Einheit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045757" y="3419064"/>
            <a:ext cx="33249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i</a:t>
            </a:r>
            <a:r>
              <a:rPr lang="en-US" sz="2400" dirty="0" err="1" smtClean="0"/>
              <a:t>st</a:t>
            </a:r>
            <a:r>
              <a:rPr lang="en-US" sz="2400" dirty="0" smtClean="0"/>
              <a:t> die Sigmoid-</a:t>
            </a:r>
            <a:r>
              <a:rPr lang="en-US" sz="2400" dirty="0" err="1" smtClean="0"/>
              <a:t>Funktion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65001" y="4653136"/>
            <a:ext cx="174118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Eigenschaft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352145" y="5171708"/>
            <a:ext cx="5739319" cy="1550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77790" y="5325015"/>
            <a:ext cx="573586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err="1" smtClean="0"/>
              <a:t>Wir</a:t>
            </a:r>
            <a:r>
              <a:rPr lang="en-US" sz="2400" dirty="0" smtClean="0"/>
              <a:t> </a:t>
            </a:r>
            <a:r>
              <a:rPr lang="en-US" sz="2400" dirty="0" err="1" smtClean="0"/>
              <a:t>können</a:t>
            </a:r>
            <a:r>
              <a:rPr lang="en-US" sz="2400" dirty="0" smtClean="0"/>
              <a:t> den </a:t>
            </a:r>
            <a:r>
              <a:rPr lang="en-US" sz="2400" dirty="0" err="1" smtClean="0"/>
              <a:t>Gradienten</a:t>
            </a:r>
            <a:r>
              <a:rPr lang="en-US" sz="2400" dirty="0" smtClean="0"/>
              <a:t> </a:t>
            </a:r>
            <a:r>
              <a:rPr lang="en-US" sz="2400" dirty="0" err="1" smtClean="0"/>
              <a:t>verwenden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/>
              <a:t>um die Einheit </a:t>
            </a:r>
            <a:r>
              <a:rPr lang="en-US" sz="2400" dirty="0" err="1" smtClean="0"/>
              <a:t>anzupassen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err="1" smtClean="0"/>
              <a:t>Wir</a:t>
            </a:r>
            <a:r>
              <a:rPr lang="en-US" sz="2400" dirty="0" smtClean="0"/>
              <a:t> </a:t>
            </a:r>
            <a:r>
              <a:rPr lang="en-US" sz="2400" dirty="0" err="1" smtClean="0"/>
              <a:t>kommen</a:t>
            </a:r>
            <a:r>
              <a:rPr lang="en-US" sz="2400" dirty="0" smtClean="0"/>
              <a:t> </a:t>
            </a:r>
            <a:r>
              <a:rPr lang="en-US" sz="2400" dirty="0" err="1" smtClean="0"/>
              <a:t>gleich</a:t>
            </a:r>
            <a:r>
              <a:rPr lang="en-US" sz="2400" dirty="0" smtClean="0"/>
              <a:t> </a:t>
            </a:r>
            <a:r>
              <a:rPr lang="en-US" sz="2400" dirty="0" err="1" smtClean="0"/>
              <a:t>darauf</a:t>
            </a:r>
            <a:r>
              <a:rPr lang="en-US" sz="2400" dirty="0" smtClean="0"/>
              <a:t> </a:t>
            </a:r>
            <a:r>
              <a:rPr lang="en-US" sz="2400" dirty="0" err="1" smtClean="0"/>
              <a:t>zurück</a:t>
            </a:r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996816" y="4658512"/>
            <a:ext cx="148309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(Gradient)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4099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" t="9366" r="2788" b="8458"/>
          <a:stretch>
            <a:fillRect/>
          </a:stretch>
        </p:blipFill>
        <p:spPr bwMode="auto">
          <a:xfrm>
            <a:off x="-176213" y="-217091"/>
            <a:ext cx="9320213" cy="710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7637" y="6681235"/>
            <a:ext cx="8784976" cy="2062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-387424"/>
            <a:ext cx="8507457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600" dirty="0" smtClean="0"/>
          </a:p>
          <a:p>
            <a:r>
              <a:rPr lang="en-US" sz="3600" dirty="0" err="1" smtClean="0"/>
              <a:t>Mehr-Ebenen</a:t>
            </a:r>
            <a:r>
              <a:rPr lang="en-US" sz="3600" dirty="0" smtClean="0"/>
              <a:t> </a:t>
            </a:r>
            <a:r>
              <a:rPr lang="en-US" sz="3600" dirty="0" err="1" smtClean="0"/>
              <a:t>Netze</a:t>
            </a:r>
            <a:r>
              <a:rPr lang="en-US" sz="3600" dirty="0" smtClean="0"/>
              <a:t> von Sigmoid-</a:t>
            </a:r>
            <a:r>
              <a:rPr lang="en-US" sz="3600" dirty="0" err="1" smtClean="0"/>
              <a:t>Einheiten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8507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0"/>
            <a:ext cx="8820150" cy="669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684213" y="4005263"/>
            <a:ext cx="78359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Z = y1 AND NOT y2 = (x1 OR x2) AND NOT(x1 AND x2)</a:t>
            </a:r>
          </a:p>
        </p:txBody>
      </p:sp>
    </p:spTree>
    <p:extLst>
      <p:ext uri="{BB962C8B-B14F-4D97-AF65-F5344CB8AC3E}">
        <p14:creationId xmlns:p14="http://schemas.microsoft.com/office/powerpoint/2010/main" val="131899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969" name="Picture 3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6479"/>
            <a:ext cx="85344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1912" y="6093296"/>
            <a:ext cx="878497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017" name="Picture 3" descr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575550" cy="61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1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272380"/>
            <a:ext cx="8226425" cy="1068388"/>
          </a:xfrm>
        </p:spPr>
        <p:txBody>
          <a:bodyPr/>
          <a:lstStyle/>
          <a:p>
            <a:r>
              <a:rPr lang="de-DE" altLang="en-US" sz="4000"/>
              <a:t>Netztopologien</a:t>
            </a:r>
          </a:p>
        </p:txBody>
      </p:sp>
      <p:grpSp>
        <p:nvGrpSpPr>
          <p:cNvPr id="23557" name="Group 5"/>
          <p:cNvGrpSpPr>
            <a:grpSpLocks noChangeAspect="1"/>
          </p:cNvGrpSpPr>
          <p:nvPr/>
        </p:nvGrpSpPr>
        <p:grpSpPr bwMode="auto">
          <a:xfrm>
            <a:off x="323850" y="2276475"/>
            <a:ext cx="2089150" cy="2089150"/>
            <a:chOff x="2925" y="2067"/>
            <a:chExt cx="2304" cy="2304"/>
          </a:xfrm>
        </p:grpSpPr>
        <p:sp>
          <p:nvSpPr>
            <p:cNvPr id="23558" name="AutoShape 6"/>
            <p:cNvSpPr>
              <a:spLocks noChangeAspect="1" noChangeArrowheads="1"/>
            </p:cNvSpPr>
            <p:nvPr/>
          </p:nvSpPr>
          <p:spPr bwMode="auto">
            <a:xfrm>
              <a:off x="2925" y="2067"/>
              <a:ext cx="23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Oval 7"/>
            <p:cNvSpPr>
              <a:spLocks noChangeArrowheads="1"/>
            </p:cNvSpPr>
            <p:nvPr/>
          </p:nvSpPr>
          <p:spPr bwMode="auto">
            <a:xfrm>
              <a:off x="350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Oval 8"/>
            <p:cNvSpPr>
              <a:spLocks noChangeArrowheads="1"/>
            </p:cNvSpPr>
            <p:nvPr/>
          </p:nvSpPr>
          <p:spPr bwMode="auto">
            <a:xfrm>
              <a:off x="422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Oval 9"/>
            <p:cNvSpPr>
              <a:spLocks noChangeArrowheads="1"/>
            </p:cNvSpPr>
            <p:nvPr/>
          </p:nvSpPr>
          <p:spPr bwMode="auto">
            <a:xfrm>
              <a:off x="3069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Oval 10"/>
            <p:cNvSpPr>
              <a:spLocks noChangeArrowheads="1"/>
            </p:cNvSpPr>
            <p:nvPr/>
          </p:nvSpPr>
          <p:spPr bwMode="auto">
            <a:xfrm>
              <a:off x="3933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Oval 11"/>
            <p:cNvSpPr>
              <a:spLocks noChangeArrowheads="1"/>
            </p:cNvSpPr>
            <p:nvPr/>
          </p:nvSpPr>
          <p:spPr bwMode="auto">
            <a:xfrm>
              <a:off x="3501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Oval 12"/>
            <p:cNvSpPr>
              <a:spLocks noChangeArrowheads="1"/>
            </p:cNvSpPr>
            <p:nvPr/>
          </p:nvSpPr>
          <p:spPr bwMode="auto">
            <a:xfrm>
              <a:off x="4797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Oval 13"/>
            <p:cNvSpPr>
              <a:spLocks noChangeArrowheads="1"/>
            </p:cNvSpPr>
            <p:nvPr/>
          </p:nvSpPr>
          <p:spPr bwMode="auto">
            <a:xfrm>
              <a:off x="436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Line 14"/>
            <p:cNvSpPr>
              <a:spLocks noChangeShapeType="1"/>
            </p:cNvSpPr>
            <p:nvPr/>
          </p:nvSpPr>
          <p:spPr bwMode="auto">
            <a:xfrm flipH="1">
              <a:off x="3213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>
              <a:off x="3789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16"/>
            <p:cNvSpPr>
              <a:spLocks noChangeShapeType="1"/>
            </p:cNvSpPr>
            <p:nvPr/>
          </p:nvSpPr>
          <p:spPr bwMode="auto">
            <a:xfrm flipH="1">
              <a:off x="3357" y="2643"/>
              <a:ext cx="100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>
              <a:off x="4365" y="2643"/>
              <a:ext cx="43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>
              <a:off x="407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>
              <a:off x="335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 flipH="1">
              <a:off x="3789" y="3363"/>
              <a:ext cx="100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Line 21"/>
            <p:cNvSpPr>
              <a:spLocks noChangeShapeType="1"/>
            </p:cNvSpPr>
            <p:nvPr/>
          </p:nvSpPr>
          <p:spPr bwMode="auto">
            <a:xfrm flipH="1">
              <a:off x="4653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76" name="Group 24"/>
          <p:cNvGrpSpPr>
            <a:grpSpLocks noChangeAspect="1"/>
          </p:cNvGrpSpPr>
          <p:nvPr/>
        </p:nvGrpSpPr>
        <p:grpSpPr bwMode="auto">
          <a:xfrm>
            <a:off x="4932363" y="2420938"/>
            <a:ext cx="1943100" cy="1943100"/>
            <a:chOff x="2925" y="2067"/>
            <a:chExt cx="2304" cy="2304"/>
          </a:xfrm>
        </p:grpSpPr>
        <p:sp>
          <p:nvSpPr>
            <p:cNvPr id="23577" name="AutoShape 25"/>
            <p:cNvSpPr>
              <a:spLocks noChangeAspect="1" noChangeArrowheads="1"/>
            </p:cNvSpPr>
            <p:nvPr/>
          </p:nvSpPr>
          <p:spPr bwMode="auto">
            <a:xfrm>
              <a:off x="2925" y="2067"/>
              <a:ext cx="23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Oval 26"/>
            <p:cNvSpPr>
              <a:spLocks noChangeArrowheads="1"/>
            </p:cNvSpPr>
            <p:nvPr/>
          </p:nvSpPr>
          <p:spPr bwMode="auto">
            <a:xfrm>
              <a:off x="350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Oval 27"/>
            <p:cNvSpPr>
              <a:spLocks noChangeArrowheads="1"/>
            </p:cNvSpPr>
            <p:nvPr/>
          </p:nvSpPr>
          <p:spPr bwMode="auto">
            <a:xfrm>
              <a:off x="422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Oval 28"/>
            <p:cNvSpPr>
              <a:spLocks noChangeArrowheads="1"/>
            </p:cNvSpPr>
            <p:nvPr/>
          </p:nvSpPr>
          <p:spPr bwMode="auto">
            <a:xfrm>
              <a:off x="3069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Oval 29"/>
            <p:cNvSpPr>
              <a:spLocks noChangeArrowheads="1"/>
            </p:cNvSpPr>
            <p:nvPr/>
          </p:nvSpPr>
          <p:spPr bwMode="auto">
            <a:xfrm>
              <a:off x="3933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Oval 30"/>
            <p:cNvSpPr>
              <a:spLocks noChangeArrowheads="1"/>
            </p:cNvSpPr>
            <p:nvPr/>
          </p:nvSpPr>
          <p:spPr bwMode="auto">
            <a:xfrm>
              <a:off x="3501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Oval 31"/>
            <p:cNvSpPr>
              <a:spLocks noChangeArrowheads="1"/>
            </p:cNvSpPr>
            <p:nvPr/>
          </p:nvSpPr>
          <p:spPr bwMode="auto">
            <a:xfrm>
              <a:off x="4797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Oval 32"/>
            <p:cNvSpPr>
              <a:spLocks noChangeArrowheads="1"/>
            </p:cNvSpPr>
            <p:nvPr/>
          </p:nvSpPr>
          <p:spPr bwMode="auto">
            <a:xfrm>
              <a:off x="436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Line 33"/>
            <p:cNvSpPr>
              <a:spLocks noChangeShapeType="1"/>
            </p:cNvSpPr>
            <p:nvPr/>
          </p:nvSpPr>
          <p:spPr bwMode="auto">
            <a:xfrm flipH="1">
              <a:off x="3213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Line 34"/>
            <p:cNvSpPr>
              <a:spLocks noChangeShapeType="1"/>
            </p:cNvSpPr>
            <p:nvPr/>
          </p:nvSpPr>
          <p:spPr bwMode="auto">
            <a:xfrm>
              <a:off x="4365" y="2643"/>
              <a:ext cx="43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Line 35"/>
            <p:cNvSpPr>
              <a:spLocks noChangeShapeType="1"/>
            </p:cNvSpPr>
            <p:nvPr/>
          </p:nvSpPr>
          <p:spPr bwMode="auto">
            <a:xfrm>
              <a:off x="407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Line 36"/>
            <p:cNvSpPr>
              <a:spLocks noChangeShapeType="1"/>
            </p:cNvSpPr>
            <p:nvPr/>
          </p:nvSpPr>
          <p:spPr bwMode="auto">
            <a:xfrm>
              <a:off x="335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Line 37"/>
            <p:cNvSpPr>
              <a:spLocks noChangeShapeType="1"/>
            </p:cNvSpPr>
            <p:nvPr/>
          </p:nvSpPr>
          <p:spPr bwMode="auto">
            <a:xfrm flipH="1">
              <a:off x="4653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Line 38"/>
            <p:cNvSpPr>
              <a:spLocks noChangeShapeType="1"/>
            </p:cNvSpPr>
            <p:nvPr/>
          </p:nvSpPr>
          <p:spPr bwMode="auto">
            <a:xfrm flipH="1">
              <a:off x="3357" y="3219"/>
              <a:ext cx="5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Line 39"/>
            <p:cNvSpPr>
              <a:spLocks noChangeShapeType="1"/>
            </p:cNvSpPr>
            <p:nvPr/>
          </p:nvSpPr>
          <p:spPr bwMode="auto">
            <a:xfrm flipH="1">
              <a:off x="3789" y="4083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Line 40"/>
            <p:cNvSpPr>
              <a:spLocks noChangeShapeType="1"/>
            </p:cNvSpPr>
            <p:nvPr/>
          </p:nvSpPr>
          <p:spPr bwMode="auto">
            <a:xfrm>
              <a:off x="3789" y="2499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Line 41"/>
            <p:cNvSpPr>
              <a:spLocks noChangeShapeType="1"/>
            </p:cNvSpPr>
            <p:nvPr/>
          </p:nvSpPr>
          <p:spPr bwMode="auto">
            <a:xfrm>
              <a:off x="3789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667" name="Group 115"/>
          <p:cNvGrpSpPr>
            <a:grpSpLocks noChangeAspect="1"/>
          </p:cNvGrpSpPr>
          <p:nvPr/>
        </p:nvGrpSpPr>
        <p:grpSpPr bwMode="auto">
          <a:xfrm>
            <a:off x="6300788" y="4221163"/>
            <a:ext cx="2447925" cy="2319337"/>
            <a:chOff x="2925" y="2067"/>
            <a:chExt cx="2736" cy="2592"/>
          </a:xfrm>
        </p:grpSpPr>
        <p:sp>
          <p:nvSpPr>
            <p:cNvPr id="23668" name="AutoShape 116"/>
            <p:cNvSpPr>
              <a:spLocks noChangeAspect="1" noChangeArrowheads="1"/>
            </p:cNvSpPr>
            <p:nvPr/>
          </p:nvSpPr>
          <p:spPr bwMode="auto">
            <a:xfrm>
              <a:off x="2925" y="2067"/>
              <a:ext cx="2736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9" name="Oval 117"/>
            <p:cNvSpPr>
              <a:spLocks noChangeArrowheads="1"/>
            </p:cNvSpPr>
            <p:nvPr/>
          </p:nvSpPr>
          <p:spPr bwMode="auto">
            <a:xfrm>
              <a:off x="350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0" name="Oval 118"/>
            <p:cNvSpPr>
              <a:spLocks noChangeArrowheads="1"/>
            </p:cNvSpPr>
            <p:nvPr/>
          </p:nvSpPr>
          <p:spPr bwMode="auto">
            <a:xfrm>
              <a:off x="422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1" name="Oval 119"/>
            <p:cNvSpPr>
              <a:spLocks noChangeArrowheads="1"/>
            </p:cNvSpPr>
            <p:nvPr/>
          </p:nvSpPr>
          <p:spPr bwMode="auto">
            <a:xfrm>
              <a:off x="3069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2" name="Oval 120"/>
            <p:cNvSpPr>
              <a:spLocks noChangeArrowheads="1"/>
            </p:cNvSpPr>
            <p:nvPr/>
          </p:nvSpPr>
          <p:spPr bwMode="auto">
            <a:xfrm>
              <a:off x="3933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3" name="Oval 121"/>
            <p:cNvSpPr>
              <a:spLocks noChangeArrowheads="1"/>
            </p:cNvSpPr>
            <p:nvPr/>
          </p:nvSpPr>
          <p:spPr bwMode="auto">
            <a:xfrm>
              <a:off x="4797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4" name="Oval 122"/>
            <p:cNvSpPr>
              <a:spLocks noChangeArrowheads="1"/>
            </p:cNvSpPr>
            <p:nvPr/>
          </p:nvSpPr>
          <p:spPr bwMode="auto">
            <a:xfrm>
              <a:off x="436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5" name="Line 123"/>
            <p:cNvSpPr>
              <a:spLocks noChangeShapeType="1"/>
            </p:cNvSpPr>
            <p:nvPr/>
          </p:nvSpPr>
          <p:spPr bwMode="auto">
            <a:xfrm flipH="1">
              <a:off x="3213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6" name="Line 124"/>
            <p:cNvSpPr>
              <a:spLocks noChangeShapeType="1"/>
            </p:cNvSpPr>
            <p:nvPr/>
          </p:nvSpPr>
          <p:spPr bwMode="auto">
            <a:xfrm>
              <a:off x="4365" y="2643"/>
              <a:ext cx="43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7" name="Line 125"/>
            <p:cNvSpPr>
              <a:spLocks noChangeShapeType="1"/>
            </p:cNvSpPr>
            <p:nvPr/>
          </p:nvSpPr>
          <p:spPr bwMode="auto">
            <a:xfrm>
              <a:off x="407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8" name="Line 126"/>
            <p:cNvSpPr>
              <a:spLocks noChangeShapeType="1"/>
            </p:cNvSpPr>
            <p:nvPr/>
          </p:nvSpPr>
          <p:spPr bwMode="auto">
            <a:xfrm>
              <a:off x="335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9" name="Line 127"/>
            <p:cNvSpPr>
              <a:spLocks noChangeShapeType="1"/>
            </p:cNvSpPr>
            <p:nvPr/>
          </p:nvSpPr>
          <p:spPr bwMode="auto">
            <a:xfrm flipH="1">
              <a:off x="4653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0" name="Line 128"/>
            <p:cNvSpPr>
              <a:spLocks noChangeShapeType="1"/>
            </p:cNvSpPr>
            <p:nvPr/>
          </p:nvSpPr>
          <p:spPr bwMode="auto">
            <a:xfrm>
              <a:off x="3789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3681" name="AutoShape 129"/>
            <p:cNvCxnSpPr>
              <a:cxnSpLocks noChangeShapeType="1"/>
              <a:stCxn id="23673" idx="2"/>
              <a:endCxn id="23673" idx="6"/>
            </p:cNvCxnSpPr>
            <p:nvPr/>
          </p:nvCxnSpPr>
          <p:spPr bwMode="auto">
            <a:xfrm rot="10800000" flipH="1" flipV="1">
              <a:off x="4797" y="3219"/>
              <a:ext cx="288" cy="1"/>
            </a:xfrm>
            <a:prstGeom prst="curvedConnector5">
              <a:avLst>
                <a:gd name="adj1" fmla="val -100000"/>
                <a:gd name="adj2" fmla="val -34500000"/>
                <a:gd name="adj3" fmla="val 20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82" name="Oval 130"/>
            <p:cNvSpPr>
              <a:spLocks noChangeArrowheads="1"/>
            </p:cNvSpPr>
            <p:nvPr/>
          </p:nvSpPr>
          <p:spPr bwMode="auto">
            <a:xfrm>
              <a:off x="364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3683" name="AutoShape 131"/>
            <p:cNvCxnSpPr>
              <a:cxnSpLocks noChangeShapeType="1"/>
              <a:stCxn id="23682" idx="6"/>
              <a:endCxn id="23682" idx="2"/>
            </p:cNvCxnSpPr>
            <p:nvPr/>
          </p:nvCxnSpPr>
          <p:spPr bwMode="auto">
            <a:xfrm flipH="1">
              <a:off x="3645" y="4083"/>
              <a:ext cx="288" cy="1"/>
            </a:xfrm>
            <a:prstGeom prst="curvedConnector5">
              <a:avLst>
                <a:gd name="adj1" fmla="val -95833"/>
                <a:gd name="adj2" fmla="val -36000000"/>
                <a:gd name="adj3" fmla="val 2041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684" name="Group 132"/>
          <p:cNvGrpSpPr>
            <a:grpSpLocks noChangeAspect="1"/>
          </p:cNvGrpSpPr>
          <p:nvPr/>
        </p:nvGrpSpPr>
        <p:grpSpPr bwMode="auto">
          <a:xfrm>
            <a:off x="1692275" y="4292600"/>
            <a:ext cx="2016125" cy="2016125"/>
            <a:chOff x="2925" y="2067"/>
            <a:chExt cx="2304" cy="2304"/>
          </a:xfrm>
        </p:grpSpPr>
        <p:sp>
          <p:nvSpPr>
            <p:cNvPr id="23685" name="AutoShape 133"/>
            <p:cNvSpPr>
              <a:spLocks noChangeAspect="1" noChangeArrowheads="1"/>
            </p:cNvSpPr>
            <p:nvPr/>
          </p:nvSpPr>
          <p:spPr bwMode="auto">
            <a:xfrm>
              <a:off x="2925" y="2067"/>
              <a:ext cx="2304" cy="2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6" name="Oval 134"/>
            <p:cNvSpPr>
              <a:spLocks noChangeArrowheads="1"/>
            </p:cNvSpPr>
            <p:nvPr/>
          </p:nvSpPr>
          <p:spPr bwMode="auto">
            <a:xfrm>
              <a:off x="350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7" name="Oval 135"/>
            <p:cNvSpPr>
              <a:spLocks noChangeArrowheads="1"/>
            </p:cNvSpPr>
            <p:nvPr/>
          </p:nvSpPr>
          <p:spPr bwMode="auto">
            <a:xfrm>
              <a:off x="422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8" name="Oval 136"/>
            <p:cNvSpPr>
              <a:spLocks noChangeArrowheads="1"/>
            </p:cNvSpPr>
            <p:nvPr/>
          </p:nvSpPr>
          <p:spPr bwMode="auto">
            <a:xfrm>
              <a:off x="3069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9" name="Oval 137"/>
            <p:cNvSpPr>
              <a:spLocks noChangeArrowheads="1"/>
            </p:cNvSpPr>
            <p:nvPr/>
          </p:nvSpPr>
          <p:spPr bwMode="auto">
            <a:xfrm>
              <a:off x="3933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0" name="Oval 138"/>
            <p:cNvSpPr>
              <a:spLocks noChangeArrowheads="1"/>
            </p:cNvSpPr>
            <p:nvPr/>
          </p:nvSpPr>
          <p:spPr bwMode="auto">
            <a:xfrm>
              <a:off x="364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1" name="Oval 139"/>
            <p:cNvSpPr>
              <a:spLocks noChangeArrowheads="1"/>
            </p:cNvSpPr>
            <p:nvPr/>
          </p:nvSpPr>
          <p:spPr bwMode="auto">
            <a:xfrm>
              <a:off x="4797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2" name="Oval 140"/>
            <p:cNvSpPr>
              <a:spLocks noChangeArrowheads="1"/>
            </p:cNvSpPr>
            <p:nvPr/>
          </p:nvSpPr>
          <p:spPr bwMode="auto">
            <a:xfrm>
              <a:off x="436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3" name="Line 141"/>
            <p:cNvSpPr>
              <a:spLocks noChangeShapeType="1"/>
            </p:cNvSpPr>
            <p:nvPr/>
          </p:nvSpPr>
          <p:spPr bwMode="auto">
            <a:xfrm flipH="1">
              <a:off x="3213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4" name="Line 142"/>
            <p:cNvSpPr>
              <a:spLocks noChangeShapeType="1"/>
            </p:cNvSpPr>
            <p:nvPr/>
          </p:nvSpPr>
          <p:spPr bwMode="auto">
            <a:xfrm>
              <a:off x="3789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5" name="Line 143"/>
            <p:cNvSpPr>
              <a:spLocks noChangeShapeType="1"/>
            </p:cNvSpPr>
            <p:nvPr/>
          </p:nvSpPr>
          <p:spPr bwMode="auto">
            <a:xfrm>
              <a:off x="407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6" name="Line 144"/>
            <p:cNvSpPr>
              <a:spLocks noChangeShapeType="1"/>
            </p:cNvSpPr>
            <p:nvPr/>
          </p:nvSpPr>
          <p:spPr bwMode="auto">
            <a:xfrm>
              <a:off x="335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7" name="Line 145"/>
            <p:cNvSpPr>
              <a:spLocks noChangeShapeType="1"/>
            </p:cNvSpPr>
            <p:nvPr/>
          </p:nvSpPr>
          <p:spPr bwMode="auto">
            <a:xfrm flipH="1">
              <a:off x="4653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8" name="Line 146"/>
            <p:cNvSpPr>
              <a:spLocks noChangeShapeType="1"/>
            </p:cNvSpPr>
            <p:nvPr/>
          </p:nvSpPr>
          <p:spPr bwMode="auto">
            <a:xfrm>
              <a:off x="3645" y="2643"/>
              <a:ext cx="144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9" name="Line 147"/>
            <p:cNvSpPr>
              <a:spLocks noChangeShapeType="1"/>
            </p:cNvSpPr>
            <p:nvPr/>
          </p:nvSpPr>
          <p:spPr bwMode="auto">
            <a:xfrm>
              <a:off x="4365" y="2643"/>
              <a:ext cx="144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0" name="Line 148"/>
            <p:cNvSpPr>
              <a:spLocks noChangeShapeType="1"/>
            </p:cNvSpPr>
            <p:nvPr/>
          </p:nvSpPr>
          <p:spPr bwMode="auto">
            <a:xfrm>
              <a:off x="4509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701" name="Text Box 149"/>
          <p:cNvSpPr txBox="1">
            <a:spLocks noChangeArrowheads="1"/>
          </p:cNvSpPr>
          <p:nvPr/>
        </p:nvSpPr>
        <p:spPr bwMode="auto">
          <a:xfrm>
            <a:off x="250825" y="1196975"/>
            <a:ext cx="360045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b="1" u="sng">
                <a:solidFill>
                  <a:schemeClr val="tx1"/>
                </a:solidFill>
              </a:rPr>
              <a:t>FeedForward-Netze:</a:t>
            </a:r>
          </a:p>
          <a:p>
            <a:pPr>
              <a:spcBef>
                <a:spcPct val="50000"/>
              </a:spcBef>
            </a:pPr>
            <a:r>
              <a:rPr lang="de-DE" altLang="en-US" sz="1800">
                <a:solidFill>
                  <a:schemeClr val="tx1"/>
                </a:solidFill>
              </a:rPr>
              <a:t>Gerichtete Verbindungen nur von niedrigen zu höheren Schichten</a:t>
            </a:r>
          </a:p>
        </p:txBody>
      </p:sp>
      <p:sp>
        <p:nvSpPr>
          <p:cNvPr id="23702" name="Text Box 150"/>
          <p:cNvSpPr txBox="1">
            <a:spLocks noChangeArrowheads="1"/>
          </p:cNvSpPr>
          <p:nvPr/>
        </p:nvSpPr>
        <p:spPr bwMode="auto">
          <a:xfrm>
            <a:off x="4859338" y="1125538"/>
            <a:ext cx="3671887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b="1" u="sng">
                <a:solidFill>
                  <a:schemeClr val="tx1"/>
                </a:solidFill>
              </a:rPr>
              <a:t>FeedBack-Netze (</a:t>
            </a:r>
            <a:r>
              <a:rPr lang="de-DE" altLang="en-US" sz="1800" b="1" i="1" u="sng">
                <a:solidFill>
                  <a:schemeClr val="tx1"/>
                </a:solidFill>
              </a:rPr>
              <a:t>rekurrente</a:t>
            </a:r>
            <a:r>
              <a:rPr lang="de-DE" altLang="en-US" sz="1800" b="1" u="sng">
                <a:solidFill>
                  <a:schemeClr val="tx1"/>
                </a:solidFill>
              </a:rPr>
              <a:t> Netze):</a:t>
            </a:r>
          </a:p>
          <a:p>
            <a:pPr>
              <a:spcBef>
                <a:spcPct val="50000"/>
              </a:spcBef>
            </a:pPr>
            <a:r>
              <a:rPr lang="de-DE" altLang="en-US" sz="1800">
                <a:solidFill>
                  <a:schemeClr val="tx1"/>
                </a:solidFill>
              </a:rPr>
              <a:t>Verbindungen zwischen allen Schichten möglich</a:t>
            </a:r>
          </a:p>
        </p:txBody>
      </p:sp>
      <p:sp>
        <p:nvSpPr>
          <p:cNvPr id="23703" name="Text Box 151"/>
          <p:cNvSpPr txBox="1">
            <a:spLocks noChangeArrowheads="1"/>
          </p:cNvSpPr>
          <p:nvPr/>
        </p:nvSpPr>
        <p:spPr bwMode="auto">
          <a:xfrm>
            <a:off x="2339975" y="2924175"/>
            <a:ext cx="11525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i="1">
                <a:solidFill>
                  <a:schemeClr val="tx1"/>
                </a:solidFill>
              </a:rPr>
              <a:t>FF-Netz erster Ordnung</a:t>
            </a:r>
          </a:p>
        </p:txBody>
      </p:sp>
      <p:sp>
        <p:nvSpPr>
          <p:cNvPr id="23705" name="Text Box 153"/>
          <p:cNvSpPr txBox="1">
            <a:spLocks noChangeArrowheads="1"/>
          </p:cNvSpPr>
          <p:nvPr/>
        </p:nvSpPr>
        <p:spPr bwMode="auto">
          <a:xfrm>
            <a:off x="539750" y="4868863"/>
            <a:ext cx="13684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i="1">
                <a:solidFill>
                  <a:schemeClr val="tx1"/>
                </a:solidFill>
              </a:rPr>
              <a:t>FF-Netz zweiter Ordnung</a:t>
            </a:r>
          </a:p>
        </p:txBody>
      </p:sp>
      <p:sp>
        <p:nvSpPr>
          <p:cNvPr id="23706" name="Text Box 154"/>
          <p:cNvSpPr txBox="1">
            <a:spLocks noChangeArrowheads="1"/>
          </p:cNvSpPr>
          <p:nvPr/>
        </p:nvSpPr>
        <p:spPr bwMode="auto">
          <a:xfrm>
            <a:off x="5003800" y="4797425"/>
            <a:ext cx="13668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i="1">
                <a:solidFill>
                  <a:schemeClr val="tx1"/>
                </a:solidFill>
              </a:rPr>
              <a:t>FB-Netz mit direkter Rückkopp-lung</a:t>
            </a:r>
          </a:p>
        </p:txBody>
      </p:sp>
      <p:sp>
        <p:nvSpPr>
          <p:cNvPr id="23708" name="Text Box 156"/>
          <p:cNvSpPr txBox="1">
            <a:spLocks noChangeArrowheads="1"/>
          </p:cNvSpPr>
          <p:nvPr/>
        </p:nvSpPr>
        <p:spPr bwMode="auto">
          <a:xfrm>
            <a:off x="7019925" y="2781300"/>
            <a:ext cx="15843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i="1">
                <a:solidFill>
                  <a:schemeClr val="tx1"/>
                </a:solidFill>
              </a:rPr>
              <a:t>FB-Netz mit Lateral-verbindungen</a:t>
            </a:r>
          </a:p>
        </p:txBody>
      </p:sp>
      <p:sp>
        <p:nvSpPr>
          <p:cNvPr id="23711" name="Rectangle 159"/>
          <p:cNvSpPr>
            <a:spLocks noChangeArrowheads="1"/>
          </p:cNvSpPr>
          <p:nvPr/>
        </p:nvSpPr>
        <p:spPr bwMode="auto">
          <a:xfrm>
            <a:off x="395288" y="2492375"/>
            <a:ext cx="3529012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12" name="Rectangle 160"/>
          <p:cNvSpPr>
            <a:spLocks noChangeArrowheads="1"/>
          </p:cNvSpPr>
          <p:nvPr/>
        </p:nvSpPr>
        <p:spPr bwMode="auto">
          <a:xfrm>
            <a:off x="4932363" y="4365625"/>
            <a:ext cx="3671887" cy="1871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13" name="Rectangle 161"/>
          <p:cNvSpPr>
            <a:spLocks noChangeArrowheads="1"/>
          </p:cNvSpPr>
          <p:nvPr/>
        </p:nvSpPr>
        <p:spPr bwMode="auto">
          <a:xfrm>
            <a:off x="4932363" y="2492375"/>
            <a:ext cx="3671887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14" name="Rectangle 162"/>
          <p:cNvSpPr>
            <a:spLocks noChangeArrowheads="1"/>
          </p:cNvSpPr>
          <p:nvPr/>
        </p:nvSpPr>
        <p:spPr bwMode="auto">
          <a:xfrm>
            <a:off x="395288" y="4365625"/>
            <a:ext cx="3529012" cy="1871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00200" y="6361583"/>
            <a:ext cx="1616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 smtClean="0">
                <a:solidFill>
                  <a:srgbClr val="190CFF"/>
                </a:solidFill>
              </a:rPr>
              <a:t>© Stefan </a:t>
            </a:r>
            <a:r>
              <a:rPr lang="de-DE" altLang="en-US" sz="1400">
                <a:solidFill>
                  <a:srgbClr val="190CFF"/>
                </a:solidFill>
              </a:rPr>
              <a:t>Hartmann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8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01" grpId="0"/>
      <p:bldP spid="23702" grpId="0"/>
      <p:bldP spid="23703" grpId="0"/>
      <p:bldP spid="23705" grpId="0"/>
      <p:bldP spid="23706" grpId="0"/>
      <p:bldP spid="23708" grpId="0"/>
      <p:bldP spid="23711" grpId="0" animBg="1"/>
      <p:bldP spid="23712" grpId="0" animBg="1"/>
      <p:bldP spid="23713" grpId="0" animBg="1"/>
      <p:bldP spid="237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78023" y="260648"/>
            <a:ext cx="8226425" cy="1139825"/>
          </a:xfrm>
        </p:spPr>
        <p:txBody>
          <a:bodyPr/>
          <a:lstStyle/>
          <a:p>
            <a:r>
              <a:rPr lang="de-DE" altLang="en-US" sz="3600" dirty="0"/>
              <a:t>Die </a:t>
            </a:r>
            <a:r>
              <a:rPr lang="de-DE" altLang="en-US" sz="3600" dirty="0" smtClean="0"/>
              <a:t>Eingabefunktion </a:t>
            </a:r>
            <a:endParaRPr lang="de-DE" altLang="en-US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0213" y="1268413"/>
            <a:ext cx="8318500" cy="4522787"/>
          </a:xfr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charset="0"/>
              <a:buNone/>
            </a:pPr>
            <a:r>
              <a:rPr lang="de-DE" altLang="en-US" sz="2400" dirty="0"/>
              <a:t>Die </a:t>
            </a:r>
            <a:r>
              <a:rPr lang="de-DE" altLang="en-US" sz="2400" dirty="0" smtClean="0"/>
              <a:t>Eingabe- oder </a:t>
            </a:r>
            <a:r>
              <a:rPr lang="de-DE" altLang="en-US" sz="2400" dirty="0"/>
              <a:t>Propagierungsfunktion berechnet aus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charset="0"/>
              <a:buNone/>
            </a:pPr>
            <a:r>
              <a:rPr lang="de-DE" altLang="en-US" sz="2400" dirty="0"/>
              <a:t>dem Eingabevektor                         </a:t>
            </a:r>
            <a:r>
              <a:rPr lang="de-DE" altLang="en-US" sz="2400" dirty="0" smtClean="0"/>
              <a:t>   und </a:t>
            </a:r>
            <a:r>
              <a:rPr lang="de-DE" altLang="en-US" sz="2400" dirty="0"/>
              <a:t>dem Gewichtsvektor                   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charset="0"/>
              <a:buNone/>
            </a:pPr>
            <a:r>
              <a:rPr lang="de-DE" altLang="en-US" sz="2400" dirty="0"/>
              <a:t>                        </a:t>
            </a:r>
            <a:r>
              <a:rPr lang="de-DE" altLang="en-US" sz="2400" dirty="0" smtClean="0"/>
              <a:t>        den </a:t>
            </a:r>
            <a:r>
              <a:rPr lang="de-DE" altLang="en-US" sz="2400" dirty="0"/>
              <a:t>Nettoinput des i-</a:t>
            </a:r>
            <a:r>
              <a:rPr lang="de-DE" altLang="en-US" sz="2400" dirty="0" err="1"/>
              <a:t>ten</a:t>
            </a:r>
            <a:r>
              <a:rPr lang="de-DE" altLang="en-US" sz="2400" dirty="0"/>
              <a:t> </a:t>
            </a:r>
            <a:r>
              <a:rPr lang="de-DE" altLang="en-US" sz="2400" dirty="0" smtClean="0"/>
              <a:t>Knotens. </a:t>
            </a:r>
            <a:endParaRPr lang="de-DE" altLang="en-US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charset="0"/>
              <a:buNone/>
            </a:pPr>
            <a:r>
              <a:rPr lang="de-DE" altLang="en-US" sz="2400" dirty="0"/>
              <a:t>Es gibt folgende Inputfunktionen: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charset="0"/>
              <a:buNone/>
            </a:pPr>
            <a:endParaRPr lang="de-DE" altLang="en-US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charset="0"/>
              <a:buChar char="•"/>
            </a:pPr>
            <a:r>
              <a:rPr lang="de-DE" altLang="en-US" sz="2400" dirty="0"/>
              <a:t>Summe: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charset="0"/>
              <a:buNone/>
            </a:pPr>
            <a:endParaRPr lang="de-DE" altLang="en-US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charset="0"/>
              <a:buChar char="•"/>
            </a:pPr>
            <a:r>
              <a:rPr lang="de-DE" altLang="en-US" sz="2400" dirty="0"/>
              <a:t>Maximalwert: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charset="0"/>
              <a:buNone/>
            </a:pPr>
            <a:endParaRPr lang="de-DE" altLang="en-US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charset="0"/>
              <a:buChar char="•"/>
            </a:pPr>
            <a:r>
              <a:rPr lang="de-DE" altLang="en-US" sz="2400" dirty="0"/>
              <a:t>Produkt: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charset="0"/>
              <a:buNone/>
            </a:pPr>
            <a:endParaRPr lang="de-DE" altLang="en-US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charset="0"/>
              <a:buChar char="•"/>
            </a:pPr>
            <a:r>
              <a:rPr lang="de-DE" altLang="en-US" sz="2400" dirty="0"/>
              <a:t>Minimalwert:</a:t>
            </a:r>
          </a:p>
        </p:txBody>
      </p:sp>
      <p:graphicFrame>
        <p:nvGraphicFramePr>
          <p:cNvPr id="20486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782888" y="3141663"/>
          <a:ext cx="311785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6" name="Formel" r:id="rId3" imgW="1701720" imgH="444240" progId="Equation.3">
                  <p:embed/>
                </p:oleObj>
              </mc:Choice>
              <mc:Fallback>
                <p:oleObj name="Formel" r:id="rId3" imgW="17017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3141663"/>
                        <a:ext cx="3117850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854325" y="4076700"/>
          <a:ext cx="34290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7" name="Formel" r:id="rId5" imgW="1866600" imgH="291960" progId="Equation.3">
                  <p:embed/>
                </p:oleObj>
              </mc:Choice>
              <mc:Fallback>
                <p:oleObj name="Formel" r:id="rId5" imgW="18666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4076700"/>
                        <a:ext cx="34290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2206625" y="4652963"/>
          <a:ext cx="330200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8" name="Formel" r:id="rId7" imgW="1726920" imgH="457200" progId="Equation.3">
                  <p:embed/>
                </p:oleObj>
              </mc:Choice>
              <mc:Fallback>
                <p:oleObj name="Formel" r:id="rId7" imgW="1726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25" y="4652963"/>
                        <a:ext cx="330200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2900363" y="5734050"/>
          <a:ext cx="3328987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9" name="Formel" r:id="rId9" imgW="1841400" imgH="291960" progId="Equation.3">
                  <p:embed/>
                </p:oleObj>
              </mc:Choice>
              <mc:Fallback>
                <p:oleObj name="Formel" r:id="rId9" imgW="18414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0363" y="5734050"/>
                        <a:ext cx="3328987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732892"/>
              </p:ext>
            </p:extLst>
          </p:nvPr>
        </p:nvGraphicFramePr>
        <p:xfrm>
          <a:off x="3035618" y="1627912"/>
          <a:ext cx="17018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0" name="Formel" r:id="rId11" imgW="799920" imgH="228600" progId="Equation.3">
                  <p:embed/>
                </p:oleObj>
              </mc:Choice>
              <mc:Fallback>
                <p:oleObj name="Formel" r:id="rId11" imgW="799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618" y="1627912"/>
                        <a:ext cx="17018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3" name="Object 13"/>
          <p:cNvGraphicFramePr>
            <a:graphicFrameLocks noChangeAspect="1"/>
          </p:cNvGraphicFramePr>
          <p:nvPr/>
        </p:nvGraphicFramePr>
        <p:xfrm>
          <a:off x="539750" y="2060575"/>
          <a:ext cx="194468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1" name="Formel" r:id="rId13" imgW="1041120" imgH="241200" progId="Equation.3">
                  <p:embed/>
                </p:oleObj>
              </mc:Choice>
              <mc:Fallback>
                <p:oleObj name="Formel" r:id="rId13" imgW="10411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060575"/>
                        <a:ext cx="194468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700200" y="6361583"/>
            <a:ext cx="1616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 smtClean="0">
                <a:solidFill>
                  <a:srgbClr val="190CFF"/>
                </a:solidFill>
              </a:rPr>
              <a:t>© Stefan </a:t>
            </a:r>
            <a:r>
              <a:rPr lang="de-DE" altLang="en-US" sz="1400">
                <a:solidFill>
                  <a:srgbClr val="190CFF"/>
                </a:solidFill>
              </a:rPr>
              <a:t>Hartmann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4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71810"/>
            <a:ext cx="8226425" cy="996950"/>
          </a:xfrm>
        </p:spPr>
        <p:txBody>
          <a:bodyPr/>
          <a:lstStyle/>
          <a:p>
            <a:r>
              <a:rPr lang="de-DE" altLang="en-US" sz="3600"/>
              <a:t>Die Aktivierungsfunktion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25686"/>
            <a:ext cx="8064500" cy="5327650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buFont typeface="Times New Roman" charset="0"/>
              <a:buNone/>
            </a:pPr>
            <a:r>
              <a:rPr lang="de-DE" altLang="en-US" sz="2000" dirty="0"/>
              <a:t>Mit der Aktivierungsfunktion (auch: Transferfunktion) wird aus dem</a:t>
            </a:r>
          </a:p>
          <a:p>
            <a:pPr marL="342900" indent="-342900">
              <a:spcBef>
                <a:spcPct val="20000"/>
              </a:spcBef>
              <a:buFont typeface="Times New Roman" charset="0"/>
              <a:buNone/>
            </a:pPr>
            <a:r>
              <a:rPr lang="de-DE" altLang="en-US" sz="2000" dirty="0"/>
              <a:t>Nettoinput der Aktivierungszustand </a:t>
            </a:r>
            <a:r>
              <a:rPr lang="de-DE" altLang="en-US" sz="2000" dirty="0" smtClean="0"/>
              <a:t>eines Knotens berechnet</a:t>
            </a:r>
            <a:r>
              <a:rPr lang="de-DE" altLang="en-US" sz="2000" dirty="0"/>
              <a:t>. </a:t>
            </a:r>
          </a:p>
          <a:p>
            <a:pPr marL="342900" indent="-342900">
              <a:spcBef>
                <a:spcPct val="20000"/>
              </a:spcBef>
              <a:buFont typeface="Times New Roman" charset="0"/>
              <a:buNone/>
            </a:pPr>
            <a:r>
              <a:rPr lang="de-DE" altLang="en-US" sz="2000" dirty="0"/>
              <a:t>Folgende Aktivierungsfunktionen sind </a:t>
            </a:r>
            <a:r>
              <a:rPr lang="de-DE" altLang="en-US" sz="2000" dirty="0" smtClean="0"/>
              <a:t>gebräuchlich:</a:t>
            </a:r>
            <a:endParaRPr lang="de-DE" altLang="en-US" sz="2000" dirty="0"/>
          </a:p>
          <a:p>
            <a:pPr marL="342900" indent="-342900">
              <a:spcBef>
                <a:spcPct val="20000"/>
              </a:spcBef>
              <a:buFont typeface="Times New Roman" charset="0"/>
              <a:buChar char="•"/>
            </a:pPr>
            <a:endParaRPr lang="de-DE" altLang="en-US" sz="2800" dirty="0"/>
          </a:p>
          <a:p>
            <a:pPr marL="342900" indent="-342900">
              <a:spcBef>
                <a:spcPct val="20000"/>
              </a:spcBef>
              <a:buFont typeface="Times New Roman" charset="0"/>
              <a:buChar char="•"/>
            </a:pPr>
            <a:r>
              <a:rPr lang="de-DE" altLang="en-US" sz="2000" dirty="0"/>
              <a:t>Lineare Aktivierungsfunktion:</a:t>
            </a:r>
          </a:p>
          <a:p>
            <a:pPr marL="342900" indent="-342900">
              <a:spcBef>
                <a:spcPct val="20000"/>
              </a:spcBef>
              <a:buFont typeface="Times New Roman" charset="0"/>
              <a:buNone/>
            </a:pPr>
            <a:endParaRPr lang="de-DE" altLang="en-US" sz="2000" dirty="0"/>
          </a:p>
          <a:p>
            <a:pPr marL="342900" indent="-342900">
              <a:spcBef>
                <a:spcPct val="20000"/>
              </a:spcBef>
              <a:buFont typeface="Times New Roman" charset="0"/>
              <a:buChar char="•"/>
            </a:pPr>
            <a:r>
              <a:rPr lang="de-DE" altLang="en-US" sz="2000" dirty="0"/>
              <a:t>Binäre Schwellenwertfunktion:</a:t>
            </a:r>
          </a:p>
          <a:p>
            <a:pPr marL="342900" indent="-342900">
              <a:spcBef>
                <a:spcPct val="20000"/>
              </a:spcBef>
              <a:buFont typeface="Times New Roman" charset="0"/>
              <a:buNone/>
            </a:pPr>
            <a:endParaRPr lang="de-DE" altLang="en-US" sz="2000" dirty="0"/>
          </a:p>
          <a:p>
            <a:pPr marL="342900" indent="-342900">
              <a:spcBef>
                <a:spcPct val="20000"/>
              </a:spcBef>
              <a:buFont typeface="Times New Roman" charset="0"/>
              <a:buNone/>
            </a:pPr>
            <a:endParaRPr lang="de-DE" altLang="en-US" sz="2000" dirty="0"/>
          </a:p>
          <a:p>
            <a:pPr marL="342900" indent="-342900">
              <a:spcBef>
                <a:spcPct val="20000"/>
              </a:spcBef>
              <a:buFont typeface="Times New Roman" charset="0"/>
              <a:buChar char="•"/>
            </a:pPr>
            <a:r>
              <a:rPr lang="de-DE" altLang="en-US" sz="2000" dirty="0"/>
              <a:t>Fermi-Funktion (logistische Funktion):</a:t>
            </a:r>
          </a:p>
          <a:p>
            <a:pPr marL="342900" indent="-342900">
              <a:spcBef>
                <a:spcPct val="20000"/>
              </a:spcBef>
              <a:buFont typeface="Times New Roman" charset="0"/>
              <a:buChar char="•"/>
            </a:pPr>
            <a:endParaRPr lang="de-DE" altLang="en-US" sz="2000" dirty="0"/>
          </a:p>
          <a:p>
            <a:pPr marL="342900" indent="-342900">
              <a:spcBef>
                <a:spcPct val="20000"/>
              </a:spcBef>
              <a:buFont typeface="Times New Roman" charset="0"/>
              <a:buNone/>
            </a:pPr>
            <a:endParaRPr lang="de-DE" altLang="en-US" sz="2000" dirty="0"/>
          </a:p>
          <a:p>
            <a:pPr marL="342900" indent="-342900">
              <a:spcBef>
                <a:spcPct val="20000"/>
              </a:spcBef>
              <a:buFont typeface="Times New Roman" charset="0"/>
              <a:buChar char="•"/>
            </a:pPr>
            <a:r>
              <a:rPr lang="de-DE" altLang="en-US" sz="2000" dirty="0"/>
              <a:t>Tangens </a:t>
            </a:r>
            <a:r>
              <a:rPr lang="de-DE" altLang="en-US" sz="2000" dirty="0" err="1"/>
              <a:t>hyperbolicus</a:t>
            </a:r>
            <a:r>
              <a:rPr lang="de-DE" altLang="en-US" sz="2000" dirty="0"/>
              <a:t>:</a:t>
            </a:r>
          </a:p>
        </p:txBody>
      </p:sp>
      <p:graphicFrame>
        <p:nvGraphicFramePr>
          <p:cNvPr id="21510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500563" y="2565400"/>
          <a:ext cx="28590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88" name="Formel" r:id="rId3" imgW="1409400" imgH="228600" progId="Equation.3">
                  <p:embed/>
                </p:oleObj>
              </mc:Choice>
              <mc:Fallback>
                <p:oleObj name="Formel" r:id="rId3" imgW="140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565400"/>
                        <a:ext cx="285908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643438" y="3213100"/>
          <a:ext cx="40798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89" name="Formel" r:id="rId5" imgW="2120760" imgH="457200" progId="Equation.3">
                  <p:embed/>
                </p:oleObj>
              </mc:Choice>
              <mc:Fallback>
                <p:oleObj name="Formel" r:id="rId5" imgW="2120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213100"/>
                        <a:ext cx="4079875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5508625" y="4221163"/>
          <a:ext cx="2900363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0" name="Formel" r:id="rId7" imgW="1511280" imgH="495000" progId="Equation.3">
                  <p:embed/>
                </p:oleObj>
              </mc:Choice>
              <mc:Fallback>
                <p:oleObj name="Formel" r:id="rId7" imgW="15112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4221163"/>
                        <a:ext cx="2900363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3635375" y="5373688"/>
          <a:ext cx="53467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1" name="Formel" r:id="rId9" imgW="2641320" imgH="419040" progId="Equation.3">
                  <p:embed/>
                </p:oleObj>
              </mc:Choice>
              <mc:Fallback>
                <p:oleObj name="Formel" r:id="rId9" imgW="2641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5373688"/>
                        <a:ext cx="53467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7451725" y="2565400"/>
            <a:ext cx="1692275" cy="503238"/>
          </a:xfrm>
          <a:prstGeom prst="wedgeEllipseCallout">
            <a:avLst>
              <a:gd name="adj1" fmla="val 12384"/>
              <a:gd name="adj2" fmla="val 9069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en-US" sz="1200">
                <a:solidFill>
                  <a:schemeClr val="tx1"/>
                </a:solidFill>
              </a:rPr>
              <a:t>Schwellenwert, häufig 0 </a:t>
            </a:r>
          </a:p>
        </p:txBody>
      </p:sp>
      <p:sp>
        <p:nvSpPr>
          <p:cNvPr id="9" name="Rectangle 8"/>
          <p:cNvSpPr/>
          <p:nvPr/>
        </p:nvSpPr>
        <p:spPr>
          <a:xfrm>
            <a:off x="3700200" y="6361583"/>
            <a:ext cx="1616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 smtClean="0">
                <a:solidFill>
                  <a:srgbClr val="190CFF"/>
                </a:solidFill>
              </a:rPr>
              <a:t>© Stefan </a:t>
            </a:r>
            <a:r>
              <a:rPr lang="de-DE" altLang="en-US" sz="1400">
                <a:solidFill>
                  <a:srgbClr val="190CFF"/>
                </a:solidFill>
              </a:rPr>
              <a:t>Hartmann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1591"/>
            <a:ext cx="8226425" cy="719137"/>
          </a:xfrm>
        </p:spPr>
        <p:txBody>
          <a:bodyPr/>
          <a:lstStyle/>
          <a:p>
            <a:r>
              <a:rPr lang="de-DE" altLang="en-US" sz="3600" dirty="0"/>
              <a:t>Die </a:t>
            </a:r>
            <a:r>
              <a:rPr lang="de-DE" altLang="en-US" sz="3600" dirty="0" smtClean="0"/>
              <a:t>Ausgabefunktion</a:t>
            </a:r>
            <a:endParaRPr lang="de-DE" altLang="en-US" sz="3600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6425" cy="3311525"/>
          </a:xfrm>
        </p:spPr>
        <p:txBody>
          <a:bodyPr/>
          <a:lstStyle/>
          <a:p>
            <a:r>
              <a:rPr lang="de-DE" altLang="en-US" sz="2800" dirty="0"/>
              <a:t>Die </a:t>
            </a:r>
            <a:r>
              <a:rPr lang="de-DE" altLang="en-US" sz="2800" dirty="0" smtClean="0"/>
              <a:t>Ausgabefunktion </a:t>
            </a:r>
            <a:r>
              <a:rPr lang="de-DE" altLang="en-US" sz="2800" dirty="0"/>
              <a:t>berechnet aus der Aktivierung </a:t>
            </a:r>
            <a:r>
              <a:rPr lang="de-DE" altLang="en-US" sz="2800" i="1" dirty="0">
                <a:latin typeface="Times New Roman" charset="0"/>
              </a:rPr>
              <a:t>a</a:t>
            </a:r>
            <a:r>
              <a:rPr lang="de-DE" altLang="en-US" sz="2800" i="1" baseline="-25000" dirty="0">
                <a:latin typeface="Times New Roman" charset="0"/>
              </a:rPr>
              <a:t>i</a:t>
            </a:r>
            <a:r>
              <a:rPr lang="de-DE" altLang="en-US" sz="2800" dirty="0"/>
              <a:t> den Wert, der als Ausgabe an die nächste </a:t>
            </a:r>
            <a:r>
              <a:rPr lang="de-DE" altLang="en-US" sz="2800" dirty="0" smtClean="0"/>
              <a:t>Schicht </a:t>
            </a:r>
            <a:r>
              <a:rPr lang="de-DE" altLang="en-US" sz="2800" dirty="0"/>
              <a:t>weitergegeben wird.</a:t>
            </a:r>
          </a:p>
          <a:p>
            <a:r>
              <a:rPr lang="de-DE" altLang="en-US" sz="2800" dirty="0"/>
              <a:t>In den meisten Fällen ist die </a:t>
            </a:r>
            <a:r>
              <a:rPr lang="de-DE" altLang="en-US" sz="2800" dirty="0" smtClean="0"/>
              <a:t>Ausgabefunktion </a:t>
            </a:r>
            <a:r>
              <a:rPr lang="de-DE" altLang="en-US" sz="2800" dirty="0"/>
              <a:t>die </a:t>
            </a:r>
            <a:r>
              <a:rPr lang="de-DE" altLang="en-US" sz="2800" b="1" dirty="0"/>
              <a:t>Identität</a:t>
            </a:r>
            <a:r>
              <a:rPr lang="de-DE" altLang="en-US" sz="2800" dirty="0"/>
              <a:t>, d.h. </a:t>
            </a:r>
            <a:r>
              <a:rPr lang="de-DE" altLang="en-US" sz="2800" i="1" dirty="0" err="1">
                <a:latin typeface="Times New Roman" charset="0"/>
              </a:rPr>
              <a:t>o</a:t>
            </a:r>
            <a:r>
              <a:rPr lang="de-DE" altLang="en-US" sz="2800" i="1" baseline="-25000" dirty="0" err="1">
                <a:latin typeface="Times New Roman" charset="0"/>
              </a:rPr>
              <a:t>i</a:t>
            </a:r>
            <a:r>
              <a:rPr lang="de-DE" altLang="en-US" sz="2800" i="1" dirty="0">
                <a:latin typeface="Times New Roman" charset="0"/>
              </a:rPr>
              <a:t>=a</a:t>
            </a:r>
            <a:r>
              <a:rPr lang="de-DE" altLang="en-US" sz="2800" i="1" baseline="-25000" dirty="0">
                <a:latin typeface="Times New Roman" charset="0"/>
              </a:rPr>
              <a:t>i .</a:t>
            </a:r>
          </a:p>
          <a:p>
            <a:r>
              <a:rPr lang="de-DE" altLang="en-US" sz="2800" dirty="0"/>
              <a:t>Für binäre Ausgaben wird manchmal auch eine Schwellenwertfunktion verwendet:</a:t>
            </a:r>
          </a:p>
          <a:p>
            <a:pPr>
              <a:buFont typeface="Arial" charset="0"/>
              <a:buNone/>
            </a:pPr>
            <a:endParaRPr lang="de-DE" altLang="en-US" dirty="0"/>
          </a:p>
        </p:txBody>
      </p:sp>
      <p:graphicFrame>
        <p:nvGraphicFramePr>
          <p:cNvPr id="67588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2195513" y="4868863"/>
          <a:ext cx="40068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3" name="Formel" r:id="rId3" imgW="1955520" imgH="457200" progId="Equation.3">
                  <p:embed/>
                </p:oleObj>
              </mc:Choice>
              <mc:Fallback>
                <p:oleObj name="Formel" r:id="rId3" imgW="1955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868863"/>
                        <a:ext cx="40068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700200" y="6361583"/>
            <a:ext cx="1616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 smtClean="0">
                <a:solidFill>
                  <a:srgbClr val="190CFF"/>
                </a:solidFill>
              </a:rPr>
              <a:t>© Stefan </a:t>
            </a:r>
            <a:r>
              <a:rPr lang="de-DE" altLang="en-US" sz="1400">
                <a:solidFill>
                  <a:srgbClr val="190CFF"/>
                </a:solidFill>
              </a:rPr>
              <a:t>Hartmann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>
              <a:solidFill>
                <a:srgbClr val="262699"/>
              </a:solidFill>
            </a:endParaRPr>
          </a:p>
          <a:p>
            <a:r>
              <a:rPr lang="en-GB" sz="2400" b="1" i="1" dirty="0" smtClean="0"/>
              <a:t>Fields               </a:t>
            </a:r>
            <a:r>
              <a:rPr lang="en-GB" sz="2400" b="1" i="1" dirty="0"/>
              <a:t>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4" name="Rechteck 3"/>
          <p:cNvSpPr/>
          <p:nvPr/>
        </p:nvSpPr>
        <p:spPr>
          <a:xfrm>
            <a:off x="3504215" y="6407750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260648"/>
            <a:ext cx="7933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Einstellen</a:t>
            </a:r>
            <a:r>
              <a:rPr lang="en-US" sz="3200" dirty="0" smtClean="0"/>
              <a:t> der </a:t>
            </a:r>
            <a:r>
              <a:rPr lang="en-US" sz="3200" dirty="0" err="1" smtClean="0"/>
              <a:t>Gewichte</a:t>
            </a:r>
            <a:r>
              <a:rPr lang="en-US" sz="3200" dirty="0" smtClean="0"/>
              <a:t> </a:t>
            </a:r>
            <a:r>
              <a:rPr lang="en-US" sz="3200" dirty="0" err="1" smtClean="0"/>
              <a:t>mit</a:t>
            </a:r>
            <a:r>
              <a:rPr lang="en-US" sz="3200" dirty="0" smtClean="0"/>
              <a:t> </a:t>
            </a:r>
            <a:r>
              <a:rPr lang="en-US" sz="3200" dirty="0" err="1" smtClean="0"/>
              <a:t>Trainingsdaten</a:t>
            </a:r>
            <a:r>
              <a:rPr lang="mr-IN" sz="3200" dirty="0" smtClean="0"/>
              <a:t>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277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48649"/>
            <a:ext cx="8162900" cy="588063"/>
          </a:xfrm>
        </p:spPr>
        <p:txBody>
          <a:bodyPr>
            <a:normAutofit/>
          </a:bodyPr>
          <a:lstStyle/>
          <a:p>
            <a:pPr eaLnBrk="1" hangingPunct="1"/>
            <a:r>
              <a:rPr lang="de-DE" dirty="0" smtClean="0">
                <a:latin typeface="Myriad Pro" charset="0"/>
                <a:ea typeface="Myriad Pro" charset="0"/>
                <a:cs typeface="Myriad Pro" charset="0"/>
              </a:rPr>
              <a:t>Repräsentation von Funktionen ...</a:t>
            </a:r>
            <a:endParaRPr lang="de-DE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61013"/>
            <a:ext cx="8229600" cy="474521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de-DE" sz="2800" dirty="0" smtClean="0">
                <a:latin typeface="Myriad Pro" charset="0"/>
                <a:ea typeface="Myriad Pro" charset="0"/>
                <a:cs typeface="Myriad Pro" charset="0"/>
              </a:rPr>
              <a:t>… durch </a:t>
            </a:r>
            <a:r>
              <a:rPr lang="de-DE" sz="2800" dirty="0" err="1" smtClean="0">
                <a:latin typeface="Myriad Pro" charset="0"/>
                <a:ea typeface="Myriad Pro" charset="0"/>
                <a:cs typeface="Myriad Pro" charset="0"/>
              </a:rPr>
              <a:t>Perzeptrons</a:t>
            </a:r>
            <a:endParaRPr lang="de-DE" sz="2800" dirty="0" smtClean="0">
              <a:latin typeface="Myriad Pro" charset="0"/>
              <a:ea typeface="Myriad Pro" charset="0"/>
              <a:cs typeface="Myriad Pro" charset="0"/>
            </a:endParaRPr>
          </a:p>
          <a:p>
            <a:pPr lvl="1" eaLnBrk="1" hangingPunct="1"/>
            <a:r>
              <a:rPr lang="de-DE" sz="2000" dirty="0" smtClean="0">
                <a:latin typeface="Myriad Pro" charset="0"/>
                <a:ea typeface="Myriad Pro" charset="0"/>
                <a:cs typeface="Myriad Pro" charset="0"/>
              </a:rPr>
              <a:t>Ein-Ebenen-Netzwerk (Linearer </a:t>
            </a:r>
            <a:r>
              <a:rPr lang="de-DE" sz="2000" dirty="0" err="1" smtClean="0">
                <a:latin typeface="Myriad Pro" charset="0"/>
                <a:ea typeface="Myriad Pro" charset="0"/>
                <a:cs typeface="Myriad Pro" charset="0"/>
              </a:rPr>
              <a:t>Klassifikator</a:t>
            </a:r>
            <a:r>
              <a:rPr lang="de-DE" sz="2000" dirty="0" smtClean="0">
                <a:latin typeface="Myriad Pro" charset="0"/>
                <a:ea typeface="Myriad Pro" charset="0"/>
                <a:cs typeface="Myriad Pro" charset="0"/>
              </a:rPr>
              <a:t>)</a:t>
            </a:r>
          </a:p>
          <a:p>
            <a:pPr lvl="1"/>
            <a:r>
              <a:rPr lang="de-DE" sz="2000" dirty="0" smtClean="0">
                <a:latin typeface="Myriad Pro" charset="0"/>
                <a:ea typeface="Myriad Pro" charset="0"/>
                <a:cs typeface="Myriad Pro" charset="0"/>
              </a:rPr>
              <a:t>Mehrebenen-Netzwerke</a:t>
            </a:r>
          </a:p>
          <a:p>
            <a:pPr lvl="1"/>
            <a:r>
              <a:rPr lang="de-DE" sz="2000" dirty="0" smtClean="0">
                <a:latin typeface="Myriad Pro" charset="0"/>
                <a:ea typeface="Myriad Pro" charset="0"/>
                <a:cs typeface="Myriad Pro" charset="0"/>
              </a:rPr>
              <a:t>Lernregel Fehlerrückführung (Backpropagation)</a:t>
            </a:r>
          </a:p>
          <a:p>
            <a:endParaRPr lang="de-DE" sz="2800" dirty="0" smtClean="0">
              <a:latin typeface="Myriad Pro" charset="0"/>
              <a:ea typeface="Myriad Pro" charset="0"/>
              <a:cs typeface="Myriad Pro" charset="0"/>
            </a:endParaRPr>
          </a:p>
          <a:p>
            <a:endParaRPr lang="de-DE" sz="2800" dirty="0" smtClean="0">
              <a:latin typeface="Myriad Pro" charset="0"/>
              <a:ea typeface="Myriad Pro" charset="0"/>
              <a:cs typeface="Myriad Pro" charset="0"/>
            </a:endParaRPr>
          </a:p>
          <a:p>
            <a:r>
              <a:rPr lang="de-DE" sz="2800" dirty="0" smtClean="0">
                <a:latin typeface="Myriad Pro" charset="0"/>
                <a:ea typeface="Myriad Pro" charset="0"/>
                <a:cs typeface="Myriad Pro" charset="0"/>
              </a:rPr>
              <a:t>… durch Support-Vektor-Maschinen (SVMs)</a:t>
            </a:r>
          </a:p>
          <a:p>
            <a:pPr lvl="1"/>
            <a:r>
              <a:rPr lang="de-DE" sz="2000" dirty="0" smtClean="0">
                <a:latin typeface="Myriad Pro" charset="0"/>
                <a:ea typeface="Myriad Pro" charset="0"/>
                <a:cs typeface="Myriad Pro" charset="0"/>
              </a:rPr>
              <a:t>Unterteilt einer Menge von Objekten in Klassen, so dass um die Klassengrenzen herum ein möglichst breiter Bereich frei von Objekten bleibt</a:t>
            </a:r>
          </a:p>
          <a:p>
            <a:pPr lvl="1"/>
            <a:r>
              <a:rPr lang="de-DE" sz="2000" dirty="0" smtClean="0">
                <a:latin typeface="Myriad Pro" charset="0"/>
                <a:ea typeface="Myriad Pro" charset="0"/>
                <a:cs typeface="Myriad Pro" charset="0"/>
              </a:rPr>
              <a:t>Geeignet für Regression und Klassifikation</a:t>
            </a:r>
          </a:p>
          <a:p>
            <a:pPr lvl="1"/>
            <a:r>
              <a:rPr lang="de-DE" sz="2000" dirty="0" smtClean="0">
                <a:latin typeface="Myriad Pro" charset="0"/>
                <a:ea typeface="Myriad Pro" charset="0"/>
                <a:cs typeface="Myriad Pro" charset="0"/>
              </a:rPr>
              <a:t>Nichtlineare Klassifikation durch Transformation des Eingaberaums</a:t>
            </a:r>
          </a:p>
        </p:txBody>
      </p:sp>
      <p:sp>
        <p:nvSpPr>
          <p:cNvPr id="2" name="Rectangle 1"/>
          <p:cNvSpPr/>
          <p:nvPr/>
        </p:nvSpPr>
        <p:spPr>
          <a:xfrm>
            <a:off x="846308" y="282191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Frank Rosenblatt, The 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Perceptron--a perceiving and recognizing automaton. Report 85-460-1, Cornell Aeronautical </a:t>
            </a:r>
            <a:r>
              <a:rPr lang="en-US" sz="1200" dirty="0" smtClean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Laboratory, </a:t>
            </a:r>
            <a:r>
              <a:rPr lang="en-US" sz="1200" b="1" dirty="0" smtClean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1957</a:t>
            </a:r>
            <a:endParaRPr lang="en-US" sz="1200" b="1" dirty="0">
              <a:solidFill>
                <a:srgbClr val="FF0000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6308" y="585684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V. </a:t>
            </a:r>
            <a:r>
              <a:rPr lang="en-US" sz="1200" dirty="0" err="1" smtClean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Vapnik</a:t>
            </a:r>
            <a:r>
              <a:rPr lang="en-US" sz="1200" dirty="0" smtClean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 A. </a:t>
            </a:r>
            <a:r>
              <a:rPr lang="en-US" sz="1200" dirty="0" err="1" smtClean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Chervonenkis</a:t>
            </a:r>
            <a:r>
              <a:rPr lang="en-US" sz="1200" dirty="0" smtClean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 A 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note on one class of </a:t>
            </a:r>
            <a:r>
              <a:rPr lang="en-US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perceptrons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. </a:t>
            </a:r>
            <a:r>
              <a:rPr lang="en-US" sz="1200" i="1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Automation and Remote Control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 </a:t>
            </a:r>
            <a:r>
              <a:rPr lang="en-US" sz="1200" b="1" dirty="0" smtClean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25</a:t>
            </a:r>
            <a:r>
              <a:rPr lang="en-US" sz="1200" dirty="0" smtClean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</a:t>
            </a:r>
            <a:r>
              <a:rPr lang="en-US" sz="1200" dirty="0" smtClean="0">
                <a:solidFill>
                  <a:srgbClr val="0544FF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1964</a:t>
            </a:r>
            <a:endParaRPr lang="en-US" sz="1200" b="1" dirty="0">
              <a:solidFill>
                <a:srgbClr val="FF0000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4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3985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i="1" dirty="0" smtClean="0"/>
              <a:t> </a:t>
            </a:r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4" name="Rechteck 3"/>
          <p:cNvSpPr/>
          <p:nvPr/>
        </p:nvSpPr>
        <p:spPr>
          <a:xfrm>
            <a:off x="3504215" y="6397590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60648"/>
            <a:ext cx="4314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Anlernen</a:t>
            </a:r>
            <a:r>
              <a:rPr lang="en-US" sz="3200" dirty="0" smtClean="0"/>
              <a:t> des </a:t>
            </a:r>
            <a:r>
              <a:rPr lang="en-US" sz="3200" dirty="0" err="1" smtClean="0"/>
              <a:t>Netzwerks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117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3635896" y="1239143"/>
            <a:ext cx="5404043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 smtClean="0">
                <a:solidFill>
                  <a:schemeClr val="bg1"/>
                </a:solidFill>
              </a:rPr>
              <a:t>Initialisierung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mit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zufälligen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Gewichten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Trainingsdaten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83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>
                <a:solidFill>
                  <a:srgbClr val="0033CC"/>
                </a:solidFill>
              </a:rPr>
              <a:t>1.4  2.7   1.9         </a:t>
            </a:r>
            <a:r>
              <a:rPr lang="en-GB" sz="2400" dirty="0">
                <a:solidFill>
                  <a:srgbClr val="FF0000"/>
                </a:solidFill>
              </a:rPr>
              <a:t>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3498699" y="1268760"/>
            <a:ext cx="5609805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 smtClean="0">
                <a:solidFill>
                  <a:schemeClr val="bg1"/>
                </a:solidFill>
              </a:rPr>
              <a:t>Präsentierung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eines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Trainingsdatensatzes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1.4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2.7                                                   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1.9        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Trainingsdaten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492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>
                <a:solidFill>
                  <a:srgbClr val="0033CC"/>
                </a:solidFill>
              </a:rPr>
              <a:t>1.4  2.7   1.9         </a:t>
            </a:r>
            <a:r>
              <a:rPr lang="en-GB" sz="2400" dirty="0">
                <a:solidFill>
                  <a:srgbClr val="FF0000"/>
                </a:solidFill>
              </a:rPr>
              <a:t>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4019473" y="1329792"/>
            <a:ext cx="4512967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 smtClean="0">
                <a:solidFill>
                  <a:schemeClr val="bg1"/>
                </a:solidFill>
              </a:rPr>
              <a:t>Durchpropagierung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zur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Ausgabe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3835400" y="2487613"/>
            <a:ext cx="51085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1.4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b="1">
                <a:solidFill>
                  <a:srgbClr val="0033CC"/>
                </a:solidFill>
              </a:rPr>
              <a:t>0.8</a:t>
            </a:r>
            <a:endParaRPr lang="en-GB">
              <a:solidFill>
                <a:srgbClr val="0033CC"/>
              </a:solidFill>
            </a:endParaRP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1.9        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Trainingsdaten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893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>
                <a:solidFill>
                  <a:srgbClr val="0033CC"/>
                </a:solidFill>
              </a:rPr>
              <a:t>1.4  2.7   1.9         </a:t>
            </a:r>
            <a:r>
              <a:rPr lang="en-GB" sz="2400" dirty="0">
                <a:solidFill>
                  <a:srgbClr val="FF0000"/>
                </a:solidFill>
              </a:rPr>
              <a:t>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4067944" y="1355792"/>
            <a:ext cx="4105739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 smtClean="0">
                <a:solidFill>
                  <a:schemeClr val="bg1"/>
                </a:solidFill>
              </a:rPr>
              <a:t>Vergleich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mit</a:t>
            </a:r>
            <a:r>
              <a:rPr lang="en-GB" sz="2400" b="1" dirty="0" smtClean="0">
                <a:solidFill>
                  <a:schemeClr val="bg1"/>
                </a:solidFill>
              </a:rPr>
              <a:t> der </a:t>
            </a:r>
            <a:r>
              <a:rPr lang="en-GB" sz="2400" b="1" dirty="0" err="1" smtClean="0">
                <a:solidFill>
                  <a:schemeClr val="bg1"/>
                </a:solidFill>
              </a:rPr>
              <a:t>Zielausgabe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3835400" y="2487613"/>
            <a:ext cx="415049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1.4 </a:t>
            </a:r>
          </a:p>
          <a:p>
            <a:endParaRPr lang="en-GB" sz="2800" dirty="0">
              <a:solidFill>
                <a:srgbClr val="0033CC"/>
              </a:solidFill>
            </a:endParaRPr>
          </a:p>
          <a:p>
            <a:r>
              <a:rPr lang="en-GB" dirty="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b="1" dirty="0">
                <a:solidFill>
                  <a:srgbClr val="0033CC"/>
                </a:solidFill>
              </a:rPr>
              <a:t>0.8 </a:t>
            </a:r>
            <a:endParaRPr lang="en-GB" dirty="0">
              <a:solidFill>
                <a:srgbClr val="0033CC"/>
              </a:solidFill>
            </a:endParaRPr>
          </a:p>
          <a:p>
            <a:r>
              <a:rPr lang="en-GB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 b="1" dirty="0">
                <a:solidFill>
                  <a:srgbClr val="FF0000"/>
                </a:solidFill>
              </a:rPr>
              <a:t>0</a:t>
            </a:r>
          </a:p>
          <a:p>
            <a:r>
              <a:rPr lang="en-GB" dirty="0">
                <a:solidFill>
                  <a:srgbClr val="0033CC"/>
                </a:solidFill>
              </a:rPr>
              <a:t>1.9                                           </a:t>
            </a:r>
            <a:r>
              <a:rPr lang="en-GB" i="1" dirty="0" err="1" smtClean="0">
                <a:solidFill>
                  <a:srgbClr val="0033CC"/>
                </a:solidFill>
              </a:rPr>
              <a:t>Fehler</a:t>
            </a:r>
            <a:r>
              <a:rPr lang="en-GB" i="1" dirty="0" smtClean="0">
                <a:solidFill>
                  <a:srgbClr val="0033CC"/>
                </a:solidFill>
              </a:rPr>
              <a:t> </a:t>
            </a:r>
            <a:r>
              <a:rPr lang="en-GB" dirty="0" smtClean="0">
                <a:solidFill>
                  <a:srgbClr val="0033CC"/>
                </a:solidFill>
              </a:rPr>
              <a:t>0.8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Trainingsdaten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2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>
                <a:solidFill>
                  <a:srgbClr val="0033CC"/>
                </a:solidFill>
              </a:rPr>
              <a:t>1.4  2.7   1.9         </a:t>
            </a:r>
            <a:r>
              <a:rPr lang="en-GB" sz="2400" dirty="0">
                <a:solidFill>
                  <a:srgbClr val="FF0000"/>
                </a:solidFill>
              </a:rPr>
              <a:t>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3779912" y="1287074"/>
            <a:ext cx="5153270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 smtClean="0">
                <a:solidFill>
                  <a:schemeClr val="bg1"/>
                </a:solidFill>
              </a:rPr>
              <a:t>Anpassen</a:t>
            </a:r>
            <a:r>
              <a:rPr lang="en-GB" sz="2400" b="1" dirty="0" smtClean="0">
                <a:solidFill>
                  <a:schemeClr val="bg1"/>
                </a:solidFill>
              </a:rPr>
              <a:t> der </a:t>
            </a:r>
            <a:r>
              <a:rPr lang="en-GB" sz="2400" b="1" dirty="0" err="1" smtClean="0">
                <a:solidFill>
                  <a:schemeClr val="bg1"/>
                </a:solidFill>
              </a:rPr>
              <a:t>Gewichte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gemäß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Fehler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3835400" y="2487613"/>
            <a:ext cx="70359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1.4 </a:t>
            </a:r>
          </a:p>
          <a:p>
            <a:endParaRPr lang="en-GB" sz="2800" dirty="0">
              <a:solidFill>
                <a:srgbClr val="0033CC"/>
              </a:solidFill>
            </a:endParaRPr>
          </a:p>
          <a:p>
            <a:r>
              <a:rPr lang="en-GB" dirty="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b="1" dirty="0">
                <a:solidFill>
                  <a:srgbClr val="0033CC"/>
                </a:solidFill>
              </a:rPr>
              <a:t>0.8 </a:t>
            </a:r>
            <a:endParaRPr lang="en-GB" dirty="0">
              <a:solidFill>
                <a:srgbClr val="0033CC"/>
              </a:solidFill>
            </a:endParaRPr>
          </a:p>
          <a:p>
            <a:r>
              <a:rPr lang="en-GB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 b="1" dirty="0">
                <a:solidFill>
                  <a:srgbClr val="FF0000"/>
                </a:solidFill>
              </a:rPr>
              <a:t>0                                        </a:t>
            </a:r>
          </a:p>
          <a:p>
            <a:r>
              <a:rPr lang="en-GB" dirty="0">
                <a:solidFill>
                  <a:srgbClr val="0033CC"/>
                </a:solidFill>
              </a:rPr>
              <a:t>1.9                                           </a:t>
            </a:r>
            <a:r>
              <a:rPr lang="en-GB" i="1" dirty="0" err="1" smtClean="0">
                <a:solidFill>
                  <a:srgbClr val="0033CC"/>
                </a:solidFill>
              </a:rPr>
              <a:t>Fehler</a:t>
            </a:r>
            <a:r>
              <a:rPr lang="en-GB" i="1" dirty="0" smtClean="0">
                <a:solidFill>
                  <a:srgbClr val="0033CC"/>
                </a:solidFill>
              </a:rPr>
              <a:t> </a:t>
            </a:r>
            <a:r>
              <a:rPr lang="en-GB" dirty="0" smtClean="0">
                <a:solidFill>
                  <a:srgbClr val="0033CC"/>
                </a:solidFill>
              </a:rPr>
              <a:t>0.8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7415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2459038"/>
            <a:ext cx="8255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4" descr="File:Hamm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3517900"/>
            <a:ext cx="73977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Trainingsdaten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935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6.4  2.8   1.7        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6.4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2.8                                                   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1.7        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Trainingsdaten</a:t>
            </a:r>
            <a:endParaRPr lang="en-US" sz="3200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498699" y="1268760"/>
            <a:ext cx="5609805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 smtClean="0">
                <a:solidFill>
                  <a:schemeClr val="bg1"/>
                </a:solidFill>
              </a:rPr>
              <a:t>Präsentierung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eines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Trainingsdatensatzes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6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6.4  2.8   1.7        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6.4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1.7        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Trainingsdaten</a:t>
            </a:r>
            <a:endParaRPr lang="en-US" sz="3200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019473" y="1329792"/>
            <a:ext cx="4512967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 smtClean="0">
                <a:solidFill>
                  <a:schemeClr val="bg1"/>
                </a:solidFill>
              </a:rPr>
              <a:t>Durchpropagierung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zur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Ausgabe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8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6.4  2.8   1.7        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3835400" y="2487613"/>
            <a:ext cx="592341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6.4 </a:t>
            </a:r>
          </a:p>
          <a:p>
            <a:endParaRPr lang="en-GB" sz="2800" dirty="0">
              <a:solidFill>
                <a:srgbClr val="0033CC"/>
              </a:solidFill>
            </a:endParaRPr>
          </a:p>
          <a:p>
            <a:r>
              <a:rPr lang="en-GB" dirty="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r>
              <a:rPr lang="en-GB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 dirty="0">
                <a:solidFill>
                  <a:srgbClr val="FF0000"/>
                </a:solidFill>
              </a:rPr>
              <a:t>1</a:t>
            </a:r>
            <a:r>
              <a:rPr lang="en-GB" sz="2800" dirty="0">
                <a:solidFill>
                  <a:srgbClr val="0033CC"/>
                </a:solidFill>
              </a:rPr>
              <a:t>  </a:t>
            </a:r>
          </a:p>
          <a:p>
            <a:r>
              <a:rPr lang="en-GB" dirty="0">
                <a:solidFill>
                  <a:srgbClr val="0033CC"/>
                </a:solidFill>
              </a:rPr>
              <a:t>1.7                                          </a:t>
            </a:r>
            <a:r>
              <a:rPr lang="en-GB" i="1" dirty="0" err="1" smtClean="0">
                <a:solidFill>
                  <a:srgbClr val="0033CC"/>
                </a:solidFill>
              </a:rPr>
              <a:t>Fehler</a:t>
            </a:r>
            <a:r>
              <a:rPr lang="en-GB" i="1" dirty="0" smtClean="0">
                <a:solidFill>
                  <a:srgbClr val="0033CC"/>
                </a:solidFill>
              </a:rPr>
              <a:t> </a:t>
            </a:r>
            <a:r>
              <a:rPr lang="en-GB" dirty="0" smtClean="0">
                <a:solidFill>
                  <a:srgbClr val="0033CC"/>
                </a:solidFill>
              </a:rPr>
              <a:t>-0.1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Trainingsdaten</a:t>
            </a:r>
            <a:endParaRPr lang="en-US" sz="3200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067944" y="1355792"/>
            <a:ext cx="4105739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 smtClean="0">
                <a:solidFill>
                  <a:schemeClr val="bg1"/>
                </a:solidFill>
              </a:rPr>
              <a:t>Vergleich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mit</a:t>
            </a:r>
            <a:r>
              <a:rPr lang="en-GB" sz="2400" b="1" dirty="0" smtClean="0">
                <a:solidFill>
                  <a:schemeClr val="bg1"/>
                </a:solidFill>
              </a:rPr>
              <a:t> der </a:t>
            </a:r>
            <a:r>
              <a:rPr lang="en-GB" sz="2400" b="1" dirty="0" err="1" smtClean="0">
                <a:solidFill>
                  <a:schemeClr val="bg1"/>
                </a:solidFill>
              </a:rPr>
              <a:t>Zielausgabe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6.4  2.8   1.7        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3835400" y="2487613"/>
            <a:ext cx="592341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6.4 </a:t>
            </a:r>
          </a:p>
          <a:p>
            <a:endParaRPr lang="en-GB" sz="2800" dirty="0">
              <a:solidFill>
                <a:srgbClr val="0033CC"/>
              </a:solidFill>
            </a:endParaRPr>
          </a:p>
          <a:p>
            <a:r>
              <a:rPr lang="en-GB" dirty="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r>
              <a:rPr lang="en-GB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 dirty="0">
                <a:solidFill>
                  <a:srgbClr val="FF0000"/>
                </a:solidFill>
              </a:rPr>
              <a:t>1</a:t>
            </a:r>
            <a:r>
              <a:rPr lang="en-GB" sz="2800" dirty="0">
                <a:solidFill>
                  <a:srgbClr val="0033CC"/>
                </a:solidFill>
              </a:rPr>
              <a:t>  </a:t>
            </a:r>
          </a:p>
          <a:p>
            <a:r>
              <a:rPr lang="en-GB" dirty="0">
                <a:solidFill>
                  <a:srgbClr val="0033CC"/>
                </a:solidFill>
              </a:rPr>
              <a:t>1.7                                          </a:t>
            </a:r>
            <a:r>
              <a:rPr lang="en-GB" i="1" dirty="0" err="1" smtClean="0">
                <a:solidFill>
                  <a:srgbClr val="0033CC"/>
                </a:solidFill>
              </a:rPr>
              <a:t>Fehler</a:t>
            </a:r>
            <a:r>
              <a:rPr lang="en-GB" i="1" dirty="0" smtClean="0">
                <a:solidFill>
                  <a:srgbClr val="0033CC"/>
                </a:solidFill>
              </a:rPr>
              <a:t> </a:t>
            </a:r>
            <a:r>
              <a:rPr lang="en-GB" dirty="0" smtClean="0">
                <a:solidFill>
                  <a:srgbClr val="0033CC"/>
                </a:solidFill>
              </a:rPr>
              <a:t>-0.1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1511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3173413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857500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Trainingsdaten</a:t>
            </a:r>
            <a:endParaRPr lang="en-US" sz="3200" dirty="0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3779912" y="1287074"/>
            <a:ext cx="5153270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 smtClean="0">
                <a:solidFill>
                  <a:schemeClr val="bg1"/>
                </a:solidFill>
              </a:rPr>
              <a:t>Anpassen</a:t>
            </a:r>
            <a:r>
              <a:rPr lang="en-GB" sz="2400" b="1" dirty="0" smtClean="0">
                <a:solidFill>
                  <a:schemeClr val="bg1"/>
                </a:solidFill>
              </a:rPr>
              <a:t> der </a:t>
            </a:r>
            <a:r>
              <a:rPr lang="en-GB" sz="2400" b="1" dirty="0" err="1" smtClean="0">
                <a:solidFill>
                  <a:schemeClr val="bg1"/>
                </a:solidFill>
              </a:rPr>
              <a:t>Gewichte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gemäß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Fehler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2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t="11331" r="6560" b="18417"/>
          <a:stretch>
            <a:fillRect/>
          </a:stretch>
        </p:blipFill>
        <p:spPr bwMode="auto">
          <a:xfrm>
            <a:off x="346075" y="-99392"/>
            <a:ext cx="7826375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11560" y="-459432"/>
            <a:ext cx="2555508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 smtClean="0"/>
          </a:p>
          <a:p>
            <a:r>
              <a:rPr lang="en-US" sz="4000" dirty="0" err="1" smtClean="0"/>
              <a:t>Perzeptron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46059" y="4983559"/>
            <a:ext cx="650530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Manchmal</a:t>
            </a:r>
            <a:r>
              <a:rPr lang="en-US" sz="2400" dirty="0" smtClean="0"/>
              <a:t> </a:t>
            </a:r>
            <a:r>
              <a:rPr lang="en-US" sz="2400" dirty="0" err="1" smtClean="0"/>
              <a:t>einfacher</a:t>
            </a:r>
            <a:r>
              <a:rPr lang="en-US" sz="2400" dirty="0" smtClean="0"/>
              <a:t> </a:t>
            </a:r>
            <a:r>
              <a:rPr lang="en-US" sz="2400" dirty="0" err="1" smtClean="0"/>
              <a:t>geschrieben</a:t>
            </a:r>
            <a:r>
              <a:rPr lang="en-US" sz="2400" dirty="0" smtClean="0"/>
              <a:t> </a:t>
            </a:r>
            <a:r>
              <a:rPr lang="en-US" sz="2400" dirty="0" err="1" smtClean="0"/>
              <a:t>als</a:t>
            </a:r>
            <a:r>
              <a:rPr lang="en-US" sz="2400" dirty="0" smtClean="0"/>
              <a:t>:                       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4055864"/>
            <a:ext cx="14927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smtClean="0"/>
              <a:t>sonst</a:t>
            </a:r>
            <a:r>
              <a:rPr lang="en-US" sz="2400" dirty="0" smtClean="0"/>
              <a:t>        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11960" y="5866931"/>
            <a:ext cx="14927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smtClean="0"/>
              <a:t>sonst</a:t>
            </a:r>
            <a:r>
              <a:rPr lang="en-US" sz="2400" dirty="0" smtClean="0"/>
              <a:t> 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2530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895913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558800" y="680467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6.4  2.8   1.7        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4775200" y="1167135"/>
            <a:ext cx="2453813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smtClean="0">
                <a:solidFill>
                  <a:schemeClr val="bg1"/>
                </a:solidFill>
              </a:rPr>
              <a:t>Und so </a:t>
            </a:r>
            <a:r>
              <a:rPr lang="en-GB" sz="2400" b="1" dirty="0" err="1" smtClean="0">
                <a:solidFill>
                  <a:schemeClr val="bg1"/>
                </a:solidFill>
              </a:rPr>
              <a:t>weiter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>
                <a:solidFill>
                  <a:schemeClr val="bg1"/>
                </a:solidFill>
              </a:rPr>
              <a:t>….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36204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3835400" y="2021326"/>
            <a:ext cx="592341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6.4 </a:t>
            </a:r>
          </a:p>
          <a:p>
            <a:endParaRPr lang="en-GB" sz="2800" dirty="0">
              <a:solidFill>
                <a:srgbClr val="0033CC"/>
              </a:solidFill>
            </a:endParaRPr>
          </a:p>
          <a:p>
            <a:r>
              <a:rPr lang="en-GB" dirty="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r>
              <a:rPr lang="en-GB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 dirty="0">
                <a:solidFill>
                  <a:srgbClr val="FF0000"/>
                </a:solidFill>
              </a:rPr>
              <a:t>1</a:t>
            </a:r>
            <a:r>
              <a:rPr lang="en-GB" sz="2800" dirty="0">
                <a:solidFill>
                  <a:srgbClr val="0033CC"/>
                </a:solidFill>
              </a:rPr>
              <a:t>  </a:t>
            </a:r>
          </a:p>
          <a:p>
            <a:r>
              <a:rPr lang="en-GB" dirty="0">
                <a:solidFill>
                  <a:srgbClr val="0033CC"/>
                </a:solidFill>
              </a:rPr>
              <a:t>1.7                                          </a:t>
            </a:r>
            <a:r>
              <a:rPr lang="en-GB" i="1" dirty="0" err="1" smtClean="0">
                <a:solidFill>
                  <a:srgbClr val="0033CC"/>
                </a:solidFill>
              </a:rPr>
              <a:t>Fehler</a:t>
            </a:r>
            <a:r>
              <a:rPr lang="en-GB" i="1" dirty="0" smtClean="0">
                <a:solidFill>
                  <a:srgbClr val="0033CC"/>
                </a:solidFill>
              </a:rPr>
              <a:t> </a:t>
            </a:r>
            <a:r>
              <a:rPr lang="en-GB" dirty="0" smtClean="0">
                <a:solidFill>
                  <a:srgbClr val="0033CC"/>
                </a:solidFill>
              </a:rPr>
              <a:t>-0.1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2535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2686488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370576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560" y="4595644"/>
            <a:ext cx="8233151" cy="156966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 dirty="0" err="1" smtClean="0">
                <a:solidFill>
                  <a:schemeClr val="bg1"/>
                </a:solidFill>
              </a:rPr>
              <a:t>Wiederhole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tausend</a:t>
            </a:r>
            <a:r>
              <a:rPr lang="en-GB" b="1" dirty="0" smtClean="0">
                <a:solidFill>
                  <a:schemeClr val="bg1"/>
                </a:solidFill>
              </a:rPr>
              <a:t>-, </a:t>
            </a:r>
            <a:r>
              <a:rPr lang="en-GB" b="1" dirty="0" err="1" smtClean="0">
                <a:solidFill>
                  <a:schemeClr val="bg1"/>
                </a:solidFill>
              </a:rPr>
              <a:t>vielleicht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millionenmal</a:t>
            </a:r>
            <a:r>
              <a:rPr lang="en-GB" b="1" dirty="0" smtClean="0">
                <a:solidFill>
                  <a:schemeClr val="bg1"/>
                </a:solidFill>
              </a:rPr>
              <a:t> – </a:t>
            </a:r>
            <a:r>
              <a:rPr lang="en-GB" b="1" dirty="0" err="1" smtClean="0">
                <a:solidFill>
                  <a:schemeClr val="bg1"/>
                </a:solidFill>
              </a:rPr>
              <a:t>jedesmal</a:t>
            </a:r>
            <a:endParaRPr lang="en-GB" b="1" dirty="0">
              <a:solidFill>
                <a:schemeClr val="bg1"/>
              </a:solidFill>
            </a:endParaRPr>
          </a:p>
          <a:p>
            <a:pPr eaLnBrk="1" hangingPunct="1"/>
            <a:r>
              <a:rPr lang="en-GB" b="1" dirty="0" err="1" smtClean="0">
                <a:solidFill>
                  <a:schemeClr val="bg1"/>
                </a:solidFill>
              </a:rPr>
              <a:t>mit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einer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zufälligen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Trainingsinstanz</a:t>
            </a:r>
            <a:r>
              <a:rPr lang="en-GB" b="1" dirty="0" smtClean="0">
                <a:solidFill>
                  <a:schemeClr val="bg1"/>
                </a:solidFill>
              </a:rPr>
              <a:t> und </a:t>
            </a:r>
            <a:r>
              <a:rPr lang="en-GB" b="1" dirty="0" err="1" smtClean="0">
                <a:solidFill>
                  <a:schemeClr val="bg1"/>
                </a:solidFill>
              </a:rPr>
              <a:t>einer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kleinen</a:t>
            </a:r>
            <a:endParaRPr lang="en-GB" b="1" dirty="0">
              <a:solidFill>
                <a:schemeClr val="bg1"/>
              </a:solidFill>
            </a:endParaRPr>
          </a:p>
          <a:p>
            <a:pPr eaLnBrk="1" hangingPunct="1"/>
            <a:r>
              <a:rPr lang="en-GB" b="1" dirty="0" err="1" smtClean="0">
                <a:solidFill>
                  <a:schemeClr val="bg1"/>
                </a:solidFill>
              </a:rPr>
              <a:t>Anpassung</a:t>
            </a:r>
            <a:r>
              <a:rPr lang="en-GB" b="1" dirty="0" smtClean="0">
                <a:solidFill>
                  <a:schemeClr val="bg1"/>
                </a:solidFill>
              </a:rPr>
              <a:t> der </a:t>
            </a:r>
            <a:r>
              <a:rPr lang="en-GB" b="1" dirty="0" err="1" smtClean="0">
                <a:solidFill>
                  <a:schemeClr val="bg1"/>
                </a:solidFill>
              </a:rPr>
              <a:t>Gewichte</a:t>
            </a:r>
            <a:endParaRPr lang="en-GB" b="1" dirty="0">
              <a:solidFill>
                <a:schemeClr val="bg1"/>
              </a:solidFill>
            </a:endParaRPr>
          </a:p>
          <a:p>
            <a:pPr eaLnBrk="1" hangingPunct="1"/>
            <a:r>
              <a:rPr lang="en-GB" b="1" dirty="0">
                <a:solidFill>
                  <a:srgbClr val="0D0D0D"/>
                </a:solidFill>
              </a:rPr>
              <a:t>  </a:t>
            </a:r>
            <a:r>
              <a:rPr lang="en-GB" b="1" i="1" dirty="0" err="1" smtClean="0">
                <a:solidFill>
                  <a:srgbClr val="0D0D0D"/>
                </a:solidFill>
              </a:rPr>
              <a:t>Verfahren</a:t>
            </a:r>
            <a:r>
              <a:rPr lang="en-GB" b="1" i="1" dirty="0" smtClean="0">
                <a:solidFill>
                  <a:srgbClr val="0D0D0D"/>
                </a:solidFill>
              </a:rPr>
              <a:t> </a:t>
            </a:r>
            <a:r>
              <a:rPr lang="en-GB" b="1" i="1" dirty="0" err="1" smtClean="0">
                <a:solidFill>
                  <a:srgbClr val="0D0D0D"/>
                </a:solidFill>
              </a:rPr>
              <a:t>zur</a:t>
            </a:r>
            <a:r>
              <a:rPr lang="en-GB" b="1" i="1" dirty="0" smtClean="0">
                <a:solidFill>
                  <a:srgbClr val="0D0D0D"/>
                </a:solidFill>
              </a:rPr>
              <a:t> </a:t>
            </a:r>
            <a:r>
              <a:rPr lang="en-GB" b="1" i="1" dirty="0" err="1" smtClean="0">
                <a:solidFill>
                  <a:srgbClr val="0D0D0D"/>
                </a:solidFill>
              </a:rPr>
              <a:t>Gewichtsanpassung</a:t>
            </a:r>
            <a:r>
              <a:rPr lang="en-GB" b="1" i="1" dirty="0" smtClean="0">
                <a:solidFill>
                  <a:srgbClr val="0D0D0D"/>
                </a:solidFill>
              </a:rPr>
              <a:t> </a:t>
            </a:r>
            <a:r>
              <a:rPr lang="en-GB" b="1" i="1" dirty="0" err="1" smtClean="0">
                <a:solidFill>
                  <a:srgbClr val="0D0D0D"/>
                </a:solidFill>
              </a:rPr>
              <a:t>müssen</a:t>
            </a:r>
            <a:r>
              <a:rPr lang="en-GB" b="1" i="1" dirty="0" smtClean="0">
                <a:solidFill>
                  <a:srgbClr val="0D0D0D"/>
                </a:solidFill>
              </a:rPr>
              <a:t> </a:t>
            </a:r>
            <a:r>
              <a:rPr lang="en-GB" b="1" i="1" dirty="0" err="1" smtClean="0">
                <a:solidFill>
                  <a:srgbClr val="0D0D0D"/>
                </a:solidFill>
              </a:rPr>
              <a:t>Fehler</a:t>
            </a:r>
            <a:r>
              <a:rPr lang="en-GB" b="1" i="1" dirty="0" smtClean="0">
                <a:solidFill>
                  <a:srgbClr val="0D0D0D"/>
                </a:solidFill>
              </a:rPr>
              <a:t> </a:t>
            </a:r>
            <a:r>
              <a:rPr lang="en-GB" b="1" i="1" dirty="0" err="1" smtClean="0">
                <a:solidFill>
                  <a:srgbClr val="0D0D0D"/>
                </a:solidFill>
              </a:rPr>
              <a:t>minimieren</a:t>
            </a:r>
            <a:endParaRPr lang="en-GB" b="1" dirty="0">
              <a:solidFill>
                <a:srgbClr val="0D0D0D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504215" y="6407750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Trainingsdaten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64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" t="6641" r="10001" b="26115"/>
          <a:stretch>
            <a:fillRect/>
          </a:stretch>
        </p:blipFill>
        <p:spPr bwMode="auto">
          <a:xfrm>
            <a:off x="811213" y="-133073"/>
            <a:ext cx="7812087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39752" y="617567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Frank Rosenblatt, The 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Perceptron--a perceiving and recognizing automaton. Report 85-460-1, Cornell Aeronautical </a:t>
            </a:r>
            <a:r>
              <a:rPr lang="en-US" sz="1200" dirty="0" smtClean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Laboratory, </a:t>
            </a:r>
            <a:r>
              <a:rPr lang="en-US" sz="1200" b="1" dirty="0" smtClean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1957</a:t>
            </a:r>
            <a:endParaRPr lang="en-US" sz="1200" b="1" dirty="0">
              <a:solidFill>
                <a:srgbClr val="FF0000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-387424"/>
            <a:ext cx="5073825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600" dirty="0" smtClean="0"/>
          </a:p>
          <a:p>
            <a:r>
              <a:rPr lang="en-US" sz="3600" dirty="0" err="1" smtClean="0"/>
              <a:t>Perzeptron-Lernregel</a:t>
            </a:r>
            <a:r>
              <a:rPr lang="en-US" sz="3600" dirty="0" smtClean="0"/>
              <a:t>       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306237" y="2348880"/>
            <a:ext cx="97975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smtClean="0"/>
              <a:t>wobei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3777000"/>
            <a:ext cx="248657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der </a:t>
            </a:r>
            <a:r>
              <a:rPr lang="en-US" sz="2400" dirty="0" err="1" smtClean="0"/>
              <a:t>Zielwert</a:t>
            </a:r>
            <a:r>
              <a:rPr lang="en-US" sz="2400" dirty="0" smtClean="0"/>
              <a:t> </a:t>
            </a:r>
            <a:r>
              <a:rPr lang="en-US" sz="2400" dirty="0" err="1" smtClean="0"/>
              <a:t>ist</a:t>
            </a:r>
            <a:r>
              <a:rPr lang="en-US" sz="2400" dirty="0" smtClean="0"/>
              <a:t>     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306237" y="3220524"/>
            <a:ext cx="112242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smtClean="0"/>
              <a:t>und     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962273" y="4328033"/>
            <a:ext cx="426591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ist</a:t>
            </a:r>
            <a:r>
              <a:rPr lang="en-US" sz="2400" dirty="0" smtClean="0"/>
              <a:t> die </a:t>
            </a:r>
            <a:r>
              <a:rPr lang="en-US" sz="2400" dirty="0" err="1" smtClean="0"/>
              <a:t>Ausgabe</a:t>
            </a:r>
            <a:r>
              <a:rPr lang="en-US" sz="2400" dirty="0" smtClean="0"/>
              <a:t> des </a:t>
            </a:r>
            <a:r>
              <a:rPr lang="en-US" sz="2400" dirty="0" err="1" smtClean="0"/>
              <a:t>Perzeptrons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979712" y="4842364"/>
            <a:ext cx="648607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ist</a:t>
            </a:r>
            <a:r>
              <a:rPr lang="en-US" sz="2400" dirty="0" smtClean="0"/>
              <a:t> </a:t>
            </a:r>
            <a:r>
              <a:rPr lang="en-US" sz="2400" dirty="0" err="1" smtClean="0"/>
              <a:t>eine</a:t>
            </a:r>
            <a:r>
              <a:rPr lang="en-US" sz="2400" dirty="0" smtClean="0"/>
              <a:t> </a:t>
            </a:r>
            <a:r>
              <a:rPr lang="en-US" sz="2400" dirty="0" err="1" smtClean="0"/>
              <a:t>kleine</a:t>
            </a:r>
            <a:r>
              <a:rPr lang="en-US" sz="2400" dirty="0" smtClean="0"/>
              <a:t> </a:t>
            </a:r>
            <a:r>
              <a:rPr lang="en-US" sz="2400" dirty="0" err="1" smtClean="0"/>
              <a:t>Konstante</a:t>
            </a:r>
            <a:r>
              <a:rPr lang="en-US" sz="2400" dirty="0" smtClean="0"/>
              <a:t> (</a:t>
            </a:r>
            <a:r>
              <a:rPr lang="en-US" sz="2400" dirty="0" err="1" smtClean="0"/>
              <a:t>z.B</a:t>
            </a:r>
            <a:r>
              <a:rPr lang="en-US" sz="2400" dirty="0" smtClean="0"/>
              <a:t>. 0,1): die </a:t>
            </a:r>
            <a:r>
              <a:rPr lang="en-US" sz="2400" dirty="0" err="1" smtClean="0"/>
              <a:t>Lernrate</a:t>
            </a:r>
            <a:r>
              <a:rPr lang="en-US" sz="2400" dirty="0" smtClean="0"/>
              <a:t>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4773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t="6953" r="5574" b="24001"/>
          <a:stretch>
            <a:fillRect/>
          </a:stretch>
        </p:blipFill>
        <p:spPr bwMode="auto">
          <a:xfrm>
            <a:off x="476250" y="-110406"/>
            <a:ext cx="8031163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9592" y="377423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190CFF"/>
                </a:solidFill>
              </a:rPr>
              <a:t>D. Hebb: The organization of behavior. A neuropsychological theory. Erlbaum Books, Mahwah, N.J., </a:t>
            </a:r>
            <a:r>
              <a:rPr lang="en-US" sz="1200" b="1" dirty="0">
                <a:solidFill>
                  <a:srgbClr val="FF0000"/>
                </a:solidFill>
              </a:rPr>
              <a:t>1949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3356992"/>
            <a:ext cx="561243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Schon</a:t>
            </a:r>
            <a:r>
              <a:rPr lang="en-US" sz="2400" dirty="0" smtClean="0"/>
              <a:t> </a:t>
            </a:r>
            <a:r>
              <a:rPr lang="en-US" sz="2400" dirty="0" err="1" smtClean="0"/>
              <a:t>früher</a:t>
            </a:r>
            <a:r>
              <a:rPr lang="en-US" sz="2400" dirty="0" smtClean="0"/>
              <a:t> </a:t>
            </a:r>
            <a:r>
              <a:rPr lang="en-US" sz="2400" dirty="0" err="1" smtClean="0"/>
              <a:t>untersucht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 smtClean="0"/>
              <a:t>Netzwerke</a:t>
            </a:r>
            <a:r>
              <a:rPr lang="en-US" sz="2400" dirty="0" smtClean="0"/>
              <a:t> </a:t>
            </a:r>
            <a:r>
              <a:rPr lang="en-US" sz="2400" dirty="0" err="1" smtClean="0"/>
              <a:t>daher</a:t>
            </a:r>
            <a:r>
              <a:rPr lang="en-US" sz="2400" dirty="0" smtClean="0"/>
              <a:t> von </a:t>
            </a:r>
            <a:r>
              <a:rPr lang="en-US" sz="2400" dirty="0" err="1" smtClean="0"/>
              <a:t>manchen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als</a:t>
            </a:r>
            <a:r>
              <a:rPr lang="en-US" sz="2400" dirty="0" smtClean="0"/>
              <a:t> </a:t>
            </a:r>
            <a:r>
              <a:rPr lang="en-US" sz="2400" dirty="0" err="1" smtClean="0"/>
              <a:t>künstliche</a:t>
            </a:r>
            <a:r>
              <a:rPr lang="en-US" sz="2400" dirty="0" smtClean="0"/>
              <a:t> </a:t>
            </a:r>
            <a:r>
              <a:rPr lang="en-US" sz="2400" dirty="0" err="1" smtClean="0"/>
              <a:t>neuronale</a:t>
            </a:r>
            <a:r>
              <a:rPr lang="en-US" sz="2400" dirty="0" smtClean="0"/>
              <a:t> </a:t>
            </a:r>
            <a:r>
              <a:rPr lang="en-US" sz="2400" dirty="0" err="1" smtClean="0"/>
              <a:t>Netze</a:t>
            </a:r>
            <a:r>
              <a:rPr lang="en-US" sz="2400" dirty="0" smtClean="0"/>
              <a:t> </a:t>
            </a:r>
            <a:r>
              <a:rPr lang="en-US" sz="2400" dirty="0" err="1" smtClean="0"/>
              <a:t>bezeichnet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Später</a:t>
            </a:r>
            <a:r>
              <a:rPr lang="en-US" sz="2400" dirty="0" smtClean="0"/>
              <a:t> </a:t>
            </a:r>
            <a:r>
              <a:rPr lang="en-US" sz="2400" dirty="0" err="1" smtClean="0"/>
              <a:t>für</a:t>
            </a:r>
            <a:r>
              <a:rPr lang="en-US" sz="2400" dirty="0" smtClean="0"/>
              <a:t> </a:t>
            </a:r>
            <a:r>
              <a:rPr lang="en-US" sz="2400" dirty="0" err="1" smtClean="0"/>
              <a:t>mehrschichtige</a:t>
            </a:r>
            <a:r>
              <a:rPr lang="en-US" sz="2400" dirty="0" smtClean="0"/>
              <a:t> </a:t>
            </a:r>
            <a:r>
              <a:rPr lang="en-US" sz="2400" dirty="0" err="1" smtClean="0"/>
              <a:t>Netze</a:t>
            </a:r>
            <a:r>
              <a:rPr lang="en-US" sz="2400" dirty="0" smtClean="0"/>
              <a:t> </a:t>
            </a:r>
            <a:r>
              <a:rPr lang="en-US" sz="2400" dirty="0" err="1" smtClean="0"/>
              <a:t>erweitert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err="1" smtClean="0"/>
              <a:t>Fehlerrückführung</a:t>
            </a:r>
            <a:r>
              <a:rPr lang="en-US" sz="2400" dirty="0" smtClean="0"/>
              <a:t> (Backpropagation)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-387424"/>
            <a:ext cx="5073825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600" dirty="0" smtClean="0"/>
          </a:p>
          <a:p>
            <a:r>
              <a:rPr lang="en-US" sz="3600" dirty="0" err="1" smtClean="0"/>
              <a:t>Perzeptron-Lernregel</a:t>
            </a:r>
            <a:r>
              <a:rPr lang="en-US" sz="3600" dirty="0" smtClean="0"/>
              <a:t>       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71418" y="1470187"/>
            <a:ext cx="672491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Man </a:t>
            </a:r>
            <a:r>
              <a:rPr lang="en-US" sz="2400" dirty="0" err="1" smtClean="0"/>
              <a:t>kann</a:t>
            </a:r>
            <a:r>
              <a:rPr lang="en-US" sz="2400" dirty="0" smtClean="0"/>
              <a:t> </a:t>
            </a:r>
            <a:r>
              <a:rPr lang="en-US" sz="2400" dirty="0" err="1" smtClean="0"/>
              <a:t>zeigen</a:t>
            </a:r>
            <a:r>
              <a:rPr lang="en-US" sz="2400" dirty="0" smtClean="0"/>
              <a:t>, </a:t>
            </a:r>
            <a:r>
              <a:rPr lang="en-US" sz="2400" dirty="0" err="1" smtClean="0"/>
              <a:t>dass</a:t>
            </a:r>
            <a:r>
              <a:rPr lang="en-US" sz="2400" dirty="0" smtClean="0"/>
              <a:t> der </a:t>
            </a:r>
            <a:r>
              <a:rPr lang="en-US" sz="2400" dirty="0" err="1" smtClean="0"/>
              <a:t>Vorgang</a:t>
            </a:r>
            <a:r>
              <a:rPr lang="en-US" sz="2400" dirty="0" smtClean="0"/>
              <a:t> </a:t>
            </a:r>
            <a:r>
              <a:rPr lang="en-US" sz="2400" dirty="0" err="1" smtClean="0"/>
              <a:t>konvergiert</a:t>
            </a:r>
            <a:r>
              <a:rPr lang="en-US" sz="2400" dirty="0" smtClean="0"/>
              <a:t>, </a:t>
            </a:r>
            <a:r>
              <a:rPr lang="mr-IN" sz="2400" dirty="0" smtClean="0"/>
              <a:t>…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27572" y="2023459"/>
            <a:ext cx="5732660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de-DE" sz="2400" dirty="0" smtClean="0"/>
              <a:t>... wenn die Daten linear </a:t>
            </a:r>
            <a:r>
              <a:rPr lang="de-DE" sz="2400" dirty="0" err="1" smtClean="0"/>
              <a:t>separierbar</a:t>
            </a:r>
            <a:r>
              <a:rPr lang="de-DE" sz="2400" dirty="0" smtClean="0"/>
              <a:t> sind</a:t>
            </a:r>
            <a:endParaRPr lang="de-DE" sz="2400" dirty="0"/>
          </a:p>
          <a:p>
            <a:pPr marL="342900" indent="-342900">
              <a:buFont typeface="Arial" charset="0"/>
              <a:buChar char="•"/>
            </a:pPr>
            <a:r>
              <a:rPr lang="de-DE" sz="2400" dirty="0" smtClean="0"/>
              <a:t>... und 𝜂 genügend klein gewählt wird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3804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 smtClean="0">
                <a:latin typeface="+mn-lt"/>
                <a:cs typeface="Arial" charset="0"/>
              </a:rPr>
              <a:t>Perspektive</a:t>
            </a:r>
            <a:r>
              <a:rPr lang="en-GB" dirty="0" smtClean="0">
                <a:latin typeface="+mn-lt"/>
                <a:cs typeface="Arial" charset="0"/>
              </a:rPr>
              <a:t> der </a:t>
            </a:r>
            <a:r>
              <a:rPr lang="en-GB" dirty="0" err="1" smtClean="0">
                <a:latin typeface="+mn-lt"/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Freeform 30"/>
          <p:cNvSpPr/>
          <p:nvPr/>
        </p:nvSpPr>
        <p:spPr>
          <a:xfrm>
            <a:off x="985838" y="2214563"/>
            <a:ext cx="6726237" cy="2178050"/>
          </a:xfrm>
          <a:custGeom>
            <a:avLst/>
            <a:gdLst>
              <a:gd name="connsiteX0" fmla="*/ 0 w 5733402"/>
              <a:gd name="connsiteY0" fmla="*/ 812800 h 1229760"/>
              <a:gd name="connsiteX1" fmla="*/ 30480 w 5733402"/>
              <a:gd name="connsiteY1" fmla="*/ 721360 h 1229760"/>
              <a:gd name="connsiteX2" fmla="*/ 264160 w 5733402"/>
              <a:gd name="connsiteY2" fmla="*/ 731520 h 1229760"/>
              <a:gd name="connsiteX3" fmla="*/ 284480 w 5733402"/>
              <a:gd name="connsiteY3" fmla="*/ 762000 h 1229760"/>
              <a:gd name="connsiteX4" fmla="*/ 314960 w 5733402"/>
              <a:gd name="connsiteY4" fmla="*/ 792480 h 1229760"/>
              <a:gd name="connsiteX5" fmla="*/ 335280 w 5733402"/>
              <a:gd name="connsiteY5" fmla="*/ 822960 h 1229760"/>
              <a:gd name="connsiteX6" fmla="*/ 365760 w 5733402"/>
              <a:gd name="connsiteY6" fmla="*/ 863600 h 1229760"/>
              <a:gd name="connsiteX7" fmla="*/ 396240 w 5733402"/>
              <a:gd name="connsiteY7" fmla="*/ 985520 h 1229760"/>
              <a:gd name="connsiteX8" fmla="*/ 406400 w 5733402"/>
              <a:gd name="connsiteY8" fmla="*/ 1016000 h 1229760"/>
              <a:gd name="connsiteX9" fmla="*/ 416560 w 5733402"/>
              <a:gd name="connsiteY9" fmla="*/ 1076960 h 1229760"/>
              <a:gd name="connsiteX10" fmla="*/ 447040 w 5733402"/>
              <a:gd name="connsiteY10" fmla="*/ 1158240 h 1229760"/>
              <a:gd name="connsiteX11" fmla="*/ 467360 w 5733402"/>
              <a:gd name="connsiteY11" fmla="*/ 1188720 h 1229760"/>
              <a:gd name="connsiteX12" fmla="*/ 477520 w 5733402"/>
              <a:gd name="connsiteY12" fmla="*/ 1219200 h 1229760"/>
              <a:gd name="connsiteX13" fmla="*/ 528320 w 5733402"/>
              <a:gd name="connsiteY13" fmla="*/ 1229360 h 1229760"/>
              <a:gd name="connsiteX14" fmla="*/ 1158240 w 5733402"/>
              <a:gd name="connsiteY14" fmla="*/ 1168400 h 1229760"/>
              <a:gd name="connsiteX15" fmla="*/ 1402080 w 5733402"/>
              <a:gd name="connsiteY15" fmla="*/ 1117600 h 1229760"/>
              <a:gd name="connsiteX16" fmla="*/ 1493520 w 5733402"/>
              <a:gd name="connsiteY16" fmla="*/ 1097280 h 1229760"/>
              <a:gd name="connsiteX17" fmla="*/ 1554480 w 5733402"/>
              <a:gd name="connsiteY17" fmla="*/ 1076960 h 1229760"/>
              <a:gd name="connsiteX18" fmla="*/ 1554480 w 5733402"/>
              <a:gd name="connsiteY18" fmla="*/ 904240 h 1229760"/>
              <a:gd name="connsiteX19" fmla="*/ 1595120 w 5733402"/>
              <a:gd name="connsiteY19" fmla="*/ 853440 h 1229760"/>
              <a:gd name="connsiteX20" fmla="*/ 1737360 w 5733402"/>
              <a:gd name="connsiteY20" fmla="*/ 833120 h 1229760"/>
              <a:gd name="connsiteX21" fmla="*/ 1981200 w 5733402"/>
              <a:gd name="connsiteY21" fmla="*/ 772160 h 1229760"/>
              <a:gd name="connsiteX22" fmla="*/ 2306320 w 5733402"/>
              <a:gd name="connsiteY22" fmla="*/ 741680 h 1229760"/>
              <a:gd name="connsiteX23" fmla="*/ 2763520 w 5733402"/>
              <a:gd name="connsiteY23" fmla="*/ 660400 h 1229760"/>
              <a:gd name="connsiteX24" fmla="*/ 2915920 w 5733402"/>
              <a:gd name="connsiteY24" fmla="*/ 650240 h 1229760"/>
              <a:gd name="connsiteX25" fmla="*/ 3027680 w 5733402"/>
              <a:gd name="connsiteY25" fmla="*/ 640080 h 1229760"/>
              <a:gd name="connsiteX26" fmla="*/ 3169920 w 5733402"/>
              <a:gd name="connsiteY26" fmla="*/ 629920 h 1229760"/>
              <a:gd name="connsiteX27" fmla="*/ 3098800 w 5733402"/>
              <a:gd name="connsiteY27" fmla="*/ 619760 h 1229760"/>
              <a:gd name="connsiteX28" fmla="*/ 3088640 w 5733402"/>
              <a:gd name="connsiteY28" fmla="*/ 538480 h 1229760"/>
              <a:gd name="connsiteX29" fmla="*/ 3048000 w 5733402"/>
              <a:gd name="connsiteY29" fmla="*/ 487680 h 1229760"/>
              <a:gd name="connsiteX30" fmla="*/ 3007360 w 5733402"/>
              <a:gd name="connsiteY30" fmla="*/ 457200 h 1229760"/>
              <a:gd name="connsiteX31" fmla="*/ 2946400 w 5733402"/>
              <a:gd name="connsiteY31" fmla="*/ 406400 h 1229760"/>
              <a:gd name="connsiteX32" fmla="*/ 2915920 w 5733402"/>
              <a:gd name="connsiteY32" fmla="*/ 396240 h 1229760"/>
              <a:gd name="connsiteX33" fmla="*/ 2885440 w 5733402"/>
              <a:gd name="connsiteY33" fmla="*/ 375920 h 1229760"/>
              <a:gd name="connsiteX34" fmla="*/ 2794000 w 5733402"/>
              <a:gd name="connsiteY34" fmla="*/ 355600 h 1229760"/>
              <a:gd name="connsiteX35" fmla="*/ 2834640 w 5733402"/>
              <a:gd name="connsiteY35" fmla="*/ 365760 h 1229760"/>
              <a:gd name="connsiteX36" fmla="*/ 3129280 w 5733402"/>
              <a:gd name="connsiteY36" fmla="*/ 355600 h 1229760"/>
              <a:gd name="connsiteX37" fmla="*/ 3149600 w 5733402"/>
              <a:gd name="connsiteY37" fmla="*/ 294640 h 1229760"/>
              <a:gd name="connsiteX38" fmla="*/ 3312160 w 5733402"/>
              <a:gd name="connsiteY38" fmla="*/ 243840 h 1229760"/>
              <a:gd name="connsiteX39" fmla="*/ 3515360 w 5733402"/>
              <a:gd name="connsiteY39" fmla="*/ 172720 h 1229760"/>
              <a:gd name="connsiteX40" fmla="*/ 4358640 w 5733402"/>
              <a:gd name="connsiteY40" fmla="*/ 20320 h 1229760"/>
              <a:gd name="connsiteX41" fmla="*/ 4612640 w 5733402"/>
              <a:gd name="connsiteY41" fmla="*/ 0 h 1229760"/>
              <a:gd name="connsiteX42" fmla="*/ 4693920 w 5733402"/>
              <a:gd name="connsiteY42" fmla="*/ 20320 h 1229760"/>
              <a:gd name="connsiteX43" fmla="*/ 4704080 w 5733402"/>
              <a:gd name="connsiteY43" fmla="*/ 60960 h 1229760"/>
              <a:gd name="connsiteX44" fmla="*/ 4724400 w 5733402"/>
              <a:gd name="connsiteY44" fmla="*/ 132080 h 1229760"/>
              <a:gd name="connsiteX45" fmla="*/ 4673600 w 5733402"/>
              <a:gd name="connsiteY45" fmla="*/ 375920 h 1229760"/>
              <a:gd name="connsiteX46" fmla="*/ 4632960 w 5733402"/>
              <a:gd name="connsiteY46" fmla="*/ 426720 h 1229760"/>
              <a:gd name="connsiteX47" fmla="*/ 4622800 w 5733402"/>
              <a:gd name="connsiteY47" fmla="*/ 457200 h 1229760"/>
              <a:gd name="connsiteX48" fmla="*/ 4592320 w 5733402"/>
              <a:gd name="connsiteY48" fmla="*/ 477520 h 1229760"/>
              <a:gd name="connsiteX49" fmla="*/ 4602480 w 5733402"/>
              <a:gd name="connsiteY49" fmla="*/ 528320 h 1229760"/>
              <a:gd name="connsiteX50" fmla="*/ 4622800 w 5733402"/>
              <a:gd name="connsiteY50" fmla="*/ 599440 h 1229760"/>
              <a:gd name="connsiteX51" fmla="*/ 4643120 w 5733402"/>
              <a:gd name="connsiteY51" fmla="*/ 1076960 h 1229760"/>
              <a:gd name="connsiteX52" fmla="*/ 4663440 w 5733402"/>
              <a:gd name="connsiteY52" fmla="*/ 1137920 h 1229760"/>
              <a:gd name="connsiteX53" fmla="*/ 4724400 w 5733402"/>
              <a:gd name="connsiteY53" fmla="*/ 1148080 h 1229760"/>
              <a:gd name="connsiteX54" fmla="*/ 4836160 w 5733402"/>
              <a:gd name="connsiteY54" fmla="*/ 1188720 h 1229760"/>
              <a:gd name="connsiteX55" fmla="*/ 5577840 w 5733402"/>
              <a:gd name="connsiteY55" fmla="*/ 1209040 h 1229760"/>
              <a:gd name="connsiteX56" fmla="*/ 5730240 w 5733402"/>
              <a:gd name="connsiteY56" fmla="*/ 1229360 h 1229760"/>
              <a:gd name="connsiteX57" fmla="*/ 5689600 w 5733402"/>
              <a:gd name="connsiteY57" fmla="*/ 1209040 h 1229760"/>
              <a:gd name="connsiteX58" fmla="*/ 5608320 w 5733402"/>
              <a:gd name="connsiteY58" fmla="*/ 1178560 h 122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733402" h="1229760">
                <a:moveTo>
                  <a:pt x="0" y="812800"/>
                </a:moveTo>
                <a:cubicBezTo>
                  <a:pt x="10160" y="782320"/>
                  <a:pt x="-228" y="730809"/>
                  <a:pt x="30480" y="721360"/>
                </a:cubicBezTo>
                <a:cubicBezTo>
                  <a:pt x="104999" y="698431"/>
                  <a:pt x="187172" y="719202"/>
                  <a:pt x="264160" y="731520"/>
                </a:cubicBezTo>
                <a:cubicBezTo>
                  <a:pt x="276217" y="733449"/>
                  <a:pt x="276663" y="752619"/>
                  <a:pt x="284480" y="762000"/>
                </a:cubicBezTo>
                <a:cubicBezTo>
                  <a:pt x="293678" y="773038"/>
                  <a:pt x="305762" y="781442"/>
                  <a:pt x="314960" y="792480"/>
                </a:cubicBezTo>
                <a:cubicBezTo>
                  <a:pt x="322777" y="801861"/>
                  <a:pt x="328183" y="813024"/>
                  <a:pt x="335280" y="822960"/>
                </a:cubicBezTo>
                <a:cubicBezTo>
                  <a:pt x="345122" y="836739"/>
                  <a:pt x="355600" y="850053"/>
                  <a:pt x="365760" y="863600"/>
                </a:cubicBezTo>
                <a:cubicBezTo>
                  <a:pt x="379000" y="929799"/>
                  <a:pt x="373682" y="910328"/>
                  <a:pt x="396240" y="985520"/>
                </a:cubicBezTo>
                <a:cubicBezTo>
                  <a:pt x="399317" y="995778"/>
                  <a:pt x="404077" y="1005545"/>
                  <a:pt x="406400" y="1016000"/>
                </a:cubicBezTo>
                <a:cubicBezTo>
                  <a:pt x="410869" y="1036110"/>
                  <a:pt x="412091" y="1056850"/>
                  <a:pt x="416560" y="1076960"/>
                </a:cubicBezTo>
                <a:cubicBezTo>
                  <a:pt x="420077" y="1092788"/>
                  <a:pt x="443876" y="1151912"/>
                  <a:pt x="447040" y="1158240"/>
                </a:cubicBezTo>
                <a:cubicBezTo>
                  <a:pt x="452501" y="1169162"/>
                  <a:pt x="461899" y="1177798"/>
                  <a:pt x="467360" y="1188720"/>
                </a:cubicBezTo>
                <a:cubicBezTo>
                  <a:pt x="472149" y="1198299"/>
                  <a:pt x="468609" y="1213259"/>
                  <a:pt x="477520" y="1219200"/>
                </a:cubicBezTo>
                <a:cubicBezTo>
                  <a:pt x="491888" y="1228779"/>
                  <a:pt x="511387" y="1225973"/>
                  <a:pt x="528320" y="1229360"/>
                </a:cubicBezTo>
                <a:cubicBezTo>
                  <a:pt x="950272" y="1204539"/>
                  <a:pt x="775446" y="1224419"/>
                  <a:pt x="1158240" y="1168400"/>
                </a:cubicBezTo>
                <a:cubicBezTo>
                  <a:pt x="1355296" y="1139563"/>
                  <a:pt x="1224103" y="1162094"/>
                  <a:pt x="1402080" y="1117600"/>
                </a:cubicBezTo>
                <a:cubicBezTo>
                  <a:pt x="1432371" y="1110027"/>
                  <a:pt x="1463351" y="1105325"/>
                  <a:pt x="1493520" y="1097280"/>
                </a:cubicBezTo>
                <a:cubicBezTo>
                  <a:pt x="1514216" y="1091761"/>
                  <a:pt x="1554480" y="1076960"/>
                  <a:pt x="1554480" y="1076960"/>
                </a:cubicBezTo>
                <a:cubicBezTo>
                  <a:pt x="1541349" y="1011303"/>
                  <a:pt x="1531016" y="984018"/>
                  <a:pt x="1554480" y="904240"/>
                </a:cubicBezTo>
                <a:cubicBezTo>
                  <a:pt x="1560599" y="883436"/>
                  <a:pt x="1574909" y="861300"/>
                  <a:pt x="1595120" y="853440"/>
                </a:cubicBezTo>
                <a:cubicBezTo>
                  <a:pt x="1639758" y="836081"/>
                  <a:pt x="1690493" y="842987"/>
                  <a:pt x="1737360" y="833120"/>
                </a:cubicBezTo>
                <a:cubicBezTo>
                  <a:pt x="1819344" y="815860"/>
                  <a:pt x="1898480" y="785454"/>
                  <a:pt x="1981200" y="772160"/>
                </a:cubicBezTo>
                <a:cubicBezTo>
                  <a:pt x="2088669" y="754888"/>
                  <a:pt x="2198565" y="757074"/>
                  <a:pt x="2306320" y="741680"/>
                </a:cubicBezTo>
                <a:cubicBezTo>
                  <a:pt x="2459554" y="719789"/>
                  <a:pt x="2609073" y="670696"/>
                  <a:pt x="2763520" y="660400"/>
                </a:cubicBezTo>
                <a:lnTo>
                  <a:pt x="2915920" y="650240"/>
                </a:lnTo>
                <a:cubicBezTo>
                  <a:pt x="2953217" y="647371"/>
                  <a:pt x="2990392" y="643063"/>
                  <a:pt x="3027680" y="640080"/>
                </a:cubicBezTo>
                <a:lnTo>
                  <a:pt x="3169920" y="629920"/>
                </a:lnTo>
                <a:lnTo>
                  <a:pt x="3098800" y="619760"/>
                </a:lnTo>
                <a:cubicBezTo>
                  <a:pt x="3080660" y="599353"/>
                  <a:pt x="3098442" y="563964"/>
                  <a:pt x="3088640" y="538480"/>
                </a:cubicBezTo>
                <a:cubicBezTo>
                  <a:pt x="3080855" y="518240"/>
                  <a:pt x="3063334" y="503014"/>
                  <a:pt x="3048000" y="487680"/>
                </a:cubicBezTo>
                <a:cubicBezTo>
                  <a:pt x="3036026" y="475706"/>
                  <a:pt x="3020217" y="468220"/>
                  <a:pt x="3007360" y="457200"/>
                </a:cubicBezTo>
                <a:cubicBezTo>
                  <a:pt x="2975902" y="430236"/>
                  <a:pt x="2982328" y="424364"/>
                  <a:pt x="2946400" y="406400"/>
                </a:cubicBezTo>
                <a:cubicBezTo>
                  <a:pt x="2936821" y="401611"/>
                  <a:pt x="2925499" y="401029"/>
                  <a:pt x="2915920" y="396240"/>
                </a:cubicBezTo>
                <a:cubicBezTo>
                  <a:pt x="2904998" y="390779"/>
                  <a:pt x="2896362" y="381381"/>
                  <a:pt x="2885440" y="375920"/>
                </a:cubicBezTo>
                <a:cubicBezTo>
                  <a:pt x="2864486" y="365443"/>
                  <a:pt x="2809609" y="355600"/>
                  <a:pt x="2794000" y="355600"/>
                </a:cubicBezTo>
                <a:cubicBezTo>
                  <a:pt x="2780036" y="355600"/>
                  <a:pt x="2821093" y="362373"/>
                  <a:pt x="2834640" y="365760"/>
                </a:cubicBezTo>
                <a:cubicBezTo>
                  <a:pt x="2932853" y="362373"/>
                  <a:pt x="3033422" y="377245"/>
                  <a:pt x="3129280" y="355600"/>
                </a:cubicBezTo>
                <a:cubicBezTo>
                  <a:pt x="3150173" y="350882"/>
                  <a:pt x="3131323" y="305809"/>
                  <a:pt x="3149600" y="294640"/>
                </a:cubicBezTo>
                <a:cubicBezTo>
                  <a:pt x="3198042" y="265037"/>
                  <a:pt x="3258576" y="262594"/>
                  <a:pt x="3312160" y="243840"/>
                </a:cubicBezTo>
                <a:cubicBezTo>
                  <a:pt x="3379893" y="220133"/>
                  <a:pt x="3445815" y="190422"/>
                  <a:pt x="3515360" y="172720"/>
                </a:cubicBezTo>
                <a:cubicBezTo>
                  <a:pt x="3645463" y="139603"/>
                  <a:pt x="4279474" y="25598"/>
                  <a:pt x="4358640" y="20320"/>
                </a:cubicBezTo>
                <a:cubicBezTo>
                  <a:pt x="4545000" y="7896"/>
                  <a:pt x="4460380" y="15226"/>
                  <a:pt x="4612640" y="0"/>
                </a:cubicBezTo>
                <a:cubicBezTo>
                  <a:pt x="4639733" y="6773"/>
                  <a:pt x="4670683" y="4829"/>
                  <a:pt x="4693920" y="20320"/>
                </a:cubicBezTo>
                <a:cubicBezTo>
                  <a:pt x="4705538" y="28066"/>
                  <a:pt x="4700244" y="47534"/>
                  <a:pt x="4704080" y="60960"/>
                </a:cubicBezTo>
                <a:cubicBezTo>
                  <a:pt x="4733231" y="162990"/>
                  <a:pt x="4692638" y="5033"/>
                  <a:pt x="4724400" y="132080"/>
                </a:cubicBezTo>
                <a:cubicBezTo>
                  <a:pt x="4710591" y="256360"/>
                  <a:pt x="4728169" y="290169"/>
                  <a:pt x="4673600" y="375920"/>
                </a:cubicBezTo>
                <a:cubicBezTo>
                  <a:pt x="4661958" y="394215"/>
                  <a:pt x="4646507" y="409787"/>
                  <a:pt x="4632960" y="426720"/>
                </a:cubicBezTo>
                <a:cubicBezTo>
                  <a:pt x="4629573" y="436880"/>
                  <a:pt x="4629490" y="448837"/>
                  <a:pt x="4622800" y="457200"/>
                </a:cubicBezTo>
                <a:cubicBezTo>
                  <a:pt x="4615172" y="466735"/>
                  <a:pt x="4595675" y="465779"/>
                  <a:pt x="4592320" y="477520"/>
                </a:cubicBezTo>
                <a:cubicBezTo>
                  <a:pt x="4587576" y="494124"/>
                  <a:pt x="4598734" y="511463"/>
                  <a:pt x="4602480" y="528320"/>
                </a:cubicBezTo>
                <a:cubicBezTo>
                  <a:pt x="4610985" y="566592"/>
                  <a:pt x="4611486" y="565498"/>
                  <a:pt x="4622800" y="599440"/>
                </a:cubicBezTo>
                <a:cubicBezTo>
                  <a:pt x="4629573" y="758613"/>
                  <a:pt x="4631130" y="918094"/>
                  <a:pt x="4643120" y="1076960"/>
                </a:cubicBezTo>
                <a:cubicBezTo>
                  <a:pt x="4644732" y="1098318"/>
                  <a:pt x="4647320" y="1123815"/>
                  <a:pt x="4663440" y="1137920"/>
                </a:cubicBezTo>
                <a:cubicBezTo>
                  <a:pt x="4678943" y="1151485"/>
                  <a:pt x="4704080" y="1144693"/>
                  <a:pt x="4724400" y="1148080"/>
                </a:cubicBezTo>
                <a:cubicBezTo>
                  <a:pt x="4747489" y="1157316"/>
                  <a:pt x="4813799" y="1184993"/>
                  <a:pt x="4836160" y="1188720"/>
                </a:cubicBezTo>
                <a:cubicBezTo>
                  <a:pt x="5120964" y="1236187"/>
                  <a:pt x="4876522" y="1198573"/>
                  <a:pt x="5577840" y="1209040"/>
                </a:cubicBezTo>
                <a:cubicBezTo>
                  <a:pt x="5605265" y="1213611"/>
                  <a:pt x="5713283" y="1232751"/>
                  <a:pt x="5730240" y="1229360"/>
                </a:cubicBezTo>
                <a:cubicBezTo>
                  <a:pt x="5745092" y="1226390"/>
                  <a:pt x="5703581" y="1214865"/>
                  <a:pt x="5689600" y="1209040"/>
                </a:cubicBezTo>
                <a:cubicBezTo>
                  <a:pt x="5662890" y="1197911"/>
                  <a:pt x="5608320" y="1178560"/>
                  <a:pt x="5608320" y="11785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7285038" y="3952875"/>
            <a:ext cx="20637" cy="347663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H="1" flipV="1">
            <a:off x="7315200" y="4381500"/>
            <a:ext cx="20638" cy="346075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83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3520516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 smtClean="0">
                <a:solidFill>
                  <a:schemeClr val="bg1"/>
                </a:solidFill>
                <a:latin typeface="+mn-lt"/>
              </a:rPr>
              <a:t>Zufällige</a:t>
            </a:r>
            <a:r>
              <a:rPr lang="en-GB" sz="2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+mn-lt"/>
              </a:rPr>
              <a:t>Initialgewichte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0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cs typeface="Arial" charset="0"/>
              </a:rPr>
              <a:t>Perspektive</a:t>
            </a:r>
            <a:r>
              <a:rPr lang="en-GB" dirty="0">
                <a:cs typeface="Arial" charset="0"/>
              </a:rPr>
              <a:t> der </a:t>
            </a:r>
            <a:r>
              <a:rPr lang="en-GB" dirty="0" err="1"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" idx="112"/>
          </p:cNvCxnSpPr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6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8520281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 smtClean="0">
                <a:solidFill>
                  <a:schemeClr val="bg1"/>
                </a:solidFill>
                <a:latin typeface="+mn-lt"/>
              </a:rPr>
              <a:t>Verwenden</a:t>
            </a:r>
            <a:r>
              <a:rPr lang="en-GB" sz="2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+mn-lt"/>
              </a:rPr>
              <a:t>einer</a:t>
            </a:r>
            <a:r>
              <a:rPr lang="en-GB" sz="2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+mn-lt"/>
              </a:rPr>
              <a:t>Trainingsinstanz</a:t>
            </a:r>
            <a:r>
              <a:rPr lang="en-GB" sz="2400" b="1" dirty="0" smtClean="0">
                <a:solidFill>
                  <a:schemeClr val="bg1"/>
                </a:solidFill>
                <a:latin typeface="+mn-lt"/>
              </a:rPr>
              <a:t> / </a:t>
            </a:r>
            <a:r>
              <a:rPr lang="en-GB" sz="2400" b="1" dirty="0" err="1" smtClean="0">
                <a:solidFill>
                  <a:schemeClr val="bg1"/>
                </a:solidFill>
                <a:latin typeface="+mn-lt"/>
              </a:rPr>
              <a:t>Anpassung</a:t>
            </a:r>
            <a:r>
              <a:rPr lang="en-GB" sz="2400" b="1" dirty="0" smtClean="0">
                <a:solidFill>
                  <a:schemeClr val="bg1"/>
                </a:solidFill>
                <a:latin typeface="+mn-lt"/>
              </a:rPr>
              <a:t> der </a:t>
            </a:r>
            <a:r>
              <a:rPr lang="en-GB" sz="2400" b="1" dirty="0" err="1" smtClean="0">
                <a:solidFill>
                  <a:schemeClr val="bg1"/>
                </a:solidFill>
                <a:latin typeface="+mn-lt"/>
              </a:rPr>
              <a:t>Gewichte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985838" y="2327275"/>
            <a:ext cx="6726237" cy="2498725"/>
          </a:xfrm>
          <a:custGeom>
            <a:avLst/>
            <a:gdLst>
              <a:gd name="connsiteX0" fmla="*/ 0 w 6725920"/>
              <a:gd name="connsiteY0" fmla="*/ 1290320 h 2499360"/>
              <a:gd name="connsiteX1" fmla="*/ 91440 w 6725920"/>
              <a:gd name="connsiteY1" fmla="*/ 1280160 h 2499360"/>
              <a:gd name="connsiteX2" fmla="*/ 121920 w 6725920"/>
              <a:gd name="connsiteY2" fmla="*/ 1249680 h 2499360"/>
              <a:gd name="connsiteX3" fmla="*/ 213360 w 6725920"/>
              <a:gd name="connsiteY3" fmla="*/ 1198880 h 2499360"/>
              <a:gd name="connsiteX4" fmla="*/ 345440 w 6725920"/>
              <a:gd name="connsiteY4" fmla="*/ 1209040 h 2499360"/>
              <a:gd name="connsiteX5" fmla="*/ 447040 w 6725920"/>
              <a:gd name="connsiteY5" fmla="*/ 1229360 h 2499360"/>
              <a:gd name="connsiteX6" fmla="*/ 477520 w 6725920"/>
              <a:gd name="connsiteY6" fmla="*/ 1249680 h 2499360"/>
              <a:gd name="connsiteX7" fmla="*/ 508000 w 6725920"/>
              <a:gd name="connsiteY7" fmla="*/ 1351280 h 2499360"/>
              <a:gd name="connsiteX8" fmla="*/ 518160 w 6725920"/>
              <a:gd name="connsiteY8" fmla="*/ 1391920 h 2499360"/>
              <a:gd name="connsiteX9" fmla="*/ 558800 w 6725920"/>
              <a:gd name="connsiteY9" fmla="*/ 1452880 h 2499360"/>
              <a:gd name="connsiteX10" fmla="*/ 680720 w 6725920"/>
              <a:gd name="connsiteY10" fmla="*/ 1463040 h 2499360"/>
              <a:gd name="connsiteX11" fmla="*/ 711200 w 6725920"/>
              <a:gd name="connsiteY11" fmla="*/ 1483360 h 2499360"/>
              <a:gd name="connsiteX12" fmla="*/ 772160 w 6725920"/>
              <a:gd name="connsiteY12" fmla="*/ 1513840 h 2499360"/>
              <a:gd name="connsiteX13" fmla="*/ 833120 w 6725920"/>
              <a:gd name="connsiteY13" fmla="*/ 1584960 h 2499360"/>
              <a:gd name="connsiteX14" fmla="*/ 843280 w 6725920"/>
              <a:gd name="connsiteY14" fmla="*/ 1615440 h 2499360"/>
              <a:gd name="connsiteX15" fmla="*/ 863600 w 6725920"/>
              <a:gd name="connsiteY15" fmla="*/ 1645920 h 2499360"/>
              <a:gd name="connsiteX16" fmla="*/ 843280 w 6725920"/>
              <a:gd name="connsiteY16" fmla="*/ 1737360 h 2499360"/>
              <a:gd name="connsiteX17" fmla="*/ 853440 w 6725920"/>
              <a:gd name="connsiteY17" fmla="*/ 1818640 h 2499360"/>
              <a:gd name="connsiteX18" fmla="*/ 1615440 w 6725920"/>
              <a:gd name="connsiteY18" fmla="*/ 1818640 h 2499360"/>
              <a:gd name="connsiteX19" fmla="*/ 1625600 w 6725920"/>
              <a:gd name="connsiteY19" fmla="*/ 1788160 h 2499360"/>
              <a:gd name="connsiteX20" fmla="*/ 1666240 w 6725920"/>
              <a:gd name="connsiteY20" fmla="*/ 1778000 h 2499360"/>
              <a:gd name="connsiteX21" fmla="*/ 1727200 w 6725920"/>
              <a:gd name="connsiteY21" fmla="*/ 1747520 h 2499360"/>
              <a:gd name="connsiteX22" fmla="*/ 1747520 w 6725920"/>
              <a:gd name="connsiteY22" fmla="*/ 1686560 h 2499360"/>
              <a:gd name="connsiteX23" fmla="*/ 1778000 w 6725920"/>
              <a:gd name="connsiteY23" fmla="*/ 1625600 h 2499360"/>
              <a:gd name="connsiteX24" fmla="*/ 1808480 w 6725920"/>
              <a:gd name="connsiteY24" fmla="*/ 1595120 h 2499360"/>
              <a:gd name="connsiteX25" fmla="*/ 1828800 w 6725920"/>
              <a:gd name="connsiteY25" fmla="*/ 1554480 h 2499360"/>
              <a:gd name="connsiteX26" fmla="*/ 1940560 w 6725920"/>
              <a:gd name="connsiteY26" fmla="*/ 1493520 h 2499360"/>
              <a:gd name="connsiteX27" fmla="*/ 1981200 w 6725920"/>
              <a:gd name="connsiteY27" fmla="*/ 1463040 h 2499360"/>
              <a:gd name="connsiteX28" fmla="*/ 2062480 w 6725920"/>
              <a:gd name="connsiteY28" fmla="*/ 1412240 h 2499360"/>
              <a:gd name="connsiteX29" fmla="*/ 2113280 w 6725920"/>
              <a:gd name="connsiteY29" fmla="*/ 1381760 h 2499360"/>
              <a:gd name="connsiteX30" fmla="*/ 2174240 w 6725920"/>
              <a:gd name="connsiteY30" fmla="*/ 1330960 h 2499360"/>
              <a:gd name="connsiteX31" fmla="*/ 2184400 w 6725920"/>
              <a:gd name="connsiteY31" fmla="*/ 1300480 h 2499360"/>
              <a:gd name="connsiteX32" fmla="*/ 2214880 w 6725920"/>
              <a:gd name="connsiteY32" fmla="*/ 1290320 h 2499360"/>
              <a:gd name="connsiteX33" fmla="*/ 2184400 w 6725920"/>
              <a:gd name="connsiteY33" fmla="*/ 1320800 h 2499360"/>
              <a:gd name="connsiteX34" fmla="*/ 2113280 w 6725920"/>
              <a:gd name="connsiteY34" fmla="*/ 1300480 h 2499360"/>
              <a:gd name="connsiteX35" fmla="*/ 2092960 w 6725920"/>
              <a:gd name="connsiteY35" fmla="*/ 1270000 h 2499360"/>
              <a:gd name="connsiteX36" fmla="*/ 2103120 w 6725920"/>
              <a:gd name="connsiteY36" fmla="*/ 1016000 h 2499360"/>
              <a:gd name="connsiteX37" fmla="*/ 2133600 w 6725920"/>
              <a:gd name="connsiteY37" fmla="*/ 985520 h 2499360"/>
              <a:gd name="connsiteX38" fmla="*/ 2204720 w 6725920"/>
              <a:gd name="connsiteY38" fmla="*/ 965200 h 2499360"/>
              <a:gd name="connsiteX39" fmla="*/ 2397760 w 6725920"/>
              <a:gd name="connsiteY39" fmla="*/ 955040 h 2499360"/>
              <a:gd name="connsiteX40" fmla="*/ 2570480 w 6725920"/>
              <a:gd name="connsiteY40" fmla="*/ 934720 h 2499360"/>
              <a:gd name="connsiteX41" fmla="*/ 2631440 w 6725920"/>
              <a:gd name="connsiteY41" fmla="*/ 904240 h 2499360"/>
              <a:gd name="connsiteX42" fmla="*/ 2682240 w 6725920"/>
              <a:gd name="connsiteY42" fmla="*/ 894080 h 2499360"/>
              <a:gd name="connsiteX43" fmla="*/ 2722880 w 6725920"/>
              <a:gd name="connsiteY43" fmla="*/ 883920 h 2499360"/>
              <a:gd name="connsiteX44" fmla="*/ 2956560 w 6725920"/>
              <a:gd name="connsiteY44" fmla="*/ 873760 h 2499360"/>
              <a:gd name="connsiteX45" fmla="*/ 2987040 w 6725920"/>
              <a:gd name="connsiteY45" fmla="*/ 863600 h 2499360"/>
              <a:gd name="connsiteX46" fmla="*/ 3007360 w 6725920"/>
              <a:gd name="connsiteY46" fmla="*/ 802640 h 2499360"/>
              <a:gd name="connsiteX47" fmla="*/ 3027680 w 6725920"/>
              <a:gd name="connsiteY47" fmla="*/ 772160 h 2499360"/>
              <a:gd name="connsiteX48" fmla="*/ 3037840 w 6725920"/>
              <a:gd name="connsiteY48" fmla="*/ 711200 h 2499360"/>
              <a:gd name="connsiteX49" fmla="*/ 3088640 w 6725920"/>
              <a:gd name="connsiteY49" fmla="*/ 680720 h 2499360"/>
              <a:gd name="connsiteX50" fmla="*/ 3119120 w 6725920"/>
              <a:gd name="connsiteY50" fmla="*/ 670560 h 2499360"/>
              <a:gd name="connsiteX51" fmla="*/ 3159760 w 6725920"/>
              <a:gd name="connsiteY51" fmla="*/ 650240 h 2499360"/>
              <a:gd name="connsiteX52" fmla="*/ 3230880 w 6725920"/>
              <a:gd name="connsiteY52" fmla="*/ 640080 h 2499360"/>
              <a:gd name="connsiteX53" fmla="*/ 3261360 w 6725920"/>
              <a:gd name="connsiteY53" fmla="*/ 619760 h 2499360"/>
              <a:gd name="connsiteX54" fmla="*/ 3322320 w 6725920"/>
              <a:gd name="connsiteY54" fmla="*/ 558800 h 2499360"/>
              <a:gd name="connsiteX55" fmla="*/ 3342640 w 6725920"/>
              <a:gd name="connsiteY55" fmla="*/ 528320 h 2499360"/>
              <a:gd name="connsiteX56" fmla="*/ 3403600 w 6725920"/>
              <a:gd name="connsiteY56" fmla="*/ 487680 h 2499360"/>
              <a:gd name="connsiteX57" fmla="*/ 3393440 w 6725920"/>
              <a:gd name="connsiteY57" fmla="*/ 436880 h 2499360"/>
              <a:gd name="connsiteX58" fmla="*/ 3373120 w 6725920"/>
              <a:gd name="connsiteY58" fmla="*/ 406400 h 2499360"/>
              <a:gd name="connsiteX59" fmla="*/ 3362960 w 6725920"/>
              <a:gd name="connsiteY59" fmla="*/ 365760 h 2499360"/>
              <a:gd name="connsiteX60" fmla="*/ 3383280 w 6725920"/>
              <a:gd name="connsiteY60" fmla="*/ 335280 h 2499360"/>
              <a:gd name="connsiteX61" fmla="*/ 3434080 w 6725920"/>
              <a:gd name="connsiteY61" fmla="*/ 325120 h 2499360"/>
              <a:gd name="connsiteX62" fmla="*/ 3474720 w 6725920"/>
              <a:gd name="connsiteY62" fmla="*/ 314960 h 2499360"/>
              <a:gd name="connsiteX63" fmla="*/ 3576320 w 6725920"/>
              <a:gd name="connsiteY63" fmla="*/ 264160 h 2499360"/>
              <a:gd name="connsiteX64" fmla="*/ 3769360 w 6725920"/>
              <a:gd name="connsiteY64" fmla="*/ 111760 h 2499360"/>
              <a:gd name="connsiteX65" fmla="*/ 3820160 w 6725920"/>
              <a:gd name="connsiteY65" fmla="*/ 71120 h 2499360"/>
              <a:gd name="connsiteX66" fmla="*/ 3901440 w 6725920"/>
              <a:gd name="connsiteY66" fmla="*/ 40640 h 2499360"/>
              <a:gd name="connsiteX67" fmla="*/ 3992880 w 6725920"/>
              <a:gd name="connsiteY67" fmla="*/ 50800 h 2499360"/>
              <a:gd name="connsiteX68" fmla="*/ 4084320 w 6725920"/>
              <a:gd name="connsiteY68" fmla="*/ 30480 h 2499360"/>
              <a:gd name="connsiteX69" fmla="*/ 4145280 w 6725920"/>
              <a:gd name="connsiteY69" fmla="*/ 20320 h 2499360"/>
              <a:gd name="connsiteX70" fmla="*/ 4297680 w 6725920"/>
              <a:gd name="connsiteY70" fmla="*/ 0 h 2499360"/>
              <a:gd name="connsiteX71" fmla="*/ 4632960 w 6725920"/>
              <a:gd name="connsiteY71" fmla="*/ 10160 h 2499360"/>
              <a:gd name="connsiteX72" fmla="*/ 4714240 w 6725920"/>
              <a:gd name="connsiteY72" fmla="*/ 40640 h 2499360"/>
              <a:gd name="connsiteX73" fmla="*/ 4815840 w 6725920"/>
              <a:gd name="connsiteY73" fmla="*/ 91440 h 2499360"/>
              <a:gd name="connsiteX74" fmla="*/ 4978400 w 6725920"/>
              <a:gd name="connsiteY74" fmla="*/ 213360 h 2499360"/>
              <a:gd name="connsiteX75" fmla="*/ 5039360 w 6725920"/>
              <a:gd name="connsiteY75" fmla="*/ 254000 h 2499360"/>
              <a:gd name="connsiteX76" fmla="*/ 5069840 w 6725920"/>
              <a:gd name="connsiteY76" fmla="*/ 304800 h 2499360"/>
              <a:gd name="connsiteX77" fmla="*/ 5130800 w 6725920"/>
              <a:gd name="connsiteY77" fmla="*/ 406400 h 2499360"/>
              <a:gd name="connsiteX78" fmla="*/ 5191760 w 6725920"/>
              <a:gd name="connsiteY78" fmla="*/ 477520 h 2499360"/>
              <a:gd name="connsiteX79" fmla="*/ 5212080 w 6725920"/>
              <a:gd name="connsiteY79" fmla="*/ 528320 h 2499360"/>
              <a:gd name="connsiteX80" fmla="*/ 5232400 w 6725920"/>
              <a:gd name="connsiteY80" fmla="*/ 568960 h 2499360"/>
              <a:gd name="connsiteX81" fmla="*/ 5252720 w 6725920"/>
              <a:gd name="connsiteY81" fmla="*/ 599440 h 2499360"/>
              <a:gd name="connsiteX82" fmla="*/ 5262880 w 6725920"/>
              <a:gd name="connsiteY82" fmla="*/ 629920 h 2499360"/>
              <a:gd name="connsiteX83" fmla="*/ 5293360 w 6725920"/>
              <a:gd name="connsiteY83" fmla="*/ 650240 h 2499360"/>
              <a:gd name="connsiteX84" fmla="*/ 5313680 w 6725920"/>
              <a:gd name="connsiteY84" fmla="*/ 731520 h 2499360"/>
              <a:gd name="connsiteX85" fmla="*/ 5354320 w 6725920"/>
              <a:gd name="connsiteY85" fmla="*/ 782320 h 2499360"/>
              <a:gd name="connsiteX86" fmla="*/ 5445760 w 6725920"/>
              <a:gd name="connsiteY86" fmla="*/ 914400 h 2499360"/>
              <a:gd name="connsiteX87" fmla="*/ 5516880 w 6725920"/>
              <a:gd name="connsiteY87" fmla="*/ 1005840 h 2499360"/>
              <a:gd name="connsiteX88" fmla="*/ 5598160 w 6725920"/>
              <a:gd name="connsiteY88" fmla="*/ 1148080 h 2499360"/>
              <a:gd name="connsiteX89" fmla="*/ 5628640 w 6725920"/>
              <a:gd name="connsiteY89" fmla="*/ 1198880 h 2499360"/>
              <a:gd name="connsiteX90" fmla="*/ 5648960 w 6725920"/>
              <a:gd name="connsiteY90" fmla="*/ 1229360 h 2499360"/>
              <a:gd name="connsiteX91" fmla="*/ 5679440 w 6725920"/>
              <a:gd name="connsiteY91" fmla="*/ 1239520 h 2499360"/>
              <a:gd name="connsiteX92" fmla="*/ 5709920 w 6725920"/>
              <a:gd name="connsiteY92" fmla="*/ 1270000 h 2499360"/>
              <a:gd name="connsiteX93" fmla="*/ 5852160 w 6725920"/>
              <a:gd name="connsiteY93" fmla="*/ 1351280 h 2499360"/>
              <a:gd name="connsiteX94" fmla="*/ 5923280 w 6725920"/>
              <a:gd name="connsiteY94" fmla="*/ 1432560 h 2499360"/>
              <a:gd name="connsiteX95" fmla="*/ 5994400 w 6725920"/>
              <a:gd name="connsiteY95" fmla="*/ 1493520 h 2499360"/>
              <a:gd name="connsiteX96" fmla="*/ 6085840 w 6725920"/>
              <a:gd name="connsiteY96" fmla="*/ 1656080 h 2499360"/>
              <a:gd name="connsiteX97" fmla="*/ 6096000 w 6725920"/>
              <a:gd name="connsiteY97" fmla="*/ 1686560 h 2499360"/>
              <a:gd name="connsiteX98" fmla="*/ 6106160 w 6725920"/>
              <a:gd name="connsiteY98" fmla="*/ 1747520 h 2499360"/>
              <a:gd name="connsiteX99" fmla="*/ 6187440 w 6725920"/>
              <a:gd name="connsiteY99" fmla="*/ 1778000 h 2499360"/>
              <a:gd name="connsiteX100" fmla="*/ 6217920 w 6725920"/>
              <a:gd name="connsiteY100" fmla="*/ 1818640 h 2499360"/>
              <a:gd name="connsiteX101" fmla="*/ 6248400 w 6725920"/>
              <a:gd name="connsiteY101" fmla="*/ 1838960 h 2499360"/>
              <a:gd name="connsiteX102" fmla="*/ 6238240 w 6725920"/>
              <a:gd name="connsiteY102" fmla="*/ 1869440 h 2499360"/>
              <a:gd name="connsiteX103" fmla="*/ 6238240 w 6725920"/>
              <a:gd name="connsiteY103" fmla="*/ 1950720 h 2499360"/>
              <a:gd name="connsiteX104" fmla="*/ 6197600 w 6725920"/>
              <a:gd name="connsiteY104" fmla="*/ 1960880 h 2499360"/>
              <a:gd name="connsiteX105" fmla="*/ 6207760 w 6725920"/>
              <a:gd name="connsiteY105" fmla="*/ 2052320 h 2499360"/>
              <a:gd name="connsiteX106" fmla="*/ 6238240 w 6725920"/>
              <a:gd name="connsiteY106" fmla="*/ 2062480 h 2499360"/>
              <a:gd name="connsiteX107" fmla="*/ 6258560 w 6725920"/>
              <a:gd name="connsiteY107" fmla="*/ 2092960 h 2499360"/>
              <a:gd name="connsiteX108" fmla="*/ 6268720 w 6725920"/>
              <a:gd name="connsiteY108" fmla="*/ 2174240 h 2499360"/>
              <a:gd name="connsiteX109" fmla="*/ 6309360 w 6725920"/>
              <a:gd name="connsiteY109" fmla="*/ 2245360 h 2499360"/>
              <a:gd name="connsiteX110" fmla="*/ 6339840 w 6725920"/>
              <a:gd name="connsiteY110" fmla="*/ 2235200 h 2499360"/>
              <a:gd name="connsiteX111" fmla="*/ 6431280 w 6725920"/>
              <a:gd name="connsiteY111" fmla="*/ 2275840 h 2499360"/>
              <a:gd name="connsiteX112" fmla="*/ 6492240 w 6725920"/>
              <a:gd name="connsiteY112" fmla="*/ 2316480 h 2499360"/>
              <a:gd name="connsiteX113" fmla="*/ 6614160 w 6725920"/>
              <a:gd name="connsiteY113" fmla="*/ 2407920 h 2499360"/>
              <a:gd name="connsiteX114" fmla="*/ 6654800 w 6725920"/>
              <a:gd name="connsiteY114" fmla="*/ 2418080 h 2499360"/>
              <a:gd name="connsiteX115" fmla="*/ 6685280 w 6725920"/>
              <a:gd name="connsiteY115" fmla="*/ 2448560 h 2499360"/>
              <a:gd name="connsiteX116" fmla="*/ 6725920 w 6725920"/>
              <a:gd name="connsiteY116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6725920" h="2499360">
                <a:moveTo>
                  <a:pt x="0" y="1290320"/>
                </a:moveTo>
                <a:cubicBezTo>
                  <a:pt x="30480" y="1286933"/>
                  <a:pt x="62346" y="1289858"/>
                  <a:pt x="91440" y="1280160"/>
                </a:cubicBezTo>
                <a:cubicBezTo>
                  <a:pt x="105071" y="1275616"/>
                  <a:pt x="110578" y="1258501"/>
                  <a:pt x="121920" y="1249680"/>
                </a:cubicBezTo>
                <a:cubicBezTo>
                  <a:pt x="174323" y="1208922"/>
                  <a:pt x="167372" y="1214209"/>
                  <a:pt x="213360" y="1198880"/>
                </a:cubicBezTo>
                <a:cubicBezTo>
                  <a:pt x="257387" y="1202267"/>
                  <a:pt x="301654" y="1203329"/>
                  <a:pt x="345440" y="1209040"/>
                </a:cubicBezTo>
                <a:cubicBezTo>
                  <a:pt x="379687" y="1213507"/>
                  <a:pt x="447040" y="1229360"/>
                  <a:pt x="447040" y="1229360"/>
                </a:cubicBezTo>
                <a:cubicBezTo>
                  <a:pt x="457200" y="1236133"/>
                  <a:pt x="469703" y="1240299"/>
                  <a:pt x="477520" y="1249680"/>
                </a:cubicBezTo>
                <a:cubicBezTo>
                  <a:pt x="503283" y="1280595"/>
                  <a:pt x="500478" y="1313669"/>
                  <a:pt x="508000" y="1351280"/>
                </a:cubicBezTo>
                <a:cubicBezTo>
                  <a:pt x="510738" y="1364972"/>
                  <a:pt x="514324" y="1378494"/>
                  <a:pt x="518160" y="1391920"/>
                </a:cubicBezTo>
                <a:cubicBezTo>
                  <a:pt x="524157" y="1412910"/>
                  <a:pt x="532428" y="1445848"/>
                  <a:pt x="558800" y="1452880"/>
                </a:cubicBezTo>
                <a:cubicBezTo>
                  <a:pt x="598204" y="1463388"/>
                  <a:pt x="640080" y="1459653"/>
                  <a:pt x="680720" y="1463040"/>
                </a:cubicBezTo>
                <a:cubicBezTo>
                  <a:pt x="690880" y="1469813"/>
                  <a:pt x="700278" y="1477899"/>
                  <a:pt x="711200" y="1483360"/>
                </a:cubicBezTo>
                <a:cubicBezTo>
                  <a:pt x="757022" y="1506271"/>
                  <a:pt x="728484" y="1477444"/>
                  <a:pt x="772160" y="1513840"/>
                </a:cubicBezTo>
                <a:cubicBezTo>
                  <a:pt x="800462" y="1537425"/>
                  <a:pt x="810696" y="1555062"/>
                  <a:pt x="833120" y="1584960"/>
                </a:cubicBezTo>
                <a:cubicBezTo>
                  <a:pt x="836507" y="1595120"/>
                  <a:pt x="838491" y="1605861"/>
                  <a:pt x="843280" y="1615440"/>
                </a:cubicBezTo>
                <a:cubicBezTo>
                  <a:pt x="848741" y="1626362"/>
                  <a:pt x="862085" y="1633803"/>
                  <a:pt x="863600" y="1645920"/>
                </a:cubicBezTo>
                <a:cubicBezTo>
                  <a:pt x="864675" y="1654519"/>
                  <a:pt x="846329" y="1725163"/>
                  <a:pt x="843280" y="1737360"/>
                </a:cubicBezTo>
                <a:cubicBezTo>
                  <a:pt x="846667" y="1764453"/>
                  <a:pt x="826835" y="1812500"/>
                  <a:pt x="853440" y="1818640"/>
                </a:cubicBezTo>
                <a:cubicBezTo>
                  <a:pt x="959256" y="1843059"/>
                  <a:pt x="1505737" y="1821605"/>
                  <a:pt x="1615440" y="1818640"/>
                </a:cubicBezTo>
                <a:cubicBezTo>
                  <a:pt x="1618827" y="1808480"/>
                  <a:pt x="1617237" y="1794850"/>
                  <a:pt x="1625600" y="1788160"/>
                </a:cubicBezTo>
                <a:cubicBezTo>
                  <a:pt x="1636504" y="1779437"/>
                  <a:pt x="1652814" y="1781836"/>
                  <a:pt x="1666240" y="1778000"/>
                </a:cubicBezTo>
                <a:cubicBezTo>
                  <a:pt x="1703046" y="1767484"/>
                  <a:pt x="1693804" y="1769784"/>
                  <a:pt x="1727200" y="1747520"/>
                </a:cubicBezTo>
                <a:lnTo>
                  <a:pt x="1747520" y="1686560"/>
                </a:lnTo>
                <a:cubicBezTo>
                  <a:pt x="1757703" y="1656012"/>
                  <a:pt x="1756116" y="1651861"/>
                  <a:pt x="1778000" y="1625600"/>
                </a:cubicBezTo>
                <a:cubicBezTo>
                  <a:pt x="1787198" y="1614562"/>
                  <a:pt x="1800129" y="1606812"/>
                  <a:pt x="1808480" y="1595120"/>
                </a:cubicBezTo>
                <a:cubicBezTo>
                  <a:pt x="1817283" y="1582795"/>
                  <a:pt x="1818090" y="1565190"/>
                  <a:pt x="1828800" y="1554480"/>
                </a:cubicBezTo>
                <a:cubicBezTo>
                  <a:pt x="1882269" y="1501011"/>
                  <a:pt x="1884011" y="1524936"/>
                  <a:pt x="1940560" y="1493520"/>
                </a:cubicBezTo>
                <a:cubicBezTo>
                  <a:pt x="1955362" y="1485296"/>
                  <a:pt x="1967111" y="1472433"/>
                  <a:pt x="1981200" y="1463040"/>
                </a:cubicBezTo>
                <a:cubicBezTo>
                  <a:pt x="2007784" y="1445317"/>
                  <a:pt x="2035270" y="1428985"/>
                  <a:pt x="2062480" y="1412240"/>
                </a:cubicBezTo>
                <a:cubicBezTo>
                  <a:pt x="2079298" y="1401890"/>
                  <a:pt x="2099316" y="1395724"/>
                  <a:pt x="2113280" y="1381760"/>
                </a:cubicBezTo>
                <a:cubicBezTo>
                  <a:pt x="2152394" y="1342646"/>
                  <a:pt x="2131805" y="1359250"/>
                  <a:pt x="2174240" y="1330960"/>
                </a:cubicBezTo>
                <a:cubicBezTo>
                  <a:pt x="2177627" y="1320800"/>
                  <a:pt x="2176827" y="1308053"/>
                  <a:pt x="2184400" y="1300480"/>
                </a:cubicBezTo>
                <a:cubicBezTo>
                  <a:pt x="2191973" y="1292907"/>
                  <a:pt x="2214880" y="1279610"/>
                  <a:pt x="2214880" y="1290320"/>
                </a:cubicBezTo>
                <a:lnTo>
                  <a:pt x="2184400" y="1320800"/>
                </a:lnTo>
                <a:cubicBezTo>
                  <a:pt x="2181745" y="1320136"/>
                  <a:pt x="2119905" y="1305780"/>
                  <a:pt x="2113280" y="1300480"/>
                </a:cubicBezTo>
                <a:cubicBezTo>
                  <a:pt x="2103745" y="1292852"/>
                  <a:pt x="2099733" y="1280160"/>
                  <a:pt x="2092960" y="1270000"/>
                </a:cubicBezTo>
                <a:cubicBezTo>
                  <a:pt x="2096347" y="1185333"/>
                  <a:pt x="2091137" y="1099883"/>
                  <a:pt x="2103120" y="1016000"/>
                </a:cubicBezTo>
                <a:cubicBezTo>
                  <a:pt x="2105152" y="1001776"/>
                  <a:pt x="2121645" y="993490"/>
                  <a:pt x="2133600" y="985520"/>
                </a:cubicBezTo>
                <a:cubicBezTo>
                  <a:pt x="2141176" y="980469"/>
                  <a:pt x="2200825" y="965539"/>
                  <a:pt x="2204720" y="965200"/>
                </a:cubicBezTo>
                <a:cubicBezTo>
                  <a:pt x="2268913" y="959618"/>
                  <a:pt x="2333413" y="958427"/>
                  <a:pt x="2397760" y="955040"/>
                </a:cubicBezTo>
                <a:cubicBezTo>
                  <a:pt x="2498996" y="929731"/>
                  <a:pt x="2368323" y="959990"/>
                  <a:pt x="2570480" y="934720"/>
                </a:cubicBezTo>
                <a:cubicBezTo>
                  <a:pt x="2617797" y="928805"/>
                  <a:pt x="2586060" y="921257"/>
                  <a:pt x="2631440" y="904240"/>
                </a:cubicBezTo>
                <a:cubicBezTo>
                  <a:pt x="2647609" y="898177"/>
                  <a:pt x="2665383" y="897826"/>
                  <a:pt x="2682240" y="894080"/>
                </a:cubicBezTo>
                <a:cubicBezTo>
                  <a:pt x="2695871" y="891051"/>
                  <a:pt x="2708955" y="884952"/>
                  <a:pt x="2722880" y="883920"/>
                </a:cubicBezTo>
                <a:cubicBezTo>
                  <a:pt x="2800634" y="878160"/>
                  <a:pt x="2878667" y="877147"/>
                  <a:pt x="2956560" y="873760"/>
                </a:cubicBezTo>
                <a:cubicBezTo>
                  <a:pt x="2966720" y="870373"/>
                  <a:pt x="2980815" y="872315"/>
                  <a:pt x="2987040" y="863600"/>
                </a:cubicBezTo>
                <a:cubicBezTo>
                  <a:pt x="2999490" y="846171"/>
                  <a:pt x="2998661" y="822213"/>
                  <a:pt x="3007360" y="802640"/>
                </a:cubicBezTo>
                <a:cubicBezTo>
                  <a:pt x="3012319" y="791482"/>
                  <a:pt x="3020907" y="782320"/>
                  <a:pt x="3027680" y="772160"/>
                </a:cubicBezTo>
                <a:cubicBezTo>
                  <a:pt x="3031067" y="751840"/>
                  <a:pt x="3026413" y="728340"/>
                  <a:pt x="3037840" y="711200"/>
                </a:cubicBezTo>
                <a:cubicBezTo>
                  <a:pt x="3048794" y="694769"/>
                  <a:pt x="3070977" y="689551"/>
                  <a:pt x="3088640" y="680720"/>
                </a:cubicBezTo>
                <a:cubicBezTo>
                  <a:pt x="3098219" y="675931"/>
                  <a:pt x="3109276" y="674779"/>
                  <a:pt x="3119120" y="670560"/>
                </a:cubicBezTo>
                <a:cubicBezTo>
                  <a:pt x="3133041" y="664594"/>
                  <a:pt x="3145148" y="654225"/>
                  <a:pt x="3159760" y="650240"/>
                </a:cubicBezTo>
                <a:cubicBezTo>
                  <a:pt x="3182864" y="643939"/>
                  <a:pt x="3207173" y="643467"/>
                  <a:pt x="3230880" y="640080"/>
                </a:cubicBezTo>
                <a:cubicBezTo>
                  <a:pt x="3241040" y="633307"/>
                  <a:pt x="3252726" y="628394"/>
                  <a:pt x="3261360" y="619760"/>
                </a:cubicBezTo>
                <a:cubicBezTo>
                  <a:pt x="3336973" y="544147"/>
                  <a:pt x="3250488" y="606688"/>
                  <a:pt x="3322320" y="558800"/>
                </a:cubicBezTo>
                <a:cubicBezTo>
                  <a:pt x="3329093" y="548640"/>
                  <a:pt x="3333450" y="536361"/>
                  <a:pt x="3342640" y="528320"/>
                </a:cubicBezTo>
                <a:cubicBezTo>
                  <a:pt x="3361019" y="512238"/>
                  <a:pt x="3403600" y="487680"/>
                  <a:pt x="3403600" y="487680"/>
                </a:cubicBezTo>
                <a:cubicBezTo>
                  <a:pt x="3400213" y="470747"/>
                  <a:pt x="3399503" y="453049"/>
                  <a:pt x="3393440" y="436880"/>
                </a:cubicBezTo>
                <a:cubicBezTo>
                  <a:pt x="3389153" y="425447"/>
                  <a:pt x="3377930" y="417623"/>
                  <a:pt x="3373120" y="406400"/>
                </a:cubicBezTo>
                <a:cubicBezTo>
                  <a:pt x="3367619" y="393565"/>
                  <a:pt x="3366347" y="379307"/>
                  <a:pt x="3362960" y="365760"/>
                </a:cubicBezTo>
                <a:cubicBezTo>
                  <a:pt x="3369733" y="355600"/>
                  <a:pt x="3372678" y="341338"/>
                  <a:pt x="3383280" y="335280"/>
                </a:cubicBezTo>
                <a:cubicBezTo>
                  <a:pt x="3398273" y="326712"/>
                  <a:pt x="3417223" y="328866"/>
                  <a:pt x="3434080" y="325120"/>
                </a:cubicBezTo>
                <a:cubicBezTo>
                  <a:pt x="3447711" y="322091"/>
                  <a:pt x="3461173" y="318347"/>
                  <a:pt x="3474720" y="314960"/>
                </a:cubicBezTo>
                <a:cubicBezTo>
                  <a:pt x="3547298" y="266574"/>
                  <a:pt x="3511988" y="280243"/>
                  <a:pt x="3576320" y="264160"/>
                </a:cubicBezTo>
                <a:cubicBezTo>
                  <a:pt x="3809468" y="69870"/>
                  <a:pt x="3606263" y="234082"/>
                  <a:pt x="3769360" y="111760"/>
                </a:cubicBezTo>
                <a:cubicBezTo>
                  <a:pt x="3786708" y="98749"/>
                  <a:pt x="3801565" y="82277"/>
                  <a:pt x="3820160" y="71120"/>
                </a:cubicBezTo>
                <a:cubicBezTo>
                  <a:pt x="3835346" y="62008"/>
                  <a:pt x="3880411" y="47650"/>
                  <a:pt x="3901440" y="40640"/>
                </a:cubicBezTo>
                <a:cubicBezTo>
                  <a:pt x="3931920" y="44027"/>
                  <a:pt x="3962260" y="52501"/>
                  <a:pt x="3992880" y="50800"/>
                </a:cubicBezTo>
                <a:cubicBezTo>
                  <a:pt x="4024055" y="49068"/>
                  <a:pt x="4053703" y="36603"/>
                  <a:pt x="4084320" y="30480"/>
                </a:cubicBezTo>
                <a:cubicBezTo>
                  <a:pt x="4104520" y="26440"/>
                  <a:pt x="4124919" y="23452"/>
                  <a:pt x="4145280" y="20320"/>
                </a:cubicBezTo>
                <a:cubicBezTo>
                  <a:pt x="4206039" y="10972"/>
                  <a:pt x="4235269" y="7801"/>
                  <a:pt x="4297680" y="0"/>
                </a:cubicBezTo>
                <a:cubicBezTo>
                  <a:pt x="4409440" y="3387"/>
                  <a:pt x="4521677" y="-697"/>
                  <a:pt x="4632960" y="10160"/>
                </a:cubicBezTo>
                <a:cubicBezTo>
                  <a:pt x="4661759" y="12970"/>
                  <a:pt x="4687798" y="28888"/>
                  <a:pt x="4714240" y="40640"/>
                </a:cubicBezTo>
                <a:cubicBezTo>
                  <a:pt x="4748841" y="56018"/>
                  <a:pt x="4783372" y="71959"/>
                  <a:pt x="4815840" y="91440"/>
                </a:cubicBezTo>
                <a:cubicBezTo>
                  <a:pt x="4937434" y="164396"/>
                  <a:pt x="4886754" y="144625"/>
                  <a:pt x="4978400" y="213360"/>
                </a:cubicBezTo>
                <a:cubicBezTo>
                  <a:pt x="4997937" y="228013"/>
                  <a:pt x="5019040" y="240453"/>
                  <a:pt x="5039360" y="254000"/>
                </a:cubicBezTo>
                <a:cubicBezTo>
                  <a:pt x="5049520" y="270933"/>
                  <a:pt x="5060250" y="287538"/>
                  <a:pt x="5069840" y="304800"/>
                </a:cubicBezTo>
                <a:cubicBezTo>
                  <a:pt x="5089883" y="340878"/>
                  <a:pt x="5099816" y="375416"/>
                  <a:pt x="5130800" y="406400"/>
                </a:cubicBezTo>
                <a:cubicBezTo>
                  <a:pt x="5153900" y="429500"/>
                  <a:pt x="5175468" y="448194"/>
                  <a:pt x="5191760" y="477520"/>
                </a:cubicBezTo>
                <a:cubicBezTo>
                  <a:pt x="5200617" y="493463"/>
                  <a:pt x="5204673" y="511654"/>
                  <a:pt x="5212080" y="528320"/>
                </a:cubicBezTo>
                <a:cubicBezTo>
                  <a:pt x="5218231" y="542160"/>
                  <a:pt x="5224886" y="555810"/>
                  <a:pt x="5232400" y="568960"/>
                </a:cubicBezTo>
                <a:cubicBezTo>
                  <a:pt x="5238458" y="579562"/>
                  <a:pt x="5247259" y="588518"/>
                  <a:pt x="5252720" y="599440"/>
                </a:cubicBezTo>
                <a:cubicBezTo>
                  <a:pt x="5257509" y="609019"/>
                  <a:pt x="5256190" y="621557"/>
                  <a:pt x="5262880" y="629920"/>
                </a:cubicBezTo>
                <a:cubicBezTo>
                  <a:pt x="5270508" y="639455"/>
                  <a:pt x="5283200" y="643467"/>
                  <a:pt x="5293360" y="650240"/>
                </a:cubicBezTo>
                <a:cubicBezTo>
                  <a:pt x="5300133" y="677333"/>
                  <a:pt x="5301977" y="706163"/>
                  <a:pt x="5313680" y="731520"/>
                </a:cubicBezTo>
                <a:cubicBezTo>
                  <a:pt x="5322767" y="751209"/>
                  <a:pt x="5341623" y="764740"/>
                  <a:pt x="5354320" y="782320"/>
                </a:cubicBezTo>
                <a:cubicBezTo>
                  <a:pt x="5385672" y="825730"/>
                  <a:pt x="5414265" y="871094"/>
                  <a:pt x="5445760" y="914400"/>
                </a:cubicBezTo>
                <a:cubicBezTo>
                  <a:pt x="5468472" y="945628"/>
                  <a:pt x="5501197" y="970554"/>
                  <a:pt x="5516880" y="1005840"/>
                </a:cubicBezTo>
                <a:cubicBezTo>
                  <a:pt x="5586884" y="1163348"/>
                  <a:pt x="5523319" y="1041164"/>
                  <a:pt x="5598160" y="1148080"/>
                </a:cubicBezTo>
                <a:cubicBezTo>
                  <a:pt x="5609484" y="1164258"/>
                  <a:pt x="5618174" y="1182134"/>
                  <a:pt x="5628640" y="1198880"/>
                </a:cubicBezTo>
                <a:cubicBezTo>
                  <a:pt x="5635112" y="1209235"/>
                  <a:pt x="5639425" y="1221732"/>
                  <a:pt x="5648960" y="1229360"/>
                </a:cubicBezTo>
                <a:cubicBezTo>
                  <a:pt x="5657323" y="1236050"/>
                  <a:pt x="5669280" y="1236133"/>
                  <a:pt x="5679440" y="1239520"/>
                </a:cubicBezTo>
                <a:cubicBezTo>
                  <a:pt x="5689600" y="1249680"/>
                  <a:pt x="5697965" y="1262030"/>
                  <a:pt x="5709920" y="1270000"/>
                </a:cubicBezTo>
                <a:cubicBezTo>
                  <a:pt x="5787681" y="1321841"/>
                  <a:pt x="5768175" y="1278493"/>
                  <a:pt x="5852160" y="1351280"/>
                </a:cubicBezTo>
                <a:cubicBezTo>
                  <a:pt x="5879365" y="1374858"/>
                  <a:pt x="5897824" y="1407104"/>
                  <a:pt x="5923280" y="1432560"/>
                </a:cubicBezTo>
                <a:cubicBezTo>
                  <a:pt x="5945358" y="1454638"/>
                  <a:pt x="5970693" y="1473200"/>
                  <a:pt x="5994400" y="1493520"/>
                </a:cubicBezTo>
                <a:cubicBezTo>
                  <a:pt x="6003967" y="1509920"/>
                  <a:pt x="6066750" y="1611537"/>
                  <a:pt x="6085840" y="1656080"/>
                </a:cubicBezTo>
                <a:cubicBezTo>
                  <a:pt x="6090059" y="1665924"/>
                  <a:pt x="6093677" y="1676105"/>
                  <a:pt x="6096000" y="1686560"/>
                </a:cubicBezTo>
                <a:cubicBezTo>
                  <a:pt x="6100469" y="1706670"/>
                  <a:pt x="6093800" y="1731040"/>
                  <a:pt x="6106160" y="1747520"/>
                </a:cubicBezTo>
                <a:cubicBezTo>
                  <a:pt x="6110210" y="1752919"/>
                  <a:pt x="6172950" y="1773170"/>
                  <a:pt x="6187440" y="1778000"/>
                </a:cubicBezTo>
                <a:cubicBezTo>
                  <a:pt x="6197600" y="1791547"/>
                  <a:pt x="6205946" y="1806666"/>
                  <a:pt x="6217920" y="1818640"/>
                </a:cubicBezTo>
                <a:cubicBezTo>
                  <a:pt x="6226554" y="1827274"/>
                  <a:pt x="6243865" y="1827623"/>
                  <a:pt x="6248400" y="1838960"/>
                </a:cubicBezTo>
                <a:cubicBezTo>
                  <a:pt x="6252377" y="1848904"/>
                  <a:pt x="6241627" y="1859280"/>
                  <a:pt x="6238240" y="1869440"/>
                </a:cubicBezTo>
                <a:cubicBezTo>
                  <a:pt x="6246981" y="1895664"/>
                  <a:pt x="6261593" y="1922696"/>
                  <a:pt x="6238240" y="1950720"/>
                </a:cubicBezTo>
                <a:cubicBezTo>
                  <a:pt x="6229301" y="1961447"/>
                  <a:pt x="6211147" y="1957493"/>
                  <a:pt x="6197600" y="1960880"/>
                </a:cubicBezTo>
                <a:cubicBezTo>
                  <a:pt x="6200987" y="1991360"/>
                  <a:pt x="6196370" y="2023846"/>
                  <a:pt x="6207760" y="2052320"/>
                </a:cubicBezTo>
                <a:cubicBezTo>
                  <a:pt x="6211737" y="2062264"/>
                  <a:pt x="6229877" y="2055790"/>
                  <a:pt x="6238240" y="2062480"/>
                </a:cubicBezTo>
                <a:cubicBezTo>
                  <a:pt x="6247775" y="2070108"/>
                  <a:pt x="6251787" y="2082800"/>
                  <a:pt x="6258560" y="2092960"/>
                </a:cubicBezTo>
                <a:cubicBezTo>
                  <a:pt x="6261947" y="2120053"/>
                  <a:pt x="6262098" y="2147751"/>
                  <a:pt x="6268720" y="2174240"/>
                </a:cubicBezTo>
                <a:cubicBezTo>
                  <a:pt x="6273876" y="2194865"/>
                  <a:pt x="6297267" y="2227220"/>
                  <a:pt x="6309360" y="2245360"/>
                </a:cubicBezTo>
                <a:cubicBezTo>
                  <a:pt x="6319520" y="2241973"/>
                  <a:pt x="6329213" y="2233872"/>
                  <a:pt x="6339840" y="2235200"/>
                </a:cubicBezTo>
                <a:cubicBezTo>
                  <a:pt x="6352713" y="2236809"/>
                  <a:pt x="6417503" y="2267574"/>
                  <a:pt x="6431280" y="2275840"/>
                </a:cubicBezTo>
                <a:cubicBezTo>
                  <a:pt x="6452221" y="2288405"/>
                  <a:pt x="6472703" y="2301827"/>
                  <a:pt x="6492240" y="2316480"/>
                </a:cubicBezTo>
                <a:cubicBezTo>
                  <a:pt x="6538627" y="2351270"/>
                  <a:pt x="6561969" y="2381824"/>
                  <a:pt x="6614160" y="2407920"/>
                </a:cubicBezTo>
                <a:cubicBezTo>
                  <a:pt x="6626649" y="2414165"/>
                  <a:pt x="6641253" y="2414693"/>
                  <a:pt x="6654800" y="2418080"/>
                </a:cubicBezTo>
                <a:cubicBezTo>
                  <a:pt x="6664960" y="2428240"/>
                  <a:pt x="6675929" y="2437651"/>
                  <a:pt x="6685280" y="2448560"/>
                </a:cubicBezTo>
                <a:cubicBezTo>
                  <a:pt x="6751987" y="2526385"/>
                  <a:pt x="6694352" y="2467792"/>
                  <a:pt x="672592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399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cs typeface="Arial" charset="0"/>
              </a:rPr>
              <a:t>Perspektive</a:t>
            </a:r>
            <a:r>
              <a:rPr lang="en-GB" dirty="0">
                <a:cs typeface="Arial" charset="0"/>
              </a:rPr>
              <a:t> der </a:t>
            </a:r>
            <a:r>
              <a:rPr lang="en-GB" dirty="0" err="1"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0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8520281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Verwenden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einer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Trainingsinstanz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/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Anpassung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der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Gewichte</a:t>
            </a:r>
            <a:endParaRPr lang="en-GB" sz="2400" dirty="0">
              <a:effectLst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006475" y="2366963"/>
            <a:ext cx="6654800" cy="2500312"/>
          </a:xfrm>
          <a:custGeom>
            <a:avLst/>
            <a:gdLst>
              <a:gd name="connsiteX0" fmla="*/ 0 w 6654800"/>
              <a:gd name="connsiteY0" fmla="*/ 1351280 h 2499360"/>
              <a:gd name="connsiteX1" fmla="*/ 101600 w 6654800"/>
              <a:gd name="connsiteY1" fmla="*/ 1341120 h 2499360"/>
              <a:gd name="connsiteX2" fmla="*/ 162560 w 6654800"/>
              <a:gd name="connsiteY2" fmla="*/ 1320800 h 2499360"/>
              <a:gd name="connsiteX3" fmla="*/ 203200 w 6654800"/>
              <a:gd name="connsiteY3" fmla="*/ 1310640 h 2499360"/>
              <a:gd name="connsiteX4" fmla="*/ 233680 w 6654800"/>
              <a:gd name="connsiteY4" fmla="*/ 1290320 h 2499360"/>
              <a:gd name="connsiteX5" fmla="*/ 274320 w 6654800"/>
              <a:gd name="connsiteY5" fmla="*/ 1259840 h 2499360"/>
              <a:gd name="connsiteX6" fmla="*/ 355600 w 6654800"/>
              <a:gd name="connsiteY6" fmla="*/ 1239520 h 2499360"/>
              <a:gd name="connsiteX7" fmla="*/ 528320 w 6654800"/>
              <a:gd name="connsiteY7" fmla="*/ 1249680 h 2499360"/>
              <a:gd name="connsiteX8" fmla="*/ 548640 w 6654800"/>
              <a:gd name="connsiteY8" fmla="*/ 1280160 h 2499360"/>
              <a:gd name="connsiteX9" fmla="*/ 579120 w 6654800"/>
              <a:gd name="connsiteY9" fmla="*/ 1300480 h 2499360"/>
              <a:gd name="connsiteX10" fmla="*/ 609600 w 6654800"/>
              <a:gd name="connsiteY10" fmla="*/ 1330960 h 2499360"/>
              <a:gd name="connsiteX11" fmla="*/ 650240 w 6654800"/>
              <a:gd name="connsiteY11" fmla="*/ 1351280 h 2499360"/>
              <a:gd name="connsiteX12" fmla="*/ 690880 w 6654800"/>
              <a:gd name="connsiteY12" fmla="*/ 1391920 h 2499360"/>
              <a:gd name="connsiteX13" fmla="*/ 721360 w 6654800"/>
              <a:gd name="connsiteY13" fmla="*/ 1463040 h 2499360"/>
              <a:gd name="connsiteX14" fmla="*/ 802640 w 6654800"/>
              <a:gd name="connsiteY14" fmla="*/ 1483360 h 2499360"/>
              <a:gd name="connsiteX15" fmla="*/ 812800 w 6654800"/>
              <a:gd name="connsiteY15" fmla="*/ 1513840 h 2499360"/>
              <a:gd name="connsiteX16" fmla="*/ 853440 w 6654800"/>
              <a:gd name="connsiteY16" fmla="*/ 1574800 h 2499360"/>
              <a:gd name="connsiteX17" fmla="*/ 934720 w 6654800"/>
              <a:gd name="connsiteY17" fmla="*/ 1584960 h 2499360"/>
              <a:gd name="connsiteX18" fmla="*/ 995680 w 6654800"/>
              <a:gd name="connsiteY18" fmla="*/ 1625600 h 2499360"/>
              <a:gd name="connsiteX19" fmla="*/ 1066800 w 6654800"/>
              <a:gd name="connsiteY19" fmla="*/ 1645920 h 2499360"/>
              <a:gd name="connsiteX20" fmla="*/ 1087120 w 6654800"/>
              <a:gd name="connsiteY20" fmla="*/ 1676400 h 2499360"/>
              <a:gd name="connsiteX21" fmla="*/ 1158240 w 6654800"/>
              <a:gd name="connsiteY21" fmla="*/ 1717040 h 2499360"/>
              <a:gd name="connsiteX22" fmla="*/ 1259840 w 6654800"/>
              <a:gd name="connsiteY22" fmla="*/ 1747520 h 2499360"/>
              <a:gd name="connsiteX23" fmla="*/ 1432560 w 6654800"/>
              <a:gd name="connsiteY23" fmla="*/ 1757680 h 2499360"/>
              <a:gd name="connsiteX24" fmla="*/ 1483360 w 6654800"/>
              <a:gd name="connsiteY24" fmla="*/ 1778000 h 2499360"/>
              <a:gd name="connsiteX25" fmla="*/ 1524000 w 6654800"/>
              <a:gd name="connsiteY25" fmla="*/ 1818640 h 2499360"/>
              <a:gd name="connsiteX26" fmla="*/ 1584960 w 6654800"/>
              <a:gd name="connsiteY26" fmla="*/ 1808480 h 2499360"/>
              <a:gd name="connsiteX27" fmla="*/ 1645920 w 6654800"/>
              <a:gd name="connsiteY27" fmla="*/ 1767840 h 2499360"/>
              <a:gd name="connsiteX28" fmla="*/ 1706880 w 6654800"/>
              <a:gd name="connsiteY28" fmla="*/ 1666240 h 2499360"/>
              <a:gd name="connsiteX29" fmla="*/ 1717040 w 6654800"/>
              <a:gd name="connsiteY29" fmla="*/ 1635760 h 2499360"/>
              <a:gd name="connsiteX30" fmla="*/ 1818640 w 6654800"/>
              <a:gd name="connsiteY30" fmla="*/ 1605280 h 2499360"/>
              <a:gd name="connsiteX31" fmla="*/ 1869440 w 6654800"/>
              <a:gd name="connsiteY31" fmla="*/ 1595120 h 2499360"/>
              <a:gd name="connsiteX32" fmla="*/ 1910080 w 6654800"/>
              <a:gd name="connsiteY32" fmla="*/ 1584960 h 2499360"/>
              <a:gd name="connsiteX33" fmla="*/ 1991360 w 6654800"/>
              <a:gd name="connsiteY33" fmla="*/ 1574800 h 2499360"/>
              <a:gd name="connsiteX34" fmla="*/ 2052320 w 6654800"/>
              <a:gd name="connsiteY34" fmla="*/ 1584960 h 2499360"/>
              <a:gd name="connsiteX35" fmla="*/ 2082800 w 6654800"/>
              <a:gd name="connsiteY35" fmla="*/ 1615440 h 2499360"/>
              <a:gd name="connsiteX36" fmla="*/ 2113280 w 6654800"/>
              <a:gd name="connsiteY36" fmla="*/ 1625600 h 2499360"/>
              <a:gd name="connsiteX37" fmla="*/ 2143760 w 6654800"/>
              <a:gd name="connsiteY37" fmla="*/ 1656080 h 2499360"/>
              <a:gd name="connsiteX38" fmla="*/ 2174240 w 6654800"/>
              <a:gd name="connsiteY38" fmla="*/ 1645920 h 2499360"/>
              <a:gd name="connsiteX39" fmla="*/ 2214880 w 6654800"/>
              <a:gd name="connsiteY39" fmla="*/ 1635760 h 2499360"/>
              <a:gd name="connsiteX40" fmla="*/ 2458720 w 6654800"/>
              <a:gd name="connsiteY40" fmla="*/ 1584960 h 2499360"/>
              <a:gd name="connsiteX41" fmla="*/ 2479040 w 6654800"/>
              <a:gd name="connsiteY41" fmla="*/ 1544320 h 2499360"/>
              <a:gd name="connsiteX42" fmla="*/ 2489200 w 6654800"/>
              <a:gd name="connsiteY42" fmla="*/ 1513840 h 2499360"/>
              <a:gd name="connsiteX43" fmla="*/ 2509520 w 6654800"/>
              <a:gd name="connsiteY43" fmla="*/ 1483360 h 2499360"/>
              <a:gd name="connsiteX44" fmla="*/ 2529840 w 6654800"/>
              <a:gd name="connsiteY44" fmla="*/ 1442720 h 2499360"/>
              <a:gd name="connsiteX45" fmla="*/ 2580640 w 6654800"/>
              <a:gd name="connsiteY45" fmla="*/ 1422400 h 2499360"/>
              <a:gd name="connsiteX46" fmla="*/ 2702560 w 6654800"/>
              <a:gd name="connsiteY46" fmla="*/ 1432560 h 2499360"/>
              <a:gd name="connsiteX47" fmla="*/ 2733040 w 6654800"/>
              <a:gd name="connsiteY47" fmla="*/ 1513840 h 2499360"/>
              <a:gd name="connsiteX48" fmla="*/ 2763520 w 6654800"/>
              <a:gd name="connsiteY48" fmla="*/ 1524000 h 2499360"/>
              <a:gd name="connsiteX49" fmla="*/ 2824480 w 6654800"/>
              <a:gd name="connsiteY49" fmla="*/ 1493520 h 2499360"/>
              <a:gd name="connsiteX50" fmla="*/ 2885440 w 6654800"/>
              <a:gd name="connsiteY50" fmla="*/ 1452880 h 2499360"/>
              <a:gd name="connsiteX51" fmla="*/ 2926080 w 6654800"/>
              <a:gd name="connsiteY51" fmla="*/ 1422400 h 2499360"/>
              <a:gd name="connsiteX52" fmla="*/ 2956560 w 6654800"/>
              <a:gd name="connsiteY52" fmla="*/ 1391920 h 2499360"/>
              <a:gd name="connsiteX53" fmla="*/ 2987040 w 6654800"/>
              <a:gd name="connsiteY53" fmla="*/ 1381760 h 2499360"/>
              <a:gd name="connsiteX54" fmla="*/ 3007360 w 6654800"/>
              <a:gd name="connsiteY54" fmla="*/ 1351280 h 2499360"/>
              <a:gd name="connsiteX55" fmla="*/ 3017520 w 6654800"/>
              <a:gd name="connsiteY55" fmla="*/ 1320800 h 2499360"/>
              <a:gd name="connsiteX56" fmla="*/ 3048000 w 6654800"/>
              <a:gd name="connsiteY56" fmla="*/ 1300480 h 2499360"/>
              <a:gd name="connsiteX57" fmla="*/ 3058160 w 6654800"/>
              <a:gd name="connsiteY57" fmla="*/ 1270000 h 2499360"/>
              <a:gd name="connsiteX58" fmla="*/ 3088640 w 6654800"/>
              <a:gd name="connsiteY58" fmla="*/ 1239520 h 2499360"/>
              <a:gd name="connsiteX59" fmla="*/ 3108960 w 6654800"/>
              <a:gd name="connsiteY59" fmla="*/ 1209040 h 2499360"/>
              <a:gd name="connsiteX60" fmla="*/ 3119120 w 6654800"/>
              <a:gd name="connsiteY60" fmla="*/ 1087120 h 2499360"/>
              <a:gd name="connsiteX61" fmla="*/ 3149600 w 6654800"/>
              <a:gd name="connsiteY61" fmla="*/ 1036320 h 2499360"/>
              <a:gd name="connsiteX62" fmla="*/ 3200400 w 6654800"/>
              <a:gd name="connsiteY62" fmla="*/ 894080 h 2499360"/>
              <a:gd name="connsiteX63" fmla="*/ 3230880 w 6654800"/>
              <a:gd name="connsiteY63" fmla="*/ 863600 h 2499360"/>
              <a:gd name="connsiteX64" fmla="*/ 3261360 w 6654800"/>
              <a:gd name="connsiteY64" fmla="*/ 853440 h 2499360"/>
              <a:gd name="connsiteX65" fmla="*/ 3373120 w 6654800"/>
              <a:gd name="connsiteY65" fmla="*/ 853440 h 2499360"/>
              <a:gd name="connsiteX66" fmla="*/ 3393440 w 6654800"/>
              <a:gd name="connsiteY66" fmla="*/ 772160 h 2499360"/>
              <a:gd name="connsiteX67" fmla="*/ 3434080 w 6654800"/>
              <a:gd name="connsiteY67" fmla="*/ 731520 h 2499360"/>
              <a:gd name="connsiteX68" fmla="*/ 3464560 w 6654800"/>
              <a:gd name="connsiteY68" fmla="*/ 619760 h 2499360"/>
              <a:gd name="connsiteX69" fmla="*/ 3474720 w 6654800"/>
              <a:gd name="connsiteY69" fmla="*/ 579120 h 2499360"/>
              <a:gd name="connsiteX70" fmla="*/ 3495040 w 6654800"/>
              <a:gd name="connsiteY70" fmla="*/ 548640 h 2499360"/>
              <a:gd name="connsiteX71" fmla="*/ 3505200 w 6654800"/>
              <a:gd name="connsiteY71" fmla="*/ 487680 h 2499360"/>
              <a:gd name="connsiteX72" fmla="*/ 3545840 w 6654800"/>
              <a:gd name="connsiteY72" fmla="*/ 477520 h 2499360"/>
              <a:gd name="connsiteX73" fmla="*/ 3667760 w 6654800"/>
              <a:gd name="connsiteY73" fmla="*/ 467360 h 2499360"/>
              <a:gd name="connsiteX74" fmla="*/ 3749040 w 6654800"/>
              <a:gd name="connsiteY74" fmla="*/ 416560 h 2499360"/>
              <a:gd name="connsiteX75" fmla="*/ 3799840 w 6654800"/>
              <a:gd name="connsiteY75" fmla="*/ 365760 h 2499360"/>
              <a:gd name="connsiteX76" fmla="*/ 3992880 w 6654800"/>
              <a:gd name="connsiteY76" fmla="*/ 193040 h 2499360"/>
              <a:gd name="connsiteX77" fmla="*/ 4043680 w 6654800"/>
              <a:gd name="connsiteY77" fmla="*/ 213360 h 2499360"/>
              <a:gd name="connsiteX78" fmla="*/ 4104640 w 6654800"/>
              <a:gd name="connsiteY78" fmla="*/ 223520 h 2499360"/>
              <a:gd name="connsiteX79" fmla="*/ 4155440 w 6654800"/>
              <a:gd name="connsiteY79" fmla="*/ 233680 h 2499360"/>
              <a:gd name="connsiteX80" fmla="*/ 4236720 w 6654800"/>
              <a:gd name="connsiteY80" fmla="*/ 254000 h 2499360"/>
              <a:gd name="connsiteX81" fmla="*/ 4277360 w 6654800"/>
              <a:gd name="connsiteY81" fmla="*/ 264160 h 2499360"/>
              <a:gd name="connsiteX82" fmla="*/ 4378960 w 6654800"/>
              <a:gd name="connsiteY82" fmla="*/ 254000 h 2499360"/>
              <a:gd name="connsiteX83" fmla="*/ 4490720 w 6654800"/>
              <a:gd name="connsiteY83" fmla="*/ 162560 h 2499360"/>
              <a:gd name="connsiteX84" fmla="*/ 4582160 w 6654800"/>
              <a:gd name="connsiteY84" fmla="*/ 81280 h 2499360"/>
              <a:gd name="connsiteX85" fmla="*/ 4632960 w 6654800"/>
              <a:gd name="connsiteY85" fmla="*/ 40640 h 2499360"/>
              <a:gd name="connsiteX86" fmla="*/ 4714240 w 6654800"/>
              <a:gd name="connsiteY86" fmla="*/ 0 h 2499360"/>
              <a:gd name="connsiteX87" fmla="*/ 4856480 w 6654800"/>
              <a:gd name="connsiteY87" fmla="*/ 20320 h 2499360"/>
              <a:gd name="connsiteX88" fmla="*/ 4927600 w 6654800"/>
              <a:gd name="connsiteY88" fmla="*/ 40640 h 2499360"/>
              <a:gd name="connsiteX89" fmla="*/ 4978400 w 6654800"/>
              <a:gd name="connsiteY89" fmla="*/ 71120 h 2499360"/>
              <a:gd name="connsiteX90" fmla="*/ 5029200 w 6654800"/>
              <a:gd name="connsiteY90" fmla="*/ 132080 h 2499360"/>
              <a:gd name="connsiteX91" fmla="*/ 5059680 w 6654800"/>
              <a:gd name="connsiteY91" fmla="*/ 162560 h 2499360"/>
              <a:gd name="connsiteX92" fmla="*/ 5100320 w 6654800"/>
              <a:gd name="connsiteY92" fmla="*/ 314960 h 2499360"/>
              <a:gd name="connsiteX93" fmla="*/ 5130800 w 6654800"/>
              <a:gd name="connsiteY93" fmla="*/ 325120 h 2499360"/>
              <a:gd name="connsiteX94" fmla="*/ 5181600 w 6654800"/>
              <a:gd name="connsiteY94" fmla="*/ 355600 h 2499360"/>
              <a:gd name="connsiteX95" fmla="*/ 5222240 w 6654800"/>
              <a:gd name="connsiteY95" fmla="*/ 375920 h 2499360"/>
              <a:gd name="connsiteX96" fmla="*/ 5262880 w 6654800"/>
              <a:gd name="connsiteY96" fmla="*/ 436880 h 2499360"/>
              <a:gd name="connsiteX97" fmla="*/ 5283200 w 6654800"/>
              <a:gd name="connsiteY97" fmla="*/ 467360 h 2499360"/>
              <a:gd name="connsiteX98" fmla="*/ 5293360 w 6654800"/>
              <a:gd name="connsiteY98" fmla="*/ 497840 h 2499360"/>
              <a:gd name="connsiteX99" fmla="*/ 5313680 w 6654800"/>
              <a:gd name="connsiteY99" fmla="*/ 538480 h 2499360"/>
              <a:gd name="connsiteX100" fmla="*/ 5334000 w 6654800"/>
              <a:gd name="connsiteY100" fmla="*/ 619760 h 2499360"/>
              <a:gd name="connsiteX101" fmla="*/ 5354320 w 6654800"/>
              <a:gd name="connsiteY101" fmla="*/ 650240 h 2499360"/>
              <a:gd name="connsiteX102" fmla="*/ 5364480 w 6654800"/>
              <a:gd name="connsiteY102" fmla="*/ 680720 h 2499360"/>
              <a:gd name="connsiteX103" fmla="*/ 5394960 w 6654800"/>
              <a:gd name="connsiteY103" fmla="*/ 701040 h 2499360"/>
              <a:gd name="connsiteX104" fmla="*/ 5425440 w 6654800"/>
              <a:gd name="connsiteY104" fmla="*/ 731520 h 2499360"/>
              <a:gd name="connsiteX105" fmla="*/ 5476240 w 6654800"/>
              <a:gd name="connsiteY105" fmla="*/ 772160 h 2499360"/>
              <a:gd name="connsiteX106" fmla="*/ 5577840 w 6654800"/>
              <a:gd name="connsiteY106" fmla="*/ 924560 h 2499360"/>
              <a:gd name="connsiteX107" fmla="*/ 5638800 w 6654800"/>
              <a:gd name="connsiteY107" fmla="*/ 1005840 h 2499360"/>
              <a:gd name="connsiteX108" fmla="*/ 5709920 w 6654800"/>
              <a:gd name="connsiteY108" fmla="*/ 1168400 h 2499360"/>
              <a:gd name="connsiteX109" fmla="*/ 5720080 w 6654800"/>
              <a:gd name="connsiteY109" fmla="*/ 1219200 h 2499360"/>
              <a:gd name="connsiteX110" fmla="*/ 5781040 w 6654800"/>
              <a:gd name="connsiteY110" fmla="*/ 1270000 h 2499360"/>
              <a:gd name="connsiteX111" fmla="*/ 5872480 w 6654800"/>
              <a:gd name="connsiteY111" fmla="*/ 1371600 h 2499360"/>
              <a:gd name="connsiteX112" fmla="*/ 5923280 w 6654800"/>
              <a:gd name="connsiteY112" fmla="*/ 1452880 h 2499360"/>
              <a:gd name="connsiteX113" fmla="*/ 5984240 w 6654800"/>
              <a:gd name="connsiteY113" fmla="*/ 1524000 h 2499360"/>
              <a:gd name="connsiteX114" fmla="*/ 6055360 w 6654800"/>
              <a:gd name="connsiteY114" fmla="*/ 1666240 h 2499360"/>
              <a:gd name="connsiteX115" fmla="*/ 6136640 w 6654800"/>
              <a:gd name="connsiteY115" fmla="*/ 1778000 h 2499360"/>
              <a:gd name="connsiteX116" fmla="*/ 6146800 w 6654800"/>
              <a:gd name="connsiteY116" fmla="*/ 1991360 h 2499360"/>
              <a:gd name="connsiteX117" fmla="*/ 6156960 w 6654800"/>
              <a:gd name="connsiteY117" fmla="*/ 2021840 h 2499360"/>
              <a:gd name="connsiteX118" fmla="*/ 6268720 w 6654800"/>
              <a:gd name="connsiteY118" fmla="*/ 2042160 h 2499360"/>
              <a:gd name="connsiteX119" fmla="*/ 6319520 w 6654800"/>
              <a:gd name="connsiteY119" fmla="*/ 2052320 h 2499360"/>
              <a:gd name="connsiteX120" fmla="*/ 6350000 w 6654800"/>
              <a:gd name="connsiteY120" fmla="*/ 2072640 h 2499360"/>
              <a:gd name="connsiteX121" fmla="*/ 6390640 w 6654800"/>
              <a:gd name="connsiteY121" fmla="*/ 2092960 h 2499360"/>
              <a:gd name="connsiteX122" fmla="*/ 6410960 w 6654800"/>
              <a:gd name="connsiteY122" fmla="*/ 2123440 h 2499360"/>
              <a:gd name="connsiteX123" fmla="*/ 6471920 w 6654800"/>
              <a:gd name="connsiteY123" fmla="*/ 2164080 h 2499360"/>
              <a:gd name="connsiteX124" fmla="*/ 6502400 w 6654800"/>
              <a:gd name="connsiteY124" fmla="*/ 2225040 h 2499360"/>
              <a:gd name="connsiteX125" fmla="*/ 6512560 w 6654800"/>
              <a:gd name="connsiteY125" fmla="*/ 2275840 h 2499360"/>
              <a:gd name="connsiteX126" fmla="*/ 6563360 w 6654800"/>
              <a:gd name="connsiteY126" fmla="*/ 2326640 h 2499360"/>
              <a:gd name="connsiteX127" fmla="*/ 6634480 w 6654800"/>
              <a:gd name="connsiteY127" fmla="*/ 2458720 h 2499360"/>
              <a:gd name="connsiteX128" fmla="*/ 6654800 w 6654800"/>
              <a:gd name="connsiteY128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6654800" h="2499360">
                <a:moveTo>
                  <a:pt x="0" y="1351280"/>
                </a:moveTo>
                <a:cubicBezTo>
                  <a:pt x="33867" y="1347893"/>
                  <a:pt x="68147" y="1347392"/>
                  <a:pt x="101600" y="1341120"/>
                </a:cubicBezTo>
                <a:cubicBezTo>
                  <a:pt x="122652" y="1337173"/>
                  <a:pt x="141780" y="1325995"/>
                  <a:pt x="162560" y="1320800"/>
                </a:cubicBezTo>
                <a:lnTo>
                  <a:pt x="203200" y="1310640"/>
                </a:lnTo>
                <a:cubicBezTo>
                  <a:pt x="213360" y="1303867"/>
                  <a:pt x="223744" y="1297417"/>
                  <a:pt x="233680" y="1290320"/>
                </a:cubicBezTo>
                <a:cubicBezTo>
                  <a:pt x="247459" y="1280478"/>
                  <a:pt x="259618" y="1268241"/>
                  <a:pt x="274320" y="1259840"/>
                </a:cubicBezTo>
                <a:cubicBezTo>
                  <a:pt x="291142" y="1250227"/>
                  <a:pt x="342737" y="1242093"/>
                  <a:pt x="355600" y="1239520"/>
                </a:cubicBezTo>
                <a:cubicBezTo>
                  <a:pt x="413173" y="1242907"/>
                  <a:pt x="471884" y="1237799"/>
                  <a:pt x="528320" y="1249680"/>
                </a:cubicBezTo>
                <a:cubicBezTo>
                  <a:pt x="540269" y="1252196"/>
                  <a:pt x="540006" y="1271526"/>
                  <a:pt x="548640" y="1280160"/>
                </a:cubicBezTo>
                <a:cubicBezTo>
                  <a:pt x="557274" y="1288794"/>
                  <a:pt x="569739" y="1292663"/>
                  <a:pt x="579120" y="1300480"/>
                </a:cubicBezTo>
                <a:cubicBezTo>
                  <a:pt x="590158" y="1309678"/>
                  <a:pt x="597908" y="1322609"/>
                  <a:pt x="609600" y="1330960"/>
                </a:cubicBezTo>
                <a:cubicBezTo>
                  <a:pt x="621925" y="1339763"/>
                  <a:pt x="638123" y="1342193"/>
                  <a:pt x="650240" y="1351280"/>
                </a:cubicBezTo>
                <a:cubicBezTo>
                  <a:pt x="665566" y="1362775"/>
                  <a:pt x="677333" y="1378373"/>
                  <a:pt x="690880" y="1391920"/>
                </a:cubicBezTo>
                <a:cubicBezTo>
                  <a:pt x="694832" y="1407727"/>
                  <a:pt x="701313" y="1453017"/>
                  <a:pt x="721360" y="1463040"/>
                </a:cubicBezTo>
                <a:cubicBezTo>
                  <a:pt x="746339" y="1475529"/>
                  <a:pt x="802640" y="1483360"/>
                  <a:pt x="802640" y="1483360"/>
                </a:cubicBezTo>
                <a:cubicBezTo>
                  <a:pt x="806027" y="1493520"/>
                  <a:pt x="809858" y="1503542"/>
                  <a:pt x="812800" y="1513840"/>
                </a:cubicBezTo>
                <a:cubicBezTo>
                  <a:pt x="822078" y="1546313"/>
                  <a:pt x="814703" y="1564235"/>
                  <a:pt x="853440" y="1574800"/>
                </a:cubicBezTo>
                <a:cubicBezTo>
                  <a:pt x="879782" y="1581984"/>
                  <a:pt x="907627" y="1581573"/>
                  <a:pt x="934720" y="1584960"/>
                </a:cubicBezTo>
                <a:cubicBezTo>
                  <a:pt x="955040" y="1598507"/>
                  <a:pt x="971988" y="1619677"/>
                  <a:pt x="995680" y="1625600"/>
                </a:cubicBezTo>
                <a:cubicBezTo>
                  <a:pt x="1046710" y="1638357"/>
                  <a:pt x="1023073" y="1631344"/>
                  <a:pt x="1066800" y="1645920"/>
                </a:cubicBezTo>
                <a:cubicBezTo>
                  <a:pt x="1073573" y="1656080"/>
                  <a:pt x="1078486" y="1667766"/>
                  <a:pt x="1087120" y="1676400"/>
                </a:cubicBezTo>
                <a:cubicBezTo>
                  <a:pt x="1099339" y="1688619"/>
                  <a:pt x="1144959" y="1711728"/>
                  <a:pt x="1158240" y="1717040"/>
                </a:cubicBezTo>
                <a:cubicBezTo>
                  <a:pt x="1168371" y="1721093"/>
                  <a:pt x="1240193" y="1745649"/>
                  <a:pt x="1259840" y="1747520"/>
                </a:cubicBezTo>
                <a:cubicBezTo>
                  <a:pt x="1317253" y="1752988"/>
                  <a:pt x="1374987" y="1754293"/>
                  <a:pt x="1432560" y="1757680"/>
                </a:cubicBezTo>
                <a:cubicBezTo>
                  <a:pt x="1449493" y="1764453"/>
                  <a:pt x="1469349" y="1766324"/>
                  <a:pt x="1483360" y="1778000"/>
                </a:cubicBezTo>
                <a:cubicBezTo>
                  <a:pt x="1555609" y="1838207"/>
                  <a:pt x="1424658" y="1785526"/>
                  <a:pt x="1524000" y="1818640"/>
                </a:cubicBezTo>
                <a:cubicBezTo>
                  <a:pt x="1544320" y="1815253"/>
                  <a:pt x="1565944" y="1816403"/>
                  <a:pt x="1584960" y="1808480"/>
                </a:cubicBezTo>
                <a:cubicBezTo>
                  <a:pt x="1607503" y="1799087"/>
                  <a:pt x="1645920" y="1767840"/>
                  <a:pt x="1645920" y="1767840"/>
                </a:cubicBezTo>
                <a:cubicBezTo>
                  <a:pt x="1674811" y="1724503"/>
                  <a:pt x="1688135" y="1709978"/>
                  <a:pt x="1706880" y="1666240"/>
                </a:cubicBezTo>
                <a:cubicBezTo>
                  <a:pt x="1711099" y="1656396"/>
                  <a:pt x="1709467" y="1643333"/>
                  <a:pt x="1717040" y="1635760"/>
                </a:cubicBezTo>
                <a:cubicBezTo>
                  <a:pt x="1741043" y="1611757"/>
                  <a:pt x="1790430" y="1610409"/>
                  <a:pt x="1818640" y="1605280"/>
                </a:cubicBezTo>
                <a:cubicBezTo>
                  <a:pt x="1835630" y="1602191"/>
                  <a:pt x="1852583" y="1598866"/>
                  <a:pt x="1869440" y="1595120"/>
                </a:cubicBezTo>
                <a:cubicBezTo>
                  <a:pt x="1883071" y="1592091"/>
                  <a:pt x="1896306" y="1587256"/>
                  <a:pt x="1910080" y="1584960"/>
                </a:cubicBezTo>
                <a:cubicBezTo>
                  <a:pt x="1937013" y="1580471"/>
                  <a:pt x="1964267" y="1578187"/>
                  <a:pt x="1991360" y="1574800"/>
                </a:cubicBezTo>
                <a:cubicBezTo>
                  <a:pt x="2011680" y="1578187"/>
                  <a:pt x="2033495" y="1576593"/>
                  <a:pt x="2052320" y="1584960"/>
                </a:cubicBezTo>
                <a:cubicBezTo>
                  <a:pt x="2065450" y="1590796"/>
                  <a:pt x="2070845" y="1607470"/>
                  <a:pt x="2082800" y="1615440"/>
                </a:cubicBezTo>
                <a:cubicBezTo>
                  <a:pt x="2091711" y="1621381"/>
                  <a:pt x="2103120" y="1622213"/>
                  <a:pt x="2113280" y="1625600"/>
                </a:cubicBezTo>
                <a:cubicBezTo>
                  <a:pt x="2123440" y="1635760"/>
                  <a:pt x="2130129" y="1651536"/>
                  <a:pt x="2143760" y="1656080"/>
                </a:cubicBezTo>
                <a:cubicBezTo>
                  <a:pt x="2153920" y="1659467"/>
                  <a:pt x="2163942" y="1648862"/>
                  <a:pt x="2174240" y="1645920"/>
                </a:cubicBezTo>
                <a:cubicBezTo>
                  <a:pt x="2187666" y="1642084"/>
                  <a:pt x="2201333" y="1639147"/>
                  <a:pt x="2214880" y="1635760"/>
                </a:cubicBezTo>
                <a:cubicBezTo>
                  <a:pt x="2326640" y="1561253"/>
                  <a:pt x="2251456" y="1596475"/>
                  <a:pt x="2458720" y="1584960"/>
                </a:cubicBezTo>
                <a:cubicBezTo>
                  <a:pt x="2465493" y="1571413"/>
                  <a:pt x="2473074" y="1558241"/>
                  <a:pt x="2479040" y="1544320"/>
                </a:cubicBezTo>
                <a:cubicBezTo>
                  <a:pt x="2483259" y="1534476"/>
                  <a:pt x="2484411" y="1523419"/>
                  <a:pt x="2489200" y="1513840"/>
                </a:cubicBezTo>
                <a:cubicBezTo>
                  <a:pt x="2494661" y="1502918"/>
                  <a:pt x="2503462" y="1493962"/>
                  <a:pt x="2509520" y="1483360"/>
                </a:cubicBezTo>
                <a:cubicBezTo>
                  <a:pt x="2517034" y="1470210"/>
                  <a:pt x="2518341" y="1452577"/>
                  <a:pt x="2529840" y="1442720"/>
                </a:cubicBezTo>
                <a:cubicBezTo>
                  <a:pt x="2543687" y="1430851"/>
                  <a:pt x="2563707" y="1429173"/>
                  <a:pt x="2580640" y="1422400"/>
                </a:cubicBezTo>
                <a:cubicBezTo>
                  <a:pt x="2621280" y="1425787"/>
                  <a:pt x="2663348" y="1421357"/>
                  <a:pt x="2702560" y="1432560"/>
                </a:cubicBezTo>
                <a:cubicBezTo>
                  <a:pt x="2728148" y="1439871"/>
                  <a:pt x="2726582" y="1504152"/>
                  <a:pt x="2733040" y="1513840"/>
                </a:cubicBezTo>
                <a:cubicBezTo>
                  <a:pt x="2738981" y="1522751"/>
                  <a:pt x="2753360" y="1520613"/>
                  <a:pt x="2763520" y="1524000"/>
                </a:cubicBezTo>
                <a:cubicBezTo>
                  <a:pt x="2794068" y="1513817"/>
                  <a:pt x="2798219" y="1515404"/>
                  <a:pt x="2824480" y="1493520"/>
                </a:cubicBezTo>
                <a:cubicBezTo>
                  <a:pt x="2875217" y="1451239"/>
                  <a:pt x="2831875" y="1470735"/>
                  <a:pt x="2885440" y="1452880"/>
                </a:cubicBezTo>
                <a:cubicBezTo>
                  <a:pt x="2898987" y="1442720"/>
                  <a:pt x="2913223" y="1433420"/>
                  <a:pt x="2926080" y="1422400"/>
                </a:cubicBezTo>
                <a:cubicBezTo>
                  <a:pt x="2936989" y="1413049"/>
                  <a:pt x="2944605" y="1399890"/>
                  <a:pt x="2956560" y="1391920"/>
                </a:cubicBezTo>
                <a:cubicBezTo>
                  <a:pt x="2965471" y="1385979"/>
                  <a:pt x="2976880" y="1385147"/>
                  <a:pt x="2987040" y="1381760"/>
                </a:cubicBezTo>
                <a:cubicBezTo>
                  <a:pt x="2993813" y="1371600"/>
                  <a:pt x="3001899" y="1362202"/>
                  <a:pt x="3007360" y="1351280"/>
                </a:cubicBezTo>
                <a:cubicBezTo>
                  <a:pt x="3012149" y="1341701"/>
                  <a:pt x="3010830" y="1329163"/>
                  <a:pt x="3017520" y="1320800"/>
                </a:cubicBezTo>
                <a:cubicBezTo>
                  <a:pt x="3025148" y="1311265"/>
                  <a:pt x="3037840" y="1307253"/>
                  <a:pt x="3048000" y="1300480"/>
                </a:cubicBezTo>
                <a:cubicBezTo>
                  <a:pt x="3051387" y="1290320"/>
                  <a:pt x="3052219" y="1278911"/>
                  <a:pt x="3058160" y="1270000"/>
                </a:cubicBezTo>
                <a:cubicBezTo>
                  <a:pt x="3066130" y="1258045"/>
                  <a:pt x="3079442" y="1250558"/>
                  <a:pt x="3088640" y="1239520"/>
                </a:cubicBezTo>
                <a:cubicBezTo>
                  <a:pt x="3096457" y="1230139"/>
                  <a:pt x="3102187" y="1219200"/>
                  <a:pt x="3108960" y="1209040"/>
                </a:cubicBezTo>
                <a:cubicBezTo>
                  <a:pt x="3112347" y="1168400"/>
                  <a:pt x="3109780" y="1126817"/>
                  <a:pt x="3119120" y="1087120"/>
                </a:cubicBezTo>
                <a:cubicBezTo>
                  <a:pt x="3123643" y="1067897"/>
                  <a:pt x="3144028" y="1055265"/>
                  <a:pt x="3149600" y="1036320"/>
                </a:cubicBezTo>
                <a:cubicBezTo>
                  <a:pt x="3208734" y="835265"/>
                  <a:pt x="3124731" y="957138"/>
                  <a:pt x="3200400" y="894080"/>
                </a:cubicBezTo>
                <a:cubicBezTo>
                  <a:pt x="3211438" y="884882"/>
                  <a:pt x="3218925" y="871570"/>
                  <a:pt x="3230880" y="863600"/>
                </a:cubicBezTo>
                <a:cubicBezTo>
                  <a:pt x="3239791" y="857659"/>
                  <a:pt x="3251200" y="856827"/>
                  <a:pt x="3261360" y="853440"/>
                </a:cubicBezTo>
                <a:cubicBezTo>
                  <a:pt x="3285073" y="858183"/>
                  <a:pt x="3351537" y="877721"/>
                  <a:pt x="3373120" y="853440"/>
                </a:cubicBezTo>
                <a:cubicBezTo>
                  <a:pt x="3391674" y="832567"/>
                  <a:pt x="3380951" y="797139"/>
                  <a:pt x="3393440" y="772160"/>
                </a:cubicBezTo>
                <a:cubicBezTo>
                  <a:pt x="3402008" y="755025"/>
                  <a:pt x="3420533" y="745067"/>
                  <a:pt x="3434080" y="731520"/>
                </a:cubicBezTo>
                <a:cubicBezTo>
                  <a:pt x="3453071" y="674546"/>
                  <a:pt x="3441643" y="711430"/>
                  <a:pt x="3464560" y="619760"/>
                </a:cubicBezTo>
                <a:cubicBezTo>
                  <a:pt x="3467947" y="606213"/>
                  <a:pt x="3466974" y="590738"/>
                  <a:pt x="3474720" y="579120"/>
                </a:cubicBezTo>
                <a:lnTo>
                  <a:pt x="3495040" y="548640"/>
                </a:lnTo>
                <a:cubicBezTo>
                  <a:pt x="3498427" y="528320"/>
                  <a:pt x="3493226" y="504443"/>
                  <a:pt x="3505200" y="487680"/>
                </a:cubicBezTo>
                <a:cubicBezTo>
                  <a:pt x="3513316" y="476317"/>
                  <a:pt x="3531984" y="479252"/>
                  <a:pt x="3545840" y="477520"/>
                </a:cubicBezTo>
                <a:cubicBezTo>
                  <a:pt x="3586306" y="472462"/>
                  <a:pt x="3627120" y="470747"/>
                  <a:pt x="3667760" y="467360"/>
                </a:cubicBezTo>
                <a:cubicBezTo>
                  <a:pt x="3706693" y="447893"/>
                  <a:pt x="3715125" y="446707"/>
                  <a:pt x="3749040" y="416560"/>
                </a:cubicBezTo>
                <a:cubicBezTo>
                  <a:pt x="3766938" y="400650"/>
                  <a:pt x="3781942" y="381670"/>
                  <a:pt x="3799840" y="365760"/>
                </a:cubicBezTo>
                <a:cubicBezTo>
                  <a:pt x="4013095" y="176200"/>
                  <a:pt x="3861623" y="324297"/>
                  <a:pt x="3992880" y="193040"/>
                </a:cubicBezTo>
                <a:cubicBezTo>
                  <a:pt x="4009813" y="199813"/>
                  <a:pt x="4026085" y="208561"/>
                  <a:pt x="4043680" y="213360"/>
                </a:cubicBezTo>
                <a:cubicBezTo>
                  <a:pt x="4063554" y="218780"/>
                  <a:pt x="4084372" y="219835"/>
                  <a:pt x="4104640" y="223520"/>
                </a:cubicBezTo>
                <a:cubicBezTo>
                  <a:pt x="4121630" y="226609"/>
                  <a:pt x="4138614" y="229797"/>
                  <a:pt x="4155440" y="233680"/>
                </a:cubicBezTo>
                <a:cubicBezTo>
                  <a:pt x="4182652" y="239960"/>
                  <a:pt x="4209627" y="247227"/>
                  <a:pt x="4236720" y="254000"/>
                </a:cubicBezTo>
                <a:lnTo>
                  <a:pt x="4277360" y="264160"/>
                </a:lnTo>
                <a:cubicBezTo>
                  <a:pt x="4311227" y="260773"/>
                  <a:pt x="4348231" y="268633"/>
                  <a:pt x="4378960" y="254000"/>
                </a:cubicBezTo>
                <a:cubicBezTo>
                  <a:pt x="4422418" y="233306"/>
                  <a:pt x="4453363" y="192913"/>
                  <a:pt x="4490720" y="162560"/>
                </a:cubicBezTo>
                <a:cubicBezTo>
                  <a:pt x="4659398" y="25509"/>
                  <a:pt x="4435263" y="211855"/>
                  <a:pt x="4582160" y="81280"/>
                </a:cubicBezTo>
                <a:cubicBezTo>
                  <a:pt x="4598368" y="66873"/>
                  <a:pt x="4614492" y="52005"/>
                  <a:pt x="4632960" y="40640"/>
                </a:cubicBezTo>
                <a:cubicBezTo>
                  <a:pt x="4658758" y="24764"/>
                  <a:pt x="4714240" y="0"/>
                  <a:pt x="4714240" y="0"/>
                </a:cubicBezTo>
                <a:cubicBezTo>
                  <a:pt x="4796139" y="27300"/>
                  <a:pt x="4678406" y="-9359"/>
                  <a:pt x="4856480" y="20320"/>
                </a:cubicBezTo>
                <a:cubicBezTo>
                  <a:pt x="4880800" y="24373"/>
                  <a:pt x="4903893" y="33867"/>
                  <a:pt x="4927600" y="40640"/>
                </a:cubicBezTo>
                <a:cubicBezTo>
                  <a:pt x="4944533" y="50800"/>
                  <a:pt x="4962602" y="59272"/>
                  <a:pt x="4978400" y="71120"/>
                </a:cubicBezTo>
                <a:cubicBezTo>
                  <a:pt x="5017977" y="100803"/>
                  <a:pt x="5000517" y="97660"/>
                  <a:pt x="5029200" y="132080"/>
                </a:cubicBezTo>
                <a:cubicBezTo>
                  <a:pt x="5038398" y="143118"/>
                  <a:pt x="5049520" y="152400"/>
                  <a:pt x="5059680" y="162560"/>
                </a:cubicBezTo>
                <a:cubicBezTo>
                  <a:pt x="5060879" y="167354"/>
                  <a:pt x="5094488" y="305629"/>
                  <a:pt x="5100320" y="314960"/>
                </a:cubicBezTo>
                <a:cubicBezTo>
                  <a:pt x="5105996" y="324042"/>
                  <a:pt x="5121221" y="320331"/>
                  <a:pt x="5130800" y="325120"/>
                </a:cubicBezTo>
                <a:cubicBezTo>
                  <a:pt x="5148463" y="333951"/>
                  <a:pt x="5164338" y="346010"/>
                  <a:pt x="5181600" y="355600"/>
                </a:cubicBezTo>
                <a:cubicBezTo>
                  <a:pt x="5194840" y="362955"/>
                  <a:pt x="5208693" y="369147"/>
                  <a:pt x="5222240" y="375920"/>
                </a:cubicBezTo>
                <a:lnTo>
                  <a:pt x="5262880" y="436880"/>
                </a:lnTo>
                <a:cubicBezTo>
                  <a:pt x="5269653" y="447040"/>
                  <a:pt x="5279339" y="455776"/>
                  <a:pt x="5283200" y="467360"/>
                </a:cubicBezTo>
                <a:cubicBezTo>
                  <a:pt x="5286587" y="477520"/>
                  <a:pt x="5289141" y="487996"/>
                  <a:pt x="5293360" y="497840"/>
                </a:cubicBezTo>
                <a:cubicBezTo>
                  <a:pt x="5299326" y="511761"/>
                  <a:pt x="5308891" y="524112"/>
                  <a:pt x="5313680" y="538480"/>
                </a:cubicBezTo>
                <a:cubicBezTo>
                  <a:pt x="5322511" y="564974"/>
                  <a:pt x="5318509" y="596523"/>
                  <a:pt x="5334000" y="619760"/>
                </a:cubicBezTo>
                <a:cubicBezTo>
                  <a:pt x="5340773" y="629920"/>
                  <a:pt x="5348859" y="639318"/>
                  <a:pt x="5354320" y="650240"/>
                </a:cubicBezTo>
                <a:cubicBezTo>
                  <a:pt x="5359109" y="659819"/>
                  <a:pt x="5357790" y="672357"/>
                  <a:pt x="5364480" y="680720"/>
                </a:cubicBezTo>
                <a:cubicBezTo>
                  <a:pt x="5372108" y="690255"/>
                  <a:pt x="5385579" y="693223"/>
                  <a:pt x="5394960" y="701040"/>
                </a:cubicBezTo>
                <a:cubicBezTo>
                  <a:pt x="5405998" y="710238"/>
                  <a:pt x="5414627" y="722058"/>
                  <a:pt x="5425440" y="731520"/>
                </a:cubicBezTo>
                <a:cubicBezTo>
                  <a:pt x="5441760" y="745800"/>
                  <a:pt x="5462803" y="755140"/>
                  <a:pt x="5476240" y="772160"/>
                </a:cubicBezTo>
                <a:cubicBezTo>
                  <a:pt x="5514072" y="820080"/>
                  <a:pt x="5541208" y="875717"/>
                  <a:pt x="5577840" y="924560"/>
                </a:cubicBezTo>
                <a:cubicBezTo>
                  <a:pt x="5598160" y="951653"/>
                  <a:pt x="5620851" y="977121"/>
                  <a:pt x="5638800" y="1005840"/>
                </a:cubicBezTo>
                <a:cubicBezTo>
                  <a:pt x="5664174" y="1046439"/>
                  <a:pt x="5695748" y="1122341"/>
                  <a:pt x="5709920" y="1168400"/>
                </a:cubicBezTo>
                <a:cubicBezTo>
                  <a:pt x="5714998" y="1184905"/>
                  <a:pt x="5712357" y="1203754"/>
                  <a:pt x="5720080" y="1219200"/>
                </a:cubicBezTo>
                <a:cubicBezTo>
                  <a:pt x="5733292" y="1245623"/>
                  <a:pt x="5760618" y="1252495"/>
                  <a:pt x="5781040" y="1270000"/>
                </a:cubicBezTo>
                <a:cubicBezTo>
                  <a:pt x="5807938" y="1293056"/>
                  <a:pt x="5854211" y="1346024"/>
                  <a:pt x="5872480" y="1371600"/>
                </a:cubicBezTo>
                <a:cubicBezTo>
                  <a:pt x="5891050" y="1397599"/>
                  <a:pt x="5904386" y="1427116"/>
                  <a:pt x="5923280" y="1452880"/>
                </a:cubicBezTo>
                <a:cubicBezTo>
                  <a:pt x="5941744" y="1478059"/>
                  <a:pt x="5967805" y="1497452"/>
                  <a:pt x="5984240" y="1524000"/>
                </a:cubicBezTo>
                <a:cubicBezTo>
                  <a:pt x="6012142" y="1569072"/>
                  <a:pt x="6023554" y="1623832"/>
                  <a:pt x="6055360" y="1666240"/>
                </a:cubicBezTo>
                <a:cubicBezTo>
                  <a:pt x="6123646" y="1757289"/>
                  <a:pt x="6097534" y="1719341"/>
                  <a:pt x="6136640" y="1778000"/>
                </a:cubicBezTo>
                <a:cubicBezTo>
                  <a:pt x="6140027" y="1849120"/>
                  <a:pt x="6140887" y="1920405"/>
                  <a:pt x="6146800" y="1991360"/>
                </a:cubicBezTo>
                <a:cubicBezTo>
                  <a:pt x="6147689" y="2002033"/>
                  <a:pt x="6147074" y="2017721"/>
                  <a:pt x="6156960" y="2021840"/>
                </a:cubicBezTo>
                <a:cubicBezTo>
                  <a:pt x="6191911" y="2036403"/>
                  <a:pt x="6231504" y="2035182"/>
                  <a:pt x="6268720" y="2042160"/>
                </a:cubicBezTo>
                <a:cubicBezTo>
                  <a:pt x="6285693" y="2045342"/>
                  <a:pt x="6302587" y="2048933"/>
                  <a:pt x="6319520" y="2052320"/>
                </a:cubicBezTo>
                <a:cubicBezTo>
                  <a:pt x="6329680" y="2059093"/>
                  <a:pt x="6339398" y="2066582"/>
                  <a:pt x="6350000" y="2072640"/>
                </a:cubicBezTo>
                <a:cubicBezTo>
                  <a:pt x="6363150" y="2080154"/>
                  <a:pt x="6379005" y="2083264"/>
                  <a:pt x="6390640" y="2092960"/>
                </a:cubicBezTo>
                <a:cubicBezTo>
                  <a:pt x="6400021" y="2100777"/>
                  <a:pt x="6401770" y="2115399"/>
                  <a:pt x="6410960" y="2123440"/>
                </a:cubicBezTo>
                <a:cubicBezTo>
                  <a:pt x="6429339" y="2139522"/>
                  <a:pt x="6471920" y="2164080"/>
                  <a:pt x="6471920" y="2164080"/>
                </a:cubicBezTo>
                <a:cubicBezTo>
                  <a:pt x="6491786" y="2193879"/>
                  <a:pt x="6493987" y="2191389"/>
                  <a:pt x="6502400" y="2225040"/>
                </a:cubicBezTo>
                <a:cubicBezTo>
                  <a:pt x="6506588" y="2241793"/>
                  <a:pt x="6506497" y="2259671"/>
                  <a:pt x="6512560" y="2275840"/>
                </a:cubicBezTo>
                <a:cubicBezTo>
                  <a:pt x="6523849" y="2305944"/>
                  <a:pt x="6538524" y="2310083"/>
                  <a:pt x="6563360" y="2326640"/>
                </a:cubicBezTo>
                <a:cubicBezTo>
                  <a:pt x="6585236" y="2363100"/>
                  <a:pt x="6622112" y="2421616"/>
                  <a:pt x="6634480" y="2458720"/>
                </a:cubicBezTo>
                <a:cubicBezTo>
                  <a:pt x="6646155" y="2493744"/>
                  <a:pt x="6637067" y="2481627"/>
                  <a:pt x="665480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87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cs typeface="Arial" charset="0"/>
              </a:rPr>
              <a:t>Perspektive</a:t>
            </a:r>
            <a:r>
              <a:rPr lang="en-GB" dirty="0">
                <a:cs typeface="Arial" charset="0"/>
              </a:rPr>
              <a:t> der </a:t>
            </a:r>
            <a:r>
              <a:rPr lang="en-GB" dirty="0" err="1"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4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8520281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Verwenden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einer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Trainingsinstanz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/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Anpassung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der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Gewichte</a:t>
            </a:r>
            <a:endParaRPr lang="en-GB" sz="2400" dirty="0">
              <a:effectLst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995363" y="2498725"/>
            <a:ext cx="6746875" cy="2306638"/>
          </a:xfrm>
          <a:custGeom>
            <a:avLst/>
            <a:gdLst>
              <a:gd name="connsiteX0" fmla="*/ 0 w 6746240"/>
              <a:gd name="connsiteY0" fmla="*/ 1280160 h 2306320"/>
              <a:gd name="connsiteX1" fmla="*/ 121920 w 6746240"/>
              <a:gd name="connsiteY1" fmla="*/ 1259840 h 2306320"/>
              <a:gd name="connsiteX2" fmla="*/ 182880 w 6746240"/>
              <a:gd name="connsiteY2" fmla="*/ 1239520 h 2306320"/>
              <a:gd name="connsiteX3" fmla="*/ 274320 w 6746240"/>
              <a:gd name="connsiteY3" fmla="*/ 1209040 h 2306320"/>
              <a:gd name="connsiteX4" fmla="*/ 304800 w 6746240"/>
              <a:gd name="connsiteY4" fmla="*/ 1198880 h 2306320"/>
              <a:gd name="connsiteX5" fmla="*/ 335280 w 6746240"/>
              <a:gd name="connsiteY5" fmla="*/ 1188720 h 2306320"/>
              <a:gd name="connsiteX6" fmla="*/ 375920 w 6746240"/>
              <a:gd name="connsiteY6" fmla="*/ 1178560 h 2306320"/>
              <a:gd name="connsiteX7" fmla="*/ 426720 w 6746240"/>
              <a:gd name="connsiteY7" fmla="*/ 1188720 h 2306320"/>
              <a:gd name="connsiteX8" fmla="*/ 447040 w 6746240"/>
              <a:gd name="connsiteY8" fmla="*/ 1219200 h 2306320"/>
              <a:gd name="connsiteX9" fmla="*/ 538480 w 6746240"/>
              <a:gd name="connsiteY9" fmla="*/ 1198880 h 2306320"/>
              <a:gd name="connsiteX10" fmla="*/ 690880 w 6746240"/>
              <a:gd name="connsiteY10" fmla="*/ 1209040 h 2306320"/>
              <a:gd name="connsiteX11" fmla="*/ 701040 w 6746240"/>
              <a:gd name="connsiteY11" fmla="*/ 1239520 h 2306320"/>
              <a:gd name="connsiteX12" fmla="*/ 731520 w 6746240"/>
              <a:gd name="connsiteY12" fmla="*/ 1259840 h 2306320"/>
              <a:gd name="connsiteX13" fmla="*/ 853440 w 6746240"/>
              <a:gd name="connsiteY13" fmla="*/ 1280160 h 2306320"/>
              <a:gd name="connsiteX14" fmla="*/ 883920 w 6746240"/>
              <a:gd name="connsiteY14" fmla="*/ 1320800 h 2306320"/>
              <a:gd name="connsiteX15" fmla="*/ 894080 w 6746240"/>
              <a:gd name="connsiteY15" fmla="*/ 1351280 h 2306320"/>
              <a:gd name="connsiteX16" fmla="*/ 924560 w 6746240"/>
              <a:gd name="connsiteY16" fmla="*/ 1361440 h 2306320"/>
              <a:gd name="connsiteX17" fmla="*/ 1066800 w 6746240"/>
              <a:gd name="connsiteY17" fmla="*/ 1402080 h 2306320"/>
              <a:gd name="connsiteX18" fmla="*/ 1127760 w 6746240"/>
              <a:gd name="connsiteY18" fmla="*/ 1432560 h 2306320"/>
              <a:gd name="connsiteX19" fmla="*/ 1188720 w 6746240"/>
              <a:gd name="connsiteY19" fmla="*/ 1493520 h 2306320"/>
              <a:gd name="connsiteX20" fmla="*/ 1534160 w 6746240"/>
              <a:gd name="connsiteY20" fmla="*/ 1503680 h 2306320"/>
              <a:gd name="connsiteX21" fmla="*/ 1717040 w 6746240"/>
              <a:gd name="connsiteY21" fmla="*/ 1534160 h 2306320"/>
              <a:gd name="connsiteX22" fmla="*/ 1767840 w 6746240"/>
              <a:gd name="connsiteY22" fmla="*/ 1544320 h 2306320"/>
              <a:gd name="connsiteX23" fmla="*/ 1828800 w 6746240"/>
              <a:gd name="connsiteY23" fmla="*/ 1564640 h 2306320"/>
              <a:gd name="connsiteX24" fmla="*/ 1930400 w 6746240"/>
              <a:gd name="connsiteY24" fmla="*/ 1544320 h 2306320"/>
              <a:gd name="connsiteX25" fmla="*/ 1981200 w 6746240"/>
              <a:gd name="connsiteY25" fmla="*/ 1524000 h 2306320"/>
              <a:gd name="connsiteX26" fmla="*/ 2082800 w 6746240"/>
              <a:gd name="connsiteY26" fmla="*/ 1483360 h 2306320"/>
              <a:gd name="connsiteX27" fmla="*/ 2143760 w 6746240"/>
              <a:gd name="connsiteY27" fmla="*/ 1463040 h 2306320"/>
              <a:gd name="connsiteX28" fmla="*/ 2468880 w 6746240"/>
              <a:gd name="connsiteY28" fmla="*/ 1452880 h 2306320"/>
              <a:gd name="connsiteX29" fmla="*/ 2600960 w 6746240"/>
              <a:gd name="connsiteY29" fmla="*/ 1402080 h 2306320"/>
              <a:gd name="connsiteX30" fmla="*/ 2661920 w 6746240"/>
              <a:gd name="connsiteY30" fmla="*/ 1371600 h 2306320"/>
              <a:gd name="connsiteX31" fmla="*/ 2692400 w 6746240"/>
              <a:gd name="connsiteY31" fmla="*/ 1351280 h 2306320"/>
              <a:gd name="connsiteX32" fmla="*/ 2733040 w 6746240"/>
              <a:gd name="connsiteY32" fmla="*/ 1341120 h 2306320"/>
              <a:gd name="connsiteX33" fmla="*/ 2824480 w 6746240"/>
              <a:gd name="connsiteY33" fmla="*/ 1300480 h 2306320"/>
              <a:gd name="connsiteX34" fmla="*/ 2865120 w 6746240"/>
              <a:gd name="connsiteY34" fmla="*/ 1229360 h 2306320"/>
              <a:gd name="connsiteX35" fmla="*/ 2885440 w 6746240"/>
              <a:gd name="connsiteY35" fmla="*/ 1188720 h 2306320"/>
              <a:gd name="connsiteX36" fmla="*/ 2915920 w 6746240"/>
              <a:gd name="connsiteY36" fmla="*/ 1158240 h 2306320"/>
              <a:gd name="connsiteX37" fmla="*/ 3007360 w 6746240"/>
              <a:gd name="connsiteY37" fmla="*/ 1107440 h 2306320"/>
              <a:gd name="connsiteX38" fmla="*/ 3068320 w 6746240"/>
              <a:gd name="connsiteY38" fmla="*/ 1036320 h 2306320"/>
              <a:gd name="connsiteX39" fmla="*/ 3108960 w 6746240"/>
              <a:gd name="connsiteY39" fmla="*/ 995680 h 2306320"/>
              <a:gd name="connsiteX40" fmla="*/ 3139440 w 6746240"/>
              <a:gd name="connsiteY40" fmla="*/ 1005840 h 2306320"/>
              <a:gd name="connsiteX41" fmla="*/ 3159760 w 6746240"/>
              <a:gd name="connsiteY41" fmla="*/ 975360 h 2306320"/>
              <a:gd name="connsiteX42" fmla="*/ 3180080 w 6746240"/>
              <a:gd name="connsiteY42" fmla="*/ 904240 h 2306320"/>
              <a:gd name="connsiteX43" fmla="*/ 3200400 w 6746240"/>
              <a:gd name="connsiteY43" fmla="*/ 843280 h 2306320"/>
              <a:gd name="connsiteX44" fmla="*/ 3210560 w 6746240"/>
              <a:gd name="connsiteY44" fmla="*/ 802640 h 2306320"/>
              <a:gd name="connsiteX45" fmla="*/ 3241040 w 6746240"/>
              <a:gd name="connsiteY45" fmla="*/ 792480 h 2306320"/>
              <a:gd name="connsiteX46" fmla="*/ 3271520 w 6746240"/>
              <a:gd name="connsiteY46" fmla="*/ 772160 h 2306320"/>
              <a:gd name="connsiteX47" fmla="*/ 3383280 w 6746240"/>
              <a:gd name="connsiteY47" fmla="*/ 751840 h 2306320"/>
              <a:gd name="connsiteX48" fmla="*/ 3484880 w 6746240"/>
              <a:gd name="connsiteY48" fmla="*/ 680720 h 2306320"/>
              <a:gd name="connsiteX49" fmla="*/ 3515360 w 6746240"/>
              <a:gd name="connsiteY49" fmla="*/ 670560 h 2306320"/>
              <a:gd name="connsiteX50" fmla="*/ 3576320 w 6746240"/>
              <a:gd name="connsiteY50" fmla="*/ 629920 h 2306320"/>
              <a:gd name="connsiteX51" fmla="*/ 3586480 w 6746240"/>
              <a:gd name="connsiteY51" fmla="*/ 599440 h 2306320"/>
              <a:gd name="connsiteX52" fmla="*/ 3596640 w 6746240"/>
              <a:gd name="connsiteY52" fmla="*/ 558800 h 2306320"/>
              <a:gd name="connsiteX53" fmla="*/ 3627120 w 6746240"/>
              <a:gd name="connsiteY53" fmla="*/ 528320 h 2306320"/>
              <a:gd name="connsiteX54" fmla="*/ 3667760 w 6746240"/>
              <a:gd name="connsiteY54" fmla="*/ 467360 h 2306320"/>
              <a:gd name="connsiteX55" fmla="*/ 3708400 w 6746240"/>
              <a:gd name="connsiteY55" fmla="*/ 406400 h 2306320"/>
              <a:gd name="connsiteX56" fmla="*/ 3728720 w 6746240"/>
              <a:gd name="connsiteY56" fmla="*/ 375920 h 2306320"/>
              <a:gd name="connsiteX57" fmla="*/ 3759200 w 6746240"/>
              <a:gd name="connsiteY57" fmla="*/ 355600 h 2306320"/>
              <a:gd name="connsiteX58" fmla="*/ 3840480 w 6746240"/>
              <a:gd name="connsiteY58" fmla="*/ 274320 h 2306320"/>
              <a:gd name="connsiteX59" fmla="*/ 3870960 w 6746240"/>
              <a:gd name="connsiteY59" fmla="*/ 254000 h 2306320"/>
              <a:gd name="connsiteX60" fmla="*/ 3911600 w 6746240"/>
              <a:gd name="connsiteY60" fmla="*/ 223520 h 2306320"/>
              <a:gd name="connsiteX61" fmla="*/ 4003040 w 6746240"/>
              <a:gd name="connsiteY61" fmla="*/ 182880 h 2306320"/>
              <a:gd name="connsiteX62" fmla="*/ 4033520 w 6746240"/>
              <a:gd name="connsiteY62" fmla="*/ 152400 h 2306320"/>
              <a:gd name="connsiteX63" fmla="*/ 4114800 w 6746240"/>
              <a:gd name="connsiteY63" fmla="*/ 121920 h 2306320"/>
              <a:gd name="connsiteX64" fmla="*/ 4145280 w 6746240"/>
              <a:gd name="connsiteY64" fmla="*/ 142240 h 2306320"/>
              <a:gd name="connsiteX65" fmla="*/ 4185920 w 6746240"/>
              <a:gd name="connsiteY65" fmla="*/ 132080 h 2306320"/>
              <a:gd name="connsiteX66" fmla="*/ 4307840 w 6746240"/>
              <a:gd name="connsiteY66" fmla="*/ 121920 h 2306320"/>
              <a:gd name="connsiteX67" fmla="*/ 4378960 w 6746240"/>
              <a:gd name="connsiteY67" fmla="*/ 101600 h 2306320"/>
              <a:gd name="connsiteX68" fmla="*/ 4409440 w 6746240"/>
              <a:gd name="connsiteY68" fmla="*/ 91440 h 2306320"/>
              <a:gd name="connsiteX69" fmla="*/ 4541520 w 6746240"/>
              <a:gd name="connsiteY69" fmla="*/ 81280 h 2306320"/>
              <a:gd name="connsiteX70" fmla="*/ 4582160 w 6746240"/>
              <a:gd name="connsiteY70" fmla="*/ 71120 h 2306320"/>
              <a:gd name="connsiteX71" fmla="*/ 4592320 w 6746240"/>
              <a:gd name="connsiteY71" fmla="*/ 30480 h 2306320"/>
              <a:gd name="connsiteX72" fmla="*/ 4622800 w 6746240"/>
              <a:gd name="connsiteY72" fmla="*/ 0 h 2306320"/>
              <a:gd name="connsiteX73" fmla="*/ 4724400 w 6746240"/>
              <a:gd name="connsiteY73" fmla="*/ 30480 h 2306320"/>
              <a:gd name="connsiteX74" fmla="*/ 4744720 w 6746240"/>
              <a:gd name="connsiteY74" fmla="*/ 60960 h 2306320"/>
              <a:gd name="connsiteX75" fmla="*/ 4826000 w 6746240"/>
              <a:gd name="connsiteY75" fmla="*/ 81280 h 2306320"/>
              <a:gd name="connsiteX76" fmla="*/ 4968240 w 6746240"/>
              <a:gd name="connsiteY76" fmla="*/ 162560 h 2306320"/>
              <a:gd name="connsiteX77" fmla="*/ 5130800 w 6746240"/>
              <a:gd name="connsiteY77" fmla="*/ 254000 h 2306320"/>
              <a:gd name="connsiteX78" fmla="*/ 5242560 w 6746240"/>
              <a:gd name="connsiteY78" fmla="*/ 335280 h 2306320"/>
              <a:gd name="connsiteX79" fmla="*/ 5273040 w 6746240"/>
              <a:gd name="connsiteY79" fmla="*/ 365760 h 2306320"/>
              <a:gd name="connsiteX80" fmla="*/ 5323840 w 6746240"/>
              <a:gd name="connsiteY80" fmla="*/ 375920 h 2306320"/>
              <a:gd name="connsiteX81" fmla="*/ 5527040 w 6746240"/>
              <a:gd name="connsiteY81" fmla="*/ 396240 h 2306320"/>
              <a:gd name="connsiteX82" fmla="*/ 5547360 w 6746240"/>
              <a:gd name="connsiteY82" fmla="*/ 589280 h 2306320"/>
              <a:gd name="connsiteX83" fmla="*/ 5557520 w 6746240"/>
              <a:gd name="connsiteY83" fmla="*/ 629920 h 2306320"/>
              <a:gd name="connsiteX84" fmla="*/ 5567680 w 6746240"/>
              <a:gd name="connsiteY84" fmla="*/ 680720 h 2306320"/>
              <a:gd name="connsiteX85" fmla="*/ 5577840 w 6746240"/>
              <a:gd name="connsiteY85" fmla="*/ 741680 h 2306320"/>
              <a:gd name="connsiteX86" fmla="*/ 5588000 w 6746240"/>
              <a:gd name="connsiteY86" fmla="*/ 812800 h 2306320"/>
              <a:gd name="connsiteX87" fmla="*/ 5598160 w 6746240"/>
              <a:gd name="connsiteY87" fmla="*/ 853440 h 2306320"/>
              <a:gd name="connsiteX88" fmla="*/ 5608320 w 6746240"/>
              <a:gd name="connsiteY88" fmla="*/ 904240 h 2306320"/>
              <a:gd name="connsiteX89" fmla="*/ 5618480 w 6746240"/>
              <a:gd name="connsiteY89" fmla="*/ 944880 h 2306320"/>
              <a:gd name="connsiteX90" fmla="*/ 5659120 w 6746240"/>
              <a:gd name="connsiteY90" fmla="*/ 955040 h 2306320"/>
              <a:gd name="connsiteX91" fmla="*/ 5689600 w 6746240"/>
              <a:gd name="connsiteY91" fmla="*/ 1005840 h 2306320"/>
              <a:gd name="connsiteX92" fmla="*/ 5699760 w 6746240"/>
              <a:gd name="connsiteY92" fmla="*/ 1036320 h 2306320"/>
              <a:gd name="connsiteX93" fmla="*/ 5750560 w 6746240"/>
              <a:gd name="connsiteY93" fmla="*/ 1127760 h 2306320"/>
              <a:gd name="connsiteX94" fmla="*/ 5770880 w 6746240"/>
              <a:gd name="connsiteY94" fmla="*/ 1188720 h 2306320"/>
              <a:gd name="connsiteX95" fmla="*/ 5781040 w 6746240"/>
              <a:gd name="connsiteY95" fmla="*/ 1229360 h 2306320"/>
              <a:gd name="connsiteX96" fmla="*/ 5821680 w 6746240"/>
              <a:gd name="connsiteY96" fmla="*/ 1239520 h 2306320"/>
              <a:gd name="connsiteX97" fmla="*/ 5872480 w 6746240"/>
              <a:gd name="connsiteY97" fmla="*/ 1259840 h 2306320"/>
              <a:gd name="connsiteX98" fmla="*/ 5974080 w 6746240"/>
              <a:gd name="connsiteY98" fmla="*/ 1330960 h 2306320"/>
              <a:gd name="connsiteX99" fmla="*/ 6004560 w 6746240"/>
              <a:gd name="connsiteY99" fmla="*/ 1371600 h 2306320"/>
              <a:gd name="connsiteX100" fmla="*/ 6065520 w 6746240"/>
              <a:gd name="connsiteY100" fmla="*/ 1442720 h 2306320"/>
              <a:gd name="connsiteX101" fmla="*/ 6085840 w 6746240"/>
              <a:gd name="connsiteY101" fmla="*/ 1483360 h 2306320"/>
              <a:gd name="connsiteX102" fmla="*/ 6126480 w 6746240"/>
              <a:gd name="connsiteY102" fmla="*/ 1544320 h 2306320"/>
              <a:gd name="connsiteX103" fmla="*/ 6177280 w 6746240"/>
              <a:gd name="connsiteY103" fmla="*/ 1564640 h 2306320"/>
              <a:gd name="connsiteX104" fmla="*/ 6268720 w 6746240"/>
              <a:gd name="connsiteY104" fmla="*/ 1666240 h 2306320"/>
              <a:gd name="connsiteX105" fmla="*/ 6278880 w 6746240"/>
              <a:gd name="connsiteY105" fmla="*/ 1717040 h 2306320"/>
              <a:gd name="connsiteX106" fmla="*/ 6319520 w 6746240"/>
              <a:gd name="connsiteY106" fmla="*/ 1737360 h 2306320"/>
              <a:gd name="connsiteX107" fmla="*/ 6350000 w 6746240"/>
              <a:gd name="connsiteY107" fmla="*/ 1757680 h 2306320"/>
              <a:gd name="connsiteX108" fmla="*/ 6370320 w 6746240"/>
              <a:gd name="connsiteY108" fmla="*/ 1798320 h 2306320"/>
              <a:gd name="connsiteX109" fmla="*/ 6390640 w 6746240"/>
              <a:gd name="connsiteY109" fmla="*/ 1859280 h 2306320"/>
              <a:gd name="connsiteX110" fmla="*/ 6421120 w 6746240"/>
              <a:gd name="connsiteY110" fmla="*/ 1971040 h 2306320"/>
              <a:gd name="connsiteX111" fmla="*/ 6431280 w 6746240"/>
              <a:gd name="connsiteY111" fmla="*/ 2001520 h 2306320"/>
              <a:gd name="connsiteX112" fmla="*/ 6461760 w 6746240"/>
              <a:gd name="connsiteY112" fmla="*/ 2011680 h 2306320"/>
              <a:gd name="connsiteX113" fmla="*/ 6471920 w 6746240"/>
              <a:gd name="connsiteY113" fmla="*/ 2042160 h 2306320"/>
              <a:gd name="connsiteX114" fmla="*/ 6563360 w 6746240"/>
              <a:gd name="connsiteY114" fmla="*/ 2082800 h 2306320"/>
              <a:gd name="connsiteX115" fmla="*/ 6614160 w 6746240"/>
              <a:gd name="connsiteY115" fmla="*/ 2113280 h 2306320"/>
              <a:gd name="connsiteX116" fmla="*/ 6644640 w 6746240"/>
              <a:gd name="connsiteY116" fmla="*/ 2164080 h 2306320"/>
              <a:gd name="connsiteX117" fmla="*/ 6675120 w 6746240"/>
              <a:gd name="connsiteY117" fmla="*/ 2194560 h 2306320"/>
              <a:gd name="connsiteX118" fmla="*/ 6695440 w 6746240"/>
              <a:gd name="connsiteY118" fmla="*/ 2235200 h 2306320"/>
              <a:gd name="connsiteX119" fmla="*/ 6746240 w 6746240"/>
              <a:gd name="connsiteY119" fmla="*/ 2306320 h 2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746240" h="2306320">
                <a:moveTo>
                  <a:pt x="0" y="1280160"/>
                </a:moveTo>
                <a:cubicBezTo>
                  <a:pt x="30529" y="1275799"/>
                  <a:pt x="89236" y="1268754"/>
                  <a:pt x="121920" y="1259840"/>
                </a:cubicBezTo>
                <a:cubicBezTo>
                  <a:pt x="142584" y="1254204"/>
                  <a:pt x="162560" y="1246293"/>
                  <a:pt x="182880" y="1239520"/>
                </a:cubicBezTo>
                <a:lnTo>
                  <a:pt x="274320" y="1209040"/>
                </a:lnTo>
                <a:lnTo>
                  <a:pt x="304800" y="1198880"/>
                </a:lnTo>
                <a:cubicBezTo>
                  <a:pt x="314960" y="1195493"/>
                  <a:pt x="324890" y="1191317"/>
                  <a:pt x="335280" y="1188720"/>
                </a:cubicBezTo>
                <a:lnTo>
                  <a:pt x="375920" y="1178560"/>
                </a:lnTo>
                <a:cubicBezTo>
                  <a:pt x="392853" y="1181947"/>
                  <a:pt x="411727" y="1180152"/>
                  <a:pt x="426720" y="1188720"/>
                </a:cubicBezTo>
                <a:cubicBezTo>
                  <a:pt x="437322" y="1194778"/>
                  <a:pt x="435194" y="1216238"/>
                  <a:pt x="447040" y="1219200"/>
                </a:cubicBezTo>
                <a:cubicBezTo>
                  <a:pt x="467475" y="1224309"/>
                  <a:pt x="515016" y="1206701"/>
                  <a:pt x="538480" y="1198880"/>
                </a:cubicBezTo>
                <a:cubicBezTo>
                  <a:pt x="589280" y="1202267"/>
                  <a:pt x="641487" y="1196692"/>
                  <a:pt x="690880" y="1209040"/>
                </a:cubicBezTo>
                <a:cubicBezTo>
                  <a:pt x="701270" y="1211637"/>
                  <a:pt x="694350" y="1231157"/>
                  <a:pt x="701040" y="1239520"/>
                </a:cubicBezTo>
                <a:cubicBezTo>
                  <a:pt x="708668" y="1249055"/>
                  <a:pt x="720598" y="1254379"/>
                  <a:pt x="731520" y="1259840"/>
                </a:cubicBezTo>
                <a:cubicBezTo>
                  <a:pt x="765562" y="1276861"/>
                  <a:pt x="824467" y="1276941"/>
                  <a:pt x="853440" y="1280160"/>
                </a:cubicBezTo>
                <a:cubicBezTo>
                  <a:pt x="863600" y="1293707"/>
                  <a:pt x="875519" y="1306098"/>
                  <a:pt x="883920" y="1320800"/>
                </a:cubicBezTo>
                <a:cubicBezTo>
                  <a:pt x="889233" y="1330099"/>
                  <a:pt x="886507" y="1343707"/>
                  <a:pt x="894080" y="1351280"/>
                </a:cubicBezTo>
                <a:cubicBezTo>
                  <a:pt x="901653" y="1358853"/>
                  <a:pt x="914400" y="1358053"/>
                  <a:pt x="924560" y="1361440"/>
                </a:cubicBezTo>
                <a:cubicBezTo>
                  <a:pt x="949263" y="1435548"/>
                  <a:pt x="921655" y="1383937"/>
                  <a:pt x="1066800" y="1402080"/>
                </a:cubicBezTo>
                <a:cubicBezTo>
                  <a:pt x="1085688" y="1404441"/>
                  <a:pt x="1114794" y="1419594"/>
                  <a:pt x="1127760" y="1432560"/>
                </a:cubicBezTo>
                <a:cubicBezTo>
                  <a:pt x="1139894" y="1444694"/>
                  <a:pt x="1162663" y="1491407"/>
                  <a:pt x="1188720" y="1493520"/>
                </a:cubicBezTo>
                <a:cubicBezTo>
                  <a:pt x="1303540" y="1502830"/>
                  <a:pt x="1419013" y="1500293"/>
                  <a:pt x="1534160" y="1503680"/>
                </a:cubicBezTo>
                <a:cubicBezTo>
                  <a:pt x="1633808" y="1536896"/>
                  <a:pt x="1573775" y="1522221"/>
                  <a:pt x="1717040" y="1534160"/>
                </a:cubicBezTo>
                <a:cubicBezTo>
                  <a:pt x="1733973" y="1537547"/>
                  <a:pt x="1751180" y="1539776"/>
                  <a:pt x="1767840" y="1544320"/>
                </a:cubicBezTo>
                <a:cubicBezTo>
                  <a:pt x="1788504" y="1549956"/>
                  <a:pt x="1828800" y="1564640"/>
                  <a:pt x="1828800" y="1564640"/>
                </a:cubicBezTo>
                <a:cubicBezTo>
                  <a:pt x="1858814" y="1559638"/>
                  <a:pt x="1900087" y="1554424"/>
                  <a:pt x="1930400" y="1544320"/>
                </a:cubicBezTo>
                <a:cubicBezTo>
                  <a:pt x="1947702" y="1538553"/>
                  <a:pt x="1965257" y="1532857"/>
                  <a:pt x="1981200" y="1524000"/>
                </a:cubicBezTo>
                <a:cubicBezTo>
                  <a:pt x="2092080" y="1462400"/>
                  <a:pt x="1939736" y="1519126"/>
                  <a:pt x="2082800" y="1483360"/>
                </a:cubicBezTo>
                <a:cubicBezTo>
                  <a:pt x="2103580" y="1478165"/>
                  <a:pt x="2122351" y="1463709"/>
                  <a:pt x="2143760" y="1463040"/>
                </a:cubicBezTo>
                <a:lnTo>
                  <a:pt x="2468880" y="1452880"/>
                </a:lnTo>
                <a:cubicBezTo>
                  <a:pt x="2549765" y="1398956"/>
                  <a:pt x="2505664" y="1415694"/>
                  <a:pt x="2600960" y="1402080"/>
                </a:cubicBezTo>
                <a:cubicBezTo>
                  <a:pt x="2688311" y="1343846"/>
                  <a:pt x="2577792" y="1413664"/>
                  <a:pt x="2661920" y="1371600"/>
                </a:cubicBezTo>
                <a:cubicBezTo>
                  <a:pt x="2672842" y="1366139"/>
                  <a:pt x="2681177" y="1356090"/>
                  <a:pt x="2692400" y="1351280"/>
                </a:cubicBezTo>
                <a:cubicBezTo>
                  <a:pt x="2705235" y="1345779"/>
                  <a:pt x="2719665" y="1345132"/>
                  <a:pt x="2733040" y="1341120"/>
                </a:cubicBezTo>
                <a:cubicBezTo>
                  <a:pt x="2798989" y="1321335"/>
                  <a:pt x="2779938" y="1330175"/>
                  <a:pt x="2824480" y="1300480"/>
                </a:cubicBezTo>
                <a:cubicBezTo>
                  <a:pt x="2885885" y="1177670"/>
                  <a:pt x="2807677" y="1329885"/>
                  <a:pt x="2865120" y="1229360"/>
                </a:cubicBezTo>
                <a:cubicBezTo>
                  <a:pt x="2872634" y="1216210"/>
                  <a:pt x="2876637" y="1201045"/>
                  <a:pt x="2885440" y="1188720"/>
                </a:cubicBezTo>
                <a:cubicBezTo>
                  <a:pt x="2893791" y="1177028"/>
                  <a:pt x="2904578" y="1167061"/>
                  <a:pt x="2915920" y="1158240"/>
                </a:cubicBezTo>
                <a:cubicBezTo>
                  <a:pt x="2968323" y="1117482"/>
                  <a:pt x="2961372" y="1122769"/>
                  <a:pt x="3007360" y="1107440"/>
                </a:cubicBezTo>
                <a:cubicBezTo>
                  <a:pt x="3094051" y="1020749"/>
                  <a:pt x="2977084" y="1140589"/>
                  <a:pt x="3068320" y="1036320"/>
                </a:cubicBezTo>
                <a:cubicBezTo>
                  <a:pt x="3080936" y="1021902"/>
                  <a:pt x="3095413" y="1009227"/>
                  <a:pt x="3108960" y="995680"/>
                </a:cubicBezTo>
                <a:cubicBezTo>
                  <a:pt x="3119120" y="999067"/>
                  <a:pt x="3129496" y="1009817"/>
                  <a:pt x="3139440" y="1005840"/>
                </a:cubicBezTo>
                <a:cubicBezTo>
                  <a:pt x="3150777" y="1001305"/>
                  <a:pt x="3154299" y="986282"/>
                  <a:pt x="3159760" y="975360"/>
                </a:cubicBezTo>
                <a:cubicBezTo>
                  <a:pt x="3168296" y="958288"/>
                  <a:pt x="3175197" y="920516"/>
                  <a:pt x="3180080" y="904240"/>
                </a:cubicBezTo>
                <a:cubicBezTo>
                  <a:pt x="3186235" y="883724"/>
                  <a:pt x="3195205" y="864060"/>
                  <a:pt x="3200400" y="843280"/>
                </a:cubicBezTo>
                <a:cubicBezTo>
                  <a:pt x="3203787" y="829733"/>
                  <a:pt x="3201837" y="813544"/>
                  <a:pt x="3210560" y="802640"/>
                </a:cubicBezTo>
                <a:cubicBezTo>
                  <a:pt x="3217250" y="794277"/>
                  <a:pt x="3231461" y="797269"/>
                  <a:pt x="3241040" y="792480"/>
                </a:cubicBezTo>
                <a:cubicBezTo>
                  <a:pt x="3251962" y="787019"/>
                  <a:pt x="3260598" y="777621"/>
                  <a:pt x="3271520" y="772160"/>
                </a:cubicBezTo>
                <a:cubicBezTo>
                  <a:pt x="3302844" y="756498"/>
                  <a:pt x="3355262" y="755342"/>
                  <a:pt x="3383280" y="751840"/>
                </a:cubicBezTo>
                <a:cubicBezTo>
                  <a:pt x="3401827" y="737929"/>
                  <a:pt x="3469870" y="685723"/>
                  <a:pt x="3484880" y="680720"/>
                </a:cubicBezTo>
                <a:cubicBezTo>
                  <a:pt x="3495040" y="677333"/>
                  <a:pt x="3505998" y="675761"/>
                  <a:pt x="3515360" y="670560"/>
                </a:cubicBezTo>
                <a:cubicBezTo>
                  <a:pt x="3536708" y="658700"/>
                  <a:pt x="3576320" y="629920"/>
                  <a:pt x="3576320" y="629920"/>
                </a:cubicBezTo>
                <a:cubicBezTo>
                  <a:pt x="3579707" y="619760"/>
                  <a:pt x="3583538" y="609738"/>
                  <a:pt x="3586480" y="599440"/>
                </a:cubicBezTo>
                <a:cubicBezTo>
                  <a:pt x="3590316" y="586014"/>
                  <a:pt x="3589712" y="570924"/>
                  <a:pt x="3596640" y="558800"/>
                </a:cubicBezTo>
                <a:cubicBezTo>
                  <a:pt x="3603769" y="546325"/>
                  <a:pt x="3618299" y="539662"/>
                  <a:pt x="3627120" y="528320"/>
                </a:cubicBezTo>
                <a:cubicBezTo>
                  <a:pt x="3642113" y="509043"/>
                  <a:pt x="3654213" y="487680"/>
                  <a:pt x="3667760" y="467360"/>
                </a:cubicBezTo>
                <a:lnTo>
                  <a:pt x="3708400" y="406400"/>
                </a:lnTo>
                <a:cubicBezTo>
                  <a:pt x="3715173" y="396240"/>
                  <a:pt x="3718560" y="382693"/>
                  <a:pt x="3728720" y="375920"/>
                </a:cubicBezTo>
                <a:cubicBezTo>
                  <a:pt x="3738880" y="369147"/>
                  <a:pt x="3750165" y="363814"/>
                  <a:pt x="3759200" y="355600"/>
                </a:cubicBezTo>
                <a:cubicBezTo>
                  <a:pt x="3787551" y="329826"/>
                  <a:pt x="3808599" y="295574"/>
                  <a:pt x="3840480" y="274320"/>
                </a:cubicBezTo>
                <a:cubicBezTo>
                  <a:pt x="3850640" y="267547"/>
                  <a:pt x="3861024" y="261097"/>
                  <a:pt x="3870960" y="254000"/>
                </a:cubicBezTo>
                <a:cubicBezTo>
                  <a:pt x="3884739" y="244158"/>
                  <a:pt x="3897241" y="232495"/>
                  <a:pt x="3911600" y="223520"/>
                </a:cubicBezTo>
                <a:cubicBezTo>
                  <a:pt x="3936912" y="207700"/>
                  <a:pt x="3976277" y="193585"/>
                  <a:pt x="4003040" y="182880"/>
                </a:cubicBezTo>
                <a:cubicBezTo>
                  <a:pt x="4013200" y="172720"/>
                  <a:pt x="4021336" y="160015"/>
                  <a:pt x="4033520" y="152400"/>
                </a:cubicBezTo>
                <a:cubicBezTo>
                  <a:pt x="4047404" y="143722"/>
                  <a:pt x="4094535" y="128675"/>
                  <a:pt x="4114800" y="121920"/>
                </a:cubicBezTo>
                <a:cubicBezTo>
                  <a:pt x="4124960" y="128693"/>
                  <a:pt x="4133192" y="140513"/>
                  <a:pt x="4145280" y="142240"/>
                </a:cubicBezTo>
                <a:cubicBezTo>
                  <a:pt x="4159103" y="144215"/>
                  <a:pt x="4172064" y="133812"/>
                  <a:pt x="4185920" y="132080"/>
                </a:cubicBezTo>
                <a:cubicBezTo>
                  <a:pt x="4226386" y="127022"/>
                  <a:pt x="4267200" y="125307"/>
                  <a:pt x="4307840" y="121920"/>
                </a:cubicBezTo>
                <a:cubicBezTo>
                  <a:pt x="4380921" y="97560"/>
                  <a:pt x="4289658" y="127115"/>
                  <a:pt x="4378960" y="101600"/>
                </a:cubicBezTo>
                <a:cubicBezTo>
                  <a:pt x="4389258" y="98658"/>
                  <a:pt x="4398813" y="92768"/>
                  <a:pt x="4409440" y="91440"/>
                </a:cubicBezTo>
                <a:cubicBezTo>
                  <a:pt x="4453256" y="85963"/>
                  <a:pt x="4497493" y="84667"/>
                  <a:pt x="4541520" y="81280"/>
                </a:cubicBezTo>
                <a:cubicBezTo>
                  <a:pt x="4555067" y="77893"/>
                  <a:pt x="4572286" y="80994"/>
                  <a:pt x="4582160" y="71120"/>
                </a:cubicBezTo>
                <a:cubicBezTo>
                  <a:pt x="4592034" y="61246"/>
                  <a:pt x="4585392" y="42604"/>
                  <a:pt x="4592320" y="30480"/>
                </a:cubicBezTo>
                <a:cubicBezTo>
                  <a:pt x="4599449" y="18005"/>
                  <a:pt x="4612640" y="10160"/>
                  <a:pt x="4622800" y="0"/>
                </a:cubicBezTo>
                <a:cubicBezTo>
                  <a:pt x="4667565" y="6395"/>
                  <a:pt x="4693597" y="-323"/>
                  <a:pt x="4724400" y="30480"/>
                </a:cubicBezTo>
                <a:cubicBezTo>
                  <a:pt x="4733034" y="39114"/>
                  <a:pt x="4733798" y="55499"/>
                  <a:pt x="4744720" y="60960"/>
                </a:cubicBezTo>
                <a:cubicBezTo>
                  <a:pt x="4769699" y="73449"/>
                  <a:pt x="4826000" y="81280"/>
                  <a:pt x="4826000" y="81280"/>
                </a:cubicBezTo>
                <a:cubicBezTo>
                  <a:pt x="4914335" y="147531"/>
                  <a:pt x="4812579" y="75001"/>
                  <a:pt x="4968240" y="162560"/>
                </a:cubicBezTo>
                <a:cubicBezTo>
                  <a:pt x="5022427" y="193040"/>
                  <a:pt x="5079071" y="219514"/>
                  <a:pt x="5130800" y="254000"/>
                </a:cubicBezTo>
                <a:cubicBezTo>
                  <a:pt x="5181476" y="287784"/>
                  <a:pt x="5197843" y="296153"/>
                  <a:pt x="5242560" y="335280"/>
                </a:cubicBezTo>
                <a:cubicBezTo>
                  <a:pt x="5253373" y="344742"/>
                  <a:pt x="5260189" y="359334"/>
                  <a:pt x="5273040" y="365760"/>
                </a:cubicBezTo>
                <a:cubicBezTo>
                  <a:pt x="5288486" y="373483"/>
                  <a:pt x="5306694" y="373863"/>
                  <a:pt x="5323840" y="375920"/>
                </a:cubicBezTo>
                <a:cubicBezTo>
                  <a:pt x="5391426" y="384030"/>
                  <a:pt x="5459307" y="389467"/>
                  <a:pt x="5527040" y="396240"/>
                </a:cubicBezTo>
                <a:cubicBezTo>
                  <a:pt x="5556200" y="483719"/>
                  <a:pt x="5527251" y="388188"/>
                  <a:pt x="5547360" y="589280"/>
                </a:cubicBezTo>
                <a:cubicBezTo>
                  <a:pt x="5548749" y="603174"/>
                  <a:pt x="5554491" y="616289"/>
                  <a:pt x="5557520" y="629920"/>
                </a:cubicBezTo>
                <a:cubicBezTo>
                  <a:pt x="5561266" y="646777"/>
                  <a:pt x="5564591" y="663730"/>
                  <a:pt x="5567680" y="680720"/>
                </a:cubicBezTo>
                <a:cubicBezTo>
                  <a:pt x="5571365" y="700988"/>
                  <a:pt x="5574708" y="721319"/>
                  <a:pt x="5577840" y="741680"/>
                </a:cubicBezTo>
                <a:cubicBezTo>
                  <a:pt x="5581481" y="765349"/>
                  <a:pt x="5583716" y="789239"/>
                  <a:pt x="5588000" y="812800"/>
                </a:cubicBezTo>
                <a:cubicBezTo>
                  <a:pt x="5590498" y="826538"/>
                  <a:pt x="5595131" y="839809"/>
                  <a:pt x="5598160" y="853440"/>
                </a:cubicBezTo>
                <a:cubicBezTo>
                  <a:pt x="5601906" y="870297"/>
                  <a:pt x="5604574" y="887383"/>
                  <a:pt x="5608320" y="904240"/>
                </a:cubicBezTo>
                <a:cubicBezTo>
                  <a:pt x="5611349" y="917871"/>
                  <a:pt x="5608606" y="935006"/>
                  <a:pt x="5618480" y="944880"/>
                </a:cubicBezTo>
                <a:cubicBezTo>
                  <a:pt x="5628354" y="954754"/>
                  <a:pt x="5645573" y="951653"/>
                  <a:pt x="5659120" y="955040"/>
                </a:cubicBezTo>
                <a:cubicBezTo>
                  <a:pt x="5669280" y="971973"/>
                  <a:pt x="5680769" y="988177"/>
                  <a:pt x="5689600" y="1005840"/>
                </a:cubicBezTo>
                <a:cubicBezTo>
                  <a:pt x="5694389" y="1015419"/>
                  <a:pt x="5694971" y="1026741"/>
                  <a:pt x="5699760" y="1036320"/>
                </a:cubicBezTo>
                <a:cubicBezTo>
                  <a:pt x="5725539" y="1087877"/>
                  <a:pt x="5730991" y="1078837"/>
                  <a:pt x="5750560" y="1127760"/>
                </a:cubicBezTo>
                <a:cubicBezTo>
                  <a:pt x="5758515" y="1147647"/>
                  <a:pt x="5765685" y="1167940"/>
                  <a:pt x="5770880" y="1188720"/>
                </a:cubicBezTo>
                <a:cubicBezTo>
                  <a:pt x="5774267" y="1202267"/>
                  <a:pt x="5771166" y="1219486"/>
                  <a:pt x="5781040" y="1229360"/>
                </a:cubicBezTo>
                <a:cubicBezTo>
                  <a:pt x="5790914" y="1239234"/>
                  <a:pt x="5808433" y="1235104"/>
                  <a:pt x="5821680" y="1239520"/>
                </a:cubicBezTo>
                <a:cubicBezTo>
                  <a:pt x="5838982" y="1245287"/>
                  <a:pt x="5855877" y="1252293"/>
                  <a:pt x="5872480" y="1259840"/>
                </a:cubicBezTo>
                <a:cubicBezTo>
                  <a:pt x="5931462" y="1286650"/>
                  <a:pt x="5933493" y="1284575"/>
                  <a:pt x="5974080" y="1330960"/>
                </a:cubicBezTo>
                <a:cubicBezTo>
                  <a:pt x="5985231" y="1343704"/>
                  <a:pt x="5993540" y="1358743"/>
                  <a:pt x="6004560" y="1371600"/>
                </a:cubicBezTo>
                <a:cubicBezTo>
                  <a:pt x="6042925" y="1416359"/>
                  <a:pt x="6031238" y="1387869"/>
                  <a:pt x="6065520" y="1442720"/>
                </a:cubicBezTo>
                <a:cubicBezTo>
                  <a:pt x="6073547" y="1455563"/>
                  <a:pt x="6079874" y="1469439"/>
                  <a:pt x="6085840" y="1483360"/>
                </a:cubicBezTo>
                <a:cubicBezTo>
                  <a:pt x="6100056" y="1516530"/>
                  <a:pt x="6089082" y="1520946"/>
                  <a:pt x="6126480" y="1544320"/>
                </a:cubicBezTo>
                <a:cubicBezTo>
                  <a:pt x="6141946" y="1553986"/>
                  <a:pt x="6160347" y="1557867"/>
                  <a:pt x="6177280" y="1564640"/>
                </a:cubicBezTo>
                <a:cubicBezTo>
                  <a:pt x="6245566" y="1655689"/>
                  <a:pt x="6210061" y="1627134"/>
                  <a:pt x="6268720" y="1666240"/>
                </a:cubicBezTo>
                <a:cubicBezTo>
                  <a:pt x="6272107" y="1683173"/>
                  <a:pt x="6268843" y="1702988"/>
                  <a:pt x="6278880" y="1717040"/>
                </a:cubicBezTo>
                <a:cubicBezTo>
                  <a:pt x="6287683" y="1729365"/>
                  <a:pt x="6306370" y="1729846"/>
                  <a:pt x="6319520" y="1737360"/>
                </a:cubicBezTo>
                <a:cubicBezTo>
                  <a:pt x="6330122" y="1743418"/>
                  <a:pt x="6339840" y="1750907"/>
                  <a:pt x="6350000" y="1757680"/>
                </a:cubicBezTo>
                <a:cubicBezTo>
                  <a:pt x="6356773" y="1771227"/>
                  <a:pt x="6364695" y="1784258"/>
                  <a:pt x="6370320" y="1798320"/>
                </a:cubicBezTo>
                <a:cubicBezTo>
                  <a:pt x="6378275" y="1818207"/>
                  <a:pt x="6390640" y="1859280"/>
                  <a:pt x="6390640" y="1859280"/>
                </a:cubicBezTo>
                <a:cubicBezTo>
                  <a:pt x="6408923" y="2005546"/>
                  <a:pt x="6382699" y="1894198"/>
                  <a:pt x="6421120" y="1971040"/>
                </a:cubicBezTo>
                <a:cubicBezTo>
                  <a:pt x="6425909" y="1980619"/>
                  <a:pt x="6423707" y="1993947"/>
                  <a:pt x="6431280" y="2001520"/>
                </a:cubicBezTo>
                <a:cubicBezTo>
                  <a:pt x="6438853" y="2009093"/>
                  <a:pt x="6451600" y="2008293"/>
                  <a:pt x="6461760" y="2011680"/>
                </a:cubicBezTo>
                <a:cubicBezTo>
                  <a:pt x="6465147" y="2021840"/>
                  <a:pt x="6465230" y="2033797"/>
                  <a:pt x="6471920" y="2042160"/>
                </a:cubicBezTo>
                <a:cubicBezTo>
                  <a:pt x="6493841" y="2069561"/>
                  <a:pt x="6537091" y="2067039"/>
                  <a:pt x="6563360" y="2082800"/>
                </a:cubicBezTo>
                <a:lnTo>
                  <a:pt x="6614160" y="2113280"/>
                </a:lnTo>
                <a:cubicBezTo>
                  <a:pt x="6624320" y="2130213"/>
                  <a:pt x="6632792" y="2148282"/>
                  <a:pt x="6644640" y="2164080"/>
                </a:cubicBezTo>
                <a:cubicBezTo>
                  <a:pt x="6653261" y="2175575"/>
                  <a:pt x="6666769" y="2182868"/>
                  <a:pt x="6675120" y="2194560"/>
                </a:cubicBezTo>
                <a:cubicBezTo>
                  <a:pt x="6683923" y="2206885"/>
                  <a:pt x="6687648" y="2222213"/>
                  <a:pt x="6695440" y="2235200"/>
                </a:cubicBezTo>
                <a:cubicBezTo>
                  <a:pt x="6727913" y="2289321"/>
                  <a:pt x="6720934" y="2281014"/>
                  <a:pt x="6746240" y="23063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617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cs typeface="Arial" charset="0"/>
              </a:rPr>
              <a:t>Perspektive</a:t>
            </a:r>
            <a:r>
              <a:rPr lang="en-GB" dirty="0">
                <a:cs typeface="Arial" charset="0"/>
              </a:rPr>
              <a:t> der </a:t>
            </a:r>
            <a:r>
              <a:rPr lang="en-GB" dirty="0" err="1"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8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8520281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Verwenden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einer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Trainingsinstanz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/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Anpassung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der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Gewichte</a:t>
            </a:r>
            <a:endParaRPr lang="en-GB" sz="2400" dirty="0">
              <a:effectLst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974725" y="2671763"/>
            <a:ext cx="6756400" cy="2062162"/>
          </a:xfrm>
          <a:custGeom>
            <a:avLst/>
            <a:gdLst>
              <a:gd name="connsiteX0" fmla="*/ 0 w 6756400"/>
              <a:gd name="connsiteY0" fmla="*/ 1097280 h 2062480"/>
              <a:gd name="connsiteX1" fmla="*/ 71120 w 6756400"/>
              <a:gd name="connsiteY1" fmla="*/ 1087120 h 2062480"/>
              <a:gd name="connsiteX2" fmla="*/ 101600 w 6756400"/>
              <a:gd name="connsiteY2" fmla="*/ 1056640 h 2062480"/>
              <a:gd name="connsiteX3" fmla="*/ 132080 w 6756400"/>
              <a:gd name="connsiteY3" fmla="*/ 1046480 h 2062480"/>
              <a:gd name="connsiteX4" fmla="*/ 193040 w 6756400"/>
              <a:gd name="connsiteY4" fmla="*/ 1005840 h 2062480"/>
              <a:gd name="connsiteX5" fmla="*/ 487680 w 6756400"/>
              <a:gd name="connsiteY5" fmla="*/ 985520 h 2062480"/>
              <a:gd name="connsiteX6" fmla="*/ 934720 w 6756400"/>
              <a:gd name="connsiteY6" fmla="*/ 985520 h 2062480"/>
              <a:gd name="connsiteX7" fmla="*/ 985520 w 6756400"/>
              <a:gd name="connsiteY7" fmla="*/ 1026160 h 2062480"/>
              <a:gd name="connsiteX8" fmla="*/ 1016000 w 6756400"/>
              <a:gd name="connsiteY8" fmla="*/ 1046480 h 2062480"/>
              <a:gd name="connsiteX9" fmla="*/ 1107440 w 6756400"/>
              <a:gd name="connsiteY9" fmla="*/ 1137920 h 2062480"/>
              <a:gd name="connsiteX10" fmla="*/ 1188720 w 6756400"/>
              <a:gd name="connsiteY10" fmla="*/ 1148080 h 2062480"/>
              <a:gd name="connsiteX11" fmla="*/ 1280160 w 6756400"/>
              <a:gd name="connsiteY11" fmla="*/ 1219200 h 2062480"/>
              <a:gd name="connsiteX12" fmla="*/ 1290320 w 6756400"/>
              <a:gd name="connsiteY12" fmla="*/ 1249680 h 2062480"/>
              <a:gd name="connsiteX13" fmla="*/ 1412240 w 6756400"/>
              <a:gd name="connsiteY13" fmla="*/ 1280160 h 2062480"/>
              <a:gd name="connsiteX14" fmla="*/ 1483360 w 6756400"/>
              <a:gd name="connsiteY14" fmla="*/ 1270000 h 2062480"/>
              <a:gd name="connsiteX15" fmla="*/ 1503680 w 6756400"/>
              <a:gd name="connsiteY15" fmla="*/ 1239520 h 2062480"/>
              <a:gd name="connsiteX16" fmla="*/ 1564640 w 6756400"/>
              <a:gd name="connsiteY16" fmla="*/ 1188720 h 2062480"/>
              <a:gd name="connsiteX17" fmla="*/ 1574800 w 6756400"/>
              <a:gd name="connsiteY17" fmla="*/ 1117600 h 2062480"/>
              <a:gd name="connsiteX18" fmla="*/ 1595120 w 6756400"/>
              <a:gd name="connsiteY18" fmla="*/ 1046480 h 2062480"/>
              <a:gd name="connsiteX19" fmla="*/ 1615440 w 6756400"/>
              <a:gd name="connsiteY19" fmla="*/ 955040 h 2062480"/>
              <a:gd name="connsiteX20" fmla="*/ 1635760 w 6756400"/>
              <a:gd name="connsiteY20" fmla="*/ 924560 h 2062480"/>
              <a:gd name="connsiteX21" fmla="*/ 1666240 w 6756400"/>
              <a:gd name="connsiteY21" fmla="*/ 914400 h 2062480"/>
              <a:gd name="connsiteX22" fmla="*/ 1706880 w 6756400"/>
              <a:gd name="connsiteY22" fmla="*/ 853440 h 2062480"/>
              <a:gd name="connsiteX23" fmla="*/ 1727200 w 6756400"/>
              <a:gd name="connsiteY23" fmla="*/ 792480 h 2062480"/>
              <a:gd name="connsiteX24" fmla="*/ 1828800 w 6756400"/>
              <a:gd name="connsiteY24" fmla="*/ 741680 h 2062480"/>
              <a:gd name="connsiteX25" fmla="*/ 1859280 w 6756400"/>
              <a:gd name="connsiteY25" fmla="*/ 721360 h 2062480"/>
              <a:gd name="connsiteX26" fmla="*/ 1879600 w 6756400"/>
              <a:gd name="connsiteY26" fmla="*/ 690880 h 2062480"/>
              <a:gd name="connsiteX27" fmla="*/ 1910080 w 6756400"/>
              <a:gd name="connsiteY27" fmla="*/ 650240 h 2062480"/>
              <a:gd name="connsiteX28" fmla="*/ 2011680 w 6756400"/>
              <a:gd name="connsiteY28" fmla="*/ 609600 h 2062480"/>
              <a:gd name="connsiteX29" fmla="*/ 2042160 w 6756400"/>
              <a:gd name="connsiteY29" fmla="*/ 599440 h 2062480"/>
              <a:gd name="connsiteX30" fmla="*/ 2275840 w 6756400"/>
              <a:gd name="connsiteY30" fmla="*/ 619760 h 2062480"/>
              <a:gd name="connsiteX31" fmla="*/ 2306320 w 6756400"/>
              <a:gd name="connsiteY31" fmla="*/ 640080 h 2062480"/>
              <a:gd name="connsiteX32" fmla="*/ 2336800 w 6756400"/>
              <a:gd name="connsiteY32" fmla="*/ 650240 h 2062480"/>
              <a:gd name="connsiteX33" fmla="*/ 2377440 w 6756400"/>
              <a:gd name="connsiteY33" fmla="*/ 680720 h 2062480"/>
              <a:gd name="connsiteX34" fmla="*/ 2397760 w 6756400"/>
              <a:gd name="connsiteY34" fmla="*/ 711200 h 2062480"/>
              <a:gd name="connsiteX35" fmla="*/ 2428240 w 6756400"/>
              <a:gd name="connsiteY35" fmla="*/ 721360 h 2062480"/>
              <a:gd name="connsiteX36" fmla="*/ 2611120 w 6756400"/>
              <a:gd name="connsiteY36" fmla="*/ 731520 h 2062480"/>
              <a:gd name="connsiteX37" fmla="*/ 2661920 w 6756400"/>
              <a:gd name="connsiteY37" fmla="*/ 741680 h 2062480"/>
              <a:gd name="connsiteX38" fmla="*/ 2692400 w 6756400"/>
              <a:gd name="connsiteY38" fmla="*/ 751840 h 2062480"/>
              <a:gd name="connsiteX39" fmla="*/ 2733040 w 6756400"/>
              <a:gd name="connsiteY39" fmla="*/ 762000 h 2062480"/>
              <a:gd name="connsiteX40" fmla="*/ 2763520 w 6756400"/>
              <a:gd name="connsiteY40" fmla="*/ 782320 h 2062480"/>
              <a:gd name="connsiteX41" fmla="*/ 2885440 w 6756400"/>
              <a:gd name="connsiteY41" fmla="*/ 762000 h 2062480"/>
              <a:gd name="connsiteX42" fmla="*/ 2966720 w 6756400"/>
              <a:gd name="connsiteY42" fmla="*/ 741680 h 2062480"/>
              <a:gd name="connsiteX43" fmla="*/ 3068320 w 6756400"/>
              <a:gd name="connsiteY43" fmla="*/ 690880 h 2062480"/>
              <a:gd name="connsiteX44" fmla="*/ 3098800 w 6756400"/>
              <a:gd name="connsiteY44" fmla="*/ 660400 h 2062480"/>
              <a:gd name="connsiteX45" fmla="*/ 3119120 w 6756400"/>
              <a:gd name="connsiteY45" fmla="*/ 629920 h 2062480"/>
              <a:gd name="connsiteX46" fmla="*/ 3180080 w 6756400"/>
              <a:gd name="connsiteY46" fmla="*/ 609600 h 2062480"/>
              <a:gd name="connsiteX47" fmla="*/ 3241040 w 6756400"/>
              <a:gd name="connsiteY47" fmla="*/ 568960 h 2062480"/>
              <a:gd name="connsiteX48" fmla="*/ 3312160 w 6756400"/>
              <a:gd name="connsiteY48" fmla="*/ 548640 h 2062480"/>
              <a:gd name="connsiteX49" fmla="*/ 3373120 w 6756400"/>
              <a:gd name="connsiteY49" fmla="*/ 528320 h 2062480"/>
              <a:gd name="connsiteX50" fmla="*/ 3474720 w 6756400"/>
              <a:gd name="connsiteY50" fmla="*/ 518160 h 2062480"/>
              <a:gd name="connsiteX51" fmla="*/ 3556000 w 6756400"/>
              <a:gd name="connsiteY51" fmla="*/ 487680 h 2062480"/>
              <a:gd name="connsiteX52" fmla="*/ 3596640 w 6756400"/>
              <a:gd name="connsiteY52" fmla="*/ 436880 h 2062480"/>
              <a:gd name="connsiteX53" fmla="*/ 3667760 w 6756400"/>
              <a:gd name="connsiteY53" fmla="*/ 375920 h 2062480"/>
              <a:gd name="connsiteX54" fmla="*/ 3769360 w 6756400"/>
              <a:gd name="connsiteY54" fmla="*/ 284480 h 2062480"/>
              <a:gd name="connsiteX55" fmla="*/ 3799840 w 6756400"/>
              <a:gd name="connsiteY55" fmla="*/ 274320 h 2062480"/>
              <a:gd name="connsiteX56" fmla="*/ 3840480 w 6756400"/>
              <a:gd name="connsiteY56" fmla="*/ 243840 h 2062480"/>
              <a:gd name="connsiteX57" fmla="*/ 3891280 w 6756400"/>
              <a:gd name="connsiteY57" fmla="*/ 213360 h 2062480"/>
              <a:gd name="connsiteX58" fmla="*/ 3901440 w 6756400"/>
              <a:gd name="connsiteY58" fmla="*/ 182880 h 2062480"/>
              <a:gd name="connsiteX59" fmla="*/ 4023360 w 6756400"/>
              <a:gd name="connsiteY59" fmla="*/ 91440 h 2062480"/>
              <a:gd name="connsiteX60" fmla="*/ 4084320 w 6756400"/>
              <a:gd name="connsiteY60" fmla="*/ 60960 h 2062480"/>
              <a:gd name="connsiteX61" fmla="*/ 4460240 w 6756400"/>
              <a:gd name="connsiteY61" fmla="*/ 50800 h 2062480"/>
              <a:gd name="connsiteX62" fmla="*/ 4622800 w 6756400"/>
              <a:gd name="connsiteY62" fmla="*/ 10160 h 2062480"/>
              <a:gd name="connsiteX63" fmla="*/ 4744720 w 6756400"/>
              <a:gd name="connsiteY63" fmla="*/ 0 h 2062480"/>
              <a:gd name="connsiteX64" fmla="*/ 4968240 w 6756400"/>
              <a:gd name="connsiteY64" fmla="*/ 10160 h 2062480"/>
              <a:gd name="connsiteX65" fmla="*/ 5069840 w 6756400"/>
              <a:gd name="connsiteY65" fmla="*/ 30480 h 2062480"/>
              <a:gd name="connsiteX66" fmla="*/ 5191760 w 6756400"/>
              <a:gd name="connsiteY66" fmla="*/ 60960 h 2062480"/>
              <a:gd name="connsiteX67" fmla="*/ 5222240 w 6756400"/>
              <a:gd name="connsiteY67" fmla="*/ 81280 h 2062480"/>
              <a:gd name="connsiteX68" fmla="*/ 5262880 w 6756400"/>
              <a:gd name="connsiteY68" fmla="*/ 101600 h 2062480"/>
              <a:gd name="connsiteX69" fmla="*/ 5323840 w 6756400"/>
              <a:gd name="connsiteY69" fmla="*/ 142240 h 2062480"/>
              <a:gd name="connsiteX70" fmla="*/ 5334000 w 6756400"/>
              <a:gd name="connsiteY70" fmla="*/ 172720 h 2062480"/>
              <a:gd name="connsiteX71" fmla="*/ 5405120 w 6756400"/>
              <a:gd name="connsiteY71" fmla="*/ 274320 h 2062480"/>
              <a:gd name="connsiteX72" fmla="*/ 5445760 w 6756400"/>
              <a:gd name="connsiteY72" fmla="*/ 314960 h 2062480"/>
              <a:gd name="connsiteX73" fmla="*/ 5527040 w 6756400"/>
              <a:gd name="connsiteY73" fmla="*/ 416560 h 2062480"/>
              <a:gd name="connsiteX74" fmla="*/ 5557520 w 6756400"/>
              <a:gd name="connsiteY74" fmla="*/ 467360 h 2062480"/>
              <a:gd name="connsiteX75" fmla="*/ 5628640 w 6756400"/>
              <a:gd name="connsiteY75" fmla="*/ 528320 h 2062480"/>
              <a:gd name="connsiteX76" fmla="*/ 5659120 w 6756400"/>
              <a:gd name="connsiteY76" fmla="*/ 568960 h 2062480"/>
              <a:gd name="connsiteX77" fmla="*/ 5709920 w 6756400"/>
              <a:gd name="connsiteY77" fmla="*/ 609600 h 2062480"/>
              <a:gd name="connsiteX78" fmla="*/ 5791200 w 6756400"/>
              <a:gd name="connsiteY78" fmla="*/ 711200 h 2062480"/>
              <a:gd name="connsiteX79" fmla="*/ 5842000 w 6756400"/>
              <a:gd name="connsiteY79" fmla="*/ 772160 h 2062480"/>
              <a:gd name="connsiteX80" fmla="*/ 5872480 w 6756400"/>
              <a:gd name="connsiteY80" fmla="*/ 822960 h 2062480"/>
              <a:gd name="connsiteX81" fmla="*/ 5943600 w 6756400"/>
              <a:gd name="connsiteY81" fmla="*/ 894080 h 2062480"/>
              <a:gd name="connsiteX82" fmla="*/ 6004560 w 6756400"/>
              <a:gd name="connsiteY82" fmla="*/ 914400 h 2062480"/>
              <a:gd name="connsiteX83" fmla="*/ 6014720 w 6756400"/>
              <a:gd name="connsiteY83" fmla="*/ 1158240 h 2062480"/>
              <a:gd name="connsiteX84" fmla="*/ 6055360 w 6756400"/>
              <a:gd name="connsiteY84" fmla="*/ 1168400 h 2062480"/>
              <a:gd name="connsiteX85" fmla="*/ 6106160 w 6756400"/>
              <a:gd name="connsiteY85" fmla="*/ 1219200 h 2062480"/>
              <a:gd name="connsiteX86" fmla="*/ 6136640 w 6756400"/>
              <a:gd name="connsiteY86" fmla="*/ 1270000 h 2062480"/>
              <a:gd name="connsiteX87" fmla="*/ 6177280 w 6756400"/>
              <a:gd name="connsiteY87" fmla="*/ 1330960 h 2062480"/>
              <a:gd name="connsiteX88" fmla="*/ 6228080 w 6756400"/>
              <a:gd name="connsiteY88" fmla="*/ 1422400 h 2062480"/>
              <a:gd name="connsiteX89" fmla="*/ 6238240 w 6756400"/>
              <a:gd name="connsiteY89" fmla="*/ 1473200 h 2062480"/>
              <a:gd name="connsiteX90" fmla="*/ 6319520 w 6756400"/>
              <a:gd name="connsiteY90" fmla="*/ 1524000 h 2062480"/>
              <a:gd name="connsiteX91" fmla="*/ 6350000 w 6756400"/>
              <a:gd name="connsiteY91" fmla="*/ 1574800 h 2062480"/>
              <a:gd name="connsiteX92" fmla="*/ 6370320 w 6756400"/>
              <a:gd name="connsiteY92" fmla="*/ 1645920 h 2062480"/>
              <a:gd name="connsiteX93" fmla="*/ 6380480 w 6756400"/>
              <a:gd name="connsiteY93" fmla="*/ 1676400 h 2062480"/>
              <a:gd name="connsiteX94" fmla="*/ 6410960 w 6756400"/>
              <a:gd name="connsiteY94" fmla="*/ 1788160 h 2062480"/>
              <a:gd name="connsiteX95" fmla="*/ 6471920 w 6756400"/>
              <a:gd name="connsiteY95" fmla="*/ 1859280 h 2062480"/>
              <a:gd name="connsiteX96" fmla="*/ 6492240 w 6756400"/>
              <a:gd name="connsiteY96" fmla="*/ 1889760 h 2062480"/>
              <a:gd name="connsiteX97" fmla="*/ 6593840 w 6756400"/>
              <a:gd name="connsiteY97" fmla="*/ 1940560 h 2062480"/>
              <a:gd name="connsiteX98" fmla="*/ 6624320 w 6756400"/>
              <a:gd name="connsiteY98" fmla="*/ 1960880 h 2062480"/>
              <a:gd name="connsiteX99" fmla="*/ 6654800 w 6756400"/>
              <a:gd name="connsiteY99" fmla="*/ 1971040 h 2062480"/>
              <a:gd name="connsiteX100" fmla="*/ 6675120 w 6756400"/>
              <a:gd name="connsiteY100" fmla="*/ 2032000 h 2062480"/>
              <a:gd name="connsiteX101" fmla="*/ 6695440 w 6756400"/>
              <a:gd name="connsiteY101" fmla="*/ 2062480 h 2062480"/>
              <a:gd name="connsiteX102" fmla="*/ 6756400 w 6756400"/>
              <a:gd name="connsiteY102" fmla="*/ 2052320 h 20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756400" h="2062480">
                <a:moveTo>
                  <a:pt x="0" y="1097280"/>
                </a:moveTo>
                <a:cubicBezTo>
                  <a:pt x="23707" y="1093893"/>
                  <a:pt x="48885" y="1096014"/>
                  <a:pt x="71120" y="1087120"/>
                </a:cubicBezTo>
                <a:cubicBezTo>
                  <a:pt x="84461" y="1081784"/>
                  <a:pt x="89645" y="1064610"/>
                  <a:pt x="101600" y="1056640"/>
                </a:cubicBezTo>
                <a:cubicBezTo>
                  <a:pt x="110511" y="1050699"/>
                  <a:pt x="122718" y="1051681"/>
                  <a:pt x="132080" y="1046480"/>
                </a:cubicBezTo>
                <a:cubicBezTo>
                  <a:pt x="153428" y="1034620"/>
                  <a:pt x="168652" y="1007124"/>
                  <a:pt x="193040" y="1005840"/>
                </a:cubicBezTo>
                <a:cubicBezTo>
                  <a:pt x="420069" y="993891"/>
                  <a:pt x="321964" y="1002092"/>
                  <a:pt x="487680" y="985520"/>
                </a:cubicBezTo>
                <a:cubicBezTo>
                  <a:pt x="687422" y="935584"/>
                  <a:pt x="541076" y="963651"/>
                  <a:pt x="934720" y="985520"/>
                </a:cubicBezTo>
                <a:cubicBezTo>
                  <a:pt x="951653" y="999067"/>
                  <a:pt x="968172" y="1013149"/>
                  <a:pt x="985520" y="1026160"/>
                </a:cubicBezTo>
                <a:cubicBezTo>
                  <a:pt x="995289" y="1033486"/>
                  <a:pt x="1008053" y="1037209"/>
                  <a:pt x="1016000" y="1046480"/>
                </a:cubicBezTo>
                <a:cubicBezTo>
                  <a:pt x="1047165" y="1082840"/>
                  <a:pt x="1044740" y="1130083"/>
                  <a:pt x="1107440" y="1137920"/>
                </a:cubicBezTo>
                <a:lnTo>
                  <a:pt x="1188720" y="1148080"/>
                </a:lnTo>
                <a:cubicBezTo>
                  <a:pt x="1261635" y="1196690"/>
                  <a:pt x="1232411" y="1171451"/>
                  <a:pt x="1280160" y="1219200"/>
                </a:cubicBezTo>
                <a:cubicBezTo>
                  <a:pt x="1283547" y="1229360"/>
                  <a:pt x="1283630" y="1241317"/>
                  <a:pt x="1290320" y="1249680"/>
                </a:cubicBezTo>
                <a:cubicBezTo>
                  <a:pt x="1317636" y="1283824"/>
                  <a:pt x="1380697" y="1276655"/>
                  <a:pt x="1412240" y="1280160"/>
                </a:cubicBezTo>
                <a:cubicBezTo>
                  <a:pt x="1435947" y="1276773"/>
                  <a:pt x="1461477" y="1279726"/>
                  <a:pt x="1483360" y="1270000"/>
                </a:cubicBezTo>
                <a:cubicBezTo>
                  <a:pt x="1494518" y="1265041"/>
                  <a:pt x="1495863" y="1248901"/>
                  <a:pt x="1503680" y="1239520"/>
                </a:cubicBezTo>
                <a:cubicBezTo>
                  <a:pt x="1528126" y="1210184"/>
                  <a:pt x="1534670" y="1208700"/>
                  <a:pt x="1564640" y="1188720"/>
                </a:cubicBezTo>
                <a:cubicBezTo>
                  <a:pt x="1568027" y="1165013"/>
                  <a:pt x="1570516" y="1141161"/>
                  <a:pt x="1574800" y="1117600"/>
                </a:cubicBezTo>
                <a:cubicBezTo>
                  <a:pt x="1587470" y="1047917"/>
                  <a:pt x="1580612" y="1104513"/>
                  <a:pt x="1595120" y="1046480"/>
                </a:cubicBezTo>
                <a:cubicBezTo>
                  <a:pt x="1598013" y="1034907"/>
                  <a:pt x="1609182" y="969642"/>
                  <a:pt x="1615440" y="955040"/>
                </a:cubicBezTo>
                <a:cubicBezTo>
                  <a:pt x="1620250" y="943817"/>
                  <a:pt x="1626225" y="932188"/>
                  <a:pt x="1635760" y="924560"/>
                </a:cubicBezTo>
                <a:cubicBezTo>
                  <a:pt x="1644123" y="917870"/>
                  <a:pt x="1656080" y="917787"/>
                  <a:pt x="1666240" y="914400"/>
                </a:cubicBezTo>
                <a:cubicBezTo>
                  <a:pt x="1699852" y="813563"/>
                  <a:pt x="1643459" y="967598"/>
                  <a:pt x="1706880" y="853440"/>
                </a:cubicBezTo>
                <a:cubicBezTo>
                  <a:pt x="1717282" y="834716"/>
                  <a:pt x="1720427" y="812800"/>
                  <a:pt x="1727200" y="792480"/>
                </a:cubicBezTo>
                <a:cubicBezTo>
                  <a:pt x="1747234" y="732379"/>
                  <a:pt x="1726905" y="764323"/>
                  <a:pt x="1828800" y="741680"/>
                </a:cubicBezTo>
                <a:cubicBezTo>
                  <a:pt x="1838960" y="734907"/>
                  <a:pt x="1850646" y="729994"/>
                  <a:pt x="1859280" y="721360"/>
                </a:cubicBezTo>
                <a:cubicBezTo>
                  <a:pt x="1867914" y="712726"/>
                  <a:pt x="1872503" y="700816"/>
                  <a:pt x="1879600" y="690880"/>
                </a:cubicBezTo>
                <a:cubicBezTo>
                  <a:pt x="1889442" y="677101"/>
                  <a:pt x="1898106" y="662214"/>
                  <a:pt x="1910080" y="650240"/>
                </a:cubicBezTo>
                <a:cubicBezTo>
                  <a:pt x="1937285" y="623035"/>
                  <a:pt x="1976909" y="619535"/>
                  <a:pt x="2011680" y="609600"/>
                </a:cubicBezTo>
                <a:cubicBezTo>
                  <a:pt x="2021978" y="606658"/>
                  <a:pt x="2032000" y="602827"/>
                  <a:pt x="2042160" y="599440"/>
                </a:cubicBezTo>
                <a:cubicBezTo>
                  <a:pt x="2045615" y="599670"/>
                  <a:pt x="2238529" y="609584"/>
                  <a:pt x="2275840" y="619760"/>
                </a:cubicBezTo>
                <a:cubicBezTo>
                  <a:pt x="2287621" y="622973"/>
                  <a:pt x="2295398" y="634619"/>
                  <a:pt x="2306320" y="640080"/>
                </a:cubicBezTo>
                <a:cubicBezTo>
                  <a:pt x="2315899" y="644869"/>
                  <a:pt x="2326640" y="646853"/>
                  <a:pt x="2336800" y="650240"/>
                </a:cubicBezTo>
                <a:cubicBezTo>
                  <a:pt x="2350347" y="660400"/>
                  <a:pt x="2365466" y="668746"/>
                  <a:pt x="2377440" y="680720"/>
                </a:cubicBezTo>
                <a:cubicBezTo>
                  <a:pt x="2386074" y="689354"/>
                  <a:pt x="2388225" y="703572"/>
                  <a:pt x="2397760" y="711200"/>
                </a:cubicBezTo>
                <a:cubicBezTo>
                  <a:pt x="2406123" y="717890"/>
                  <a:pt x="2417579" y="720345"/>
                  <a:pt x="2428240" y="721360"/>
                </a:cubicBezTo>
                <a:cubicBezTo>
                  <a:pt x="2489019" y="727148"/>
                  <a:pt x="2550160" y="728133"/>
                  <a:pt x="2611120" y="731520"/>
                </a:cubicBezTo>
                <a:cubicBezTo>
                  <a:pt x="2628053" y="734907"/>
                  <a:pt x="2645167" y="737492"/>
                  <a:pt x="2661920" y="741680"/>
                </a:cubicBezTo>
                <a:cubicBezTo>
                  <a:pt x="2672310" y="744277"/>
                  <a:pt x="2682102" y="748898"/>
                  <a:pt x="2692400" y="751840"/>
                </a:cubicBezTo>
                <a:cubicBezTo>
                  <a:pt x="2705826" y="755676"/>
                  <a:pt x="2719493" y="758613"/>
                  <a:pt x="2733040" y="762000"/>
                </a:cubicBezTo>
                <a:cubicBezTo>
                  <a:pt x="2743200" y="768773"/>
                  <a:pt x="2751351" y="781306"/>
                  <a:pt x="2763520" y="782320"/>
                </a:cubicBezTo>
                <a:cubicBezTo>
                  <a:pt x="2838893" y="788601"/>
                  <a:pt x="2835194" y="775703"/>
                  <a:pt x="2885440" y="762000"/>
                </a:cubicBezTo>
                <a:cubicBezTo>
                  <a:pt x="2912383" y="754652"/>
                  <a:pt x="2966720" y="741680"/>
                  <a:pt x="2966720" y="741680"/>
                </a:cubicBezTo>
                <a:cubicBezTo>
                  <a:pt x="3039298" y="693294"/>
                  <a:pt x="3003988" y="706963"/>
                  <a:pt x="3068320" y="690880"/>
                </a:cubicBezTo>
                <a:cubicBezTo>
                  <a:pt x="3078480" y="680720"/>
                  <a:pt x="3089602" y="671438"/>
                  <a:pt x="3098800" y="660400"/>
                </a:cubicBezTo>
                <a:cubicBezTo>
                  <a:pt x="3106617" y="651019"/>
                  <a:pt x="3108765" y="636392"/>
                  <a:pt x="3119120" y="629920"/>
                </a:cubicBezTo>
                <a:cubicBezTo>
                  <a:pt x="3137283" y="618568"/>
                  <a:pt x="3162258" y="621481"/>
                  <a:pt x="3180080" y="609600"/>
                </a:cubicBezTo>
                <a:cubicBezTo>
                  <a:pt x="3200400" y="596053"/>
                  <a:pt x="3217872" y="576683"/>
                  <a:pt x="3241040" y="568960"/>
                </a:cubicBezTo>
                <a:cubicBezTo>
                  <a:pt x="3343474" y="534815"/>
                  <a:pt x="3184585" y="586912"/>
                  <a:pt x="3312160" y="548640"/>
                </a:cubicBezTo>
                <a:cubicBezTo>
                  <a:pt x="3332676" y="542485"/>
                  <a:pt x="3352068" y="532267"/>
                  <a:pt x="3373120" y="528320"/>
                </a:cubicBezTo>
                <a:cubicBezTo>
                  <a:pt x="3406573" y="522048"/>
                  <a:pt x="3440853" y="521547"/>
                  <a:pt x="3474720" y="518160"/>
                </a:cubicBezTo>
                <a:cubicBezTo>
                  <a:pt x="3500664" y="511674"/>
                  <a:pt x="3534748" y="506275"/>
                  <a:pt x="3556000" y="487680"/>
                </a:cubicBezTo>
                <a:cubicBezTo>
                  <a:pt x="3572320" y="473400"/>
                  <a:pt x="3582360" y="453200"/>
                  <a:pt x="3596640" y="436880"/>
                </a:cubicBezTo>
                <a:cubicBezTo>
                  <a:pt x="3643256" y="383605"/>
                  <a:pt x="3610720" y="427775"/>
                  <a:pt x="3667760" y="375920"/>
                </a:cubicBezTo>
                <a:cubicBezTo>
                  <a:pt x="3699939" y="346666"/>
                  <a:pt x="3728312" y="305004"/>
                  <a:pt x="3769360" y="284480"/>
                </a:cubicBezTo>
                <a:cubicBezTo>
                  <a:pt x="3778939" y="279691"/>
                  <a:pt x="3789680" y="277707"/>
                  <a:pt x="3799840" y="274320"/>
                </a:cubicBezTo>
                <a:cubicBezTo>
                  <a:pt x="3813387" y="264160"/>
                  <a:pt x="3826391" y="253233"/>
                  <a:pt x="3840480" y="243840"/>
                </a:cubicBezTo>
                <a:cubicBezTo>
                  <a:pt x="3856911" y="232886"/>
                  <a:pt x="3877316" y="227324"/>
                  <a:pt x="3891280" y="213360"/>
                </a:cubicBezTo>
                <a:cubicBezTo>
                  <a:pt x="3898853" y="205787"/>
                  <a:pt x="3895215" y="191595"/>
                  <a:pt x="3901440" y="182880"/>
                </a:cubicBezTo>
                <a:cubicBezTo>
                  <a:pt x="3933504" y="137990"/>
                  <a:pt x="3977812" y="121805"/>
                  <a:pt x="4023360" y="91440"/>
                </a:cubicBezTo>
                <a:cubicBezTo>
                  <a:pt x="4040715" y="79870"/>
                  <a:pt x="4061583" y="62097"/>
                  <a:pt x="4084320" y="60960"/>
                </a:cubicBezTo>
                <a:cubicBezTo>
                  <a:pt x="4209516" y="54700"/>
                  <a:pt x="4334933" y="54187"/>
                  <a:pt x="4460240" y="50800"/>
                </a:cubicBezTo>
                <a:cubicBezTo>
                  <a:pt x="4529400" y="27747"/>
                  <a:pt x="4539807" y="21477"/>
                  <a:pt x="4622800" y="10160"/>
                </a:cubicBezTo>
                <a:cubicBezTo>
                  <a:pt x="4663207" y="4650"/>
                  <a:pt x="4704080" y="3387"/>
                  <a:pt x="4744720" y="0"/>
                </a:cubicBezTo>
                <a:cubicBezTo>
                  <a:pt x="4819227" y="3387"/>
                  <a:pt x="4893846" y="4846"/>
                  <a:pt x="4968240" y="10160"/>
                </a:cubicBezTo>
                <a:cubicBezTo>
                  <a:pt x="5003116" y="12651"/>
                  <a:pt x="5036232" y="22078"/>
                  <a:pt x="5069840" y="30480"/>
                </a:cubicBezTo>
                <a:cubicBezTo>
                  <a:pt x="5139584" y="76976"/>
                  <a:pt x="5053659" y="26435"/>
                  <a:pt x="5191760" y="60960"/>
                </a:cubicBezTo>
                <a:cubicBezTo>
                  <a:pt x="5203606" y="63922"/>
                  <a:pt x="5211638" y="75222"/>
                  <a:pt x="5222240" y="81280"/>
                </a:cubicBezTo>
                <a:cubicBezTo>
                  <a:pt x="5235390" y="88794"/>
                  <a:pt x="5249893" y="93808"/>
                  <a:pt x="5262880" y="101600"/>
                </a:cubicBezTo>
                <a:cubicBezTo>
                  <a:pt x="5283821" y="114165"/>
                  <a:pt x="5323840" y="142240"/>
                  <a:pt x="5323840" y="142240"/>
                </a:cubicBezTo>
                <a:cubicBezTo>
                  <a:pt x="5327227" y="152400"/>
                  <a:pt x="5328799" y="163358"/>
                  <a:pt x="5334000" y="172720"/>
                </a:cubicBezTo>
                <a:cubicBezTo>
                  <a:pt x="5342325" y="187704"/>
                  <a:pt x="5388907" y="255790"/>
                  <a:pt x="5405120" y="274320"/>
                </a:cubicBezTo>
                <a:cubicBezTo>
                  <a:pt x="5417736" y="288738"/>
                  <a:pt x="5433292" y="300414"/>
                  <a:pt x="5445760" y="314960"/>
                </a:cubicBezTo>
                <a:cubicBezTo>
                  <a:pt x="5473985" y="347889"/>
                  <a:pt x="5504726" y="379370"/>
                  <a:pt x="5527040" y="416560"/>
                </a:cubicBezTo>
                <a:cubicBezTo>
                  <a:pt x="5537200" y="433493"/>
                  <a:pt x="5545396" y="451772"/>
                  <a:pt x="5557520" y="467360"/>
                </a:cubicBezTo>
                <a:cubicBezTo>
                  <a:pt x="5642489" y="576605"/>
                  <a:pt x="5559469" y="459149"/>
                  <a:pt x="5628640" y="528320"/>
                </a:cubicBezTo>
                <a:cubicBezTo>
                  <a:pt x="5640614" y="540294"/>
                  <a:pt x="5647146" y="556986"/>
                  <a:pt x="5659120" y="568960"/>
                </a:cubicBezTo>
                <a:cubicBezTo>
                  <a:pt x="5674454" y="584294"/>
                  <a:pt x="5695164" y="593709"/>
                  <a:pt x="5709920" y="609600"/>
                </a:cubicBezTo>
                <a:cubicBezTo>
                  <a:pt x="5739432" y="641382"/>
                  <a:pt x="5763851" y="677540"/>
                  <a:pt x="5791200" y="711200"/>
                </a:cubicBezTo>
                <a:cubicBezTo>
                  <a:pt x="5807880" y="731729"/>
                  <a:pt x="5828391" y="749479"/>
                  <a:pt x="5842000" y="772160"/>
                </a:cubicBezTo>
                <a:cubicBezTo>
                  <a:pt x="5852160" y="789093"/>
                  <a:pt x="5859838" y="807790"/>
                  <a:pt x="5872480" y="822960"/>
                </a:cubicBezTo>
                <a:cubicBezTo>
                  <a:pt x="5893943" y="848716"/>
                  <a:pt x="5911794" y="883478"/>
                  <a:pt x="5943600" y="894080"/>
                </a:cubicBezTo>
                <a:lnTo>
                  <a:pt x="6004560" y="914400"/>
                </a:lnTo>
                <a:cubicBezTo>
                  <a:pt x="6007947" y="995680"/>
                  <a:pt x="5998766" y="1078469"/>
                  <a:pt x="6014720" y="1158240"/>
                </a:cubicBezTo>
                <a:cubicBezTo>
                  <a:pt x="6017458" y="1171932"/>
                  <a:pt x="6043742" y="1160654"/>
                  <a:pt x="6055360" y="1168400"/>
                </a:cubicBezTo>
                <a:cubicBezTo>
                  <a:pt x="6075285" y="1181684"/>
                  <a:pt x="6091200" y="1200500"/>
                  <a:pt x="6106160" y="1219200"/>
                </a:cubicBezTo>
                <a:cubicBezTo>
                  <a:pt x="6118496" y="1234620"/>
                  <a:pt x="6126038" y="1253340"/>
                  <a:pt x="6136640" y="1270000"/>
                </a:cubicBezTo>
                <a:cubicBezTo>
                  <a:pt x="6149751" y="1290604"/>
                  <a:pt x="6164975" y="1309865"/>
                  <a:pt x="6177280" y="1330960"/>
                </a:cubicBezTo>
                <a:cubicBezTo>
                  <a:pt x="6261142" y="1474723"/>
                  <a:pt x="6169401" y="1334382"/>
                  <a:pt x="6228080" y="1422400"/>
                </a:cubicBezTo>
                <a:cubicBezTo>
                  <a:pt x="6231467" y="1439333"/>
                  <a:pt x="6230517" y="1457754"/>
                  <a:pt x="6238240" y="1473200"/>
                </a:cubicBezTo>
                <a:cubicBezTo>
                  <a:pt x="6254506" y="1505732"/>
                  <a:pt x="6289790" y="1512108"/>
                  <a:pt x="6319520" y="1524000"/>
                </a:cubicBezTo>
                <a:cubicBezTo>
                  <a:pt x="6329680" y="1540933"/>
                  <a:pt x="6341169" y="1557137"/>
                  <a:pt x="6350000" y="1574800"/>
                </a:cubicBezTo>
                <a:cubicBezTo>
                  <a:pt x="6358120" y="1591040"/>
                  <a:pt x="6365980" y="1630729"/>
                  <a:pt x="6370320" y="1645920"/>
                </a:cubicBezTo>
                <a:cubicBezTo>
                  <a:pt x="6373262" y="1656218"/>
                  <a:pt x="6377883" y="1666010"/>
                  <a:pt x="6380480" y="1676400"/>
                </a:cubicBezTo>
                <a:cubicBezTo>
                  <a:pt x="6385771" y="1697563"/>
                  <a:pt x="6396429" y="1773629"/>
                  <a:pt x="6410960" y="1788160"/>
                </a:cubicBezTo>
                <a:cubicBezTo>
                  <a:pt x="6447884" y="1825084"/>
                  <a:pt x="6439336" y="1813662"/>
                  <a:pt x="6471920" y="1859280"/>
                </a:cubicBezTo>
                <a:cubicBezTo>
                  <a:pt x="6479017" y="1869216"/>
                  <a:pt x="6483050" y="1881719"/>
                  <a:pt x="6492240" y="1889760"/>
                </a:cubicBezTo>
                <a:cubicBezTo>
                  <a:pt x="6540626" y="1932097"/>
                  <a:pt x="6543340" y="1927935"/>
                  <a:pt x="6593840" y="1940560"/>
                </a:cubicBezTo>
                <a:cubicBezTo>
                  <a:pt x="6604000" y="1947333"/>
                  <a:pt x="6613398" y="1955419"/>
                  <a:pt x="6624320" y="1960880"/>
                </a:cubicBezTo>
                <a:cubicBezTo>
                  <a:pt x="6633899" y="1965669"/>
                  <a:pt x="6648575" y="1962325"/>
                  <a:pt x="6654800" y="1971040"/>
                </a:cubicBezTo>
                <a:cubicBezTo>
                  <a:pt x="6667250" y="1988469"/>
                  <a:pt x="6663239" y="2014178"/>
                  <a:pt x="6675120" y="2032000"/>
                </a:cubicBezTo>
                <a:lnTo>
                  <a:pt x="6695440" y="2062480"/>
                </a:lnTo>
                <a:lnTo>
                  <a:pt x="6756400" y="20523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085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cs typeface="Arial" charset="0"/>
              </a:rPr>
              <a:t>Perspektive</a:t>
            </a:r>
            <a:r>
              <a:rPr lang="en-GB" dirty="0">
                <a:cs typeface="Arial" charset="0"/>
              </a:rPr>
              <a:t> der </a:t>
            </a:r>
            <a:r>
              <a:rPr lang="en-GB" dirty="0" err="1"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294563" y="4516438"/>
            <a:ext cx="142875" cy="474662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407275" y="4217988"/>
            <a:ext cx="141288" cy="425450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02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2669320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smtClean="0">
                <a:solidFill>
                  <a:schemeClr val="bg1"/>
                </a:solidFill>
                <a:latin typeface="+mn-lt"/>
              </a:rPr>
              <a:t>Und </a:t>
            </a:r>
            <a:r>
              <a:rPr lang="en-GB" sz="2400" b="1" dirty="0" err="1" smtClean="0">
                <a:solidFill>
                  <a:schemeClr val="bg1"/>
                </a:solidFill>
                <a:latin typeface="+mn-lt"/>
              </a:rPr>
              <a:t>schließlich</a:t>
            </a:r>
            <a:r>
              <a:rPr lang="en-GB" sz="2400" b="1" dirty="0" smtClean="0">
                <a:solidFill>
                  <a:schemeClr val="bg1"/>
                </a:solidFill>
                <a:latin typeface="+mn-lt"/>
              </a:rPr>
              <a:t>….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20725" y="1879600"/>
            <a:ext cx="7143750" cy="3151188"/>
          </a:xfrm>
          <a:custGeom>
            <a:avLst/>
            <a:gdLst>
              <a:gd name="connsiteX0" fmla="*/ 0 w 7142480"/>
              <a:gd name="connsiteY0" fmla="*/ 1605280 h 3150465"/>
              <a:gd name="connsiteX1" fmla="*/ 91440 w 7142480"/>
              <a:gd name="connsiteY1" fmla="*/ 1625600 h 3150465"/>
              <a:gd name="connsiteX2" fmla="*/ 162560 w 7142480"/>
              <a:gd name="connsiteY2" fmla="*/ 1666240 h 3150465"/>
              <a:gd name="connsiteX3" fmla="*/ 223520 w 7142480"/>
              <a:gd name="connsiteY3" fmla="*/ 1737360 h 3150465"/>
              <a:gd name="connsiteX4" fmla="*/ 243840 w 7142480"/>
              <a:gd name="connsiteY4" fmla="*/ 1767840 h 3150465"/>
              <a:gd name="connsiteX5" fmla="*/ 294640 w 7142480"/>
              <a:gd name="connsiteY5" fmla="*/ 1778000 h 3150465"/>
              <a:gd name="connsiteX6" fmla="*/ 325120 w 7142480"/>
              <a:gd name="connsiteY6" fmla="*/ 1788160 h 3150465"/>
              <a:gd name="connsiteX7" fmla="*/ 355600 w 7142480"/>
              <a:gd name="connsiteY7" fmla="*/ 1808480 h 3150465"/>
              <a:gd name="connsiteX8" fmla="*/ 396240 w 7142480"/>
              <a:gd name="connsiteY8" fmla="*/ 1838960 h 3150465"/>
              <a:gd name="connsiteX9" fmla="*/ 436880 w 7142480"/>
              <a:gd name="connsiteY9" fmla="*/ 1849120 h 3150465"/>
              <a:gd name="connsiteX10" fmla="*/ 487680 w 7142480"/>
              <a:gd name="connsiteY10" fmla="*/ 1889760 h 3150465"/>
              <a:gd name="connsiteX11" fmla="*/ 579120 w 7142480"/>
              <a:gd name="connsiteY11" fmla="*/ 1920240 h 3150465"/>
              <a:gd name="connsiteX12" fmla="*/ 792480 w 7142480"/>
              <a:gd name="connsiteY12" fmla="*/ 1910080 h 3150465"/>
              <a:gd name="connsiteX13" fmla="*/ 822960 w 7142480"/>
              <a:gd name="connsiteY13" fmla="*/ 1899920 h 3150465"/>
              <a:gd name="connsiteX14" fmla="*/ 944880 w 7142480"/>
              <a:gd name="connsiteY14" fmla="*/ 1879600 h 3150465"/>
              <a:gd name="connsiteX15" fmla="*/ 995680 w 7142480"/>
              <a:gd name="connsiteY15" fmla="*/ 1859280 h 3150465"/>
              <a:gd name="connsiteX16" fmla="*/ 1036320 w 7142480"/>
              <a:gd name="connsiteY16" fmla="*/ 1849120 h 3150465"/>
              <a:gd name="connsiteX17" fmla="*/ 1066800 w 7142480"/>
              <a:gd name="connsiteY17" fmla="*/ 1838960 h 3150465"/>
              <a:gd name="connsiteX18" fmla="*/ 1188720 w 7142480"/>
              <a:gd name="connsiteY18" fmla="*/ 1828800 h 3150465"/>
              <a:gd name="connsiteX19" fmla="*/ 1290320 w 7142480"/>
              <a:gd name="connsiteY19" fmla="*/ 1808480 h 3150465"/>
              <a:gd name="connsiteX20" fmla="*/ 1320800 w 7142480"/>
              <a:gd name="connsiteY20" fmla="*/ 1818640 h 3150465"/>
              <a:gd name="connsiteX21" fmla="*/ 1341120 w 7142480"/>
              <a:gd name="connsiteY21" fmla="*/ 1849120 h 3150465"/>
              <a:gd name="connsiteX22" fmla="*/ 1371600 w 7142480"/>
              <a:gd name="connsiteY22" fmla="*/ 1869440 h 3150465"/>
              <a:gd name="connsiteX23" fmla="*/ 1412240 w 7142480"/>
              <a:gd name="connsiteY23" fmla="*/ 1930400 h 3150465"/>
              <a:gd name="connsiteX24" fmla="*/ 1422400 w 7142480"/>
              <a:gd name="connsiteY24" fmla="*/ 1960880 h 3150465"/>
              <a:gd name="connsiteX25" fmla="*/ 1432560 w 7142480"/>
              <a:gd name="connsiteY25" fmla="*/ 2001520 h 3150465"/>
              <a:gd name="connsiteX26" fmla="*/ 1452880 w 7142480"/>
              <a:gd name="connsiteY26" fmla="*/ 2042160 h 3150465"/>
              <a:gd name="connsiteX27" fmla="*/ 1463040 w 7142480"/>
              <a:gd name="connsiteY27" fmla="*/ 2072640 h 3150465"/>
              <a:gd name="connsiteX28" fmla="*/ 1473200 w 7142480"/>
              <a:gd name="connsiteY28" fmla="*/ 2123440 h 3150465"/>
              <a:gd name="connsiteX29" fmla="*/ 1534160 w 7142480"/>
              <a:gd name="connsiteY29" fmla="*/ 2143760 h 3150465"/>
              <a:gd name="connsiteX30" fmla="*/ 1564640 w 7142480"/>
              <a:gd name="connsiteY30" fmla="*/ 2164080 h 3150465"/>
              <a:gd name="connsiteX31" fmla="*/ 1574800 w 7142480"/>
              <a:gd name="connsiteY31" fmla="*/ 2194560 h 3150465"/>
              <a:gd name="connsiteX32" fmla="*/ 1605280 w 7142480"/>
              <a:gd name="connsiteY32" fmla="*/ 2225040 h 3150465"/>
              <a:gd name="connsiteX33" fmla="*/ 1635760 w 7142480"/>
              <a:gd name="connsiteY33" fmla="*/ 2438400 h 3150465"/>
              <a:gd name="connsiteX34" fmla="*/ 1666240 w 7142480"/>
              <a:gd name="connsiteY34" fmla="*/ 2468880 h 3150465"/>
              <a:gd name="connsiteX35" fmla="*/ 1696720 w 7142480"/>
              <a:gd name="connsiteY35" fmla="*/ 2550160 h 3150465"/>
              <a:gd name="connsiteX36" fmla="*/ 1706880 w 7142480"/>
              <a:gd name="connsiteY36" fmla="*/ 2580640 h 3150465"/>
              <a:gd name="connsiteX37" fmla="*/ 1727200 w 7142480"/>
              <a:gd name="connsiteY37" fmla="*/ 2631440 h 3150465"/>
              <a:gd name="connsiteX38" fmla="*/ 1737360 w 7142480"/>
              <a:gd name="connsiteY38" fmla="*/ 2692400 h 3150465"/>
              <a:gd name="connsiteX39" fmla="*/ 1767840 w 7142480"/>
              <a:gd name="connsiteY39" fmla="*/ 2702560 h 3150465"/>
              <a:gd name="connsiteX40" fmla="*/ 1818640 w 7142480"/>
              <a:gd name="connsiteY40" fmla="*/ 2712720 h 3150465"/>
              <a:gd name="connsiteX41" fmla="*/ 1849120 w 7142480"/>
              <a:gd name="connsiteY41" fmla="*/ 2722880 h 3150465"/>
              <a:gd name="connsiteX42" fmla="*/ 1940560 w 7142480"/>
              <a:gd name="connsiteY42" fmla="*/ 2743200 h 3150465"/>
              <a:gd name="connsiteX43" fmla="*/ 2021840 w 7142480"/>
              <a:gd name="connsiteY43" fmla="*/ 2783840 h 3150465"/>
              <a:gd name="connsiteX44" fmla="*/ 2062480 w 7142480"/>
              <a:gd name="connsiteY44" fmla="*/ 2814320 h 3150465"/>
              <a:gd name="connsiteX45" fmla="*/ 2123440 w 7142480"/>
              <a:gd name="connsiteY45" fmla="*/ 2854960 h 3150465"/>
              <a:gd name="connsiteX46" fmla="*/ 2225040 w 7142480"/>
              <a:gd name="connsiteY46" fmla="*/ 2773680 h 3150465"/>
              <a:gd name="connsiteX47" fmla="*/ 2265680 w 7142480"/>
              <a:gd name="connsiteY47" fmla="*/ 2712720 h 3150465"/>
              <a:gd name="connsiteX48" fmla="*/ 2336800 w 7142480"/>
              <a:gd name="connsiteY48" fmla="*/ 2631440 h 3150465"/>
              <a:gd name="connsiteX49" fmla="*/ 2418080 w 7142480"/>
              <a:gd name="connsiteY49" fmla="*/ 2580640 h 3150465"/>
              <a:gd name="connsiteX50" fmla="*/ 2448560 w 7142480"/>
              <a:gd name="connsiteY50" fmla="*/ 2540000 h 3150465"/>
              <a:gd name="connsiteX51" fmla="*/ 2509520 w 7142480"/>
              <a:gd name="connsiteY51" fmla="*/ 2468880 h 3150465"/>
              <a:gd name="connsiteX52" fmla="*/ 2550160 w 7142480"/>
              <a:gd name="connsiteY52" fmla="*/ 2448560 h 3150465"/>
              <a:gd name="connsiteX53" fmla="*/ 2580640 w 7142480"/>
              <a:gd name="connsiteY53" fmla="*/ 2418080 h 3150465"/>
              <a:gd name="connsiteX54" fmla="*/ 2611120 w 7142480"/>
              <a:gd name="connsiteY54" fmla="*/ 2407920 h 3150465"/>
              <a:gd name="connsiteX55" fmla="*/ 2641600 w 7142480"/>
              <a:gd name="connsiteY55" fmla="*/ 2387600 h 3150465"/>
              <a:gd name="connsiteX56" fmla="*/ 2672080 w 7142480"/>
              <a:gd name="connsiteY56" fmla="*/ 2377440 h 3150465"/>
              <a:gd name="connsiteX57" fmla="*/ 2733040 w 7142480"/>
              <a:gd name="connsiteY57" fmla="*/ 2336800 h 3150465"/>
              <a:gd name="connsiteX58" fmla="*/ 2875280 w 7142480"/>
              <a:gd name="connsiteY58" fmla="*/ 2286000 h 3150465"/>
              <a:gd name="connsiteX59" fmla="*/ 2956560 w 7142480"/>
              <a:gd name="connsiteY59" fmla="*/ 2245360 h 3150465"/>
              <a:gd name="connsiteX60" fmla="*/ 3017520 w 7142480"/>
              <a:gd name="connsiteY60" fmla="*/ 2194560 h 3150465"/>
              <a:gd name="connsiteX61" fmla="*/ 3048000 w 7142480"/>
              <a:gd name="connsiteY61" fmla="*/ 2184400 h 3150465"/>
              <a:gd name="connsiteX62" fmla="*/ 3078480 w 7142480"/>
              <a:gd name="connsiteY62" fmla="*/ 2153920 h 3150465"/>
              <a:gd name="connsiteX63" fmla="*/ 3180080 w 7142480"/>
              <a:gd name="connsiteY63" fmla="*/ 2082800 h 3150465"/>
              <a:gd name="connsiteX64" fmla="*/ 3210560 w 7142480"/>
              <a:gd name="connsiteY64" fmla="*/ 2062480 h 3150465"/>
              <a:gd name="connsiteX65" fmla="*/ 3261360 w 7142480"/>
              <a:gd name="connsiteY65" fmla="*/ 1940560 h 3150465"/>
              <a:gd name="connsiteX66" fmla="*/ 3271520 w 7142480"/>
              <a:gd name="connsiteY66" fmla="*/ 1910080 h 3150465"/>
              <a:gd name="connsiteX67" fmla="*/ 3312160 w 7142480"/>
              <a:gd name="connsiteY67" fmla="*/ 1879600 h 3150465"/>
              <a:gd name="connsiteX68" fmla="*/ 3332480 w 7142480"/>
              <a:gd name="connsiteY68" fmla="*/ 1798320 h 3150465"/>
              <a:gd name="connsiteX69" fmla="*/ 3362960 w 7142480"/>
              <a:gd name="connsiteY69" fmla="*/ 1727200 h 3150465"/>
              <a:gd name="connsiteX70" fmla="*/ 3220720 w 7142480"/>
              <a:gd name="connsiteY70" fmla="*/ 1676400 h 3150465"/>
              <a:gd name="connsiteX71" fmla="*/ 3190240 w 7142480"/>
              <a:gd name="connsiteY71" fmla="*/ 1645920 h 3150465"/>
              <a:gd name="connsiteX72" fmla="*/ 3180080 w 7142480"/>
              <a:gd name="connsiteY72" fmla="*/ 1615440 h 3150465"/>
              <a:gd name="connsiteX73" fmla="*/ 3169920 w 7142480"/>
              <a:gd name="connsiteY73" fmla="*/ 1544320 h 3150465"/>
              <a:gd name="connsiteX74" fmla="*/ 3078480 w 7142480"/>
              <a:gd name="connsiteY74" fmla="*/ 1402080 h 3150465"/>
              <a:gd name="connsiteX75" fmla="*/ 3048000 w 7142480"/>
              <a:gd name="connsiteY75" fmla="*/ 1330960 h 3150465"/>
              <a:gd name="connsiteX76" fmla="*/ 2956560 w 7142480"/>
              <a:gd name="connsiteY76" fmla="*/ 1320800 h 3150465"/>
              <a:gd name="connsiteX77" fmla="*/ 2783840 w 7142480"/>
              <a:gd name="connsiteY77" fmla="*/ 1219200 h 3150465"/>
              <a:gd name="connsiteX78" fmla="*/ 2702560 w 7142480"/>
              <a:gd name="connsiteY78" fmla="*/ 1137920 h 3150465"/>
              <a:gd name="connsiteX79" fmla="*/ 2661920 w 7142480"/>
              <a:gd name="connsiteY79" fmla="*/ 1076960 h 3150465"/>
              <a:gd name="connsiteX80" fmla="*/ 2641600 w 7142480"/>
              <a:gd name="connsiteY80" fmla="*/ 1046480 h 3150465"/>
              <a:gd name="connsiteX81" fmla="*/ 2580640 w 7142480"/>
              <a:gd name="connsiteY81" fmla="*/ 1076960 h 3150465"/>
              <a:gd name="connsiteX82" fmla="*/ 2651760 w 7142480"/>
              <a:gd name="connsiteY82" fmla="*/ 914400 h 3150465"/>
              <a:gd name="connsiteX83" fmla="*/ 2672080 w 7142480"/>
              <a:gd name="connsiteY83" fmla="*/ 822960 h 3150465"/>
              <a:gd name="connsiteX84" fmla="*/ 2682240 w 7142480"/>
              <a:gd name="connsiteY84" fmla="*/ 782320 h 3150465"/>
              <a:gd name="connsiteX85" fmla="*/ 2722880 w 7142480"/>
              <a:gd name="connsiteY85" fmla="*/ 619760 h 3150465"/>
              <a:gd name="connsiteX86" fmla="*/ 2753360 w 7142480"/>
              <a:gd name="connsiteY86" fmla="*/ 558800 h 3150465"/>
              <a:gd name="connsiteX87" fmla="*/ 2794000 w 7142480"/>
              <a:gd name="connsiteY87" fmla="*/ 538480 h 3150465"/>
              <a:gd name="connsiteX88" fmla="*/ 2905760 w 7142480"/>
              <a:gd name="connsiteY88" fmla="*/ 457200 h 3150465"/>
              <a:gd name="connsiteX89" fmla="*/ 3007360 w 7142480"/>
              <a:gd name="connsiteY89" fmla="*/ 375920 h 3150465"/>
              <a:gd name="connsiteX90" fmla="*/ 3281680 w 7142480"/>
              <a:gd name="connsiteY90" fmla="*/ 233680 h 3150465"/>
              <a:gd name="connsiteX91" fmla="*/ 3495040 w 7142480"/>
              <a:gd name="connsiteY91" fmla="*/ 142240 h 3150465"/>
              <a:gd name="connsiteX92" fmla="*/ 3667760 w 7142480"/>
              <a:gd name="connsiteY92" fmla="*/ 91440 h 3150465"/>
              <a:gd name="connsiteX93" fmla="*/ 3942080 w 7142480"/>
              <a:gd name="connsiteY93" fmla="*/ 30480 h 3150465"/>
              <a:gd name="connsiteX94" fmla="*/ 4104640 w 7142480"/>
              <a:gd name="connsiteY94" fmla="*/ 20320 h 3150465"/>
              <a:gd name="connsiteX95" fmla="*/ 4277360 w 7142480"/>
              <a:gd name="connsiteY95" fmla="*/ 0 h 3150465"/>
              <a:gd name="connsiteX96" fmla="*/ 4409440 w 7142480"/>
              <a:gd name="connsiteY96" fmla="*/ 40640 h 3150465"/>
              <a:gd name="connsiteX97" fmla="*/ 4429760 w 7142480"/>
              <a:gd name="connsiteY97" fmla="*/ 71120 h 3150465"/>
              <a:gd name="connsiteX98" fmla="*/ 4439920 w 7142480"/>
              <a:gd name="connsiteY98" fmla="*/ 193040 h 3150465"/>
              <a:gd name="connsiteX99" fmla="*/ 4450080 w 7142480"/>
              <a:gd name="connsiteY99" fmla="*/ 233680 h 3150465"/>
              <a:gd name="connsiteX100" fmla="*/ 4460240 w 7142480"/>
              <a:gd name="connsiteY100" fmla="*/ 284480 h 3150465"/>
              <a:gd name="connsiteX101" fmla="*/ 4429760 w 7142480"/>
              <a:gd name="connsiteY101" fmla="*/ 650240 h 3150465"/>
              <a:gd name="connsiteX102" fmla="*/ 4368800 w 7142480"/>
              <a:gd name="connsiteY102" fmla="*/ 731520 h 3150465"/>
              <a:gd name="connsiteX103" fmla="*/ 4318000 w 7142480"/>
              <a:gd name="connsiteY103" fmla="*/ 762000 h 3150465"/>
              <a:gd name="connsiteX104" fmla="*/ 4297680 w 7142480"/>
              <a:gd name="connsiteY104" fmla="*/ 792480 h 3150465"/>
              <a:gd name="connsiteX105" fmla="*/ 4287520 w 7142480"/>
              <a:gd name="connsiteY105" fmla="*/ 843280 h 3150465"/>
              <a:gd name="connsiteX106" fmla="*/ 4277360 w 7142480"/>
              <a:gd name="connsiteY106" fmla="*/ 873760 h 3150465"/>
              <a:gd name="connsiteX107" fmla="*/ 4267200 w 7142480"/>
              <a:gd name="connsiteY107" fmla="*/ 914400 h 3150465"/>
              <a:gd name="connsiteX108" fmla="*/ 4206240 w 7142480"/>
              <a:gd name="connsiteY108" fmla="*/ 955040 h 3150465"/>
              <a:gd name="connsiteX109" fmla="*/ 4175760 w 7142480"/>
              <a:gd name="connsiteY109" fmla="*/ 975360 h 3150465"/>
              <a:gd name="connsiteX110" fmla="*/ 4135120 w 7142480"/>
              <a:gd name="connsiteY110" fmla="*/ 1005840 h 3150465"/>
              <a:gd name="connsiteX111" fmla="*/ 4043680 w 7142480"/>
              <a:gd name="connsiteY111" fmla="*/ 1036320 h 3150465"/>
              <a:gd name="connsiteX112" fmla="*/ 3982720 w 7142480"/>
              <a:gd name="connsiteY112" fmla="*/ 1076960 h 3150465"/>
              <a:gd name="connsiteX113" fmla="*/ 3942080 w 7142480"/>
              <a:gd name="connsiteY113" fmla="*/ 1117600 h 3150465"/>
              <a:gd name="connsiteX114" fmla="*/ 3921760 w 7142480"/>
              <a:gd name="connsiteY114" fmla="*/ 1148080 h 3150465"/>
              <a:gd name="connsiteX115" fmla="*/ 3891280 w 7142480"/>
              <a:gd name="connsiteY115" fmla="*/ 1168400 h 3150465"/>
              <a:gd name="connsiteX116" fmla="*/ 3810000 w 7142480"/>
              <a:gd name="connsiteY116" fmla="*/ 1198880 h 3150465"/>
              <a:gd name="connsiteX117" fmla="*/ 3535680 w 7142480"/>
              <a:gd name="connsiteY117" fmla="*/ 1209040 h 3150465"/>
              <a:gd name="connsiteX118" fmla="*/ 3505200 w 7142480"/>
              <a:gd name="connsiteY118" fmla="*/ 1219200 h 3150465"/>
              <a:gd name="connsiteX119" fmla="*/ 3474720 w 7142480"/>
              <a:gd name="connsiteY119" fmla="*/ 1310640 h 3150465"/>
              <a:gd name="connsiteX120" fmla="*/ 3454400 w 7142480"/>
              <a:gd name="connsiteY120" fmla="*/ 1341120 h 3150465"/>
              <a:gd name="connsiteX121" fmla="*/ 3444240 w 7142480"/>
              <a:gd name="connsiteY121" fmla="*/ 1534160 h 3150465"/>
              <a:gd name="connsiteX122" fmla="*/ 3444240 w 7142480"/>
              <a:gd name="connsiteY122" fmla="*/ 1686560 h 3150465"/>
              <a:gd name="connsiteX123" fmla="*/ 3454400 w 7142480"/>
              <a:gd name="connsiteY123" fmla="*/ 1737360 h 3150465"/>
              <a:gd name="connsiteX124" fmla="*/ 3525520 w 7142480"/>
              <a:gd name="connsiteY124" fmla="*/ 1757680 h 3150465"/>
              <a:gd name="connsiteX125" fmla="*/ 3566160 w 7142480"/>
              <a:gd name="connsiteY125" fmla="*/ 1798320 h 3150465"/>
              <a:gd name="connsiteX126" fmla="*/ 3596640 w 7142480"/>
              <a:gd name="connsiteY126" fmla="*/ 1818640 h 3150465"/>
              <a:gd name="connsiteX127" fmla="*/ 3637280 w 7142480"/>
              <a:gd name="connsiteY127" fmla="*/ 1910080 h 3150465"/>
              <a:gd name="connsiteX128" fmla="*/ 3667760 w 7142480"/>
              <a:gd name="connsiteY128" fmla="*/ 1930400 h 3150465"/>
              <a:gd name="connsiteX129" fmla="*/ 3708400 w 7142480"/>
              <a:gd name="connsiteY129" fmla="*/ 1940560 h 3150465"/>
              <a:gd name="connsiteX130" fmla="*/ 3728720 w 7142480"/>
              <a:gd name="connsiteY130" fmla="*/ 2021840 h 3150465"/>
              <a:gd name="connsiteX131" fmla="*/ 3738880 w 7142480"/>
              <a:gd name="connsiteY131" fmla="*/ 2052320 h 3150465"/>
              <a:gd name="connsiteX132" fmla="*/ 3749040 w 7142480"/>
              <a:gd name="connsiteY132" fmla="*/ 2103120 h 3150465"/>
              <a:gd name="connsiteX133" fmla="*/ 3759200 w 7142480"/>
              <a:gd name="connsiteY133" fmla="*/ 2133600 h 3150465"/>
              <a:gd name="connsiteX134" fmla="*/ 3799840 w 7142480"/>
              <a:gd name="connsiteY134" fmla="*/ 2194560 h 3150465"/>
              <a:gd name="connsiteX135" fmla="*/ 3810000 w 7142480"/>
              <a:gd name="connsiteY135" fmla="*/ 2346960 h 3150465"/>
              <a:gd name="connsiteX136" fmla="*/ 3840480 w 7142480"/>
              <a:gd name="connsiteY136" fmla="*/ 2377440 h 3150465"/>
              <a:gd name="connsiteX137" fmla="*/ 3891280 w 7142480"/>
              <a:gd name="connsiteY137" fmla="*/ 2448560 h 3150465"/>
              <a:gd name="connsiteX138" fmla="*/ 3901440 w 7142480"/>
              <a:gd name="connsiteY138" fmla="*/ 2489200 h 3150465"/>
              <a:gd name="connsiteX139" fmla="*/ 3931920 w 7142480"/>
              <a:gd name="connsiteY139" fmla="*/ 2529840 h 3150465"/>
              <a:gd name="connsiteX140" fmla="*/ 4033520 w 7142480"/>
              <a:gd name="connsiteY140" fmla="*/ 2600960 h 3150465"/>
              <a:gd name="connsiteX141" fmla="*/ 4074160 w 7142480"/>
              <a:gd name="connsiteY141" fmla="*/ 2611120 h 3150465"/>
              <a:gd name="connsiteX142" fmla="*/ 4124960 w 7142480"/>
              <a:gd name="connsiteY142" fmla="*/ 2631440 h 3150465"/>
              <a:gd name="connsiteX143" fmla="*/ 4165600 w 7142480"/>
              <a:gd name="connsiteY143" fmla="*/ 2641600 h 3150465"/>
              <a:gd name="connsiteX144" fmla="*/ 4206240 w 7142480"/>
              <a:gd name="connsiteY144" fmla="*/ 2661920 h 3150465"/>
              <a:gd name="connsiteX145" fmla="*/ 4236720 w 7142480"/>
              <a:gd name="connsiteY145" fmla="*/ 2682240 h 3150465"/>
              <a:gd name="connsiteX146" fmla="*/ 4287520 w 7142480"/>
              <a:gd name="connsiteY146" fmla="*/ 2692400 h 3150465"/>
              <a:gd name="connsiteX147" fmla="*/ 4429760 w 7142480"/>
              <a:gd name="connsiteY147" fmla="*/ 2702560 h 3150465"/>
              <a:gd name="connsiteX148" fmla="*/ 4500880 w 7142480"/>
              <a:gd name="connsiteY148" fmla="*/ 2712720 h 3150465"/>
              <a:gd name="connsiteX149" fmla="*/ 4582160 w 7142480"/>
              <a:gd name="connsiteY149" fmla="*/ 2722880 h 3150465"/>
              <a:gd name="connsiteX150" fmla="*/ 4653280 w 7142480"/>
              <a:gd name="connsiteY150" fmla="*/ 2743200 h 3150465"/>
              <a:gd name="connsiteX151" fmla="*/ 4704080 w 7142480"/>
              <a:gd name="connsiteY151" fmla="*/ 2753360 h 3150465"/>
              <a:gd name="connsiteX152" fmla="*/ 4734560 w 7142480"/>
              <a:gd name="connsiteY152" fmla="*/ 2773680 h 3150465"/>
              <a:gd name="connsiteX153" fmla="*/ 4907280 w 7142480"/>
              <a:gd name="connsiteY153" fmla="*/ 2794000 h 3150465"/>
              <a:gd name="connsiteX154" fmla="*/ 5039360 w 7142480"/>
              <a:gd name="connsiteY154" fmla="*/ 2875280 h 3150465"/>
              <a:gd name="connsiteX155" fmla="*/ 5100320 w 7142480"/>
              <a:gd name="connsiteY155" fmla="*/ 2966720 h 3150465"/>
              <a:gd name="connsiteX156" fmla="*/ 5130800 w 7142480"/>
              <a:gd name="connsiteY156" fmla="*/ 2997200 h 3150465"/>
              <a:gd name="connsiteX157" fmla="*/ 5334000 w 7142480"/>
              <a:gd name="connsiteY157" fmla="*/ 3088640 h 3150465"/>
              <a:gd name="connsiteX158" fmla="*/ 5364480 w 7142480"/>
              <a:gd name="connsiteY158" fmla="*/ 3108960 h 3150465"/>
              <a:gd name="connsiteX159" fmla="*/ 5405120 w 7142480"/>
              <a:gd name="connsiteY159" fmla="*/ 3119120 h 3150465"/>
              <a:gd name="connsiteX160" fmla="*/ 5435600 w 7142480"/>
              <a:gd name="connsiteY160" fmla="*/ 3149600 h 3150465"/>
              <a:gd name="connsiteX161" fmla="*/ 5516880 w 7142480"/>
              <a:gd name="connsiteY161" fmla="*/ 3068320 h 3150465"/>
              <a:gd name="connsiteX162" fmla="*/ 5628640 w 7142480"/>
              <a:gd name="connsiteY162" fmla="*/ 2966720 h 3150465"/>
              <a:gd name="connsiteX163" fmla="*/ 5781040 w 7142480"/>
              <a:gd name="connsiteY163" fmla="*/ 2844800 h 3150465"/>
              <a:gd name="connsiteX164" fmla="*/ 6024880 w 7142480"/>
              <a:gd name="connsiteY164" fmla="*/ 2682240 h 3150465"/>
              <a:gd name="connsiteX165" fmla="*/ 6085840 w 7142480"/>
              <a:gd name="connsiteY165" fmla="*/ 2651760 h 3150465"/>
              <a:gd name="connsiteX166" fmla="*/ 6136640 w 7142480"/>
              <a:gd name="connsiteY166" fmla="*/ 2631440 h 3150465"/>
              <a:gd name="connsiteX167" fmla="*/ 6167120 w 7142480"/>
              <a:gd name="connsiteY167" fmla="*/ 2611120 h 3150465"/>
              <a:gd name="connsiteX168" fmla="*/ 6217920 w 7142480"/>
              <a:gd name="connsiteY168" fmla="*/ 2600960 h 3150465"/>
              <a:gd name="connsiteX169" fmla="*/ 6350000 w 7142480"/>
              <a:gd name="connsiteY169" fmla="*/ 2611120 h 3150465"/>
              <a:gd name="connsiteX170" fmla="*/ 6380480 w 7142480"/>
              <a:gd name="connsiteY170" fmla="*/ 2621280 h 3150465"/>
              <a:gd name="connsiteX171" fmla="*/ 6532880 w 7142480"/>
              <a:gd name="connsiteY171" fmla="*/ 2631440 h 3150465"/>
              <a:gd name="connsiteX172" fmla="*/ 6543040 w 7142480"/>
              <a:gd name="connsiteY172" fmla="*/ 2661920 h 3150465"/>
              <a:gd name="connsiteX173" fmla="*/ 6553200 w 7142480"/>
              <a:gd name="connsiteY173" fmla="*/ 2702560 h 3150465"/>
              <a:gd name="connsiteX174" fmla="*/ 6583680 w 7142480"/>
              <a:gd name="connsiteY174" fmla="*/ 2712720 h 3150465"/>
              <a:gd name="connsiteX175" fmla="*/ 6715760 w 7142480"/>
              <a:gd name="connsiteY175" fmla="*/ 2733040 h 3150465"/>
              <a:gd name="connsiteX176" fmla="*/ 6736080 w 7142480"/>
              <a:gd name="connsiteY176" fmla="*/ 2763520 h 3150465"/>
              <a:gd name="connsiteX177" fmla="*/ 6807200 w 7142480"/>
              <a:gd name="connsiteY177" fmla="*/ 2783840 h 3150465"/>
              <a:gd name="connsiteX178" fmla="*/ 6827520 w 7142480"/>
              <a:gd name="connsiteY178" fmla="*/ 2814320 h 3150465"/>
              <a:gd name="connsiteX179" fmla="*/ 6858000 w 7142480"/>
              <a:gd name="connsiteY179" fmla="*/ 2824480 h 3150465"/>
              <a:gd name="connsiteX180" fmla="*/ 6929120 w 7142480"/>
              <a:gd name="connsiteY180" fmla="*/ 2834640 h 3150465"/>
              <a:gd name="connsiteX181" fmla="*/ 7061200 w 7142480"/>
              <a:gd name="connsiteY181" fmla="*/ 2854960 h 3150465"/>
              <a:gd name="connsiteX182" fmla="*/ 7132320 w 7142480"/>
              <a:gd name="connsiteY182" fmla="*/ 2895600 h 3150465"/>
              <a:gd name="connsiteX183" fmla="*/ 7142480 w 7142480"/>
              <a:gd name="connsiteY183" fmla="*/ 2905760 h 315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7142480" h="3150465">
                <a:moveTo>
                  <a:pt x="0" y="1605280"/>
                </a:moveTo>
                <a:cubicBezTo>
                  <a:pt x="30480" y="1612053"/>
                  <a:pt x="61597" y="1616418"/>
                  <a:pt x="91440" y="1625600"/>
                </a:cubicBezTo>
                <a:cubicBezTo>
                  <a:pt x="107194" y="1630447"/>
                  <a:pt x="148347" y="1654396"/>
                  <a:pt x="162560" y="1666240"/>
                </a:cubicBezTo>
                <a:cubicBezTo>
                  <a:pt x="188624" y="1687960"/>
                  <a:pt x="203734" y="1709660"/>
                  <a:pt x="223520" y="1737360"/>
                </a:cubicBezTo>
                <a:cubicBezTo>
                  <a:pt x="230617" y="1747296"/>
                  <a:pt x="233238" y="1761782"/>
                  <a:pt x="243840" y="1767840"/>
                </a:cubicBezTo>
                <a:cubicBezTo>
                  <a:pt x="258833" y="1776408"/>
                  <a:pt x="277887" y="1773812"/>
                  <a:pt x="294640" y="1778000"/>
                </a:cubicBezTo>
                <a:cubicBezTo>
                  <a:pt x="305030" y="1780597"/>
                  <a:pt x="315541" y="1783371"/>
                  <a:pt x="325120" y="1788160"/>
                </a:cubicBezTo>
                <a:cubicBezTo>
                  <a:pt x="336042" y="1793621"/>
                  <a:pt x="345664" y="1801383"/>
                  <a:pt x="355600" y="1808480"/>
                </a:cubicBezTo>
                <a:cubicBezTo>
                  <a:pt x="369379" y="1818322"/>
                  <a:pt x="381094" y="1831387"/>
                  <a:pt x="396240" y="1838960"/>
                </a:cubicBezTo>
                <a:cubicBezTo>
                  <a:pt x="408729" y="1845205"/>
                  <a:pt x="423333" y="1845733"/>
                  <a:pt x="436880" y="1849120"/>
                </a:cubicBezTo>
                <a:cubicBezTo>
                  <a:pt x="453813" y="1862667"/>
                  <a:pt x="469085" y="1878603"/>
                  <a:pt x="487680" y="1889760"/>
                </a:cubicBezTo>
                <a:cubicBezTo>
                  <a:pt x="515008" y="1906157"/>
                  <a:pt x="548685" y="1912631"/>
                  <a:pt x="579120" y="1920240"/>
                </a:cubicBezTo>
                <a:cubicBezTo>
                  <a:pt x="650240" y="1916853"/>
                  <a:pt x="721525" y="1915993"/>
                  <a:pt x="792480" y="1910080"/>
                </a:cubicBezTo>
                <a:cubicBezTo>
                  <a:pt x="803153" y="1909191"/>
                  <a:pt x="812458" y="1902020"/>
                  <a:pt x="822960" y="1899920"/>
                </a:cubicBezTo>
                <a:cubicBezTo>
                  <a:pt x="858573" y="1892797"/>
                  <a:pt x="908530" y="1890505"/>
                  <a:pt x="944880" y="1879600"/>
                </a:cubicBezTo>
                <a:cubicBezTo>
                  <a:pt x="962349" y="1874359"/>
                  <a:pt x="978378" y="1865047"/>
                  <a:pt x="995680" y="1859280"/>
                </a:cubicBezTo>
                <a:cubicBezTo>
                  <a:pt x="1008927" y="1854864"/>
                  <a:pt x="1022894" y="1852956"/>
                  <a:pt x="1036320" y="1849120"/>
                </a:cubicBezTo>
                <a:cubicBezTo>
                  <a:pt x="1046618" y="1846178"/>
                  <a:pt x="1056184" y="1840375"/>
                  <a:pt x="1066800" y="1838960"/>
                </a:cubicBezTo>
                <a:cubicBezTo>
                  <a:pt x="1107223" y="1833570"/>
                  <a:pt x="1148189" y="1833303"/>
                  <a:pt x="1188720" y="1828800"/>
                </a:cubicBezTo>
                <a:cubicBezTo>
                  <a:pt x="1233560" y="1823818"/>
                  <a:pt x="1249958" y="1818571"/>
                  <a:pt x="1290320" y="1808480"/>
                </a:cubicBezTo>
                <a:cubicBezTo>
                  <a:pt x="1300480" y="1811867"/>
                  <a:pt x="1312437" y="1811950"/>
                  <a:pt x="1320800" y="1818640"/>
                </a:cubicBezTo>
                <a:cubicBezTo>
                  <a:pt x="1330335" y="1826268"/>
                  <a:pt x="1332486" y="1840486"/>
                  <a:pt x="1341120" y="1849120"/>
                </a:cubicBezTo>
                <a:cubicBezTo>
                  <a:pt x="1349754" y="1857754"/>
                  <a:pt x="1361440" y="1862667"/>
                  <a:pt x="1371600" y="1869440"/>
                </a:cubicBezTo>
                <a:cubicBezTo>
                  <a:pt x="1385147" y="1889760"/>
                  <a:pt x="1404517" y="1907232"/>
                  <a:pt x="1412240" y="1930400"/>
                </a:cubicBezTo>
                <a:cubicBezTo>
                  <a:pt x="1415627" y="1940560"/>
                  <a:pt x="1419458" y="1950582"/>
                  <a:pt x="1422400" y="1960880"/>
                </a:cubicBezTo>
                <a:cubicBezTo>
                  <a:pt x="1426236" y="1974306"/>
                  <a:pt x="1427657" y="1988445"/>
                  <a:pt x="1432560" y="2001520"/>
                </a:cubicBezTo>
                <a:cubicBezTo>
                  <a:pt x="1437878" y="2015701"/>
                  <a:pt x="1446914" y="2028239"/>
                  <a:pt x="1452880" y="2042160"/>
                </a:cubicBezTo>
                <a:cubicBezTo>
                  <a:pt x="1457099" y="2052004"/>
                  <a:pt x="1460443" y="2062250"/>
                  <a:pt x="1463040" y="2072640"/>
                </a:cubicBezTo>
                <a:cubicBezTo>
                  <a:pt x="1467228" y="2089393"/>
                  <a:pt x="1460989" y="2111229"/>
                  <a:pt x="1473200" y="2123440"/>
                </a:cubicBezTo>
                <a:cubicBezTo>
                  <a:pt x="1488346" y="2138586"/>
                  <a:pt x="1516338" y="2131879"/>
                  <a:pt x="1534160" y="2143760"/>
                </a:cubicBezTo>
                <a:lnTo>
                  <a:pt x="1564640" y="2164080"/>
                </a:lnTo>
                <a:cubicBezTo>
                  <a:pt x="1568027" y="2174240"/>
                  <a:pt x="1568859" y="2185649"/>
                  <a:pt x="1574800" y="2194560"/>
                </a:cubicBezTo>
                <a:cubicBezTo>
                  <a:pt x="1582770" y="2206515"/>
                  <a:pt x="1602591" y="2210925"/>
                  <a:pt x="1605280" y="2225040"/>
                </a:cubicBezTo>
                <a:cubicBezTo>
                  <a:pt x="1630166" y="2355690"/>
                  <a:pt x="1578764" y="2370004"/>
                  <a:pt x="1635760" y="2438400"/>
                </a:cubicBezTo>
                <a:cubicBezTo>
                  <a:pt x="1644958" y="2449438"/>
                  <a:pt x="1656080" y="2458720"/>
                  <a:pt x="1666240" y="2468880"/>
                </a:cubicBezTo>
                <a:cubicBezTo>
                  <a:pt x="1689301" y="2538064"/>
                  <a:pt x="1660274" y="2452970"/>
                  <a:pt x="1696720" y="2550160"/>
                </a:cubicBezTo>
                <a:cubicBezTo>
                  <a:pt x="1700480" y="2560188"/>
                  <a:pt x="1703120" y="2570612"/>
                  <a:pt x="1706880" y="2580640"/>
                </a:cubicBezTo>
                <a:cubicBezTo>
                  <a:pt x="1713284" y="2597717"/>
                  <a:pt x="1720427" y="2614507"/>
                  <a:pt x="1727200" y="2631440"/>
                </a:cubicBezTo>
                <a:cubicBezTo>
                  <a:pt x="1730587" y="2651760"/>
                  <a:pt x="1727139" y="2674514"/>
                  <a:pt x="1737360" y="2692400"/>
                </a:cubicBezTo>
                <a:cubicBezTo>
                  <a:pt x="1742673" y="2701699"/>
                  <a:pt x="1757450" y="2699963"/>
                  <a:pt x="1767840" y="2702560"/>
                </a:cubicBezTo>
                <a:cubicBezTo>
                  <a:pt x="1784593" y="2706748"/>
                  <a:pt x="1801887" y="2708532"/>
                  <a:pt x="1818640" y="2712720"/>
                </a:cubicBezTo>
                <a:cubicBezTo>
                  <a:pt x="1829030" y="2715317"/>
                  <a:pt x="1838730" y="2720283"/>
                  <a:pt x="1849120" y="2722880"/>
                </a:cubicBezTo>
                <a:cubicBezTo>
                  <a:pt x="1879411" y="2730453"/>
                  <a:pt x="1910080" y="2736427"/>
                  <a:pt x="1940560" y="2743200"/>
                </a:cubicBezTo>
                <a:cubicBezTo>
                  <a:pt x="2044459" y="2812466"/>
                  <a:pt x="1872710" y="2700990"/>
                  <a:pt x="2021840" y="2783840"/>
                </a:cubicBezTo>
                <a:cubicBezTo>
                  <a:pt x="2036642" y="2792064"/>
                  <a:pt x="2048608" y="2804609"/>
                  <a:pt x="2062480" y="2814320"/>
                </a:cubicBezTo>
                <a:cubicBezTo>
                  <a:pt x="2082487" y="2828325"/>
                  <a:pt x="2123440" y="2854960"/>
                  <a:pt x="2123440" y="2854960"/>
                </a:cubicBezTo>
                <a:cubicBezTo>
                  <a:pt x="2175701" y="2823603"/>
                  <a:pt x="2183406" y="2824566"/>
                  <a:pt x="2225040" y="2773680"/>
                </a:cubicBezTo>
                <a:cubicBezTo>
                  <a:pt x="2240505" y="2754779"/>
                  <a:pt x="2250424" y="2731790"/>
                  <a:pt x="2265680" y="2712720"/>
                </a:cubicBezTo>
                <a:cubicBezTo>
                  <a:pt x="2290153" y="2682129"/>
                  <a:pt x="2307646" y="2656429"/>
                  <a:pt x="2336800" y="2631440"/>
                </a:cubicBezTo>
                <a:cubicBezTo>
                  <a:pt x="2373730" y="2599786"/>
                  <a:pt x="2376450" y="2601455"/>
                  <a:pt x="2418080" y="2580640"/>
                </a:cubicBezTo>
                <a:cubicBezTo>
                  <a:pt x="2428240" y="2567093"/>
                  <a:pt x="2438718" y="2553779"/>
                  <a:pt x="2448560" y="2540000"/>
                </a:cubicBezTo>
                <a:cubicBezTo>
                  <a:pt x="2472189" y="2506920"/>
                  <a:pt x="2471728" y="2497224"/>
                  <a:pt x="2509520" y="2468880"/>
                </a:cubicBezTo>
                <a:cubicBezTo>
                  <a:pt x="2521637" y="2459793"/>
                  <a:pt x="2537835" y="2457363"/>
                  <a:pt x="2550160" y="2448560"/>
                </a:cubicBezTo>
                <a:cubicBezTo>
                  <a:pt x="2561852" y="2440209"/>
                  <a:pt x="2568685" y="2426050"/>
                  <a:pt x="2580640" y="2418080"/>
                </a:cubicBezTo>
                <a:cubicBezTo>
                  <a:pt x="2589551" y="2412139"/>
                  <a:pt x="2601541" y="2412709"/>
                  <a:pt x="2611120" y="2407920"/>
                </a:cubicBezTo>
                <a:cubicBezTo>
                  <a:pt x="2622042" y="2402459"/>
                  <a:pt x="2630678" y="2393061"/>
                  <a:pt x="2641600" y="2387600"/>
                </a:cubicBezTo>
                <a:cubicBezTo>
                  <a:pt x="2651179" y="2382811"/>
                  <a:pt x="2662718" y="2382641"/>
                  <a:pt x="2672080" y="2377440"/>
                </a:cubicBezTo>
                <a:cubicBezTo>
                  <a:pt x="2693428" y="2365580"/>
                  <a:pt x="2709872" y="2344523"/>
                  <a:pt x="2733040" y="2336800"/>
                </a:cubicBezTo>
                <a:cubicBezTo>
                  <a:pt x="2773601" y="2323280"/>
                  <a:pt x="2833352" y="2305351"/>
                  <a:pt x="2875280" y="2286000"/>
                </a:cubicBezTo>
                <a:cubicBezTo>
                  <a:pt x="2902783" y="2273306"/>
                  <a:pt x="2935141" y="2266779"/>
                  <a:pt x="2956560" y="2245360"/>
                </a:cubicBezTo>
                <a:cubicBezTo>
                  <a:pt x="2979030" y="2222890"/>
                  <a:pt x="2989230" y="2208705"/>
                  <a:pt x="3017520" y="2194560"/>
                </a:cubicBezTo>
                <a:cubicBezTo>
                  <a:pt x="3027099" y="2189771"/>
                  <a:pt x="3037840" y="2187787"/>
                  <a:pt x="3048000" y="2184400"/>
                </a:cubicBezTo>
                <a:cubicBezTo>
                  <a:pt x="3058160" y="2174240"/>
                  <a:pt x="3067571" y="2163271"/>
                  <a:pt x="3078480" y="2153920"/>
                </a:cubicBezTo>
                <a:cubicBezTo>
                  <a:pt x="3104808" y="2131354"/>
                  <a:pt x="3153849" y="2100287"/>
                  <a:pt x="3180080" y="2082800"/>
                </a:cubicBezTo>
                <a:lnTo>
                  <a:pt x="3210560" y="2062480"/>
                </a:lnTo>
                <a:cubicBezTo>
                  <a:pt x="3234987" y="1964772"/>
                  <a:pt x="3214124" y="2003542"/>
                  <a:pt x="3261360" y="1940560"/>
                </a:cubicBezTo>
                <a:cubicBezTo>
                  <a:pt x="3264747" y="1930400"/>
                  <a:pt x="3264664" y="1918307"/>
                  <a:pt x="3271520" y="1910080"/>
                </a:cubicBezTo>
                <a:cubicBezTo>
                  <a:pt x="3282360" y="1897071"/>
                  <a:pt x="3304051" y="1894466"/>
                  <a:pt x="3312160" y="1879600"/>
                </a:cubicBezTo>
                <a:cubicBezTo>
                  <a:pt x="3325533" y="1855083"/>
                  <a:pt x="3319991" y="1823299"/>
                  <a:pt x="3332480" y="1798320"/>
                </a:cubicBezTo>
                <a:cubicBezTo>
                  <a:pt x="3357589" y="1748101"/>
                  <a:pt x="3348011" y="1772048"/>
                  <a:pt x="3362960" y="1727200"/>
                </a:cubicBezTo>
                <a:cubicBezTo>
                  <a:pt x="3339959" y="1635198"/>
                  <a:pt x="3373461" y="1714585"/>
                  <a:pt x="3220720" y="1676400"/>
                </a:cubicBezTo>
                <a:cubicBezTo>
                  <a:pt x="3206781" y="1672915"/>
                  <a:pt x="3200400" y="1656080"/>
                  <a:pt x="3190240" y="1645920"/>
                </a:cubicBezTo>
                <a:cubicBezTo>
                  <a:pt x="3186853" y="1635760"/>
                  <a:pt x="3182180" y="1625942"/>
                  <a:pt x="3180080" y="1615440"/>
                </a:cubicBezTo>
                <a:cubicBezTo>
                  <a:pt x="3175384" y="1591958"/>
                  <a:pt x="3177974" y="1566872"/>
                  <a:pt x="3169920" y="1544320"/>
                </a:cubicBezTo>
                <a:cubicBezTo>
                  <a:pt x="3149092" y="1486001"/>
                  <a:pt x="3108589" y="1454771"/>
                  <a:pt x="3078480" y="1402080"/>
                </a:cubicBezTo>
                <a:cubicBezTo>
                  <a:pt x="3065684" y="1379686"/>
                  <a:pt x="3069460" y="1345267"/>
                  <a:pt x="3048000" y="1330960"/>
                </a:cubicBezTo>
                <a:cubicBezTo>
                  <a:pt x="3022483" y="1313949"/>
                  <a:pt x="2987040" y="1324187"/>
                  <a:pt x="2956560" y="1320800"/>
                </a:cubicBezTo>
                <a:cubicBezTo>
                  <a:pt x="2905095" y="1295067"/>
                  <a:pt x="2819547" y="1254907"/>
                  <a:pt x="2783840" y="1219200"/>
                </a:cubicBezTo>
                <a:cubicBezTo>
                  <a:pt x="2756747" y="1192107"/>
                  <a:pt x="2723814" y="1169801"/>
                  <a:pt x="2702560" y="1137920"/>
                </a:cubicBezTo>
                <a:lnTo>
                  <a:pt x="2661920" y="1076960"/>
                </a:lnTo>
                <a:lnTo>
                  <a:pt x="2641600" y="1046480"/>
                </a:lnTo>
                <a:cubicBezTo>
                  <a:pt x="2621280" y="1056640"/>
                  <a:pt x="2593242" y="1095863"/>
                  <a:pt x="2580640" y="1076960"/>
                </a:cubicBezTo>
                <a:cubicBezTo>
                  <a:pt x="2552163" y="1034244"/>
                  <a:pt x="2634239" y="938930"/>
                  <a:pt x="2651760" y="914400"/>
                </a:cubicBezTo>
                <a:cubicBezTo>
                  <a:pt x="2658533" y="883920"/>
                  <a:pt x="2665059" y="853384"/>
                  <a:pt x="2672080" y="822960"/>
                </a:cubicBezTo>
                <a:cubicBezTo>
                  <a:pt x="2675220" y="809354"/>
                  <a:pt x="2680117" y="796121"/>
                  <a:pt x="2682240" y="782320"/>
                </a:cubicBezTo>
                <a:cubicBezTo>
                  <a:pt x="2700807" y="661637"/>
                  <a:pt x="2675645" y="722103"/>
                  <a:pt x="2722880" y="619760"/>
                </a:cubicBezTo>
                <a:cubicBezTo>
                  <a:pt x="2732400" y="599133"/>
                  <a:pt x="2738400" y="575897"/>
                  <a:pt x="2753360" y="558800"/>
                </a:cubicBezTo>
                <a:cubicBezTo>
                  <a:pt x="2763333" y="547402"/>
                  <a:pt x="2781398" y="546881"/>
                  <a:pt x="2794000" y="538480"/>
                </a:cubicBezTo>
                <a:cubicBezTo>
                  <a:pt x="2832327" y="512928"/>
                  <a:pt x="2869790" y="485976"/>
                  <a:pt x="2905760" y="457200"/>
                </a:cubicBezTo>
                <a:cubicBezTo>
                  <a:pt x="2939627" y="430107"/>
                  <a:pt x="2971496" y="400308"/>
                  <a:pt x="3007360" y="375920"/>
                </a:cubicBezTo>
                <a:cubicBezTo>
                  <a:pt x="3148261" y="280107"/>
                  <a:pt x="3141676" y="293682"/>
                  <a:pt x="3281680" y="233680"/>
                </a:cubicBezTo>
                <a:cubicBezTo>
                  <a:pt x="3323447" y="215780"/>
                  <a:pt x="3461001" y="152252"/>
                  <a:pt x="3495040" y="142240"/>
                </a:cubicBezTo>
                <a:cubicBezTo>
                  <a:pt x="3552613" y="125307"/>
                  <a:pt x="3609863" y="107230"/>
                  <a:pt x="3667760" y="91440"/>
                </a:cubicBezTo>
                <a:cubicBezTo>
                  <a:pt x="3731436" y="74074"/>
                  <a:pt x="3867303" y="38789"/>
                  <a:pt x="3942080" y="30480"/>
                </a:cubicBezTo>
                <a:cubicBezTo>
                  <a:pt x="3996040" y="24484"/>
                  <a:pt x="4050521" y="24650"/>
                  <a:pt x="4104640" y="20320"/>
                </a:cubicBezTo>
                <a:cubicBezTo>
                  <a:pt x="4141238" y="17392"/>
                  <a:pt x="4238638" y="4840"/>
                  <a:pt x="4277360" y="0"/>
                </a:cubicBezTo>
                <a:cubicBezTo>
                  <a:pt x="4369765" y="9240"/>
                  <a:pt x="4364811" y="-12915"/>
                  <a:pt x="4409440" y="40640"/>
                </a:cubicBezTo>
                <a:cubicBezTo>
                  <a:pt x="4417257" y="50021"/>
                  <a:pt x="4422987" y="60960"/>
                  <a:pt x="4429760" y="71120"/>
                </a:cubicBezTo>
                <a:cubicBezTo>
                  <a:pt x="4433147" y="111760"/>
                  <a:pt x="4434862" y="152574"/>
                  <a:pt x="4439920" y="193040"/>
                </a:cubicBezTo>
                <a:cubicBezTo>
                  <a:pt x="4441652" y="206896"/>
                  <a:pt x="4447051" y="220049"/>
                  <a:pt x="4450080" y="233680"/>
                </a:cubicBezTo>
                <a:cubicBezTo>
                  <a:pt x="4453826" y="250537"/>
                  <a:pt x="4456853" y="267547"/>
                  <a:pt x="4460240" y="284480"/>
                </a:cubicBezTo>
                <a:cubicBezTo>
                  <a:pt x="4452690" y="533620"/>
                  <a:pt x="4511776" y="537468"/>
                  <a:pt x="4429760" y="650240"/>
                </a:cubicBezTo>
                <a:cubicBezTo>
                  <a:pt x="4409841" y="677629"/>
                  <a:pt x="4397840" y="714096"/>
                  <a:pt x="4368800" y="731520"/>
                </a:cubicBezTo>
                <a:lnTo>
                  <a:pt x="4318000" y="762000"/>
                </a:lnTo>
                <a:cubicBezTo>
                  <a:pt x="4311227" y="772160"/>
                  <a:pt x="4301967" y="781047"/>
                  <a:pt x="4297680" y="792480"/>
                </a:cubicBezTo>
                <a:cubicBezTo>
                  <a:pt x="4291617" y="808649"/>
                  <a:pt x="4291708" y="826527"/>
                  <a:pt x="4287520" y="843280"/>
                </a:cubicBezTo>
                <a:cubicBezTo>
                  <a:pt x="4284923" y="853670"/>
                  <a:pt x="4280302" y="863462"/>
                  <a:pt x="4277360" y="873760"/>
                </a:cubicBezTo>
                <a:cubicBezTo>
                  <a:pt x="4273524" y="887186"/>
                  <a:pt x="4274128" y="902276"/>
                  <a:pt x="4267200" y="914400"/>
                </a:cubicBezTo>
                <a:cubicBezTo>
                  <a:pt x="4244088" y="954846"/>
                  <a:pt x="4239215" y="938553"/>
                  <a:pt x="4206240" y="955040"/>
                </a:cubicBezTo>
                <a:cubicBezTo>
                  <a:pt x="4195318" y="960501"/>
                  <a:pt x="4185696" y="968263"/>
                  <a:pt x="4175760" y="975360"/>
                </a:cubicBezTo>
                <a:cubicBezTo>
                  <a:pt x="4161981" y="985202"/>
                  <a:pt x="4150495" y="998744"/>
                  <a:pt x="4135120" y="1005840"/>
                </a:cubicBezTo>
                <a:cubicBezTo>
                  <a:pt x="4105948" y="1019304"/>
                  <a:pt x="4070413" y="1018498"/>
                  <a:pt x="4043680" y="1036320"/>
                </a:cubicBezTo>
                <a:cubicBezTo>
                  <a:pt x="4023360" y="1049867"/>
                  <a:pt x="3999989" y="1059691"/>
                  <a:pt x="3982720" y="1076960"/>
                </a:cubicBezTo>
                <a:cubicBezTo>
                  <a:pt x="3969173" y="1090507"/>
                  <a:pt x="3954548" y="1103054"/>
                  <a:pt x="3942080" y="1117600"/>
                </a:cubicBezTo>
                <a:cubicBezTo>
                  <a:pt x="3934133" y="1126871"/>
                  <a:pt x="3930394" y="1139446"/>
                  <a:pt x="3921760" y="1148080"/>
                </a:cubicBezTo>
                <a:cubicBezTo>
                  <a:pt x="3913126" y="1156714"/>
                  <a:pt x="3901882" y="1162342"/>
                  <a:pt x="3891280" y="1168400"/>
                </a:cubicBezTo>
                <a:cubicBezTo>
                  <a:pt x="3867598" y="1181933"/>
                  <a:pt x="3838184" y="1197062"/>
                  <a:pt x="3810000" y="1198880"/>
                </a:cubicBezTo>
                <a:cubicBezTo>
                  <a:pt x="3718687" y="1204771"/>
                  <a:pt x="3627120" y="1205653"/>
                  <a:pt x="3535680" y="1209040"/>
                </a:cubicBezTo>
                <a:cubicBezTo>
                  <a:pt x="3525520" y="1212427"/>
                  <a:pt x="3513563" y="1212510"/>
                  <a:pt x="3505200" y="1219200"/>
                </a:cubicBezTo>
                <a:cubicBezTo>
                  <a:pt x="3473719" y="1244384"/>
                  <a:pt x="3486438" y="1275486"/>
                  <a:pt x="3474720" y="1310640"/>
                </a:cubicBezTo>
                <a:cubicBezTo>
                  <a:pt x="3470859" y="1322224"/>
                  <a:pt x="3461173" y="1330960"/>
                  <a:pt x="3454400" y="1341120"/>
                </a:cubicBezTo>
                <a:cubicBezTo>
                  <a:pt x="3451013" y="1405467"/>
                  <a:pt x="3449378" y="1469929"/>
                  <a:pt x="3444240" y="1534160"/>
                </a:cubicBezTo>
                <a:cubicBezTo>
                  <a:pt x="3434962" y="1650132"/>
                  <a:pt x="3422986" y="1537783"/>
                  <a:pt x="3444240" y="1686560"/>
                </a:cubicBezTo>
                <a:cubicBezTo>
                  <a:pt x="3446682" y="1703655"/>
                  <a:pt x="3441404" y="1725988"/>
                  <a:pt x="3454400" y="1737360"/>
                </a:cubicBezTo>
                <a:cubicBezTo>
                  <a:pt x="3472955" y="1753596"/>
                  <a:pt x="3501813" y="1750907"/>
                  <a:pt x="3525520" y="1757680"/>
                </a:cubicBezTo>
                <a:cubicBezTo>
                  <a:pt x="3539067" y="1771227"/>
                  <a:pt x="3551614" y="1785852"/>
                  <a:pt x="3566160" y="1798320"/>
                </a:cubicBezTo>
                <a:cubicBezTo>
                  <a:pt x="3575431" y="1806267"/>
                  <a:pt x="3589543" y="1808704"/>
                  <a:pt x="3596640" y="1818640"/>
                </a:cubicBezTo>
                <a:cubicBezTo>
                  <a:pt x="3628123" y="1862716"/>
                  <a:pt x="3604205" y="1870390"/>
                  <a:pt x="3637280" y="1910080"/>
                </a:cubicBezTo>
                <a:cubicBezTo>
                  <a:pt x="3645097" y="1919461"/>
                  <a:pt x="3656537" y="1925590"/>
                  <a:pt x="3667760" y="1930400"/>
                </a:cubicBezTo>
                <a:cubicBezTo>
                  <a:pt x="3680595" y="1935901"/>
                  <a:pt x="3694853" y="1937173"/>
                  <a:pt x="3708400" y="1940560"/>
                </a:cubicBezTo>
                <a:cubicBezTo>
                  <a:pt x="3731624" y="2010233"/>
                  <a:pt x="3704199" y="1923757"/>
                  <a:pt x="3728720" y="2021840"/>
                </a:cubicBezTo>
                <a:cubicBezTo>
                  <a:pt x="3731317" y="2032230"/>
                  <a:pt x="3736283" y="2041930"/>
                  <a:pt x="3738880" y="2052320"/>
                </a:cubicBezTo>
                <a:cubicBezTo>
                  <a:pt x="3743068" y="2069073"/>
                  <a:pt x="3744852" y="2086367"/>
                  <a:pt x="3749040" y="2103120"/>
                </a:cubicBezTo>
                <a:cubicBezTo>
                  <a:pt x="3751637" y="2113510"/>
                  <a:pt x="3753999" y="2124238"/>
                  <a:pt x="3759200" y="2133600"/>
                </a:cubicBezTo>
                <a:cubicBezTo>
                  <a:pt x="3771060" y="2154948"/>
                  <a:pt x="3799840" y="2194560"/>
                  <a:pt x="3799840" y="2194560"/>
                </a:cubicBezTo>
                <a:cubicBezTo>
                  <a:pt x="3803227" y="2245360"/>
                  <a:pt x="3798955" y="2297260"/>
                  <a:pt x="3810000" y="2346960"/>
                </a:cubicBezTo>
                <a:cubicBezTo>
                  <a:pt x="3813117" y="2360986"/>
                  <a:pt x="3831129" y="2366531"/>
                  <a:pt x="3840480" y="2377440"/>
                </a:cubicBezTo>
                <a:cubicBezTo>
                  <a:pt x="3859383" y="2399494"/>
                  <a:pt x="3875198" y="2424438"/>
                  <a:pt x="3891280" y="2448560"/>
                </a:cubicBezTo>
                <a:cubicBezTo>
                  <a:pt x="3894667" y="2462107"/>
                  <a:pt x="3895195" y="2476711"/>
                  <a:pt x="3901440" y="2489200"/>
                </a:cubicBezTo>
                <a:cubicBezTo>
                  <a:pt x="3909013" y="2504346"/>
                  <a:pt x="3920900" y="2516983"/>
                  <a:pt x="3931920" y="2529840"/>
                </a:cubicBezTo>
                <a:cubicBezTo>
                  <a:pt x="3962834" y="2565907"/>
                  <a:pt x="3985788" y="2579264"/>
                  <a:pt x="4033520" y="2600960"/>
                </a:cubicBezTo>
                <a:cubicBezTo>
                  <a:pt x="4046232" y="2606738"/>
                  <a:pt x="4060913" y="2606704"/>
                  <a:pt x="4074160" y="2611120"/>
                </a:cubicBezTo>
                <a:cubicBezTo>
                  <a:pt x="4091462" y="2616887"/>
                  <a:pt x="4107658" y="2625673"/>
                  <a:pt x="4124960" y="2631440"/>
                </a:cubicBezTo>
                <a:cubicBezTo>
                  <a:pt x="4138207" y="2635856"/>
                  <a:pt x="4152525" y="2636697"/>
                  <a:pt x="4165600" y="2641600"/>
                </a:cubicBezTo>
                <a:cubicBezTo>
                  <a:pt x="4179781" y="2646918"/>
                  <a:pt x="4193090" y="2654406"/>
                  <a:pt x="4206240" y="2661920"/>
                </a:cubicBezTo>
                <a:cubicBezTo>
                  <a:pt x="4216842" y="2667978"/>
                  <a:pt x="4225287" y="2677953"/>
                  <a:pt x="4236720" y="2682240"/>
                </a:cubicBezTo>
                <a:cubicBezTo>
                  <a:pt x="4252889" y="2688303"/>
                  <a:pt x="4270346" y="2690592"/>
                  <a:pt x="4287520" y="2692400"/>
                </a:cubicBezTo>
                <a:cubicBezTo>
                  <a:pt x="4334793" y="2697376"/>
                  <a:pt x="4382440" y="2698053"/>
                  <a:pt x="4429760" y="2702560"/>
                </a:cubicBezTo>
                <a:cubicBezTo>
                  <a:pt x="4453599" y="2704830"/>
                  <a:pt x="4477143" y="2709555"/>
                  <a:pt x="4500880" y="2712720"/>
                </a:cubicBezTo>
                <a:lnTo>
                  <a:pt x="4582160" y="2722880"/>
                </a:lnTo>
                <a:cubicBezTo>
                  <a:pt x="4605867" y="2729653"/>
                  <a:pt x="4629361" y="2737220"/>
                  <a:pt x="4653280" y="2743200"/>
                </a:cubicBezTo>
                <a:cubicBezTo>
                  <a:pt x="4670033" y="2747388"/>
                  <a:pt x="4687911" y="2747297"/>
                  <a:pt x="4704080" y="2753360"/>
                </a:cubicBezTo>
                <a:cubicBezTo>
                  <a:pt x="4715513" y="2757647"/>
                  <a:pt x="4722586" y="2771285"/>
                  <a:pt x="4734560" y="2773680"/>
                </a:cubicBezTo>
                <a:cubicBezTo>
                  <a:pt x="4791405" y="2785049"/>
                  <a:pt x="4849707" y="2787227"/>
                  <a:pt x="4907280" y="2794000"/>
                </a:cubicBezTo>
                <a:cubicBezTo>
                  <a:pt x="4966355" y="2823538"/>
                  <a:pt x="4994688" y="2830608"/>
                  <a:pt x="5039360" y="2875280"/>
                </a:cubicBezTo>
                <a:cubicBezTo>
                  <a:pt x="5072967" y="2908887"/>
                  <a:pt x="5071299" y="2928025"/>
                  <a:pt x="5100320" y="2966720"/>
                </a:cubicBezTo>
                <a:cubicBezTo>
                  <a:pt x="5108941" y="2978215"/>
                  <a:pt x="5120640" y="2987040"/>
                  <a:pt x="5130800" y="2997200"/>
                </a:cubicBezTo>
                <a:cubicBezTo>
                  <a:pt x="5169969" y="3134292"/>
                  <a:pt x="5121642" y="3048191"/>
                  <a:pt x="5334000" y="3088640"/>
                </a:cubicBezTo>
                <a:cubicBezTo>
                  <a:pt x="5345995" y="3090925"/>
                  <a:pt x="5353257" y="3104150"/>
                  <a:pt x="5364480" y="3108960"/>
                </a:cubicBezTo>
                <a:cubicBezTo>
                  <a:pt x="5377315" y="3114461"/>
                  <a:pt x="5391573" y="3115733"/>
                  <a:pt x="5405120" y="3119120"/>
                </a:cubicBezTo>
                <a:cubicBezTo>
                  <a:pt x="5415280" y="3129280"/>
                  <a:pt x="5422519" y="3155546"/>
                  <a:pt x="5435600" y="3149600"/>
                </a:cubicBezTo>
                <a:cubicBezTo>
                  <a:pt x="5470481" y="3133745"/>
                  <a:pt x="5487445" y="3092849"/>
                  <a:pt x="5516880" y="3068320"/>
                </a:cubicBezTo>
                <a:cubicBezTo>
                  <a:pt x="5662039" y="2947354"/>
                  <a:pt x="5499562" y="3085869"/>
                  <a:pt x="5628640" y="2966720"/>
                </a:cubicBezTo>
                <a:cubicBezTo>
                  <a:pt x="5747076" y="2857394"/>
                  <a:pt x="5668299" y="2931918"/>
                  <a:pt x="5781040" y="2844800"/>
                </a:cubicBezTo>
                <a:cubicBezTo>
                  <a:pt x="5996755" y="2678111"/>
                  <a:pt x="5854883" y="2761572"/>
                  <a:pt x="6024880" y="2682240"/>
                </a:cubicBezTo>
                <a:cubicBezTo>
                  <a:pt x="6045467" y="2672633"/>
                  <a:pt x="6065158" y="2661161"/>
                  <a:pt x="6085840" y="2651760"/>
                </a:cubicBezTo>
                <a:cubicBezTo>
                  <a:pt x="6102443" y="2644213"/>
                  <a:pt x="6120328" y="2639596"/>
                  <a:pt x="6136640" y="2631440"/>
                </a:cubicBezTo>
                <a:cubicBezTo>
                  <a:pt x="6147562" y="2625979"/>
                  <a:pt x="6155687" y="2615407"/>
                  <a:pt x="6167120" y="2611120"/>
                </a:cubicBezTo>
                <a:cubicBezTo>
                  <a:pt x="6183289" y="2605057"/>
                  <a:pt x="6200987" y="2604347"/>
                  <a:pt x="6217920" y="2600960"/>
                </a:cubicBezTo>
                <a:cubicBezTo>
                  <a:pt x="6261947" y="2604347"/>
                  <a:pt x="6306184" y="2605643"/>
                  <a:pt x="6350000" y="2611120"/>
                </a:cubicBezTo>
                <a:cubicBezTo>
                  <a:pt x="6360627" y="2612448"/>
                  <a:pt x="6369836" y="2620097"/>
                  <a:pt x="6380480" y="2621280"/>
                </a:cubicBezTo>
                <a:cubicBezTo>
                  <a:pt x="6431081" y="2626902"/>
                  <a:pt x="6482080" y="2628053"/>
                  <a:pt x="6532880" y="2631440"/>
                </a:cubicBezTo>
                <a:cubicBezTo>
                  <a:pt x="6536267" y="2641600"/>
                  <a:pt x="6540098" y="2651622"/>
                  <a:pt x="6543040" y="2661920"/>
                </a:cubicBezTo>
                <a:cubicBezTo>
                  <a:pt x="6546876" y="2675346"/>
                  <a:pt x="6544477" y="2691656"/>
                  <a:pt x="6553200" y="2702560"/>
                </a:cubicBezTo>
                <a:cubicBezTo>
                  <a:pt x="6559890" y="2710923"/>
                  <a:pt x="6573382" y="2709778"/>
                  <a:pt x="6583680" y="2712720"/>
                </a:cubicBezTo>
                <a:cubicBezTo>
                  <a:pt x="6639674" y="2728718"/>
                  <a:pt x="6642064" y="2724852"/>
                  <a:pt x="6715760" y="2733040"/>
                </a:cubicBezTo>
                <a:cubicBezTo>
                  <a:pt x="6722533" y="2743200"/>
                  <a:pt x="6726545" y="2755892"/>
                  <a:pt x="6736080" y="2763520"/>
                </a:cubicBezTo>
                <a:cubicBezTo>
                  <a:pt x="6742705" y="2768820"/>
                  <a:pt x="6804545" y="2783176"/>
                  <a:pt x="6807200" y="2783840"/>
                </a:cubicBezTo>
                <a:cubicBezTo>
                  <a:pt x="6813973" y="2794000"/>
                  <a:pt x="6817985" y="2806692"/>
                  <a:pt x="6827520" y="2814320"/>
                </a:cubicBezTo>
                <a:cubicBezTo>
                  <a:pt x="6835883" y="2821010"/>
                  <a:pt x="6847498" y="2822380"/>
                  <a:pt x="6858000" y="2824480"/>
                </a:cubicBezTo>
                <a:cubicBezTo>
                  <a:pt x="6881482" y="2829176"/>
                  <a:pt x="6905451" y="2830999"/>
                  <a:pt x="6929120" y="2834640"/>
                </a:cubicBezTo>
                <a:cubicBezTo>
                  <a:pt x="7112380" y="2862834"/>
                  <a:pt x="6854975" y="2825499"/>
                  <a:pt x="7061200" y="2854960"/>
                </a:cubicBezTo>
                <a:cubicBezTo>
                  <a:pt x="7094949" y="2871835"/>
                  <a:pt x="7103599" y="2874059"/>
                  <a:pt x="7132320" y="2895600"/>
                </a:cubicBezTo>
                <a:cubicBezTo>
                  <a:pt x="7136152" y="2898474"/>
                  <a:pt x="7139093" y="2902373"/>
                  <a:pt x="7142480" y="29057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330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4787900" y="1339750"/>
            <a:ext cx="3960813" cy="4681538"/>
          </a:xfrm>
          <a:prstGeom prst="rect">
            <a:avLst/>
          </a:prstGeom>
          <a:solidFill>
            <a:srgbClr val="DAEFF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611188" y="1339750"/>
            <a:ext cx="3960812" cy="4681538"/>
          </a:xfrm>
          <a:prstGeom prst="rect">
            <a:avLst/>
          </a:prstGeom>
          <a:solidFill>
            <a:srgbClr val="DAEFF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827088" y="5011638"/>
            <a:ext cx="3887787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u="sng">
                <a:solidFill>
                  <a:schemeClr val="tx1"/>
                </a:solidFill>
              </a:rPr>
              <a:t>Zu viele Trainingsbeispiele</a:t>
            </a:r>
            <a:r>
              <a:rPr lang="de-DE" altLang="en-US" sz="1800">
                <a:solidFill>
                  <a:schemeClr val="tx1"/>
                </a:solidFill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de-DE" altLang="en-US" sz="1800">
                <a:solidFill>
                  <a:schemeClr val="tx1"/>
                </a:solidFill>
              </a:rPr>
              <a:t>das Netz hat „auswendig gelernt“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4932363" y="5011638"/>
            <a:ext cx="3240087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u="sng">
                <a:solidFill>
                  <a:schemeClr val="tx1"/>
                </a:solidFill>
              </a:rPr>
              <a:t>Zu wenig Trainingsbeispiele</a:t>
            </a:r>
            <a:r>
              <a:rPr lang="de-DE" altLang="en-US" sz="1800">
                <a:solidFill>
                  <a:schemeClr val="tx1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de-DE" altLang="en-US" sz="1800">
                <a:solidFill>
                  <a:schemeClr val="tx1"/>
                </a:solidFill>
              </a:rPr>
              <a:t> keine richtige Klassifikation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467543" y="241484"/>
            <a:ext cx="82811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3200" dirty="0" smtClean="0">
                <a:solidFill>
                  <a:schemeClr val="tx1"/>
                </a:solidFill>
              </a:rPr>
              <a:t>Fehler bei einer ungeeigneten Trainingsmenge</a:t>
            </a:r>
            <a:endParaRPr lang="de-DE" altLang="en-US" sz="3200" dirty="0">
              <a:solidFill>
                <a:schemeClr val="tx1"/>
              </a:solidFill>
            </a:endParaRPr>
          </a:p>
        </p:txBody>
      </p:sp>
      <p:pic>
        <p:nvPicPr>
          <p:cNvPr id="10036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4213"/>
            <a:ext cx="34575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6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84213"/>
            <a:ext cx="3455988" cy="324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700200" y="6361583"/>
            <a:ext cx="1616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 smtClean="0">
                <a:solidFill>
                  <a:srgbClr val="190CFF"/>
                </a:solidFill>
              </a:rPr>
              <a:t>© Stefan </a:t>
            </a:r>
            <a:r>
              <a:rPr lang="de-DE" altLang="en-US" sz="1400">
                <a:solidFill>
                  <a:srgbClr val="190CFF"/>
                </a:solidFill>
              </a:rPr>
              <a:t>Hartmann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7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9" grpId="0"/>
      <p:bldP spid="1003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t="6805" r="7043" b="10109"/>
          <a:stretch>
            <a:fillRect/>
          </a:stretch>
        </p:blipFill>
        <p:spPr bwMode="auto">
          <a:xfrm>
            <a:off x="1173163" y="116632"/>
            <a:ext cx="63341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1371600" y="6400800"/>
            <a:ext cx="51816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6651712"/>
            <a:ext cx="8784976" cy="2062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5264356"/>
            <a:ext cx="5288632" cy="11889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1252942"/>
            <a:ext cx="2376264" cy="24640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23728" y="3402190"/>
            <a:ext cx="1160512" cy="4588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7544" y="-315416"/>
            <a:ext cx="7345281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600" dirty="0" smtClean="0"/>
          </a:p>
          <a:p>
            <a:r>
              <a:rPr lang="en-US" sz="3600" dirty="0" err="1" smtClean="0"/>
              <a:t>Entscheidungslinie</a:t>
            </a:r>
            <a:r>
              <a:rPr lang="en-US" sz="3600" dirty="0" smtClean="0"/>
              <a:t> </a:t>
            </a:r>
            <a:r>
              <a:rPr lang="en-US" sz="3600" dirty="0" err="1" smtClean="0"/>
              <a:t>eines</a:t>
            </a:r>
            <a:r>
              <a:rPr lang="en-US" sz="3600" dirty="0" smtClean="0"/>
              <a:t> </a:t>
            </a:r>
            <a:r>
              <a:rPr lang="en-US" sz="3600" dirty="0" err="1" smtClean="0"/>
              <a:t>Perzeptrons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319346" y="3884715"/>
            <a:ext cx="547617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Repräsentiert</a:t>
            </a:r>
            <a:r>
              <a:rPr lang="en-US" sz="2400" dirty="0" smtClean="0"/>
              <a:t> </a:t>
            </a:r>
            <a:r>
              <a:rPr lang="en-US" sz="2400" dirty="0" err="1" smtClean="0"/>
              <a:t>lineare</a:t>
            </a:r>
            <a:r>
              <a:rPr lang="en-US" sz="2400" dirty="0" smtClean="0"/>
              <a:t> </a:t>
            </a:r>
            <a:r>
              <a:rPr lang="en-US" sz="2400" dirty="0" err="1" smtClean="0"/>
              <a:t>Funktion</a:t>
            </a:r>
            <a:r>
              <a:rPr lang="en-US" sz="2400" dirty="0"/>
              <a:t> </a:t>
            </a:r>
            <a:r>
              <a:rPr lang="en-US" sz="2400" dirty="0" smtClean="0"/>
              <a:t>y = mx + b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0" y="4365104"/>
            <a:ext cx="310373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Was </a:t>
            </a:r>
            <a:r>
              <a:rPr lang="en-US" sz="2000" dirty="0" err="1" smtClean="0"/>
              <a:t>machen</a:t>
            </a:r>
            <a:r>
              <a:rPr lang="en-US" sz="2000" dirty="0" smtClean="0"/>
              <a:t> die </a:t>
            </a:r>
            <a:r>
              <a:rPr lang="en-US" sz="2000" dirty="0" err="1" smtClean="0"/>
              <a:t>Gewichte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391045" y="5264356"/>
            <a:ext cx="606127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Verallgemeinerung</a:t>
            </a:r>
            <a:r>
              <a:rPr lang="en-US" sz="2400" dirty="0" smtClean="0"/>
              <a:t> auf </a:t>
            </a:r>
            <a:r>
              <a:rPr lang="en-US" sz="2400" dirty="0" err="1" smtClean="0"/>
              <a:t>Entscheidungsebenen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376264" y="60134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 smtClean="0">
                <a:solidFill>
                  <a:srgbClr val="190CFF"/>
                </a:solidFill>
                <a:latin typeface="Helvetica" charset="0"/>
              </a:rPr>
              <a:t>Vgl</a:t>
            </a:r>
            <a:r>
              <a:rPr lang="en-US" sz="1200" dirty="0" smtClean="0">
                <a:solidFill>
                  <a:srgbClr val="190CFF"/>
                </a:solidFill>
                <a:latin typeface="Helvetica" charset="0"/>
              </a:rPr>
              <a:t>.: Warren </a:t>
            </a:r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McCulloch und William Pitts: </a:t>
            </a:r>
            <a:r>
              <a:rPr lang="en-US" sz="1200" i="1" dirty="0">
                <a:solidFill>
                  <a:srgbClr val="190CFF"/>
                </a:solidFill>
                <a:latin typeface="Helvetica" charset="0"/>
              </a:rPr>
              <a:t>A logical calculus </a:t>
            </a:r>
            <a:r>
              <a:rPr lang="en-US" sz="1200" i="1" dirty="0" smtClean="0">
                <a:solidFill>
                  <a:srgbClr val="190CFF"/>
                </a:solidFill>
                <a:latin typeface="Helvetica" charset="0"/>
              </a:rPr>
              <a:t/>
            </a:r>
            <a:br>
              <a:rPr lang="en-US" sz="1200" i="1" dirty="0" smtClean="0">
                <a:solidFill>
                  <a:srgbClr val="190CFF"/>
                </a:solidFill>
                <a:latin typeface="Helvetica" charset="0"/>
              </a:rPr>
            </a:br>
            <a:r>
              <a:rPr lang="en-US" sz="1200" i="1" dirty="0" smtClean="0">
                <a:solidFill>
                  <a:srgbClr val="190CFF"/>
                </a:solidFill>
                <a:latin typeface="Helvetica" charset="0"/>
              </a:rPr>
              <a:t>of </a:t>
            </a:r>
            <a:r>
              <a:rPr lang="en-US" sz="1200" i="1" dirty="0">
                <a:solidFill>
                  <a:srgbClr val="190CFF"/>
                </a:solidFill>
                <a:latin typeface="Helvetica" charset="0"/>
              </a:rPr>
              <a:t>the ideas immanent in nervous activity</a:t>
            </a:r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. In: </a:t>
            </a:r>
            <a:r>
              <a:rPr lang="en-US" sz="1200" i="1" dirty="0">
                <a:solidFill>
                  <a:srgbClr val="190CFF"/>
                </a:solidFill>
                <a:latin typeface="Helvetica" charset="0"/>
              </a:rPr>
              <a:t>Bulletin of Mathematical Biophysics</a:t>
            </a:r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, Bd. </a:t>
            </a:r>
            <a:r>
              <a:rPr lang="en-US" sz="1200" dirty="0" smtClean="0">
                <a:solidFill>
                  <a:srgbClr val="190CFF"/>
                </a:solidFill>
                <a:latin typeface="Helvetica" charset="0"/>
              </a:rPr>
              <a:t>5, </a:t>
            </a:r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S. </a:t>
            </a:r>
            <a:r>
              <a:rPr lang="en-US" sz="1200" dirty="0" smtClean="0">
                <a:solidFill>
                  <a:srgbClr val="190CFF"/>
                </a:solidFill>
                <a:latin typeface="Helvetica" charset="0"/>
              </a:rPr>
              <a:t>115–133, </a:t>
            </a:r>
            <a:r>
              <a:rPr lang="en-US" sz="1200" b="1" dirty="0">
                <a:solidFill>
                  <a:srgbClr val="FF0000"/>
                </a:solidFill>
                <a:latin typeface="Helvetica" charset="0"/>
              </a:rPr>
              <a:t>1943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05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95536" y="269776"/>
            <a:ext cx="7772400" cy="1143000"/>
          </a:xfrm>
        </p:spPr>
        <p:txBody>
          <a:bodyPr/>
          <a:lstStyle/>
          <a:p>
            <a:r>
              <a:rPr lang="en-GB" dirty="0" err="1" smtClean="0">
                <a:latin typeface="+mn-lt"/>
                <a:cs typeface="Arial" charset="0"/>
              </a:rPr>
              <a:t>Einsicht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1140048"/>
            <a:ext cx="8183562" cy="4521200"/>
          </a:xfrm>
        </p:spPr>
        <p:txBody>
          <a:bodyPr/>
          <a:lstStyle/>
          <a:p>
            <a:pPr>
              <a:defRPr/>
            </a:pPr>
            <a:r>
              <a:rPr lang="en-GB" sz="2400" dirty="0" err="1" smtClean="0"/>
              <a:t>Gewichtsanpassungsverfahren</a:t>
            </a:r>
            <a:r>
              <a:rPr lang="en-GB" sz="2400" dirty="0" smtClean="0"/>
              <a:t> </a:t>
            </a:r>
            <a:r>
              <a:rPr lang="en-GB" sz="2400" dirty="0" err="1" smtClean="0"/>
              <a:t>für</a:t>
            </a:r>
            <a:r>
              <a:rPr lang="en-GB" sz="2400" dirty="0" smtClean="0"/>
              <a:t> </a:t>
            </a:r>
            <a:r>
              <a:rPr lang="en-GB" sz="2400" dirty="0" err="1" smtClean="0"/>
              <a:t>Netze</a:t>
            </a:r>
            <a:r>
              <a:rPr lang="en-GB" sz="2400" dirty="0" smtClean="0"/>
              <a:t> </a:t>
            </a:r>
            <a:r>
              <a:rPr lang="en-GB" sz="2400" dirty="0" err="1" smtClean="0"/>
              <a:t>sind</a:t>
            </a:r>
            <a:r>
              <a:rPr lang="en-GB" sz="2400" dirty="0" smtClean="0"/>
              <a:t> </a:t>
            </a:r>
            <a:r>
              <a:rPr lang="en-GB" sz="2400" dirty="0" err="1" smtClean="0"/>
              <a:t>dumm</a:t>
            </a:r>
            <a:endParaRPr lang="en-GB" sz="2400" dirty="0" smtClean="0">
              <a:ea typeface="+mn-ea"/>
            </a:endParaRPr>
          </a:p>
          <a:p>
            <a:pPr>
              <a:defRPr/>
            </a:pPr>
            <a:endParaRPr lang="en-GB" sz="2400" dirty="0" smtClean="0">
              <a:ea typeface="+mn-ea"/>
            </a:endParaRPr>
          </a:p>
          <a:p>
            <a:pPr>
              <a:defRPr/>
            </a:pPr>
            <a:r>
              <a:rPr lang="en-GB" sz="2400" dirty="0" err="1" smtClean="0"/>
              <a:t>Tausende</a:t>
            </a:r>
            <a:r>
              <a:rPr lang="en-GB" sz="2400" dirty="0" smtClean="0"/>
              <a:t> von </a:t>
            </a:r>
            <a:r>
              <a:rPr lang="en-GB" sz="2400" dirty="0" err="1" smtClean="0"/>
              <a:t>kleinen</a:t>
            </a:r>
            <a:r>
              <a:rPr lang="en-GB" sz="2400" dirty="0" smtClean="0"/>
              <a:t> </a:t>
            </a:r>
            <a:r>
              <a:rPr lang="en-GB" sz="2400" dirty="0" err="1" smtClean="0"/>
              <a:t>Anpassungen</a:t>
            </a:r>
            <a:r>
              <a:rPr lang="en-GB" sz="2400" dirty="0" smtClean="0"/>
              <a:t>, </a:t>
            </a:r>
            <a:r>
              <a:rPr lang="en-GB" sz="2400" dirty="0" err="1" smtClean="0"/>
              <a:t>jede</a:t>
            </a:r>
            <a:r>
              <a:rPr lang="en-GB" sz="2400" dirty="0" smtClean="0"/>
              <a:t> </a:t>
            </a:r>
            <a:r>
              <a:rPr lang="en-GB" sz="2400" dirty="0" err="1" smtClean="0"/>
              <a:t>macht</a:t>
            </a:r>
            <a:r>
              <a:rPr lang="en-GB" sz="2400" dirty="0" smtClean="0"/>
              <a:t> das </a:t>
            </a:r>
            <a:r>
              <a:rPr lang="en-GB" sz="2400" dirty="0" err="1" smtClean="0"/>
              <a:t>Netz</a:t>
            </a:r>
            <a:r>
              <a:rPr lang="en-GB" sz="2400" dirty="0" smtClean="0"/>
              <a:t> </a:t>
            </a:r>
            <a:r>
              <a:rPr lang="en-GB" sz="2400" dirty="0" err="1" smtClean="0"/>
              <a:t>besser</a:t>
            </a:r>
            <a:r>
              <a:rPr lang="en-GB" sz="2400" dirty="0" smtClean="0"/>
              <a:t> </a:t>
            </a:r>
            <a:r>
              <a:rPr lang="en-GB" sz="2400" dirty="0" err="1" smtClean="0"/>
              <a:t>für</a:t>
            </a:r>
            <a:r>
              <a:rPr lang="en-GB" sz="2400" dirty="0" smtClean="0"/>
              <a:t> die </a:t>
            </a:r>
            <a:r>
              <a:rPr lang="en-GB" sz="2400" dirty="0" err="1" smtClean="0"/>
              <a:t>letzte</a:t>
            </a:r>
            <a:r>
              <a:rPr lang="en-GB" sz="2400" dirty="0" smtClean="0"/>
              <a:t> </a:t>
            </a:r>
            <a:r>
              <a:rPr lang="en-GB" sz="2400" dirty="0" err="1" smtClean="0"/>
              <a:t>Eingabe</a:t>
            </a:r>
            <a:r>
              <a:rPr lang="en-GB" sz="2400" dirty="0" smtClean="0"/>
              <a:t>, </a:t>
            </a:r>
            <a:r>
              <a:rPr lang="en-GB" sz="2400" dirty="0" err="1" smtClean="0"/>
              <a:t>aber</a:t>
            </a:r>
            <a:r>
              <a:rPr lang="en-GB" sz="2400" dirty="0" smtClean="0"/>
              <a:t> </a:t>
            </a:r>
            <a:r>
              <a:rPr lang="en-GB" sz="2400" dirty="0" err="1" smtClean="0"/>
              <a:t>vielleicht</a:t>
            </a:r>
            <a:r>
              <a:rPr lang="en-GB" sz="2400" dirty="0" smtClean="0"/>
              <a:t> </a:t>
            </a:r>
            <a:r>
              <a:rPr lang="en-GB" sz="2400" dirty="0" err="1" smtClean="0"/>
              <a:t>schlechter</a:t>
            </a:r>
            <a:r>
              <a:rPr lang="en-GB" sz="2400" dirty="0" smtClean="0"/>
              <a:t> </a:t>
            </a:r>
            <a:r>
              <a:rPr lang="en-GB" sz="2400" dirty="0" err="1" smtClean="0"/>
              <a:t>für</a:t>
            </a:r>
            <a:r>
              <a:rPr lang="en-GB" sz="2400" dirty="0" smtClean="0"/>
              <a:t> </a:t>
            </a:r>
            <a:r>
              <a:rPr lang="en-GB" sz="2400" dirty="0" err="1" smtClean="0"/>
              <a:t>frühere</a:t>
            </a:r>
            <a:r>
              <a:rPr lang="en-GB" sz="2400" dirty="0" smtClean="0"/>
              <a:t> </a:t>
            </a:r>
            <a:r>
              <a:rPr lang="en-GB" sz="2400" dirty="0" err="1" smtClean="0"/>
              <a:t>Eingaben</a:t>
            </a:r>
            <a:endParaRPr lang="en-GB" sz="2400" dirty="0" smtClean="0">
              <a:ea typeface="+mn-ea"/>
            </a:endParaRPr>
          </a:p>
          <a:p>
            <a:pPr>
              <a:defRPr/>
            </a:pPr>
            <a:endParaRPr lang="en-GB" sz="2400" dirty="0" smtClean="0">
              <a:ea typeface="+mn-ea"/>
            </a:endParaRPr>
          </a:p>
          <a:p>
            <a:pPr>
              <a:defRPr/>
            </a:pPr>
            <a:r>
              <a:rPr lang="en-GB" sz="2400" dirty="0" smtClean="0">
                <a:ea typeface="+mn-ea"/>
              </a:rPr>
              <a:t>Aber, </a:t>
            </a:r>
            <a:r>
              <a:rPr lang="en-GB" sz="2400" dirty="0" err="1" smtClean="0">
                <a:ea typeface="+mn-ea"/>
              </a:rPr>
              <a:t>durch</a:t>
            </a:r>
            <a:r>
              <a:rPr lang="en-GB" sz="2400" dirty="0" smtClean="0">
                <a:ea typeface="+mn-ea"/>
              </a:rPr>
              <a:t> </a:t>
            </a:r>
            <a:r>
              <a:rPr lang="en-GB" sz="2400" dirty="0" err="1" smtClean="0">
                <a:ea typeface="+mn-ea"/>
              </a:rPr>
              <a:t>verdammtes</a:t>
            </a:r>
            <a:r>
              <a:rPr lang="en-GB" sz="2400" dirty="0" smtClean="0">
                <a:ea typeface="+mn-ea"/>
              </a:rPr>
              <a:t> </a:t>
            </a:r>
            <a:r>
              <a:rPr lang="en-GB" sz="2400" dirty="0" err="1" smtClean="0">
                <a:ea typeface="+mn-ea"/>
              </a:rPr>
              <a:t>Glück</a:t>
            </a:r>
            <a:r>
              <a:rPr lang="en-GB" sz="2400" dirty="0" smtClean="0">
                <a:ea typeface="+mn-ea"/>
              </a:rPr>
              <a:t> </a:t>
            </a:r>
            <a:r>
              <a:rPr lang="en-GB" sz="2400" dirty="0" err="1" smtClean="0">
                <a:ea typeface="+mn-ea"/>
              </a:rPr>
              <a:t>kommt</a:t>
            </a:r>
            <a:r>
              <a:rPr lang="en-GB" sz="2400" dirty="0" smtClean="0">
                <a:ea typeface="+mn-ea"/>
              </a:rPr>
              <a:t> </a:t>
            </a:r>
            <a:r>
              <a:rPr lang="en-GB" sz="2400" dirty="0" err="1" smtClean="0">
                <a:ea typeface="+mn-ea"/>
              </a:rPr>
              <a:t>einen</a:t>
            </a:r>
            <a:r>
              <a:rPr lang="en-GB" sz="2400" dirty="0" smtClean="0">
                <a:ea typeface="+mn-ea"/>
              </a:rPr>
              <a:t> </a:t>
            </a:r>
            <a:r>
              <a:rPr lang="en-GB" sz="2400" dirty="0" err="1" smtClean="0">
                <a:ea typeface="+mn-ea"/>
              </a:rPr>
              <a:t>Funktion</a:t>
            </a:r>
            <a:r>
              <a:rPr lang="en-GB" sz="2400" dirty="0" smtClean="0">
                <a:ea typeface="+mn-ea"/>
              </a:rPr>
              <a:t> </a:t>
            </a:r>
            <a:r>
              <a:rPr lang="en-GB" sz="2400" dirty="0" err="1" smtClean="0">
                <a:ea typeface="+mn-ea"/>
              </a:rPr>
              <a:t>heraus</a:t>
            </a:r>
            <a:r>
              <a:rPr lang="en-GB" sz="2400" dirty="0" smtClean="0">
                <a:ea typeface="+mn-ea"/>
              </a:rPr>
              <a:t>, die gut </a:t>
            </a:r>
            <a:r>
              <a:rPr lang="en-GB" sz="2400" dirty="0" err="1" smtClean="0">
                <a:ea typeface="+mn-ea"/>
              </a:rPr>
              <a:t>genug</a:t>
            </a:r>
            <a:r>
              <a:rPr lang="en-GB" sz="2400" dirty="0" smtClean="0">
                <a:ea typeface="+mn-ea"/>
              </a:rPr>
              <a:t> in </a:t>
            </a:r>
            <a:r>
              <a:rPr lang="en-GB" sz="2400" dirty="0" err="1" smtClean="0">
                <a:ea typeface="+mn-ea"/>
              </a:rPr>
              <a:t>Anwendungen</a:t>
            </a:r>
            <a:r>
              <a:rPr lang="en-GB" sz="2400" dirty="0" smtClean="0">
                <a:ea typeface="+mn-ea"/>
              </a:rPr>
              <a:t> </a:t>
            </a:r>
            <a:r>
              <a:rPr lang="en-GB" sz="2400" dirty="0" err="1" smtClean="0">
                <a:ea typeface="+mn-ea"/>
              </a:rPr>
              <a:t>funktioniert</a:t>
            </a:r>
            <a:endParaRPr lang="en-GB" sz="2400" dirty="0" smtClean="0">
              <a:ea typeface="+mn-ea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4797152"/>
            <a:ext cx="21717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3504215" y="6387430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0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Unüberwachtes</a:t>
            </a:r>
            <a:r>
              <a:rPr lang="en-US" dirty="0" smtClean="0"/>
              <a:t> </a:t>
            </a:r>
            <a:r>
              <a:rPr lang="en-US" dirty="0" err="1" smtClean="0"/>
              <a:t>Lernen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Selbstorganisierende</a:t>
            </a:r>
            <a:r>
              <a:rPr lang="en-US" dirty="0" smtClean="0"/>
              <a:t> </a:t>
            </a:r>
            <a:r>
              <a:rPr lang="en-US" dirty="0" err="1" smtClean="0"/>
              <a:t>Netze</a:t>
            </a:r>
            <a:endParaRPr lang="en-US" dirty="0" smtClean="0"/>
          </a:p>
          <a:p>
            <a:r>
              <a:rPr lang="en-US" dirty="0" err="1" smtClean="0"/>
              <a:t>Prinzip</a:t>
            </a:r>
            <a:r>
              <a:rPr lang="en-US" dirty="0" smtClean="0"/>
              <a:t> der </a:t>
            </a:r>
            <a:r>
              <a:rPr lang="en-US" dirty="0" err="1" smtClean="0"/>
              <a:t>lateralen</a:t>
            </a:r>
            <a:r>
              <a:rPr lang="en-US" dirty="0" smtClean="0"/>
              <a:t> </a:t>
            </a:r>
            <a:r>
              <a:rPr lang="en-US" dirty="0" err="1"/>
              <a:t>Hemmung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Vollständige</a:t>
            </a:r>
            <a:r>
              <a:rPr lang="en-US" dirty="0" smtClean="0"/>
              <a:t> </a:t>
            </a:r>
            <a:r>
              <a:rPr lang="en-US" dirty="0" err="1" smtClean="0"/>
              <a:t>Verbindung</a:t>
            </a:r>
            <a:r>
              <a:rPr lang="en-US" dirty="0" smtClean="0"/>
              <a:t> der </a:t>
            </a:r>
            <a:r>
              <a:rPr lang="en-US" dirty="0" err="1" smtClean="0"/>
              <a:t>Knoten</a:t>
            </a:r>
            <a:r>
              <a:rPr lang="en-US" dirty="0" smtClean="0"/>
              <a:t> in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Schicht</a:t>
            </a:r>
            <a:endParaRPr lang="en-US" dirty="0" smtClean="0"/>
          </a:p>
          <a:p>
            <a:r>
              <a:rPr lang="en-US" dirty="0" err="1" smtClean="0"/>
              <a:t>Automatische</a:t>
            </a:r>
            <a:r>
              <a:rPr lang="en-US" dirty="0" smtClean="0"/>
              <a:t> </a:t>
            </a:r>
            <a:r>
              <a:rPr lang="en-US" dirty="0" err="1" smtClean="0"/>
              <a:t>Bestimmung</a:t>
            </a:r>
            <a:r>
              <a:rPr lang="en-US" dirty="0" smtClean="0"/>
              <a:t> von </a:t>
            </a:r>
            <a:br>
              <a:rPr lang="en-US" dirty="0" smtClean="0"/>
            </a:br>
            <a:r>
              <a:rPr lang="en-US" dirty="0" err="1" smtClean="0"/>
              <a:t>charakterisierenden</a:t>
            </a:r>
            <a:r>
              <a:rPr lang="en-US" dirty="0" smtClean="0"/>
              <a:t> </a:t>
            </a:r>
            <a:r>
              <a:rPr lang="en-US" dirty="0" err="1" smtClean="0"/>
              <a:t>Merkmalen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2204864" y="6122913"/>
            <a:ext cx="4734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190CFF"/>
                </a:solidFill>
                <a:latin typeface="+mn-lt"/>
              </a:rPr>
              <a:t>Kohonen</a:t>
            </a:r>
            <a:r>
              <a:rPr lang="en-US" sz="1200" dirty="0">
                <a:solidFill>
                  <a:srgbClr val="190CFF"/>
                </a:solidFill>
                <a:latin typeface="+mn-lt"/>
              </a:rPr>
              <a:t>, </a:t>
            </a:r>
            <a:r>
              <a:rPr lang="en-US" sz="1200" dirty="0" err="1" smtClean="0">
                <a:solidFill>
                  <a:srgbClr val="190CFF"/>
                </a:solidFill>
                <a:latin typeface="+mn-lt"/>
              </a:rPr>
              <a:t>Teuvo</a:t>
            </a:r>
            <a:r>
              <a:rPr lang="en-US" sz="1200" dirty="0" smtClean="0">
                <a:solidFill>
                  <a:srgbClr val="190CFF"/>
                </a:solidFill>
                <a:latin typeface="+mn-lt"/>
              </a:rPr>
              <a:t>. Self-Organized </a:t>
            </a:r>
            <a:r>
              <a:rPr lang="en-US" sz="1200" dirty="0">
                <a:solidFill>
                  <a:srgbClr val="190CFF"/>
                </a:solidFill>
                <a:latin typeface="+mn-lt"/>
              </a:rPr>
              <a:t>Formation of Topologically Correct Feature </a:t>
            </a:r>
            <a:r>
              <a:rPr lang="en-US" sz="1200" dirty="0" smtClean="0">
                <a:solidFill>
                  <a:srgbClr val="190CFF"/>
                </a:solidFill>
                <a:latin typeface="+mn-lt"/>
              </a:rPr>
              <a:t>Maps,</a:t>
            </a:r>
            <a:r>
              <a:rPr lang="en-US" sz="1200" dirty="0">
                <a:solidFill>
                  <a:srgbClr val="190CFF"/>
                </a:solidFill>
                <a:latin typeface="+mn-lt"/>
              </a:rPr>
              <a:t> </a:t>
            </a:r>
            <a:r>
              <a:rPr lang="en-US" sz="1200" i="1" dirty="0" smtClean="0">
                <a:solidFill>
                  <a:srgbClr val="190CFF"/>
                </a:solidFill>
                <a:latin typeface="+mn-lt"/>
              </a:rPr>
              <a:t>Biological </a:t>
            </a:r>
            <a:r>
              <a:rPr lang="en-US" sz="1200" i="1" dirty="0">
                <a:solidFill>
                  <a:srgbClr val="190CFF"/>
                </a:solidFill>
                <a:latin typeface="+mn-lt"/>
              </a:rPr>
              <a:t>Cybernetics</a:t>
            </a:r>
            <a:r>
              <a:rPr lang="en-US" sz="1200" dirty="0">
                <a:solidFill>
                  <a:srgbClr val="190CFF"/>
                </a:solidFill>
                <a:latin typeface="+mn-lt"/>
              </a:rPr>
              <a:t>. </a:t>
            </a:r>
            <a:r>
              <a:rPr lang="en-US" sz="1200" b="1" dirty="0">
                <a:solidFill>
                  <a:srgbClr val="190CFF"/>
                </a:solidFill>
                <a:latin typeface="+mn-lt"/>
              </a:rPr>
              <a:t>43</a:t>
            </a:r>
            <a:r>
              <a:rPr lang="en-US" sz="1200" dirty="0">
                <a:solidFill>
                  <a:srgbClr val="190CFF"/>
                </a:solidFill>
                <a:latin typeface="+mn-lt"/>
              </a:rPr>
              <a:t> (1): </a:t>
            </a:r>
            <a:r>
              <a:rPr lang="en-US" sz="1200" dirty="0" smtClean="0">
                <a:solidFill>
                  <a:srgbClr val="190CFF"/>
                </a:solidFill>
                <a:latin typeface="+mn-lt"/>
              </a:rPr>
              <a:t>59–69,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1982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4864" y="5661248"/>
            <a:ext cx="4734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90CFF"/>
                </a:solidFill>
                <a:latin typeface="+mn-lt"/>
              </a:rPr>
              <a:t>Von der </a:t>
            </a:r>
            <a:r>
              <a:rPr lang="en-US" sz="1200" dirty="0" err="1">
                <a:solidFill>
                  <a:srgbClr val="190CFF"/>
                </a:solidFill>
                <a:latin typeface="+mn-lt"/>
              </a:rPr>
              <a:t>Malsburg</a:t>
            </a:r>
            <a:r>
              <a:rPr lang="en-US" sz="1200" dirty="0">
                <a:solidFill>
                  <a:srgbClr val="190CFF"/>
                </a:solidFill>
                <a:latin typeface="+mn-lt"/>
              </a:rPr>
              <a:t>, </a:t>
            </a:r>
            <a:r>
              <a:rPr lang="en-US" sz="1200" dirty="0" smtClean="0">
                <a:solidFill>
                  <a:srgbClr val="190CFF"/>
                </a:solidFill>
                <a:latin typeface="+mn-lt"/>
              </a:rPr>
              <a:t>Christoph., Self-organization </a:t>
            </a:r>
            <a:r>
              <a:rPr lang="en-US" sz="1200" dirty="0">
                <a:solidFill>
                  <a:srgbClr val="190CFF"/>
                </a:solidFill>
                <a:latin typeface="+mn-lt"/>
              </a:rPr>
              <a:t>of orientation sensitive cells in the striate </a:t>
            </a:r>
            <a:r>
              <a:rPr lang="en-US" sz="1200" dirty="0" smtClean="0">
                <a:solidFill>
                  <a:srgbClr val="190CFF"/>
                </a:solidFill>
                <a:latin typeface="+mn-lt"/>
              </a:rPr>
              <a:t>cortex. </a:t>
            </a:r>
            <a:r>
              <a:rPr lang="en-US" sz="1200" i="1" dirty="0" err="1">
                <a:solidFill>
                  <a:srgbClr val="190CFF"/>
                </a:solidFill>
                <a:latin typeface="+mn-lt"/>
              </a:rPr>
              <a:t>Kybernetik</a:t>
            </a:r>
            <a:r>
              <a:rPr lang="en-US" sz="1200" dirty="0">
                <a:solidFill>
                  <a:srgbClr val="190CFF"/>
                </a:solidFill>
                <a:latin typeface="+mn-lt"/>
              </a:rPr>
              <a:t>. </a:t>
            </a:r>
            <a:r>
              <a:rPr lang="en-US" sz="1200" b="1" dirty="0">
                <a:solidFill>
                  <a:srgbClr val="190CFF"/>
                </a:solidFill>
                <a:latin typeface="+mn-lt"/>
              </a:rPr>
              <a:t>14</a:t>
            </a:r>
            <a:r>
              <a:rPr lang="en-US" sz="1200" dirty="0">
                <a:solidFill>
                  <a:srgbClr val="190CFF"/>
                </a:solidFill>
                <a:latin typeface="+mn-lt"/>
              </a:rPr>
              <a:t>: </a:t>
            </a:r>
            <a:r>
              <a:rPr lang="en-US" sz="1200" dirty="0" smtClean="0">
                <a:solidFill>
                  <a:srgbClr val="190CFF"/>
                </a:solidFill>
                <a:latin typeface="+mn-lt"/>
              </a:rPr>
              <a:t>85–100,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1973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67944" y="6433591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190CFF"/>
                </a:solidFill>
              </a:rPr>
              <a:t>Wikipedia</a:t>
            </a:r>
            <a:endParaRPr lang="en-US" sz="1400">
              <a:solidFill>
                <a:srgbClr val="190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3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067944" y="6433591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190CFF"/>
                </a:solidFill>
              </a:rPr>
              <a:t>Wikipedia</a:t>
            </a:r>
            <a:endParaRPr lang="en-US" sz="1400">
              <a:solidFill>
                <a:srgbClr val="190C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2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Selbstorganisation</a:t>
            </a:r>
            <a:r>
              <a:rPr lang="en-US" dirty="0" smtClean="0"/>
              <a:t> (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Kohonen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Kartierung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>
                <a:latin typeface="+mn-lt"/>
              </a:rPr>
              <a:pPr>
                <a:defRPr/>
              </a:pPr>
              <a:t>43</a:t>
            </a:fld>
            <a:endParaRPr lang="de-DE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23900" y="1843088"/>
            <a:ext cx="7924800" cy="4419600"/>
            <a:chOff x="723900" y="1843088"/>
            <a:chExt cx="7924800" cy="4419600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3924300" y="5805488"/>
              <a:ext cx="3048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GB" altLang="en-US" b="0">
                <a:latin typeface="+mn-lt"/>
              </a:endParaRPr>
            </a:p>
          </p:txBody>
        </p:sp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2247900" y="1843088"/>
              <a:ext cx="4648200" cy="1371600"/>
            </a:xfrm>
            <a:prstGeom prst="parallelogram">
              <a:avLst>
                <a:gd name="adj" fmla="val 84722"/>
              </a:avLst>
            </a:prstGeom>
            <a:noFill/>
            <a:ln w="28575">
              <a:solidFill>
                <a:srgbClr val="008000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en-US" altLang="en-US" b="0">
                <a:latin typeface="+mn-lt"/>
              </a:endParaRPr>
            </a:p>
          </p:txBody>
        </p:sp>
        <p:sp>
          <p:nvSpPr>
            <p:cNvPr id="8" name="Oval 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476500" y="4129088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0C0C0"/>
                </a:gs>
                <a:gs pos="100000">
                  <a:srgbClr val="59595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GB" altLang="en-US" b="0">
                <a:latin typeface="+mn-lt"/>
              </a:endParaRPr>
            </a:p>
          </p:txBody>
        </p:sp>
        <p:sp>
          <p:nvSpPr>
            <p:cNvPr id="9" name="Oval 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610100" y="2757488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AAAA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GB" altLang="en-US" b="0">
                <a:latin typeface="+mn-lt"/>
              </a:endParaRPr>
            </a:p>
          </p:txBody>
        </p:sp>
        <p:sp>
          <p:nvSpPr>
            <p:cNvPr id="10" name="Oval 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238500" y="4129088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0C0C0"/>
                </a:gs>
                <a:gs pos="100000">
                  <a:srgbClr val="59595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GB" altLang="en-US" b="0">
                <a:latin typeface="+mn-lt"/>
              </a:endParaRPr>
            </a:p>
          </p:txBody>
        </p:sp>
        <p:sp>
          <p:nvSpPr>
            <p:cNvPr id="11" name="Oval 1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924300" y="4129088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0C0C0"/>
                </a:gs>
                <a:gs pos="100000">
                  <a:srgbClr val="59595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GB" altLang="en-US" b="0">
                <a:latin typeface="+mn-lt"/>
              </a:endParaRPr>
            </a:p>
          </p:txBody>
        </p:sp>
        <p:sp>
          <p:nvSpPr>
            <p:cNvPr id="12" name="Oval 1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610100" y="4129088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0C0C0"/>
                </a:gs>
                <a:gs pos="100000">
                  <a:srgbClr val="59595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GB" altLang="en-US" b="0">
                <a:latin typeface="+mn-lt"/>
              </a:endParaRPr>
            </a:p>
          </p:txBody>
        </p:sp>
        <p:sp>
          <p:nvSpPr>
            <p:cNvPr id="13" name="Oval 12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95900" y="4129088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0C0C0"/>
                </a:gs>
                <a:gs pos="100000">
                  <a:srgbClr val="59595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GB" altLang="en-US" b="0">
                <a:latin typeface="+mn-lt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5143500" y="3443288"/>
              <a:ext cx="28130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0" dirty="0" err="1" smtClean="0">
                  <a:latin typeface="+mn-lt"/>
                </a:rPr>
                <a:t>Gewinnendes</a:t>
              </a:r>
              <a:r>
                <a:rPr lang="en-US" altLang="en-US" sz="2000" b="0" dirty="0" smtClean="0">
                  <a:latin typeface="+mn-lt"/>
                </a:rPr>
                <a:t> Neuron</a:t>
              </a:r>
              <a:endParaRPr lang="en-US" altLang="en-US" sz="3200" b="0" dirty="0">
                <a:latin typeface="+mn-lt"/>
              </a:endParaRP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 flipV="1">
              <a:off x="4991100" y="2986088"/>
              <a:ext cx="457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1714500" y="2681288"/>
              <a:ext cx="990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i="1">
                  <a:latin typeface="+mn-lt"/>
                </a:rPr>
                <a:t>w</a:t>
              </a:r>
              <a:r>
                <a:rPr lang="en-US" altLang="en-US" b="0" i="1" baseline="-25000">
                  <a:latin typeface="+mn-lt"/>
                </a:rPr>
                <a:t>i</a:t>
              </a:r>
              <a:endParaRPr lang="en-US" altLang="en-US" b="0" i="1">
                <a:latin typeface="+mn-lt"/>
              </a:endParaRPr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V="1">
              <a:off x="2552700" y="2986088"/>
              <a:ext cx="381000" cy="11430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 flipV="1">
              <a:off x="2933700" y="2986088"/>
              <a:ext cx="3810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H="1" flipV="1">
              <a:off x="2933700" y="2986088"/>
              <a:ext cx="10668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H="1" flipV="1">
              <a:off x="2933700" y="2986088"/>
              <a:ext cx="17526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H="1" flipV="1">
              <a:off x="2933700" y="2986088"/>
              <a:ext cx="24384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2247900" y="2986088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1790700" y="2224088"/>
              <a:ext cx="1143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0" dirty="0" err="1" smtClean="0">
                  <a:latin typeface="+mn-lt"/>
                </a:rPr>
                <a:t>Knoten</a:t>
              </a:r>
              <a:r>
                <a:rPr lang="en-US" altLang="en-US" sz="2000" b="0" dirty="0" smtClean="0">
                  <a:latin typeface="+mn-lt"/>
                </a:rPr>
                <a:t> </a:t>
              </a:r>
              <a:r>
                <a:rPr lang="en-US" altLang="en-US" sz="2000" b="0" i="1" dirty="0" err="1">
                  <a:latin typeface="+mn-lt"/>
                </a:rPr>
                <a:t>i</a:t>
              </a:r>
              <a:endParaRPr lang="en-US" altLang="en-US" sz="2800" b="0" dirty="0">
                <a:latin typeface="+mn-lt"/>
              </a:endParaRPr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2476500" y="2452688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2247900" y="4510088"/>
              <a:ext cx="3505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V="1">
              <a:off x="2247900" y="428148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5753100" y="4205288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 flipV="1">
              <a:off x="1790700" y="4586288"/>
              <a:ext cx="1295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" name="Text Box 25"/>
            <p:cNvSpPr txBox="1">
              <a:spLocks noChangeArrowheads="1"/>
            </p:cNvSpPr>
            <p:nvPr/>
          </p:nvSpPr>
          <p:spPr bwMode="auto">
            <a:xfrm>
              <a:off x="723900" y="4967288"/>
              <a:ext cx="2362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0" dirty="0" err="1" smtClean="0">
                  <a:latin typeface="+mn-lt"/>
                </a:rPr>
                <a:t>Eingabevektor</a:t>
              </a:r>
              <a:r>
                <a:rPr lang="en-US" altLang="en-US" sz="2000" b="0" dirty="0" smtClean="0">
                  <a:latin typeface="+mn-lt"/>
                </a:rPr>
                <a:t> </a:t>
              </a:r>
              <a:r>
                <a:rPr lang="en-US" altLang="en-US" sz="2000" b="0" i="1" dirty="0" smtClean="0">
                  <a:latin typeface="+mn-lt"/>
                </a:rPr>
                <a:t>X</a:t>
              </a:r>
              <a:endParaRPr lang="en-US" altLang="en-US" sz="2800" b="0" dirty="0">
                <a:latin typeface="+mn-lt"/>
              </a:endParaRPr>
            </a:p>
          </p:txBody>
        </p:sp>
        <p:sp>
          <p:nvSpPr>
            <p:cNvPr id="30" name="Text Box 26"/>
            <p:cNvSpPr txBox="1">
              <a:spLocks noChangeArrowheads="1"/>
            </p:cNvSpPr>
            <p:nvPr/>
          </p:nvSpPr>
          <p:spPr bwMode="auto">
            <a:xfrm>
              <a:off x="3162300" y="5043488"/>
              <a:ext cx="36576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i="1">
                  <a:latin typeface="+mn-lt"/>
                </a:rPr>
                <a:t>X</a:t>
              </a:r>
              <a:r>
                <a:rPr lang="en-US" altLang="en-US" b="0">
                  <a:latin typeface="+mn-lt"/>
                </a:rPr>
                <a:t>=[</a:t>
              </a:r>
              <a:r>
                <a:rPr lang="en-US" altLang="en-US" b="0" i="1">
                  <a:latin typeface="+mn-lt"/>
                </a:rPr>
                <a:t>x</a:t>
              </a:r>
              <a:r>
                <a:rPr lang="en-US" altLang="en-US" b="0" baseline="-25000">
                  <a:latin typeface="+mn-lt"/>
                </a:rPr>
                <a:t>1</a:t>
              </a:r>
              <a:r>
                <a:rPr lang="en-US" altLang="en-US" b="0">
                  <a:latin typeface="+mn-lt"/>
                </a:rPr>
                <a:t>,</a:t>
              </a:r>
              <a:r>
                <a:rPr lang="en-US" altLang="en-US" b="0" i="1">
                  <a:latin typeface="+mn-lt"/>
                </a:rPr>
                <a:t>x</a:t>
              </a:r>
              <a:r>
                <a:rPr lang="en-US" altLang="en-US" b="0" baseline="-25000">
                  <a:latin typeface="+mn-lt"/>
                </a:rPr>
                <a:t>2</a:t>
              </a:r>
              <a:r>
                <a:rPr lang="en-US" altLang="en-US" b="0">
                  <a:latin typeface="+mn-lt"/>
                </a:rPr>
                <a:t>,…</a:t>
              </a:r>
              <a:r>
                <a:rPr lang="en-US" altLang="en-US" b="0" i="1">
                  <a:latin typeface="+mn-lt"/>
                </a:rPr>
                <a:t>x</a:t>
              </a:r>
              <a:r>
                <a:rPr lang="en-US" altLang="en-US" b="0" baseline="-25000">
                  <a:latin typeface="+mn-lt"/>
                </a:rPr>
                <a:t>n</a:t>
              </a:r>
              <a:r>
                <a:rPr lang="en-US" altLang="en-US" b="0">
                  <a:latin typeface="+mn-lt"/>
                </a:rPr>
                <a:t>] </a:t>
              </a:r>
              <a:r>
                <a:rPr lang="en-US" altLang="en-US" b="0">
                  <a:latin typeface="+mn-lt"/>
                  <a:sym typeface="Symbol" charset="2"/>
                </a:rPr>
                <a:t> R</a:t>
              </a:r>
              <a:r>
                <a:rPr lang="en-US" altLang="en-US" b="0" i="1" baseline="30000">
                  <a:latin typeface="+mn-lt"/>
                  <a:sym typeface="Symbol" charset="2"/>
                </a:rPr>
                <a:t>n</a:t>
              </a:r>
              <a:endParaRPr lang="en-US" altLang="en-US" b="0">
                <a:latin typeface="+mn-lt"/>
                <a:sym typeface="Symbol" charset="2"/>
              </a:endParaRPr>
            </a:p>
            <a:p>
              <a:pPr>
                <a:spcBef>
                  <a:spcPct val="50000"/>
                </a:spcBef>
              </a:pPr>
              <a:r>
                <a:rPr lang="en-US" altLang="en-US" b="0" i="1">
                  <a:latin typeface="+mn-lt"/>
                  <a:sym typeface="Symbol" charset="2"/>
                </a:rPr>
                <a:t>w</a:t>
              </a:r>
              <a:r>
                <a:rPr lang="en-US" altLang="en-US" b="0" i="1" baseline="-25000">
                  <a:latin typeface="+mn-lt"/>
                </a:rPr>
                <a:t>i</a:t>
              </a:r>
              <a:r>
                <a:rPr lang="en-US" altLang="en-US" b="0" i="1">
                  <a:latin typeface="+mn-lt"/>
                </a:rPr>
                <a:t>=</a:t>
              </a:r>
              <a:r>
                <a:rPr lang="en-US" altLang="en-US" b="0">
                  <a:latin typeface="+mn-lt"/>
                </a:rPr>
                <a:t>[</a:t>
              </a:r>
              <a:r>
                <a:rPr lang="en-US" altLang="en-US" b="0" i="1">
                  <a:latin typeface="+mn-lt"/>
                </a:rPr>
                <a:t>w</a:t>
              </a:r>
              <a:r>
                <a:rPr lang="en-US" altLang="en-US" b="0" i="1" baseline="-25000">
                  <a:latin typeface="+mn-lt"/>
                </a:rPr>
                <a:t>i</a:t>
              </a:r>
              <a:r>
                <a:rPr lang="en-US" altLang="en-US" b="0" baseline="-25000">
                  <a:latin typeface="+mn-lt"/>
                </a:rPr>
                <a:t>1</a:t>
              </a:r>
              <a:r>
                <a:rPr lang="en-US" altLang="en-US" b="0">
                  <a:latin typeface="+mn-lt"/>
                </a:rPr>
                <a:t>,</a:t>
              </a:r>
              <a:r>
                <a:rPr lang="en-US" altLang="en-US" b="0" i="1">
                  <a:latin typeface="+mn-lt"/>
                </a:rPr>
                <a:t>w</a:t>
              </a:r>
              <a:r>
                <a:rPr lang="en-US" altLang="en-US" b="0" i="1" baseline="-25000">
                  <a:latin typeface="+mn-lt"/>
                </a:rPr>
                <a:t>i</a:t>
              </a:r>
              <a:r>
                <a:rPr lang="en-US" altLang="en-US" b="0" baseline="-25000">
                  <a:latin typeface="+mn-lt"/>
                </a:rPr>
                <a:t>2</a:t>
              </a:r>
              <a:r>
                <a:rPr lang="en-US" altLang="en-US" b="0">
                  <a:latin typeface="+mn-lt"/>
                </a:rPr>
                <a:t>,…,</a:t>
              </a:r>
              <a:r>
                <a:rPr lang="en-US" altLang="en-US" b="0" i="1">
                  <a:latin typeface="+mn-lt"/>
                </a:rPr>
                <a:t>w</a:t>
              </a:r>
              <a:r>
                <a:rPr lang="en-US" altLang="en-US" b="0" i="1" baseline="-25000">
                  <a:latin typeface="+mn-lt"/>
                </a:rPr>
                <a:t>in</a:t>
              </a:r>
              <a:r>
                <a:rPr lang="en-US" altLang="en-US" b="0">
                  <a:latin typeface="+mn-lt"/>
                </a:rPr>
                <a:t>] </a:t>
              </a:r>
              <a:r>
                <a:rPr lang="en-US" altLang="en-US" b="0">
                  <a:latin typeface="+mn-lt"/>
                  <a:sym typeface="Symbol" charset="2"/>
                </a:rPr>
                <a:t> R</a:t>
              </a:r>
              <a:r>
                <a:rPr lang="en-US" altLang="en-US" b="0" i="1" baseline="30000">
                  <a:latin typeface="+mn-lt"/>
                  <a:sym typeface="Symbol" charset="2"/>
                </a:rPr>
                <a:t>n</a:t>
              </a:r>
              <a:r>
                <a:rPr lang="en-US" altLang="en-US" b="0">
                  <a:latin typeface="+mn-lt"/>
                </a:rPr>
                <a:t> </a:t>
              </a:r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 flipH="1">
              <a:off x="6210300" y="2681288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2" name="Text Box 28"/>
            <p:cNvSpPr txBox="1">
              <a:spLocks noChangeArrowheads="1"/>
            </p:cNvSpPr>
            <p:nvPr/>
          </p:nvSpPr>
          <p:spPr bwMode="auto">
            <a:xfrm>
              <a:off x="6743700" y="2452688"/>
              <a:ext cx="1905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Kohonen</a:t>
              </a:r>
              <a:r>
                <a:rPr lang="en-US" sz="20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-</a:t>
              </a:r>
              <a:r>
                <a:rPr 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Ebene</a:t>
              </a:r>
              <a:endParaRPr lang="en-US" dirty="0">
                <a:latin typeface="+mn-lt"/>
              </a:endParaRPr>
            </a:p>
          </p:txBody>
        </p:sp>
        <p:sp>
          <p:nvSpPr>
            <p:cNvPr id="33" name="Oval 32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543300" y="1995488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34" name="Oval 33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162300" y="2376488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35" name="Oval 3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857500" y="2757488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36" name="Oval 3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305300" y="1995488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37" name="Oval 3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000500" y="2376488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38" name="Oval 3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695700" y="2757488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39" name="Oval 3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95900" y="1995488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40" name="Oval 3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91100" y="2376488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41" name="Oval 4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829300" y="2376488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42" name="Oval 4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448300" y="2757488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43" name="Oval 42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134100" y="1995488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lang="en-GB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021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Hopfield-</a:t>
            </a:r>
            <a:r>
              <a:rPr lang="en-US" dirty="0" err="1" smtClean="0"/>
              <a:t>Netze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Verwendung</a:t>
            </a:r>
            <a:r>
              <a:rPr lang="en-US" dirty="0" smtClean="0"/>
              <a:t> von </a:t>
            </a:r>
            <a:r>
              <a:rPr lang="en-US" dirty="0" err="1" smtClean="0"/>
              <a:t>Rückkopplungen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> Adaption</a:t>
            </a:r>
          </a:p>
          <a:p>
            <a:r>
              <a:rPr lang="en-US" dirty="0" err="1" smtClean="0"/>
              <a:t>Synchrone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asynchrone</a:t>
            </a:r>
            <a:r>
              <a:rPr lang="en-US" dirty="0" smtClean="0"/>
              <a:t> </a:t>
            </a:r>
            <a:r>
              <a:rPr lang="en-US" dirty="0" err="1" smtClean="0"/>
              <a:t>Änderung</a:t>
            </a:r>
            <a:endParaRPr lang="en-US" dirty="0" smtClean="0"/>
          </a:p>
          <a:p>
            <a:r>
              <a:rPr lang="en-US" dirty="0" err="1" smtClean="0"/>
              <a:t>Verallgemeinerte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Hebbsche</a:t>
            </a:r>
            <a:r>
              <a:rPr lang="en-US" dirty="0" smtClean="0"/>
              <a:t> </a:t>
            </a:r>
            <a:r>
              <a:rPr lang="en-US" dirty="0" err="1" smtClean="0"/>
              <a:t>Lernregel</a:t>
            </a:r>
            <a:endParaRPr lang="en-US" dirty="0" smtClean="0"/>
          </a:p>
          <a:p>
            <a:r>
              <a:rPr lang="en-US" dirty="0" err="1" smtClean="0"/>
              <a:t>Anwendung</a:t>
            </a:r>
            <a:r>
              <a:rPr lang="en-US" dirty="0" smtClean="0"/>
              <a:t> </a:t>
            </a:r>
            <a:r>
              <a:rPr lang="en-US" dirty="0" err="1" smtClean="0"/>
              <a:t>z.B</a:t>
            </a:r>
            <a:r>
              <a:rPr lang="en-US" dirty="0" smtClean="0"/>
              <a:t>. </a:t>
            </a:r>
            <a:r>
              <a:rPr lang="en-US" dirty="0" err="1" smtClean="0"/>
              <a:t>zur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Rauschreduzierung</a:t>
            </a:r>
            <a:endParaRPr lang="en-US" dirty="0" smtClean="0"/>
          </a:p>
          <a:p>
            <a:r>
              <a:rPr lang="en-US" dirty="0" err="1" smtClean="0"/>
              <a:t>Beziehungen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statistischen</a:t>
            </a:r>
            <a:r>
              <a:rPr lang="en-US" dirty="0" smtClean="0"/>
              <a:t> </a:t>
            </a:r>
            <a:r>
              <a:rPr lang="en-US" dirty="0" err="1" smtClean="0"/>
              <a:t>Mechanik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39" y="2379490"/>
            <a:ext cx="3746944" cy="39038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46834" y="5412128"/>
            <a:ext cx="9268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 dirty="0" smtClean="0">
                <a:solidFill>
                  <a:srgbClr val="190CFF"/>
                </a:solidFill>
              </a:rPr>
              <a:t>Wikipedia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54523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J. J. Hopfield, </a:t>
            </a:r>
            <a:r>
              <a:rPr lang="en-US" sz="1200" dirty="0" smtClean="0">
                <a:solidFill>
                  <a:srgbClr val="190CFF"/>
                </a:solidFill>
                <a:latin typeface="Helvetica" charset="0"/>
              </a:rPr>
              <a:t>Neural </a:t>
            </a:r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networks and physical systems with emergent collective computational </a:t>
            </a:r>
            <a:r>
              <a:rPr lang="en-US" sz="1200" dirty="0" smtClean="0">
                <a:solidFill>
                  <a:srgbClr val="190CFF"/>
                </a:solidFill>
                <a:latin typeface="Helvetica" charset="0"/>
              </a:rPr>
              <a:t>abilities, </a:t>
            </a:r>
            <a:r>
              <a:rPr lang="en-US" sz="1200" i="1" dirty="0">
                <a:solidFill>
                  <a:srgbClr val="190CFF"/>
                </a:solidFill>
                <a:latin typeface="Helvetica" charset="0"/>
              </a:rPr>
              <a:t>Proceedings of the National Academy of Sciences of the USA</a:t>
            </a:r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, vol. 79 no. 8 pp. 2554–2558, April </a:t>
            </a:r>
            <a:r>
              <a:rPr lang="en-US" sz="1200" b="1" dirty="0" smtClean="0">
                <a:solidFill>
                  <a:srgbClr val="FF0000"/>
                </a:solidFill>
                <a:latin typeface="Helvetica" charset="0"/>
              </a:rPr>
              <a:t>1982</a:t>
            </a:r>
            <a:endParaRPr lang="en-US" sz="1200" dirty="0">
              <a:solidFill>
                <a:srgbClr val="190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Berechnungsaufwand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Immens</a:t>
            </a:r>
            <a:endParaRPr lang="en-US" dirty="0"/>
          </a:p>
          <a:p>
            <a:pPr lvl="1"/>
            <a:r>
              <a:rPr lang="en-US" dirty="0" err="1" smtClean="0"/>
              <a:t>Lernrate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wählen</a:t>
            </a:r>
            <a:r>
              <a:rPr lang="en-US" dirty="0" smtClean="0"/>
              <a:t>, um </a:t>
            </a:r>
            <a:r>
              <a:rPr lang="en-US" dirty="0" err="1" smtClean="0"/>
              <a:t>Konvergenz</a:t>
            </a:r>
            <a:r>
              <a:rPr lang="en-US" dirty="0" smtClean="0"/>
              <a:t> </a:t>
            </a:r>
            <a:r>
              <a:rPr lang="en-US" dirty="0" err="1" smtClean="0"/>
              <a:t>sicherzustellen</a:t>
            </a:r>
            <a:endParaRPr lang="en-US" dirty="0" smtClean="0"/>
          </a:p>
          <a:p>
            <a:r>
              <a:rPr lang="en-US" dirty="0" err="1" smtClean="0"/>
              <a:t>Insbesondere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Problem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mehrschichtigen</a:t>
            </a:r>
            <a:r>
              <a:rPr lang="en-US" dirty="0" smtClean="0"/>
              <a:t> </a:t>
            </a:r>
            <a:r>
              <a:rPr lang="en-US" dirty="0" err="1" smtClean="0"/>
              <a:t>Netzen</a:t>
            </a:r>
            <a:endParaRPr lang="en-US" dirty="0" smtClean="0"/>
          </a:p>
          <a:p>
            <a:pPr lvl="1"/>
            <a:r>
              <a:rPr lang="en-US" dirty="0" err="1" smtClean="0"/>
              <a:t>Gradienten</a:t>
            </a:r>
            <a:r>
              <a:rPr lang="en-US" dirty="0" smtClean="0"/>
              <a:t> 𝛥</a:t>
            </a:r>
            <a:r>
              <a:rPr lang="en-US" i="1" dirty="0" smtClean="0"/>
              <a:t>w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Fehlerrückführung</a:t>
            </a:r>
            <a:r>
              <a:rPr lang="en-US" dirty="0" smtClean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die </a:t>
            </a:r>
            <a:r>
              <a:rPr lang="en-US" dirty="0" err="1" smtClean="0"/>
              <a:t>Schichten</a:t>
            </a:r>
            <a:r>
              <a:rPr lang="en-US" dirty="0" smtClean="0"/>
              <a:t> </a:t>
            </a:r>
            <a:r>
              <a:rPr lang="en-US" dirty="0" err="1" smtClean="0"/>
              <a:t>hinweg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endParaRPr lang="en-US" dirty="0" smtClean="0"/>
          </a:p>
          <a:p>
            <a:pPr lvl="1"/>
            <a:r>
              <a:rPr lang="en-US" dirty="0" err="1" smtClean="0"/>
              <a:t>Konvergenz</a:t>
            </a:r>
            <a:r>
              <a:rPr lang="en-US" dirty="0" smtClean="0"/>
              <a:t> </a:t>
            </a:r>
            <a:r>
              <a:rPr lang="en-US" dirty="0" err="1" smtClean="0"/>
              <a:t>erfolgt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langsam</a:t>
            </a:r>
            <a:endParaRPr lang="en-US" dirty="0" smtClean="0"/>
          </a:p>
          <a:p>
            <a:r>
              <a:rPr lang="en-US" dirty="0" err="1" smtClean="0"/>
              <a:t>Heutzutage</a:t>
            </a:r>
            <a:r>
              <a:rPr lang="en-US" dirty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GPU-</a:t>
            </a:r>
            <a:r>
              <a:rPr lang="en-US" dirty="0" err="1" smtClean="0"/>
              <a:t>Technik</a:t>
            </a:r>
            <a:r>
              <a:rPr lang="en-US" dirty="0" smtClean="0"/>
              <a:t> </a:t>
            </a:r>
            <a:r>
              <a:rPr lang="en-US" dirty="0" err="1" smtClean="0"/>
              <a:t>praxisnahe</a:t>
            </a:r>
            <a:r>
              <a:rPr lang="en-US" dirty="0" smtClean="0"/>
              <a:t> </a:t>
            </a:r>
            <a:r>
              <a:rPr lang="en-US" dirty="0" err="1" smtClean="0"/>
              <a:t>Anwendung</a:t>
            </a:r>
            <a:r>
              <a:rPr lang="en-US" dirty="0" smtClean="0"/>
              <a:t> </a:t>
            </a:r>
            <a:r>
              <a:rPr lang="en-US" dirty="0" err="1" smtClean="0"/>
              <a:t>möglich</a:t>
            </a:r>
            <a:r>
              <a:rPr lang="en-US" dirty="0" smtClean="0"/>
              <a:t> (</a:t>
            </a:r>
            <a:r>
              <a:rPr lang="en-US" dirty="0" err="1" smtClean="0"/>
              <a:t>sofern</a:t>
            </a:r>
            <a:r>
              <a:rPr lang="en-US" dirty="0" smtClean="0"/>
              <a:t> </a:t>
            </a:r>
            <a:r>
              <a:rPr lang="en-US" dirty="0" err="1" smtClean="0"/>
              <a:t>genügend</a:t>
            </a:r>
            <a:r>
              <a:rPr lang="en-US" dirty="0" smtClean="0"/>
              <a:t> </a:t>
            </a:r>
            <a:r>
              <a:rPr lang="en-US" dirty="0" err="1" smtClean="0"/>
              <a:t>Daten</a:t>
            </a:r>
            <a:r>
              <a:rPr lang="en-US" dirty="0" smtClean="0"/>
              <a:t> </a:t>
            </a:r>
            <a:r>
              <a:rPr lang="en-US" dirty="0" err="1" smtClean="0"/>
              <a:t>vorhanden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30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de-DE" sz="3600" smtClean="0">
                <a:latin typeface="+mn-lt"/>
                <a:ea typeface="ＭＳ Ｐゴシック" charset="0"/>
                <a:cs typeface="ＭＳ Ｐゴシック" charset="0"/>
              </a:rPr>
              <a:t>Repräsentation </a:t>
            </a:r>
            <a:r>
              <a:rPr lang="de-DE" sz="3600" dirty="0" smtClean="0">
                <a:latin typeface="+mn-lt"/>
                <a:ea typeface="ＭＳ Ｐゴシック" charset="0"/>
                <a:cs typeface="ＭＳ Ｐゴシック" charset="0"/>
              </a:rPr>
              <a:t>von Funktionen</a:t>
            </a:r>
            <a:endParaRPr lang="de-DE" sz="36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68760"/>
            <a:ext cx="8229600" cy="474521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err="1" smtClean="0">
                <a:ea typeface="ＭＳ Ｐゴシック" charset="0"/>
              </a:rPr>
              <a:t>Ein-Ebenen-Netzwerke</a:t>
            </a:r>
            <a:r>
              <a:rPr lang="en-US" sz="2800" dirty="0" smtClean="0">
                <a:ea typeface="ＭＳ Ｐゴシック" charset="0"/>
              </a:rPr>
              <a:t> (</a:t>
            </a:r>
            <a:r>
              <a:rPr lang="en-US" sz="2800" dirty="0" err="1" smtClean="0">
                <a:ea typeface="ＭＳ Ｐゴシック" charset="0"/>
              </a:rPr>
              <a:t>Perzeptrons</a:t>
            </a:r>
            <a:r>
              <a:rPr lang="en-US" sz="2800" dirty="0"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US" sz="2000" dirty="0" err="1" smtClean="0">
                <a:ea typeface="ＭＳ Ｐゴシック" charset="0"/>
              </a:rPr>
              <a:t>Perzeptron-Lernregel</a:t>
            </a:r>
            <a:r>
              <a:rPr lang="en-US" sz="2000" dirty="0" smtClean="0">
                <a:ea typeface="ＭＳ Ｐゴシック" charset="0"/>
              </a:rPr>
              <a:t> (</a:t>
            </a:r>
            <a:r>
              <a:rPr lang="en-US" sz="2000" dirty="0" err="1" smtClean="0">
                <a:ea typeface="ＭＳ Ｐゴシック" charset="0"/>
              </a:rPr>
              <a:t>Hebbsche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Lernregel</a:t>
            </a:r>
            <a:r>
              <a:rPr lang="en-US" sz="2000" dirty="0" smtClean="0">
                <a:ea typeface="ＭＳ Ｐゴシック" charset="0"/>
              </a:rPr>
              <a:t>)</a:t>
            </a:r>
            <a:endParaRPr lang="en-US" sz="2000" dirty="0">
              <a:ea typeface="ＭＳ Ｐゴシック" charset="0"/>
            </a:endParaRPr>
          </a:p>
          <a:p>
            <a:pPr lvl="1" eaLnBrk="1" hangingPunct="1"/>
            <a:r>
              <a:rPr lang="en-US" sz="2000" dirty="0" err="1" smtClean="0">
                <a:ea typeface="ＭＳ Ｐゴシック" charset="0"/>
              </a:rPr>
              <a:t>Leicht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zu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trainieren</a:t>
            </a:r>
            <a:endParaRPr lang="en-US" sz="2000" dirty="0">
              <a:ea typeface="ＭＳ Ｐゴシック" charset="0"/>
            </a:endParaRPr>
          </a:p>
          <a:p>
            <a:pPr lvl="2" eaLnBrk="1" hangingPunct="1"/>
            <a:r>
              <a:rPr lang="en-US" sz="1800" dirty="0" err="1" smtClean="0">
                <a:ea typeface="ＭＳ Ｐゴシック" charset="0"/>
              </a:rPr>
              <a:t>Schnelle</a:t>
            </a:r>
            <a:r>
              <a:rPr lang="en-US" sz="1800" dirty="0" smtClean="0">
                <a:ea typeface="ＭＳ Ｐゴシック" charset="0"/>
              </a:rPr>
              <a:t> </a:t>
            </a:r>
            <a:r>
              <a:rPr lang="en-US" sz="1800" dirty="0" err="1" smtClean="0">
                <a:ea typeface="ＭＳ Ｐゴシック" charset="0"/>
              </a:rPr>
              <a:t>Konvergenz</a:t>
            </a:r>
            <a:r>
              <a:rPr lang="en-US" sz="1800" dirty="0" smtClean="0">
                <a:ea typeface="ＭＳ Ｐゴシック" charset="0"/>
              </a:rPr>
              <a:t>, </a:t>
            </a:r>
            <a:r>
              <a:rPr lang="en-US" sz="1800" dirty="0" err="1" smtClean="0">
                <a:ea typeface="ＭＳ Ｐゴシック" charset="0"/>
              </a:rPr>
              <a:t>wenige</a:t>
            </a:r>
            <a:r>
              <a:rPr lang="en-US" sz="1800" dirty="0" smtClean="0">
                <a:ea typeface="ＭＳ Ｐゴシック" charset="0"/>
              </a:rPr>
              <a:t> </a:t>
            </a:r>
            <a:r>
              <a:rPr lang="en-US" sz="1800" dirty="0" err="1" smtClean="0">
                <a:ea typeface="ＭＳ Ｐゴシック" charset="0"/>
              </a:rPr>
              <a:t>Daten</a:t>
            </a:r>
            <a:r>
              <a:rPr lang="en-US" sz="1800" dirty="0" smtClean="0">
                <a:ea typeface="ＭＳ Ｐゴシック" charset="0"/>
              </a:rPr>
              <a:t> </a:t>
            </a:r>
            <a:r>
              <a:rPr lang="en-US" sz="1800" dirty="0" err="1" smtClean="0">
                <a:ea typeface="ＭＳ Ｐゴシック" charset="0"/>
              </a:rPr>
              <a:t>benötigt</a:t>
            </a:r>
            <a:endParaRPr lang="en-US" sz="1800" dirty="0">
              <a:ea typeface="ＭＳ Ｐゴシック" charset="0"/>
            </a:endParaRPr>
          </a:p>
          <a:p>
            <a:pPr lvl="1" eaLnBrk="1" hangingPunct="1"/>
            <a:r>
              <a:rPr lang="en-US" sz="2000" dirty="0" err="1" smtClean="0">
                <a:ea typeface="ＭＳ Ｐゴシック" charset="0"/>
              </a:rPr>
              <a:t>Kann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keine</a:t>
            </a:r>
            <a:r>
              <a:rPr lang="en-US" sz="2000" dirty="0" smtClean="0">
                <a:ea typeface="ＭＳ Ｐゴシック" charset="0"/>
              </a:rPr>
              <a:t> "</a:t>
            </a:r>
            <a:r>
              <a:rPr lang="en-US" sz="2000" dirty="0" err="1" smtClean="0">
                <a:ea typeface="ＭＳ Ｐゴシック" charset="0"/>
              </a:rPr>
              <a:t>komplexen</a:t>
            </a:r>
            <a:r>
              <a:rPr lang="en-US" sz="2000" dirty="0" smtClean="0">
                <a:ea typeface="ＭＳ Ｐゴシック" charset="0"/>
              </a:rPr>
              <a:t>" </a:t>
            </a:r>
            <a:r>
              <a:rPr lang="en-US" sz="2000" dirty="0" err="1" smtClean="0">
                <a:ea typeface="ＭＳ Ｐゴシック" charset="0"/>
              </a:rPr>
              <a:t>Funktionen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lernen</a:t>
            </a:r>
            <a:endParaRPr lang="en-US" sz="2000" dirty="0" smtClean="0">
              <a:ea typeface="ＭＳ Ｐゴシック" charset="0"/>
            </a:endParaRPr>
          </a:p>
          <a:p>
            <a:r>
              <a:rPr lang="en-US" sz="2800" dirty="0" err="1" smtClean="0">
                <a:ea typeface="ＭＳ Ｐゴシック" charset="0"/>
              </a:rPr>
              <a:t>Mehrebenen-Netwerke</a:t>
            </a:r>
            <a:endParaRPr lang="en-US" sz="2800" dirty="0">
              <a:ea typeface="ＭＳ Ｐゴシック" charset="0"/>
            </a:endParaRPr>
          </a:p>
          <a:p>
            <a:pPr lvl="1"/>
            <a:r>
              <a:rPr lang="en-US" sz="2000" dirty="0" err="1" smtClean="0">
                <a:ea typeface="ＭＳ Ｐゴシック" charset="0"/>
              </a:rPr>
              <a:t>Lernregel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Rückpropagierung</a:t>
            </a:r>
            <a:r>
              <a:rPr lang="en-US" sz="2000" dirty="0" smtClean="0">
                <a:ea typeface="ＭＳ Ｐゴシック" charset="0"/>
              </a:rPr>
              <a:t> (Backpropagation)</a:t>
            </a:r>
          </a:p>
          <a:p>
            <a:pPr lvl="1"/>
            <a:r>
              <a:rPr lang="en-US" sz="2000" dirty="0" err="1" smtClean="0">
                <a:ea typeface="ＭＳ Ｐゴシック" charset="0"/>
              </a:rPr>
              <a:t>Aufwendig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zu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trainieren</a:t>
            </a:r>
            <a:endParaRPr lang="en-US" sz="2000" dirty="0" smtClean="0">
              <a:ea typeface="ＭＳ Ｐゴシック" charset="0"/>
            </a:endParaRPr>
          </a:p>
          <a:p>
            <a:pPr lvl="2"/>
            <a:r>
              <a:rPr lang="en-US" sz="1800" dirty="0" err="1" smtClean="0">
                <a:ea typeface="ＭＳ Ｐゴシック" charset="0"/>
              </a:rPr>
              <a:t>Langsame</a:t>
            </a:r>
            <a:r>
              <a:rPr lang="en-US" sz="1800" dirty="0" smtClean="0">
                <a:ea typeface="ＭＳ Ｐゴシック" charset="0"/>
              </a:rPr>
              <a:t> </a:t>
            </a:r>
            <a:r>
              <a:rPr lang="en-US" sz="1800" dirty="0" err="1" smtClean="0">
                <a:ea typeface="ＭＳ Ｐゴシック" charset="0"/>
              </a:rPr>
              <a:t>Konvergenz</a:t>
            </a:r>
            <a:r>
              <a:rPr lang="en-US" sz="1800" dirty="0" smtClean="0">
                <a:ea typeface="ＭＳ Ｐゴシック" charset="0"/>
              </a:rPr>
              <a:t>, </a:t>
            </a:r>
            <a:r>
              <a:rPr lang="en-US" sz="1800" dirty="0" err="1" smtClean="0">
                <a:ea typeface="ＭＳ Ｐゴシック" charset="0"/>
              </a:rPr>
              <a:t>viele</a:t>
            </a:r>
            <a:r>
              <a:rPr lang="en-US" sz="1800" dirty="0" smtClean="0">
                <a:ea typeface="ＭＳ Ｐゴシック" charset="0"/>
              </a:rPr>
              <a:t> </a:t>
            </a:r>
            <a:r>
              <a:rPr lang="en-US" sz="1800" dirty="0" err="1" smtClean="0">
                <a:ea typeface="ＭＳ Ｐゴシック" charset="0"/>
              </a:rPr>
              <a:t>Daten</a:t>
            </a:r>
            <a:r>
              <a:rPr lang="en-US" sz="1800" dirty="0" smtClean="0">
                <a:ea typeface="ＭＳ Ｐゴシック" charset="0"/>
              </a:rPr>
              <a:t> </a:t>
            </a:r>
            <a:r>
              <a:rPr lang="en-US" sz="1800" dirty="0" err="1" smtClean="0">
                <a:ea typeface="ＭＳ Ｐゴシック" charset="0"/>
              </a:rPr>
              <a:t>benötigt</a:t>
            </a:r>
            <a:endParaRPr lang="en-US" sz="1800" dirty="0" smtClean="0">
              <a:ea typeface="ＭＳ Ｐゴシック" charset="0"/>
            </a:endParaRPr>
          </a:p>
          <a:p>
            <a:r>
              <a:rPr lang="en-US" sz="2800" dirty="0" err="1" smtClean="0">
                <a:ea typeface="ＭＳ Ｐゴシック" charset="0"/>
              </a:rPr>
              <a:t>Wird</a:t>
            </a:r>
            <a:r>
              <a:rPr lang="en-US" sz="2800" dirty="0" smtClean="0">
                <a:ea typeface="ＭＳ Ｐゴシック" charset="0"/>
              </a:rPr>
              <a:t> </a:t>
            </a:r>
            <a:r>
              <a:rPr lang="en-US" sz="2800" dirty="0" err="1" smtClean="0">
                <a:ea typeface="ＭＳ Ｐゴシック" charset="0"/>
              </a:rPr>
              <a:t>später</a:t>
            </a:r>
            <a:r>
              <a:rPr lang="en-US" sz="2800" dirty="0" smtClean="0">
                <a:ea typeface="ＭＳ Ｐゴシック" charset="0"/>
              </a:rPr>
              <a:t> </a:t>
            </a:r>
            <a:r>
              <a:rPr lang="en-US" sz="2800" dirty="0" err="1" smtClean="0">
                <a:ea typeface="ＭＳ Ｐゴシック" charset="0"/>
              </a:rPr>
              <a:t>behandelt</a:t>
            </a:r>
            <a:r>
              <a:rPr lang="en-US" sz="2800" dirty="0" smtClean="0">
                <a:ea typeface="ＭＳ Ｐゴシック" charset="0"/>
              </a:rPr>
              <a:t>: </a:t>
            </a:r>
          </a:p>
          <a:p>
            <a:pPr lvl="1"/>
            <a:r>
              <a:rPr lang="en-US" sz="2000" dirty="0" err="1" smtClean="0">
                <a:ea typeface="ＭＳ Ｐゴシック" charset="0"/>
              </a:rPr>
              <a:t>Rückkopplung</a:t>
            </a:r>
            <a:endParaRPr lang="en-US" sz="2000" dirty="0" smtClean="0">
              <a:ea typeface="ＭＳ Ｐゴシック" charset="0"/>
            </a:endParaRPr>
          </a:p>
          <a:p>
            <a:pPr lvl="1"/>
            <a:r>
              <a:rPr lang="en-US" sz="2000" dirty="0" err="1" smtClean="0">
                <a:ea typeface="ＭＳ Ｐゴシック" charset="0"/>
              </a:rPr>
              <a:t>Selbstorganisation</a:t>
            </a:r>
            <a:endParaRPr lang="en-US" sz="2000" dirty="0">
              <a:ea typeface="ＭＳ Ｐゴシック" charset="0"/>
            </a:endParaRPr>
          </a:p>
          <a:p>
            <a:pPr lvl="1"/>
            <a:r>
              <a:rPr lang="en-US" sz="2000" dirty="0" smtClean="0">
                <a:ea typeface="ＭＳ Ｐゴシック" charset="0"/>
              </a:rPr>
              <a:t>Deep Learning</a:t>
            </a:r>
          </a:p>
        </p:txBody>
      </p:sp>
    </p:spTree>
    <p:extLst>
      <p:ext uri="{BB962C8B-B14F-4D97-AF65-F5344CB8AC3E}">
        <p14:creationId xmlns:p14="http://schemas.microsoft.com/office/powerpoint/2010/main" val="142773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en-US" sz="3600"/>
              <a:t>Geschichtlicher Überblick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9319" y="1340768"/>
            <a:ext cx="5976937" cy="4824536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1943</a:t>
            </a:r>
            <a:r>
              <a:rPr lang="de-DE" altLang="en-US" sz="1800" i="1" dirty="0"/>
              <a:t>:</a:t>
            </a:r>
            <a:r>
              <a:rPr lang="de-DE" altLang="en-US" sz="1800" dirty="0"/>
              <a:t> </a:t>
            </a:r>
            <a:r>
              <a:rPr lang="de-DE" altLang="en-US" sz="1800" dirty="0" err="1" smtClean="0">
                <a:solidFill>
                  <a:srgbClr val="190CFF"/>
                </a:solidFill>
              </a:rPr>
              <a:t>McCulloch</a:t>
            </a:r>
            <a:r>
              <a:rPr lang="de-DE" altLang="en-US" sz="1800" dirty="0" smtClean="0">
                <a:solidFill>
                  <a:srgbClr val="190CFF"/>
                </a:solidFill>
              </a:rPr>
              <a:t> </a:t>
            </a:r>
            <a:r>
              <a:rPr lang="de-DE" altLang="en-US" sz="1800" dirty="0"/>
              <a:t>und </a:t>
            </a:r>
            <a:r>
              <a:rPr lang="de-DE" altLang="en-US" sz="1800" dirty="0" smtClean="0">
                <a:solidFill>
                  <a:srgbClr val="190CFF"/>
                </a:solidFill>
              </a:rPr>
              <a:t>Pitts </a:t>
            </a:r>
            <a:r>
              <a:rPr lang="de-DE" altLang="en-US" sz="1800" dirty="0"/>
              <a:t>beschreiben und </a:t>
            </a:r>
            <a:r>
              <a:rPr lang="de-DE" altLang="en-US" sz="1800" dirty="0" smtClean="0"/>
              <a:t/>
            </a:r>
            <a:br>
              <a:rPr lang="de-DE" altLang="en-US" sz="1800" dirty="0" smtClean="0"/>
            </a:br>
            <a:r>
              <a:rPr lang="de-DE" altLang="en-US" sz="1800" dirty="0" smtClean="0"/>
              <a:t>            definieren </a:t>
            </a:r>
            <a:r>
              <a:rPr lang="de-DE" altLang="en-US" sz="1800" dirty="0"/>
              <a:t>eine Art erster </a:t>
            </a:r>
            <a:r>
              <a:rPr lang="de-DE" altLang="en-US" sz="1800" dirty="0" smtClean="0"/>
              <a:t>neuronaler Netzwerke</a:t>
            </a:r>
            <a:r>
              <a:rPr lang="de-DE" altLang="en-US" sz="1800" dirty="0"/>
              <a:t>.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1949</a:t>
            </a:r>
            <a:r>
              <a:rPr lang="de-DE" altLang="en-US" sz="1800" i="1" dirty="0"/>
              <a:t>:</a:t>
            </a:r>
            <a:r>
              <a:rPr lang="de-DE" altLang="en-US" sz="1800" dirty="0"/>
              <a:t> Formulierung der </a:t>
            </a:r>
            <a:r>
              <a:rPr lang="de-DE" altLang="en-US" sz="1800" u="sng" dirty="0" err="1"/>
              <a:t>Hebb‘schen</a:t>
            </a:r>
            <a:r>
              <a:rPr lang="de-DE" altLang="en-US" sz="1800" u="sng" dirty="0"/>
              <a:t> Lernregel</a:t>
            </a:r>
            <a:r>
              <a:rPr lang="de-DE" altLang="en-US" sz="1800" dirty="0"/>
              <a:t> </a:t>
            </a:r>
            <a:r>
              <a:rPr lang="de-DE" altLang="en-US" sz="1800" dirty="0" smtClean="0"/>
              <a:t/>
            </a:r>
            <a:br>
              <a:rPr lang="de-DE" altLang="en-US" sz="1800" dirty="0" smtClean="0"/>
            </a:br>
            <a:r>
              <a:rPr lang="de-DE" altLang="en-US" sz="1800" dirty="0" smtClean="0"/>
              <a:t>            (</a:t>
            </a:r>
            <a:r>
              <a:rPr lang="de-DE" altLang="en-US" sz="1800" dirty="0"/>
              <a:t>nach </a:t>
            </a:r>
            <a:r>
              <a:rPr lang="de-DE" altLang="en-US" sz="1800" dirty="0" err="1" smtClean="0">
                <a:solidFill>
                  <a:srgbClr val="190CFF"/>
                </a:solidFill>
              </a:rPr>
              <a:t>Hebb</a:t>
            </a:r>
            <a:r>
              <a:rPr lang="de-DE" altLang="en-US" sz="1800" dirty="0"/>
              <a:t>) 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 smtClean="0"/>
              <a:t>1957</a:t>
            </a:r>
            <a:r>
              <a:rPr lang="de-DE" altLang="en-US" sz="1800" i="1" dirty="0" smtClean="0"/>
              <a:t>:</a:t>
            </a:r>
            <a:r>
              <a:rPr lang="de-DE" altLang="en-US" sz="1800" dirty="0" smtClean="0"/>
              <a:t> </a:t>
            </a:r>
            <a:r>
              <a:rPr lang="de-DE" altLang="en-US" sz="1800" dirty="0"/>
              <a:t>Entwicklung des </a:t>
            </a:r>
            <a:r>
              <a:rPr lang="de-DE" altLang="en-US" sz="1800" u="sng" dirty="0" err="1"/>
              <a:t>Perzeptrons</a:t>
            </a:r>
            <a:r>
              <a:rPr lang="de-DE" altLang="en-US" sz="1800" dirty="0"/>
              <a:t> </a:t>
            </a:r>
            <a:r>
              <a:rPr lang="de-DE" altLang="en-US" sz="1800" dirty="0" smtClean="0"/>
              <a:t>durch </a:t>
            </a:r>
            <a:r>
              <a:rPr lang="de-DE" altLang="en-US" sz="1800" dirty="0" smtClean="0">
                <a:solidFill>
                  <a:srgbClr val="190CFF"/>
                </a:solidFill>
              </a:rPr>
              <a:t>Rosenblatt</a:t>
            </a:r>
            <a:endParaRPr lang="de-DE" altLang="en-US" sz="1800" dirty="0">
              <a:solidFill>
                <a:srgbClr val="190CFF"/>
              </a:solidFill>
            </a:endParaRP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de-DE" altLang="en-US" sz="1800" dirty="0"/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1969</a:t>
            </a:r>
            <a:r>
              <a:rPr lang="de-DE" altLang="en-US" sz="1800" i="1" dirty="0"/>
              <a:t>:</a:t>
            </a:r>
            <a:r>
              <a:rPr lang="de-DE" altLang="en-US" sz="1800" dirty="0"/>
              <a:t> </a:t>
            </a:r>
            <a:r>
              <a:rPr lang="de-DE" altLang="en-US" sz="1800" dirty="0" err="1" smtClean="0">
                <a:solidFill>
                  <a:srgbClr val="190CFF"/>
                </a:solidFill>
              </a:rPr>
              <a:t>Minsky</a:t>
            </a:r>
            <a:r>
              <a:rPr lang="de-DE" altLang="en-US" sz="1800" dirty="0" smtClean="0">
                <a:solidFill>
                  <a:srgbClr val="190CFF"/>
                </a:solidFill>
              </a:rPr>
              <a:t> </a:t>
            </a:r>
            <a:r>
              <a:rPr lang="de-DE" altLang="en-US" sz="1800" dirty="0"/>
              <a:t>und </a:t>
            </a:r>
            <a:r>
              <a:rPr lang="de-DE" altLang="en-US" sz="1800" dirty="0" err="1" smtClean="0">
                <a:solidFill>
                  <a:srgbClr val="190CFF"/>
                </a:solidFill>
              </a:rPr>
              <a:t>Papert</a:t>
            </a:r>
            <a:r>
              <a:rPr lang="de-DE" altLang="en-US" sz="1800" dirty="0" smtClean="0">
                <a:solidFill>
                  <a:srgbClr val="190CFF"/>
                </a:solidFill>
              </a:rPr>
              <a:t> </a:t>
            </a:r>
            <a:r>
              <a:rPr lang="de-DE" altLang="en-US" sz="1800" dirty="0"/>
              <a:t>untersuchen das </a:t>
            </a:r>
            <a:r>
              <a:rPr lang="de-DE" altLang="en-US" sz="1800" dirty="0" err="1"/>
              <a:t>Perzeptron</a:t>
            </a:r>
            <a:r>
              <a:rPr lang="de-DE" altLang="en-US" sz="1800" dirty="0"/>
              <a:t> mathematisch und zeigen dessen Grenzen, etwa beim </a:t>
            </a:r>
            <a:r>
              <a:rPr lang="de-DE" altLang="en-US" sz="1800" u="sng" dirty="0"/>
              <a:t>XOR-Problem</a:t>
            </a:r>
            <a:r>
              <a:rPr lang="de-DE" altLang="en-US" sz="1800" dirty="0"/>
              <a:t>, auf.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de-DE" altLang="en-US" sz="1800" dirty="0"/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1982</a:t>
            </a:r>
            <a:r>
              <a:rPr lang="de-DE" altLang="en-US" sz="1800" i="1" dirty="0"/>
              <a:t>:</a:t>
            </a:r>
            <a:r>
              <a:rPr lang="de-DE" altLang="en-US" sz="1800" dirty="0"/>
              <a:t> Beschreibung der ersten </a:t>
            </a:r>
            <a:r>
              <a:rPr lang="de-DE" altLang="en-US" sz="1800" u="sng" dirty="0"/>
              <a:t>selbstorganisierenden Netze</a:t>
            </a:r>
            <a:r>
              <a:rPr lang="de-DE" altLang="en-US" sz="1800" dirty="0"/>
              <a:t> </a:t>
            </a:r>
            <a:r>
              <a:rPr lang="de-DE" altLang="en-US" sz="1800" dirty="0" smtClean="0"/>
              <a:t>(</a:t>
            </a:r>
            <a:r>
              <a:rPr lang="de-DE" altLang="en-US" sz="1800" i="1" dirty="0" smtClean="0"/>
              <a:t>nach </a:t>
            </a:r>
            <a:r>
              <a:rPr lang="de-DE" altLang="en-US" sz="1800" i="1" dirty="0" smtClean="0">
                <a:solidFill>
                  <a:srgbClr val="00B050"/>
                </a:solidFill>
              </a:rPr>
              <a:t>biologischem</a:t>
            </a:r>
            <a:r>
              <a:rPr lang="de-DE" altLang="en-US" sz="1800" i="1" dirty="0" smtClean="0"/>
              <a:t> Vorbild</a:t>
            </a:r>
            <a:r>
              <a:rPr lang="de-DE" altLang="en-US" sz="1800" dirty="0" smtClean="0"/>
              <a:t>) durch </a:t>
            </a:r>
            <a:r>
              <a:rPr lang="de-DE" altLang="en-US" sz="1800" dirty="0" smtClean="0">
                <a:solidFill>
                  <a:srgbClr val="190CFF"/>
                </a:solidFill>
              </a:rPr>
              <a:t>van der Malsburg </a:t>
            </a:r>
            <a:r>
              <a:rPr lang="de-DE" altLang="en-US" sz="1800" dirty="0" smtClean="0"/>
              <a:t>und </a:t>
            </a:r>
            <a:r>
              <a:rPr lang="de-DE" altLang="en-US" sz="1800" dirty="0" err="1" smtClean="0">
                <a:solidFill>
                  <a:srgbClr val="190CFF"/>
                </a:solidFill>
              </a:rPr>
              <a:t>Kohonen</a:t>
            </a:r>
            <a:r>
              <a:rPr lang="de-DE" altLang="en-US" sz="1800" dirty="0" smtClean="0">
                <a:solidFill>
                  <a:srgbClr val="190CFF"/>
                </a:solidFill>
              </a:rPr>
              <a:t> </a:t>
            </a:r>
            <a:r>
              <a:rPr lang="de-DE" altLang="en-US" sz="1800" dirty="0"/>
              <a:t>und </a:t>
            </a:r>
            <a:r>
              <a:rPr lang="de-DE" altLang="en-US" sz="1800" dirty="0" smtClean="0"/>
              <a:t>eines </a:t>
            </a:r>
            <a:r>
              <a:rPr lang="de-DE" altLang="en-US" sz="1800" dirty="0"/>
              <a:t>richtungweisenden Artikels von </a:t>
            </a:r>
            <a:r>
              <a:rPr lang="de-DE" altLang="en-US" sz="1800" dirty="0" err="1" smtClean="0">
                <a:solidFill>
                  <a:srgbClr val="190CFF"/>
                </a:solidFill>
              </a:rPr>
              <a:t>Hopfield</a:t>
            </a:r>
            <a:r>
              <a:rPr lang="de-DE" altLang="en-US" sz="1800" dirty="0"/>
              <a:t>, indem die ersten </a:t>
            </a:r>
            <a:r>
              <a:rPr lang="de-DE" altLang="en-US" sz="1800" u="sng" dirty="0" err="1"/>
              <a:t>Hopfield</a:t>
            </a:r>
            <a:r>
              <a:rPr lang="de-DE" altLang="en-US" sz="1800" u="sng" dirty="0"/>
              <a:t>-Netze</a:t>
            </a:r>
            <a:r>
              <a:rPr lang="de-DE" altLang="en-US" sz="1800" dirty="0"/>
              <a:t> (</a:t>
            </a:r>
            <a:r>
              <a:rPr lang="de-DE" altLang="en-US" sz="1800" i="1" dirty="0"/>
              <a:t>nach </a:t>
            </a:r>
            <a:r>
              <a:rPr lang="de-DE" altLang="en-US" sz="1800" i="1" dirty="0">
                <a:solidFill>
                  <a:srgbClr val="00B050"/>
                </a:solidFill>
              </a:rPr>
              <a:t>physikalischen</a:t>
            </a:r>
            <a:r>
              <a:rPr lang="de-DE" altLang="en-US" sz="1800" i="1" dirty="0"/>
              <a:t> Vorbild</a:t>
            </a:r>
            <a:r>
              <a:rPr lang="de-DE" altLang="en-US" sz="1800" dirty="0"/>
              <a:t>) beschrieben werden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1986</a:t>
            </a:r>
            <a:r>
              <a:rPr lang="de-DE" altLang="en-US" sz="1800" i="1" dirty="0"/>
              <a:t>:</a:t>
            </a:r>
            <a:r>
              <a:rPr lang="de-DE" altLang="en-US" sz="1800" dirty="0"/>
              <a:t> Das Lernverfahren </a:t>
            </a:r>
            <a:r>
              <a:rPr lang="de-DE" altLang="en-US" sz="1800" u="sng" dirty="0"/>
              <a:t>Backpropagation</a:t>
            </a:r>
            <a:r>
              <a:rPr lang="de-DE" altLang="en-US" sz="1800" dirty="0"/>
              <a:t> für mehrschichtige </a:t>
            </a:r>
            <a:r>
              <a:rPr lang="de-DE" altLang="en-US" sz="1800" dirty="0" err="1"/>
              <a:t>Perzeptrons</a:t>
            </a:r>
            <a:r>
              <a:rPr lang="de-DE" altLang="en-US" sz="1800" dirty="0"/>
              <a:t> wird entwickelt</a:t>
            </a:r>
            <a:r>
              <a:rPr lang="de-DE" altLang="en-US" sz="1800" dirty="0" smtClean="0"/>
              <a:t>.</a:t>
            </a:r>
            <a:endParaRPr lang="de-DE" altLang="en-US" sz="1800" dirty="0"/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de-DE" altLang="en-US" sz="1800" b="1" i="1" dirty="0" smtClean="0"/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 smtClean="0"/>
              <a:t>2000</a:t>
            </a:r>
            <a:r>
              <a:rPr lang="de-DE" altLang="en-US" sz="1800" dirty="0" smtClean="0"/>
              <a:t>: </a:t>
            </a:r>
            <a:r>
              <a:rPr lang="de-DE" altLang="en-US" sz="1800" u="sng" dirty="0" err="1" smtClean="0"/>
              <a:t>Deep</a:t>
            </a:r>
            <a:r>
              <a:rPr lang="de-DE" altLang="en-US" sz="1800" u="sng" dirty="0" smtClean="0"/>
              <a:t> Learning </a:t>
            </a:r>
            <a:r>
              <a:rPr lang="de-DE" altLang="en-US" sz="1800" dirty="0" smtClean="0"/>
              <a:t>(</a:t>
            </a:r>
            <a:r>
              <a:rPr lang="de-DE" altLang="en-US" sz="1800" dirty="0" err="1" smtClean="0">
                <a:solidFill>
                  <a:srgbClr val="190CFF"/>
                </a:solidFill>
              </a:rPr>
              <a:t>Hinton</a:t>
            </a:r>
            <a:r>
              <a:rPr lang="de-DE" altLang="en-US" sz="1800" dirty="0" smtClean="0">
                <a:solidFill>
                  <a:srgbClr val="190CFF"/>
                </a:solidFill>
              </a:rPr>
              <a:t>, </a:t>
            </a:r>
            <a:r>
              <a:rPr lang="de-DE" altLang="en-US" sz="1800" dirty="0" err="1" smtClean="0">
                <a:solidFill>
                  <a:srgbClr val="190CFF"/>
                </a:solidFill>
              </a:rPr>
              <a:t>LeCun</a:t>
            </a:r>
            <a:r>
              <a:rPr lang="de-DE" altLang="en-US" sz="1800" dirty="0" smtClean="0">
                <a:solidFill>
                  <a:srgbClr val="190CFF"/>
                </a:solidFill>
              </a:rPr>
              <a:t>, et al.)</a:t>
            </a:r>
            <a:endParaRPr lang="de-DE" altLang="en-US" sz="1800" dirty="0">
              <a:solidFill>
                <a:srgbClr val="190CFF"/>
              </a:solidFill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 rot="16200000">
            <a:off x="-387671" y="1907952"/>
            <a:ext cx="1727200" cy="304800"/>
          </a:xfrm>
          <a:prstGeom prst="rect">
            <a:avLst/>
          </a:prstGeom>
          <a:solidFill>
            <a:srgbClr val="EAFB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en-US" sz="1400" i="1">
                <a:solidFill>
                  <a:schemeClr val="tx1"/>
                </a:solidFill>
              </a:rPr>
              <a:t>Anfänge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 rot="16200000">
            <a:off x="-207490" y="3024511"/>
            <a:ext cx="1366837" cy="304800"/>
          </a:xfrm>
          <a:prstGeom prst="rect">
            <a:avLst/>
          </a:prstGeom>
          <a:solidFill>
            <a:srgbClr val="BCD6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en-US" sz="1400" i="1">
                <a:solidFill>
                  <a:schemeClr val="tx1"/>
                </a:solidFill>
              </a:rPr>
              <a:t> Ernüchterung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 rot="16200000">
            <a:off x="-532928" y="4716786"/>
            <a:ext cx="2017713" cy="304800"/>
          </a:xfrm>
          <a:prstGeom prst="rect">
            <a:avLst/>
          </a:prstGeom>
          <a:solidFill>
            <a:srgbClr val="FDEE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en-US" sz="1400" i="1">
                <a:solidFill>
                  <a:schemeClr val="tx1"/>
                </a:solidFill>
              </a:rPr>
              <a:t>Renaissance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70837" y="6361583"/>
            <a:ext cx="30748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 dirty="0" smtClean="0">
                <a:solidFill>
                  <a:srgbClr val="190CFF"/>
                </a:solidFill>
              </a:rPr>
              <a:t>© Stefan Hartmann (mit Anpassungen)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140740" y="5732847"/>
            <a:ext cx="670376" cy="33855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600" i="1" smtClean="0"/>
              <a:t>Boom</a:t>
            </a:r>
            <a:endParaRPr lang="en-US" sz="1600" i="1"/>
          </a:p>
        </p:txBody>
      </p:sp>
    </p:spTree>
    <p:extLst>
      <p:ext uri="{BB962C8B-B14F-4D97-AF65-F5344CB8AC3E}">
        <p14:creationId xmlns:p14="http://schemas.microsoft.com/office/powerpoint/2010/main" val="200124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+mn-lt"/>
                <a:ea typeface="ＭＳ Ｐゴシック" charset="0"/>
                <a:cs typeface="ＭＳ Ｐゴシック" charset="0"/>
              </a:rPr>
              <a:t>Support-</a:t>
            </a:r>
            <a:r>
              <a:rPr lang="en-US" sz="3600" dirty="0" err="1" smtClean="0">
                <a:latin typeface="+mn-lt"/>
                <a:ea typeface="ＭＳ Ｐゴシック" charset="0"/>
                <a:cs typeface="ＭＳ Ｐゴシック" charset="0"/>
              </a:rPr>
              <a:t>Vektor</a:t>
            </a:r>
            <a:r>
              <a:rPr lang="en-US" sz="3600" dirty="0" smtClean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 smtClean="0">
                <a:latin typeface="+mn-lt"/>
                <a:ea typeface="ＭＳ Ｐゴシック" charset="0"/>
                <a:cs typeface="ＭＳ Ｐゴシック" charset="0"/>
              </a:rPr>
              <a:t>Maschinen</a:t>
            </a:r>
            <a:endParaRPr lang="en-US" sz="36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190CFF"/>
                </a:solidFill>
                <a:ea typeface="ＭＳ Ｐゴシック" charset="0"/>
              </a:rPr>
              <a:t>Abbildung</a:t>
            </a:r>
            <a:r>
              <a:rPr lang="en-US" dirty="0" smtClean="0">
                <a:solidFill>
                  <a:srgbClr val="190CFF"/>
                </a:solidFill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>von </a:t>
            </a:r>
            <a:r>
              <a:rPr lang="en-US" dirty="0" err="1" smtClean="0">
                <a:ea typeface="ＭＳ Ｐゴシック" charset="0"/>
              </a:rPr>
              <a:t>Instanzen</a:t>
            </a:r>
            <a:r>
              <a:rPr lang="en-US" dirty="0" smtClean="0">
                <a:ea typeface="ＭＳ Ｐゴシック" charset="0"/>
              </a:rPr>
              <a:t> von </a:t>
            </a:r>
            <a:r>
              <a:rPr lang="en-US" dirty="0" err="1" smtClean="0">
                <a:ea typeface="ＭＳ Ｐゴシック" charset="0"/>
              </a:rPr>
              <a:t>zwei</a:t>
            </a:r>
            <a:r>
              <a:rPr lang="en-US" dirty="0" smtClean="0">
                <a:ea typeface="ＭＳ Ｐゴシック" charset="0"/>
              </a:rPr>
              <a:t> Klassen in </a:t>
            </a:r>
            <a:r>
              <a:rPr lang="en-US" dirty="0" err="1" smtClean="0">
                <a:ea typeface="ＭＳ Ｐゴシック" charset="0"/>
              </a:rPr>
              <a:t>einen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Raum</a:t>
            </a:r>
            <a:r>
              <a:rPr lang="en-US" dirty="0" smtClean="0">
                <a:ea typeface="ＭＳ Ｐゴシック" charset="0"/>
              </a:rPr>
              <a:t>, in </a:t>
            </a:r>
            <a:r>
              <a:rPr lang="en-US" dirty="0" err="1" smtClean="0">
                <a:ea typeface="ＭＳ Ｐゴシック" charset="0"/>
              </a:rPr>
              <a:t>dem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sie</a:t>
            </a:r>
            <a:r>
              <a:rPr lang="en-US" dirty="0" smtClean="0">
                <a:ea typeface="ＭＳ Ｐゴシック" charset="0"/>
              </a:rPr>
              <a:t> linear </a:t>
            </a:r>
            <a:r>
              <a:rPr lang="en-US" dirty="0" err="1" smtClean="0">
                <a:ea typeface="ＭＳ Ｐゴシック" charset="0"/>
              </a:rPr>
              <a:t>separierbar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sind</a:t>
            </a:r>
            <a:endParaRPr lang="en-US" dirty="0" smtClean="0">
              <a:ea typeface="ＭＳ Ｐゴシック" charset="0"/>
            </a:endParaRPr>
          </a:p>
          <a:p>
            <a:pPr lvl="1" eaLnBrk="1" hangingPunct="1"/>
            <a:r>
              <a:rPr lang="en-US" dirty="0" err="1" smtClean="0">
                <a:ea typeface="ＭＳ Ｐゴシック" charset="0"/>
              </a:rPr>
              <a:t>Abbildungsfunktion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heißt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smtClean="0">
                <a:solidFill>
                  <a:srgbClr val="190CFF"/>
                </a:solidFill>
                <a:ea typeface="ＭＳ Ｐゴシック" charset="0"/>
              </a:rPr>
              <a:t>Kernel-</a:t>
            </a:r>
            <a:r>
              <a:rPr lang="en-US" dirty="0" err="1" smtClean="0">
                <a:solidFill>
                  <a:srgbClr val="190CFF"/>
                </a:solidFill>
                <a:ea typeface="ＭＳ Ｐゴシック" charset="0"/>
              </a:rPr>
              <a:t>Funktion</a:t>
            </a:r>
            <a:endParaRPr lang="en-US" dirty="0" smtClean="0">
              <a:solidFill>
                <a:srgbClr val="190CFF"/>
              </a:solidFill>
              <a:ea typeface="ＭＳ Ｐゴシック" charset="0"/>
            </a:endParaRPr>
          </a:p>
          <a:p>
            <a:pPr eaLnBrk="1" hangingPunct="1"/>
            <a:r>
              <a:rPr lang="en-US" dirty="0" err="1" smtClean="0">
                <a:ea typeface="ＭＳ Ｐゴシック" charset="0"/>
              </a:rPr>
              <a:t>Berechnung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einer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Trennfläche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über</a:t>
            </a:r>
            <a:r>
              <a:rPr lang="en-US" dirty="0" smtClean="0">
                <a:ea typeface="ＭＳ Ｐゴシック" charset="0"/>
              </a:rPr>
              <a:t> </a:t>
            </a:r>
            <a:br>
              <a:rPr lang="en-US" dirty="0" smtClean="0">
                <a:ea typeface="ＭＳ Ｐゴシック" charset="0"/>
              </a:rPr>
            </a:br>
            <a:r>
              <a:rPr lang="en-US" dirty="0" err="1" smtClean="0">
                <a:solidFill>
                  <a:srgbClr val="190CFF"/>
                </a:solidFill>
                <a:ea typeface="ＭＳ Ｐゴシック" charset="0"/>
              </a:rPr>
              <a:t>Optimierungsproblem</a:t>
            </a:r>
            <a:r>
              <a:rPr lang="en-US" dirty="0" smtClean="0">
                <a:solidFill>
                  <a:srgbClr val="190CFF"/>
                </a:solidFill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>(und </a:t>
            </a:r>
            <a:r>
              <a:rPr lang="en-US" dirty="0" err="1" smtClean="0">
                <a:ea typeface="ＭＳ Ｐゴシック" charset="0"/>
              </a:rPr>
              <a:t>nicht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iterativ</a:t>
            </a:r>
            <a:r>
              <a:rPr lang="en-US" dirty="0" smtClean="0">
                <a:ea typeface="ＭＳ Ｐゴシック" charset="0"/>
              </a:rPr>
              <a:t> </a:t>
            </a:r>
            <a:br>
              <a:rPr lang="en-US" dirty="0" smtClean="0">
                <a:ea typeface="ＭＳ Ｐゴシック" charset="0"/>
              </a:rPr>
            </a:br>
            <a:r>
              <a:rPr lang="en-US" dirty="0" err="1" smtClean="0">
                <a:ea typeface="ＭＳ Ｐゴシック" charset="0"/>
              </a:rPr>
              <a:t>wie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bei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Perzeptrons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>und </a:t>
            </a:r>
            <a:r>
              <a:rPr lang="en-US" dirty="0" err="1" smtClean="0">
                <a:ea typeface="ＭＳ Ｐゴシック" charset="0"/>
              </a:rPr>
              <a:t>mehrschichtigen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Netzen</a:t>
            </a:r>
            <a:r>
              <a:rPr lang="en-US" dirty="0" smtClean="0"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US" dirty="0" err="1" smtClean="0">
                <a:ea typeface="ＭＳ Ｐゴシック" charset="0"/>
              </a:rPr>
              <a:t>Formulierung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als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ea typeface="ＭＳ Ｐゴシック" charset="0"/>
              </a:rPr>
              <a:t>Problem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solidFill>
                  <a:srgbClr val="190CFF"/>
                </a:solidFill>
                <a:ea typeface="ＭＳ Ｐゴシック" charset="0"/>
              </a:rPr>
              <a:t>nicht</a:t>
            </a:r>
            <a:r>
              <a:rPr lang="en-US" dirty="0" smtClean="0">
                <a:solidFill>
                  <a:srgbClr val="190CFF"/>
                </a:solidFill>
                <a:ea typeface="ＭＳ Ｐゴシック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a typeface="ＭＳ Ｐゴシック" charset="0"/>
              </a:rPr>
              <a:t>Verfahren</a:t>
            </a:r>
            <a:r>
              <a:rPr lang="en-US" dirty="0" smtClean="0">
                <a:ea typeface="ＭＳ Ｐゴシック" charset="0"/>
              </a:rPr>
              <a:t>!</a:t>
            </a:r>
          </a:p>
          <a:p>
            <a:pPr lvl="1" eaLnBrk="1" hangingPunct="1"/>
            <a:endParaRPr lang="en-US" dirty="0"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9752" y="5301208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190CFF"/>
                </a:solidFill>
                <a:latin typeface="Helvetica" charset="0"/>
              </a:rPr>
              <a:t>Boser</a:t>
            </a:r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, B. E.; </a:t>
            </a:r>
            <a:r>
              <a:rPr lang="en-US" sz="1200" dirty="0" err="1">
                <a:solidFill>
                  <a:srgbClr val="190CFF"/>
                </a:solidFill>
                <a:latin typeface="Helvetica" charset="0"/>
              </a:rPr>
              <a:t>Guyon</a:t>
            </a:r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, I. M.; </a:t>
            </a:r>
            <a:r>
              <a:rPr lang="en-US" sz="1200" dirty="0" err="1">
                <a:solidFill>
                  <a:srgbClr val="190CFF"/>
                </a:solidFill>
                <a:latin typeface="Helvetica" charset="0"/>
              </a:rPr>
              <a:t>Vapnik</a:t>
            </a:r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, V. </a:t>
            </a:r>
            <a:r>
              <a:rPr lang="en-US" sz="1200" dirty="0" smtClean="0">
                <a:solidFill>
                  <a:srgbClr val="190CFF"/>
                </a:solidFill>
                <a:latin typeface="Helvetica" charset="0"/>
              </a:rPr>
              <a:t>N., A </a:t>
            </a:r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training algorithm for optimal margin </a:t>
            </a:r>
            <a:r>
              <a:rPr lang="en-US" sz="1200" dirty="0" smtClean="0">
                <a:solidFill>
                  <a:srgbClr val="190CFF"/>
                </a:solidFill>
                <a:latin typeface="Helvetica" charset="0"/>
              </a:rPr>
              <a:t>classifiers. </a:t>
            </a:r>
            <a:r>
              <a:rPr lang="en-US" sz="1200" i="1" dirty="0">
                <a:solidFill>
                  <a:srgbClr val="190CFF"/>
                </a:solidFill>
                <a:latin typeface="Helvetica" charset="0"/>
              </a:rPr>
              <a:t>Proceedings of the fifth annual workshop on Computational learning theory – COLT '92</a:t>
            </a:r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. p. </a:t>
            </a:r>
            <a:r>
              <a:rPr lang="en-US" sz="1200" dirty="0" smtClean="0">
                <a:solidFill>
                  <a:srgbClr val="190CFF"/>
                </a:solidFill>
                <a:latin typeface="Helvetica" charset="0"/>
              </a:rPr>
              <a:t>144, </a:t>
            </a:r>
            <a:r>
              <a:rPr lang="en-US" sz="1200" b="1" dirty="0">
                <a:solidFill>
                  <a:srgbClr val="FF0000"/>
                </a:solidFill>
                <a:latin typeface="Helvetica" charset="0"/>
              </a:rPr>
              <a:t>1992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9832" y="6074132"/>
            <a:ext cx="3851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190CFF"/>
                </a:solidFill>
              </a:rPr>
              <a:t>Vapnik</a:t>
            </a:r>
            <a:r>
              <a:rPr lang="en-US" sz="1200" dirty="0">
                <a:solidFill>
                  <a:srgbClr val="190CFF"/>
                </a:solidFill>
              </a:rPr>
              <a:t>, </a:t>
            </a:r>
            <a:r>
              <a:rPr lang="en-US" sz="1200" dirty="0" smtClean="0">
                <a:solidFill>
                  <a:srgbClr val="190CFF"/>
                </a:solidFill>
              </a:rPr>
              <a:t>V., Support-vector networks, </a:t>
            </a:r>
            <a:br>
              <a:rPr lang="en-US" sz="1200" dirty="0" smtClean="0">
                <a:solidFill>
                  <a:srgbClr val="190CFF"/>
                </a:solidFill>
              </a:rPr>
            </a:br>
            <a:r>
              <a:rPr lang="en-US" sz="1200" dirty="0" smtClean="0">
                <a:solidFill>
                  <a:srgbClr val="190CFF"/>
                </a:solidFill>
              </a:rPr>
              <a:t>Machine </a:t>
            </a:r>
            <a:r>
              <a:rPr lang="en-US" sz="1200" dirty="0">
                <a:solidFill>
                  <a:srgbClr val="190CFF"/>
                </a:solidFill>
              </a:rPr>
              <a:t>Learning.  </a:t>
            </a:r>
            <a:r>
              <a:rPr lang="en-US" sz="1200" dirty="0" smtClean="0">
                <a:solidFill>
                  <a:srgbClr val="190CFF"/>
                </a:solidFill>
              </a:rPr>
              <a:t>20 </a:t>
            </a:r>
            <a:r>
              <a:rPr lang="en-US" sz="1200" dirty="0">
                <a:solidFill>
                  <a:srgbClr val="190CFF"/>
                </a:solidFill>
              </a:rPr>
              <a:t>(3): </a:t>
            </a:r>
            <a:r>
              <a:rPr lang="en-US" sz="1200" dirty="0" smtClean="0">
                <a:solidFill>
                  <a:srgbClr val="190CFF"/>
                </a:solidFill>
              </a:rPr>
              <a:t>273–297, </a:t>
            </a:r>
            <a:r>
              <a:rPr lang="en-US" sz="1200" b="1" dirty="0" smtClean="0">
                <a:solidFill>
                  <a:srgbClr val="FF0000"/>
                </a:solidFill>
              </a:rPr>
              <a:t>1995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81040" y="471295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V. </a:t>
            </a:r>
            <a:r>
              <a:rPr lang="en-US" sz="1200" dirty="0" err="1" smtClean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Vapnik</a:t>
            </a:r>
            <a:r>
              <a:rPr lang="en-US" sz="1200" dirty="0" smtClean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 A. </a:t>
            </a:r>
            <a:r>
              <a:rPr lang="en-US" sz="1200" dirty="0" err="1" smtClean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Chervonenkis</a:t>
            </a:r>
            <a:r>
              <a:rPr lang="en-US" sz="1200" dirty="0" smtClean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 A 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note on one class of </a:t>
            </a:r>
            <a:r>
              <a:rPr lang="en-US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perceptrons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. </a:t>
            </a:r>
            <a:r>
              <a:rPr lang="en-US" sz="1200" i="1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Automation and Remote Control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 </a:t>
            </a:r>
            <a:r>
              <a:rPr lang="en-US" sz="1200" b="1" dirty="0" smtClean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25</a:t>
            </a:r>
            <a:r>
              <a:rPr lang="en-US" sz="1200" dirty="0" smtClean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</a:t>
            </a:r>
            <a:r>
              <a:rPr lang="en-US" sz="1200" dirty="0" smtClean="0">
                <a:solidFill>
                  <a:srgbClr val="0544FF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1964</a:t>
            </a:r>
            <a:endParaRPr lang="en-US" sz="1200" b="1" dirty="0">
              <a:solidFill>
                <a:srgbClr val="FF0000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1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3" name="Group 2"/>
          <p:cNvGrpSpPr>
            <a:grpSpLocks/>
          </p:cNvGrpSpPr>
          <p:nvPr/>
        </p:nvGrpSpPr>
        <p:grpSpPr bwMode="auto">
          <a:xfrm>
            <a:off x="1524000" y="1828800"/>
            <a:ext cx="6765925" cy="4791075"/>
            <a:chOff x="1152" y="1302"/>
            <a:chExt cx="4262" cy="3018"/>
          </a:xfrm>
        </p:grpSpPr>
        <p:pic>
          <p:nvPicPr>
            <p:cNvPr id="901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302"/>
              <a:ext cx="3360" cy="3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0116" name="Group 4"/>
            <p:cNvGrpSpPr>
              <a:grpSpLocks/>
            </p:cNvGrpSpPr>
            <p:nvPr/>
          </p:nvGrpSpPr>
          <p:grpSpPr bwMode="auto">
            <a:xfrm>
              <a:off x="3744" y="1968"/>
              <a:ext cx="1667" cy="576"/>
              <a:chOff x="3648" y="2016"/>
              <a:chExt cx="1667" cy="576"/>
            </a:xfrm>
          </p:grpSpPr>
          <p:sp>
            <p:nvSpPr>
              <p:cNvPr id="90120" name="Line 5"/>
              <p:cNvSpPr>
                <a:spLocks noChangeShapeType="1"/>
              </p:cNvSpPr>
              <p:nvPr/>
            </p:nvSpPr>
            <p:spPr bwMode="auto">
              <a:xfrm flipV="1">
                <a:off x="3648" y="2182"/>
                <a:ext cx="960" cy="4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0121" name="Text Box 6"/>
              <p:cNvSpPr txBox="1">
                <a:spLocks noChangeArrowheads="1"/>
              </p:cNvSpPr>
              <p:nvPr/>
            </p:nvSpPr>
            <p:spPr bwMode="auto">
              <a:xfrm>
                <a:off x="4694" y="2016"/>
                <a:ext cx="6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GB" i="0">
                    <a:latin typeface="Times New Roman" charset="0"/>
                  </a:rPr>
                  <a:t>y = +1</a:t>
                </a:r>
              </a:p>
            </p:txBody>
          </p:sp>
        </p:grpSp>
        <p:grpSp>
          <p:nvGrpSpPr>
            <p:cNvPr id="90117" name="Group 7"/>
            <p:cNvGrpSpPr>
              <a:grpSpLocks/>
            </p:cNvGrpSpPr>
            <p:nvPr/>
          </p:nvGrpSpPr>
          <p:grpSpPr bwMode="auto">
            <a:xfrm>
              <a:off x="4176" y="1466"/>
              <a:ext cx="1238" cy="406"/>
              <a:chOff x="4080" y="1370"/>
              <a:chExt cx="1238" cy="406"/>
            </a:xfrm>
          </p:grpSpPr>
          <p:sp>
            <p:nvSpPr>
              <p:cNvPr id="90118" name="Line 8"/>
              <p:cNvSpPr>
                <a:spLocks noChangeShapeType="1"/>
              </p:cNvSpPr>
              <p:nvPr/>
            </p:nvSpPr>
            <p:spPr bwMode="auto">
              <a:xfrm flipV="1">
                <a:off x="4080" y="1536"/>
                <a:ext cx="57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0119" name="Text Box 9"/>
              <p:cNvSpPr txBox="1">
                <a:spLocks noChangeArrowheads="1"/>
              </p:cNvSpPr>
              <p:nvPr/>
            </p:nvSpPr>
            <p:spPr bwMode="auto">
              <a:xfrm>
                <a:off x="4742" y="1370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GB" i="0">
                    <a:latin typeface="Times New Roman" charset="0"/>
                  </a:rPr>
                  <a:t>y = -1</a:t>
                </a:r>
              </a:p>
            </p:txBody>
          </p:sp>
        </p:grpSp>
      </p:grpSp>
      <p:sp>
        <p:nvSpPr>
          <p:cNvPr id="90114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Nichtlineare Separierung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8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2827"/>
            <a:ext cx="8226425" cy="923925"/>
          </a:xfrm>
        </p:spPr>
        <p:txBody>
          <a:bodyPr/>
          <a:lstStyle/>
          <a:p>
            <a:r>
              <a:rPr lang="de-DE" altLang="en-US" sz="3200" dirty="0">
                <a:latin typeface="Myriad Pro" charset="0"/>
                <a:ea typeface="Myriad Pro" charset="0"/>
                <a:cs typeface="Myriad Pro" charset="0"/>
              </a:rPr>
              <a:t>Ein </a:t>
            </a:r>
            <a:r>
              <a:rPr lang="de-DE" altLang="en-US" sz="3200" dirty="0" smtClean="0">
                <a:latin typeface="Myriad Pro" charset="0"/>
                <a:ea typeface="Myriad Pro" charset="0"/>
                <a:cs typeface="Myriad Pro" charset="0"/>
              </a:rPr>
              <a:t>Anwendungsbeispiel</a:t>
            </a:r>
            <a:endParaRPr lang="de-DE" altLang="en-US" sz="3200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539750" y="1117773"/>
            <a:ext cx="360045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dirty="0" smtClean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1. </a:t>
            </a:r>
          </a:p>
          <a:p>
            <a:pPr>
              <a:spcBef>
                <a:spcPct val="50000"/>
              </a:spcBef>
            </a:pPr>
            <a:r>
              <a:rPr lang="de-DE" altLang="en-US" sz="1800" dirty="0" smtClean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Das </a:t>
            </a: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folgende </a:t>
            </a:r>
            <a:r>
              <a:rPr lang="de-DE" altLang="en-US" sz="1800" dirty="0" smtClean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Netz </a:t>
            </a: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soll Ziffern von</a:t>
            </a:r>
            <a:r>
              <a:rPr lang="de-DE" altLang="en-US" sz="1800" i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0</a:t>
            </a: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bis </a:t>
            </a:r>
            <a:r>
              <a:rPr lang="de-DE" altLang="en-US" sz="1800" i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9</a:t>
            </a: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erkennen. Dafür wird zunächst das </a:t>
            </a:r>
            <a:r>
              <a:rPr lang="de-DE" altLang="en-US" sz="1800" i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Eingabefeld</a:t>
            </a: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in 8x15 Elemente aufgeteilt:</a:t>
            </a:r>
          </a:p>
        </p:txBody>
      </p:sp>
      <p:pic>
        <p:nvPicPr>
          <p:cNvPr id="99335" name="Picture 7" descr="petry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89436"/>
            <a:ext cx="2447925" cy="162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4572000" y="1117773"/>
            <a:ext cx="338455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2.</a:t>
            </a:r>
          </a:p>
          <a:p>
            <a:pPr>
              <a:spcBef>
                <a:spcPct val="50000"/>
              </a:spcBef>
            </a:pPr>
            <a:r>
              <a:rPr lang="de-DE" altLang="en-US"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Die geschriebene Ziffer wird in eine Folge von Nullen und Einsen umgewandelt, wobei </a:t>
            </a:r>
            <a:r>
              <a:rPr lang="de-DE" altLang="en-US" sz="1800" i="1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0</a:t>
            </a:r>
            <a:r>
              <a:rPr lang="de-DE" altLang="en-US"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für leere und </a:t>
            </a:r>
            <a:r>
              <a:rPr lang="de-DE" altLang="en-US" sz="1800" i="1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1</a:t>
            </a:r>
            <a:r>
              <a:rPr lang="de-DE" altLang="en-US"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für übermalte Rasterpunkte steht:</a:t>
            </a:r>
          </a:p>
        </p:txBody>
      </p:sp>
      <p:pic>
        <p:nvPicPr>
          <p:cNvPr id="99339" name="Picture 11" descr="petry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989436"/>
            <a:ext cx="295275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41" name="Picture 13" descr="petry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652963"/>
            <a:ext cx="3240088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42" name="Text Box 14"/>
          <p:cNvSpPr txBox="1">
            <a:spLocks noChangeArrowheads="1"/>
          </p:cNvSpPr>
          <p:nvPr/>
        </p:nvSpPr>
        <p:spPr bwMode="auto">
          <a:xfrm>
            <a:off x="755650" y="4724400"/>
            <a:ext cx="3671888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3.</a:t>
            </a:r>
          </a:p>
          <a:p>
            <a:pPr>
              <a:spcBef>
                <a:spcPct val="50000"/>
              </a:spcBef>
            </a:pP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Nach erfolgreichem Training schafft es das abgebildete </a:t>
            </a:r>
            <a:r>
              <a:rPr lang="de-DE" altLang="en-US" sz="1800" dirty="0" smtClean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Netz</a:t>
            </a: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, geschriebene Ziffern zu erkennen und diese als </a:t>
            </a:r>
            <a:r>
              <a:rPr lang="de-DE" altLang="en-US" dirty="0" smtClean="0">
                <a:ea typeface="Myriad Pro" charset="0"/>
                <a:cs typeface="Myriad Pro" charset="0"/>
              </a:rPr>
              <a:t>Ausgabe </a:t>
            </a:r>
            <a:r>
              <a:rPr lang="de-DE" altLang="en-US" sz="1800" i="1" dirty="0" err="1" smtClean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y</a:t>
            </a:r>
            <a:r>
              <a:rPr lang="de-DE" altLang="en-US" sz="1800" dirty="0" smtClean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auszugeben</a:t>
            </a:r>
            <a:endParaRPr lang="de-DE" altLang="en-US" sz="1800" dirty="0">
              <a:solidFill>
                <a:schemeClr val="tx1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29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  <p:bldP spid="99337" grpId="0"/>
      <p:bldP spid="9934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673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70466"/>
              </p:ext>
            </p:extLst>
          </p:nvPr>
        </p:nvGraphicFramePr>
        <p:xfrm>
          <a:off x="2627784" y="-27384"/>
          <a:ext cx="37338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7" name="Formel" r:id="rId5" imgW="990600" imgH="254000" progId="Equation.3">
                  <p:embed/>
                </p:oleObj>
              </mc:Choice>
              <mc:Fallback>
                <p:oleObj name="Formel" r:id="rId5" imgW="9906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-27384"/>
                        <a:ext cx="3733800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06562"/>
            <a:ext cx="5694363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0" name="Group 3"/>
          <p:cNvGrpSpPr>
            <a:grpSpLocks/>
          </p:cNvGrpSpPr>
          <p:nvPr/>
        </p:nvGrpSpPr>
        <p:grpSpPr bwMode="auto">
          <a:xfrm>
            <a:off x="2590800" y="1268760"/>
            <a:ext cx="3011488" cy="1439862"/>
            <a:chOff x="2400" y="576"/>
            <a:chExt cx="2812" cy="1344"/>
          </a:xfrm>
        </p:grpSpPr>
        <p:sp>
          <p:nvSpPr>
            <p:cNvPr id="94220" name="Line 4"/>
            <p:cNvSpPr>
              <a:spLocks noChangeShapeType="1"/>
            </p:cNvSpPr>
            <p:nvPr/>
          </p:nvSpPr>
          <p:spPr bwMode="auto">
            <a:xfrm flipV="1">
              <a:off x="2400" y="720"/>
              <a:ext cx="182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21" name="Text Box 5"/>
            <p:cNvSpPr txBox="1">
              <a:spLocks noChangeArrowheads="1"/>
            </p:cNvSpPr>
            <p:nvPr/>
          </p:nvSpPr>
          <p:spPr bwMode="auto">
            <a:xfrm>
              <a:off x="4225" y="576"/>
              <a:ext cx="987" cy="4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i="0">
                  <a:latin typeface="Times New Roman" charset="0"/>
                </a:rPr>
                <a:t>margin</a:t>
              </a:r>
            </a:p>
          </p:txBody>
        </p:sp>
      </p:grpSp>
      <p:grpSp>
        <p:nvGrpSpPr>
          <p:cNvPr id="94211" name="Group 6"/>
          <p:cNvGrpSpPr>
            <a:grpSpLocks/>
          </p:cNvGrpSpPr>
          <p:nvPr/>
        </p:nvGrpSpPr>
        <p:grpSpPr bwMode="auto">
          <a:xfrm>
            <a:off x="3124200" y="1413222"/>
            <a:ext cx="4206875" cy="2133600"/>
            <a:chOff x="2400" y="576"/>
            <a:chExt cx="2650" cy="1344"/>
          </a:xfrm>
        </p:grpSpPr>
        <p:sp>
          <p:nvSpPr>
            <p:cNvPr id="94218" name="Line 7"/>
            <p:cNvSpPr>
              <a:spLocks noChangeShapeType="1"/>
            </p:cNvSpPr>
            <p:nvPr/>
          </p:nvSpPr>
          <p:spPr bwMode="auto">
            <a:xfrm flipV="1">
              <a:off x="2400" y="720"/>
              <a:ext cx="182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19" name="Text Box 8"/>
            <p:cNvSpPr txBox="1">
              <a:spLocks noChangeArrowheads="1"/>
            </p:cNvSpPr>
            <p:nvPr/>
          </p:nvSpPr>
          <p:spPr bwMode="auto">
            <a:xfrm>
              <a:off x="4224" y="576"/>
              <a:ext cx="82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i="0">
                  <a:latin typeface="Times New Roman" charset="0"/>
                </a:rPr>
                <a:t>separator</a:t>
              </a:r>
            </a:p>
          </p:txBody>
        </p:sp>
      </p:grpSp>
      <p:grpSp>
        <p:nvGrpSpPr>
          <p:cNvPr id="94212" name="Group 9"/>
          <p:cNvGrpSpPr>
            <a:grpSpLocks/>
          </p:cNvGrpSpPr>
          <p:nvPr/>
        </p:nvGrpSpPr>
        <p:grpSpPr bwMode="auto">
          <a:xfrm>
            <a:off x="6019800" y="4842222"/>
            <a:ext cx="2825750" cy="466725"/>
            <a:chOff x="720" y="192"/>
            <a:chExt cx="1780" cy="294"/>
          </a:xfrm>
        </p:grpSpPr>
        <p:sp>
          <p:nvSpPr>
            <p:cNvPr id="94214" name="Text Box 10"/>
            <p:cNvSpPr txBox="1">
              <a:spLocks noChangeArrowheads="1"/>
            </p:cNvSpPr>
            <p:nvPr/>
          </p:nvSpPr>
          <p:spPr bwMode="auto">
            <a:xfrm>
              <a:off x="1200" y="192"/>
              <a:ext cx="130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i="0">
                  <a:latin typeface="Times New Roman" charset="0"/>
                </a:rPr>
                <a:t>support vectors</a:t>
              </a:r>
            </a:p>
          </p:txBody>
        </p:sp>
        <p:grpSp>
          <p:nvGrpSpPr>
            <p:cNvPr id="94215" name="Group 11"/>
            <p:cNvGrpSpPr>
              <a:grpSpLocks/>
            </p:cNvGrpSpPr>
            <p:nvPr/>
          </p:nvGrpSpPr>
          <p:grpSpPr bwMode="auto">
            <a:xfrm>
              <a:off x="720" y="195"/>
              <a:ext cx="288" cy="288"/>
              <a:chOff x="432" y="1632"/>
              <a:chExt cx="288" cy="288"/>
            </a:xfrm>
          </p:grpSpPr>
          <p:sp>
            <p:nvSpPr>
              <p:cNvPr id="94216" name="Oval 12"/>
              <p:cNvSpPr>
                <a:spLocks noChangeArrowheads="1"/>
              </p:cNvSpPr>
              <p:nvPr/>
            </p:nvSpPr>
            <p:spPr bwMode="auto">
              <a:xfrm>
                <a:off x="432" y="1632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17" name="Oval 13"/>
              <p:cNvSpPr>
                <a:spLocks noChangeArrowheads="1"/>
              </p:cNvSpPr>
              <p:nvPr/>
            </p:nvSpPr>
            <p:spPr bwMode="auto">
              <a:xfrm>
                <a:off x="528" y="1728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4213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Support-Vektoren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9800" y="2552644"/>
            <a:ext cx="30652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90CFF"/>
                </a:solidFill>
              </a:rPr>
              <a:t>Support-</a:t>
            </a:r>
            <a:r>
              <a:rPr lang="en-US" sz="2400" dirty="0" err="1" smtClean="0">
                <a:solidFill>
                  <a:srgbClr val="190CFF"/>
                </a:solidFill>
              </a:rPr>
              <a:t>Vektoren</a:t>
            </a:r>
            <a:r>
              <a:rPr lang="en-US" sz="2400" dirty="0" smtClean="0">
                <a:solidFill>
                  <a:srgbClr val="190CFF"/>
                </a:solidFill>
              </a:rPr>
              <a:t> </a:t>
            </a:r>
            <a:br>
              <a:rPr lang="en-US" sz="2400" dirty="0" smtClean="0">
                <a:solidFill>
                  <a:srgbClr val="190CFF"/>
                </a:solidFill>
              </a:rPr>
            </a:br>
            <a:r>
              <a:rPr lang="en-US" sz="2400" dirty="0" err="1" smtClean="0">
                <a:solidFill>
                  <a:srgbClr val="190CFF"/>
                </a:solidFill>
              </a:rPr>
              <a:t>werden</a:t>
            </a:r>
            <a:r>
              <a:rPr lang="en-US" sz="2400" dirty="0">
                <a:solidFill>
                  <a:srgbClr val="190CFF"/>
                </a:solidFill>
              </a:rPr>
              <a:t> </a:t>
            </a:r>
            <a:r>
              <a:rPr lang="en-US" sz="2400" dirty="0" err="1" smtClean="0">
                <a:solidFill>
                  <a:srgbClr val="190CFF"/>
                </a:solidFill>
              </a:rPr>
              <a:t>über</a:t>
            </a:r>
            <a:r>
              <a:rPr lang="en-US" sz="2400" dirty="0" smtClean="0">
                <a:solidFill>
                  <a:srgbClr val="190CFF"/>
                </a:solidFill>
              </a:rPr>
              <a:t> </a:t>
            </a:r>
            <a:br>
              <a:rPr lang="en-US" sz="2400" dirty="0" smtClean="0">
                <a:solidFill>
                  <a:srgbClr val="190CFF"/>
                </a:solidFill>
              </a:rPr>
            </a:br>
            <a:r>
              <a:rPr lang="en-US" sz="2400" dirty="0" err="1" smtClean="0">
                <a:solidFill>
                  <a:srgbClr val="190CFF"/>
                </a:solidFill>
              </a:rPr>
              <a:t>Optimierungsproblem</a:t>
            </a:r>
            <a:r>
              <a:rPr lang="en-US" sz="2400" dirty="0" smtClean="0">
                <a:solidFill>
                  <a:srgbClr val="190CFF"/>
                </a:solidFill>
              </a:rPr>
              <a:t/>
            </a:r>
            <a:br>
              <a:rPr lang="en-US" sz="2400" dirty="0" smtClean="0">
                <a:solidFill>
                  <a:srgbClr val="190CFF"/>
                </a:solidFill>
              </a:rPr>
            </a:br>
            <a:r>
              <a:rPr lang="en-US" sz="2400" dirty="0" err="1" smtClean="0">
                <a:solidFill>
                  <a:srgbClr val="190CFF"/>
                </a:solidFill>
              </a:rPr>
              <a:t>bestimmt</a:t>
            </a:r>
            <a:endParaRPr lang="en-US" sz="2400" dirty="0">
              <a:solidFill>
                <a:srgbClr val="190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6207" y="260350"/>
            <a:ext cx="6862217" cy="503239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+mn-lt"/>
                <a:ea typeface="ＭＳ Ｐゴシック" charset="0"/>
                <a:cs typeface="ＭＳ Ｐゴシック" charset="0"/>
              </a:rPr>
              <a:t>Literatur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 (1)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6258" name="Group 3"/>
          <p:cNvGrpSpPr>
            <a:grpSpLocks/>
          </p:cNvGrpSpPr>
          <p:nvPr/>
        </p:nvGrpSpPr>
        <p:grpSpPr bwMode="auto">
          <a:xfrm>
            <a:off x="250825" y="260648"/>
            <a:ext cx="7240588" cy="1873250"/>
            <a:chOff x="249" y="662"/>
            <a:chExt cx="4561" cy="1180"/>
          </a:xfrm>
        </p:grpSpPr>
        <p:sp>
          <p:nvSpPr>
            <p:cNvPr id="96265" name="Text Box 4"/>
            <p:cNvSpPr txBox="1">
              <a:spLocks noChangeArrowheads="1"/>
            </p:cNvSpPr>
            <p:nvPr/>
          </p:nvSpPr>
          <p:spPr bwMode="auto">
            <a:xfrm>
              <a:off x="1066" y="1438"/>
              <a:ext cx="37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800" b="1" i="0">
                  <a:latin typeface="+mn-lt"/>
                </a:rPr>
                <a:t>Mitchell (1989). Machine Learning.</a:t>
              </a:r>
              <a:r>
                <a:rPr lang="en-GB" sz="1800" i="0">
                  <a:latin typeface="+mn-lt"/>
                </a:rPr>
                <a:t> </a:t>
              </a:r>
              <a:r>
                <a:rPr lang="en-GB" sz="1800" b="1" i="0">
                  <a:latin typeface="+mn-lt"/>
                  <a:hlinkClick r:id=""/>
                </a:rPr>
                <a:t>http://www.cs.cmu.edu/~tom/mlbook.html</a:t>
              </a:r>
              <a:endParaRPr lang="en-GB" sz="1800" b="1" i="0">
                <a:latin typeface="+mn-lt"/>
              </a:endParaRPr>
            </a:p>
          </p:txBody>
        </p:sp>
        <p:pic>
          <p:nvPicPr>
            <p:cNvPr id="96266" name="Picture 5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662"/>
              <a:ext cx="792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6259" name="Group 6"/>
          <p:cNvGrpSpPr>
            <a:grpSpLocks/>
          </p:cNvGrpSpPr>
          <p:nvPr/>
        </p:nvGrpSpPr>
        <p:grpSpPr bwMode="auto">
          <a:xfrm>
            <a:off x="250825" y="2197398"/>
            <a:ext cx="7240588" cy="1816100"/>
            <a:chOff x="249" y="1480"/>
            <a:chExt cx="4561" cy="1144"/>
          </a:xfrm>
        </p:grpSpPr>
        <p:pic>
          <p:nvPicPr>
            <p:cNvPr id="96263" name="Picture 7" descr="DHSCover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480"/>
              <a:ext cx="800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64" name="Text Box 8"/>
            <p:cNvSpPr txBox="1">
              <a:spLocks noChangeArrowheads="1"/>
            </p:cNvSpPr>
            <p:nvPr/>
          </p:nvSpPr>
          <p:spPr bwMode="auto">
            <a:xfrm>
              <a:off x="1066" y="2220"/>
              <a:ext cx="37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800" b="1" i="0">
                  <a:latin typeface="+mn-lt"/>
                </a:rPr>
                <a:t>Duda, Hart, &amp; Stork (2000). Pattern Classification.</a:t>
              </a:r>
              <a:r>
                <a:rPr lang="en-GB" sz="1800" i="0">
                  <a:latin typeface="+mn-lt"/>
                </a:rPr>
                <a:t> </a:t>
              </a:r>
              <a:r>
                <a:rPr lang="en-GB" sz="1800" b="1" i="0">
                  <a:latin typeface="+mn-lt"/>
                  <a:hlinkClick r:id=""/>
                </a:rPr>
                <a:t>http://rii.ricoh.com/~stork/DHS.html</a:t>
              </a:r>
              <a:endParaRPr lang="en-GB" sz="1800" b="1" i="0">
                <a:latin typeface="+mn-lt"/>
              </a:endParaRPr>
            </a:p>
          </p:txBody>
        </p:sp>
      </p:grpSp>
      <p:grpSp>
        <p:nvGrpSpPr>
          <p:cNvPr id="96260" name="Group 9"/>
          <p:cNvGrpSpPr>
            <a:grpSpLocks/>
          </p:cNvGrpSpPr>
          <p:nvPr/>
        </p:nvGrpSpPr>
        <p:grpSpPr bwMode="auto">
          <a:xfrm>
            <a:off x="250825" y="4078586"/>
            <a:ext cx="8569325" cy="1871662"/>
            <a:chOff x="249" y="2659"/>
            <a:chExt cx="5398" cy="1179"/>
          </a:xfrm>
        </p:grpSpPr>
        <p:pic>
          <p:nvPicPr>
            <p:cNvPr id="96261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659"/>
              <a:ext cx="800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62" name="Text Box 11"/>
            <p:cNvSpPr txBox="1">
              <a:spLocks noChangeArrowheads="1"/>
            </p:cNvSpPr>
            <p:nvPr/>
          </p:nvSpPr>
          <p:spPr bwMode="auto">
            <a:xfrm>
              <a:off x="1066" y="3434"/>
              <a:ext cx="458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800" b="1" i="0">
                  <a:latin typeface="+mn-lt"/>
                </a:rPr>
                <a:t>Hastie, Tibshirani, &amp; Friedman (2001). </a:t>
              </a:r>
              <a:r>
                <a:rPr lang="en-US" sz="1800" b="1" i="0">
                  <a:latin typeface="+mn-lt"/>
                </a:rPr>
                <a:t>The Elements of Statistical Learning. </a:t>
              </a:r>
              <a:r>
                <a:rPr lang="en-GB" sz="1800" b="1" i="0">
                  <a:latin typeface="+mn-lt"/>
                  <a:hlinkClick r:id=""/>
                </a:rPr>
                <a:t>http://www-stat.stanford.edu/~tibs/ElemStatLearn/</a:t>
              </a:r>
              <a:endParaRPr lang="en-GB" sz="1800" b="1" i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90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+mn-lt"/>
                <a:ea typeface="ＭＳ Ｐゴシック" charset="0"/>
                <a:cs typeface="ＭＳ Ｐゴシック" charset="0"/>
              </a:rPr>
              <a:t>Literatur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 (2)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8306" name="Group 3"/>
          <p:cNvGrpSpPr>
            <a:grpSpLocks/>
          </p:cNvGrpSpPr>
          <p:nvPr/>
        </p:nvGrpSpPr>
        <p:grpSpPr bwMode="auto">
          <a:xfrm>
            <a:off x="827584" y="3643908"/>
            <a:ext cx="7581900" cy="2665412"/>
            <a:chOff x="295" y="1532"/>
            <a:chExt cx="4776" cy="1679"/>
          </a:xfrm>
        </p:grpSpPr>
        <p:pic>
          <p:nvPicPr>
            <p:cNvPr id="98309" name="Picture 4" descr="more about the cover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532"/>
              <a:ext cx="1367" cy="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10" name="Text Box 5"/>
            <p:cNvSpPr txBox="1">
              <a:spLocks noChangeArrowheads="1"/>
            </p:cNvSpPr>
            <p:nvPr/>
          </p:nvSpPr>
          <p:spPr bwMode="auto">
            <a:xfrm>
              <a:off x="1779" y="2807"/>
              <a:ext cx="329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nl-NL" sz="1800" b="1" i="0">
                  <a:latin typeface="+mn-lt"/>
                </a:rPr>
                <a:t>Russell &amp; Norvig (2004). Artificial Intelligence. </a:t>
              </a:r>
            </a:p>
            <a:p>
              <a:pPr eaLnBrk="1" hangingPunct="1"/>
              <a:r>
                <a:rPr lang="en-GB" sz="1800" b="1" i="0">
                  <a:latin typeface="+mn-lt"/>
                  <a:hlinkClick r:id=""/>
                </a:rPr>
                <a:t>http://aima.cs.berkeley.edu/</a:t>
              </a:r>
              <a:endParaRPr lang="en-GB" sz="1800" b="1" i="0">
                <a:latin typeface="+mn-lt"/>
              </a:endParaRPr>
            </a:p>
          </p:txBody>
        </p:sp>
      </p:grpSp>
      <p:sp>
        <p:nvSpPr>
          <p:cNvPr id="98307" name="Text Box 11"/>
          <p:cNvSpPr txBox="1">
            <a:spLocks noChangeArrowheads="1"/>
          </p:cNvSpPr>
          <p:nvPr/>
        </p:nvSpPr>
        <p:spPr bwMode="auto">
          <a:xfrm>
            <a:off x="2755776" y="2441004"/>
            <a:ext cx="52260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800" b="1" i="0">
                <a:latin typeface="+mn-lt"/>
              </a:rPr>
              <a:t>Shawe-Taylor &amp; Cristianini. Kernel Methods for Pattern Analysis. </a:t>
            </a:r>
            <a:br>
              <a:rPr lang="nl-NL" sz="1800" b="1" i="0">
                <a:latin typeface="+mn-lt"/>
              </a:rPr>
            </a:br>
            <a:r>
              <a:rPr lang="de-DE" sz="1800" b="1" i="0">
                <a:solidFill>
                  <a:schemeClr val="hlink"/>
                </a:solidFill>
                <a:latin typeface="+mn-lt"/>
              </a:rPr>
              <a:t>http://www.kernel-methods.net/</a:t>
            </a:r>
            <a:endParaRPr lang="en-GB" i="0">
              <a:latin typeface="+mn-lt"/>
              <a:hlinkClick r:id=""/>
            </a:endParaRPr>
          </a:p>
        </p:txBody>
      </p:sp>
      <p:pic>
        <p:nvPicPr>
          <p:cNvPr id="98308" name="Picture 12" descr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31522"/>
            <a:ext cx="1447626" cy="210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9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Lucida Grande" charset="0"/>
                <a:ea typeface="ＭＳ Ｐゴシック" charset="0"/>
                <a:cs typeface="ＭＳ Ｐゴシック" charset="0"/>
              </a:rPr>
              <a:t>Originalliteratur</a:t>
            </a:r>
            <a:r>
              <a:rPr lang="en-US" dirty="0" smtClean="0">
                <a:latin typeface="Lucida Grande" charset="0"/>
                <a:ea typeface="ＭＳ Ｐゴシック" charset="0"/>
                <a:cs typeface="ＭＳ Ｐゴシック" charset="0"/>
              </a:rPr>
              <a:t> SVM</a:t>
            </a:r>
            <a:endParaRPr lang="en-US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8307" name="Text Box 11"/>
          <p:cNvSpPr txBox="1">
            <a:spLocks noChangeArrowheads="1"/>
          </p:cNvSpPr>
          <p:nvPr/>
        </p:nvSpPr>
        <p:spPr bwMode="auto">
          <a:xfrm>
            <a:off x="3259831" y="2971800"/>
            <a:ext cx="53446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l-NL" sz="1800" i="0" dirty="0">
                <a:solidFill>
                  <a:srgbClr val="0544FF"/>
                </a:solidFill>
              </a:rPr>
              <a:t>VAPNIK, Vladimir N</a:t>
            </a:r>
            <a:r>
              <a:rPr lang="nl-NL" sz="1800" i="0" dirty="0" smtClean="0">
                <a:solidFill>
                  <a:srgbClr val="0544FF"/>
                </a:solidFill>
              </a:rPr>
              <a:t>.,. </a:t>
            </a:r>
            <a:r>
              <a:rPr lang="nl-NL" sz="1800" i="0" dirty="0">
                <a:solidFill>
                  <a:srgbClr val="0544FF"/>
                </a:solidFill>
              </a:rPr>
              <a:t>The Nature of Statistical Learning </a:t>
            </a:r>
            <a:r>
              <a:rPr lang="nl-NL" sz="1800" i="0" dirty="0" err="1">
                <a:solidFill>
                  <a:srgbClr val="0544FF"/>
                </a:solidFill>
              </a:rPr>
              <a:t>Theory</a:t>
            </a:r>
            <a:r>
              <a:rPr lang="nl-NL" sz="1800" i="0" dirty="0">
                <a:solidFill>
                  <a:srgbClr val="0544FF"/>
                </a:solidFill>
              </a:rPr>
              <a:t>. Springer-Verlag New York, Inc</a:t>
            </a:r>
            <a:r>
              <a:rPr lang="nl-NL" sz="1800" i="0" dirty="0" smtClean="0">
                <a:solidFill>
                  <a:srgbClr val="0544FF"/>
                </a:solidFill>
              </a:rPr>
              <a:t>., </a:t>
            </a:r>
            <a:r>
              <a:rPr lang="nl-NL" sz="1800" b="1" i="0" dirty="0" smtClean="0">
                <a:solidFill>
                  <a:srgbClr val="FF0000"/>
                </a:solidFill>
              </a:rPr>
              <a:t>1995</a:t>
            </a:r>
            <a:endParaRPr lang="en-GB" b="1" i="0" dirty="0">
              <a:solidFill>
                <a:srgbClr val="FF0000"/>
              </a:solidFill>
              <a:hlinkClick r:id="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32" y="1614791"/>
            <a:ext cx="2685000" cy="405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7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772400" cy="1143000"/>
          </a:xfrm>
        </p:spPr>
        <p:txBody>
          <a:bodyPr>
            <a:normAutofit/>
          </a:bodyPr>
          <a:lstStyle/>
          <a:p>
            <a:pPr algn="l"/>
            <a:r>
              <a:rPr lang="en-GB" dirty="0" err="1" smtClean="0">
                <a:latin typeface="+mn-lt"/>
                <a:cs typeface="Arial" charset="0"/>
              </a:rPr>
              <a:t>Zusammenfassung</a:t>
            </a:r>
            <a:r>
              <a:rPr lang="en-GB" dirty="0" smtClean="0">
                <a:latin typeface="+mn-lt"/>
                <a:cs typeface="Arial" charset="0"/>
              </a:rPr>
              <a:t>: </a:t>
            </a:r>
            <a:r>
              <a:rPr lang="en-GB" dirty="0" err="1" smtClean="0">
                <a:latin typeface="+mn-lt"/>
                <a:cs typeface="Arial" charset="0"/>
              </a:rPr>
              <a:t>Netze</a:t>
            </a:r>
            <a:r>
              <a:rPr lang="en-GB" dirty="0" smtClean="0">
                <a:latin typeface="+mn-lt"/>
                <a:cs typeface="Arial" charset="0"/>
              </a:rPr>
              <a:t> vs. </a:t>
            </a:r>
            <a:r>
              <a:rPr lang="en-GB" dirty="0" smtClean="0">
                <a:latin typeface="+mn-lt"/>
                <a:cs typeface="Arial" charset="0"/>
              </a:rPr>
              <a:t>SVMs (1)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sz="2800" dirty="0">
              <a:cs typeface="Arial" charset="0"/>
            </a:endParaRPr>
          </a:p>
          <a:p>
            <a:r>
              <a:rPr lang="en-GB" sz="2800" dirty="0" err="1" smtClean="0">
                <a:cs typeface="Arial" charset="0"/>
              </a:rPr>
              <a:t>Wenn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i="1" dirty="0" smtClean="0">
                <a:cs typeface="Arial" charset="0"/>
              </a:rPr>
              <a:t>f</a:t>
            </a:r>
            <a:r>
              <a:rPr lang="en-GB" sz="2800" dirty="0" smtClean="0">
                <a:cs typeface="Arial" charset="0"/>
              </a:rPr>
              <a:t>(</a:t>
            </a:r>
            <a:r>
              <a:rPr lang="en-GB" sz="2800" i="1" dirty="0" smtClean="0">
                <a:cs typeface="Arial" charset="0"/>
              </a:rPr>
              <a:t>x</a:t>
            </a:r>
            <a:r>
              <a:rPr lang="en-GB" sz="2800" dirty="0">
                <a:cs typeface="Arial" charset="0"/>
              </a:rPr>
              <a:t>) </a:t>
            </a:r>
            <a:r>
              <a:rPr lang="en-GB" sz="2800" dirty="0" err="1" smtClean="0">
                <a:cs typeface="Arial" charset="0"/>
              </a:rPr>
              <a:t>nichtlinear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err="1" smtClean="0">
                <a:cs typeface="Arial" charset="0"/>
              </a:rPr>
              <a:t>ist</a:t>
            </a:r>
            <a:r>
              <a:rPr lang="en-GB" sz="2800" dirty="0" smtClean="0">
                <a:cs typeface="Arial" charset="0"/>
              </a:rPr>
              <a:t>, gilt:</a:t>
            </a:r>
            <a:endParaRPr lang="en-GB" sz="2800" dirty="0" smtClean="0">
              <a:cs typeface="Arial" charset="0"/>
            </a:endParaRPr>
          </a:p>
          <a:p>
            <a:pPr lvl="1"/>
            <a:r>
              <a:rPr lang="en-GB" dirty="0" err="1" smtClean="0">
                <a:cs typeface="Arial" charset="0"/>
              </a:rPr>
              <a:t>Ein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Netzwerk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mit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einer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internen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Ebene</a:t>
            </a:r>
            <a:r>
              <a:rPr lang="en-GB" dirty="0" smtClean="0">
                <a:cs typeface="Arial" charset="0"/>
              </a:rPr>
              <a:t> (hidden layer) </a:t>
            </a:r>
            <a:r>
              <a:rPr lang="en-GB" dirty="0" err="1" smtClean="0">
                <a:cs typeface="Arial" charset="0"/>
              </a:rPr>
              <a:t>kann</a:t>
            </a:r>
            <a:r>
              <a:rPr lang="en-GB" dirty="0" smtClean="0">
                <a:cs typeface="Arial" charset="0"/>
              </a:rPr>
              <a:t>, </a:t>
            </a:r>
            <a:r>
              <a:rPr lang="en-GB" dirty="0" err="1" smtClean="0">
                <a:cs typeface="Arial" charset="0"/>
              </a:rPr>
              <a:t>theoretisch</a:t>
            </a:r>
            <a:r>
              <a:rPr lang="en-GB" dirty="0" smtClean="0">
                <a:cs typeface="Arial" charset="0"/>
              </a:rPr>
              <a:t>, </a:t>
            </a:r>
            <a:r>
              <a:rPr lang="en-GB" dirty="0" err="1" smtClean="0">
                <a:cs typeface="Arial" charset="0"/>
              </a:rPr>
              <a:t>eine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Funktion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für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jedes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Klassifikationsproblem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lernen</a:t>
            </a:r>
            <a:r>
              <a:rPr lang="en-GB" dirty="0" smtClean="0">
                <a:cs typeface="Arial" charset="0"/>
              </a:rPr>
              <a:t>.</a:t>
            </a:r>
          </a:p>
          <a:p>
            <a:pPr lvl="1"/>
            <a:r>
              <a:rPr lang="en-GB" dirty="0" err="1" smtClean="0">
                <a:cs typeface="Arial" charset="0"/>
              </a:rPr>
              <a:t>Es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existiert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Gewichtesatz</a:t>
            </a:r>
            <a:r>
              <a:rPr lang="en-GB" dirty="0" smtClean="0">
                <a:cs typeface="Arial" charset="0"/>
              </a:rPr>
              <a:t>, so </a:t>
            </a:r>
            <a:r>
              <a:rPr lang="en-GB" dirty="0" err="1" smtClean="0">
                <a:cs typeface="Arial" charset="0"/>
              </a:rPr>
              <a:t>dass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gewünschte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Ausgaben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produziert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werden</a:t>
            </a:r>
            <a:endParaRPr lang="en-GB" dirty="0" smtClean="0">
              <a:cs typeface="Arial" charset="0"/>
            </a:endParaRPr>
          </a:p>
          <a:p>
            <a:endParaRPr lang="en-GB" dirty="0" smtClean="0">
              <a:cs typeface="Arial" charset="0"/>
            </a:endParaRPr>
          </a:p>
          <a:p>
            <a:r>
              <a:rPr lang="en-GB" dirty="0" smtClean="0">
                <a:cs typeface="Arial" charset="0"/>
              </a:rPr>
              <a:t>Das </a:t>
            </a:r>
            <a:r>
              <a:rPr lang="en-GB" dirty="0" smtClean="0">
                <a:cs typeface="Arial" charset="0"/>
              </a:rPr>
              <a:t>Problem </a:t>
            </a:r>
            <a:r>
              <a:rPr lang="en-GB" dirty="0" err="1" smtClean="0">
                <a:cs typeface="Arial" charset="0"/>
              </a:rPr>
              <a:t>ist</a:t>
            </a:r>
            <a:r>
              <a:rPr lang="en-GB" dirty="0" smtClean="0">
                <a:cs typeface="Arial" charset="0"/>
              </a:rPr>
              <a:t>, die </a:t>
            </a:r>
            <a:r>
              <a:rPr lang="en-GB" dirty="0" err="1" smtClean="0">
                <a:cs typeface="Arial" charset="0"/>
              </a:rPr>
              <a:t>Gewichte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zu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bestimmen</a:t>
            </a:r>
            <a:endParaRPr lang="en-GB" dirty="0" smtClean="0">
              <a:cs typeface="Arial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67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22275" y="269776"/>
            <a:ext cx="7772400" cy="1143000"/>
          </a:xfrm>
        </p:spPr>
        <p:txBody>
          <a:bodyPr/>
          <a:lstStyle/>
          <a:p>
            <a:r>
              <a:rPr lang="en-GB" dirty="0" err="1">
                <a:cs typeface="Arial" charset="0"/>
              </a:rPr>
              <a:t>Zusammenfassung</a:t>
            </a:r>
            <a:r>
              <a:rPr lang="en-GB" dirty="0">
                <a:cs typeface="Arial" charset="0"/>
              </a:rPr>
              <a:t>: </a:t>
            </a:r>
            <a:r>
              <a:rPr lang="en-GB" dirty="0" err="1">
                <a:cs typeface="Arial" charset="0"/>
              </a:rPr>
              <a:t>Netze</a:t>
            </a:r>
            <a:r>
              <a:rPr lang="en-GB" dirty="0">
                <a:cs typeface="Arial" charset="0"/>
              </a:rPr>
              <a:t> vs. SVMs </a:t>
            </a:r>
            <a:r>
              <a:rPr lang="en-GB" dirty="0" smtClean="0">
                <a:cs typeface="Arial" charset="0"/>
              </a:rPr>
              <a:t>(2)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31747" name="Content Placeholder 3"/>
          <p:cNvSpPr>
            <a:spLocks noGrp="1"/>
          </p:cNvSpPr>
          <p:nvPr>
            <p:ph idx="1"/>
          </p:nvPr>
        </p:nvSpPr>
        <p:spPr>
          <a:xfrm>
            <a:off x="639763" y="1228725"/>
            <a:ext cx="7772400" cy="45418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sz="2400" dirty="0" err="1" smtClean="0">
                <a:cs typeface="Arial" charset="0"/>
              </a:rPr>
              <a:t>Wenn</a:t>
            </a:r>
            <a:r>
              <a:rPr lang="en-GB" sz="2400" dirty="0" smtClean="0">
                <a:cs typeface="Arial" charset="0"/>
              </a:rPr>
              <a:t> </a:t>
            </a:r>
            <a:r>
              <a:rPr lang="en-GB" sz="2400" i="1" dirty="0">
                <a:cs typeface="Arial" charset="0"/>
              </a:rPr>
              <a:t>f</a:t>
            </a:r>
            <a:r>
              <a:rPr lang="en-GB" sz="2400" dirty="0">
                <a:cs typeface="Arial" charset="0"/>
              </a:rPr>
              <a:t>(</a:t>
            </a:r>
            <a:r>
              <a:rPr lang="en-GB" sz="2400" i="1" dirty="0">
                <a:cs typeface="Arial" charset="0"/>
              </a:rPr>
              <a:t>x</a:t>
            </a:r>
            <a:r>
              <a:rPr lang="en-GB" sz="2400" dirty="0">
                <a:cs typeface="Arial" charset="0"/>
              </a:rPr>
              <a:t>) </a:t>
            </a:r>
            <a:r>
              <a:rPr lang="en-GB" sz="2400" dirty="0" smtClean="0">
                <a:cs typeface="Arial" charset="0"/>
              </a:rPr>
              <a:t>linear</a:t>
            </a:r>
            <a:r>
              <a:rPr lang="en-GB" sz="2400" dirty="0">
                <a:cs typeface="Arial" charset="0"/>
              </a:rPr>
              <a:t>, </a:t>
            </a:r>
            <a:r>
              <a:rPr lang="en-GB" sz="2400" dirty="0" err="1" smtClean="0">
                <a:cs typeface="Arial" charset="0"/>
              </a:rPr>
              <a:t>können</a:t>
            </a:r>
            <a:r>
              <a:rPr lang="en-GB" sz="2400" dirty="0" smtClean="0">
                <a:cs typeface="Arial" charset="0"/>
              </a:rPr>
              <a:t> </a:t>
            </a:r>
            <a:r>
              <a:rPr lang="en-GB" sz="2400" dirty="0" err="1" smtClean="0">
                <a:cs typeface="Arial" charset="0"/>
              </a:rPr>
              <a:t>Netze</a:t>
            </a:r>
            <a:r>
              <a:rPr lang="en-GB" sz="2400" dirty="0" smtClean="0">
                <a:cs typeface="Arial" charset="0"/>
              </a:rPr>
              <a:t> </a:t>
            </a:r>
            <a:r>
              <a:rPr lang="en-GB" sz="2400" dirty="0" err="1" smtClean="0">
                <a:cs typeface="Arial" charset="0"/>
              </a:rPr>
              <a:t>nur</a:t>
            </a:r>
            <a:r>
              <a:rPr lang="en-GB" sz="2400" dirty="0" smtClean="0">
                <a:cs typeface="Arial" charset="0"/>
              </a:rPr>
              <a:t> </a:t>
            </a:r>
            <a:r>
              <a:rPr lang="en-GB" sz="2400" dirty="0" err="1" smtClean="0">
                <a:cs typeface="Arial" charset="0"/>
              </a:rPr>
              <a:t>gerade</a:t>
            </a:r>
            <a:r>
              <a:rPr lang="en-GB" sz="2400" dirty="0" smtClean="0">
                <a:cs typeface="Arial" charset="0"/>
              </a:rPr>
              <a:t> </a:t>
            </a:r>
            <a:r>
              <a:rPr lang="en-GB" sz="2400" dirty="0" err="1" smtClean="0">
                <a:cs typeface="Arial" charset="0"/>
              </a:rPr>
              <a:t>Linien</a:t>
            </a:r>
            <a:r>
              <a:rPr lang="en-GB" sz="2400" dirty="0" smtClean="0">
                <a:cs typeface="Arial" charset="0"/>
              </a:rPr>
              <a:t> (</a:t>
            </a:r>
            <a:r>
              <a:rPr lang="en-GB" sz="2400" dirty="0" err="1" smtClean="0">
                <a:cs typeface="Arial" charset="0"/>
              </a:rPr>
              <a:t>oder</a:t>
            </a:r>
            <a:r>
              <a:rPr lang="en-GB" sz="2400" dirty="0" smtClean="0">
                <a:cs typeface="Arial" charset="0"/>
              </a:rPr>
              <a:t> </a:t>
            </a:r>
            <a:r>
              <a:rPr lang="en-GB" sz="2400" dirty="0" err="1" smtClean="0">
                <a:cs typeface="Arial" charset="0"/>
              </a:rPr>
              <a:t>Ebenen</a:t>
            </a:r>
            <a:r>
              <a:rPr lang="en-GB" sz="2400" dirty="0" smtClean="0">
                <a:cs typeface="Arial" charset="0"/>
              </a:rPr>
              <a:t>) </a:t>
            </a:r>
            <a:r>
              <a:rPr lang="en-GB" sz="2400" dirty="0" err="1" smtClean="0">
                <a:cs typeface="Arial" charset="0"/>
              </a:rPr>
              <a:t>finden</a:t>
            </a:r>
            <a:r>
              <a:rPr lang="en-GB" sz="2400" dirty="0" smtClean="0">
                <a:cs typeface="Arial" charset="0"/>
              </a:rPr>
              <a:t> (</a:t>
            </a:r>
            <a:r>
              <a:rPr lang="en-GB" sz="2400" dirty="0" err="1" smtClean="0">
                <a:cs typeface="Arial" charset="0"/>
              </a:rPr>
              <a:t>selbst</a:t>
            </a:r>
            <a:r>
              <a:rPr lang="en-GB" sz="2400" dirty="0" smtClean="0">
                <a:cs typeface="Arial" charset="0"/>
              </a:rPr>
              <a:t> </a:t>
            </a:r>
            <a:r>
              <a:rPr lang="en-GB" sz="2400" dirty="0" err="1" smtClean="0">
                <a:cs typeface="Arial" charset="0"/>
              </a:rPr>
              <a:t>bei</a:t>
            </a:r>
            <a:r>
              <a:rPr lang="en-GB" sz="2400" dirty="0" smtClean="0">
                <a:cs typeface="Arial" charset="0"/>
              </a:rPr>
              <a:t> </a:t>
            </a:r>
            <a:r>
              <a:rPr lang="en-GB" sz="2400" dirty="0" err="1" smtClean="0">
                <a:cs typeface="Arial" charset="0"/>
              </a:rPr>
              <a:t>mehreren</a:t>
            </a:r>
            <a:r>
              <a:rPr lang="en-GB" sz="2400" dirty="0" smtClean="0">
                <a:cs typeface="Arial" charset="0"/>
              </a:rPr>
              <a:t> </a:t>
            </a:r>
            <a:r>
              <a:rPr lang="en-GB" sz="2400" dirty="0" err="1" smtClean="0">
                <a:cs typeface="Arial" charset="0"/>
              </a:rPr>
              <a:t>Schichten</a:t>
            </a:r>
            <a:r>
              <a:rPr lang="en-GB" sz="2400" dirty="0" smtClean="0">
                <a:cs typeface="Arial" charset="0"/>
              </a:rPr>
              <a:t>)</a:t>
            </a:r>
            <a:endParaRPr lang="en-GB" sz="2400" dirty="0">
              <a:cs typeface="Arial" charset="0"/>
            </a:endParaRP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535238"/>
            <a:ext cx="4219575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1554163" y="3789363"/>
            <a:ext cx="6858000" cy="884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872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22275" y="269776"/>
            <a:ext cx="7772400" cy="1143000"/>
          </a:xfrm>
        </p:spPr>
        <p:txBody>
          <a:bodyPr/>
          <a:lstStyle/>
          <a:p>
            <a:r>
              <a:rPr lang="en-GB" dirty="0" err="1">
                <a:cs typeface="Arial" charset="0"/>
              </a:rPr>
              <a:t>Zusammenfassung</a:t>
            </a:r>
            <a:r>
              <a:rPr lang="en-GB" dirty="0">
                <a:cs typeface="Arial" charset="0"/>
              </a:rPr>
              <a:t>: </a:t>
            </a:r>
            <a:r>
              <a:rPr lang="en-GB" dirty="0" err="1">
                <a:cs typeface="Arial" charset="0"/>
              </a:rPr>
              <a:t>Netze</a:t>
            </a:r>
            <a:r>
              <a:rPr lang="en-GB" dirty="0">
                <a:cs typeface="Arial" charset="0"/>
              </a:rPr>
              <a:t> vs. SVMs </a:t>
            </a:r>
            <a:r>
              <a:rPr lang="en-GB" dirty="0" smtClean="0">
                <a:cs typeface="Arial" charset="0"/>
              </a:rPr>
              <a:t>(3)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32771" name="Content Placeholder 3"/>
          <p:cNvSpPr>
            <a:spLocks noGrp="1"/>
          </p:cNvSpPr>
          <p:nvPr>
            <p:ph idx="1"/>
          </p:nvPr>
        </p:nvSpPr>
        <p:spPr>
          <a:xfrm>
            <a:off x="639763" y="1228725"/>
            <a:ext cx="7772400" cy="45418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sz="2400" dirty="0" err="1" smtClean="0">
                <a:cs typeface="Arial" charset="0"/>
              </a:rPr>
              <a:t>Mit</a:t>
            </a:r>
            <a:r>
              <a:rPr lang="en-GB" sz="2400" dirty="0" smtClean="0">
                <a:cs typeface="Arial" charset="0"/>
              </a:rPr>
              <a:t> </a:t>
            </a:r>
            <a:r>
              <a:rPr lang="en-GB" sz="2400" dirty="0" err="1" smtClean="0">
                <a:cs typeface="Arial" charset="0"/>
              </a:rPr>
              <a:t>nichtlinearen</a:t>
            </a:r>
            <a:r>
              <a:rPr lang="en-GB" sz="2400" dirty="0" smtClean="0">
                <a:cs typeface="Arial" charset="0"/>
              </a:rPr>
              <a:t> </a:t>
            </a:r>
            <a:r>
              <a:rPr lang="en-GB" sz="2400" i="1" dirty="0" smtClean="0">
                <a:cs typeface="Arial" charset="0"/>
              </a:rPr>
              <a:t>f</a:t>
            </a:r>
            <a:r>
              <a:rPr lang="en-GB" sz="2400" dirty="0" smtClean="0">
                <a:cs typeface="Arial" charset="0"/>
              </a:rPr>
              <a:t>(x</a:t>
            </a:r>
            <a:r>
              <a:rPr lang="en-GB" sz="2400" dirty="0">
                <a:cs typeface="Arial" charset="0"/>
              </a:rPr>
              <a:t>) </a:t>
            </a:r>
            <a:r>
              <a:rPr lang="en-GB" sz="2400" dirty="0" err="1" smtClean="0">
                <a:cs typeface="Arial" charset="0"/>
              </a:rPr>
              <a:t>können</a:t>
            </a:r>
            <a:r>
              <a:rPr lang="en-GB" sz="2400" dirty="0" smtClean="0">
                <a:cs typeface="Arial" charset="0"/>
              </a:rPr>
              <a:t> </a:t>
            </a:r>
            <a:r>
              <a:rPr lang="en-GB" sz="2400" dirty="0" err="1" smtClean="0">
                <a:cs typeface="Arial" charset="0"/>
              </a:rPr>
              <a:t>auch</a:t>
            </a:r>
            <a:r>
              <a:rPr lang="en-GB" sz="2400" dirty="0" smtClean="0">
                <a:cs typeface="Arial" charset="0"/>
              </a:rPr>
              <a:t> </a:t>
            </a:r>
            <a:r>
              <a:rPr lang="en-GB" sz="2400" dirty="0" err="1" smtClean="0">
                <a:cs typeface="Arial" charset="0"/>
              </a:rPr>
              <a:t>komplexere</a:t>
            </a:r>
            <a:r>
              <a:rPr lang="en-GB" sz="2400" dirty="0" smtClean="0">
                <a:cs typeface="Arial" charset="0"/>
              </a:rPr>
              <a:t> </a:t>
            </a:r>
            <a:r>
              <a:rPr lang="en-GB" sz="2400" dirty="0" err="1" smtClean="0">
                <a:cs typeface="Arial" charset="0"/>
              </a:rPr>
              <a:t>Entscheidungsgrenzen</a:t>
            </a:r>
            <a:r>
              <a:rPr lang="en-GB" sz="2400" dirty="0" smtClean="0">
                <a:cs typeface="Arial" charset="0"/>
              </a:rPr>
              <a:t> "</a:t>
            </a:r>
            <a:r>
              <a:rPr lang="en-GB" sz="2400" dirty="0" err="1" smtClean="0">
                <a:cs typeface="Arial" charset="0"/>
              </a:rPr>
              <a:t>eingestellt</a:t>
            </a:r>
            <a:r>
              <a:rPr lang="en-GB" sz="2400" dirty="0" smtClean="0">
                <a:cs typeface="Arial" charset="0"/>
              </a:rPr>
              <a:t>" </a:t>
            </a:r>
            <a:r>
              <a:rPr lang="en-GB" sz="2400" dirty="0" err="1" smtClean="0">
                <a:cs typeface="Arial" charset="0"/>
              </a:rPr>
              <a:t>werden</a:t>
            </a:r>
            <a:r>
              <a:rPr lang="en-GB" sz="2400" dirty="0" smtClean="0">
                <a:cs typeface="Arial" charset="0"/>
              </a:rPr>
              <a:t> </a:t>
            </a:r>
            <a:br>
              <a:rPr lang="en-GB" sz="2400" dirty="0" smtClean="0">
                <a:cs typeface="Arial" charset="0"/>
              </a:rPr>
            </a:br>
            <a:r>
              <a:rPr lang="en-GB" sz="2400" dirty="0" smtClean="0">
                <a:cs typeface="Arial" charset="0"/>
              </a:rPr>
              <a:t>(</a:t>
            </a:r>
            <a:r>
              <a:rPr lang="en-GB" sz="2400" dirty="0" err="1" smtClean="0">
                <a:cs typeface="Arial" charset="0"/>
              </a:rPr>
              <a:t>Daten</a:t>
            </a:r>
            <a:r>
              <a:rPr lang="en-GB" sz="2400" dirty="0" smtClean="0">
                <a:cs typeface="Arial" charset="0"/>
              </a:rPr>
              <a:t> </a:t>
            </a:r>
            <a:r>
              <a:rPr lang="en-GB" sz="2400" dirty="0" err="1" smtClean="0">
                <a:cs typeface="Arial" charset="0"/>
              </a:rPr>
              <a:t>bleiben</a:t>
            </a:r>
            <a:r>
              <a:rPr lang="en-GB" sz="2400" dirty="0" smtClean="0">
                <a:cs typeface="Arial" charset="0"/>
              </a:rPr>
              <a:t> </a:t>
            </a:r>
            <a:r>
              <a:rPr lang="en-GB" sz="2400" dirty="0" err="1" smtClean="0">
                <a:cs typeface="Arial" charset="0"/>
              </a:rPr>
              <a:t>unverändert</a:t>
            </a:r>
            <a:r>
              <a:rPr lang="en-GB" sz="2400" dirty="0" smtClean="0">
                <a:cs typeface="Arial" charset="0"/>
              </a:rPr>
              <a:t>)</a:t>
            </a:r>
            <a:endParaRPr lang="en-GB" sz="2400" dirty="0">
              <a:cs typeface="Arial" charset="0"/>
            </a:endParaRP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886075"/>
            <a:ext cx="4005262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244475" y="3068638"/>
            <a:ext cx="4291013" cy="2001837"/>
          </a:xfrm>
          <a:custGeom>
            <a:avLst/>
            <a:gdLst>
              <a:gd name="connsiteX0" fmla="*/ 0 w 4291013"/>
              <a:gd name="connsiteY0" fmla="*/ 1209040 h 2001520"/>
              <a:gd name="connsiteX1" fmla="*/ 81280 w 4291013"/>
              <a:gd name="connsiteY1" fmla="*/ 1198880 h 2001520"/>
              <a:gd name="connsiteX2" fmla="*/ 101600 w 4291013"/>
              <a:gd name="connsiteY2" fmla="*/ 1259840 h 2001520"/>
              <a:gd name="connsiteX3" fmla="*/ 457200 w 4291013"/>
              <a:gd name="connsiteY3" fmla="*/ 1280160 h 2001520"/>
              <a:gd name="connsiteX4" fmla="*/ 518160 w 4291013"/>
              <a:gd name="connsiteY4" fmla="*/ 1290320 h 2001520"/>
              <a:gd name="connsiteX5" fmla="*/ 568960 w 4291013"/>
              <a:gd name="connsiteY5" fmla="*/ 1310640 h 2001520"/>
              <a:gd name="connsiteX6" fmla="*/ 741680 w 4291013"/>
              <a:gd name="connsiteY6" fmla="*/ 1402080 h 2001520"/>
              <a:gd name="connsiteX7" fmla="*/ 812800 w 4291013"/>
              <a:gd name="connsiteY7" fmla="*/ 1473200 h 2001520"/>
              <a:gd name="connsiteX8" fmla="*/ 894080 w 4291013"/>
              <a:gd name="connsiteY8" fmla="*/ 1524000 h 2001520"/>
              <a:gd name="connsiteX9" fmla="*/ 955040 w 4291013"/>
              <a:gd name="connsiteY9" fmla="*/ 1574800 h 2001520"/>
              <a:gd name="connsiteX10" fmla="*/ 995680 w 4291013"/>
              <a:gd name="connsiteY10" fmla="*/ 1605280 h 2001520"/>
              <a:gd name="connsiteX11" fmla="*/ 1026160 w 4291013"/>
              <a:gd name="connsiteY11" fmla="*/ 1645920 h 2001520"/>
              <a:gd name="connsiteX12" fmla="*/ 1066800 w 4291013"/>
              <a:gd name="connsiteY12" fmla="*/ 1666240 h 2001520"/>
              <a:gd name="connsiteX13" fmla="*/ 1097280 w 4291013"/>
              <a:gd name="connsiteY13" fmla="*/ 1686560 h 2001520"/>
              <a:gd name="connsiteX14" fmla="*/ 1107440 w 4291013"/>
              <a:gd name="connsiteY14" fmla="*/ 1717040 h 2001520"/>
              <a:gd name="connsiteX15" fmla="*/ 1026160 w 4291013"/>
              <a:gd name="connsiteY15" fmla="*/ 1767840 h 2001520"/>
              <a:gd name="connsiteX16" fmla="*/ 975360 w 4291013"/>
              <a:gd name="connsiteY16" fmla="*/ 1818640 h 2001520"/>
              <a:gd name="connsiteX17" fmla="*/ 914400 w 4291013"/>
              <a:gd name="connsiteY17" fmla="*/ 1899920 h 2001520"/>
              <a:gd name="connsiteX18" fmla="*/ 955040 w 4291013"/>
              <a:gd name="connsiteY18" fmla="*/ 1940560 h 2001520"/>
              <a:gd name="connsiteX19" fmla="*/ 1005840 w 4291013"/>
              <a:gd name="connsiteY19" fmla="*/ 1971040 h 2001520"/>
              <a:gd name="connsiteX20" fmla="*/ 1036320 w 4291013"/>
              <a:gd name="connsiteY20" fmla="*/ 1981200 h 2001520"/>
              <a:gd name="connsiteX21" fmla="*/ 1259840 w 4291013"/>
              <a:gd name="connsiteY21" fmla="*/ 2001520 h 2001520"/>
              <a:gd name="connsiteX22" fmla="*/ 1544320 w 4291013"/>
              <a:gd name="connsiteY22" fmla="*/ 1991360 h 2001520"/>
              <a:gd name="connsiteX23" fmla="*/ 1747520 w 4291013"/>
              <a:gd name="connsiteY23" fmla="*/ 1940560 h 2001520"/>
              <a:gd name="connsiteX24" fmla="*/ 1910080 w 4291013"/>
              <a:gd name="connsiteY24" fmla="*/ 1920240 h 2001520"/>
              <a:gd name="connsiteX25" fmla="*/ 2133600 w 4291013"/>
              <a:gd name="connsiteY25" fmla="*/ 1859280 h 2001520"/>
              <a:gd name="connsiteX26" fmla="*/ 2357120 w 4291013"/>
              <a:gd name="connsiteY26" fmla="*/ 1818640 h 2001520"/>
              <a:gd name="connsiteX27" fmla="*/ 2468880 w 4291013"/>
              <a:gd name="connsiteY27" fmla="*/ 1788160 h 2001520"/>
              <a:gd name="connsiteX28" fmla="*/ 2560320 w 4291013"/>
              <a:gd name="connsiteY28" fmla="*/ 1767840 h 2001520"/>
              <a:gd name="connsiteX29" fmla="*/ 2712720 w 4291013"/>
              <a:gd name="connsiteY29" fmla="*/ 1696720 h 2001520"/>
              <a:gd name="connsiteX30" fmla="*/ 2794000 w 4291013"/>
              <a:gd name="connsiteY30" fmla="*/ 1656080 h 2001520"/>
              <a:gd name="connsiteX31" fmla="*/ 2875280 w 4291013"/>
              <a:gd name="connsiteY31" fmla="*/ 1564640 h 2001520"/>
              <a:gd name="connsiteX32" fmla="*/ 2885440 w 4291013"/>
              <a:gd name="connsiteY32" fmla="*/ 1513840 h 2001520"/>
              <a:gd name="connsiteX33" fmla="*/ 2915920 w 4291013"/>
              <a:gd name="connsiteY33" fmla="*/ 1422400 h 2001520"/>
              <a:gd name="connsiteX34" fmla="*/ 2905760 w 4291013"/>
              <a:gd name="connsiteY34" fmla="*/ 1341120 h 2001520"/>
              <a:gd name="connsiteX35" fmla="*/ 2804160 w 4291013"/>
              <a:gd name="connsiteY35" fmla="*/ 1310640 h 2001520"/>
              <a:gd name="connsiteX36" fmla="*/ 2702560 w 4291013"/>
              <a:gd name="connsiteY36" fmla="*/ 1249680 h 2001520"/>
              <a:gd name="connsiteX37" fmla="*/ 2641600 w 4291013"/>
              <a:gd name="connsiteY37" fmla="*/ 1219200 h 2001520"/>
              <a:gd name="connsiteX38" fmla="*/ 2600960 w 4291013"/>
              <a:gd name="connsiteY38" fmla="*/ 1178560 h 2001520"/>
              <a:gd name="connsiteX39" fmla="*/ 2550160 w 4291013"/>
              <a:gd name="connsiteY39" fmla="*/ 1137920 h 2001520"/>
              <a:gd name="connsiteX40" fmla="*/ 2377440 w 4291013"/>
              <a:gd name="connsiteY40" fmla="*/ 1046480 h 2001520"/>
              <a:gd name="connsiteX41" fmla="*/ 2326640 w 4291013"/>
              <a:gd name="connsiteY41" fmla="*/ 1036320 h 2001520"/>
              <a:gd name="connsiteX42" fmla="*/ 2286000 w 4291013"/>
              <a:gd name="connsiteY42" fmla="*/ 1016000 h 2001520"/>
              <a:gd name="connsiteX43" fmla="*/ 2448560 w 4291013"/>
              <a:gd name="connsiteY43" fmla="*/ 944880 h 2001520"/>
              <a:gd name="connsiteX44" fmla="*/ 2529840 w 4291013"/>
              <a:gd name="connsiteY44" fmla="*/ 904240 h 2001520"/>
              <a:gd name="connsiteX45" fmla="*/ 2661920 w 4291013"/>
              <a:gd name="connsiteY45" fmla="*/ 822960 h 2001520"/>
              <a:gd name="connsiteX46" fmla="*/ 2753360 w 4291013"/>
              <a:gd name="connsiteY46" fmla="*/ 782320 h 2001520"/>
              <a:gd name="connsiteX47" fmla="*/ 2956560 w 4291013"/>
              <a:gd name="connsiteY47" fmla="*/ 650240 h 2001520"/>
              <a:gd name="connsiteX48" fmla="*/ 3007360 w 4291013"/>
              <a:gd name="connsiteY48" fmla="*/ 619760 h 2001520"/>
              <a:gd name="connsiteX49" fmla="*/ 3119120 w 4291013"/>
              <a:gd name="connsiteY49" fmla="*/ 568960 h 2001520"/>
              <a:gd name="connsiteX50" fmla="*/ 3159760 w 4291013"/>
              <a:gd name="connsiteY50" fmla="*/ 558800 h 2001520"/>
              <a:gd name="connsiteX51" fmla="*/ 3454400 w 4291013"/>
              <a:gd name="connsiteY51" fmla="*/ 325120 h 2001520"/>
              <a:gd name="connsiteX52" fmla="*/ 3576320 w 4291013"/>
              <a:gd name="connsiteY52" fmla="*/ 264160 h 2001520"/>
              <a:gd name="connsiteX53" fmla="*/ 3688080 w 4291013"/>
              <a:gd name="connsiteY53" fmla="*/ 193040 h 2001520"/>
              <a:gd name="connsiteX54" fmla="*/ 3779520 w 4291013"/>
              <a:gd name="connsiteY54" fmla="*/ 152400 h 2001520"/>
              <a:gd name="connsiteX55" fmla="*/ 3870960 w 4291013"/>
              <a:gd name="connsiteY55" fmla="*/ 101600 h 2001520"/>
              <a:gd name="connsiteX56" fmla="*/ 3921760 w 4291013"/>
              <a:gd name="connsiteY56" fmla="*/ 81280 h 2001520"/>
              <a:gd name="connsiteX57" fmla="*/ 4074160 w 4291013"/>
              <a:gd name="connsiteY57" fmla="*/ 40640 h 2001520"/>
              <a:gd name="connsiteX58" fmla="*/ 4155440 w 4291013"/>
              <a:gd name="connsiteY58" fmla="*/ 30480 h 2001520"/>
              <a:gd name="connsiteX59" fmla="*/ 4206240 w 4291013"/>
              <a:gd name="connsiteY59" fmla="*/ 20320 h 2001520"/>
              <a:gd name="connsiteX60" fmla="*/ 4277360 w 4291013"/>
              <a:gd name="connsiteY60" fmla="*/ 0 h 200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91013" h="2001520">
                <a:moveTo>
                  <a:pt x="0" y="1209040"/>
                </a:moveTo>
                <a:cubicBezTo>
                  <a:pt x="27093" y="1205653"/>
                  <a:pt x="56858" y="1186669"/>
                  <a:pt x="81280" y="1198880"/>
                </a:cubicBezTo>
                <a:cubicBezTo>
                  <a:pt x="100438" y="1208459"/>
                  <a:pt x="80216" y="1258618"/>
                  <a:pt x="101600" y="1259840"/>
                </a:cubicBezTo>
                <a:lnTo>
                  <a:pt x="457200" y="1280160"/>
                </a:lnTo>
                <a:cubicBezTo>
                  <a:pt x="477520" y="1283547"/>
                  <a:pt x="498286" y="1284900"/>
                  <a:pt x="518160" y="1290320"/>
                </a:cubicBezTo>
                <a:cubicBezTo>
                  <a:pt x="535755" y="1295119"/>
                  <a:pt x="552197" y="1303456"/>
                  <a:pt x="568960" y="1310640"/>
                </a:cubicBezTo>
                <a:cubicBezTo>
                  <a:pt x="630549" y="1337035"/>
                  <a:pt x="688675" y="1359676"/>
                  <a:pt x="741680" y="1402080"/>
                </a:cubicBezTo>
                <a:cubicBezTo>
                  <a:pt x="767860" y="1423024"/>
                  <a:pt x="786620" y="1452256"/>
                  <a:pt x="812800" y="1473200"/>
                </a:cubicBezTo>
                <a:cubicBezTo>
                  <a:pt x="837749" y="1493159"/>
                  <a:pt x="868081" y="1505430"/>
                  <a:pt x="894080" y="1524000"/>
                </a:cubicBezTo>
                <a:cubicBezTo>
                  <a:pt x="915604" y="1539374"/>
                  <a:pt x="934385" y="1558276"/>
                  <a:pt x="955040" y="1574800"/>
                </a:cubicBezTo>
                <a:cubicBezTo>
                  <a:pt x="968263" y="1585378"/>
                  <a:pt x="983706" y="1593306"/>
                  <a:pt x="995680" y="1605280"/>
                </a:cubicBezTo>
                <a:cubicBezTo>
                  <a:pt x="1007654" y="1617254"/>
                  <a:pt x="1013303" y="1634900"/>
                  <a:pt x="1026160" y="1645920"/>
                </a:cubicBezTo>
                <a:cubicBezTo>
                  <a:pt x="1037659" y="1655777"/>
                  <a:pt x="1053650" y="1658726"/>
                  <a:pt x="1066800" y="1666240"/>
                </a:cubicBezTo>
                <a:cubicBezTo>
                  <a:pt x="1077402" y="1672298"/>
                  <a:pt x="1087120" y="1679787"/>
                  <a:pt x="1097280" y="1686560"/>
                </a:cubicBezTo>
                <a:cubicBezTo>
                  <a:pt x="1100667" y="1696720"/>
                  <a:pt x="1114492" y="1708980"/>
                  <a:pt x="1107440" y="1717040"/>
                </a:cubicBezTo>
                <a:cubicBezTo>
                  <a:pt x="1086401" y="1741085"/>
                  <a:pt x="1048752" y="1745248"/>
                  <a:pt x="1026160" y="1767840"/>
                </a:cubicBezTo>
                <a:cubicBezTo>
                  <a:pt x="1009227" y="1784773"/>
                  <a:pt x="990829" y="1800359"/>
                  <a:pt x="975360" y="1818640"/>
                </a:cubicBezTo>
                <a:cubicBezTo>
                  <a:pt x="953484" y="1844493"/>
                  <a:pt x="914400" y="1899920"/>
                  <a:pt x="914400" y="1899920"/>
                </a:cubicBezTo>
                <a:cubicBezTo>
                  <a:pt x="930656" y="1948688"/>
                  <a:pt x="911691" y="1918885"/>
                  <a:pt x="955040" y="1940560"/>
                </a:cubicBezTo>
                <a:cubicBezTo>
                  <a:pt x="972703" y="1949391"/>
                  <a:pt x="988177" y="1962209"/>
                  <a:pt x="1005840" y="1971040"/>
                </a:cubicBezTo>
                <a:cubicBezTo>
                  <a:pt x="1015419" y="1975829"/>
                  <a:pt x="1025930" y="1978603"/>
                  <a:pt x="1036320" y="1981200"/>
                </a:cubicBezTo>
                <a:cubicBezTo>
                  <a:pt x="1115596" y="2001019"/>
                  <a:pt x="1163651" y="1995862"/>
                  <a:pt x="1259840" y="2001520"/>
                </a:cubicBezTo>
                <a:cubicBezTo>
                  <a:pt x="1354667" y="1998133"/>
                  <a:pt x="1450166" y="2003129"/>
                  <a:pt x="1544320" y="1991360"/>
                </a:cubicBezTo>
                <a:cubicBezTo>
                  <a:pt x="1613599" y="1982700"/>
                  <a:pt x="1678241" y="1949220"/>
                  <a:pt x="1747520" y="1940560"/>
                </a:cubicBezTo>
                <a:lnTo>
                  <a:pt x="1910080" y="1920240"/>
                </a:lnTo>
                <a:cubicBezTo>
                  <a:pt x="1984587" y="1899920"/>
                  <a:pt x="2058293" y="1876395"/>
                  <a:pt x="2133600" y="1859280"/>
                </a:cubicBezTo>
                <a:cubicBezTo>
                  <a:pt x="2207445" y="1842497"/>
                  <a:pt x="2283040" y="1834354"/>
                  <a:pt x="2357120" y="1818640"/>
                </a:cubicBezTo>
                <a:cubicBezTo>
                  <a:pt x="2394893" y="1810627"/>
                  <a:pt x="2431419" y="1797525"/>
                  <a:pt x="2468880" y="1788160"/>
                </a:cubicBezTo>
                <a:cubicBezTo>
                  <a:pt x="2499171" y="1780587"/>
                  <a:pt x="2530365" y="1776650"/>
                  <a:pt x="2560320" y="1767840"/>
                </a:cubicBezTo>
                <a:cubicBezTo>
                  <a:pt x="2647282" y="1742263"/>
                  <a:pt x="2635239" y="1738043"/>
                  <a:pt x="2712720" y="1696720"/>
                </a:cubicBezTo>
                <a:cubicBezTo>
                  <a:pt x="2739448" y="1682465"/>
                  <a:pt x="2769095" y="1673322"/>
                  <a:pt x="2794000" y="1656080"/>
                </a:cubicBezTo>
                <a:cubicBezTo>
                  <a:pt x="2826642" y="1633481"/>
                  <a:pt x="2851738" y="1596030"/>
                  <a:pt x="2875280" y="1564640"/>
                </a:cubicBezTo>
                <a:cubicBezTo>
                  <a:pt x="2878667" y="1547707"/>
                  <a:pt x="2879979" y="1530223"/>
                  <a:pt x="2885440" y="1513840"/>
                </a:cubicBezTo>
                <a:cubicBezTo>
                  <a:pt x="2927504" y="1387647"/>
                  <a:pt x="2886803" y="1567986"/>
                  <a:pt x="2915920" y="1422400"/>
                </a:cubicBezTo>
                <a:cubicBezTo>
                  <a:pt x="2912533" y="1395307"/>
                  <a:pt x="2921418" y="1363488"/>
                  <a:pt x="2905760" y="1341120"/>
                </a:cubicBezTo>
                <a:cubicBezTo>
                  <a:pt x="2900513" y="1333624"/>
                  <a:pt x="2820623" y="1314756"/>
                  <a:pt x="2804160" y="1310640"/>
                </a:cubicBezTo>
                <a:cubicBezTo>
                  <a:pt x="2770293" y="1290320"/>
                  <a:pt x="2737885" y="1267343"/>
                  <a:pt x="2702560" y="1249680"/>
                </a:cubicBezTo>
                <a:cubicBezTo>
                  <a:pt x="2682240" y="1239520"/>
                  <a:pt x="2660212" y="1232228"/>
                  <a:pt x="2641600" y="1219200"/>
                </a:cubicBezTo>
                <a:cubicBezTo>
                  <a:pt x="2625905" y="1208214"/>
                  <a:pt x="2615279" y="1191288"/>
                  <a:pt x="2600960" y="1178560"/>
                </a:cubicBezTo>
                <a:cubicBezTo>
                  <a:pt x="2584752" y="1164153"/>
                  <a:pt x="2567925" y="1150356"/>
                  <a:pt x="2550160" y="1137920"/>
                </a:cubicBezTo>
                <a:cubicBezTo>
                  <a:pt x="2514749" y="1113132"/>
                  <a:pt x="2391967" y="1049385"/>
                  <a:pt x="2377440" y="1046480"/>
                </a:cubicBezTo>
                <a:lnTo>
                  <a:pt x="2326640" y="1036320"/>
                </a:lnTo>
                <a:cubicBezTo>
                  <a:pt x="2313093" y="1029547"/>
                  <a:pt x="2279227" y="1029547"/>
                  <a:pt x="2286000" y="1016000"/>
                </a:cubicBezTo>
                <a:cubicBezTo>
                  <a:pt x="2301795" y="984409"/>
                  <a:pt x="2429142" y="954589"/>
                  <a:pt x="2448560" y="944880"/>
                </a:cubicBezTo>
                <a:cubicBezTo>
                  <a:pt x="2475653" y="931333"/>
                  <a:pt x="2503540" y="919269"/>
                  <a:pt x="2529840" y="904240"/>
                </a:cubicBezTo>
                <a:cubicBezTo>
                  <a:pt x="2642513" y="839856"/>
                  <a:pt x="2537180" y="885330"/>
                  <a:pt x="2661920" y="822960"/>
                </a:cubicBezTo>
                <a:cubicBezTo>
                  <a:pt x="2691753" y="808043"/>
                  <a:pt x="2722880" y="795867"/>
                  <a:pt x="2753360" y="782320"/>
                </a:cubicBezTo>
                <a:cubicBezTo>
                  <a:pt x="2874564" y="661116"/>
                  <a:pt x="2746631" y="776197"/>
                  <a:pt x="2956560" y="650240"/>
                </a:cubicBezTo>
                <a:cubicBezTo>
                  <a:pt x="2973493" y="640080"/>
                  <a:pt x="2990024" y="629216"/>
                  <a:pt x="3007360" y="619760"/>
                </a:cubicBezTo>
                <a:cubicBezTo>
                  <a:pt x="3039928" y="601996"/>
                  <a:pt x="3083114" y="580962"/>
                  <a:pt x="3119120" y="568960"/>
                </a:cubicBezTo>
                <a:cubicBezTo>
                  <a:pt x="3132367" y="564544"/>
                  <a:pt x="3146213" y="562187"/>
                  <a:pt x="3159760" y="558800"/>
                </a:cubicBezTo>
                <a:cubicBezTo>
                  <a:pt x="3171384" y="549113"/>
                  <a:pt x="3398421" y="353110"/>
                  <a:pt x="3454400" y="325120"/>
                </a:cubicBezTo>
                <a:cubicBezTo>
                  <a:pt x="3495040" y="304800"/>
                  <a:pt x="3536764" y="286518"/>
                  <a:pt x="3576320" y="264160"/>
                </a:cubicBezTo>
                <a:cubicBezTo>
                  <a:pt x="3614761" y="242432"/>
                  <a:pt x="3649389" y="214320"/>
                  <a:pt x="3688080" y="193040"/>
                </a:cubicBezTo>
                <a:cubicBezTo>
                  <a:pt x="3717306" y="176966"/>
                  <a:pt x="3749235" y="166378"/>
                  <a:pt x="3779520" y="152400"/>
                </a:cubicBezTo>
                <a:cubicBezTo>
                  <a:pt x="3906719" y="93693"/>
                  <a:pt x="3717343" y="178408"/>
                  <a:pt x="3870960" y="101600"/>
                </a:cubicBezTo>
                <a:cubicBezTo>
                  <a:pt x="3887272" y="93444"/>
                  <a:pt x="3904620" y="87513"/>
                  <a:pt x="3921760" y="81280"/>
                </a:cubicBezTo>
                <a:cubicBezTo>
                  <a:pt x="3971240" y="63287"/>
                  <a:pt x="4022023" y="48661"/>
                  <a:pt x="4074160" y="40640"/>
                </a:cubicBezTo>
                <a:cubicBezTo>
                  <a:pt x="4101147" y="36488"/>
                  <a:pt x="4128453" y="34632"/>
                  <a:pt x="4155440" y="30480"/>
                </a:cubicBezTo>
                <a:cubicBezTo>
                  <a:pt x="4172508" y="27854"/>
                  <a:pt x="4189172" y="22946"/>
                  <a:pt x="4206240" y="20320"/>
                </a:cubicBezTo>
                <a:cubicBezTo>
                  <a:pt x="4290122" y="7415"/>
                  <a:pt x="4307204" y="29844"/>
                  <a:pt x="42773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hteck 5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2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22275" y="269776"/>
            <a:ext cx="7772400" cy="1143000"/>
          </a:xfrm>
        </p:spPr>
        <p:txBody>
          <a:bodyPr/>
          <a:lstStyle/>
          <a:p>
            <a:r>
              <a:rPr lang="en-GB" dirty="0" err="1">
                <a:cs typeface="Arial" charset="0"/>
              </a:rPr>
              <a:t>Zusammenfassung</a:t>
            </a:r>
            <a:r>
              <a:rPr lang="en-GB" dirty="0">
                <a:cs typeface="Arial" charset="0"/>
              </a:rPr>
              <a:t>: </a:t>
            </a:r>
            <a:r>
              <a:rPr lang="en-GB" dirty="0" err="1">
                <a:cs typeface="Arial" charset="0"/>
              </a:rPr>
              <a:t>Netze</a:t>
            </a:r>
            <a:r>
              <a:rPr lang="en-GB" dirty="0">
                <a:cs typeface="Arial" charset="0"/>
              </a:rPr>
              <a:t> vs. SVMs </a:t>
            </a:r>
            <a:r>
              <a:rPr lang="en-GB" dirty="0" smtClean="0">
                <a:cs typeface="Arial" charset="0"/>
              </a:rPr>
              <a:t>(4)</a:t>
            </a:r>
            <a:endParaRPr lang="en-GB" dirty="0">
              <a:latin typeface="+mn-lt"/>
              <a:cs typeface="Arial" charset="0"/>
            </a:endParaRP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886075"/>
            <a:ext cx="4005262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244475" y="3068638"/>
            <a:ext cx="4291013" cy="2001837"/>
          </a:xfrm>
          <a:custGeom>
            <a:avLst/>
            <a:gdLst>
              <a:gd name="connsiteX0" fmla="*/ 0 w 4291013"/>
              <a:gd name="connsiteY0" fmla="*/ 1209040 h 2001520"/>
              <a:gd name="connsiteX1" fmla="*/ 81280 w 4291013"/>
              <a:gd name="connsiteY1" fmla="*/ 1198880 h 2001520"/>
              <a:gd name="connsiteX2" fmla="*/ 101600 w 4291013"/>
              <a:gd name="connsiteY2" fmla="*/ 1259840 h 2001520"/>
              <a:gd name="connsiteX3" fmla="*/ 457200 w 4291013"/>
              <a:gd name="connsiteY3" fmla="*/ 1280160 h 2001520"/>
              <a:gd name="connsiteX4" fmla="*/ 518160 w 4291013"/>
              <a:gd name="connsiteY4" fmla="*/ 1290320 h 2001520"/>
              <a:gd name="connsiteX5" fmla="*/ 568960 w 4291013"/>
              <a:gd name="connsiteY5" fmla="*/ 1310640 h 2001520"/>
              <a:gd name="connsiteX6" fmla="*/ 741680 w 4291013"/>
              <a:gd name="connsiteY6" fmla="*/ 1402080 h 2001520"/>
              <a:gd name="connsiteX7" fmla="*/ 812800 w 4291013"/>
              <a:gd name="connsiteY7" fmla="*/ 1473200 h 2001520"/>
              <a:gd name="connsiteX8" fmla="*/ 894080 w 4291013"/>
              <a:gd name="connsiteY8" fmla="*/ 1524000 h 2001520"/>
              <a:gd name="connsiteX9" fmla="*/ 955040 w 4291013"/>
              <a:gd name="connsiteY9" fmla="*/ 1574800 h 2001520"/>
              <a:gd name="connsiteX10" fmla="*/ 995680 w 4291013"/>
              <a:gd name="connsiteY10" fmla="*/ 1605280 h 2001520"/>
              <a:gd name="connsiteX11" fmla="*/ 1026160 w 4291013"/>
              <a:gd name="connsiteY11" fmla="*/ 1645920 h 2001520"/>
              <a:gd name="connsiteX12" fmla="*/ 1066800 w 4291013"/>
              <a:gd name="connsiteY12" fmla="*/ 1666240 h 2001520"/>
              <a:gd name="connsiteX13" fmla="*/ 1097280 w 4291013"/>
              <a:gd name="connsiteY13" fmla="*/ 1686560 h 2001520"/>
              <a:gd name="connsiteX14" fmla="*/ 1107440 w 4291013"/>
              <a:gd name="connsiteY14" fmla="*/ 1717040 h 2001520"/>
              <a:gd name="connsiteX15" fmla="*/ 1026160 w 4291013"/>
              <a:gd name="connsiteY15" fmla="*/ 1767840 h 2001520"/>
              <a:gd name="connsiteX16" fmla="*/ 975360 w 4291013"/>
              <a:gd name="connsiteY16" fmla="*/ 1818640 h 2001520"/>
              <a:gd name="connsiteX17" fmla="*/ 914400 w 4291013"/>
              <a:gd name="connsiteY17" fmla="*/ 1899920 h 2001520"/>
              <a:gd name="connsiteX18" fmla="*/ 955040 w 4291013"/>
              <a:gd name="connsiteY18" fmla="*/ 1940560 h 2001520"/>
              <a:gd name="connsiteX19" fmla="*/ 1005840 w 4291013"/>
              <a:gd name="connsiteY19" fmla="*/ 1971040 h 2001520"/>
              <a:gd name="connsiteX20" fmla="*/ 1036320 w 4291013"/>
              <a:gd name="connsiteY20" fmla="*/ 1981200 h 2001520"/>
              <a:gd name="connsiteX21" fmla="*/ 1259840 w 4291013"/>
              <a:gd name="connsiteY21" fmla="*/ 2001520 h 2001520"/>
              <a:gd name="connsiteX22" fmla="*/ 1544320 w 4291013"/>
              <a:gd name="connsiteY22" fmla="*/ 1991360 h 2001520"/>
              <a:gd name="connsiteX23" fmla="*/ 1747520 w 4291013"/>
              <a:gd name="connsiteY23" fmla="*/ 1940560 h 2001520"/>
              <a:gd name="connsiteX24" fmla="*/ 1910080 w 4291013"/>
              <a:gd name="connsiteY24" fmla="*/ 1920240 h 2001520"/>
              <a:gd name="connsiteX25" fmla="*/ 2133600 w 4291013"/>
              <a:gd name="connsiteY25" fmla="*/ 1859280 h 2001520"/>
              <a:gd name="connsiteX26" fmla="*/ 2357120 w 4291013"/>
              <a:gd name="connsiteY26" fmla="*/ 1818640 h 2001520"/>
              <a:gd name="connsiteX27" fmla="*/ 2468880 w 4291013"/>
              <a:gd name="connsiteY27" fmla="*/ 1788160 h 2001520"/>
              <a:gd name="connsiteX28" fmla="*/ 2560320 w 4291013"/>
              <a:gd name="connsiteY28" fmla="*/ 1767840 h 2001520"/>
              <a:gd name="connsiteX29" fmla="*/ 2712720 w 4291013"/>
              <a:gd name="connsiteY29" fmla="*/ 1696720 h 2001520"/>
              <a:gd name="connsiteX30" fmla="*/ 2794000 w 4291013"/>
              <a:gd name="connsiteY30" fmla="*/ 1656080 h 2001520"/>
              <a:gd name="connsiteX31" fmla="*/ 2875280 w 4291013"/>
              <a:gd name="connsiteY31" fmla="*/ 1564640 h 2001520"/>
              <a:gd name="connsiteX32" fmla="*/ 2885440 w 4291013"/>
              <a:gd name="connsiteY32" fmla="*/ 1513840 h 2001520"/>
              <a:gd name="connsiteX33" fmla="*/ 2915920 w 4291013"/>
              <a:gd name="connsiteY33" fmla="*/ 1422400 h 2001520"/>
              <a:gd name="connsiteX34" fmla="*/ 2905760 w 4291013"/>
              <a:gd name="connsiteY34" fmla="*/ 1341120 h 2001520"/>
              <a:gd name="connsiteX35" fmla="*/ 2804160 w 4291013"/>
              <a:gd name="connsiteY35" fmla="*/ 1310640 h 2001520"/>
              <a:gd name="connsiteX36" fmla="*/ 2702560 w 4291013"/>
              <a:gd name="connsiteY36" fmla="*/ 1249680 h 2001520"/>
              <a:gd name="connsiteX37" fmla="*/ 2641600 w 4291013"/>
              <a:gd name="connsiteY37" fmla="*/ 1219200 h 2001520"/>
              <a:gd name="connsiteX38" fmla="*/ 2600960 w 4291013"/>
              <a:gd name="connsiteY38" fmla="*/ 1178560 h 2001520"/>
              <a:gd name="connsiteX39" fmla="*/ 2550160 w 4291013"/>
              <a:gd name="connsiteY39" fmla="*/ 1137920 h 2001520"/>
              <a:gd name="connsiteX40" fmla="*/ 2377440 w 4291013"/>
              <a:gd name="connsiteY40" fmla="*/ 1046480 h 2001520"/>
              <a:gd name="connsiteX41" fmla="*/ 2326640 w 4291013"/>
              <a:gd name="connsiteY41" fmla="*/ 1036320 h 2001520"/>
              <a:gd name="connsiteX42" fmla="*/ 2286000 w 4291013"/>
              <a:gd name="connsiteY42" fmla="*/ 1016000 h 2001520"/>
              <a:gd name="connsiteX43" fmla="*/ 2448560 w 4291013"/>
              <a:gd name="connsiteY43" fmla="*/ 944880 h 2001520"/>
              <a:gd name="connsiteX44" fmla="*/ 2529840 w 4291013"/>
              <a:gd name="connsiteY44" fmla="*/ 904240 h 2001520"/>
              <a:gd name="connsiteX45" fmla="*/ 2661920 w 4291013"/>
              <a:gd name="connsiteY45" fmla="*/ 822960 h 2001520"/>
              <a:gd name="connsiteX46" fmla="*/ 2753360 w 4291013"/>
              <a:gd name="connsiteY46" fmla="*/ 782320 h 2001520"/>
              <a:gd name="connsiteX47" fmla="*/ 2956560 w 4291013"/>
              <a:gd name="connsiteY47" fmla="*/ 650240 h 2001520"/>
              <a:gd name="connsiteX48" fmla="*/ 3007360 w 4291013"/>
              <a:gd name="connsiteY48" fmla="*/ 619760 h 2001520"/>
              <a:gd name="connsiteX49" fmla="*/ 3119120 w 4291013"/>
              <a:gd name="connsiteY49" fmla="*/ 568960 h 2001520"/>
              <a:gd name="connsiteX50" fmla="*/ 3159760 w 4291013"/>
              <a:gd name="connsiteY50" fmla="*/ 558800 h 2001520"/>
              <a:gd name="connsiteX51" fmla="*/ 3454400 w 4291013"/>
              <a:gd name="connsiteY51" fmla="*/ 325120 h 2001520"/>
              <a:gd name="connsiteX52" fmla="*/ 3576320 w 4291013"/>
              <a:gd name="connsiteY52" fmla="*/ 264160 h 2001520"/>
              <a:gd name="connsiteX53" fmla="*/ 3688080 w 4291013"/>
              <a:gd name="connsiteY53" fmla="*/ 193040 h 2001520"/>
              <a:gd name="connsiteX54" fmla="*/ 3779520 w 4291013"/>
              <a:gd name="connsiteY54" fmla="*/ 152400 h 2001520"/>
              <a:gd name="connsiteX55" fmla="*/ 3870960 w 4291013"/>
              <a:gd name="connsiteY55" fmla="*/ 101600 h 2001520"/>
              <a:gd name="connsiteX56" fmla="*/ 3921760 w 4291013"/>
              <a:gd name="connsiteY56" fmla="*/ 81280 h 2001520"/>
              <a:gd name="connsiteX57" fmla="*/ 4074160 w 4291013"/>
              <a:gd name="connsiteY57" fmla="*/ 40640 h 2001520"/>
              <a:gd name="connsiteX58" fmla="*/ 4155440 w 4291013"/>
              <a:gd name="connsiteY58" fmla="*/ 30480 h 2001520"/>
              <a:gd name="connsiteX59" fmla="*/ 4206240 w 4291013"/>
              <a:gd name="connsiteY59" fmla="*/ 20320 h 2001520"/>
              <a:gd name="connsiteX60" fmla="*/ 4277360 w 4291013"/>
              <a:gd name="connsiteY60" fmla="*/ 0 h 200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91013" h="2001520">
                <a:moveTo>
                  <a:pt x="0" y="1209040"/>
                </a:moveTo>
                <a:cubicBezTo>
                  <a:pt x="27093" y="1205653"/>
                  <a:pt x="56858" y="1186669"/>
                  <a:pt x="81280" y="1198880"/>
                </a:cubicBezTo>
                <a:cubicBezTo>
                  <a:pt x="100438" y="1208459"/>
                  <a:pt x="80216" y="1258618"/>
                  <a:pt x="101600" y="1259840"/>
                </a:cubicBezTo>
                <a:lnTo>
                  <a:pt x="457200" y="1280160"/>
                </a:lnTo>
                <a:cubicBezTo>
                  <a:pt x="477520" y="1283547"/>
                  <a:pt x="498286" y="1284900"/>
                  <a:pt x="518160" y="1290320"/>
                </a:cubicBezTo>
                <a:cubicBezTo>
                  <a:pt x="535755" y="1295119"/>
                  <a:pt x="552197" y="1303456"/>
                  <a:pt x="568960" y="1310640"/>
                </a:cubicBezTo>
                <a:cubicBezTo>
                  <a:pt x="630549" y="1337035"/>
                  <a:pt x="688675" y="1359676"/>
                  <a:pt x="741680" y="1402080"/>
                </a:cubicBezTo>
                <a:cubicBezTo>
                  <a:pt x="767860" y="1423024"/>
                  <a:pt x="786620" y="1452256"/>
                  <a:pt x="812800" y="1473200"/>
                </a:cubicBezTo>
                <a:cubicBezTo>
                  <a:pt x="837749" y="1493159"/>
                  <a:pt x="868081" y="1505430"/>
                  <a:pt x="894080" y="1524000"/>
                </a:cubicBezTo>
                <a:cubicBezTo>
                  <a:pt x="915604" y="1539374"/>
                  <a:pt x="934385" y="1558276"/>
                  <a:pt x="955040" y="1574800"/>
                </a:cubicBezTo>
                <a:cubicBezTo>
                  <a:pt x="968263" y="1585378"/>
                  <a:pt x="983706" y="1593306"/>
                  <a:pt x="995680" y="1605280"/>
                </a:cubicBezTo>
                <a:cubicBezTo>
                  <a:pt x="1007654" y="1617254"/>
                  <a:pt x="1013303" y="1634900"/>
                  <a:pt x="1026160" y="1645920"/>
                </a:cubicBezTo>
                <a:cubicBezTo>
                  <a:pt x="1037659" y="1655777"/>
                  <a:pt x="1053650" y="1658726"/>
                  <a:pt x="1066800" y="1666240"/>
                </a:cubicBezTo>
                <a:cubicBezTo>
                  <a:pt x="1077402" y="1672298"/>
                  <a:pt x="1087120" y="1679787"/>
                  <a:pt x="1097280" y="1686560"/>
                </a:cubicBezTo>
                <a:cubicBezTo>
                  <a:pt x="1100667" y="1696720"/>
                  <a:pt x="1114492" y="1708980"/>
                  <a:pt x="1107440" y="1717040"/>
                </a:cubicBezTo>
                <a:cubicBezTo>
                  <a:pt x="1086401" y="1741085"/>
                  <a:pt x="1048752" y="1745248"/>
                  <a:pt x="1026160" y="1767840"/>
                </a:cubicBezTo>
                <a:cubicBezTo>
                  <a:pt x="1009227" y="1784773"/>
                  <a:pt x="990829" y="1800359"/>
                  <a:pt x="975360" y="1818640"/>
                </a:cubicBezTo>
                <a:cubicBezTo>
                  <a:pt x="953484" y="1844493"/>
                  <a:pt x="914400" y="1899920"/>
                  <a:pt x="914400" y="1899920"/>
                </a:cubicBezTo>
                <a:cubicBezTo>
                  <a:pt x="930656" y="1948688"/>
                  <a:pt x="911691" y="1918885"/>
                  <a:pt x="955040" y="1940560"/>
                </a:cubicBezTo>
                <a:cubicBezTo>
                  <a:pt x="972703" y="1949391"/>
                  <a:pt x="988177" y="1962209"/>
                  <a:pt x="1005840" y="1971040"/>
                </a:cubicBezTo>
                <a:cubicBezTo>
                  <a:pt x="1015419" y="1975829"/>
                  <a:pt x="1025930" y="1978603"/>
                  <a:pt x="1036320" y="1981200"/>
                </a:cubicBezTo>
                <a:cubicBezTo>
                  <a:pt x="1115596" y="2001019"/>
                  <a:pt x="1163651" y="1995862"/>
                  <a:pt x="1259840" y="2001520"/>
                </a:cubicBezTo>
                <a:cubicBezTo>
                  <a:pt x="1354667" y="1998133"/>
                  <a:pt x="1450166" y="2003129"/>
                  <a:pt x="1544320" y="1991360"/>
                </a:cubicBezTo>
                <a:cubicBezTo>
                  <a:pt x="1613599" y="1982700"/>
                  <a:pt x="1678241" y="1949220"/>
                  <a:pt x="1747520" y="1940560"/>
                </a:cubicBezTo>
                <a:lnTo>
                  <a:pt x="1910080" y="1920240"/>
                </a:lnTo>
                <a:cubicBezTo>
                  <a:pt x="1984587" y="1899920"/>
                  <a:pt x="2058293" y="1876395"/>
                  <a:pt x="2133600" y="1859280"/>
                </a:cubicBezTo>
                <a:cubicBezTo>
                  <a:pt x="2207445" y="1842497"/>
                  <a:pt x="2283040" y="1834354"/>
                  <a:pt x="2357120" y="1818640"/>
                </a:cubicBezTo>
                <a:cubicBezTo>
                  <a:pt x="2394893" y="1810627"/>
                  <a:pt x="2431419" y="1797525"/>
                  <a:pt x="2468880" y="1788160"/>
                </a:cubicBezTo>
                <a:cubicBezTo>
                  <a:pt x="2499171" y="1780587"/>
                  <a:pt x="2530365" y="1776650"/>
                  <a:pt x="2560320" y="1767840"/>
                </a:cubicBezTo>
                <a:cubicBezTo>
                  <a:pt x="2647282" y="1742263"/>
                  <a:pt x="2635239" y="1738043"/>
                  <a:pt x="2712720" y="1696720"/>
                </a:cubicBezTo>
                <a:cubicBezTo>
                  <a:pt x="2739448" y="1682465"/>
                  <a:pt x="2769095" y="1673322"/>
                  <a:pt x="2794000" y="1656080"/>
                </a:cubicBezTo>
                <a:cubicBezTo>
                  <a:pt x="2826642" y="1633481"/>
                  <a:pt x="2851738" y="1596030"/>
                  <a:pt x="2875280" y="1564640"/>
                </a:cubicBezTo>
                <a:cubicBezTo>
                  <a:pt x="2878667" y="1547707"/>
                  <a:pt x="2879979" y="1530223"/>
                  <a:pt x="2885440" y="1513840"/>
                </a:cubicBezTo>
                <a:cubicBezTo>
                  <a:pt x="2927504" y="1387647"/>
                  <a:pt x="2886803" y="1567986"/>
                  <a:pt x="2915920" y="1422400"/>
                </a:cubicBezTo>
                <a:cubicBezTo>
                  <a:pt x="2912533" y="1395307"/>
                  <a:pt x="2921418" y="1363488"/>
                  <a:pt x="2905760" y="1341120"/>
                </a:cubicBezTo>
                <a:cubicBezTo>
                  <a:pt x="2900513" y="1333624"/>
                  <a:pt x="2820623" y="1314756"/>
                  <a:pt x="2804160" y="1310640"/>
                </a:cubicBezTo>
                <a:cubicBezTo>
                  <a:pt x="2770293" y="1290320"/>
                  <a:pt x="2737885" y="1267343"/>
                  <a:pt x="2702560" y="1249680"/>
                </a:cubicBezTo>
                <a:cubicBezTo>
                  <a:pt x="2682240" y="1239520"/>
                  <a:pt x="2660212" y="1232228"/>
                  <a:pt x="2641600" y="1219200"/>
                </a:cubicBezTo>
                <a:cubicBezTo>
                  <a:pt x="2625905" y="1208214"/>
                  <a:pt x="2615279" y="1191288"/>
                  <a:pt x="2600960" y="1178560"/>
                </a:cubicBezTo>
                <a:cubicBezTo>
                  <a:pt x="2584752" y="1164153"/>
                  <a:pt x="2567925" y="1150356"/>
                  <a:pt x="2550160" y="1137920"/>
                </a:cubicBezTo>
                <a:cubicBezTo>
                  <a:pt x="2514749" y="1113132"/>
                  <a:pt x="2391967" y="1049385"/>
                  <a:pt x="2377440" y="1046480"/>
                </a:cubicBezTo>
                <a:lnTo>
                  <a:pt x="2326640" y="1036320"/>
                </a:lnTo>
                <a:cubicBezTo>
                  <a:pt x="2313093" y="1029547"/>
                  <a:pt x="2279227" y="1029547"/>
                  <a:pt x="2286000" y="1016000"/>
                </a:cubicBezTo>
                <a:cubicBezTo>
                  <a:pt x="2301795" y="984409"/>
                  <a:pt x="2429142" y="954589"/>
                  <a:pt x="2448560" y="944880"/>
                </a:cubicBezTo>
                <a:cubicBezTo>
                  <a:pt x="2475653" y="931333"/>
                  <a:pt x="2503540" y="919269"/>
                  <a:pt x="2529840" y="904240"/>
                </a:cubicBezTo>
                <a:cubicBezTo>
                  <a:pt x="2642513" y="839856"/>
                  <a:pt x="2537180" y="885330"/>
                  <a:pt x="2661920" y="822960"/>
                </a:cubicBezTo>
                <a:cubicBezTo>
                  <a:pt x="2691753" y="808043"/>
                  <a:pt x="2722880" y="795867"/>
                  <a:pt x="2753360" y="782320"/>
                </a:cubicBezTo>
                <a:cubicBezTo>
                  <a:pt x="2874564" y="661116"/>
                  <a:pt x="2746631" y="776197"/>
                  <a:pt x="2956560" y="650240"/>
                </a:cubicBezTo>
                <a:cubicBezTo>
                  <a:pt x="2973493" y="640080"/>
                  <a:pt x="2990024" y="629216"/>
                  <a:pt x="3007360" y="619760"/>
                </a:cubicBezTo>
                <a:cubicBezTo>
                  <a:pt x="3039928" y="601996"/>
                  <a:pt x="3083114" y="580962"/>
                  <a:pt x="3119120" y="568960"/>
                </a:cubicBezTo>
                <a:cubicBezTo>
                  <a:pt x="3132367" y="564544"/>
                  <a:pt x="3146213" y="562187"/>
                  <a:pt x="3159760" y="558800"/>
                </a:cubicBezTo>
                <a:cubicBezTo>
                  <a:pt x="3171384" y="549113"/>
                  <a:pt x="3398421" y="353110"/>
                  <a:pt x="3454400" y="325120"/>
                </a:cubicBezTo>
                <a:cubicBezTo>
                  <a:pt x="3495040" y="304800"/>
                  <a:pt x="3536764" y="286518"/>
                  <a:pt x="3576320" y="264160"/>
                </a:cubicBezTo>
                <a:cubicBezTo>
                  <a:pt x="3614761" y="242432"/>
                  <a:pt x="3649389" y="214320"/>
                  <a:pt x="3688080" y="193040"/>
                </a:cubicBezTo>
                <a:cubicBezTo>
                  <a:pt x="3717306" y="176966"/>
                  <a:pt x="3749235" y="166378"/>
                  <a:pt x="3779520" y="152400"/>
                </a:cubicBezTo>
                <a:cubicBezTo>
                  <a:pt x="3906719" y="93693"/>
                  <a:pt x="3717343" y="178408"/>
                  <a:pt x="3870960" y="101600"/>
                </a:cubicBezTo>
                <a:cubicBezTo>
                  <a:pt x="3887272" y="93444"/>
                  <a:pt x="3904620" y="87513"/>
                  <a:pt x="3921760" y="81280"/>
                </a:cubicBezTo>
                <a:cubicBezTo>
                  <a:pt x="3971240" y="63287"/>
                  <a:pt x="4022023" y="48661"/>
                  <a:pt x="4074160" y="40640"/>
                </a:cubicBezTo>
                <a:cubicBezTo>
                  <a:pt x="4101147" y="36488"/>
                  <a:pt x="4128453" y="34632"/>
                  <a:pt x="4155440" y="30480"/>
                </a:cubicBezTo>
                <a:cubicBezTo>
                  <a:pt x="4172508" y="27854"/>
                  <a:pt x="4189172" y="22946"/>
                  <a:pt x="4206240" y="20320"/>
                </a:cubicBezTo>
                <a:cubicBezTo>
                  <a:pt x="4290122" y="7415"/>
                  <a:pt x="4307204" y="29844"/>
                  <a:pt x="42773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7793038" y="6110288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597525" y="343376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756275" y="3922713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126163" y="327025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913438" y="415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416675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283200" y="40544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084763" y="4283075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416675" y="4786313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013325" y="57515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927600" y="5153025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5597525" y="5416550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7883525" y="323056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7839075" y="3865563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199438" y="2976563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8615363" y="37496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8458200" y="2976563"/>
            <a:ext cx="314325" cy="4079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7280275" y="390525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7121525" y="328136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5756275" y="48910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6573838" y="57038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7000875" y="52974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7366000" y="5884863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6146800" y="5153025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7726363" y="347503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46600" y="4359275"/>
            <a:ext cx="4779963" cy="531813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460875" y="1147763"/>
            <a:ext cx="263525" cy="5710237"/>
          </a:xfrm>
          <a:prstGeom prst="line">
            <a:avLst/>
          </a:prstGeom>
          <a:ln w="254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2195736" y="6387470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3053" y="134522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Tx/>
              <a:buNone/>
            </a:pPr>
            <a:r>
              <a:rPr lang="de-DE" dirty="0" smtClean="0">
                <a:cs typeface="Arial" charset="0"/>
              </a:rPr>
              <a:t>Mit nichtlinearen </a:t>
            </a:r>
            <a:r>
              <a:rPr lang="de-DE" i="1" dirty="0" smtClean="0">
                <a:cs typeface="Arial" charset="0"/>
              </a:rPr>
              <a:t>f</a:t>
            </a:r>
            <a:r>
              <a:rPr lang="de-DE" dirty="0" smtClean="0">
                <a:cs typeface="Arial" charset="0"/>
              </a:rPr>
              <a:t>(x) können auch komplexere Entscheidungsgrenzen "eingestellt" werden </a:t>
            </a:r>
            <a:br>
              <a:rPr lang="de-DE" dirty="0" smtClean="0">
                <a:cs typeface="Arial" charset="0"/>
              </a:rPr>
            </a:br>
            <a:r>
              <a:rPr lang="de-DE" dirty="0" smtClean="0">
                <a:cs typeface="Arial" charset="0"/>
              </a:rPr>
              <a:t>(Daten bleiben unverändert)</a:t>
            </a:r>
            <a:endParaRPr lang="de-DE" dirty="0">
              <a:cs typeface="Arial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27600" y="136720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Tx/>
              <a:buNone/>
            </a:pPr>
            <a:r>
              <a:rPr lang="de-DE" dirty="0" smtClean="0">
                <a:cs typeface="Arial" charset="0"/>
              </a:rPr>
              <a:t>SVMs finden nur gerade Entscheidungs-</a:t>
            </a:r>
            <a:br>
              <a:rPr lang="de-DE" dirty="0" smtClean="0">
                <a:cs typeface="Arial" charset="0"/>
              </a:rPr>
            </a:br>
            <a:r>
              <a:rPr lang="de-DE" dirty="0" smtClean="0">
                <a:cs typeface="Arial" charset="0"/>
              </a:rPr>
              <a:t>grenzen, aber die Daten werden zuvor</a:t>
            </a:r>
            <a:br>
              <a:rPr lang="de-DE" dirty="0" smtClean="0">
                <a:cs typeface="Arial" charset="0"/>
              </a:rPr>
            </a:br>
            <a:r>
              <a:rPr lang="de-DE" dirty="0" smtClean="0">
                <a:cs typeface="Arial" charset="0"/>
              </a:rPr>
              <a:t>transformiert</a:t>
            </a:r>
            <a:endParaRPr lang="de-DE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1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Lassen </a:t>
            </a:r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sich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alle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Funktionen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repräsentatieren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?</a:t>
            </a:r>
            <a:endParaRPr lang="en-US" dirty="0"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4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310" y="2442910"/>
            <a:ext cx="4942490" cy="27181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28138" y="2442910"/>
            <a:ext cx="2958662" cy="27181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62855" y="2132856"/>
            <a:ext cx="2065283" cy="23779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Kann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 die </a:t>
            </a:r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Fehlerfunktion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 </a:t>
            </a:r>
            <a:br>
              <a:rPr lang="en-US" dirty="0" smtClean="0">
                <a:latin typeface="Myriad Pro" charset="0"/>
                <a:ea typeface="Myriad Pro" charset="0"/>
                <a:cs typeface="Myriad Pro" charset="0"/>
              </a:rPr>
            </a:br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sinnvoll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minimiert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werden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?</a:t>
            </a:r>
          </a:p>
          <a:p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XOR-Problem</a:t>
            </a:r>
          </a:p>
          <a:p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Einführung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 </a:t>
            </a:r>
            <a:br>
              <a:rPr lang="en-US" dirty="0" smtClean="0">
                <a:latin typeface="Myriad Pro" charset="0"/>
                <a:ea typeface="Myriad Pro" charset="0"/>
                <a:cs typeface="Myriad Pro" charset="0"/>
              </a:rPr>
            </a:br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weiterer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/>
            </a:r>
            <a:br>
              <a:rPr lang="en-US" dirty="0" smtClean="0">
                <a:latin typeface="Myriad Pro" charset="0"/>
                <a:ea typeface="Myriad Pro" charset="0"/>
                <a:cs typeface="Myriad Pro" charset="0"/>
              </a:rPr>
            </a:br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Dimensionen</a:t>
            </a:r>
            <a:endParaRPr lang="en-US" dirty="0">
              <a:latin typeface="Myriad Pro" charset="0"/>
              <a:ea typeface="Myriad Pro" charset="0"/>
              <a:cs typeface="Myriad Pro" charset="0"/>
            </a:endParaRPr>
          </a:p>
          <a:p>
            <a:pPr lvl="1"/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Erweiterung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 </a:t>
            </a:r>
            <a:br>
              <a:rPr lang="en-US" dirty="0" smtClean="0">
                <a:latin typeface="Myriad Pro" charset="0"/>
                <a:ea typeface="Myriad Pro" charset="0"/>
                <a:cs typeface="Myriad Pro" charset="0"/>
              </a:rPr>
            </a:b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der </a:t>
            </a:r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Daten</a:t>
            </a:r>
            <a:endParaRPr lang="en-US" dirty="0" smtClean="0">
              <a:latin typeface="Myriad Pro" charset="0"/>
              <a:ea typeface="Myriad Pro" charset="0"/>
              <a:cs typeface="Myriad Pro" charset="0"/>
            </a:endParaRPr>
          </a:p>
          <a:p>
            <a:pPr lvl="1"/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Nichtlokalität</a:t>
            </a:r>
            <a:endParaRPr lang="en-US" dirty="0" smtClean="0">
              <a:latin typeface="Myriad Pro" charset="0"/>
              <a:ea typeface="Myriad Pro" charset="0"/>
              <a:cs typeface="Myriad Pro" charset="0"/>
            </a:endParaRPr>
          </a:p>
          <a:p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Kontinuierliche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Funktionen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?</a:t>
            </a:r>
          </a:p>
          <a:p>
            <a:pPr lvl="1"/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Repräsentierbar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aus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Basisbausteinen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448272" y="60932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190CFF"/>
                </a:solidFill>
                <a:latin typeface="Helvetica" charset="0"/>
              </a:rPr>
              <a:t>Marvin Minsky and Seymour </a:t>
            </a:r>
            <a:r>
              <a:rPr lang="en-US" sz="1100" dirty="0" err="1" smtClean="0">
                <a:solidFill>
                  <a:srgbClr val="190CFF"/>
                </a:solidFill>
                <a:latin typeface="Helvetica" charset="0"/>
              </a:rPr>
              <a:t>Papert</a:t>
            </a:r>
            <a:r>
              <a:rPr lang="en-US" sz="1100" dirty="0">
                <a:solidFill>
                  <a:srgbClr val="190CFF"/>
                </a:solidFill>
                <a:latin typeface="Helvetica" charset="0"/>
              </a:rPr>
              <a:t> </a:t>
            </a:r>
            <a:r>
              <a:rPr lang="en-US" sz="1100" dirty="0" smtClean="0">
                <a:solidFill>
                  <a:srgbClr val="190CFF"/>
                </a:solidFill>
                <a:latin typeface="Helvetica" charset="0"/>
              </a:rPr>
              <a:t>(2nd </a:t>
            </a:r>
            <a:r>
              <a:rPr lang="en-US" sz="1100" dirty="0">
                <a:solidFill>
                  <a:srgbClr val="190CFF"/>
                </a:solidFill>
                <a:latin typeface="Helvetica" charset="0"/>
              </a:rPr>
              <a:t>edition with corrections, </a:t>
            </a:r>
            <a:r>
              <a:rPr lang="en-US" sz="1100" dirty="0" smtClean="0">
                <a:solidFill>
                  <a:srgbClr val="190CFF"/>
                </a:solidFill>
                <a:latin typeface="Helvetica" charset="0"/>
              </a:rPr>
              <a:t/>
            </a:r>
            <a:br>
              <a:rPr lang="en-US" sz="1100" dirty="0" smtClean="0">
                <a:solidFill>
                  <a:srgbClr val="190CFF"/>
                </a:solidFill>
                <a:latin typeface="Helvetica" charset="0"/>
              </a:rPr>
            </a:br>
            <a:r>
              <a:rPr lang="en-US" sz="1100" dirty="0" smtClean="0">
                <a:solidFill>
                  <a:srgbClr val="190CFF"/>
                </a:solidFill>
                <a:latin typeface="Helvetica" charset="0"/>
              </a:rPr>
              <a:t>first </a:t>
            </a:r>
            <a:r>
              <a:rPr lang="en-US" sz="1100" dirty="0">
                <a:solidFill>
                  <a:srgbClr val="190CFF"/>
                </a:solidFill>
                <a:latin typeface="Helvetica" charset="0"/>
              </a:rPr>
              <a:t>edition 1969) </a:t>
            </a:r>
            <a:r>
              <a:rPr lang="en-US" sz="1100" i="1" dirty="0" err="1">
                <a:solidFill>
                  <a:srgbClr val="190CFF"/>
                </a:solidFill>
                <a:latin typeface="Helvetica" charset="0"/>
              </a:rPr>
              <a:t>Perceptrons</a:t>
            </a:r>
            <a:r>
              <a:rPr lang="en-US" sz="1100" i="1" dirty="0">
                <a:solidFill>
                  <a:srgbClr val="190CFF"/>
                </a:solidFill>
                <a:latin typeface="Helvetica" charset="0"/>
              </a:rPr>
              <a:t>: An Introduction to Computational Geometry</a:t>
            </a:r>
            <a:r>
              <a:rPr lang="en-US" sz="1100" dirty="0">
                <a:solidFill>
                  <a:srgbClr val="190CFF"/>
                </a:solidFill>
                <a:latin typeface="Helvetica" charset="0"/>
              </a:rPr>
              <a:t>, The MIT Press, Cambridge </a:t>
            </a:r>
            <a:r>
              <a:rPr lang="en-US" sz="1100" dirty="0" smtClean="0">
                <a:solidFill>
                  <a:srgbClr val="190CFF"/>
                </a:solidFill>
                <a:latin typeface="Helvetica" charset="0"/>
              </a:rPr>
              <a:t>MA, </a:t>
            </a:r>
            <a:r>
              <a:rPr lang="en-US" sz="1100" b="1" dirty="0" smtClean="0">
                <a:solidFill>
                  <a:srgbClr val="FF0000"/>
                </a:solidFill>
                <a:latin typeface="Helvetica" charset="0"/>
              </a:rPr>
              <a:t>1972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6805" r="5019" b="11629"/>
          <a:stretch>
            <a:fillRect/>
          </a:stretch>
        </p:blipFill>
        <p:spPr bwMode="auto">
          <a:xfrm>
            <a:off x="971550" y="174625"/>
            <a:ext cx="7129463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52145" y="4552545"/>
            <a:ext cx="5739319" cy="2262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6669360"/>
            <a:ext cx="8784976" cy="2062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560" y="-316323"/>
            <a:ext cx="326243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Sigmoid-Einheit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045757" y="3419064"/>
            <a:ext cx="33249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i</a:t>
            </a:r>
            <a:r>
              <a:rPr lang="en-US" sz="2400" dirty="0" err="1" smtClean="0"/>
              <a:t>st</a:t>
            </a:r>
            <a:r>
              <a:rPr lang="en-US" sz="2400" dirty="0" smtClean="0"/>
              <a:t> die Sigmoid-</a:t>
            </a:r>
            <a:r>
              <a:rPr lang="en-US" sz="2400" dirty="0" err="1" smtClean="0"/>
              <a:t>Funktion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4111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508026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19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1432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124744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2235200" y="2193826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W1 </a:t>
            </a:r>
          </a:p>
        </p:txBody>
      </p:sp>
      <p:sp>
        <p:nvSpPr>
          <p:cNvPr id="9222" name="TextBox 35"/>
          <p:cNvSpPr txBox="1">
            <a:spLocks noChangeArrowheads="1"/>
          </p:cNvSpPr>
          <p:nvPr/>
        </p:nvSpPr>
        <p:spPr bwMode="auto">
          <a:xfrm>
            <a:off x="1920875" y="3260626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W2 </a:t>
            </a:r>
          </a:p>
        </p:txBody>
      </p:sp>
      <p:sp>
        <p:nvSpPr>
          <p:cNvPr id="9223" name="TextBox 36"/>
          <p:cNvSpPr txBox="1">
            <a:spLocks noChangeArrowheads="1"/>
          </p:cNvSpPr>
          <p:nvPr/>
        </p:nvSpPr>
        <p:spPr bwMode="auto">
          <a:xfrm>
            <a:off x="1917700" y="4408388"/>
            <a:ext cx="70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W3 </a:t>
            </a:r>
          </a:p>
        </p:txBody>
      </p:sp>
      <p:sp>
        <p:nvSpPr>
          <p:cNvPr id="9224" name="TextBox 2"/>
          <p:cNvSpPr txBox="1">
            <a:spLocks noChangeArrowheads="1"/>
          </p:cNvSpPr>
          <p:nvPr/>
        </p:nvSpPr>
        <p:spPr bwMode="auto">
          <a:xfrm>
            <a:off x="4057650" y="3263801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4400" b="1" i="1"/>
              <a:t>f</a:t>
            </a:r>
            <a:r>
              <a:rPr lang="en-GB" sz="4400" b="1"/>
              <a:t>(</a:t>
            </a:r>
            <a:r>
              <a:rPr lang="en-GB" sz="4400" b="1" i="1"/>
              <a:t>x</a:t>
            </a:r>
            <a:r>
              <a:rPr lang="en-GB" sz="4400" b="1"/>
              <a:t>)</a:t>
            </a:r>
          </a:p>
        </p:txBody>
      </p:sp>
      <p:sp>
        <p:nvSpPr>
          <p:cNvPr id="9225" name="TextBox 39"/>
          <p:cNvSpPr txBox="1">
            <a:spLocks noChangeArrowheads="1"/>
          </p:cNvSpPr>
          <p:nvPr/>
        </p:nvSpPr>
        <p:spPr bwMode="auto">
          <a:xfrm>
            <a:off x="488950" y="5560913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1.4</a:t>
            </a:r>
          </a:p>
        </p:txBody>
      </p:sp>
      <p:sp>
        <p:nvSpPr>
          <p:cNvPr id="9226" name="TextBox 39"/>
          <p:cNvSpPr txBox="1">
            <a:spLocks noChangeArrowheads="1"/>
          </p:cNvSpPr>
          <p:nvPr/>
        </p:nvSpPr>
        <p:spPr bwMode="auto">
          <a:xfrm>
            <a:off x="477838" y="3403501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-2.5</a:t>
            </a:r>
          </a:p>
        </p:txBody>
      </p:sp>
      <p:sp>
        <p:nvSpPr>
          <p:cNvPr id="9227" name="TextBox 39"/>
          <p:cNvSpPr txBox="1">
            <a:spLocks noChangeArrowheads="1"/>
          </p:cNvSpPr>
          <p:nvPr/>
        </p:nvSpPr>
        <p:spPr bwMode="auto">
          <a:xfrm>
            <a:off x="488950" y="1277838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-0.06</a:t>
            </a:r>
          </a:p>
        </p:txBody>
      </p:sp>
      <p:sp>
        <p:nvSpPr>
          <p:cNvPr id="2" name="Rechteck 1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37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508026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43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78831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112143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2235200" y="2193826"/>
            <a:ext cx="56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2.7</a:t>
            </a:r>
          </a:p>
        </p:txBody>
      </p:sp>
      <p:sp>
        <p:nvSpPr>
          <p:cNvPr id="10246" name="TextBox 35"/>
          <p:cNvSpPr txBox="1">
            <a:spLocks noChangeArrowheads="1"/>
          </p:cNvSpPr>
          <p:nvPr/>
        </p:nvSpPr>
        <p:spPr bwMode="auto">
          <a:xfrm>
            <a:off x="1920875" y="3260626"/>
            <a:ext cx="671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-8.6</a:t>
            </a:r>
          </a:p>
        </p:txBody>
      </p:sp>
      <p:sp>
        <p:nvSpPr>
          <p:cNvPr id="10247" name="TextBox 36"/>
          <p:cNvSpPr txBox="1">
            <a:spLocks noChangeArrowheads="1"/>
          </p:cNvSpPr>
          <p:nvPr/>
        </p:nvSpPr>
        <p:spPr bwMode="auto">
          <a:xfrm>
            <a:off x="1917700" y="4408388"/>
            <a:ext cx="877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0.002</a:t>
            </a:r>
          </a:p>
        </p:txBody>
      </p:sp>
      <p:sp>
        <p:nvSpPr>
          <p:cNvPr id="10248" name="TextBox 2"/>
          <p:cNvSpPr txBox="1">
            <a:spLocks noChangeArrowheads="1"/>
          </p:cNvSpPr>
          <p:nvPr/>
        </p:nvSpPr>
        <p:spPr bwMode="auto">
          <a:xfrm>
            <a:off x="4057650" y="3263801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4400" b="1" i="1"/>
              <a:t>f</a:t>
            </a:r>
            <a:r>
              <a:rPr lang="en-GB" sz="4400" b="1"/>
              <a:t>(</a:t>
            </a:r>
            <a:r>
              <a:rPr lang="en-GB" sz="4400" b="1" i="1"/>
              <a:t>x</a:t>
            </a:r>
            <a:r>
              <a:rPr lang="en-GB" sz="4400" b="1"/>
              <a:t>)</a:t>
            </a:r>
          </a:p>
        </p:txBody>
      </p:sp>
      <p:sp>
        <p:nvSpPr>
          <p:cNvPr id="10249" name="TextBox 39"/>
          <p:cNvSpPr txBox="1">
            <a:spLocks noChangeArrowheads="1"/>
          </p:cNvSpPr>
          <p:nvPr/>
        </p:nvSpPr>
        <p:spPr bwMode="auto">
          <a:xfrm>
            <a:off x="488950" y="5560913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1.4</a:t>
            </a:r>
          </a:p>
        </p:txBody>
      </p:sp>
      <p:sp>
        <p:nvSpPr>
          <p:cNvPr id="10250" name="TextBox 39"/>
          <p:cNvSpPr txBox="1">
            <a:spLocks noChangeArrowheads="1"/>
          </p:cNvSpPr>
          <p:nvPr/>
        </p:nvSpPr>
        <p:spPr bwMode="auto">
          <a:xfrm>
            <a:off x="477838" y="3403501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-2.5</a:t>
            </a:r>
          </a:p>
        </p:txBody>
      </p:sp>
      <p:sp>
        <p:nvSpPr>
          <p:cNvPr id="10251" name="TextBox 39"/>
          <p:cNvSpPr txBox="1">
            <a:spLocks noChangeArrowheads="1"/>
          </p:cNvSpPr>
          <p:nvPr/>
        </p:nvSpPr>
        <p:spPr bwMode="auto">
          <a:xfrm>
            <a:off x="488950" y="1277838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-0.06</a:t>
            </a:r>
          </a:p>
        </p:txBody>
      </p:sp>
      <p:sp>
        <p:nvSpPr>
          <p:cNvPr id="10252" name="TextBox 1"/>
          <p:cNvSpPr txBox="1">
            <a:spLocks noChangeArrowheads="1"/>
          </p:cNvSpPr>
          <p:nvPr/>
        </p:nvSpPr>
        <p:spPr bwMode="auto">
          <a:xfrm>
            <a:off x="2680493" y="5057676"/>
            <a:ext cx="599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i="1"/>
              <a:t>x =  -</a:t>
            </a:r>
            <a:r>
              <a:rPr lang="en-GB" sz="2400"/>
              <a:t>0.06×2.7 + 2.5×8.6 + 1.4×0.002  = 21.34 </a:t>
            </a:r>
            <a:endParaRPr lang="en-GB" sz="2400" i="1"/>
          </a:p>
        </p:txBody>
      </p:sp>
      <p:sp>
        <p:nvSpPr>
          <p:cNvPr id="13" name="Rechteck 12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5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2554</TotalTime>
  <Words>1848</Words>
  <Application>Microsoft Macintosh PowerPoint</Application>
  <PresentationFormat>On-screen Show (4:3)</PresentationFormat>
  <Paragraphs>471</Paragraphs>
  <Slides>58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Calibri</vt:lpstr>
      <vt:lpstr>Helvetica</vt:lpstr>
      <vt:lpstr>Lucida Grande</vt:lpstr>
      <vt:lpstr>ＭＳ Ｐゴシック</vt:lpstr>
      <vt:lpstr>Myriad Pro</vt:lpstr>
      <vt:lpstr>Symbol</vt:lpstr>
      <vt:lpstr>Times New Roman</vt:lpstr>
      <vt:lpstr>Arial</vt:lpstr>
      <vt:lpstr>7_Standarddesign</vt:lpstr>
      <vt:lpstr>Formel</vt:lpstr>
      <vt:lpstr>Einführung in Web- und Data-Science</vt:lpstr>
      <vt:lpstr>Repräsentation von Funktionen ...</vt:lpstr>
      <vt:lpstr>PowerPoint Presentation</vt:lpstr>
      <vt:lpstr>PowerPoint Presentation</vt:lpstr>
      <vt:lpstr>Ein Anwendungsbeispiel</vt:lpstr>
      <vt:lpstr>Lassen sich alle Funktionen repräsentatieren?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Netztopologien</vt:lpstr>
      <vt:lpstr>Die Eingabefunktion </vt:lpstr>
      <vt:lpstr>Die Aktivierungsfunktion </vt:lpstr>
      <vt:lpstr>Die Ausgabefunktion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Perspektive der Entscheidungsgrenzenanpassung</vt:lpstr>
      <vt:lpstr>Perspektive der Entscheidungsgrenzenanpassung</vt:lpstr>
      <vt:lpstr>Perspektive der Entscheidungsgrenzenanpassung</vt:lpstr>
      <vt:lpstr>Perspektive der Entscheidungsgrenzenanpassung</vt:lpstr>
      <vt:lpstr>Perspektive der Entscheidungsgrenzenanpassung</vt:lpstr>
      <vt:lpstr>Perspektive der Entscheidungsgrenzenanpassung</vt:lpstr>
      <vt:lpstr>PowerPoint Presentation</vt:lpstr>
      <vt:lpstr>Einsicht</vt:lpstr>
      <vt:lpstr>Unüberwachtes Lernen</vt:lpstr>
      <vt:lpstr>PowerPoint Presentation</vt:lpstr>
      <vt:lpstr>Selbstorganisation (nach Kohonen)</vt:lpstr>
      <vt:lpstr>Hopfield-Netze</vt:lpstr>
      <vt:lpstr>Berechnungsaufwand</vt:lpstr>
      <vt:lpstr>Repräsentation von Funktionen</vt:lpstr>
      <vt:lpstr>Geschichtlicher Überblick</vt:lpstr>
      <vt:lpstr>Support-Vektor Maschinen</vt:lpstr>
      <vt:lpstr>Nichtlineare Separierung</vt:lpstr>
      <vt:lpstr>PowerPoint Presentation</vt:lpstr>
      <vt:lpstr>Support-Vektoren</vt:lpstr>
      <vt:lpstr>Literatur (1)</vt:lpstr>
      <vt:lpstr>Literatur (2)</vt:lpstr>
      <vt:lpstr>Originalliteratur SVM</vt:lpstr>
      <vt:lpstr>Zusammenfassung: Netze vs. SVMs (1)</vt:lpstr>
      <vt:lpstr>Zusammenfassung: Netze vs. SVMs (2)</vt:lpstr>
      <vt:lpstr>Zusammenfassung: Netze vs. SVMs (3)</vt:lpstr>
      <vt:lpstr>Zusammenfassung: Netze vs. SVMs (4)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922</cp:revision>
  <dcterms:created xsi:type="dcterms:W3CDTF">2010-04-27T12:26:40Z</dcterms:created>
  <dcterms:modified xsi:type="dcterms:W3CDTF">2016-11-01T04:19:21Z</dcterms:modified>
</cp:coreProperties>
</file>