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273" r:id="rId2"/>
    <p:sldId id="537" r:id="rId3"/>
    <p:sldId id="651" r:id="rId4"/>
    <p:sldId id="546" r:id="rId5"/>
    <p:sldId id="642" r:id="rId6"/>
    <p:sldId id="644" r:id="rId7"/>
    <p:sldId id="645" r:id="rId8"/>
    <p:sldId id="646" r:id="rId9"/>
    <p:sldId id="647" r:id="rId10"/>
    <p:sldId id="648" r:id="rId11"/>
    <p:sldId id="649" r:id="rId12"/>
    <p:sldId id="650" r:id="rId13"/>
    <p:sldId id="652" r:id="rId14"/>
    <p:sldId id="653" r:id="rId15"/>
    <p:sldId id="654" r:id="rId16"/>
    <p:sldId id="655" r:id="rId17"/>
    <p:sldId id="691" r:id="rId18"/>
    <p:sldId id="656" r:id="rId19"/>
    <p:sldId id="692" r:id="rId20"/>
    <p:sldId id="659" r:id="rId21"/>
    <p:sldId id="661" r:id="rId22"/>
    <p:sldId id="660" r:id="rId23"/>
    <p:sldId id="662" r:id="rId24"/>
    <p:sldId id="664" r:id="rId25"/>
    <p:sldId id="663" r:id="rId26"/>
    <p:sldId id="665" r:id="rId27"/>
    <p:sldId id="641" r:id="rId28"/>
    <p:sldId id="666" r:id="rId29"/>
    <p:sldId id="690" r:id="rId30"/>
    <p:sldId id="689" r:id="rId31"/>
    <p:sldId id="668" r:id="rId32"/>
    <p:sldId id="687" r:id="rId33"/>
    <p:sldId id="688" r:id="rId34"/>
    <p:sldId id="677" r:id="rId35"/>
    <p:sldId id="680" r:id="rId36"/>
    <p:sldId id="681" r:id="rId37"/>
    <p:sldId id="682" r:id="rId38"/>
    <p:sldId id="673" r:id="rId39"/>
    <p:sldId id="683" r:id="rId40"/>
    <p:sldId id="686" r:id="rId41"/>
    <p:sldId id="684" r:id="rId42"/>
    <p:sldId id="685" r:id="rId43"/>
    <p:sldId id="679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30" autoAdjust="0"/>
  </p:normalViewPr>
  <p:slideViewPr>
    <p:cSldViewPr>
      <p:cViewPr varScale="1">
        <p:scale>
          <a:sx n="108" d="100"/>
          <a:sy n="108" d="100"/>
        </p:scale>
        <p:origin x="7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13.10.17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13.10.17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13.10.17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Multidimensionale Indizierung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in einem Punkt-Quad-Baum</a:t>
            </a:r>
            <a:endParaRPr lang="de-DE" dirty="0"/>
          </a:p>
        </p:txBody>
      </p:sp>
      <p:pic>
        <p:nvPicPr>
          <p:cNvPr id="5" name="Inhaltsplatzhalter 4" descr="Screen Shot 2014-11-16 at 21.59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in einen Punkt-Quad-Baum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Einfügen</a:t>
            </a:r>
            <a:r>
              <a:rPr lang="de-DE" dirty="0" smtClean="0"/>
              <a:t> eines Punktes </a:t>
            </a:r>
            <a:r>
              <a:rPr lang="de-DE" i="1" dirty="0" err="1" smtClean="0"/>
              <a:t>qnew</a:t>
            </a:r>
            <a:r>
              <a:rPr lang="de-DE" dirty="0" smtClean="0"/>
              <a:t> in einen Quad-Baum funktioniert wie das Einfügen in einen Binärbaum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b="1" dirty="0" smtClean="0"/>
              <a:t>Traversiere</a:t>
            </a:r>
            <a:r>
              <a:rPr lang="de-DE" sz="2200" dirty="0" smtClean="0"/>
              <a:t> den Baum, so als suche man nach </a:t>
            </a:r>
            <a:r>
              <a:rPr lang="de-DE" sz="2200" i="1" dirty="0" err="1" smtClean="0"/>
              <a:t>qnew</a:t>
            </a:r>
            <a:r>
              <a:rPr lang="de-DE" sz="2200" dirty="0" smtClean="0"/>
              <a:t> bis eine Partition </a:t>
            </a:r>
            <a:r>
              <a:rPr lang="de-DE" sz="2200" i="1" dirty="0" smtClean="0"/>
              <a:t>P</a:t>
            </a:r>
            <a:r>
              <a:rPr lang="de-DE" sz="2200" dirty="0" smtClean="0"/>
              <a:t> mit einem </a:t>
            </a:r>
            <a:r>
              <a:rPr lang="de-DE" sz="2200" b="1" dirty="0" smtClean="0"/>
              <a:t>Null</a:t>
            </a:r>
            <a:r>
              <a:rPr lang="de-DE" sz="2200" dirty="0" smtClean="0"/>
              <a:t>zeiger erreicht 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 smtClean="0"/>
              <a:t>Erzeuge </a:t>
            </a:r>
            <a:r>
              <a:rPr lang="de-DE" sz="2200" b="1" dirty="0" smtClean="0"/>
              <a:t>neuen Knoten </a:t>
            </a:r>
            <a:r>
              <a:rPr lang="de-DE" sz="2200" i="1" dirty="0" err="1" smtClean="0"/>
              <a:t>n</a:t>
            </a:r>
            <a:r>
              <a:rPr lang="de-DE" sz="2200" i="1" dirty="0" smtClean="0"/>
              <a:t>‘</a:t>
            </a:r>
            <a:r>
              <a:rPr lang="de-DE" sz="2200" dirty="0" smtClean="0"/>
              <a:t>, der die Region </a:t>
            </a:r>
            <a:r>
              <a:rPr lang="de-DE" sz="2200" i="1" dirty="0" smtClean="0"/>
              <a:t>P</a:t>
            </a:r>
            <a:r>
              <a:rPr lang="de-DE" sz="2200" dirty="0" smtClean="0"/>
              <a:t> aufspannt und durch </a:t>
            </a:r>
            <a:r>
              <a:rPr lang="de-DE" sz="2200" i="1" dirty="0" err="1" smtClean="0"/>
              <a:t>qnew</a:t>
            </a:r>
            <a:r>
              <a:rPr lang="de-DE" sz="2200" dirty="0" smtClean="0"/>
              <a:t> partitioniert wird (mit </a:t>
            </a:r>
            <a:r>
              <a:rPr lang="de-DE" sz="2200" b="1" dirty="0" smtClean="0"/>
              <a:t>Null</a:t>
            </a:r>
            <a:r>
              <a:rPr lang="de-DE" sz="2200" dirty="0" smtClean="0"/>
              <a:t> für alle Subpartitionen)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 smtClean="0"/>
              <a:t>Lasse </a:t>
            </a:r>
            <a:r>
              <a:rPr lang="de-DE" sz="2200" i="1" dirty="0" smtClean="0"/>
              <a:t>P</a:t>
            </a:r>
            <a:r>
              <a:rPr lang="de-DE" sz="2200" dirty="0" smtClean="0"/>
              <a:t> auf </a:t>
            </a:r>
            <a:r>
              <a:rPr lang="de-DE" sz="2200" i="1" dirty="0" err="1" smtClean="0"/>
              <a:t>n</a:t>
            </a:r>
            <a:r>
              <a:rPr lang="de-DE" sz="2200" i="1" dirty="0" smtClean="0"/>
              <a:t>‘</a:t>
            </a:r>
            <a:r>
              <a:rPr lang="de-DE" sz="2200" dirty="0" smtClean="0"/>
              <a:t> zeigen </a:t>
            </a:r>
          </a:p>
          <a:p>
            <a:pPr marL="0" indent="0">
              <a:buNone/>
            </a:pPr>
            <a:r>
              <a:rPr lang="de-DE" dirty="0" smtClean="0"/>
              <a:t>Leider bleibt der Baum </a:t>
            </a:r>
            <a:r>
              <a:rPr lang="de-DE" b="1" dirty="0" smtClean="0"/>
              <a:t>nicht immer balanciert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Screen Shot 2014-11-16 at 22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5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Bereichsanfragen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Um eine Bereichsanfrage</a:t>
            </a:r>
            <a:r>
              <a:rPr lang="de-DE" baseline="30000" dirty="0" smtClean="0"/>
              <a:t>2</a:t>
            </a:r>
            <a:r>
              <a:rPr lang="de-DE" dirty="0" smtClean="0"/>
              <a:t> zu evaluieren, müssen ggf. mehrere Regionen verfolgt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Screen Shot 2014-11-16 at 22.0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8545"/>
            <a:ext cx="6732240" cy="3336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5733256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2</a:t>
            </a:r>
            <a:r>
              <a:rPr lang="de-DE" dirty="0" smtClean="0"/>
              <a:t> Wir betrachten rechteckige Region, ggf. sind Umgebungsboxen zu betrachten und </a:t>
            </a:r>
            <a:br>
              <a:rPr lang="de-DE" dirty="0" smtClean="0"/>
            </a:br>
            <a:r>
              <a:rPr lang="de-DE" dirty="0" smtClean="0"/>
              <a:t>die Antworten nachzuarbeiten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5733256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Punkt-Quad-Bäume –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Punkt-Quad-Bäume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de-DE" dirty="0" smtClean="0"/>
              <a:t>sind </a:t>
            </a:r>
            <a:r>
              <a:rPr lang="de-DE" b="1" dirty="0" smtClean="0">
                <a:solidFill>
                  <a:srgbClr val="008000"/>
                </a:solidFill>
              </a:rPr>
              <a:t>symmetrisch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 Bezug auf alle Dimensionen</a:t>
            </a:r>
          </a:p>
          <a:p>
            <a:pPr>
              <a:buFont typeface="Wingdings" charset="2"/>
              <a:buChar char="ü"/>
            </a:pPr>
            <a:r>
              <a:rPr lang="de-DE" dirty="0" smtClean="0"/>
              <a:t>und unterstützen </a:t>
            </a:r>
            <a:r>
              <a:rPr lang="de-DE" b="1" dirty="0" smtClean="0">
                <a:solidFill>
                  <a:srgbClr val="008000"/>
                </a:solidFill>
              </a:rPr>
              <a:t>Punkt-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rgbClr val="008000"/>
                </a:solidFill>
              </a:rPr>
              <a:t>Regionen-</a:t>
            </a:r>
            <a:r>
              <a:rPr lang="de-DE" dirty="0" smtClean="0"/>
              <a:t>Anfragen </a:t>
            </a:r>
          </a:p>
          <a:p>
            <a:pPr marL="0" indent="0">
              <a:buNone/>
            </a:pPr>
            <a:r>
              <a:rPr lang="de-DE" dirty="0" smtClean="0"/>
              <a:t>Aber</a:t>
            </a:r>
            <a:endParaRPr lang="de-DE" dirty="0"/>
          </a:p>
          <a:p>
            <a:pPr>
              <a:buFont typeface="Symbol" charset="2"/>
              <a:buChar char="-"/>
            </a:pPr>
            <a:r>
              <a:rPr lang="de-DE" dirty="0" smtClean="0"/>
              <a:t>die Form hängt von der </a:t>
            </a:r>
            <a:r>
              <a:rPr lang="de-DE" b="1" dirty="0" err="1" smtClean="0">
                <a:solidFill>
                  <a:srgbClr val="FF0000"/>
                </a:solidFill>
              </a:rPr>
              <a:t>Einfügereihenfolge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</a:t>
            </a:r>
            <a:br>
              <a:rPr lang="de-DE" dirty="0" smtClean="0"/>
            </a:br>
            <a:r>
              <a:rPr lang="de-DE" dirty="0" smtClean="0"/>
              <a:t>(im </a:t>
            </a:r>
            <a:r>
              <a:rPr lang="de-DE" b="1" dirty="0" smtClean="0">
                <a:solidFill>
                  <a:srgbClr val="FF0000"/>
                </a:solidFill>
              </a:rPr>
              <a:t>schlimmsten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Fall entsteht eine </a:t>
            </a:r>
            <a:r>
              <a:rPr lang="de-DE" b="1" dirty="0" smtClean="0">
                <a:solidFill>
                  <a:srgbClr val="FF0000"/>
                </a:solidFill>
              </a:rPr>
              <a:t>verkettete Liste</a:t>
            </a:r>
            <a:r>
              <a:rPr lang="de-DE" dirty="0" smtClean="0"/>
              <a:t>)</a:t>
            </a:r>
          </a:p>
          <a:p>
            <a:pPr>
              <a:buFont typeface="Symbol" charset="2"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Null</a:t>
            </a:r>
            <a:r>
              <a:rPr lang="de-DE" dirty="0" smtClean="0"/>
              <a:t>zeiger sind speicher</a:t>
            </a:r>
            <a:r>
              <a:rPr lang="de-DE" b="1" dirty="0" smtClean="0">
                <a:solidFill>
                  <a:srgbClr val="FF0000"/>
                </a:solidFill>
              </a:rPr>
              <a:t>ineffizient</a:t>
            </a:r>
            <a:r>
              <a:rPr lang="de-DE" dirty="0" smtClean="0"/>
              <a:t> (ins. bei großem </a:t>
            </a:r>
            <a:r>
              <a:rPr lang="de-DE" i="1" dirty="0" err="1" smtClean="0"/>
              <a:t>k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Und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nur </a:t>
            </a:r>
            <a:r>
              <a:rPr lang="de-DE" b="1" dirty="0" smtClean="0">
                <a:solidFill>
                  <a:srgbClr val="0000FF"/>
                </a:solidFill>
              </a:rPr>
              <a:t>Punktdaten</a:t>
            </a:r>
            <a:r>
              <a:rPr lang="de-DE" dirty="0" smtClean="0"/>
              <a:t> können gespeichert werden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NB: Punkt-Quad-Bäume sind für Hauptspeicher gedacht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/>
              <a:t>k</a:t>
            </a:r>
            <a:r>
              <a:rPr lang="de-DE" dirty="0" smtClean="0"/>
              <a:t>-d-Bäume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8" y="1196975"/>
            <a:ext cx="4042792" cy="4968875"/>
          </a:xfrm>
        </p:spPr>
        <p:txBody>
          <a:bodyPr/>
          <a:lstStyle/>
          <a:p>
            <a:r>
              <a:rPr lang="de-DE" dirty="0" smtClean="0"/>
              <a:t>Indiziere </a:t>
            </a:r>
            <a:r>
              <a:rPr lang="de-DE" i="1" dirty="0" err="1" smtClean="0"/>
              <a:t>k</a:t>
            </a:r>
            <a:r>
              <a:rPr lang="de-DE" dirty="0" smtClean="0"/>
              <a:t>-dimensionale Daten, aber halte den Baum binär</a:t>
            </a:r>
          </a:p>
          <a:p>
            <a:r>
              <a:rPr lang="de-DE" dirty="0" smtClean="0"/>
              <a:t>Verwende für jede Baumebene </a:t>
            </a:r>
            <a:r>
              <a:rPr lang="de-DE" i="1" dirty="0" smtClean="0"/>
              <a:t>l</a:t>
            </a:r>
            <a:r>
              <a:rPr lang="de-DE" dirty="0" smtClean="0"/>
              <a:t> eine andere Dimension </a:t>
            </a:r>
            <a:r>
              <a:rPr lang="de-DE" i="1" dirty="0" smtClean="0"/>
              <a:t>d</a:t>
            </a:r>
            <a:r>
              <a:rPr lang="de-DE" i="1" baseline="-25000" dirty="0" smtClean="0"/>
              <a:t>l</a:t>
            </a:r>
            <a:r>
              <a:rPr lang="de-DE" dirty="0" smtClean="0"/>
              <a:t> als </a:t>
            </a:r>
            <a:r>
              <a:rPr lang="de-DE" dirty="0" err="1" smtClean="0"/>
              <a:t>Diskriminator</a:t>
            </a:r>
            <a:r>
              <a:rPr lang="de-DE" dirty="0" smtClean="0"/>
              <a:t> zur Partitionierung</a:t>
            </a:r>
          </a:p>
          <a:p>
            <a:pPr lvl="1"/>
            <a:r>
              <a:rPr lang="de-DE" dirty="0" smtClean="0"/>
              <a:t>Schema: Round-Robin</a:t>
            </a:r>
          </a:p>
          <a:p>
            <a:r>
              <a:rPr lang="de-DE" dirty="0" smtClean="0"/>
              <a:t>Man erhält einen</a:t>
            </a:r>
            <a:br>
              <a:rPr lang="de-DE" dirty="0" smtClean="0"/>
            </a:br>
            <a:r>
              <a:rPr lang="de-DE" i="1" dirty="0" err="1" smtClean="0"/>
              <a:t>k</a:t>
            </a:r>
            <a:r>
              <a:rPr lang="de-DE" dirty="0" smtClean="0"/>
              <a:t>-</a:t>
            </a:r>
            <a:r>
              <a:rPr lang="de-DE" b="1" dirty="0" smtClean="0"/>
              <a:t>d-Baum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Bentley. Multidimensional Binary Search </a:t>
            </a:r>
            <a:r>
              <a:rPr lang="de-DE" sz="1200" dirty="0" err="1">
                <a:solidFill>
                  <a:schemeClr val="accent2"/>
                </a:solidFill>
              </a:rPr>
              <a:t>Trees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Used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for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Associative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Searching</a:t>
            </a:r>
            <a:r>
              <a:rPr lang="de-DE" sz="1200" dirty="0">
                <a:solidFill>
                  <a:schemeClr val="accent2"/>
                </a:solidFill>
              </a:rPr>
              <a:t>. </a:t>
            </a:r>
            <a:r>
              <a:rPr lang="de-DE" sz="1200" dirty="0" err="1">
                <a:solidFill>
                  <a:schemeClr val="accent2"/>
                </a:solidFill>
              </a:rPr>
              <a:t>Comm</a:t>
            </a:r>
            <a:r>
              <a:rPr lang="de-DE" sz="1200" dirty="0">
                <a:solidFill>
                  <a:schemeClr val="accent2"/>
                </a:solidFill>
              </a:rPr>
              <a:t>. ACM, vol. 18, </a:t>
            </a:r>
            <a:r>
              <a:rPr lang="de-DE" sz="1200" dirty="0" err="1">
                <a:solidFill>
                  <a:schemeClr val="accent2"/>
                </a:solidFill>
              </a:rPr>
              <a:t>no</a:t>
            </a:r>
            <a:r>
              <a:rPr lang="de-DE" sz="1200" dirty="0">
                <a:solidFill>
                  <a:schemeClr val="accent2"/>
                </a:solidFill>
              </a:rPr>
              <a:t>. 9, Sept. </a:t>
            </a:r>
            <a:r>
              <a:rPr lang="de-DE" sz="1200" b="1" dirty="0">
                <a:solidFill>
                  <a:srgbClr val="FF0000"/>
                </a:solidFill>
              </a:rPr>
              <a:t>1975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Bild 5" descr="Screen Shot 2014-11-16 at 22.2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36214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k</a:t>
            </a:r>
            <a:r>
              <a:rPr lang="de-DE" dirty="0"/>
              <a:t>-d-</a:t>
            </a:r>
            <a:r>
              <a:rPr lang="de-DE" dirty="0" smtClean="0"/>
              <a:t>Bäume übernehmen die positiven Eigenschaften von Punkt-Quad-Bäumen, sind aber </a:t>
            </a:r>
            <a:r>
              <a:rPr lang="de-DE" b="1" dirty="0" smtClean="0"/>
              <a:t>speichereffizienter</a:t>
            </a:r>
          </a:p>
          <a:p>
            <a:pPr marL="0" indent="0">
              <a:buNone/>
            </a:pPr>
            <a:r>
              <a:rPr lang="de-DE" dirty="0" smtClean="0"/>
              <a:t>Für eine gegebene Punktmenge kann ein </a:t>
            </a:r>
            <a:r>
              <a:rPr lang="de-DE" b="1" dirty="0" smtClean="0"/>
              <a:t>balancierter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err="1" smtClean="0"/>
              <a:t>k</a:t>
            </a:r>
            <a:r>
              <a:rPr lang="de-DE" dirty="0"/>
              <a:t>-d-</a:t>
            </a:r>
            <a:r>
              <a:rPr lang="de-DE" dirty="0" smtClean="0"/>
              <a:t>Baum konstruiert werden</a:t>
            </a:r>
            <a:r>
              <a:rPr lang="de-DE" baseline="30000" dirty="0" smtClean="0"/>
              <a:t>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093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 smtClean="0"/>
              <a:t>3</a:t>
            </a:r>
            <a:r>
              <a:rPr lang="de-DE" dirty="0" smtClean="0"/>
              <a:t> v</a:t>
            </a:r>
            <a:r>
              <a:rPr lang="de-DE" baseline="-25000" dirty="0" smtClean="0"/>
              <a:t>i</a:t>
            </a:r>
            <a:r>
              <a:rPr lang="de-DE" dirty="0" smtClean="0"/>
              <a:t>: Koordinate i von Punkt v</a:t>
            </a:r>
            <a:endParaRPr lang="de-DE" dirty="0"/>
          </a:p>
        </p:txBody>
      </p:sp>
      <p:pic>
        <p:nvPicPr>
          <p:cNvPr id="6" name="Bild 5" descr="Screen Shot 2014-11-16 at 22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0344"/>
            <a:ext cx="5182952" cy="32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Balancierte </a:t>
            </a:r>
            <a:r>
              <a:rPr lang="de-DE" i="1" dirty="0" err="1" smtClean="0"/>
              <a:t>k</a:t>
            </a:r>
            <a:r>
              <a:rPr lang="de-DE" dirty="0" smtClean="0"/>
              <a:t>-d-Baum-Konstruktion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  Ergebnis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Screen Shot 2014-11-16 at 22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8064896" cy="3426304"/>
          </a:xfrm>
          <a:prstGeom prst="rect">
            <a:avLst/>
          </a:prstGeom>
        </p:spPr>
      </p:pic>
      <p:pic>
        <p:nvPicPr>
          <p:cNvPr id="6" name="Bild 5" descr="Screen Shot 2014-11-16 at 22.3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261658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44825"/>
            <a:ext cx="2316162" cy="2474763"/>
            <a:chOff x="682055" y="1844829"/>
            <a:chExt cx="2317886" cy="247549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44829"/>
              <a:ext cx="2317886" cy="2343895"/>
              <a:chOff x="1581571" y="3024247"/>
              <a:chExt cx="2317886" cy="234389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2424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Volltextindizierung</a:t>
                </a:r>
                <a:br>
                  <a:rPr lang="de-DE" sz="2000" dirty="0" smtClean="0"/>
                </a:br>
                <a:r>
                  <a:rPr lang="de-DE" sz="2000" dirty="0" err="1" smtClean="0"/>
                  <a:t>Phrasale</a:t>
                </a:r>
                <a:r>
                  <a:rPr lang="de-DE" sz="2000" dirty="0" smtClean="0"/>
                  <a:t> </a:t>
                </a:r>
                <a:r>
                  <a:rPr lang="de-DE" sz="2000" dirty="0"/>
                  <a:t>Anfragen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 smtClean="0"/>
                  <a:t>Multidimensionale</a:t>
                </a:r>
                <a:br>
                  <a:rPr lang="de-DE" sz="2000" b="1" dirty="0" smtClean="0"/>
                </a:br>
                <a:r>
                  <a:rPr lang="de-DE" sz="2000" b="1" noProof="1" smtClean="0">
                    <a:cs typeface="Arial" charset="0"/>
                  </a:rPr>
                  <a:t>Indizierung: k-d-B-Bäume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dirty="0"/>
                <a:t>Multidimensionale</a:t>
              </a:r>
              <a:br>
                <a:rPr lang="de-DE" sz="2000" b="1" dirty="0"/>
              </a:br>
              <a:r>
                <a:rPr lang="de-DE" sz="2000" b="1" noProof="1">
                  <a:cs typeface="Arial" charset="0"/>
                </a:rPr>
                <a:t>Indizierung: </a:t>
              </a:r>
              <a:r>
                <a:rPr lang="de-DE" sz="2000" b="1" noProof="1" smtClean="0">
                  <a:cs typeface="Arial" charset="0"/>
                </a:rPr>
                <a:t>R-</a:t>
              </a:r>
              <a:r>
                <a:rPr lang="de-DE" sz="2000" b="1" noProof="1">
                  <a:cs typeface="Arial" charset="0"/>
                </a:rPr>
                <a:t>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Multidimensionale Indizierung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5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/>
              <a:t>k</a:t>
            </a:r>
            <a:r>
              <a:rPr lang="de-DE" dirty="0" smtClean="0"/>
              <a:t>-d-B-Bäume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k</a:t>
            </a:r>
            <a:r>
              <a:rPr lang="de-DE" dirty="0" smtClean="0"/>
              <a:t>-d-Bäume auf Sekundärspeichern</a:t>
            </a:r>
          </a:p>
          <a:p>
            <a:r>
              <a:rPr lang="de-DE" dirty="0" smtClean="0"/>
              <a:t>Verwendung von Seiten als organisatorische Einheiten</a:t>
            </a:r>
          </a:p>
          <a:p>
            <a:pPr lvl="1"/>
            <a:r>
              <a:rPr lang="de-DE" dirty="0" smtClean="0"/>
              <a:t>Jeder Knoten in einem </a:t>
            </a:r>
            <a:r>
              <a:rPr lang="de-DE" dirty="0" err="1" smtClean="0"/>
              <a:t>k</a:t>
            </a:r>
            <a:r>
              <a:rPr lang="de-DE" dirty="0" smtClean="0"/>
              <a:t>-d-B-Baum füllt eine Seite</a:t>
            </a:r>
          </a:p>
          <a:p>
            <a:r>
              <a:rPr lang="de-DE" dirty="0" err="1" smtClean="0"/>
              <a:t>k</a:t>
            </a:r>
            <a:r>
              <a:rPr lang="de-DE" dirty="0" smtClean="0"/>
              <a:t>-d-Baum-Layout für jede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John T. </a:t>
            </a:r>
            <a:r>
              <a:rPr lang="de-DE" sz="1200" dirty="0" smtClean="0">
                <a:solidFill>
                  <a:schemeClr val="accent2"/>
                </a:solidFill>
              </a:rPr>
              <a:t>Robinson</a:t>
            </a:r>
            <a:r>
              <a:rPr lang="de-DE" sz="1200" dirty="0">
                <a:solidFill>
                  <a:schemeClr val="accent2"/>
                </a:solidFill>
              </a:rPr>
              <a:t>. The K-D-B-</a:t>
            </a:r>
            <a:r>
              <a:rPr lang="de-DE" sz="1200" dirty="0" err="1">
                <a:solidFill>
                  <a:schemeClr val="accent2"/>
                </a:solidFill>
              </a:rPr>
              <a:t>Tree</a:t>
            </a:r>
            <a:r>
              <a:rPr lang="de-DE" sz="1200" dirty="0">
                <a:solidFill>
                  <a:schemeClr val="accent2"/>
                </a:solidFill>
              </a:rPr>
              <a:t>: A Search </a:t>
            </a:r>
            <a:r>
              <a:rPr lang="de-DE" sz="1200" dirty="0" err="1">
                <a:solidFill>
                  <a:schemeClr val="accent2"/>
                </a:solidFill>
              </a:rPr>
              <a:t>Structure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for</a:t>
            </a:r>
            <a:r>
              <a:rPr lang="de-DE" sz="1200" dirty="0">
                <a:solidFill>
                  <a:schemeClr val="accent2"/>
                </a:solidFill>
              </a:rPr>
              <a:t> Large</a:t>
            </a:r>
          </a:p>
          <a:p>
            <a:r>
              <a:rPr lang="de-DE" sz="1200" dirty="0">
                <a:solidFill>
                  <a:schemeClr val="accent2"/>
                </a:solidFill>
              </a:rPr>
              <a:t>Multidimensional Dynamic Indexes. SIGMOD </a:t>
            </a:r>
            <a:r>
              <a:rPr lang="de-DE" sz="1200" b="1" dirty="0">
                <a:solidFill>
                  <a:srgbClr val="FF0000"/>
                </a:solidFill>
              </a:rPr>
              <a:t>1981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</a:t>
            </a:r>
            <a:r>
              <a:rPr lang="de-DE" dirty="0" smtClean="0"/>
              <a:t>Bäume: Zentrale Idee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Regionenseiten</a:t>
            </a:r>
            <a:endParaRPr lang="de-DE" sz="2000" b="1" dirty="0" smtClean="0"/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region</a:t>
            </a:r>
            <a:r>
              <a:rPr lang="de-DE" sz="2000" dirty="0" smtClean="0"/>
              <a:t>, </a:t>
            </a:r>
            <a:r>
              <a:rPr lang="de-DE" sz="2000" dirty="0" err="1" smtClean="0"/>
              <a:t>pageID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/>
              <a:t>keine </a:t>
            </a:r>
            <a:r>
              <a:rPr lang="de-DE" sz="2000" b="1" dirty="0" smtClean="0"/>
              <a:t>Null</a:t>
            </a:r>
            <a:r>
              <a:rPr lang="de-DE" sz="2000" dirty="0" smtClean="0"/>
              <a:t>zeiger</a:t>
            </a:r>
          </a:p>
          <a:p>
            <a:r>
              <a:rPr lang="de-DE" sz="2000" dirty="0" smtClean="0"/>
              <a:t>bilden </a:t>
            </a:r>
            <a:r>
              <a:rPr lang="de-DE" sz="2000" b="1" dirty="0" smtClean="0"/>
              <a:t>balancierten</a:t>
            </a:r>
            <a:r>
              <a:rPr lang="de-DE" sz="2000" dirty="0" smtClean="0"/>
              <a:t> Baum</a:t>
            </a:r>
          </a:p>
          <a:p>
            <a:r>
              <a:rPr lang="de-DE" sz="2000" dirty="0" smtClean="0"/>
              <a:t>alle Regionen </a:t>
            </a:r>
            <a:r>
              <a:rPr lang="de-DE" sz="2000" b="1" dirty="0" smtClean="0"/>
              <a:t>disjunkt</a:t>
            </a:r>
            <a:r>
              <a:rPr lang="de-DE" sz="2000" dirty="0" smtClean="0"/>
              <a:t> und </a:t>
            </a:r>
            <a:r>
              <a:rPr lang="de-DE" sz="2000" b="1" dirty="0" smtClean="0"/>
              <a:t>rechteckig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Punktseiten</a:t>
            </a:r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point</a:t>
            </a:r>
            <a:r>
              <a:rPr lang="de-DE" sz="2000" dirty="0" smtClean="0"/>
              <a:t>, </a:t>
            </a:r>
            <a:r>
              <a:rPr lang="de-DE" sz="2000" dirty="0" err="1" smtClean="0"/>
              <a:t>rid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>
                <a:sym typeface="Wingdings"/>
              </a:rPr>
              <a:t> </a:t>
            </a:r>
            <a:r>
              <a:rPr lang="de-DE" sz="2000" dirty="0" smtClean="0"/>
              <a:t>Blattknoten B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44825"/>
            <a:ext cx="2316162" cy="2474763"/>
            <a:chOff x="682055" y="1844829"/>
            <a:chExt cx="2317886" cy="247549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44829"/>
              <a:ext cx="2317886" cy="2343895"/>
              <a:chOff x="1581571" y="3024247"/>
              <a:chExt cx="2317886" cy="234389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2424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Volltextindizierung</a:t>
                </a:r>
                <a:br>
                  <a:rPr lang="de-DE" sz="2000" dirty="0" smtClean="0"/>
                </a:br>
                <a:r>
                  <a:rPr lang="de-DE" sz="2000" dirty="0" err="1" smtClean="0"/>
                  <a:t>Phrasale</a:t>
                </a:r>
                <a:r>
                  <a:rPr lang="de-DE" sz="2000" dirty="0" smtClean="0"/>
                  <a:t> </a:t>
                </a:r>
                <a:r>
                  <a:rPr lang="de-DE" sz="2000" dirty="0"/>
                  <a:t>Anfragen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 smtClean="0"/>
                  <a:t>Multidimensionale</a:t>
                </a:r>
                <a:br>
                  <a:rPr lang="de-DE" sz="2000" b="1" dirty="0" smtClean="0"/>
                </a:br>
                <a:r>
                  <a:rPr lang="de-DE" sz="2000" b="1" noProof="1" smtClean="0">
                    <a:cs typeface="Arial" charset="0"/>
                  </a:rPr>
                  <a:t>Indizierung: k-d-B-Bäume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</a:t>
              </a:r>
              <a:r>
                <a:rPr lang="de-DE" sz="2000" noProof="1" smtClean="0">
                  <a:cs typeface="Arial" charset="0"/>
                </a:rPr>
                <a:t>R-</a:t>
              </a:r>
              <a:r>
                <a:rPr lang="de-DE" sz="2000" noProof="1">
                  <a:cs typeface="Arial" charset="0"/>
                </a:rPr>
                <a:t>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Operationen auf </a:t>
            </a:r>
            <a:r>
              <a:rPr lang="de-DE" i="1" dirty="0" err="1" smtClean="0"/>
              <a:t>k</a:t>
            </a:r>
            <a:r>
              <a:rPr lang="de-DE" dirty="0"/>
              <a:t>-d-B-</a:t>
            </a:r>
            <a:r>
              <a:rPr lang="de-DE" dirty="0" smtClean="0"/>
              <a:t>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Suche</a:t>
            </a:r>
            <a:r>
              <a:rPr lang="de-DE" dirty="0"/>
              <a:t> </a:t>
            </a:r>
            <a:r>
              <a:rPr lang="de-DE" dirty="0" smtClean="0"/>
              <a:t>in einem </a:t>
            </a:r>
            <a:r>
              <a:rPr lang="de-DE" i="1" dirty="0" err="1"/>
              <a:t>k</a:t>
            </a:r>
            <a:r>
              <a:rPr lang="de-DE" dirty="0"/>
              <a:t>-d-B-</a:t>
            </a:r>
            <a:r>
              <a:rPr lang="de-DE" dirty="0" smtClean="0"/>
              <a:t>Baum läuft wie folgt:</a:t>
            </a:r>
          </a:p>
          <a:p>
            <a:pPr lvl="1"/>
            <a:r>
              <a:rPr lang="de-DE" dirty="0" smtClean="0"/>
              <a:t>Auf jeder Seite bestimme die Region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i</a:t>
            </a:r>
            <a:r>
              <a:rPr lang="de-DE" dirty="0" smtClean="0"/>
              <a:t>, die Anfragepunkt </a:t>
            </a:r>
            <a:r>
              <a:rPr lang="de-DE" i="1" dirty="0" err="1" smtClean="0"/>
              <a:t>q</a:t>
            </a:r>
            <a:r>
              <a:rPr lang="de-DE" dirty="0" smtClean="0"/>
              <a:t> enthält (oder sich mit der Anfrageregion </a:t>
            </a:r>
            <a:r>
              <a:rPr lang="de-DE" i="1" dirty="0" smtClean="0"/>
              <a:t>Q</a:t>
            </a:r>
            <a:r>
              <a:rPr lang="de-DE" dirty="0" smtClean="0"/>
              <a:t> schneidet)</a:t>
            </a:r>
          </a:p>
          <a:p>
            <a:pPr lvl="1"/>
            <a:r>
              <a:rPr lang="de-DE" dirty="0" smtClean="0"/>
              <a:t>Für jedes solche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 smtClean="0"/>
              <a:t> bestimme die Seite und wende Suche rekursiv an</a:t>
            </a:r>
          </a:p>
          <a:p>
            <a:pPr lvl="1"/>
            <a:r>
              <a:rPr lang="de-DE" dirty="0" smtClean="0"/>
              <a:t>Auf Punktseiten hole jeden Punkt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i</a:t>
            </a:r>
            <a:r>
              <a:rPr lang="de-DE" dirty="0" smtClean="0"/>
              <a:t>, der auf Anfrage passt und gebe ihn zurück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</a:t>
            </a:r>
            <a:r>
              <a:rPr lang="de-DE" b="1" dirty="0"/>
              <a:t>Einfügen</a:t>
            </a:r>
            <a:r>
              <a:rPr lang="de-DE" dirty="0"/>
              <a:t> wird der Baum </a:t>
            </a:r>
            <a:r>
              <a:rPr lang="de-DE" b="1" dirty="0"/>
              <a:t>balanciert</a:t>
            </a:r>
            <a:r>
              <a:rPr lang="de-DE" dirty="0"/>
              <a:t> wie beim </a:t>
            </a:r>
            <a:br>
              <a:rPr lang="de-DE" dirty="0"/>
            </a:b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</a:t>
            </a:r>
          </a:p>
          <a:p>
            <a:pPr lvl="1"/>
            <a:r>
              <a:rPr lang="de-DE" dirty="0"/>
              <a:t>Füge Eintrag &lt;</a:t>
            </a:r>
            <a:r>
              <a:rPr lang="de-DE" dirty="0" err="1"/>
              <a:t>region</a:t>
            </a:r>
            <a:r>
              <a:rPr lang="de-DE" dirty="0"/>
              <a:t>, </a:t>
            </a:r>
            <a:r>
              <a:rPr lang="de-DE" dirty="0" err="1"/>
              <a:t>pageID</a:t>
            </a:r>
            <a:r>
              <a:rPr lang="de-DE" dirty="0"/>
              <a:t>&gt; (&lt;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rid</a:t>
            </a:r>
            <a:r>
              <a:rPr lang="de-DE" dirty="0"/>
              <a:t>&gt;) in eine </a:t>
            </a:r>
            <a:r>
              <a:rPr lang="de-DE" dirty="0" err="1"/>
              <a:t>Regionenseite</a:t>
            </a:r>
            <a:r>
              <a:rPr lang="de-DE" dirty="0"/>
              <a:t> (Punktseite) ein,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sofern </a:t>
            </a:r>
            <a:r>
              <a:rPr lang="de-DE" b="1" dirty="0"/>
              <a:t>genügend </a:t>
            </a:r>
            <a:r>
              <a:rPr lang="de-DE" b="1" dirty="0" smtClean="0"/>
              <a:t>Platz </a:t>
            </a:r>
            <a:r>
              <a:rPr lang="de-DE" dirty="0" smtClean="0"/>
              <a:t>vorhanden</a:t>
            </a:r>
            <a:endParaRPr lang="de-DE" dirty="0"/>
          </a:p>
          <a:p>
            <a:pPr lvl="1"/>
            <a:r>
              <a:rPr lang="de-DE" b="1" dirty="0"/>
              <a:t>Sonst: </a:t>
            </a:r>
            <a:r>
              <a:rPr lang="de-DE" b="1" dirty="0" smtClean="0"/>
              <a:t>Splitte </a:t>
            </a:r>
            <a:r>
              <a:rPr lang="de-DE" dirty="0" smtClean="0"/>
              <a:t>Seite 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75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Aufsplittung</a:t>
            </a:r>
            <a:r>
              <a:rPr lang="de-DE" dirty="0" smtClean="0"/>
              <a:t> einer Punktseite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Aufteilung einer Seite </a:t>
            </a:r>
            <a:r>
              <a:rPr lang="de-DE" i="1" dirty="0" smtClean="0"/>
              <a:t>p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 smtClean="0"/>
              <a:t>Wähle Dimension </a:t>
            </a:r>
            <a:r>
              <a:rPr lang="de-DE" i="1" dirty="0" smtClean="0"/>
              <a:t>i</a:t>
            </a:r>
            <a:r>
              <a:rPr lang="de-DE" dirty="0" smtClean="0"/>
              <a:t> und eine </a:t>
            </a:r>
            <a:r>
              <a:rPr lang="de-DE" i="1" dirty="0" smtClean="0"/>
              <a:t>i</a:t>
            </a:r>
            <a:r>
              <a:rPr lang="de-DE" dirty="0" smtClean="0"/>
              <a:t>-Koordinate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entlang derer die Aufteilung erfolgen soll, so dass die Teilung zwei nicht übervolle Seiten erzeugt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 smtClean="0"/>
              <a:t>Schiebe</a:t>
            </a:r>
            <a:r>
              <a:rPr lang="de-DE" dirty="0" smtClean="0"/>
              <a:t> Datenpunkte entsprechend auf neue Seiten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links</a:t>
            </a:r>
            <a:r>
              <a:rPr lang="de-DE" dirty="0" smtClean="0"/>
              <a:t> oder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rechts</a:t>
            </a:r>
            <a:r>
              <a:rPr lang="de-DE" dirty="0" smtClean="0"/>
              <a:t> sofern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&lt;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r>
              <a:rPr lang="de-DE" dirty="0"/>
              <a:t>oder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</a:t>
            </a:r>
            <a:r>
              <a:rPr lang="de-DE" i="1" dirty="0" smtClean="0"/>
              <a:t>≥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endParaRPr lang="de-DE" i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de-DE" b="1" dirty="0" smtClean="0"/>
              <a:t>Ersetze</a:t>
            </a:r>
            <a:r>
              <a:rPr lang="de-DE" dirty="0" smtClean="0"/>
              <a:t> </a:t>
            </a:r>
            <a:r>
              <a:rPr lang="de-DE" i="1" dirty="0" smtClean="0"/>
              <a:t>&lt;</a:t>
            </a:r>
            <a:r>
              <a:rPr lang="de-DE" i="1" dirty="0" err="1" smtClean="0"/>
              <a:t>region</a:t>
            </a:r>
            <a:r>
              <a:rPr lang="de-DE" i="1" dirty="0" smtClean="0"/>
              <a:t>, p&gt; </a:t>
            </a:r>
            <a:r>
              <a:rPr lang="de-DE" dirty="0" smtClean="0"/>
              <a:t>auf der </a:t>
            </a:r>
            <a:r>
              <a:rPr lang="de-DE" b="1" dirty="0" smtClean="0"/>
              <a:t>Elternseite</a:t>
            </a:r>
            <a:r>
              <a:rPr lang="de-DE" dirty="0" smtClean="0"/>
              <a:t> durch </a:t>
            </a:r>
            <a:br>
              <a:rPr lang="de-DE" dirty="0" smtClean="0"/>
            </a:br>
            <a:r>
              <a:rPr lang="de-DE" i="1" dirty="0" smtClean="0"/>
              <a:t>&lt;linke-region,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links</a:t>
            </a:r>
            <a:r>
              <a:rPr lang="de-DE" i="1" dirty="0" smtClean="0"/>
              <a:t>&gt; </a:t>
            </a:r>
            <a:r>
              <a:rPr lang="de-DE" dirty="0" smtClean="0"/>
              <a:t>und </a:t>
            </a:r>
            <a:r>
              <a:rPr lang="de-DE" i="1" dirty="0" smtClean="0"/>
              <a:t>&lt;rechte-region,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rechts</a:t>
            </a:r>
            <a:r>
              <a:rPr lang="de-DE" i="1" dirty="0" smtClean="0"/>
              <a:t>&gt;</a:t>
            </a:r>
          </a:p>
          <a:p>
            <a:pPr marL="0" indent="0">
              <a:buNone/>
            </a:pPr>
            <a:r>
              <a:rPr lang="de-DE" dirty="0" smtClean="0"/>
              <a:t>Der 3. Schritt kann zu einem </a:t>
            </a:r>
            <a:r>
              <a:rPr lang="de-DE" b="1" dirty="0" smtClean="0"/>
              <a:t>Überlauf</a:t>
            </a:r>
            <a:r>
              <a:rPr lang="de-DE" dirty="0" smtClean="0"/>
              <a:t> der Elternseite führen und damit zu einem </a:t>
            </a:r>
            <a:r>
              <a:rPr lang="de-DE" b="1" dirty="0" smtClean="0"/>
              <a:t>Aufspalten</a:t>
            </a:r>
            <a:r>
              <a:rPr lang="de-DE" dirty="0" smtClean="0"/>
              <a:t> einer </a:t>
            </a:r>
            <a:r>
              <a:rPr lang="de-DE" b="1" dirty="0" err="1" smtClean="0"/>
              <a:t>Regionenseite</a:t>
            </a: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Aufspaltung einer </a:t>
            </a:r>
            <a:r>
              <a:rPr lang="de-DE" dirty="0" err="1" smtClean="0"/>
              <a:t>Regionenseite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Aufspaltung einer </a:t>
            </a:r>
            <a:r>
              <a:rPr lang="de-DE" b="1" dirty="0" smtClean="0"/>
              <a:t>Punktseite</a:t>
            </a:r>
            <a:r>
              <a:rPr lang="de-DE" dirty="0" smtClean="0"/>
              <a:t> und Verschiebung der Datenpunkte ist recht </a:t>
            </a:r>
            <a:r>
              <a:rPr lang="de-DE" b="1" dirty="0" smtClean="0"/>
              <a:t>einfach</a:t>
            </a:r>
          </a:p>
          <a:p>
            <a:r>
              <a:rPr lang="de-DE" dirty="0" smtClean="0"/>
              <a:t>Im Falle einer </a:t>
            </a:r>
            <a:r>
              <a:rPr lang="de-DE" b="1" dirty="0"/>
              <a:t>A</a:t>
            </a:r>
            <a:r>
              <a:rPr lang="de-DE" b="1" dirty="0" smtClean="0"/>
              <a:t>ufspaltung</a:t>
            </a:r>
            <a:r>
              <a:rPr lang="de-DE" dirty="0" smtClean="0"/>
              <a:t> können einige </a:t>
            </a:r>
            <a:r>
              <a:rPr lang="de-DE" b="1" dirty="0" smtClean="0"/>
              <a:t>Regionen auf beiden </a:t>
            </a:r>
            <a:r>
              <a:rPr lang="de-DE" dirty="0" smtClean="0"/>
              <a:t>Seite </a:t>
            </a:r>
            <a:r>
              <a:rPr lang="de-DE" dirty="0"/>
              <a:t>d</a:t>
            </a:r>
            <a:r>
              <a:rPr lang="de-DE" dirty="0" smtClean="0"/>
              <a:t>er Aufteilungslinie liegen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Diese Regionen müssen </a:t>
            </a:r>
            <a:r>
              <a:rPr lang="de-DE" b="1" dirty="0" smtClean="0"/>
              <a:t>aufgeteilt</a:t>
            </a:r>
            <a:r>
              <a:rPr lang="de-DE" dirty="0" smtClean="0"/>
              <a:t> werden</a:t>
            </a:r>
          </a:p>
          <a:p>
            <a:r>
              <a:rPr lang="de-DE" dirty="0" smtClean="0"/>
              <a:t>Mögliche Folge: </a:t>
            </a:r>
            <a:r>
              <a:rPr lang="de-DE" b="1" dirty="0" smtClean="0"/>
              <a:t>Rekursives Aufteilen nach unten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4-11-16 at 23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468254" cy="2063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40152" y="4005064"/>
            <a:ext cx="17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Aufteilungslinie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79712" y="4293096"/>
            <a:ext cx="124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Aufgeteilte</a:t>
            </a:r>
            <a:br>
              <a:rPr lang="de-DE" dirty="0" smtClean="0"/>
            </a:br>
            <a:r>
              <a:rPr lang="de-DE" dirty="0" smtClean="0"/>
              <a:t>Region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noch einmal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Regionenseiten</a:t>
            </a:r>
            <a:endParaRPr lang="de-DE" sz="2000" b="1" dirty="0" smtClean="0"/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region</a:t>
            </a:r>
            <a:r>
              <a:rPr lang="de-DE" sz="2000" dirty="0" smtClean="0"/>
              <a:t>, </a:t>
            </a:r>
            <a:r>
              <a:rPr lang="de-DE" sz="2000" dirty="0" err="1" smtClean="0"/>
              <a:t>pageID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/>
              <a:t>keine </a:t>
            </a:r>
            <a:r>
              <a:rPr lang="de-DE" sz="2000" b="1" dirty="0" smtClean="0"/>
              <a:t>Null</a:t>
            </a:r>
            <a:r>
              <a:rPr lang="de-DE" sz="2000" dirty="0" smtClean="0"/>
              <a:t>zeiger</a:t>
            </a:r>
          </a:p>
          <a:p>
            <a:r>
              <a:rPr lang="de-DE" sz="2000" dirty="0" smtClean="0"/>
              <a:t>bilden </a:t>
            </a:r>
            <a:r>
              <a:rPr lang="de-DE" sz="2000" b="1" dirty="0" smtClean="0"/>
              <a:t>balancierten</a:t>
            </a:r>
            <a:r>
              <a:rPr lang="de-DE" sz="2000" dirty="0" smtClean="0"/>
              <a:t> Baum</a:t>
            </a:r>
          </a:p>
          <a:p>
            <a:r>
              <a:rPr lang="de-DE" sz="2000" dirty="0" smtClean="0"/>
              <a:t>alle Regionen </a:t>
            </a:r>
            <a:r>
              <a:rPr lang="de-DE" sz="2000" b="1" dirty="0" smtClean="0"/>
              <a:t>disjunkt</a:t>
            </a:r>
            <a:r>
              <a:rPr lang="de-DE" sz="2000" dirty="0" smtClean="0"/>
              <a:t> und </a:t>
            </a:r>
            <a:r>
              <a:rPr lang="de-DE" sz="2000" b="1" dirty="0" smtClean="0"/>
              <a:t>rechteckig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Punktseiten</a:t>
            </a:r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point</a:t>
            </a:r>
            <a:r>
              <a:rPr lang="de-DE" sz="2000" dirty="0" smtClean="0"/>
              <a:t>, </a:t>
            </a:r>
            <a:r>
              <a:rPr lang="de-DE" sz="2000" dirty="0" err="1" smtClean="0"/>
              <a:t>rid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>
                <a:sym typeface="Wingdings"/>
              </a:rPr>
              <a:t> </a:t>
            </a:r>
            <a:r>
              <a:rPr lang="de-DE" sz="2000" dirty="0" smtClean="0"/>
              <a:t>Blattknoten B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195736" y="213285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Aufspaltung von Seite 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Wurzelseite 0 </a:t>
            </a:r>
            <a:r>
              <a:rPr lang="de-DE" dirty="0" smtClean="0">
                <a:sym typeface="Wingdings"/>
              </a:rPr>
              <a:t> Seiten 0 und 6 (neue Wurzel erzeugen)</a:t>
            </a:r>
          </a:p>
          <a:p>
            <a:pPr marL="0" indent="0">
              <a:buNone/>
            </a:pPr>
            <a:r>
              <a:rPr lang="de-DE" dirty="0" err="1" smtClean="0"/>
              <a:t>Regionenseite</a:t>
            </a:r>
            <a:r>
              <a:rPr lang="de-DE" dirty="0" smtClean="0"/>
              <a:t> 1 </a:t>
            </a:r>
            <a:r>
              <a:rPr lang="de-DE" dirty="0" smtClean="0">
                <a:sym typeface="Wingdings"/>
              </a:rPr>
              <a:t> Seiten 1  und 7 </a:t>
            </a:r>
            <a:endParaRPr lang="de-DE" dirty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                                      (Punktseiten nicht gezeigt)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16 at 23.5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78578"/>
            <a:ext cx="6588224" cy="3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</a:t>
            </a:r>
            <a:r>
              <a:rPr lang="de-DE" dirty="0" smtClean="0"/>
              <a:t>Bäume –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b="1" dirty="0" smtClean="0">
                <a:solidFill>
                  <a:srgbClr val="008000"/>
                </a:solidFill>
              </a:rPr>
              <a:t>Symmetrie</a:t>
            </a:r>
            <a:r>
              <a:rPr lang="de-DE" dirty="0" smtClean="0"/>
              <a:t> in Bezug auf alle Dimensionen</a:t>
            </a:r>
          </a:p>
          <a:p>
            <a:pPr>
              <a:buFont typeface="Wingdings" charset="2"/>
              <a:buChar char="ü"/>
            </a:pPr>
            <a:r>
              <a:rPr lang="de-DE" b="1" dirty="0" smtClean="0">
                <a:solidFill>
                  <a:srgbClr val="008000"/>
                </a:solidFill>
              </a:rPr>
              <a:t>Räumliche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Gruppierung von Daten in </a:t>
            </a:r>
            <a:br>
              <a:rPr lang="de-DE" dirty="0" smtClean="0"/>
            </a:br>
            <a:r>
              <a:rPr lang="de-DE" b="1" dirty="0" smtClean="0">
                <a:solidFill>
                  <a:srgbClr val="008000"/>
                </a:solidFill>
              </a:rPr>
              <a:t>seitenorientierter</a:t>
            </a:r>
            <a:r>
              <a:rPr lang="de-DE" dirty="0" smtClean="0"/>
              <a:t> Weise</a:t>
            </a:r>
          </a:p>
          <a:p>
            <a:pPr>
              <a:buFont typeface="Wingdings" charset="2"/>
              <a:buChar char="ü"/>
            </a:pPr>
            <a:r>
              <a:rPr lang="de-DE" b="1" dirty="0" smtClean="0">
                <a:solidFill>
                  <a:srgbClr val="008000"/>
                </a:solidFill>
              </a:rPr>
              <a:t>Dynamisch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 Bezug auf </a:t>
            </a:r>
            <a:r>
              <a:rPr lang="de-DE" b="1" dirty="0" smtClean="0">
                <a:solidFill>
                  <a:srgbClr val="008000"/>
                </a:solidFill>
              </a:rPr>
              <a:t>Schreib</a:t>
            </a:r>
            <a:r>
              <a:rPr lang="de-DE" dirty="0" smtClean="0"/>
              <a:t>operationen</a:t>
            </a:r>
          </a:p>
          <a:p>
            <a:pPr>
              <a:buFont typeface="Wingdings" charset="2"/>
              <a:buChar char="ü"/>
            </a:pPr>
            <a:r>
              <a:rPr lang="de-DE" dirty="0" smtClean="0"/>
              <a:t>Unterstützung von </a:t>
            </a:r>
            <a:r>
              <a:rPr lang="de-DE" b="1" dirty="0" smtClean="0">
                <a:solidFill>
                  <a:srgbClr val="008000"/>
                </a:solidFill>
              </a:rPr>
              <a:t>Punkt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und </a:t>
            </a:r>
            <a:r>
              <a:rPr lang="de-DE" b="1" dirty="0" err="1" smtClean="0">
                <a:solidFill>
                  <a:srgbClr val="008000"/>
                </a:solidFill>
              </a:rPr>
              <a:t>Regionen</a:t>
            </a:r>
            <a:r>
              <a:rPr lang="de-DE" dirty="0" err="1" smtClean="0"/>
              <a:t>anfragen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Aber:</a:t>
            </a:r>
          </a:p>
          <a:p>
            <a:pPr>
              <a:buFont typeface="Courier New"/>
              <a:buChar char="o"/>
            </a:pPr>
            <a:r>
              <a:rPr lang="de-DE" b="1" dirty="0" smtClean="0">
                <a:solidFill>
                  <a:srgbClr val="FF0000"/>
                </a:solidFill>
              </a:rPr>
              <a:t>Keine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Regionendaten</a:t>
            </a:r>
            <a:endParaRPr lang="de-DE" b="1" dirty="0" smtClean="0">
              <a:solidFill>
                <a:srgbClr val="FF0000"/>
              </a:solidFill>
            </a:endParaRPr>
          </a:p>
          <a:p>
            <a:pPr>
              <a:buFont typeface="Courier New"/>
              <a:buChar char="o"/>
            </a:pPr>
            <a:r>
              <a:rPr lang="de-DE" b="1" dirty="0" smtClean="0">
                <a:solidFill>
                  <a:srgbClr val="FF0000"/>
                </a:solidFill>
              </a:rPr>
              <a:t>Löschoperationen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nicht</a:t>
            </a:r>
            <a:r>
              <a:rPr lang="de-DE" dirty="0" smtClean="0"/>
              <a:t> (dynamisch) </a:t>
            </a:r>
            <a:r>
              <a:rPr lang="de-DE" b="1" dirty="0" smtClean="0">
                <a:solidFill>
                  <a:srgbClr val="FF0000"/>
                </a:solidFill>
              </a:rPr>
              <a:t>unterstützt</a:t>
            </a:r>
          </a:p>
          <a:p>
            <a:pPr marL="0" indent="0">
              <a:buNone/>
            </a:pPr>
            <a:r>
              <a:rPr lang="de-DE" dirty="0" smtClean="0"/>
              <a:t>Datenraum wird partitioniert, so dass </a:t>
            </a:r>
          </a:p>
          <a:p>
            <a:r>
              <a:rPr lang="de-DE" dirty="0" smtClean="0"/>
              <a:t>jede Region </a:t>
            </a:r>
            <a:r>
              <a:rPr lang="de-DE" b="1" dirty="0" smtClean="0"/>
              <a:t>rechteckig</a:t>
            </a:r>
            <a:r>
              <a:rPr lang="de-DE" dirty="0" smtClean="0"/>
              <a:t> ist und</a:t>
            </a:r>
          </a:p>
          <a:p>
            <a:r>
              <a:rPr lang="de-DE" dirty="0" smtClean="0"/>
              <a:t>sich Regionen </a:t>
            </a:r>
            <a:r>
              <a:rPr lang="de-DE" b="1" dirty="0" smtClean="0"/>
              <a:t>nicht überlappen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27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R-Bäume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000" dirty="0" smtClean="0">
                <a:ea typeface="ＭＳ Ｐゴシック" charset="0"/>
              </a:rPr>
              <a:t>Regionen können sich in dieser Struktur überlappen</a:t>
            </a:r>
          </a:p>
          <a:p>
            <a:pPr eaLnBrk="1" hangingPunct="1">
              <a:defRPr/>
            </a:pPr>
            <a:r>
              <a:rPr lang="de-DE" sz="2000" dirty="0" smtClean="0">
                <a:ea typeface="ＭＳ Ｐゴシック" charset="0"/>
              </a:rPr>
              <a:t>Innere Knoten enthalten &lt;</a:t>
            </a:r>
            <a:r>
              <a:rPr lang="de-DE" sz="2000" dirty="0" err="1" smtClean="0">
                <a:ea typeface="ＭＳ Ｐゴシック" charset="0"/>
              </a:rPr>
              <a:t>region</a:t>
            </a:r>
            <a:r>
              <a:rPr lang="de-DE" sz="2000" dirty="0" smtClean="0">
                <a:ea typeface="ＭＳ Ｐゴシック" charset="0"/>
              </a:rPr>
              <a:t>, </a:t>
            </a:r>
            <a:r>
              <a:rPr lang="de-DE" sz="2000" dirty="0" err="1" smtClean="0">
                <a:ea typeface="ＭＳ Ｐゴシック" charset="0"/>
              </a:rPr>
              <a:t>pageID</a:t>
            </a:r>
            <a:r>
              <a:rPr lang="de-DE" sz="2000" dirty="0" smtClean="0">
                <a:ea typeface="ＭＳ Ｐゴシック" charset="0"/>
              </a:rPr>
              <a:t>&gt; Einträge, Blattknoten enthalten Einträge der Form &lt;</a:t>
            </a:r>
            <a:r>
              <a:rPr lang="de-DE" sz="2000" dirty="0" err="1" smtClean="0">
                <a:ea typeface="ＭＳ Ｐゴシック" charset="0"/>
              </a:rPr>
              <a:t>region</a:t>
            </a:r>
            <a:r>
              <a:rPr lang="de-DE" sz="2000" dirty="0" smtClean="0">
                <a:ea typeface="ＭＳ Ｐゴシック" charset="0"/>
              </a:rPr>
              <a:t>, </a:t>
            </a:r>
            <a:r>
              <a:rPr lang="de-DE" sz="2000" dirty="0" err="1" smtClean="0">
                <a:ea typeface="ＭＳ Ｐゴシック" charset="0"/>
              </a:rPr>
              <a:t>rid</a:t>
            </a:r>
            <a:r>
              <a:rPr lang="de-DE" sz="2000" dirty="0" smtClean="0">
                <a:ea typeface="ＭＳ Ｐゴシック" charset="0"/>
              </a:rPr>
              <a:t>&gt;, wobei </a:t>
            </a:r>
            <a:r>
              <a:rPr lang="de-DE" sz="2000" dirty="0" err="1" smtClean="0">
                <a:ea typeface="ＭＳ Ｐゴシック" charset="0"/>
              </a:rPr>
              <a:t>region</a:t>
            </a:r>
            <a:r>
              <a:rPr lang="de-DE" sz="2000" dirty="0" smtClean="0">
                <a:ea typeface="ＭＳ Ｐゴシック" charset="0"/>
              </a:rPr>
              <a:t> das </a:t>
            </a:r>
            <a:r>
              <a:rPr lang="de-DE" sz="2000" b="1" dirty="0" smtClean="0">
                <a:ea typeface="ＭＳ Ｐゴシック" charset="0"/>
              </a:rPr>
              <a:t>minimale Umgebungsrechteck </a:t>
            </a:r>
            <a:r>
              <a:rPr lang="de-DE" sz="2000" dirty="0" smtClean="0">
                <a:ea typeface="ＭＳ Ｐゴシック" charset="0"/>
              </a:rPr>
              <a:t>der Datenelemente, die über den Zeigern erreichbar sind</a:t>
            </a:r>
          </a:p>
          <a:p>
            <a:pPr eaLnBrk="1" hangingPunct="1">
              <a:defRPr/>
            </a:pPr>
            <a:r>
              <a:rPr lang="de-DE" sz="2000" dirty="0" smtClean="0">
                <a:ea typeface="ＭＳ Ｐゴシック" charset="0"/>
              </a:rPr>
              <a:t>Jeder Knoten enthält zwischen d und 2d Elemente 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(</a:t>
            </a:r>
            <a:r>
              <a:rPr lang="de-DE" sz="2000" dirty="0" smtClean="0">
                <a:ea typeface="ＭＳ Ｐゴシック" charset="0"/>
                <a:sym typeface="Wingdings"/>
              </a:rPr>
              <a:t> B</a:t>
            </a:r>
            <a:r>
              <a:rPr lang="de-DE" sz="2000" baseline="30000" dirty="0" smtClean="0">
                <a:ea typeface="ＭＳ Ｐゴシック" charset="0"/>
                <a:sym typeface="Wingdings"/>
              </a:rPr>
              <a:t>+</a:t>
            </a:r>
            <a:r>
              <a:rPr lang="de-DE" sz="2000" dirty="0" smtClean="0">
                <a:ea typeface="ＭＳ Ｐゴシック" charset="0"/>
                <a:sym typeface="Wingdings"/>
              </a:rPr>
              <a:t>-Baum). Die Wurzel kann weniger als d Elemente </a:t>
            </a:r>
            <a:br>
              <a:rPr lang="de-DE" sz="2000" dirty="0" smtClean="0">
                <a:ea typeface="ＭＳ Ｐゴシック" charset="0"/>
                <a:sym typeface="Wingdings"/>
              </a:rPr>
            </a:br>
            <a:r>
              <a:rPr lang="de-DE" sz="2000" dirty="0" smtClean="0">
                <a:ea typeface="ＭＳ Ｐゴシック" charset="0"/>
                <a:sym typeface="Wingdings"/>
              </a:rPr>
              <a:t>enthalten, sofern weniger als d Elemente im Baum sind.</a:t>
            </a:r>
          </a:p>
          <a:p>
            <a:pPr eaLnBrk="1" hangingPunct="1">
              <a:defRPr/>
            </a:pPr>
            <a:r>
              <a:rPr lang="de-DE" sz="2000" b="1" dirty="0" smtClean="0">
                <a:ea typeface="ＭＳ Ｐゴシック" charset="0"/>
              </a:rPr>
              <a:t>Einfüge</a:t>
            </a:r>
            <a:r>
              <a:rPr lang="de-DE" sz="2000" dirty="0" smtClean="0">
                <a:ea typeface="ＭＳ Ｐゴシック" charset="0"/>
              </a:rPr>
              <a:t>- und </a:t>
            </a:r>
            <a:r>
              <a:rPr lang="de-DE" sz="2000" b="1" dirty="0" smtClean="0">
                <a:ea typeface="ＭＳ Ｐゴシック" charset="0"/>
              </a:rPr>
              <a:t>Löschalgorithmen</a:t>
            </a:r>
            <a:r>
              <a:rPr lang="de-DE" sz="2000" dirty="0" smtClean="0">
                <a:ea typeface="ＭＳ Ｐゴシック" charset="0"/>
              </a:rPr>
              <a:t> halten den R-Baum </a:t>
            </a:r>
            <a:r>
              <a:rPr lang="de-DE" sz="2000" b="1" dirty="0" smtClean="0">
                <a:ea typeface="ＭＳ Ｐゴシック" charset="0"/>
              </a:rPr>
              <a:t>balanciert</a:t>
            </a:r>
          </a:p>
          <a:p>
            <a:pPr marL="0" indent="0" eaLnBrk="1" hangingPunct="1">
              <a:buNone/>
              <a:defRPr/>
            </a:pPr>
            <a:r>
              <a:rPr lang="de-DE" sz="2000" dirty="0" smtClean="0">
                <a:ea typeface="ＭＳ Ｐゴシック" charset="0"/>
              </a:rPr>
              <a:t>Es können sowohl </a:t>
            </a:r>
            <a:r>
              <a:rPr lang="de-DE" sz="2000" b="1" dirty="0" smtClean="0">
                <a:ea typeface="ＭＳ Ｐゴシック" charset="0"/>
              </a:rPr>
              <a:t>Punkte</a:t>
            </a:r>
            <a:r>
              <a:rPr lang="de-DE" sz="2000" dirty="0" smtClean="0">
                <a:ea typeface="ＭＳ Ｐゴシック" charset="0"/>
              </a:rPr>
              <a:t> als auch </a:t>
            </a:r>
            <a:r>
              <a:rPr lang="de-DE" sz="2000" b="1" dirty="0" smtClean="0">
                <a:ea typeface="ＭＳ Ｐゴシック" charset="0"/>
              </a:rPr>
              <a:t>Regionen gespeichert </a:t>
            </a:r>
            <a:r>
              <a:rPr lang="de-DE" sz="2000" dirty="0" smtClean="0">
                <a:ea typeface="ＭＳ Ｐゴシック" charset="0"/>
              </a:rPr>
              <a:t>werden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aseline="30000" noProof="1" smtClean="0">
                <a:solidFill>
                  <a:schemeClr val="accent2"/>
                </a:solidFill>
              </a:rPr>
              <a:t>Antonin Guttman. R-Trees: A Dynamic Index Structure</a:t>
            </a:r>
            <a:br>
              <a:rPr lang="de-DE" baseline="30000" noProof="1" smtClean="0">
                <a:solidFill>
                  <a:schemeClr val="accent2"/>
                </a:solidFill>
              </a:rPr>
            </a:br>
            <a:r>
              <a:rPr lang="de-DE" baseline="30000" noProof="1" smtClean="0">
                <a:solidFill>
                  <a:schemeClr val="accent2"/>
                </a:solidFill>
              </a:rPr>
              <a:t>for Spatial Searching. SIGMOD </a:t>
            </a:r>
            <a:r>
              <a:rPr lang="de-DE" b="1" baseline="30000" noProof="1" smtClean="0">
                <a:solidFill>
                  <a:srgbClr val="FF0000"/>
                </a:solidFill>
              </a:rPr>
              <a:t>1984</a:t>
            </a:r>
            <a:endParaRPr lang="de-DE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6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R-Baum: 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Ordnung: </a:t>
            </a:r>
            <a:r>
              <a:rPr lang="de-DE" i="1" dirty="0" smtClean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 smtClean="0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Blattknoten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6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R-Baum: </a:t>
            </a:r>
            <a:r>
              <a:rPr lang="de-DE" dirty="0" err="1" smtClean="0"/>
              <a:t>Regionenanfrage</a:t>
            </a:r>
            <a:r>
              <a:rPr lang="de-DE" dirty="0" smtClean="0"/>
              <a:t> (Schnitt)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Ordnung: </a:t>
            </a:r>
            <a:r>
              <a:rPr lang="de-DE" i="1" dirty="0" smtClean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 smtClean="0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Blattknoten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7544" y="2780928"/>
            <a:ext cx="777686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499992" y="2132856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99992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436096" y="2780928"/>
            <a:ext cx="280831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7544" y="4509120"/>
            <a:ext cx="77768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27784" y="4509120"/>
            <a:ext cx="28803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627784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691680" y="5589240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4128" y="11967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Anfragerechteck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148064" y="1412776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547664" y="5648548"/>
            <a:ext cx="312886" cy="104552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763688" y="5800948"/>
            <a:ext cx="144016" cy="76324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051720" y="6392361"/>
            <a:ext cx="500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Diese Präsentation enthält Animationen, die in PDF nicht angezeigt werden.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5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2" grpId="0" animBg="1"/>
      <p:bldP spid="16" grpId="0" animBg="1"/>
      <p:bldP spid="17" grpId="0" animBg="1"/>
      <p:bldP spid="19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nachfolgenden Präsentationen sind motiviert durch Materialen einer Vorlesung von Jens Teubner</a:t>
            </a:r>
          </a:p>
          <a:p>
            <a:pPr marL="0" indent="0">
              <a:buNone/>
            </a:pPr>
            <a:r>
              <a:rPr lang="de-DE" dirty="0" smtClean="0"/>
              <a:t>Insbesondere die Bilder habe ich übernommen</a:t>
            </a:r>
          </a:p>
          <a:p>
            <a:pPr marL="0" indent="0">
              <a:buNone/>
            </a:pPr>
            <a:r>
              <a:rPr lang="de-DE" dirty="0" smtClean="0"/>
              <a:t>Ich bedanke mich für die Bereitstellung des Materials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Suchen und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Während der </a:t>
            </a:r>
            <a:r>
              <a:rPr lang="de-DE" b="1" dirty="0" smtClean="0"/>
              <a:t>Suche</a:t>
            </a:r>
            <a:r>
              <a:rPr lang="de-DE" dirty="0" smtClean="0"/>
              <a:t> müssen ggf. mehrere Kinder betrachtet werden (gilt für Punkt- </a:t>
            </a:r>
            <a:r>
              <a:rPr lang="de-DE" b="1" dirty="0" smtClean="0"/>
              <a:t>und</a:t>
            </a:r>
            <a:r>
              <a:rPr lang="de-DE" dirty="0" smtClean="0"/>
              <a:t> </a:t>
            </a:r>
            <a:r>
              <a:rPr lang="de-DE" dirty="0" err="1" smtClean="0"/>
              <a:t>Regionenanfragen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Einfügen</a:t>
            </a:r>
            <a:r>
              <a:rPr lang="de-DE" dirty="0" smtClean="0"/>
              <a:t> erfolgt wie in einem B</a:t>
            </a:r>
            <a:r>
              <a:rPr lang="de-DE" baseline="30000" dirty="0" smtClean="0"/>
              <a:t>+</a:t>
            </a:r>
            <a:r>
              <a:rPr lang="de-DE" dirty="0" smtClean="0"/>
              <a:t>-Baum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 smtClean="0"/>
              <a:t>Wähle</a:t>
            </a:r>
            <a:r>
              <a:rPr lang="de-DE" dirty="0" smtClean="0"/>
              <a:t> richtigen Blattknoten </a:t>
            </a:r>
            <a:r>
              <a:rPr lang="de-DE" i="1" dirty="0" err="1" smtClean="0"/>
              <a:t>n</a:t>
            </a:r>
            <a:r>
              <a:rPr lang="de-DE" dirty="0" smtClean="0"/>
              <a:t> für die Einfügung</a:t>
            </a:r>
            <a:br>
              <a:rPr lang="de-DE" dirty="0" smtClean="0"/>
            </a:br>
            <a:r>
              <a:rPr lang="de-DE" dirty="0" smtClean="0"/>
              <a:t>(versuche entstehende neue Rechtecke zu minimieren)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Falls </a:t>
            </a:r>
            <a:r>
              <a:rPr lang="de-DE" i="1" dirty="0" err="1" smtClean="0"/>
              <a:t>n</a:t>
            </a:r>
            <a:r>
              <a:rPr lang="de-DE" dirty="0" smtClean="0"/>
              <a:t> </a:t>
            </a:r>
            <a:r>
              <a:rPr lang="de-DE" b="1" dirty="0" smtClean="0"/>
              <a:t>voll</a:t>
            </a:r>
            <a:r>
              <a:rPr lang="de-DE" dirty="0" smtClean="0"/>
              <a:t> ist, </a:t>
            </a:r>
            <a:r>
              <a:rPr lang="de-DE" b="1" dirty="0" smtClean="0"/>
              <a:t>spalte</a:t>
            </a:r>
            <a:r>
              <a:rPr lang="de-DE" dirty="0" smtClean="0"/>
              <a:t> ihn auf (wir haben </a:t>
            </a:r>
            <a:r>
              <a:rPr lang="de-DE" i="1" dirty="0" err="1" smtClean="0"/>
              <a:t>n</a:t>
            </a:r>
            <a:r>
              <a:rPr lang="de-DE" dirty="0" smtClean="0"/>
              <a:t> und </a:t>
            </a:r>
            <a:r>
              <a:rPr lang="de-DE" i="1" dirty="0" err="1" smtClean="0"/>
              <a:t>n</a:t>
            </a:r>
            <a:r>
              <a:rPr lang="de-DE" i="1" dirty="0" smtClean="0"/>
              <a:t>‘</a:t>
            </a:r>
            <a:r>
              <a:rPr lang="de-DE" dirty="0" smtClean="0"/>
              <a:t>) und verteile alte Einträge auf </a:t>
            </a:r>
            <a:r>
              <a:rPr lang="de-DE" i="1" dirty="0" err="1" smtClean="0"/>
              <a:t>n</a:t>
            </a:r>
            <a:r>
              <a:rPr lang="de-DE" dirty="0" smtClean="0"/>
              <a:t> und </a:t>
            </a:r>
            <a:r>
              <a:rPr lang="de-DE" i="1" dirty="0" err="1" smtClean="0"/>
              <a:t>n</a:t>
            </a:r>
            <a:r>
              <a:rPr lang="de-DE" i="1" dirty="0" smtClean="0"/>
              <a:t>‘</a:t>
            </a:r>
          </a:p>
          <a:p>
            <a:pPr marL="914400" lvl="1" indent="-514350"/>
            <a:r>
              <a:rPr lang="de-DE" dirty="0" smtClean="0"/>
              <a:t>Aufspaltungen können nach oben propagieren und erreichen ggf. die Wurzel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Nach dem Einfügung müssen Regionen im Vorgänger-knoten angepasst werden (Umgebungsrechtecke)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Aufspaltung von Knoten im R-Baum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Mehrere Möglichkeiten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Heuristik: Minimiere überdeckte Fläche</a:t>
            </a:r>
          </a:p>
          <a:p>
            <a:pPr marL="0" indent="0">
              <a:buNone/>
            </a:pPr>
            <a:r>
              <a:rPr lang="de-DE" dirty="0" smtClean="0"/>
              <a:t>Bestimmung der besten Aufteilung i.a. zu kombinatorisch</a:t>
            </a:r>
          </a:p>
          <a:p>
            <a:pPr marL="0" indent="0">
              <a:buNone/>
            </a:pPr>
            <a:r>
              <a:rPr lang="de-DE" dirty="0" smtClean="0"/>
              <a:t>Das originale </a:t>
            </a:r>
            <a:r>
              <a:rPr lang="de-DE" dirty="0" err="1" smtClean="0"/>
              <a:t>Guttman</a:t>
            </a:r>
            <a:r>
              <a:rPr lang="de-DE" dirty="0" smtClean="0"/>
              <a:t>-Papier stellt Approximation vor</a:t>
            </a:r>
          </a:p>
          <a:p>
            <a:pPr marL="0" indent="0">
              <a:buNone/>
            </a:pPr>
            <a:r>
              <a:rPr lang="de-DE" dirty="0" smtClean="0"/>
              <a:t>Verbessert in Nachfolgepapieren (R</a:t>
            </a:r>
            <a:r>
              <a:rPr lang="de-DE" baseline="30000" dirty="0" smtClean="0"/>
              <a:t>*</a:t>
            </a:r>
            <a:r>
              <a:rPr lang="de-DE" dirty="0" smtClean="0"/>
              <a:t>-Baum, ...)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Screen Shot 2014-11-17 at 00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3524"/>
            <a:ext cx="4644008" cy="2278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4067780"/>
            <a:ext cx="235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Schlechte Aufspaltung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4067780"/>
            <a:ext cx="18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Gute Aufspaltung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7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R-Baum-</a:t>
            </a:r>
            <a:r>
              <a:rPr lang="de-DE" b="1" dirty="0" smtClean="0"/>
              <a:t>Invarianten</a:t>
            </a:r>
            <a:r>
              <a:rPr lang="de-DE" dirty="0" smtClean="0"/>
              <a:t> bei jeder Operation </a:t>
            </a:r>
            <a:r>
              <a:rPr lang="de-DE" b="1" dirty="0" smtClean="0"/>
              <a:t>beibehalten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Falls ein Knoten </a:t>
            </a:r>
            <a:r>
              <a:rPr lang="de-DE" i="1" dirty="0" err="1" smtClean="0"/>
              <a:t>n</a:t>
            </a:r>
            <a:r>
              <a:rPr lang="de-DE" dirty="0" smtClean="0"/>
              <a:t> zu leer wird (weniger als </a:t>
            </a:r>
            <a:r>
              <a:rPr lang="de-DE" i="1" dirty="0" smtClean="0"/>
              <a:t>d</a:t>
            </a:r>
            <a:r>
              <a:rPr lang="de-DE" dirty="0" smtClean="0"/>
              <a:t> Einträge nach einer Löschoperation) wird der Knoten gelöscht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Und die Einträge werden auf andere Knoten verteilt</a:t>
            </a:r>
          </a:p>
          <a:p>
            <a:pPr marL="0" indent="0">
              <a:buNone/>
            </a:pPr>
            <a:r>
              <a:rPr lang="de-DE" dirty="0" smtClean="0"/>
              <a:t>Der erste Schritt kann zur Löschung des Elternknoten führen</a:t>
            </a:r>
          </a:p>
          <a:p>
            <a:r>
              <a:rPr lang="de-DE" dirty="0" smtClean="0"/>
              <a:t>Löschen ist eine aufwändige Operation in R-Bäumen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R-Bäumen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Geographische Informationssysteme</a:t>
            </a:r>
          </a:p>
          <a:p>
            <a:pPr lvl="1"/>
            <a:r>
              <a:rPr lang="de-DE" dirty="0" smtClean="0"/>
              <a:t>Meist ein Zusatzmodul bei Datenbanksystemen</a:t>
            </a:r>
          </a:p>
          <a:p>
            <a:pPr lvl="1"/>
            <a:r>
              <a:rPr lang="de-DE" dirty="0" smtClean="0"/>
              <a:t>Integriert in </a:t>
            </a:r>
            <a:r>
              <a:rPr lang="de-DE" dirty="0" err="1" smtClean="0"/>
              <a:t>PostgreSQL</a:t>
            </a:r>
            <a:endParaRPr lang="de-DE" dirty="0" smtClean="0"/>
          </a:p>
          <a:p>
            <a:r>
              <a:rPr lang="de-DE" dirty="0" smtClean="0"/>
              <a:t>Multimedia-Datenbanksysteme</a:t>
            </a:r>
          </a:p>
          <a:p>
            <a:pPr lvl="1"/>
            <a:r>
              <a:rPr lang="de-DE" dirty="0" smtClean="0"/>
              <a:t>Extraktion von Merkmalen aus Bildern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hochdimensionaler Merkmalsvektor)</a:t>
            </a:r>
            <a:endParaRPr lang="de-DE" dirty="0" smtClean="0"/>
          </a:p>
          <a:p>
            <a:pPr lvl="1"/>
            <a:r>
              <a:rPr lang="de-DE" dirty="0" smtClean="0"/>
              <a:t>Topologische Beziehungen in räumlichen Anfragen</a:t>
            </a:r>
          </a:p>
          <a:p>
            <a:pPr lvl="1"/>
            <a:r>
              <a:rPr lang="de-DE" dirty="0" smtClean="0"/>
              <a:t>Mehrdimensional z.B. auch bei Trajektorien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4783866"/>
            <a:ext cx="4716016" cy="16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700807"/>
            <a:ext cx="2316162" cy="2618780"/>
            <a:chOff x="682055" y="1700769"/>
            <a:chExt cx="2317886" cy="261955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700769"/>
              <a:ext cx="2317886" cy="2487955"/>
              <a:chOff x="1581571" y="2880187"/>
              <a:chExt cx="2317886" cy="248795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2880187"/>
                <a:ext cx="2317886" cy="87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</a:t>
                </a:r>
                <a:r>
                  <a:rPr lang="de-DE" sz="2000" noProof="1" smtClean="0">
                    <a:cs typeface="Arial" charset="0"/>
                  </a:rPr>
                  <a:t>-B-</a:t>
                </a:r>
                <a:r>
                  <a:rPr lang="de-DE" sz="2000" noProof="1">
                    <a:cs typeface="Arial" charset="0"/>
                  </a:rPr>
                  <a:t>Bäume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</a:t>
                </a:r>
                <a:br>
                  <a:rPr lang="de-DE" sz="2000" dirty="0" smtClean="0"/>
                </a:br>
                <a:r>
                  <a:rPr lang="de-DE" sz="2000" noProof="1" smtClean="0">
                    <a:cs typeface="Arial" charset="0"/>
                  </a:rPr>
                  <a:t>Indizierung: R-Bäume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 smtClean="0">
                  <a:cs typeface="Arial" charset="0"/>
                </a:rPr>
                <a:t>Codierungstheorie</a:t>
              </a:r>
              <a:br>
                <a:rPr lang="de-DE" sz="2000" b="1" noProof="1" smtClean="0">
                  <a:cs typeface="Arial" charset="0"/>
                </a:rPr>
              </a:br>
              <a:r>
                <a:rPr lang="de-DE" sz="2000" b="1" noProof="1" smtClean="0">
                  <a:cs typeface="Arial" charset="0"/>
                </a:rPr>
                <a:t>zur Indizierung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5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Bit-Verschränkung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Zusammengesetzte Schlüssel </a:t>
            </a:r>
            <a:r>
              <a:rPr lang="de-DE" i="1" dirty="0" smtClean="0"/>
              <a:t>&lt;a, b&gt; </a:t>
            </a:r>
            <a:r>
              <a:rPr lang="de-DE" dirty="0" smtClean="0"/>
              <a:t>wegen Asymmetrie nicht direkt hilfreich für den effizienten Zugriff</a:t>
            </a:r>
          </a:p>
          <a:p>
            <a:r>
              <a:rPr lang="de-DE" dirty="0" smtClean="0"/>
              <a:t>Was passiert, wenn die Bits von a und b verschränkt werden (und damit „symmetrischer“)?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Screen Shot 2014-11-17 at 06.2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80312" cy="18831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9632" y="5661248"/>
            <a:ext cx="272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&lt;a, b&gt; </a:t>
            </a:r>
            <a:r>
              <a:rPr lang="de-DE" dirty="0" smtClean="0"/>
              <a:t>(zusammengesetzt)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08104" y="566124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a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dirty="0" smtClean="0"/>
              <a:t> verschränkt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4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Z-Ordnung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68614"/>
            <a:ext cx="8229600" cy="1440706"/>
          </a:xfrm>
        </p:spPr>
        <p:txBody>
          <a:bodyPr/>
          <a:lstStyle/>
          <a:p>
            <a:r>
              <a:rPr lang="de-DE" sz="2000" dirty="0" smtClean="0"/>
              <a:t>Beide Ansätze </a:t>
            </a:r>
            <a:r>
              <a:rPr lang="de-DE" sz="2000" b="1" dirty="0" err="1" smtClean="0"/>
              <a:t>linearisieren</a:t>
            </a:r>
            <a:r>
              <a:rPr lang="de-DE" sz="2000" dirty="0" smtClean="0"/>
              <a:t> die Koordinaten im Wertebereich nach einer festgelegten Ordnung</a:t>
            </a:r>
          </a:p>
          <a:p>
            <a:r>
              <a:rPr lang="de-DE" sz="2000" dirty="0" smtClean="0"/>
              <a:t>Bitverschränkung erzeugt die </a:t>
            </a:r>
            <a:r>
              <a:rPr lang="de-DE" sz="2000" b="1" dirty="0" smtClean="0"/>
              <a:t>Z-Ordnung</a:t>
            </a:r>
          </a:p>
          <a:p>
            <a:r>
              <a:rPr lang="de-DE" sz="2000" dirty="0" smtClean="0"/>
              <a:t>Durch die Z-Ordnung erfolgt </a:t>
            </a:r>
            <a:r>
              <a:rPr lang="de-DE" sz="2000" b="1" dirty="0" smtClean="0"/>
              <a:t>räumliche Gruppierung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Screen Shot 2014-11-17 at 06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52320" cy="3670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4325034"/>
            <a:ext cx="30187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&lt;a, b&gt; </a:t>
            </a:r>
            <a:r>
              <a:rPr lang="de-DE" sz="2000" dirty="0" smtClean="0"/>
              <a:t>(zusammengesetzt)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4365104"/>
            <a:ext cx="266429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</a:t>
            </a:r>
            <a:r>
              <a:rPr lang="de-DE" sz="2000" dirty="0" smtClean="0"/>
              <a:t> und </a:t>
            </a:r>
            <a:r>
              <a:rPr lang="de-DE" sz="2000" i="1" dirty="0" smtClean="0"/>
              <a:t>b</a:t>
            </a:r>
            <a:r>
              <a:rPr lang="de-DE" sz="2000" dirty="0" smtClean="0"/>
              <a:t> verschränkt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270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über Z-Ordnungen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de-DE" dirty="0" smtClean="0"/>
              <a:t>Verwendung eines </a:t>
            </a:r>
            <a:r>
              <a:rPr lang="de-DE" b="1" dirty="0" smtClean="0"/>
              <a:t>B</a:t>
            </a:r>
            <a:r>
              <a:rPr lang="de-DE" b="1" baseline="30000" dirty="0" smtClean="0"/>
              <a:t>+</a:t>
            </a:r>
            <a:r>
              <a:rPr lang="de-DE" b="1" dirty="0" smtClean="0"/>
              <a:t>-Baumes </a:t>
            </a:r>
            <a:r>
              <a:rPr lang="de-DE" dirty="0" smtClean="0"/>
              <a:t>um Z-Kodes des multidimensionalen Raums zu indizieren</a:t>
            </a:r>
          </a:p>
          <a:p>
            <a:r>
              <a:rPr lang="de-DE" dirty="0" smtClean="0"/>
              <a:t>Blatt im </a:t>
            </a: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Baum beschreibt </a:t>
            </a:r>
            <a:r>
              <a:rPr lang="de-DE" b="1" dirty="0" smtClean="0"/>
              <a:t>Intervall</a:t>
            </a:r>
            <a:r>
              <a:rPr lang="de-DE" dirty="0" smtClean="0"/>
              <a:t> im </a:t>
            </a:r>
            <a:r>
              <a:rPr lang="de-DE" b="1" dirty="0" smtClean="0"/>
              <a:t>Z-Raum</a:t>
            </a:r>
          </a:p>
          <a:p>
            <a:r>
              <a:rPr lang="de-DE" dirty="0" smtClean="0"/>
              <a:t>Jedes dieser Intervalle beschreibt eine </a:t>
            </a:r>
            <a:r>
              <a:rPr lang="de-DE" b="1" dirty="0" smtClean="0"/>
              <a:t>Region</a:t>
            </a:r>
            <a:r>
              <a:rPr lang="de-DE" dirty="0" smtClean="0"/>
              <a:t> im multidimensionalen Datenraum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Um alle Datenpunkte für eine Anfrage </a:t>
            </a:r>
            <a:r>
              <a:rPr lang="de-DE" i="1" dirty="0" smtClean="0"/>
              <a:t>Q</a:t>
            </a:r>
            <a:r>
              <a:rPr lang="de-DE" dirty="0" smtClean="0"/>
              <a:t> zu finden, sollen nur solche Blattseiten betrachtet werden, die Regionen enthalten, die sich mit </a:t>
            </a:r>
            <a:r>
              <a:rPr lang="de-DE" i="1" dirty="0" smtClean="0"/>
              <a:t>Q</a:t>
            </a:r>
            <a:r>
              <a:rPr lang="de-DE" dirty="0" smtClean="0"/>
              <a:t> </a:t>
            </a:r>
            <a:r>
              <a:rPr lang="de-DE" b="1" dirty="0" smtClean="0"/>
              <a:t>schneiden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 descr="Screen Shot 2014-11-17 at 06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550810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0" y="0"/>
            <a:ext cx="9218718" cy="6356462"/>
            <a:chOff x="0" y="0"/>
            <a:chExt cx="9218718" cy="6356462"/>
          </a:xfrm>
        </p:grpSpPr>
        <p:pic>
          <p:nvPicPr>
            <p:cNvPr id="6" name="Bild 5" descr="Screen Shot 2014-11-17 at 00.43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9111214" cy="635646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6084168" cy="19168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UB-Baum-Bereichsanfragen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8479" y="921494"/>
            <a:ext cx="512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jeder verarbeiteten Seite erfolgt Index-</a:t>
            </a:r>
            <a:r>
              <a:rPr lang="de-DE" dirty="0" err="1" smtClean="0"/>
              <a:t>Rescan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um neue Seite zu finden, die sich mit Anfragerecht-</a:t>
            </a:r>
            <a:br>
              <a:rPr lang="de-DE" dirty="0" smtClean="0"/>
            </a:br>
            <a:r>
              <a:rPr lang="de-DE" dirty="0" smtClean="0"/>
              <a:t>eck </a:t>
            </a:r>
            <a:r>
              <a:rPr lang="de-DE" i="1" dirty="0" smtClean="0"/>
              <a:t>Q</a:t>
            </a:r>
            <a:r>
              <a:rPr lang="de-DE" dirty="0" smtClean="0"/>
              <a:t> schneidet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580112" y="2996952"/>
            <a:ext cx="1440160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UB-Bäume –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UB-Bäume sind dynamisch in Bezug auf Änderungen (bedingt durch die zugrundeliegenden B-Bäume)</a:t>
            </a:r>
          </a:p>
          <a:p>
            <a:r>
              <a:rPr lang="de-DE" dirty="0" smtClean="0"/>
              <a:t>Kommerzielle Verwendung im Transbase</a:t>
            </a:r>
            <a:br>
              <a:rPr lang="de-DE" dirty="0" smtClean="0"/>
            </a:br>
            <a:r>
              <a:rPr lang="de-DE" dirty="0" smtClean="0"/>
              <a:t>Datenbanksystem</a:t>
            </a:r>
          </a:p>
          <a:p>
            <a:r>
              <a:rPr lang="de-DE" dirty="0"/>
              <a:t>Raumfüllende Kurven vieldiskutiert in der Literatur</a:t>
            </a:r>
            <a:br>
              <a:rPr lang="de-DE" dirty="0"/>
            </a:br>
            <a:r>
              <a:rPr lang="de-DE" dirty="0"/>
              <a:t>(z.B. Hilbert-Kurven)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>
                <a:solidFill>
                  <a:schemeClr val="accent2"/>
                </a:solidFill>
              </a:rPr>
              <a:t>F</a:t>
            </a:r>
            <a:r>
              <a:rPr lang="de-DE" sz="1100" dirty="0">
                <a:solidFill>
                  <a:schemeClr val="accent2"/>
                </a:solidFill>
              </a:rPr>
              <a:t>. </a:t>
            </a:r>
            <a:r>
              <a:rPr lang="de-DE" sz="1100" dirty="0" err="1">
                <a:solidFill>
                  <a:schemeClr val="accent2"/>
                </a:solidFill>
              </a:rPr>
              <a:t>Ramsak</a:t>
            </a:r>
            <a:r>
              <a:rPr lang="de-DE" sz="1100" dirty="0">
                <a:solidFill>
                  <a:schemeClr val="accent2"/>
                </a:solidFill>
              </a:rPr>
              <a:t>, V. Markl, R. </a:t>
            </a:r>
            <a:r>
              <a:rPr lang="de-DE" sz="1100" dirty="0" err="1">
                <a:solidFill>
                  <a:schemeClr val="accent2"/>
                </a:solidFill>
              </a:rPr>
              <a:t>Fenk</a:t>
            </a:r>
            <a:r>
              <a:rPr lang="de-DE" sz="1100" dirty="0">
                <a:solidFill>
                  <a:schemeClr val="accent2"/>
                </a:solidFill>
              </a:rPr>
              <a:t>, M. Zirkel, K. </a:t>
            </a:r>
            <a:r>
              <a:rPr lang="de-DE" sz="1100" dirty="0" err="1">
                <a:solidFill>
                  <a:schemeClr val="accent2"/>
                </a:solidFill>
              </a:rPr>
              <a:t>Elhardt</a:t>
            </a:r>
            <a:r>
              <a:rPr lang="de-DE" sz="1100" dirty="0">
                <a:solidFill>
                  <a:schemeClr val="accent2"/>
                </a:solidFill>
              </a:rPr>
              <a:t>, R. Bayer, </a:t>
            </a:r>
            <a:r>
              <a:rPr lang="de-DE" sz="1100" dirty="0" err="1">
                <a:solidFill>
                  <a:schemeClr val="accent2"/>
                </a:solidFill>
              </a:rPr>
              <a:t>Integrating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err="1">
                <a:solidFill>
                  <a:schemeClr val="accent2"/>
                </a:solidFill>
              </a:rPr>
              <a:t>the</a:t>
            </a:r>
            <a:r>
              <a:rPr lang="de-DE" sz="1100" dirty="0">
                <a:solidFill>
                  <a:schemeClr val="accent2"/>
                </a:solidFill>
              </a:rPr>
              <a:t> UB-</a:t>
            </a:r>
            <a:r>
              <a:rPr lang="de-DE" sz="1100" dirty="0" err="1">
                <a:solidFill>
                  <a:schemeClr val="accent2"/>
                </a:solidFill>
              </a:rPr>
              <a:t>Tree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err="1">
                <a:solidFill>
                  <a:schemeClr val="accent2"/>
                </a:solidFill>
              </a:rPr>
              <a:t>into</a:t>
            </a:r>
            <a:r>
              <a:rPr lang="de-DE" sz="1100" dirty="0">
                <a:solidFill>
                  <a:schemeClr val="accent2"/>
                </a:solidFill>
              </a:rPr>
              <a:t> a Database System Kernel, In </a:t>
            </a:r>
            <a:r>
              <a:rPr lang="de-DE" sz="1100" dirty="0" err="1">
                <a:solidFill>
                  <a:schemeClr val="accent2"/>
                </a:solidFill>
              </a:rPr>
              <a:t>Proc</a:t>
            </a:r>
            <a:r>
              <a:rPr lang="de-DE" sz="1100" dirty="0">
                <a:solidFill>
                  <a:schemeClr val="accent2"/>
                </a:solidFill>
              </a:rPr>
              <a:t>. 26th International Conference on </a:t>
            </a:r>
            <a:r>
              <a:rPr lang="de-DE" sz="1100" dirty="0" err="1">
                <a:solidFill>
                  <a:schemeClr val="accent2"/>
                </a:solidFill>
              </a:rPr>
              <a:t>Very</a:t>
            </a:r>
            <a:r>
              <a:rPr lang="de-DE" sz="1100" dirty="0">
                <a:solidFill>
                  <a:schemeClr val="accent2"/>
                </a:solidFill>
              </a:rPr>
              <a:t> Large Data Bases, pp. 263-272, </a:t>
            </a:r>
            <a:r>
              <a:rPr lang="de-DE" sz="1100" b="1" dirty="0">
                <a:solidFill>
                  <a:srgbClr val="FF0000"/>
                </a:solidFill>
              </a:rPr>
              <a:t>2000</a:t>
            </a:r>
          </a:p>
        </p:txBody>
      </p:sp>
      <p:pic>
        <p:nvPicPr>
          <p:cNvPr id="7" name="Bild 6" descr="120px-Hilbert-Curv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4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Mehr Dimensionen ...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37681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ea typeface="ＭＳ Ｐゴシック" charset="0"/>
              </a:rPr>
              <a:t>Anfrage beinhaltet Bereichsprädikat definiert über </a:t>
            </a:r>
            <a:br>
              <a:rPr lang="de-DE" sz="2400" dirty="0" smtClean="0">
                <a:ea typeface="ＭＳ Ｐゴシック" charset="0"/>
              </a:rPr>
            </a:br>
            <a:r>
              <a:rPr lang="de-DE" sz="2400" dirty="0" smtClean="0">
                <a:ea typeface="ＭＳ Ｐゴシック" charset="0"/>
              </a:rPr>
              <a:t>zwei Dimensionen, die nicht Primärschlüssel sind</a:t>
            </a:r>
          </a:p>
          <a:p>
            <a:pPr eaLnBrk="1" hangingPunct="1">
              <a:defRPr/>
            </a:pPr>
            <a:r>
              <a:rPr lang="de-DE" sz="2400" dirty="0" smtClean="0">
                <a:ea typeface="ＭＳ Ｐゴシック" charset="0"/>
              </a:rPr>
              <a:t>Typische Anwendungsfälle mit multidimensionalen Daten: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Online Analytical Processing (OLAP)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Geographische Informationssysteme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Multimedia-Systeme (Bilder- und Video-Suche)</a:t>
            </a:r>
          </a:p>
        </p:txBody>
      </p:sp>
      <p:pic>
        <p:nvPicPr>
          <p:cNvPr id="3" name="Bild 2" descr="Screen Shot 2014-11-16 at 20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0784"/>
            <a:ext cx="7092280" cy="190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33547"/>
            <a:ext cx="2316162" cy="2486039"/>
            <a:chOff x="682055" y="1833549"/>
            <a:chExt cx="2317886" cy="248677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33549"/>
              <a:ext cx="2317886" cy="2355175"/>
              <a:chOff x="1581571" y="3012967"/>
              <a:chExt cx="2317886" cy="235517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12967"/>
                <a:ext cx="2317886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 smtClean="0">
                    <a:cs typeface="Arial" charset="0"/>
                  </a:rPr>
                  <a:t>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Codierungstheorie</a:t>
                </a:r>
                <a:br>
                  <a:rPr lang="de-DE" sz="2000" dirty="0" smtClean="0"/>
                </a:br>
                <a:r>
                  <a:rPr lang="de-DE" sz="2000" dirty="0" smtClean="0"/>
                  <a:t>zur Indizierung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 smtClean="0">
                  <a:cs typeface="Arial" charset="0"/>
                </a:rPr>
                <a:t>Fluch der Dimensionalität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Von der Volltextsuche zur multidimensionalen Indizierung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7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Anwendungen: Multimedia-Datenbanken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826"/>
          </a:xfrm>
        </p:spPr>
        <p:txBody>
          <a:bodyPr/>
          <a:lstStyle/>
          <a:p>
            <a:r>
              <a:rPr lang="de-DE" dirty="0" smtClean="0"/>
              <a:t>Inhaltsbasierte Suche</a:t>
            </a:r>
          </a:p>
          <a:p>
            <a:r>
              <a:rPr lang="de-DE" dirty="0" smtClean="0"/>
              <a:t>Viele Merkmalsvektoren</a:t>
            </a:r>
          </a:p>
          <a:p>
            <a:r>
              <a:rPr lang="de-DE" dirty="0" smtClean="0"/>
              <a:t>Hochdimensionale Räume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4-11-17 at 06.5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25"/>
            <a:ext cx="9144000" cy="23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Fluch der </a:t>
            </a:r>
            <a:r>
              <a:rPr lang="de-DE" dirty="0" err="1" smtClean="0"/>
              <a:t>Dimensionalität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5122912" cy="4968875"/>
          </a:xfrm>
        </p:spPr>
        <p:txBody>
          <a:bodyPr/>
          <a:lstStyle/>
          <a:p>
            <a:r>
              <a:rPr lang="de-DE" b="1" dirty="0" smtClean="0"/>
              <a:t>Für</a:t>
            </a:r>
            <a:r>
              <a:rPr lang="de-DE" dirty="0" smtClean="0"/>
              <a:t> </a:t>
            </a:r>
            <a:r>
              <a:rPr lang="de-DE" b="1" dirty="0" smtClean="0"/>
              <a:t>große Werte von </a:t>
            </a:r>
            <a:r>
              <a:rPr lang="de-DE" b="1" i="1" dirty="0" err="1" smtClean="0"/>
              <a:t>k</a:t>
            </a:r>
            <a:r>
              <a:rPr lang="de-DE" b="1" dirty="0" smtClean="0"/>
              <a:t> </a:t>
            </a:r>
            <a:r>
              <a:rPr lang="de-DE" dirty="0" smtClean="0"/>
              <a:t>sind die diskutierten Techniken </a:t>
            </a:r>
            <a:br>
              <a:rPr lang="de-DE" dirty="0" smtClean="0"/>
            </a:br>
            <a:r>
              <a:rPr lang="de-DE" b="1" dirty="0" smtClean="0"/>
              <a:t>wenig effektiv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/>
              <a:t>k</a:t>
            </a:r>
            <a:r>
              <a:rPr lang="de-DE" dirty="0" smtClean="0"/>
              <a:t>=100 ergeben sich 2</a:t>
            </a:r>
            <a:r>
              <a:rPr lang="de-DE" baseline="30000" dirty="0" smtClean="0"/>
              <a:t>100</a:t>
            </a:r>
            <a:r>
              <a:rPr lang="de-DE" dirty="0" smtClean="0"/>
              <a:t> ≈ 10</a:t>
            </a:r>
            <a:r>
              <a:rPr lang="de-DE" baseline="30000" dirty="0" smtClean="0"/>
              <a:t>30</a:t>
            </a:r>
            <a:r>
              <a:rPr lang="de-DE" dirty="0" smtClean="0"/>
              <a:t> Partitionen pro Knoten</a:t>
            </a:r>
            <a:br>
              <a:rPr lang="de-DE" dirty="0" smtClean="0"/>
            </a:br>
            <a:r>
              <a:rPr lang="de-DE" dirty="0" smtClean="0"/>
              <a:t>in einem Punkt-Quad-Baum</a:t>
            </a:r>
          </a:p>
          <a:p>
            <a:pPr lvl="1"/>
            <a:r>
              <a:rPr lang="de-DE" dirty="0" smtClean="0"/>
              <a:t>Selbst bei Milliarden von Datenpunkten sind fast alle Partitionen leer</a:t>
            </a:r>
          </a:p>
          <a:p>
            <a:pPr lvl="1"/>
            <a:r>
              <a:rPr lang="de-DE" dirty="0" smtClean="0"/>
              <a:t>Betrachten wir eine sehr große Region („Würfel“) mit einer Abdeckung von 95% der Region in jeder Dimension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4-11-17 at 07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07669" cy="33224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68145" y="472514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</a:t>
            </a:r>
            <a:r>
              <a:rPr lang="de-DE" dirty="0" err="1" smtClean="0"/>
              <a:t>k</a:t>
            </a:r>
            <a:r>
              <a:rPr lang="de-DE" dirty="0" smtClean="0"/>
              <a:t> = 100 ergibt sich eine</a:t>
            </a:r>
            <a:br>
              <a:rPr lang="de-DE" dirty="0" smtClean="0"/>
            </a:br>
            <a:r>
              <a:rPr lang="de-DE" dirty="0" smtClean="0"/>
              <a:t>Wahrscheinlichkeit von </a:t>
            </a:r>
          </a:p>
          <a:p>
            <a:r>
              <a:rPr lang="de-DE" dirty="0" smtClean="0"/>
              <a:t>0.95</a:t>
            </a:r>
            <a:r>
              <a:rPr lang="de-DE" baseline="30000" dirty="0" smtClean="0"/>
              <a:t>100</a:t>
            </a:r>
            <a:r>
              <a:rPr lang="de-DE" dirty="0" smtClean="0"/>
              <a:t> ≈ 0,59%,</a:t>
            </a:r>
            <a:br>
              <a:rPr lang="de-DE" dirty="0" smtClean="0"/>
            </a:br>
            <a:r>
              <a:rPr lang="de-DE" dirty="0" smtClean="0"/>
              <a:t>dass ein Punkt in dieser Region liegt</a:t>
            </a:r>
            <a:r>
              <a:rPr lang="de-DE" baseline="30000" dirty="0" smtClean="0"/>
              <a:t> 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20011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187624" y="2204864"/>
            <a:ext cx="1812106" cy="2114722"/>
            <a:chOff x="1186486" y="2204976"/>
            <a:chExt cx="1813455" cy="211534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186486" y="2204976"/>
              <a:ext cx="1813455" cy="1983748"/>
              <a:chOff x="2086002" y="3384394"/>
              <a:chExt cx="1813455" cy="198374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2086002" y="3384394"/>
                <a:ext cx="1813455" cy="295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R-Bäume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Multidimensionale Indizierung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7824" y="3645025"/>
            <a:ext cx="3178175" cy="1865189"/>
            <a:chOff x="2988562" y="3645512"/>
            <a:chExt cx="3176694" cy="186543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8562" y="3645512"/>
              <a:ext cx="3176694" cy="1733228"/>
              <a:chOff x="2014695" y="3747613"/>
              <a:chExt cx="3176694" cy="173322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14695" y="3747613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UB-Bäume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 smtClean="0">
                  <a:cs typeface="Arial" charset="0"/>
                </a:rPr>
                <a:t>Fluch der Dimensionalität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699792" y="1654175"/>
            <a:ext cx="3665567" cy="1462088"/>
            <a:chOff x="2699792" y="1654175"/>
            <a:chExt cx="3665567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699792" y="1654175"/>
              <a:ext cx="3665567" cy="1370147"/>
              <a:chOff x="2175315" y="3855332"/>
              <a:chExt cx="3665938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H="1" flipV="1">
                <a:off x="2751436" y="4190140"/>
                <a:ext cx="24528" cy="986956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175315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i="1" dirty="0" err="1" smtClean="0"/>
                  <a:t>k</a:t>
                </a:r>
                <a:r>
                  <a:rPr lang="de-DE" sz="2000" dirty="0" smtClean="0"/>
                  <a:t>-d-Bäume / </a:t>
                </a:r>
                <a:r>
                  <a:rPr lang="de-DE" sz="2000" i="1" dirty="0" err="1" smtClean="0"/>
                  <a:t>k</a:t>
                </a:r>
                <a:r>
                  <a:rPr lang="de-DE" sz="2000" dirty="0" smtClean="0"/>
                  <a:t>-d-B-Bäume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... weitere Herausforderungen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ea typeface="ＭＳ Ｐゴシック" charset="0"/>
              </a:rPr>
              <a:t>Anfragen und Daten können Punkte oder Regionen sein</a:t>
            </a: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ea typeface="ＭＳ Ｐゴシック" charset="0"/>
              </a:rPr>
              <a:t>... und es gibt noch viele weitere interessante Anfragetypen für multidimensionale Daten </a:t>
            </a:r>
          </a:p>
          <a:p>
            <a:pPr marL="0" indent="0" eaLnBrk="1" hangingPunct="1">
              <a:buNone/>
              <a:defRPr/>
            </a:pPr>
            <a:endParaRPr lang="de-DE" sz="18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1800" dirty="0" smtClean="0">
                <a:ea typeface="ＭＳ Ｐゴシック" charset="0"/>
              </a:rPr>
              <a:t>NB: Anfragen mit Gleichheit lassen sich in eindimensionale Anfragen zerlegen</a:t>
            </a:r>
            <a:endParaRPr lang="de-DE" sz="2400" dirty="0">
              <a:ea typeface="ＭＳ Ｐゴシック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899592" y="1772816"/>
            <a:ext cx="4507144" cy="2448272"/>
            <a:chOff x="899592" y="1772816"/>
            <a:chExt cx="4968552" cy="2698908"/>
          </a:xfrm>
        </p:grpSpPr>
        <p:pic>
          <p:nvPicPr>
            <p:cNvPr id="2" name="Bild 1" descr="Screen Shot 2014-11-16 at 20.45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2816"/>
              <a:ext cx="4608512" cy="269890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4788024" y="314096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059832" y="42930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K-Nächste-Nachbarn-Suche (</a:t>
            </a:r>
            <a:r>
              <a:rPr lang="de-DE" dirty="0" err="1" smtClean="0"/>
              <a:t>k</a:t>
            </a:r>
            <a:r>
              <a:rPr lang="de-DE" dirty="0" smtClean="0"/>
              <a:t>-NN)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499992" y="31409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Regionen-</a:t>
            </a:r>
            <a:r>
              <a:rPr lang="de-DE" dirty="0" err="1" smtClean="0"/>
              <a:t>Enthaltensein</a:t>
            </a:r>
            <a:r>
              <a:rPr lang="de-DE" dirty="0" smtClean="0"/>
              <a:t> oder -Schnitt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 smtClean="0"/>
              <a:t>Können wir nicht einfach B</a:t>
            </a:r>
            <a:r>
              <a:rPr lang="de-DE" baseline="30000" dirty="0" smtClean="0"/>
              <a:t>+</a:t>
            </a:r>
            <a:r>
              <a:rPr lang="de-DE" dirty="0" smtClean="0"/>
              <a:t>-Bäume verwenden?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Vielleicht zwei B</a:t>
            </a:r>
            <a:r>
              <a:rPr lang="de-DE" baseline="30000" dirty="0" smtClean="0"/>
              <a:t>+</a:t>
            </a:r>
            <a:r>
              <a:rPr lang="de-DE" dirty="0" smtClean="0"/>
              <a:t>-Bäume für ZIPCODE und REVENUE?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Man kann </a:t>
            </a:r>
            <a:r>
              <a:rPr lang="de-DE" b="1" dirty="0" smtClean="0"/>
              <a:t>pro Dimension </a:t>
            </a:r>
            <a:r>
              <a:rPr lang="de-DE" dirty="0" smtClean="0"/>
              <a:t>nur über </a:t>
            </a:r>
            <a:r>
              <a:rPr lang="de-DE" b="1" dirty="0" smtClean="0"/>
              <a:t>einen</a:t>
            </a:r>
            <a:r>
              <a:rPr lang="de-DE" dirty="0" smtClean="0"/>
              <a:t> Index laufen und hat viele </a:t>
            </a:r>
            <a:r>
              <a:rPr lang="de-DE" b="1" dirty="0" smtClean="0"/>
              <a:t>falsche Treffer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dirty="0" smtClean="0"/>
              <a:t>Einige Datenbanken (z.B. DB2) bieten Konjunktion über Indexeinträge als Nicht-Standard-Erweiterung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8" name="Bild 7" descr="Screen Shot 2014-11-16 at 20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848872" cy="2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 smtClean="0"/>
              <a:t>Oder zusammengesetzte Schlüssel?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Gleiche Situation!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Indizes über zusammengesetzte Schlüssel sind </a:t>
            </a:r>
            <a:r>
              <a:rPr lang="de-DE" sz="2000" b="1" dirty="0" smtClean="0"/>
              <a:t>nicht symmetrisch</a:t>
            </a:r>
            <a:r>
              <a:rPr lang="de-DE" sz="2000" dirty="0" smtClean="0"/>
              <a:t>. </a:t>
            </a:r>
            <a:br>
              <a:rPr lang="de-DE" sz="2000" dirty="0" smtClean="0"/>
            </a:br>
            <a:r>
              <a:rPr lang="de-DE" sz="2000" dirty="0" smtClean="0"/>
              <a:t>Das Hauptattribut dominiert die Organisation des B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-Baums</a:t>
            </a:r>
            <a:endParaRPr lang="de-DE" sz="2000" b="1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Immerhin kann man ggf. auf dem Index arbeiten und irrelevante Einträge eliminieren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Screen Shot 2014-11-16 at 21.0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308304" cy="3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Multidimensionale Indexstrukturen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unterstützen nur </a:t>
            </a:r>
            <a:r>
              <a:rPr lang="de-DE" b="1" dirty="0" smtClean="0"/>
              <a:t>eindimensionale</a:t>
            </a:r>
            <a:r>
              <a:rPr lang="de-DE" dirty="0" smtClean="0"/>
              <a:t> Anfragen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Wir suchen multidimensionale Indexstrukturen mit folgenden Eigenschaften</a:t>
            </a:r>
          </a:p>
          <a:p>
            <a:pPr lvl="1"/>
            <a:r>
              <a:rPr lang="de-DE" dirty="0" smtClean="0"/>
              <a:t>Symmetrie in allen Dimensionen</a:t>
            </a:r>
          </a:p>
          <a:p>
            <a:pPr lvl="1"/>
            <a:r>
              <a:rPr lang="de-DE" dirty="0" smtClean="0"/>
              <a:t>Raumorientierte Gruppierung von Daten</a:t>
            </a:r>
          </a:p>
          <a:p>
            <a:pPr lvl="1"/>
            <a:r>
              <a:rPr lang="de-DE" dirty="0" smtClean="0"/>
              <a:t>Dynamisch in Bezug auf Schreiboperationen</a:t>
            </a:r>
          </a:p>
          <a:p>
            <a:pPr lvl="1"/>
            <a:r>
              <a:rPr lang="de-DE" dirty="0" smtClean="0"/>
              <a:t>Unterstützung von häufigen Anfragen</a:t>
            </a:r>
          </a:p>
          <a:p>
            <a:r>
              <a:rPr lang="de-DE" dirty="0" smtClean="0"/>
              <a:t>Erst Hauptspeicherdatenstrukturen, </a:t>
            </a:r>
            <a:br>
              <a:rPr lang="de-DE" dirty="0" smtClean="0"/>
            </a:br>
            <a:r>
              <a:rPr lang="de-DE" dirty="0" smtClean="0"/>
              <a:t>dann Erweiterungen für Sekundärspeicherbetrieb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baseline="30000" dirty="0" smtClean="0"/>
          </a:p>
          <a:p>
            <a:pPr marL="0" indent="0">
              <a:buNone/>
            </a:pPr>
            <a:r>
              <a:rPr lang="de-DE" sz="1800" baseline="30000" dirty="0" smtClean="0"/>
              <a:t>1</a:t>
            </a:r>
            <a:r>
              <a:rPr lang="de-DE" sz="1800" dirty="0" smtClean="0"/>
              <a:t> Am Ende betrachten wir mit UB-Bäumen noch eine elegante Kodierung, die auch bei B-Bäumen mehrdimensionale Anfragen recht gut unterstützt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539552" y="566124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„Binärer“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Für </a:t>
            </a:r>
            <a:r>
              <a:rPr lang="de-DE" sz="2400" i="1" dirty="0" err="1" smtClean="0"/>
              <a:t>k</a:t>
            </a:r>
            <a:r>
              <a:rPr lang="de-DE" sz="2400" dirty="0" smtClean="0"/>
              <a:t> Dimensionen wird aus dem Binärbaum ein 2</a:t>
            </a:r>
            <a:r>
              <a:rPr lang="de-DE" sz="2400" i="1" baseline="30000" dirty="0" smtClean="0"/>
              <a:t>k</a:t>
            </a:r>
            <a:r>
              <a:rPr lang="de-DE" sz="2400" dirty="0" smtClean="0"/>
              <a:t>-ärer Baum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Bild 5" descr="Screen Shot 2014-11-16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26299" cy="45365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2000" y="1772816"/>
            <a:ext cx="439248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 smtClean="0"/>
              <a:t>Jeder Datenpunkt </a:t>
            </a:r>
            <a:r>
              <a:rPr lang="de-DE" sz="2000" b="1" dirty="0" smtClean="0"/>
              <a:t>partitioniert</a:t>
            </a:r>
            <a:r>
              <a:rPr lang="de-DE" sz="2000" dirty="0" smtClean="0"/>
              <a:t> den </a:t>
            </a:r>
            <a:br>
              <a:rPr lang="de-DE" sz="2000" dirty="0" smtClean="0"/>
            </a:br>
            <a:r>
              <a:rPr lang="de-DE" sz="2000" dirty="0" smtClean="0"/>
              <a:t>Datenraum</a:t>
            </a:r>
            <a:r>
              <a:rPr lang="de-DE" sz="2000" dirty="0"/>
              <a:t> </a:t>
            </a:r>
            <a:r>
              <a:rPr lang="de-DE" sz="2000" dirty="0" smtClean="0"/>
              <a:t>in 2</a:t>
            </a:r>
            <a:r>
              <a:rPr lang="de-DE" sz="2000" i="1" baseline="30000" dirty="0" smtClean="0"/>
              <a:t>k</a:t>
            </a:r>
            <a:r>
              <a:rPr lang="de-DE" sz="2000" dirty="0" smtClean="0"/>
              <a:t> </a:t>
            </a:r>
            <a:r>
              <a:rPr lang="de-DE" sz="2000" b="1" dirty="0" smtClean="0"/>
              <a:t>disjunkte</a:t>
            </a:r>
            <a:r>
              <a:rPr lang="de-DE" sz="2000" dirty="0" smtClean="0"/>
              <a:t> Regionen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 smtClean="0"/>
              <a:t>In einem Knoten zeigt jede Region auf einen</a:t>
            </a:r>
            <a:r>
              <a:rPr lang="de-DE" sz="2000" dirty="0"/>
              <a:t> </a:t>
            </a:r>
            <a:r>
              <a:rPr lang="de-DE" sz="2000" dirty="0" smtClean="0"/>
              <a:t>neuen Knoten (zur Partitionierung) oder auf einen speziellen </a:t>
            </a:r>
            <a:r>
              <a:rPr lang="de-DE" sz="2000" b="1" dirty="0" smtClean="0"/>
              <a:t>Null</a:t>
            </a:r>
            <a:r>
              <a:rPr lang="de-DE" sz="2000" dirty="0" smtClean="0"/>
              <a:t>zeiger</a:t>
            </a:r>
            <a:endParaRPr lang="de-DE" sz="20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 smtClean="0"/>
              <a:t>Eine solche Datenstruktur heißt</a:t>
            </a:r>
            <a:br>
              <a:rPr lang="de-DE" sz="2000" dirty="0" smtClean="0"/>
            </a:br>
            <a:r>
              <a:rPr lang="de-DE" sz="2000" b="1" dirty="0" smtClean="0"/>
              <a:t>Punkt-Quad-Baum</a:t>
            </a:r>
            <a:endParaRPr lang="de-DE" sz="2000" b="1" dirty="0"/>
          </a:p>
        </p:txBody>
      </p:sp>
      <p:sp>
        <p:nvSpPr>
          <p:cNvPr id="8" name="Rechteck 7"/>
          <p:cNvSpPr/>
          <p:nvPr/>
        </p:nvSpPr>
        <p:spPr>
          <a:xfrm>
            <a:off x="2339752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aseline="30000" noProof="1" smtClean="0">
                <a:solidFill>
                  <a:schemeClr val="accent2"/>
                </a:solidFill>
              </a:rPr>
              <a:t>Finkel and Bentley. Quad Trees: A Data Structure for Retrieval on Composite Keys. Acta Informatica, vol. 4, </a:t>
            </a:r>
            <a:r>
              <a:rPr lang="de-DE" baseline="30000" noProof="1" smtClean="0">
                <a:solidFill>
                  <a:srgbClr val="FF0000"/>
                </a:solidFill>
              </a:rPr>
              <a:t>1974</a:t>
            </a:r>
            <a:r>
              <a:rPr lang="de-DE" baseline="30000" noProof="1" smtClean="0">
                <a:solidFill>
                  <a:schemeClr val="accent2"/>
                </a:solidFill>
              </a:rPr>
              <a:t>.</a:t>
            </a:r>
            <a:endParaRPr lang="de-DE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1342</Words>
  <Application>Microsoft Macintosh PowerPoint</Application>
  <PresentationFormat>On-screen Show (4:3)</PresentationFormat>
  <Paragraphs>348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Calibri</vt:lpstr>
      <vt:lpstr>Courier New</vt:lpstr>
      <vt:lpstr>ＭＳ Ｐゴシック</vt:lpstr>
      <vt:lpstr>Myriad Pro</vt:lpstr>
      <vt:lpstr>Symbol</vt:lpstr>
      <vt:lpstr>Wingdings</vt:lpstr>
      <vt:lpstr>Arial</vt:lpstr>
      <vt:lpstr>7_Standarddesign</vt:lpstr>
      <vt:lpstr>Non-Standard-Datenbanken</vt:lpstr>
      <vt:lpstr>Non-Standard-Datenbanken</vt:lpstr>
      <vt:lpstr>Danksagung</vt:lpstr>
      <vt:lpstr>Mehr Dimensionen ...</vt:lpstr>
      <vt:lpstr>... weitere Herausforderungen</vt:lpstr>
      <vt:lpstr>Können wir nicht einfach B+-Bäume verwenden?</vt:lpstr>
      <vt:lpstr>Oder zusammengesetzte Schlüssel?</vt:lpstr>
      <vt:lpstr>Multidimensionale Indexstrukturen</vt:lpstr>
      <vt:lpstr>„Binärer“ Suchbaum</vt:lpstr>
      <vt:lpstr>Suche in einem Punkt-Quad-Baum</vt:lpstr>
      <vt:lpstr>Einfügen in einen Punkt-Quad-Baum</vt:lpstr>
      <vt:lpstr>Bereichsanfragen</vt:lpstr>
      <vt:lpstr>Punkt-Quad-Bäume – Diskussion</vt:lpstr>
      <vt:lpstr>k-d-Bäume</vt:lpstr>
      <vt:lpstr>k-d-Bäume</vt:lpstr>
      <vt:lpstr>Balancierte k-d-Baum-Konstruktion</vt:lpstr>
      <vt:lpstr>Non-Standard-Datenbanken</vt:lpstr>
      <vt:lpstr>k-d-B-Bäume</vt:lpstr>
      <vt:lpstr>k-d-B-Bäume: Zentrale Idee</vt:lpstr>
      <vt:lpstr>Operationen auf k-d-B-Bäumen</vt:lpstr>
      <vt:lpstr>Operationen auf k-d-B-Bäumen</vt:lpstr>
      <vt:lpstr>Aufsplittung einer Punktseite</vt:lpstr>
      <vt:lpstr>Aufspaltung einer Regionenseite</vt:lpstr>
      <vt:lpstr>Beispiel noch einmal</vt:lpstr>
      <vt:lpstr>Beispiel: Aufspaltung von Seite 0</vt:lpstr>
      <vt:lpstr>k-d-B-Bäume – Diskussion</vt:lpstr>
      <vt:lpstr>R-Bäume</vt:lpstr>
      <vt:lpstr>R-Baum: Beispiel</vt:lpstr>
      <vt:lpstr>R-Baum: Regionenanfrage (Schnitt)</vt:lpstr>
      <vt:lpstr>R-Baum: Suchen und Einfügen</vt:lpstr>
      <vt:lpstr>Aufspaltung von Knoten im R-Baum</vt:lpstr>
      <vt:lpstr>Löschoperationen</vt:lpstr>
      <vt:lpstr>Anwendung von R-Bäumen</vt:lpstr>
      <vt:lpstr>Non-Standard-Datenbanken</vt:lpstr>
      <vt:lpstr>Bit-Verschränkung</vt:lpstr>
      <vt:lpstr>Z-Ordnung</vt:lpstr>
      <vt:lpstr>B+-Bäume über Z-Ordnungen</vt:lpstr>
      <vt:lpstr>UB-Baum-Bereichsanfragen</vt:lpstr>
      <vt:lpstr>UB-Bäume – Diskussion</vt:lpstr>
      <vt:lpstr>Non-Standard-Datenbanken</vt:lpstr>
      <vt:lpstr>Anwendungen: Multimedia-Datenbanken</vt:lpstr>
      <vt:lpstr>Fluch der Dimensionalität</vt:lpstr>
      <vt:lpstr>Multidimensionale Indizierung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858</cp:revision>
  <cp:lastPrinted>2016-11-08T12:40:01Z</cp:lastPrinted>
  <dcterms:created xsi:type="dcterms:W3CDTF">2010-04-27T12:26:40Z</dcterms:created>
  <dcterms:modified xsi:type="dcterms:W3CDTF">2017-10-13T19:59:42Z</dcterms:modified>
</cp:coreProperties>
</file>