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06"/>
  </p:notesMasterIdLst>
  <p:handoutMasterIdLst>
    <p:handoutMasterId r:id="rId107"/>
  </p:handoutMasterIdLst>
  <p:sldIdLst>
    <p:sldId id="273" r:id="rId2"/>
    <p:sldId id="537" r:id="rId3"/>
    <p:sldId id="539" r:id="rId4"/>
    <p:sldId id="540" r:id="rId5"/>
    <p:sldId id="542" r:id="rId6"/>
    <p:sldId id="543" r:id="rId7"/>
    <p:sldId id="544" r:id="rId8"/>
    <p:sldId id="545" r:id="rId9"/>
    <p:sldId id="546" r:id="rId10"/>
    <p:sldId id="577" r:id="rId11"/>
    <p:sldId id="550" r:id="rId12"/>
    <p:sldId id="551" r:id="rId13"/>
    <p:sldId id="552" r:id="rId14"/>
    <p:sldId id="553" r:id="rId15"/>
    <p:sldId id="721" r:id="rId16"/>
    <p:sldId id="555" r:id="rId17"/>
    <p:sldId id="725" r:id="rId18"/>
    <p:sldId id="556" r:id="rId19"/>
    <p:sldId id="557" r:id="rId20"/>
    <p:sldId id="558" r:id="rId21"/>
    <p:sldId id="559" r:id="rId22"/>
    <p:sldId id="560" r:id="rId23"/>
    <p:sldId id="561" r:id="rId24"/>
    <p:sldId id="562" r:id="rId25"/>
    <p:sldId id="563" r:id="rId26"/>
    <p:sldId id="564" r:id="rId27"/>
    <p:sldId id="565" r:id="rId28"/>
    <p:sldId id="566" r:id="rId29"/>
    <p:sldId id="567" r:id="rId30"/>
    <p:sldId id="568" r:id="rId31"/>
    <p:sldId id="569" r:id="rId32"/>
    <p:sldId id="570" r:id="rId33"/>
    <p:sldId id="571" r:id="rId34"/>
    <p:sldId id="572" r:id="rId35"/>
    <p:sldId id="573" r:id="rId36"/>
    <p:sldId id="574" r:id="rId37"/>
    <p:sldId id="575" r:id="rId38"/>
    <p:sldId id="576" r:id="rId39"/>
    <p:sldId id="584" r:id="rId40"/>
    <p:sldId id="585" r:id="rId41"/>
    <p:sldId id="586" r:id="rId42"/>
    <p:sldId id="587" r:id="rId43"/>
    <p:sldId id="588" r:id="rId44"/>
    <p:sldId id="589" r:id="rId45"/>
    <p:sldId id="590" r:id="rId46"/>
    <p:sldId id="591" r:id="rId47"/>
    <p:sldId id="592" r:id="rId48"/>
    <p:sldId id="593" r:id="rId49"/>
    <p:sldId id="594" r:id="rId50"/>
    <p:sldId id="595" r:id="rId51"/>
    <p:sldId id="735" r:id="rId52"/>
    <p:sldId id="733" r:id="rId53"/>
    <p:sldId id="739" r:id="rId54"/>
    <p:sldId id="596" r:id="rId55"/>
    <p:sldId id="597" r:id="rId56"/>
    <p:sldId id="722" r:id="rId57"/>
    <p:sldId id="756" r:id="rId58"/>
    <p:sldId id="759" r:id="rId59"/>
    <p:sldId id="600" r:id="rId60"/>
    <p:sldId id="601" r:id="rId61"/>
    <p:sldId id="602" r:id="rId62"/>
    <p:sldId id="603" r:id="rId63"/>
    <p:sldId id="604" r:id="rId64"/>
    <p:sldId id="606" r:id="rId65"/>
    <p:sldId id="607" r:id="rId66"/>
    <p:sldId id="612" r:id="rId67"/>
    <p:sldId id="613" r:id="rId68"/>
    <p:sldId id="614" r:id="rId69"/>
    <p:sldId id="615" r:id="rId70"/>
    <p:sldId id="616" r:id="rId71"/>
    <p:sldId id="617" r:id="rId72"/>
    <p:sldId id="618" r:id="rId73"/>
    <p:sldId id="619" r:id="rId74"/>
    <p:sldId id="620" r:id="rId75"/>
    <p:sldId id="621" r:id="rId76"/>
    <p:sldId id="622" r:id="rId77"/>
    <p:sldId id="623" r:id="rId78"/>
    <p:sldId id="624" r:id="rId79"/>
    <p:sldId id="625" r:id="rId80"/>
    <p:sldId id="730" r:id="rId81"/>
    <p:sldId id="741" r:id="rId82"/>
    <p:sldId id="626" r:id="rId83"/>
    <p:sldId id="627" r:id="rId84"/>
    <p:sldId id="628" r:id="rId85"/>
    <p:sldId id="629" r:id="rId86"/>
    <p:sldId id="630" r:id="rId87"/>
    <p:sldId id="731" r:id="rId88"/>
    <p:sldId id="742" r:id="rId89"/>
    <p:sldId id="744" r:id="rId90"/>
    <p:sldId id="745" r:id="rId91"/>
    <p:sldId id="764" r:id="rId92"/>
    <p:sldId id="765" r:id="rId93"/>
    <p:sldId id="746" r:id="rId94"/>
    <p:sldId id="747" r:id="rId95"/>
    <p:sldId id="775" r:id="rId96"/>
    <p:sldId id="749" r:id="rId97"/>
    <p:sldId id="770" r:id="rId98"/>
    <p:sldId id="767" r:id="rId99"/>
    <p:sldId id="771" r:id="rId100"/>
    <p:sldId id="772" r:id="rId101"/>
    <p:sldId id="768" r:id="rId102"/>
    <p:sldId id="774" r:id="rId103"/>
    <p:sldId id="773" r:id="rId104"/>
    <p:sldId id="723" r:id="rId10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BFF"/>
    <a:srgbClr val="1E0AFF"/>
    <a:srgbClr val="D2533C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860" autoAdjust="0"/>
    <p:restoredTop sz="94609" autoAdjust="0"/>
  </p:normalViewPr>
  <p:slideViewPr>
    <p:cSldViewPr>
      <p:cViewPr varScale="1">
        <p:scale>
          <a:sx n="101" d="100"/>
          <a:sy n="101" d="100"/>
        </p:scale>
        <p:origin x="200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notesMaster" Target="notesMasters/notesMaster1.xml"/><Relationship Id="rId107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presProps" Target="presProps.xml"/><Relationship Id="rId109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theme" Target="theme/theme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27.11.17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27.11.17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9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9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9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92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9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92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6531F4-47E9-6A4E-AC3B-653FF6FC4E28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IIT</a:t>
            </a:r>
            <a:r>
              <a:rPr lang="en-US" baseline="0" dirty="0" smtClean="0"/>
              <a:t> Bombay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45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9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9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0A590A-B0A8-BC4A-831D-2B86C11F7EC5}" type="slidenum">
              <a:rPr lang="en-US" sz="1200"/>
              <a:pPr/>
              <a:t>80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F7345-E9E3-D44A-844F-D62BF8CABACC}" type="slidenum">
              <a:rPr lang="en-US" altLang="x-none"/>
              <a:pPr/>
              <a:t>89</a:t>
            </a:fld>
            <a:endParaRPr lang="en-US" altLang="x-none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97614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981DA-E23F-564C-8B32-D813BDA141A0}" type="slidenum">
              <a:rPr lang="en-US" altLang="x-none"/>
              <a:pPr/>
              <a:t>90</a:t>
            </a:fld>
            <a:endParaRPr lang="en-US" altLang="x-none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77503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64F4C-1721-0D4D-BD28-B3B236A4EAA1}" type="slidenum">
              <a:rPr lang="en-US" altLang="x-none"/>
              <a:pPr/>
              <a:t>93</a:t>
            </a:fld>
            <a:endParaRPr lang="en-US" altLang="x-none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29744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Stoyanovich</a:t>
            </a:r>
            <a:r>
              <a:rPr lang="en-US" dirty="0" smtClean="0"/>
              <a:t>, Davidson,</a:t>
            </a:r>
            <a:r>
              <a:rPr lang="en-US" baseline="0" dirty="0" smtClean="0"/>
              <a:t> Milo, </a:t>
            </a:r>
            <a:r>
              <a:rPr lang="en-US" baseline="0" dirty="0" err="1" smtClean="0"/>
              <a:t>Tannen</a:t>
            </a:r>
            <a:endParaRPr lang="en-US" baseline="0" dirty="0" smtClean="0"/>
          </a:p>
          <a:p>
            <a:r>
              <a:rPr lang="en-US" baseline="0" dirty="0" smtClean="0"/>
              <a:t>UPENN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6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Beskales</a:t>
            </a:r>
            <a:r>
              <a:rPr lang="en-US" dirty="0" smtClean="0"/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Soliman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Ilyas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Ben-David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WATERLOO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61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WISCONSIN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14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complexity is the right metric for query language,</a:t>
            </a:r>
            <a:r>
              <a:rPr lang="en-US" baseline="0" dirty="0" smtClean="0"/>
              <a:t> and this is what I will discuss today.  </a:t>
            </a:r>
            <a:r>
              <a:rPr lang="en-US" dirty="0" smtClean="0"/>
              <a:t> This is what allows database</a:t>
            </a:r>
            <a:r>
              <a:rPr lang="en-US" baseline="0" dirty="0" smtClean="0"/>
              <a:t> systems </a:t>
            </a:r>
            <a:r>
              <a:rPr lang="en-US" dirty="0" smtClean="0"/>
              <a:t>to scale to large data sets.  ALL query languages that</a:t>
            </a:r>
            <a:r>
              <a:rPr lang="en-US" baseline="0" dirty="0" smtClean="0"/>
              <a:t> exists today in systems have PTIME data complexity: SQL, </a:t>
            </a:r>
            <a:r>
              <a:rPr lang="en-US" baseline="0" dirty="0" err="1" smtClean="0"/>
              <a:t>datalog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datalog</a:t>
            </a:r>
            <a:r>
              <a:rPr lang="en-US" baseline="0" dirty="0" smtClean="0"/>
              <a:t> with negation, </a:t>
            </a:r>
            <a:r>
              <a:rPr lang="en-US" baseline="0" dirty="0" err="1" smtClean="0"/>
              <a:t>xquery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sparql</a:t>
            </a:r>
            <a:r>
              <a:rPr lang="en-US" baseline="0" dirty="0" smtClean="0"/>
              <a:t>, etc etc.  So this is the lens through which we will study query evaluation on </a:t>
            </a:r>
            <a:r>
              <a:rPr lang="en-US" baseline="0" smtClean="0"/>
              <a:t>probabilistic databases.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9B75BF-7C64-3847-8DBE-392CB042BF35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9B75BF-7C64-3847-8DBE-392CB042BF35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7D560C-D0B5-F148-96DC-F7137A44D8DA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27.11.17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mtClean="0"/>
              <a:t>Probabilistic Databases - Dan Suciu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2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r>
              <a:rPr lang="fr-FR" dirty="0" err="1" smtClean="0"/>
              <a:t>June</a:t>
            </a:r>
            <a:r>
              <a:rPr lang="fr-FR" dirty="0" smtClean="0"/>
              <a:t>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mtClean="0"/>
              <a:t>Probabilistic Databases - Dan Suciu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3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  <p:sldLayoutId id="2147484187" r:id="rId4"/>
    <p:sldLayoutId id="2147484188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 smtClean="0"/>
              <a:t>Non-Standard-Datenbanken</a:t>
            </a: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cs typeface="+mn-cs"/>
              </a:rPr>
              <a:t>Probabilistische</a:t>
            </a:r>
            <a:r>
              <a:rPr lang="de-DE" dirty="0" smtClean="0">
                <a:cs typeface="+mn-cs"/>
              </a:rPr>
              <a:t> Datenbanken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 smtClean="0"/>
                  <a:t>Probabilistisches</a:t>
                </a:r>
                <a:r>
                  <a:rPr lang="de-DE" sz="2000" dirty="0" smtClean="0"/>
                  <a:t/>
                </a:r>
                <a:br>
                  <a:rPr lang="de-DE" sz="2000" dirty="0" smtClean="0"/>
                </a:br>
                <a:r>
                  <a:rPr lang="de-DE" sz="2000" dirty="0" smtClean="0"/>
                  <a:t>Datenmodell</a:t>
                </a:r>
                <a:endParaRPr lang="de-DE" sz="2000" noProof="1" smtClean="0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 smtClean="0"/>
                  <a:t>Extensionale</a:t>
                </a:r>
                <a:r>
                  <a:rPr lang="de-DE" sz="2000" dirty="0" smtClean="0"/>
                  <a:t/>
                </a:r>
                <a:br>
                  <a:rPr lang="de-DE" sz="2000" dirty="0" smtClean="0"/>
                </a:br>
                <a:r>
                  <a:rPr lang="de-DE" sz="2000" dirty="0" smtClean="0"/>
                  <a:t>Anfragepläne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3062038"/>
            <a:ext cx="3168353" cy="1905251"/>
            <a:chOff x="5508087" y="3062364"/>
            <a:chExt cx="3168469" cy="19056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30623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 smtClean="0"/>
                <a:t>Extensionale</a:t>
              </a:r>
              <a:r>
                <a:rPr lang="de-DE" sz="2000" dirty="0" smtClean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 smtClean="0"/>
              <a:t>Probabilistische</a:t>
            </a:r>
            <a:r>
              <a:rPr lang="de-DE" sz="2400" dirty="0" smtClean="0"/>
              <a:t> Datenbanken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Einführung: Motivierende 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08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507" y="214766"/>
            <a:ext cx="8162925" cy="701675"/>
          </a:xfrm>
        </p:spPr>
        <p:txBody>
          <a:bodyPr/>
          <a:lstStyle/>
          <a:p>
            <a:r>
              <a:rPr lang="en-US" altLang="zh-TW" sz="3600" dirty="0" err="1"/>
              <a:t>Einschub</a:t>
            </a:r>
            <a:r>
              <a:rPr lang="en-US" altLang="zh-TW" sz="3600" dirty="0"/>
              <a:t>: </a:t>
            </a:r>
            <a:r>
              <a:rPr lang="en-US" altLang="zh-TW" sz="3600" dirty="0" err="1"/>
              <a:t>Warum</a:t>
            </a:r>
            <a:r>
              <a:rPr lang="en-US" altLang="zh-TW" sz="3600" dirty="0"/>
              <a:t> </a:t>
            </a:r>
            <a:r>
              <a:rPr lang="en-US" altLang="zh-TW" sz="3600" dirty="0" err="1"/>
              <a:t>exp</a:t>
            </a:r>
            <a:r>
              <a:rPr lang="en-US" altLang="zh-TW" sz="3600" dirty="0"/>
              <a:t>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de-DE" altLang="zh-TW" sz="2400" dirty="0" smtClean="0"/>
              <a:t>Betrachte Lagrange-Funktional zur Bestimmung von </a:t>
            </a:r>
            <a:r>
              <a:rPr lang="de-DE" altLang="zh-TW" sz="2400" i="1" dirty="0" err="1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zh-TW" sz="2400" i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endParaRPr lang="de-DE" altLang="zh-TW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40000"/>
              </a:lnSpc>
            </a:pPr>
            <a:endParaRPr lang="de-DE" altLang="zh-TW" sz="2400" dirty="0" smtClean="0"/>
          </a:p>
          <a:p>
            <a:pPr>
              <a:lnSpc>
                <a:spcPct val="160000"/>
              </a:lnSpc>
            </a:pPr>
            <a:r>
              <a:rPr lang="de-DE" altLang="zh-TW" sz="2400" dirty="0" smtClean="0"/>
              <a:t>Partielle Ableitungen von </a:t>
            </a:r>
            <a:r>
              <a:rPr lang="de-DE" altLang="zh-TW" sz="2400" i="1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de-DE" altLang="zh-TW" sz="2400" dirty="0" smtClean="0"/>
              <a:t> in Bezug auf </a:t>
            </a:r>
            <a:r>
              <a:rPr lang="de-DE" altLang="zh-TW" sz="2400" i="1" dirty="0" err="1" smtClean="0"/>
              <a:t>p</a:t>
            </a:r>
            <a:r>
              <a:rPr lang="de-DE" altLang="zh-TW" sz="2400" i="1" baseline="-25000" dirty="0" err="1" smtClean="0"/>
              <a:t>s</a:t>
            </a:r>
            <a:r>
              <a:rPr lang="de-DE" altLang="zh-TW" sz="2400" i="1" baseline="-25000" dirty="0" smtClean="0"/>
              <a:t> </a:t>
            </a:r>
            <a:r>
              <a:rPr lang="de-DE" altLang="zh-TW" sz="2400" i="1" dirty="0" smtClean="0">
                <a:sym typeface="Wingdings"/>
              </a:rPr>
              <a:t> </a:t>
            </a:r>
            <a:r>
              <a:rPr lang="de-DE" altLang="zh-TW" sz="2400" i="1" baseline="30000" dirty="0" smtClean="0"/>
              <a:t> </a:t>
            </a:r>
            <a:r>
              <a:rPr lang="de-DE" altLang="zh-TW" sz="2400" dirty="0" smtClean="0"/>
              <a:t>Nullstellenbestimmung ergibt (Boltzmann-Gibbs-Dichte):</a:t>
            </a:r>
          </a:p>
          <a:p>
            <a:pPr>
              <a:lnSpc>
                <a:spcPct val="140000"/>
              </a:lnSpc>
            </a:pPr>
            <a:endParaRPr lang="de-DE" altLang="zh-TW" sz="2400" dirty="0" smtClean="0"/>
          </a:p>
          <a:p>
            <a:pPr>
              <a:lnSpc>
                <a:spcPct val="140000"/>
              </a:lnSpc>
            </a:pPr>
            <a:endParaRPr lang="de-DE" altLang="zh-TW" sz="2400" dirty="0" smtClean="0"/>
          </a:p>
          <a:p>
            <a:pPr>
              <a:lnSpc>
                <a:spcPct val="130000"/>
              </a:lnSpc>
              <a:buFont typeface="Wingdings" charset="2"/>
              <a:buNone/>
            </a:pPr>
            <a:r>
              <a:rPr lang="de-DE" altLang="zh-TW" sz="2400" dirty="0" smtClean="0"/>
              <a:t>	wobei </a:t>
            </a:r>
            <a:r>
              <a:rPr lang="de-DE" altLang="zh-TW" sz="2400" i="1" dirty="0" smtClean="0"/>
              <a:t>Z</a:t>
            </a:r>
            <a:r>
              <a:rPr lang="de-DE" altLang="zh-TW" sz="2400" dirty="0" smtClean="0"/>
              <a:t> ein Normalisierungsfaktor ist</a:t>
            </a:r>
            <a:endParaRPr lang="de-DE" altLang="zh-TW" sz="2400" dirty="0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979275"/>
              </p:ext>
            </p:extLst>
          </p:nvPr>
        </p:nvGraphicFramePr>
        <p:xfrm>
          <a:off x="1187624" y="1916832"/>
          <a:ext cx="61722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r:id="rId3" imgW="3124200" imgH="317500" progId="Equation.3">
                  <p:embed/>
                </p:oleObj>
              </mc:Choice>
              <mc:Fallback>
                <p:oleObj r:id="rId3" imgW="31242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916832"/>
                        <a:ext cx="617220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551721"/>
              </p:ext>
            </p:extLst>
          </p:nvPr>
        </p:nvGraphicFramePr>
        <p:xfrm>
          <a:off x="2411760" y="3681412"/>
          <a:ext cx="2590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5" imgW="1409400" imgH="596880" progId="Equation.3">
                  <p:embed/>
                </p:oleObj>
              </mc:Choice>
              <mc:Fallback>
                <p:oleObj name="Equation" r:id="rId5" imgW="140940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681412"/>
                        <a:ext cx="25908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06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Anfragebeantwortungsproblem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" y="1196975"/>
            <a:ext cx="7801928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101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470893" y="1204243"/>
            <a:ext cx="77529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smtClean="0"/>
              <a:t>Gegeben</a:t>
            </a:r>
            <a:endParaRPr lang="de-DE" sz="2000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893" y="5085184"/>
            <a:ext cx="77529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smtClean="0"/>
              <a:t>Berechne</a:t>
            </a:r>
            <a:endParaRPr lang="de-DE" sz="20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2982029"/>
            <a:ext cx="70362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Datenbanktabellen (wenn fehlend </a:t>
            </a:r>
            <a:r>
              <a:rPr lang="de-DE" sz="2000" dirty="0" err="1" smtClean="0"/>
              <a:t>w</a:t>
            </a:r>
            <a:r>
              <a:rPr lang="de-DE" sz="2000" dirty="0" smtClean="0"/>
              <a:t>=1)</a:t>
            </a:r>
            <a:endParaRPr lang="de-DE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</a:t>
            </a:r>
            <a:r>
              <a:rPr lang="en-US" dirty="0" err="1" smtClean="0"/>
              <a:t>Berechnung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7" y="1052736"/>
            <a:ext cx="7761725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102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2627784" y="582617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  <a:latin typeface="Arial" charset="0"/>
              </a:rPr>
              <a:t>Van den </a:t>
            </a:r>
            <a:r>
              <a:rPr lang="en-US" sz="1100" dirty="0" err="1">
                <a:solidFill>
                  <a:srgbClr val="170BFF"/>
                </a:solidFill>
                <a:latin typeface="Arial" charset="0"/>
              </a:rPr>
              <a:t>Broeck</a:t>
            </a:r>
            <a:r>
              <a:rPr lang="en-US" sz="1100" dirty="0">
                <a:solidFill>
                  <a:srgbClr val="170BFF"/>
                </a:solidFill>
                <a:latin typeface="Arial" charset="0"/>
              </a:rPr>
              <a:t>, G., </a:t>
            </a:r>
            <a:r>
              <a:rPr lang="en-US" sz="1100" dirty="0" err="1">
                <a:solidFill>
                  <a:srgbClr val="170BFF"/>
                </a:solidFill>
                <a:latin typeface="Arial" charset="0"/>
              </a:rPr>
              <a:t>Meert</a:t>
            </a:r>
            <a:r>
              <a:rPr lang="en-US" sz="1100" dirty="0">
                <a:solidFill>
                  <a:srgbClr val="170BFF"/>
                </a:solidFill>
                <a:latin typeface="Arial" charset="0"/>
              </a:rPr>
              <a:t>, W., &amp; </a:t>
            </a:r>
            <a:r>
              <a:rPr lang="en-US" sz="1100" dirty="0" err="1">
                <a:solidFill>
                  <a:srgbClr val="170BFF"/>
                </a:solidFill>
                <a:latin typeface="Arial" charset="0"/>
              </a:rPr>
              <a:t>Darwiche</a:t>
            </a:r>
            <a:r>
              <a:rPr lang="en-US" sz="1100" dirty="0">
                <a:solidFill>
                  <a:srgbClr val="170BFF"/>
                </a:solidFill>
                <a:latin typeface="Arial" charset="0"/>
              </a:rPr>
              <a:t>, A. (2013). </a:t>
            </a:r>
            <a:r>
              <a:rPr lang="en-US" sz="1100" dirty="0" err="1">
                <a:solidFill>
                  <a:srgbClr val="170BFF"/>
                </a:solidFill>
                <a:latin typeface="Arial" charset="0"/>
              </a:rPr>
              <a:t>Skolemization</a:t>
            </a:r>
            <a:r>
              <a:rPr lang="en-US" sz="1100" dirty="0">
                <a:solidFill>
                  <a:srgbClr val="170BFF"/>
                </a:solidFill>
                <a:latin typeface="Arial" charset="0"/>
              </a:rPr>
              <a:t> for weighted first-order model counting. Proceedings of KR. </a:t>
            </a:r>
            <a:endParaRPr lang="en-US" sz="1100" dirty="0">
              <a:solidFill>
                <a:srgbClr val="170BFF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3621" y="623847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rgbClr val="170BFF"/>
                </a:solidFill>
                <a:latin typeface="Arial" charset="0"/>
              </a:rPr>
              <a:t>Jha</a:t>
            </a:r>
            <a:r>
              <a:rPr lang="en-US" sz="1100" dirty="0">
                <a:solidFill>
                  <a:srgbClr val="170BFF"/>
                </a:solidFill>
                <a:latin typeface="Arial" charset="0"/>
              </a:rPr>
              <a:t>, A., &amp; </a:t>
            </a:r>
            <a:r>
              <a:rPr lang="en-US" sz="1100" dirty="0" err="1">
                <a:solidFill>
                  <a:srgbClr val="170BFF"/>
                </a:solidFill>
                <a:latin typeface="Arial" charset="0"/>
              </a:rPr>
              <a:t>Suciu</a:t>
            </a:r>
            <a:r>
              <a:rPr lang="en-US" sz="1100" dirty="0">
                <a:solidFill>
                  <a:srgbClr val="170BFF"/>
                </a:solidFill>
                <a:latin typeface="Arial" charset="0"/>
              </a:rPr>
              <a:t>, D. (2012). Probabilistic databases with </a:t>
            </a:r>
            <a:r>
              <a:rPr lang="en-US" sz="1100" dirty="0" err="1">
                <a:solidFill>
                  <a:srgbClr val="170BFF"/>
                </a:solidFill>
                <a:latin typeface="Arial" charset="0"/>
              </a:rPr>
              <a:t>MarkoViews</a:t>
            </a:r>
            <a:r>
              <a:rPr lang="en-US" sz="1100" dirty="0">
                <a:solidFill>
                  <a:srgbClr val="170BFF"/>
                </a:solidFill>
                <a:latin typeface="Arial" charset="0"/>
              </a:rPr>
              <a:t>. Proceedings of the VLDB Endowment, 5(11), 1160-1171 </a:t>
            </a:r>
            <a:endParaRPr lang="en-US" sz="1100" dirty="0">
              <a:solidFill>
                <a:srgbClr val="170B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96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55" y="1196975"/>
            <a:ext cx="7243090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103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4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 smtClean="0"/>
                  <a:t>Probabilistisches</a:t>
                </a:r>
                <a:r>
                  <a:rPr lang="de-DE" sz="2000" dirty="0" smtClean="0"/>
                  <a:t/>
                </a:r>
                <a:br>
                  <a:rPr lang="de-DE" sz="2000" dirty="0" smtClean="0"/>
                </a:br>
                <a:r>
                  <a:rPr lang="de-DE" sz="2000" dirty="0" smtClean="0"/>
                  <a:t>Datenmodell</a:t>
                </a:r>
                <a:endParaRPr lang="de-DE" sz="2000" noProof="1" smtClean="0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 smtClean="0"/>
                  <a:t>Extensionale</a:t>
                </a:r>
                <a:r>
                  <a:rPr lang="de-DE" sz="2000" dirty="0" smtClean="0"/>
                  <a:t/>
                </a:r>
                <a:br>
                  <a:rPr lang="de-DE" sz="2000" dirty="0" smtClean="0"/>
                </a:br>
                <a:r>
                  <a:rPr lang="de-DE" sz="2000" dirty="0" smtClean="0"/>
                  <a:t>Anfragepläne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 smtClean="0"/>
                <a:t>Extensionale</a:t>
              </a:r>
              <a:r>
                <a:rPr lang="de-DE" sz="2000" dirty="0" smtClean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 smtClean="0"/>
              <a:t>Probabilistische</a:t>
            </a:r>
            <a:r>
              <a:rPr lang="de-DE" sz="2400" dirty="0" smtClean="0"/>
              <a:t> Datenbanken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Einführung: Motivierende 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434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Wiederholung</a:t>
            </a:r>
            <a:r>
              <a:rPr lang="en-US" dirty="0" smtClean="0"/>
              <a:t>: </a:t>
            </a:r>
            <a:r>
              <a:rPr lang="en-US" dirty="0" err="1" smtClean="0"/>
              <a:t>Relationales</a:t>
            </a:r>
            <a:r>
              <a:rPr lang="en-US" dirty="0" smtClean="0"/>
              <a:t> </a:t>
            </a:r>
            <a:r>
              <a:rPr lang="en-US" dirty="0" err="1" smtClean="0"/>
              <a:t>Datenmodell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641579"/>
              </p:ext>
            </p:extLst>
          </p:nvPr>
        </p:nvGraphicFramePr>
        <p:xfrm>
          <a:off x="6390307" y="1831138"/>
          <a:ext cx="2209800" cy="1097280"/>
        </p:xfrm>
        <a:graphic>
          <a:graphicData uri="http://schemas.openxmlformats.org/drawingml/2006/table">
            <a:tbl>
              <a:tblPr/>
              <a:tblGrid>
                <a:gridCol w="914400"/>
                <a:gridCol w="609600"/>
                <a:gridCol w="68580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0307" y="1371305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102474"/>
              </p:ext>
            </p:extLst>
          </p:nvPr>
        </p:nvGraphicFramePr>
        <p:xfrm>
          <a:off x="4573820" y="1831138"/>
          <a:ext cx="1678693" cy="1371600"/>
        </p:xfrm>
        <a:graphic>
          <a:graphicData uri="http://schemas.openxmlformats.org/drawingml/2006/table">
            <a:tbl>
              <a:tblPr/>
              <a:tblGrid>
                <a:gridCol w="723033"/>
                <a:gridCol w="95566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3068" y="1371305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7971" y="143880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Daten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gespeichert</a:t>
            </a:r>
            <a:r>
              <a:rPr lang="en-US" dirty="0" smtClean="0"/>
              <a:t> in </a:t>
            </a:r>
            <a:r>
              <a:rPr lang="en-US" dirty="0" err="1" smtClean="0"/>
              <a:t>Relationen</a:t>
            </a:r>
            <a:r>
              <a:rPr lang="en-US" dirty="0" smtClean="0"/>
              <a:t> (= </a:t>
            </a:r>
            <a:r>
              <a:rPr lang="en-US" dirty="0" err="1" smtClean="0"/>
              <a:t>Tabellen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820" y="3364764"/>
            <a:ext cx="9144000" cy="654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537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Relationales</a:t>
            </a:r>
            <a:r>
              <a:rPr lang="en-US" dirty="0"/>
              <a:t> </a:t>
            </a:r>
            <a:r>
              <a:rPr lang="en-US" dirty="0" err="1"/>
              <a:t>Datenmodell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87324"/>
              </p:ext>
            </p:extLst>
          </p:nvPr>
        </p:nvGraphicFramePr>
        <p:xfrm>
          <a:off x="6390307" y="1831138"/>
          <a:ext cx="2209800" cy="1097280"/>
        </p:xfrm>
        <a:graphic>
          <a:graphicData uri="http://schemas.openxmlformats.org/drawingml/2006/table">
            <a:tbl>
              <a:tblPr/>
              <a:tblGrid>
                <a:gridCol w="914400"/>
                <a:gridCol w="609600"/>
                <a:gridCol w="68580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0307" y="1371305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129584"/>
              </p:ext>
            </p:extLst>
          </p:nvPr>
        </p:nvGraphicFramePr>
        <p:xfrm>
          <a:off x="4573820" y="1831138"/>
          <a:ext cx="1678693" cy="1371600"/>
        </p:xfrm>
        <a:graphic>
          <a:graphicData uri="http://schemas.openxmlformats.org/drawingml/2006/table">
            <a:tbl>
              <a:tblPr/>
              <a:tblGrid>
                <a:gridCol w="723033"/>
                <a:gridCol w="95566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3068" y="1371305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7971" y="3420299"/>
            <a:ext cx="165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Anfragen</a:t>
            </a:r>
            <a:r>
              <a:rPr lang="en-US" dirty="0" smtClean="0"/>
              <a:t>:  SQL,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7971" y="143880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Daten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gespeichert</a:t>
            </a:r>
            <a:r>
              <a:rPr lang="en-US" dirty="0"/>
              <a:t> in </a:t>
            </a:r>
            <a:r>
              <a:rPr lang="en-US" dirty="0" err="1" smtClean="0"/>
              <a:t>Relationen</a:t>
            </a:r>
            <a:r>
              <a:rPr lang="en-US" dirty="0" smtClean="0"/>
              <a:t> </a:t>
            </a:r>
            <a:r>
              <a:rPr lang="en-US" dirty="0"/>
              <a:t>(= </a:t>
            </a:r>
            <a:r>
              <a:rPr lang="en-US" dirty="0" err="1"/>
              <a:t>Tabellen</a:t>
            </a:r>
            <a:r>
              <a:rPr lang="en-US" dirty="0"/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20" y="3364764"/>
            <a:ext cx="9144000" cy="654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7971" y="3818031"/>
            <a:ext cx="4572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>
                <a:cs typeface="Courier"/>
              </a:rPr>
              <a:t>Find </a:t>
            </a:r>
            <a:r>
              <a:rPr lang="en-US" dirty="0">
                <a:cs typeface="Courier"/>
              </a:rPr>
              <a:t>all owners of objects in the Office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971" y="4330576"/>
            <a:ext cx="3121367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ourier"/>
              </a:rPr>
              <a:t>-- SQL: </a:t>
            </a:r>
            <a:r>
              <a:rPr lang="en-US" sz="1400" dirty="0" err="1" smtClean="0">
                <a:cs typeface="Courier"/>
              </a:rPr>
              <a:t>z.B</a:t>
            </a:r>
            <a:r>
              <a:rPr lang="en-US" sz="1400" dirty="0" smtClean="0">
                <a:cs typeface="Courier"/>
              </a:rPr>
              <a:t>. </a:t>
            </a:r>
            <a:r>
              <a:rPr lang="en-US" sz="1400" dirty="0" err="1" smtClean="0">
                <a:cs typeface="Courier"/>
              </a:rPr>
              <a:t>Postgres</a:t>
            </a:r>
            <a:endParaRPr lang="en-US" sz="1400" dirty="0" smtClean="0">
              <a:cs typeface="Courier"/>
            </a:endParaRPr>
          </a:p>
          <a:p>
            <a:endParaRPr lang="en-US" sz="1400" dirty="0" smtClean="0">
              <a:cs typeface="Courier"/>
            </a:endParaRPr>
          </a:p>
          <a:p>
            <a:r>
              <a:rPr lang="en-US" sz="1400" dirty="0" smtClean="0">
                <a:cs typeface="Courier"/>
              </a:rPr>
              <a:t>SELECT </a:t>
            </a:r>
            <a:r>
              <a:rPr lang="en-US" sz="1400" dirty="0">
                <a:cs typeface="Courier"/>
              </a:rPr>
              <a:t>DISTINCT </a:t>
            </a:r>
            <a:r>
              <a:rPr lang="en-US" sz="1400" dirty="0" err="1" smtClean="0">
                <a:cs typeface="Courier"/>
              </a:rPr>
              <a:t>Owner.name</a:t>
            </a:r>
            <a:r>
              <a:rPr lang="en-US" sz="1400" dirty="0">
                <a:cs typeface="Courier"/>
              </a:rPr>
              <a:t/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FROM </a:t>
            </a:r>
            <a:r>
              <a:rPr lang="en-US" sz="1400" dirty="0" smtClean="0">
                <a:cs typeface="Courier"/>
              </a:rPr>
              <a:t>Owner, Location</a:t>
            </a:r>
            <a:br>
              <a:rPr lang="en-US" sz="1400" dirty="0" smtClean="0">
                <a:cs typeface="Courier"/>
              </a:rPr>
            </a:br>
            <a:r>
              <a:rPr lang="en-US" sz="1400" dirty="0" smtClean="0">
                <a:cs typeface="Courier"/>
              </a:rPr>
              <a:t>WHERE </a:t>
            </a:r>
            <a:r>
              <a:rPr lang="en-US" sz="1400" dirty="0" err="1" smtClean="0">
                <a:cs typeface="Courier"/>
              </a:rPr>
              <a:t>Owner.object</a:t>
            </a:r>
            <a:r>
              <a:rPr lang="en-US" sz="1400" dirty="0" smtClean="0">
                <a:cs typeface="Courier"/>
              </a:rPr>
              <a:t> </a:t>
            </a:r>
            <a:r>
              <a:rPr lang="en-US" sz="1400" dirty="0">
                <a:cs typeface="Courier"/>
              </a:rPr>
              <a:t>= </a:t>
            </a:r>
            <a:r>
              <a:rPr lang="en-US" sz="1400" dirty="0" err="1" smtClean="0">
                <a:cs typeface="Courier"/>
              </a:rPr>
              <a:t>Location.object</a:t>
            </a:r>
            <a:r>
              <a:rPr lang="en-US" sz="1400" dirty="0">
                <a:cs typeface="Courier"/>
              </a:rPr>
              <a:t/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     and  </a:t>
            </a:r>
            <a:r>
              <a:rPr lang="en-US" sz="1400" dirty="0" err="1" smtClean="0">
                <a:cs typeface="Courier"/>
              </a:rPr>
              <a:t>Location.loc</a:t>
            </a:r>
            <a:r>
              <a:rPr lang="en-US" sz="1400" dirty="0" smtClean="0">
                <a:cs typeface="Courier"/>
              </a:rPr>
              <a:t> </a:t>
            </a:r>
            <a:r>
              <a:rPr lang="en-US" sz="1400" dirty="0">
                <a:cs typeface="Courier"/>
              </a:rPr>
              <a:t>= ‘Office’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6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Relationales</a:t>
            </a:r>
            <a:r>
              <a:rPr lang="en-US" dirty="0"/>
              <a:t> </a:t>
            </a:r>
            <a:r>
              <a:rPr lang="en-US" dirty="0" err="1"/>
              <a:t>Datenmodell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410828"/>
              </p:ext>
            </p:extLst>
          </p:nvPr>
        </p:nvGraphicFramePr>
        <p:xfrm>
          <a:off x="6390307" y="1831138"/>
          <a:ext cx="2209800" cy="1097280"/>
        </p:xfrm>
        <a:graphic>
          <a:graphicData uri="http://schemas.openxmlformats.org/drawingml/2006/table">
            <a:tbl>
              <a:tblPr/>
              <a:tblGrid>
                <a:gridCol w="914400"/>
                <a:gridCol w="609600"/>
                <a:gridCol w="68580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0307" y="1371305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746913"/>
              </p:ext>
            </p:extLst>
          </p:nvPr>
        </p:nvGraphicFramePr>
        <p:xfrm>
          <a:off x="4573820" y="1831138"/>
          <a:ext cx="1678693" cy="1371600"/>
        </p:xfrm>
        <a:graphic>
          <a:graphicData uri="http://schemas.openxmlformats.org/drawingml/2006/table">
            <a:tbl>
              <a:tblPr/>
              <a:tblGrid>
                <a:gridCol w="723033"/>
                <a:gridCol w="95566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3068" y="1371305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7971" y="143880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Daten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gespeichert</a:t>
            </a:r>
            <a:r>
              <a:rPr lang="en-US" dirty="0"/>
              <a:t> in </a:t>
            </a:r>
            <a:r>
              <a:rPr lang="en-US" dirty="0" err="1"/>
              <a:t>Relationen</a:t>
            </a:r>
            <a:r>
              <a:rPr lang="en-US" dirty="0"/>
              <a:t> (= </a:t>
            </a:r>
            <a:r>
              <a:rPr lang="en-US" dirty="0" err="1"/>
              <a:t>Tabellen</a:t>
            </a:r>
            <a:r>
              <a:rPr lang="en-US" dirty="0"/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20" y="3364764"/>
            <a:ext cx="9144000" cy="654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7971" y="3420299"/>
            <a:ext cx="165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Anfragen</a:t>
            </a:r>
            <a:r>
              <a:rPr lang="en-US" dirty="0" smtClean="0"/>
              <a:t>:  SQL,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47971" y="3818031"/>
            <a:ext cx="4572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>
                <a:cs typeface="Courier"/>
              </a:rPr>
              <a:t>Find </a:t>
            </a:r>
            <a:r>
              <a:rPr lang="en-US" dirty="0">
                <a:cs typeface="Courier"/>
              </a:rPr>
              <a:t>all owners of objects in the Office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33493" y="3420299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Vereinigung</a:t>
            </a:r>
            <a:r>
              <a:rPr lang="en-US" dirty="0" smtClean="0"/>
              <a:t> </a:t>
            </a:r>
            <a:r>
              <a:rPr lang="en-US" dirty="0" err="1" smtClean="0"/>
              <a:t>konjunktiver</a:t>
            </a:r>
            <a:r>
              <a:rPr lang="en-US" dirty="0" smtClean="0"/>
              <a:t> </a:t>
            </a:r>
            <a:r>
              <a:rPr lang="en-US" dirty="0" err="1" smtClean="0"/>
              <a:t>Anfragen</a:t>
            </a:r>
            <a:endParaRPr lang="en-US" dirty="0" smtClean="0"/>
          </a:p>
          <a:p>
            <a:r>
              <a:rPr lang="en-US" dirty="0" smtClean="0"/>
              <a:t>Unions </a:t>
            </a:r>
            <a:r>
              <a:rPr lang="en-US" dirty="0"/>
              <a:t>of Conjunctive </a:t>
            </a:r>
            <a:r>
              <a:rPr lang="en-US" dirty="0" smtClean="0"/>
              <a:t>Queries (UCQs)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7971" y="4330576"/>
            <a:ext cx="3121367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ourier"/>
              </a:rPr>
              <a:t>-- SQL: </a:t>
            </a:r>
            <a:r>
              <a:rPr lang="en-US" sz="1400" dirty="0" err="1">
                <a:cs typeface="Courier"/>
              </a:rPr>
              <a:t>z.B</a:t>
            </a:r>
            <a:r>
              <a:rPr lang="en-US" sz="1400" dirty="0">
                <a:cs typeface="Courier"/>
              </a:rPr>
              <a:t>. </a:t>
            </a:r>
            <a:r>
              <a:rPr lang="en-US" sz="1400" dirty="0" err="1">
                <a:cs typeface="Courier"/>
              </a:rPr>
              <a:t>Postgres</a:t>
            </a:r>
            <a:endParaRPr lang="en-US" sz="1400" dirty="0">
              <a:cs typeface="Courier"/>
            </a:endParaRPr>
          </a:p>
          <a:p>
            <a:endParaRPr lang="en-US" sz="1400" dirty="0" smtClean="0">
              <a:cs typeface="Courier"/>
            </a:endParaRPr>
          </a:p>
          <a:p>
            <a:r>
              <a:rPr lang="en-US" sz="1400" dirty="0" smtClean="0">
                <a:cs typeface="Courier"/>
              </a:rPr>
              <a:t>SELECT </a:t>
            </a:r>
            <a:r>
              <a:rPr lang="en-US" sz="1400" dirty="0">
                <a:cs typeface="Courier"/>
              </a:rPr>
              <a:t>DISTINCT </a:t>
            </a:r>
            <a:r>
              <a:rPr lang="en-US" sz="1400" dirty="0" err="1" smtClean="0">
                <a:cs typeface="Courier"/>
              </a:rPr>
              <a:t>Owner.name</a:t>
            </a:r>
            <a:r>
              <a:rPr lang="en-US" sz="1400" dirty="0">
                <a:cs typeface="Courier"/>
              </a:rPr>
              <a:t/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FROM </a:t>
            </a:r>
            <a:r>
              <a:rPr lang="en-US" sz="1400" dirty="0" smtClean="0">
                <a:cs typeface="Courier"/>
              </a:rPr>
              <a:t>Owner, Location</a:t>
            </a:r>
            <a:br>
              <a:rPr lang="en-US" sz="1400" dirty="0" smtClean="0">
                <a:cs typeface="Courier"/>
              </a:rPr>
            </a:br>
            <a:r>
              <a:rPr lang="en-US" sz="1400" dirty="0" smtClean="0">
                <a:cs typeface="Courier"/>
              </a:rPr>
              <a:t>WHERE </a:t>
            </a:r>
            <a:r>
              <a:rPr lang="en-US" sz="1400" dirty="0" err="1" smtClean="0">
                <a:cs typeface="Courier"/>
              </a:rPr>
              <a:t>Owner.object</a:t>
            </a:r>
            <a:r>
              <a:rPr lang="en-US" sz="1400" dirty="0" smtClean="0">
                <a:cs typeface="Courier"/>
              </a:rPr>
              <a:t> </a:t>
            </a:r>
            <a:r>
              <a:rPr lang="en-US" sz="1400" dirty="0">
                <a:cs typeface="Courier"/>
              </a:rPr>
              <a:t>= </a:t>
            </a:r>
            <a:r>
              <a:rPr lang="en-US" sz="1400" dirty="0" err="1" smtClean="0">
                <a:cs typeface="Courier"/>
              </a:rPr>
              <a:t>Location.object</a:t>
            </a:r>
            <a:r>
              <a:rPr lang="en-US" sz="1400" dirty="0">
                <a:cs typeface="Courier"/>
              </a:rPr>
              <a:t/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     and  </a:t>
            </a:r>
            <a:r>
              <a:rPr lang="en-US" sz="1400" dirty="0" err="1" smtClean="0">
                <a:cs typeface="Courier"/>
              </a:rPr>
              <a:t>Location.loc</a:t>
            </a:r>
            <a:r>
              <a:rPr lang="en-US" sz="1400" dirty="0" smtClean="0">
                <a:cs typeface="Courier"/>
              </a:rPr>
              <a:t> </a:t>
            </a:r>
            <a:r>
              <a:rPr lang="en-US" sz="1400" dirty="0">
                <a:cs typeface="Courier"/>
              </a:rPr>
              <a:t>= ‘Office’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031" y="4843690"/>
            <a:ext cx="2906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NB </a:t>
            </a:r>
            <a:r>
              <a:rPr lang="en-US" sz="1600" dirty="0" err="1" smtClean="0"/>
              <a:t>x,t</a:t>
            </a:r>
            <a:r>
              <a:rPr lang="en-US" sz="1600" dirty="0" smtClean="0"/>
              <a:t> </a:t>
            </a:r>
            <a:r>
              <a:rPr lang="en-US" sz="1600" dirty="0" err="1" smtClean="0"/>
              <a:t>sind</a:t>
            </a:r>
            <a:r>
              <a:rPr lang="en-US" sz="1600" dirty="0" smtClean="0"/>
              <a:t> </a:t>
            </a:r>
            <a:r>
              <a:rPr lang="en-US" sz="1600" dirty="0" err="1" smtClean="0"/>
              <a:t>existenzquantifiziert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017031" y="4397310"/>
            <a:ext cx="45673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x,t,y</a:t>
            </a:r>
            <a:r>
              <a:rPr lang="en-US" dirty="0" smtClean="0"/>
              <a:t>),y=‘Office’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017031" y="5396597"/>
            <a:ext cx="48034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 ∃</a:t>
            </a:r>
            <a:r>
              <a:rPr lang="en-US" dirty="0" smtClean="0"/>
              <a:t>t (</a:t>
            </a:r>
            <a:r>
              <a:rPr lang="en-US" dirty="0"/>
              <a:t>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</a:t>
            </a:r>
            <a:r>
              <a:rPr lang="en-US" dirty="0" err="1" smtClean="0"/>
              <a:t>,’Office</a:t>
            </a:r>
            <a:r>
              <a:rPr lang="en-US" dirty="0" smtClean="0"/>
              <a:t>’)</a:t>
            </a:r>
            <a:r>
              <a:rPr lang="en-US" dirty="0"/>
              <a:t>)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87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Relationales</a:t>
            </a:r>
            <a:r>
              <a:rPr lang="en-US" dirty="0"/>
              <a:t> </a:t>
            </a:r>
            <a:r>
              <a:rPr lang="en-US" dirty="0" err="1"/>
              <a:t>Datenmodell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059575"/>
              </p:ext>
            </p:extLst>
          </p:nvPr>
        </p:nvGraphicFramePr>
        <p:xfrm>
          <a:off x="6390307" y="1831138"/>
          <a:ext cx="2209800" cy="1097280"/>
        </p:xfrm>
        <a:graphic>
          <a:graphicData uri="http://schemas.openxmlformats.org/drawingml/2006/table">
            <a:tbl>
              <a:tblPr/>
              <a:tblGrid>
                <a:gridCol w="914400"/>
                <a:gridCol w="609600"/>
                <a:gridCol w="68580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0307" y="1371305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31194"/>
              </p:ext>
            </p:extLst>
          </p:nvPr>
        </p:nvGraphicFramePr>
        <p:xfrm>
          <a:off x="4573820" y="1831138"/>
          <a:ext cx="1678693" cy="1371600"/>
        </p:xfrm>
        <a:graphic>
          <a:graphicData uri="http://schemas.openxmlformats.org/drawingml/2006/table">
            <a:tbl>
              <a:tblPr/>
              <a:tblGrid>
                <a:gridCol w="723033"/>
                <a:gridCol w="95566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3068" y="1371305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51793" y="5805264"/>
            <a:ext cx="137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Antwort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D2533C"/>
                </a:solidFill>
              </a:rPr>
              <a:t>Q</a:t>
            </a:r>
            <a:r>
              <a:rPr lang="en-US" dirty="0" smtClean="0"/>
              <a:t>=</a:t>
            </a:r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930715"/>
              </p:ext>
            </p:extLst>
          </p:nvPr>
        </p:nvGraphicFramePr>
        <p:xfrm>
          <a:off x="3107809" y="5776063"/>
          <a:ext cx="723033" cy="822960"/>
        </p:xfrm>
        <a:graphic>
          <a:graphicData uri="http://schemas.openxmlformats.org/drawingml/2006/table">
            <a:tbl>
              <a:tblPr/>
              <a:tblGrid>
                <a:gridCol w="723033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971" y="143880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Daten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gespeichert</a:t>
            </a:r>
            <a:r>
              <a:rPr lang="en-US" dirty="0"/>
              <a:t> in </a:t>
            </a:r>
            <a:r>
              <a:rPr lang="en-US" dirty="0" err="1"/>
              <a:t>Relationen</a:t>
            </a:r>
            <a:r>
              <a:rPr lang="en-US" dirty="0"/>
              <a:t> (= </a:t>
            </a:r>
            <a:r>
              <a:rPr lang="en-US" dirty="0" err="1"/>
              <a:t>Tabellen</a:t>
            </a:r>
            <a:r>
              <a:rPr lang="en-US" dirty="0"/>
              <a:t>)</a:t>
            </a:r>
          </a:p>
        </p:txBody>
      </p:sp>
      <p:sp>
        <p:nvSpPr>
          <p:cNvPr id="3" name="Oval 2"/>
          <p:cNvSpPr/>
          <p:nvPr/>
        </p:nvSpPr>
        <p:spPr>
          <a:xfrm>
            <a:off x="4399331" y="2360065"/>
            <a:ext cx="1853182" cy="323016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5867" y="2330469"/>
            <a:ext cx="2446612" cy="379681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04252" y="6021155"/>
            <a:ext cx="1019676" cy="323016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11"/>
          <p:cNvCxnSpPr/>
          <p:nvPr/>
        </p:nvCxnSpPr>
        <p:spPr>
          <a:xfrm>
            <a:off x="1820" y="3364764"/>
            <a:ext cx="9144000" cy="654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17"/>
          <p:cNvSpPr txBox="1"/>
          <p:nvPr/>
        </p:nvSpPr>
        <p:spPr>
          <a:xfrm>
            <a:off x="147971" y="3420299"/>
            <a:ext cx="165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Anfragen</a:t>
            </a:r>
            <a:r>
              <a:rPr lang="en-US" dirty="0" smtClean="0"/>
              <a:t>:  SQL,</a:t>
            </a:r>
            <a:endParaRPr lang="en-US" dirty="0"/>
          </a:p>
        </p:txBody>
      </p:sp>
      <p:sp>
        <p:nvSpPr>
          <p:cNvPr id="34" name="Rectangle 21"/>
          <p:cNvSpPr/>
          <p:nvPr/>
        </p:nvSpPr>
        <p:spPr>
          <a:xfrm>
            <a:off x="147971" y="3818031"/>
            <a:ext cx="4572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>
                <a:cs typeface="Courier"/>
              </a:rPr>
              <a:t>Find </a:t>
            </a:r>
            <a:r>
              <a:rPr lang="en-US" dirty="0">
                <a:cs typeface="Courier"/>
              </a:rPr>
              <a:t>all owners of objects in the Office</a:t>
            </a:r>
          </a:p>
        </p:txBody>
      </p:sp>
      <p:sp>
        <p:nvSpPr>
          <p:cNvPr id="35" name="TextBox 22"/>
          <p:cNvSpPr txBox="1"/>
          <p:nvPr/>
        </p:nvSpPr>
        <p:spPr>
          <a:xfrm>
            <a:off x="5233493" y="3420299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Vereinigung</a:t>
            </a:r>
            <a:r>
              <a:rPr lang="en-US" dirty="0" smtClean="0"/>
              <a:t> </a:t>
            </a:r>
            <a:r>
              <a:rPr lang="en-US" dirty="0" err="1" smtClean="0"/>
              <a:t>konjunktiver</a:t>
            </a:r>
            <a:r>
              <a:rPr lang="en-US" dirty="0" smtClean="0"/>
              <a:t> </a:t>
            </a:r>
            <a:r>
              <a:rPr lang="en-US" dirty="0" err="1" smtClean="0"/>
              <a:t>Anfragen</a:t>
            </a:r>
            <a:endParaRPr lang="en-US" dirty="0" smtClean="0"/>
          </a:p>
          <a:p>
            <a:r>
              <a:rPr lang="en-US" dirty="0" smtClean="0"/>
              <a:t>Unions </a:t>
            </a:r>
            <a:r>
              <a:rPr lang="en-US" dirty="0"/>
              <a:t>of Conjunctive </a:t>
            </a:r>
            <a:r>
              <a:rPr lang="en-US" dirty="0" smtClean="0"/>
              <a:t>Queries (UCQs)</a:t>
            </a:r>
            <a:endParaRPr lang="en-US" dirty="0"/>
          </a:p>
        </p:txBody>
      </p:sp>
      <p:sp>
        <p:nvSpPr>
          <p:cNvPr id="36" name="TextBox 23"/>
          <p:cNvSpPr txBox="1"/>
          <p:nvPr/>
        </p:nvSpPr>
        <p:spPr>
          <a:xfrm>
            <a:off x="147971" y="4330576"/>
            <a:ext cx="3121367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ourier"/>
              </a:rPr>
              <a:t>-- SQL: </a:t>
            </a:r>
            <a:r>
              <a:rPr lang="en-US" sz="1400" dirty="0" err="1">
                <a:cs typeface="Courier"/>
              </a:rPr>
              <a:t>z.B</a:t>
            </a:r>
            <a:r>
              <a:rPr lang="en-US" sz="1400" dirty="0">
                <a:cs typeface="Courier"/>
              </a:rPr>
              <a:t>. </a:t>
            </a:r>
            <a:r>
              <a:rPr lang="en-US" sz="1400" dirty="0" err="1">
                <a:cs typeface="Courier"/>
              </a:rPr>
              <a:t>Postgres</a:t>
            </a:r>
            <a:endParaRPr lang="en-US" sz="1400" dirty="0">
              <a:cs typeface="Courier"/>
            </a:endParaRPr>
          </a:p>
          <a:p>
            <a:endParaRPr lang="en-US" sz="1400" dirty="0" smtClean="0">
              <a:cs typeface="Courier"/>
            </a:endParaRPr>
          </a:p>
          <a:p>
            <a:r>
              <a:rPr lang="en-US" sz="1400" dirty="0" smtClean="0">
                <a:cs typeface="Courier"/>
              </a:rPr>
              <a:t>SELECT </a:t>
            </a:r>
            <a:r>
              <a:rPr lang="en-US" sz="1400" dirty="0">
                <a:cs typeface="Courier"/>
              </a:rPr>
              <a:t>DISTINCT </a:t>
            </a:r>
            <a:r>
              <a:rPr lang="en-US" sz="1400" dirty="0" err="1" smtClean="0">
                <a:cs typeface="Courier"/>
              </a:rPr>
              <a:t>Owner.name</a:t>
            </a:r>
            <a:r>
              <a:rPr lang="en-US" sz="1400" dirty="0">
                <a:cs typeface="Courier"/>
              </a:rPr>
              <a:t/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FROM </a:t>
            </a:r>
            <a:r>
              <a:rPr lang="en-US" sz="1400" dirty="0" smtClean="0">
                <a:cs typeface="Courier"/>
              </a:rPr>
              <a:t>Owner, Location</a:t>
            </a:r>
            <a:br>
              <a:rPr lang="en-US" sz="1400" dirty="0" smtClean="0">
                <a:cs typeface="Courier"/>
              </a:rPr>
            </a:br>
            <a:r>
              <a:rPr lang="en-US" sz="1400" dirty="0" smtClean="0">
                <a:cs typeface="Courier"/>
              </a:rPr>
              <a:t>WHERE </a:t>
            </a:r>
            <a:r>
              <a:rPr lang="en-US" sz="1400" dirty="0" err="1" smtClean="0">
                <a:cs typeface="Courier"/>
              </a:rPr>
              <a:t>Owner.object</a:t>
            </a:r>
            <a:r>
              <a:rPr lang="en-US" sz="1400" dirty="0" smtClean="0">
                <a:cs typeface="Courier"/>
              </a:rPr>
              <a:t> </a:t>
            </a:r>
            <a:r>
              <a:rPr lang="en-US" sz="1400" dirty="0">
                <a:cs typeface="Courier"/>
              </a:rPr>
              <a:t>= </a:t>
            </a:r>
            <a:r>
              <a:rPr lang="en-US" sz="1400" dirty="0" err="1" smtClean="0">
                <a:cs typeface="Courier"/>
              </a:rPr>
              <a:t>Location.object</a:t>
            </a:r>
            <a:r>
              <a:rPr lang="en-US" sz="1400" dirty="0">
                <a:cs typeface="Courier"/>
              </a:rPr>
              <a:t/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     and  </a:t>
            </a:r>
            <a:r>
              <a:rPr lang="en-US" sz="1400" dirty="0" err="1" smtClean="0">
                <a:cs typeface="Courier"/>
              </a:rPr>
              <a:t>Location.loc</a:t>
            </a:r>
            <a:r>
              <a:rPr lang="en-US" sz="1400" dirty="0" smtClean="0">
                <a:cs typeface="Courier"/>
              </a:rPr>
              <a:t> </a:t>
            </a:r>
            <a:r>
              <a:rPr lang="en-US" sz="1400" dirty="0">
                <a:cs typeface="Courier"/>
              </a:rPr>
              <a:t>= ‘Office’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4017031" y="4843690"/>
            <a:ext cx="2906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NB </a:t>
            </a:r>
            <a:r>
              <a:rPr lang="en-US" sz="1600" dirty="0" err="1" smtClean="0"/>
              <a:t>x,t</a:t>
            </a:r>
            <a:r>
              <a:rPr lang="en-US" sz="1600" dirty="0" smtClean="0"/>
              <a:t> </a:t>
            </a:r>
            <a:r>
              <a:rPr lang="en-US" sz="1600" dirty="0" err="1" smtClean="0"/>
              <a:t>sind</a:t>
            </a:r>
            <a:r>
              <a:rPr lang="en-US" sz="1600" dirty="0" smtClean="0"/>
              <a:t> </a:t>
            </a:r>
            <a:r>
              <a:rPr lang="en-US" sz="1600" dirty="0" err="1" smtClean="0"/>
              <a:t>existenzquantifiziert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38" name="TextBox 25"/>
          <p:cNvSpPr txBox="1"/>
          <p:nvPr/>
        </p:nvSpPr>
        <p:spPr>
          <a:xfrm>
            <a:off x="4017031" y="4397310"/>
            <a:ext cx="45673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x,t,y</a:t>
            </a:r>
            <a:r>
              <a:rPr lang="en-US" dirty="0" smtClean="0"/>
              <a:t>),y=‘Office’</a:t>
            </a:r>
            <a:endParaRPr lang="en-US" dirty="0"/>
          </a:p>
        </p:txBody>
      </p:sp>
      <p:sp>
        <p:nvSpPr>
          <p:cNvPr id="39" name="TextBox 26"/>
          <p:cNvSpPr txBox="1"/>
          <p:nvPr/>
        </p:nvSpPr>
        <p:spPr>
          <a:xfrm>
            <a:off x="4017031" y="5396597"/>
            <a:ext cx="48034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 ∃</a:t>
            </a:r>
            <a:r>
              <a:rPr lang="en-US" dirty="0" smtClean="0"/>
              <a:t>t (</a:t>
            </a:r>
            <a:r>
              <a:rPr lang="en-US" dirty="0"/>
              <a:t>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</a:t>
            </a:r>
            <a:r>
              <a:rPr lang="en-US" dirty="0" err="1" smtClean="0"/>
              <a:t>,’Office</a:t>
            </a:r>
            <a:r>
              <a:rPr lang="en-US" dirty="0" smtClean="0"/>
              <a:t>’)</a:t>
            </a:r>
            <a:r>
              <a:rPr lang="en-US" dirty="0"/>
              <a:t>)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72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Relationales</a:t>
            </a:r>
            <a:r>
              <a:rPr lang="en-US" dirty="0"/>
              <a:t> </a:t>
            </a:r>
            <a:r>
              <a:rPr lang="en-US" dirty="0" err="1"/>
              <a:t>Datenmodell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52643"/>
              </p:ext>
            </p:extLst>
          </p:nvPr>
        </p:nvGraphicFramePr>
        <p:xfrm>
          <a:off x="6390307" y="1831138"/>
          <a:ext cx="2209800" cy="1097280"/>
        </p:xfrm>
        <a:graphic>
          <a:graphicData uri="http://schemas.openxmlformats.org/drawingml/2006/table">
            <a:tbl>
              <a:tblPr/>
              <a:tblGrid>
                <a:gridCol w="914400"/>
                <a:gridCol w="609600"/>
                <a:gridCol w="68580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0307" y="1371305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130271"/>
              </p:ext>
            </p:extLst>
          </p:nvPr>
        </p:nvGraphicFramePr>
        <p:xfrm>
          <a:off x="4573820" y="1831138"/>
          <a:ext cx="1678693" cy="1371600"/>
        </p:xfrm>
        <a:graphic>
          <a:graphicData uri="http://schemas.openxmlformats.org/drawingml/2006/table">
            <a:tbl>
              <a:tblPr/>
              <a:tblGrid>
                <a:gridCol w="723033"/>
                <a:gridCol w="95566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3068" y="1371305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51793" y="5805264"/>
            <a:ext cx="137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Antwort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D2533C"/>
                </a:solidFill>
              </a:rPr>
              <a:t>Q</a:t>
            </a:r>
            <a:r>
              <a:rPr lang="en-US" dirty="0" smtClean="0"/>
              <a:t>=</a:t>
            </a:r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450933"/>
              </p:ext>
            </p:extLst>
          </p:nvPr>
        </p:nvGraphicFramePr>
        <p:xfrm>
          <a:off x="3107809" y="5776063"/>
          <a:ext cx="723033" cy="822960"/>
        </p:xfrm>
        <a:graphic>
          <a:graphicData uri="http://schemas.openxmlformats.org/drawingml/2006/table">
            <a:tbl>
              <a:tblPr/>
              <a:tblGrid>
                <a:gridCol w="723033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971" y="143880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Daten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gespeichert</a:t>
            </a:r>
            <a:r>
              <a:rPr lang="en-US" dirty="0"/>
              <a:t> in </a:t>
            </a:r>
            <a:r>
              <a:rPr lang="en-US" dirty="0" err="1"/>
              <a:t>Relationen</a:t>
            </a:r>
            <a:r>
              <a:rPr lang="en-US" dirty="0"/>
              <a:t> (= </a:t>
            </a:r>
            <a:r>
              <a:rPr lang="en-US" dirty="0" err="1"/>
              <a:t>Tabellen</a:t>
            </a:r>
            <a:r>
              <a:rPr lang="en-US" dirty="0"/>
              <a:t>)</a:t>
            </a:r>
          </a:p>
        </p:txBody>
      </p:sp>
      <p:sp>
        <p:nvSpPr>
          <p:cNvPr id="3" name="Oval 2"/>
          <p:cNvSpPr/>
          <p:nvPr/>
        </p:nvSpPr>
        <p:spPr>
          <a:xfrm>
            <a:off x="4399331" y="2360065"/>
            <a:ext cx="1853182" cy="323016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5867" y="2330469"/>
            <a:ext cx="2446612" cy="379681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04252" y="6021155"/>
            <a:ext cx="1019676" cy="323016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11"/>
          <p:cNvCxnSpPr/>
          <p:nvPr/>
        </p:nvCxnSpPr>
        <p:spPr>
          <a:xfrm>
            <a:off x="1820" y="3364764"/>
            <a:ext cx="9144000" cy="654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17"/>
          <p:cNvSpPr txBox="1"/>
          <p:nvPr/>
        </p:nvSpPr>
        <p:spPr>
          <a:xfrm>
            <a:off x="147971" y="3420299"/>
            <a:ext cx="165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Anfragen</a:t>
            </a:r>
            <a:r>
              <a:rPr lang="en-US" dirty="0" smtClean="0"/>
              <a:t>:  SQL,</a:t>
            </a:r>
            <a:endParaRPr lang="en-US" dirty="0"/>
          </a:p>
        </p:txBody>
      </p:sp>
      <p:sp>
        <p:nvSpPr>
          <p:cNvPr id="34" name="Rectangle 21"/>
          <p:cNvSpPr/>
          <p:nvPr/>
        </p:nvSpPr>
        <p:spPr>
          <a:xfrm>
            <a:off x="147971" y="3818031"/>
            <a:ext cx="4572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>
                <a:cs typeface="Courier"/>
              </a:rPr>
              <a:t>Find </a:t>
            </a:r>
            <a:r>
              <a:rPr lang="en-US" dirty="0">
                <a:cs typeface="Courier"/>
              </a:rPr>
              <a:t>all owners of objects in the Office</a:t>
            </a:r>
          </a:p>
        </p:txBody>
      </p:sp>
      <p:sp>
        <p:nvSpPr>
          <p:cNvPr id="35" name="TextBox 22"/>
          <p:cNvSpPr txBox="1"/>
          <p:nvPr/>
        </p:nvSpPr>
        <p:spPr>
          <a:xfrm>
            <a:off x="5233493" y="3420299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Vereinigung</a:t>
            </a:r>
            <a:r>
              <a:rPr lang="en-US" dirty="0" smtClean="0"/>
              <a:t> </a:t>
            </a:r>
            <a:r>
              <a:rPr lang="en-US" dirty="0" err="1" smtClean="0"/>
              <a:t>konjunktiver</a:t>
            </a:r>
            <a:r>
              <a:rPr lang="en-US" dirty="0" smtClean="0"/>
              <a:t> </a:t>
            </a:r>
            <a:r>
              <a:rPr lang="en-US" dirty="0" err="1" smtClean="0"/>
              <a:t>Anfragen</a:t>
            </a:r>
            <a:endParaRPr lang="en-US" dirty="0" smtClean="0"/>
          </a:p>
          <a:p>
            <a:r>
              <a:rPr lang="en-US" dirty="0" smtClean="0"/>
              <a:t>Unions </a:t>
            </a:r>
            <a:r>
              <a:rPr lang="en-US" dirty="0"/>
              <a:t>of Conjunctive </a:t>
            </a:r>
            <a:r>
              <a:rPr lang="en-US" dirty="0" smtClean="0"/>
              <a:t>Queries (UCQs)</a:t>
            </a:r>
            <a:endParaRPr lang="en-US" dirty="0"/>
          </a:p>
        </p:txBody>
      </p:sp>
      <p:sp>
        <p:nvSpPr>
          <p:cNvPr id="36" name="TextBox 23"/>
          <p:cNvSpPr txBox="1"/>
          <p:nvPr/>
        </p:nvSpPr>
        <p:spPr>
          <a:xfrm>
            <a:off x="147971" y="4330576"/>
            <a:ext cx="3121367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ourier"/>
              </a:rPr>
              <a:t>-- SQL: </a:t>
            </a:r>
            <a:r>
              <a:rPr lang="en-US" sz="1400" dirty="0" err="1">
                <a:cs typeface="Courier"/>
              </a:rPr>
              <a:t>z.B</a:t>
            </a:r>
            <a:r>
              <a:rPr lang="en-US" sz="1400" dirty="0">
                <a:cs typeface="Courier"/>
              </a:rPr>
              <a:t>. </a:t>
            </a:r>
            <a:r>
              <a:rPr lang="en-US" sz="1400" dirty="0" err="1">
                <a:cs typeface="Courier"/>
              </a:rPr>
              <a:t>Postgres</a:t>
            </a:r>
            <a:endParaRPr lang="en-US" sz="1400" dirty="0">
              <a:cs typeface="Courier"/>
            </a:endParaRPr>
          </a:p>
          <a:p>
            <a:endParaRPr lang="en-US" sz="1400" dirty="0" smtClean="0">
              <a:cs typeface="Courier"/>
            </a:endParaRPr>
          </a:p>
          <a:p>
            <a:r>
              <a:rPr lang="en-US" sz="1400" dirty="0" smtClean="0">
                <a:cs typeface="Courier"/>
              </a:rPr>
              <a:t>SELECT </a:t>
            </a:r>
            <a:r>
              <a:rPr lang="en-US" sz="1400" dirty="0">
                <a:cs typeface="Courier"/>
              </a:rPr>
              <a:t>DISTINCT </a:t>
            </a:r>
            <a:r>
              <a:rPr lang="en-US" sz="1400" dirty="0" err="1" smtClean="0">
                <a:cs typeface="Courier"/>
              </a:rPr>
              <a:t>Owner.name</a:t>
            </a:r>
            <a:r>
              <a:rPr lang="en-US" sz="1400" dirty="0">
                <a:cs typeface="Courier"/>
              </a:rPr>
              <a:t/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FROM </a:t>
            </a:r>
            <a:r>
              <a:rPr lang="en-US" sz="1400" dirty="0" smtClean="0">
                <a:cs typeface="Courier"/>
              </a:rPr>
              <a:t>Owner, Location</a:t>
            </a:r>
            <a:br>
              <a:rPr lang="en-US" sz="1400" dirty="0" smtClean="0">
                <a:cs typeface="Courier"/>
              </a:rPr>
            </a:br>
            <a:r>
              <a:rPr lang="en-US" sz="1400" dirty="0" smtClean="0">
                <a:cs typeface="Courier"/>
              </a:rPr>
              <a:t>WHERE </a:t>
            </a:r>
            <a:r>
              <a:rPr lang="en-US" sz="1400" dirty="0" err="1" smtClean="0">
                <a:cs typeface="Courier"/>
              </a:rPr>
              <a:t>Owner.object</a:t>
            </a:r>
            <a:r>
              <a:rPr lang="en-US" sz="1400" dirty="0" smtClean="0">
                <a:cs typeface="Courier"/>
              </a:rPr>
              <a:t> </a:t>
            </a:r>
            <a:r>
              <a:rPr lang="en-US" sz="1400" dirty="0">
                <a:cs typeface="Courier"/>
              </a:rPr>
              <a:t>= </a:t>
            </a:r>
            <a:r>
              <a:rPr lang="en-US" sz="1400" dirty="0" err="1" smtClean="0">
                <a:cs typeface="Courier"/>
              </a:rPr>
              <a:t>Location.object</a:t>
            </a:r>
            <a:r>
              <a:rPr lang="en-US" sz="1400" dirty="0">
                <a:cs typeface="Courier"/>
              </a:rPr>
              <a:t/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     and  </a:t>
            </a:r>
            <a:r>
              <a:rPr lang="en-US" sz="1400" dirty="0" err="1" smtClean="0">
                <a:cs typeface="Courier"/>
              </a:rPr>
              <a:t>Location.loc</a:t>
            </a:r>
            <a:r>
              <a:rPr lang="en-US" sz="1400" dirty="0" smtClean="0">
                <a:cs typeface="Courier"/>
              </a:rPr>
              <a:t> </a:t>
            </a:r>
            <a:r>
              <a:rPr lang="en-US" sz="1400" dirty="0">
                <a:cs typeface="Courier"/>
              </a:rPr>
              <a:t>= ‘Office’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4017031" y="4843690"/>
            <a:ext cx="2906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NB </a:t>
            </a:r>
            <a:r>
              <a:rPr lang="en-US" sz="1600" dirty="0" err="1" smtClean="0"/>
              <a:t>x,t</a:t>
            </a:r>
            <a:r>
              <a:rPr lang="en-US" sz="1600" dirty="0" smtClean="0"/>
              <a:t> </a:t>
            </a:r>
            <a:r>
              <a:rPr lang="en-US" sz="1600" dirty="0" err="1" smtClean="0"/>
              <a:t>sind</a:t>
            </a:r>
            <a:r>
              <a:rPr lang="en-US" sz="1600" dirty="0" smtClean="0"/>
              <a:t> </a:t>
            </a:r>
            <a:r>
              <a:rPr lang="en-US" sz="1600" dirty="0" err="1" smtClean="0"/>
              <a:t>existenzquantifiziert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38" name="TextBox 25"/>
          <p:cNvSpPr txBox="1"/>
          <p:nvPr/>
        </p:nvSpPr>
        <p:spPr>
          <a:xfrm>
            <a:off x="4017031" y="4397310"/>
            <a:ext cx="45673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x,t,y</a:t>
            </a:r>
            <a:r>
              <a:rPr lang="en-US" dirty="0" smtClean="0"/>
              <a:t>),y=‘Office’</a:t>
            </a:r>
            <a:endParaRPr lang="en-US" dirty="0"/>
          </a:p>
        </p:txBody>
      </p:sp>
      <p:sp>
        <p:nvSpPr>
          <p:cNvPr id="39" name="TextBox 26"/>
          <p:cNvSpPr txBox="1"/>
          <p:nvPr/>
        </p:nvSpPr>
        <p:spPr>
          <a:xfrm>
            <a:off x="4017031" y="5396597"/>
            <a:ext cx="48034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 ∃</a:t>
            </a:r>
            <a:r>
              <a:rPr lang="en-US" dirty="0" smtClean="0"/>
              <a:t>t (</a:t>
            </a:r>
            <a:r>
              <a:rPr lang="en-US" dirty="0"/>
              <a:t>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</a:t>
            </a:r>
            <a:r>
              <a:rPr lang="en-US" dirty="0" err="1" smtClean="0"/>
              <a:t>,’Office</a:t>
            </a:r>
            <a:r>
              <a:rPr lang="en-US" dirty="0" smtClean="0"/>
              <a:t>’)</a:t>
            </a:r>
            <a:r>
              <a:rPr lang="en-US" dirty="0"/>
              <a:t>)</a:t>
            </a:r>
          </a:p>
        </p:txBody>
      </p:sp>
      <p:sp>
        <p:nvSpPr>
          <p:cNvPr id="22" name="Oval 21"/>
          <p:cNvSpPr/>
          <p:nvPr/>
        </p:nvSpPr>
        <p:spPr>
          <a:xfrm>
            <a:off x="4493068" y="2673973"/>
            <a:ext cx="1853182" cy="323016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75797" y="6329159"/>
            <a:ext cx="948131" cy="412209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516216" y="2348880"/>
            <a:ext cx="1853182" cy="323016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82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350"/>
            <a:ext cx="8712967" cy="5032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Wiederholung</a:t>
            </a:r>
            <a:r>
              <a:rPr lang="en-US" dirty="0" smtClean="0"/>
              <a:t>: </a:t>
            </a:r>
            <a:r>
              <a:rPr lang="en-US" dirty="0" err="1" smtClean="0"/>
              <a:t>Komplexität</a:t>
            </a:r>
            <a:r>
              <a:rPr lang="en-US" dirty="0" smtClean="0"/>
              <a:t> der </a:t>
            </a:r>
            <a:r>
              <a:rPr lang="en-US" dirty="0" err="1" smtClean="0"/>
              <a:t>Anfragebeantwortung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  <a:buNone/>
            </a:pPr>
            <a:r>
              <a:rPr lang="en-US" dirty="0" err="1" smtClean="0"/>
              <a:t>Anfrage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D2533C"/>
                </a:solidFill>
              </a:rPr>
              <a:t>Q</a:t>
            </a:r>
            <a:r>
              <a:rPr lang="en-US" dirty="0" smtClean="0"/>
              <a:t>, </a:t>
            </a:r>
            <a:r>
              <a:rPr lang="en-US" dirty="0" err="1" smtClean="0"/>
              <a:t>Datenbank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D2533C"/>
                </a:solidFill>
              </a:rPr>
              <a:t>D</a:t>
            </a:r>
          </a:p>
          <a:p>
            <a:pPr>
              <a:spcAft>
                <a:spcPts val="2400"/>
              </a:spcAft>
            </a:pPr>
            <a:r>
              <a:rPr lang="en-US" u="sng" dirty="0" err="1" smtClean="0"/>
              <a:t>Datenkomplexität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fix </a:t>
            </a:r>
            <a:r>
              <a:rPr lang="en-US" dirty="0" smtClean="0">
                <a:solidFill>
                  <a:srgbClr val="D2533C"/>
                </a:solidFill>
              </a:rPr>
              <a:t>Q</a:t>
            </a:r>
            <a:r>
              <a:rPr lang="en-US" dirty="0" smtClean="0"/>
              <a:t>, </a:t>
            </a:r>
            <a:r>
              <a:rPr lang="en-US" dirty="0" err="1" smtClean="0"/>
              <a:t>Komplexität</a:t>
            </a:r>
            <a:r>
              <a:rPr lang="en-US" dirty="0" smtClean="0"/>
              <a:t> = f(</a:t>
            </a:r>
            <a:r>
              <a:rPr lang="en-US" dirty="0" smtClean="0">
                <a:solidFill>
                  <a:srgbClr val="D2533C"/>
                </a:solidFill>
              </a:rPr>
              <a:t>D</a:t>
            </a:r>
            <a:r>
              <a:rPr lang="en-US" dirty="0" smtClean="0"/>
              <a:t>)</a:t>
            </a:r>
          </a:p>
          <a:p>
            <a:pPr>
              <a:spcAft>
                <a:spcPts val="2400"/>
              </a:spcAft>
            </a:pPr>
            <a:r>
              <a:rPr lang="en-US" u="sng" dirty="0" err="1" smtClean="0"/>
              <a:t>Anfragekomplexität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fix </a:t>
            </a:r>
            <a:r>
              <a:rPr lang="en-US" dirty="0" smtClean="0">
                <a:solidFill>
                  <a:srgbClr val="D2533C"/>
                </a:solidFill>
              </a:rPr>
              <a:t>D</a:t>
            </a:r>
            <a:r>
              <a:rPr lang="en-US" dirty="0" smtClean="0"/>
              <a:t>, </a:t>
            </a:r>
            <a:r>
              <a:rPr lang="en-US" dirty="0" err="1"/>
              <a:t>Komplexität</a:t>
            </a:r>
            <a:r>
              <a:rPr lang="en-US" dirty="0"/>
              <a:t> = </a:t>
            </a:r>
            <a:r>
              <a:rPr lang="en-US" dirty="0" smtClean="0"/>
              <a:t>f(</a:t>
            </a:r>
            <a:r>
              <a:rPr lang="en-US" dirty="0" smtClean="0">
                <a:solidFill>
                  <a:srgbClr val="D2533C"/>
                </a:solidFill>
              </a:rPr>
              <a:t>Q</a:t>
            </a:r>
            <a:r>
              <a:rPr lang="en-US" dirty="0" smtClean="0"/>
              <a:t>)</a:t>
            </a:r>
          </a:p>
          <a:p>
            <a:pPr>
              <a:spcAft>
                <a:spcPts val="2400"/>
              </a:spcAft>
            </a:pPr>
            <a:r>
              <a:rPr lang="en-US" u="sng" dirty="0" err="1" smtClean="0"/>
              <a:t>Kombinierte</a:t>
            </a:r>
            <a:r>
              <a:rPr lang="en-US" u="sng" dirty="0" smtClean="0"/>
              <a:t> </a:t>
            </a:r>
            <a:r>
              <a:rPr lang="en-US" u="sng" dirty="0" err="1" smtClean="0"/>
              <a:t>Komplexität</a:t>
            </a:r>
            <a:r>
              <a:rPr lang="en-US" dirty="0" smtClean="0"/>
              <a:t>: </a:t>
            </a:r>
            <a:r>
              <a:rPr lang="en-US" dirty="0" err="1" smtClean="0"/>
              <a:t>Komplexität</a:t>
            </a:r>
            <a:r>
              <a:rPr lang="en-US" dirty="0" smtClean="0"/>
              <a:t> = f(</a:t>
            </a:r>
            <a:r>
              <a:rPr lang="en-US" dirty="0" smtClean="0">
                <a:solidFill>
                  <a:srgbClr val="D2533C"/>
                </a:solidFill>
              </a:rPr>
              <a:t>D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D2533C"/>
                </a:solidFill>
              </a:rPr>
              <a:t>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5373216"/>
            <a:ext cx="480131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Datenkomplexität</a:t>
            </a:r>
            <a:r>
              <a:rPr lang="en-US" sz="2400" dirty="0" smtClean="0"/>
              <a:t> </a:t>
            </a:r>
            <a:r>
              <a:rPr lang="en-US" sz="2400" dirty="0" err="1" smtClean="0"/>
              <a:t>wird</a:t>
            </a:r>
            <a:r>
              <a:rPr lang="en-US" sz="2400" dirty="0" smtClean="0"/>
              <a:t> </a:t>
            </a:r>
            <a:r>
              <a:rPr lang="en-US" sz="2400" dirty="0" err="1" smtClean="0"/>
              <a:t>im</a:t>
            </a:r>
            <a:r>
              <a:rPr lang="en-US" sz="2400" dirty="0" smtClean="0"/>
              <a:t> </a:t>
            </a:r>
            <a:r>
              <a:rPr lang="en-US" sz="2400" dirty="0" err="1" smtClean="0"/>
              <a:t>Bereich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der </a:t>
            </a:r>
            <a:r>
              <a:rPr lang="en-US" sz="2400" dirty="0" err="1" smtClean="0"/>
              <a:t>Datenbankforschung</a:t>
            </a:r>
            <a:r>
              <a:rPr lang="en-US" sz="2400" dirty="0" smtClean="0"/>
              <a:t> </a:t>
            </a:r>
            <a:r>
              <a:rPr lang="en-US" sz="2400" dirty="0" err="1" smtClean="0"/>
              <a:t>betrachtet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62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 smtClean="0"/>
                  <a:t>Probabilistisches</a:t>
                </a:r>
                <a:r>
                  <a:rPr lang="de-DE" sz="2000" dirty="0" smtClean="0"/>
                  <a:t/>
                </a:r>
                <a:br>
                  <a:rPr lang="de-DE" sz="2000" dirty="0" smtClean="0"/>
                </a:br>
                <a:r>
                  <a:rPr lang="de-DE" sz="2000" dirty="0" smtClean="0"/>
                  <a:t>Datenmodell</a:t>
                </a:r>
                <a:endParaRPr lang="de-DE" sz="2000" noProof="1" smtClean="0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 smtClean="0"/>
                  <a:t>Extensionale</a:t>
                </a:r>
                <a:r>
                  <a:rPr lang="de-DE" sz="2000" dirty="0" smtClean="0"/>
                  <a:t/>
                </a:r>
                <a:br>
                  <a:rPr lang="de-DE" sz="2000" dirty="0" smtClean="0"/>
                </a:br>
                <a:r>
                  <a:rPr lang="de-DE" sz="2000" dirty="0" smtClean="0"/>
                  <a:t>Anfragepläne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3062038"/>
            <a:ext cx="3168353" cy="1905251"/>
            <a:chOff x="5508087" y="3062364"/>
            <a:chExt cx="3168469" cy="19056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30623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 smtClean="0"/>
                <a:t>Extensionale</a:t>
              </a:r>
              <a:r>
                <a:rPr lang="de-DE" sz="2000" dirty="0" smtClean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 smtClean="0"/>
              <a:t>Probabilistische</a:t>
            </a:r>
            <a:r>
              <a:rPr lang="de-DE" sz="2400" dirty="0" smtClean="0"/>
              <a:t> Datenbanken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Einführung: Motivierende 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08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Unvollständige</a:t>
            </a:r>
            <a:r>
              <a:rPr lang="en-US" dirty="0" smtClean="0"/>
              <a:t> </a:t>
            </a:r>
            <a:r>
              <a:rPr lang="en-US" dirty="0" err="1" smtClean="0"/>
              <a:t>Datenbank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340768"/>
            <a:ext cx="5536639" cy="1015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 smtClean="0"/>
              <a:t>Eine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D2533C"/>
                </a:solidFill>
              </a:rPr>
              <a:t>unvollständige</a:t>
            </a:r>
            <a:r>
              <a:rPr lang="en-US" sz="2000" dirty="0" smtClean="0">
                <a:solidFill>
                  <a:srgbClr val="D2533C"/>
                </a:solidFill>
              </a:rPr>
              <a:t> </a:t>
            </a:r>
            <a:r>
              <a:rPr lang="en-US" sz="2000" dirty="0" err="1" smtClean="0">
                <a:solidFill>
                  <a:srgbClr val="D2533C"/>
                </a:solidFill>
              </a:rPr>
              <a:t>Datenbank</a:t>
            </a:r>
            <a:r>
              <a:rPr lang="en-US" sz="2000" dirty="0" smtClean="0">
                <a:solidFill>
                  <a:srgbClr val="D2533C"/>
                </a:solidFill>
              </a:rPr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eine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err="1" smtClean="0"/>
              <a:t>endliche</a:t>
            </a:r>
            <a:r>
              <a:rPr lang="en-US" sz="2000" dirty="0" smtClean="0"/>
              <a:t> </a:t>
            </a:r>
            <a:r>
              <a:rPr lang="en-US" sz="2000" dirty="0" err="1" smtClean="0"/>
              <a:t>Menge</a:t>
            </a:r>
            <a:r>
              <a:rPr lang="en-US" sz="2000" dirty="0" smtClean="0"/>
              <a:t> von </a:t>
            </a:r>
            <a:r>
              <a:rPr lang="en-US" sz="2000" dirty="0" err="1" smtClean="0"/>
              <a:t>Datenbankinstanzen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W</a:t>
            </a:r>
            <a:r>
              <a:rPr lang="en-US" sz="2000" dirty="0" smtClean="0"/>
              <a:t> = (W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680061" y="134076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Jedes</a:t>
            </a:r>
            <a:r>
              <a:rPr lang="en-US" dirty="0" smtClean="0"/>
              <a:t> W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mögliche</a:t>
            </a:r>
            <a:r>
              <a:rPr lang="en-US" dirty="0" smtClean="0"/>
              <a:t> Welt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33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340768"/>
            <a:ext cx="5536639" cy="1015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unvollständige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>
                <a:solidFill>
                  <a:srgbClr val="D2533C"/>
                </a:solidFill>
              </a:rPr>
              <a:t>Datenbank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endliche</a:t>
            </a:r>
            <a:r>
              <a:rPr lang="en-US" sz="2000" dirty="0"/>
              <a:t> </a:t>
            </a:r>
            <a:r>
              <a:rPr lang="en-US" sz="2000" dirty="0" err="1"/>
              <a:t>Menge</a:t>
            </a:r>
            <a:r>
              <a:rPr lang="en-US" sz="2000" dirty="0"/>
              <a:t> von </a:t>
            </a:r>
            <a:r>
              <a:rPr lang="en-US" sz="2000" dirty="0" err="1"/>
              <a:t>Datenbankinstanzen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W</a:t>
            </a:r>
            <a:r>
              <a:rPr lang="en-US" sz="2000" dirty="0"/>
              <a:t> = (W</a:t>
            </a:r>
            <a:r>
              <a:rPr lang="en-US" sz="2000" baseline="-25000" dirty="0"/>
              <a:t>1</a:t>
            </a:r>
            <a:r>
              <a:rPr lang="en-US" sz="2000" dirty="0"/>
              <a:t>, W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W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061" y="134076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Jedes</a:t>
            </a:r>
            <a:r>
              <a:rPr lang="en-US" dirty="0"/>
              <a:t> W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err="1"/>
              <a:t>heißt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mögliche</a:t>
            </a:r>
            <a:r>
              <a:rPr lang="en-US" dirty="0"/>
              <a:t> Welt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117155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91818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373508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/>
                <a:gridCol w="2177775"/>
                <a:gridCol w="2177775"/>
                <a:gridCol w="21777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93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 smtClean="0"/>
                  <a:t>Probabilistisches</a:t>
                </a:r>
                <a:r>
                  <a:rPr lang="de-DE" sz="2000" dirty="0" smtClean="0"/>
                  <a:t/>
                </a:r>
                <a:br>
                  <a:rPr lang="de-DE" sz="2000" dirty="0" smtClean="0"/>
                </a:br>
                <a:r>
                  <a:rPr lang="de-DE" sz="2000" dirty="0" smtClean="0"/>
                  <a:t>Datenmodell</a:t>
                </a:r>
                <a:endParaRPr lang="de-DE" sz="2000" noProof="1" smtClean="0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 smtClean="0"/>
                  <a:t>Extensionale</a:t>
                </a:r>
                <a:r>
                  <a:rPr lang="de-DE" sz="2000" dirty="0" smtClean="0"/>
                  <a:t/>
                </a:r>
                <a:br>
                  <a:rPr lang="de-DE" sz="2000" dirty="0" smtClean="0"/>
                </a:br>
                <a:r>
                  <a:rPr lang="de-DE" sz="2000" dirty="0" smtClean="0"/>
                  <a:t>Anfragepläne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 smtClean="0"/>
                <a:t>Extensionale</a:t>
              </a:r>
              <a:r>
                <a:rPr lang="de-DE" sz="2000" dirty="0" smtClean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 smtClean="0"/>
              <a:t>Probabilistische</a:t>
            </a:r>
            <a:r>
              <a:rPr lang="de-DE" sz="2400" dirty="0" smtClean="0"/>
              <a:t> Datenbanken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Einführung: Motivierende 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340768"/>
            <a:ext cx="5536639" cy="1015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unvollständige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>
                <a:solidFill>
                  <a:srgbClr val="D2533C"/>
                </a:solidFill>
              </a:rPr>
              <a:t>Datenbank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endliche</a:t>
            </a:r>
            <a:r>
              <a:rPr lang="en-US" sz="2000" dirty="0"/>
              <a:t> </a:t>
            </a:r>
            <a:r>
              <a:rPr lang="en-US" sz="2000" dirty="0" err="1"/>
              <a:t>Menge</a:t>
            </a:r>
            <a:r>
              <a:rPr lang="en-US" sz="2000" dirty="0"/>
              <a:t> von </a:t>
            </a:r>
            <a:r>
              <a:rPr lang="en-US" sz="2000" dirty="0" err="1"/>
              <a:t>Datenbankinstanzen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W</a:t>
            </a:r>
            <a:r>
              <a:rPr lang="en-US" sz="2000" dirty="0"/>
              <a:t> = (W</a:t>
            </a:r>
            <a:r>
              <a:rPr lang="en-US" sz="2000" baseline="-25000" dirty="0"/>
              <a:t>1</a:t>
            </a:r>
            <a:r>
              <a:rPr lang="en-US" sz="2000" dirty="0"/>
              <a:t>, W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W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061" y="134076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Jedes</a:t>
            </a:r>
            <a:r>
              <a:rPr lang="en-US" dirty="0"/>
              <a:t> W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err="1"/>
              <a:t>heißt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mögliche</a:t>
            </a:r>
            <a:r>
              <a:rPr lang="en-US" dirty="0"/>
              <a:t> Welt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056528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72884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615375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260691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372597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/>
                <a:gridCol w="2177775"/>
                <a:gridCol w="2177775"/>
                <a:gridCol w="21777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45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340768"/>
            <a:ext cx="5536639" cy="1015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unvollständige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>
                <a:solidFill>
                  <a:srgbClr val="D2533C"/>
                </a:solidFill>
              </a:rPr>
              <a:t>Datenbank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endliche</a:t>
            </a:r>
            <a:r>
              <a:rPr lang="en-US" sz="2000" dirty="0"/>
              <a:t> </a:t>
            </a:r>
            <a:r>
              <a:rPr lang="en-US" sz="2000" dirty="0" err="1"/>
              <a:t>Menge</a:t>
            </a:r>
            <a:r>
              <a:rPr lang="en-US" sz="2000" dirty="0"/>
              <a:t> von </a:t>
            </a:r>
            <a:r>
              <a:rPr lang="en-US" sz="2000" dirty="0" err="1"/>
              <a:t>Datenbankinstanzen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W</a:t>
            </a:r>
            <a:r>
              <a:rPr lang="en-US" sz="2000" dirty="0"/>
              <a:t> = (W</a:t>
            </a:r>
            <a:r>
              <a:rPr lang="en-US" sz="2000" baseline="-25000" dirty="0"/>
              <a:t>1</a:t>
            </a:r>
            <a:r>
              <a:rPr lang="en-US" sz="2000" dirty="0"/>
              <a:t>, W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W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061" y="134076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Jedes</a:t>
            </a:r>
            <a:r>
              <a:rPr lang="en-US" dirty="0"/>
              <a:t> W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err="1"/>
              <a:t>heißt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mögliche</a:t>
            </a:r>
            <a:r>
              <a:rPr lang="en-US" dirty="0"/>
              <a:t> Welt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12692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014009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910869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587046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83592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016349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214464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312751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080495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/>
                <a:gridCol w="2177775"/>
                <a:gridCol w="2177775"/>
                <a:gridCol w="21777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54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 smtClean="0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574854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 smtClean="0"/>
              <a:t>Gegeben</a:t>
            </a:r>
            <a:r>
              <a:rPr lang="en-US" sz="1600" dirty="0" smtClean="0"/>
              <a:t> </a:t>
            </a:r>
            <a:r>
              <a:rPr lang="en-US" sz="1600" dirty="0" err="1" smtClean="0"/>
              <a:t>eine</a:t>
            </a:r>
            <a:r>
              <a:rPr lang="en-US" sz="1600" dirty="0" smtClean="0"/>
              <a:t> </a:t>
            </a:r>
            <a:r>
              <a:rPr lang="en-US" sz="1600" dirty="0" err="1" smtClean="0"/>
              <a:t>Anfrage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D2533C"/>
                </a:solidFill>
              </a:rPr>
              <a:t>Q</a:t>
            </a:r>
            <a:r>
              <a:rPr lang="en-US" sz="1600" dirty="0" smtClean="0"/>
              <a:t>, </a:t>
            </a:r>
            <a:r>
              <a:rPr lang="en-US" sz="1600" dirty="0" err="1" smtClean="0"/>
              <a:t>eine</a:t>
            </a:r>
            <a:r>
              <a:rPr lang="en-US" sz="1600" dirty="0" smtClean="0"/>
              <a:t> </a:t>
            </a:r>
            <a:r>
              <a:rPr lang="en-US" sz="1600" dirty="0" err="1" smtClean="0"/>
              <a:t>unvollständige</a:t>
            </a:r>
            <a:r>
              <a:rPr lang="en-US" sz="1600" dirty="0" smtClean="0"/>
              <a:t> DB </a:t>
            </a:r>
            <a:r>
              <a:rPr lang="en-US" sz="1600" b="1" dirty="0" smtClean="0"/>
              <a:t>W</a:t>
            </a:r>
            <a:r>
              <a:rPr lang="en-US" sz="1600" dirty="0" smtClean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 smtClean="0"/>
              <a:t>Eine</a:t>
            </a:r>
            <a:r>
              <a:rPr lang="en-US" sz="1600" dirty="0" smtClean="0"/>
              <a:t> </a:t>
            </a:r>
            <a:r>
              <a:rPr lang="en-US" sz="1600" dirty="0" err="1" smtClean="0"/>
              <a:t>Antwort</a:t>
            </a:r>
            <a:r>
              <a:rPr lang="en-US" sz="1600" dirty="0" smtClean="0"/>
              <a:t> t </a:t>
            </a:r>
            <a:r>
              <a:rPr lang="en-US" sz="1600" dirty="0" err="1" smtClean="0"/>
              <a:t>ist</a:t>
            </a:r>
            <a:r>
              <a:rPr lang="en-US" sz="1600" dirty="0" smtClean="0"/>
              <a:t> </a:t>
            </a:r>
            <a:r>
              <a:rPr lang="en-US" sz="1600" dirty="0" err="1" smtClean="0">
                <a:solidFill>
                  <a:srgbClr val="D2533C"/>
                </a:solidFill>
              </a:rPr>
              <a:t>sicher</a:t>
            </a:r>
            <a:r>
              <a:rPr lang="en-US" sz="1600" dirty="0" smtClean="0">
                <a:solidFill>
                  <a:srgbClr val="D2533C"/>
                </a:solidFill>
              </a:rPr>
              <a:t> (certain)</a:t>
            </a:r>
            <a:r>
              <a:rPr lang="en-US" sz="1600" dirty="0" smtClean="0"/>
              <a:t>,  falls ∀W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,  t ∈</a:t>
            </a:r>
            <a:r>
              <a:rPr lang="en-US" sz="1600" dirty="0" smtClean="0">
                <a:solidFill>
                  <a:schemeClr val="tx2"/>
                </a:solidFill>
              </a:rPr>
              <a:t>Q</a:t>
            </a:r>
            <a:r>
              <a:rPr lang="en-US" sz="1600" dirty="0" smtClean="0"/>
              <a:t>(W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 smtClean="0">
                <a:solidFill>
                  <a:srgbClr val="D2533C"/>
                </a:solidFill>
              </a:rPr>
              <a:t>möglich</a:t>
            </a:r>
            <a:r>
              <a:rPr lang="en-US" sz="1600" dirty="0" smtClean="0">
                <a:solidFill>
                  <a:srgbClr val="D2533C"/>
                </a:solidFill>
              </a:rPr>
              <a:t> (possible)</a:t>
            </a:r>
            <a:r>
              <a:rPr lang="en-US" sz="1600" dirty="0" smtClean="0"/>
              <a:t> </a:t>
            </a:r>
            <a:r>
              <a:rPr lang="en-US" sz="1600" dirty="0" err="1" smtClean="0"/>
              <a:t>falls∃W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,  </a:t>
            </a:r>
            <a:r>
              <a:rPr lang="en-US" sz="1600" dirty="0"/>
              <a:t>t ∈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133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Unvollständige</a:t>
            </a:r>
            <a:r>
              <a:rPr lang="en-US" dirty="0" smtClean="0"/>
              <a:t> </a:t>
            </a:r>
            <a:r>
              <a:rPr lang="en-US" dirty="0" err="1" smtClean="0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575470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unvollständige</a:t>
            </a:r>
            <a:r>
              <a:rPr lang="en-US" sz="1600" dirty="0"/>
              <a:t> DB </a:t>
            </a:r>
            <a:r>
              <a:rPr lang="en-US" sz="1600" b="1" dirty="0"/>
              <a:t>W</a:t>
            </a:r>
            <a:r>
              <a:rPr lang="en-US" sz="1600" dirty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sicher</a:t>
            </a:r>
            <a:r>
              <a:rPr lang="en-US" sz="1600" dirty="0">
                <a:solidFill>
                  <a:srgbClr val="D2533C"/>
                </a:solidFill>
              </a:rPr>
              <a:t> (certain)</a:t>
            </a:r>
            <a:r>
              <a:rPr lang="en-US" sz="1600" dirty="0"/>
              <a:t>,  falls ∀W</a:t>
            </a:r>
            <a:r>
              <a:rPr lang="en-US" sz="1600" baseline="-25000" dirty="0"/>
              <a:t>i</a:t>
            </a:r>
            <a:r>
              <a:rPr lang="en-US" sz="1600" dirty="0"/>
              <a:t>,  t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möglich</a:t>
            </a:r>
            <a:r>
              <a:rPr lang="en-US" sz="1600" dirty="0">
                <a:solidFill>
                  <a:srgbClr val="D2533C"/>
                </a:solidFill>
              </a:rPr>
              <a:t> (possible)</a:t>
            </a:r>
            <a:r>
              <a:rPr lang="en-US" sz="1600" dirty="0"/>
              <a:t> </a:t>
            </a:r>
            <a:r>
              <a:rPr lang="en-US" sz="1600" dirty="0" err="1"/>
              <a:t>falls∃W</a:t>
            </a:r>
            <a:r>
              <a:rPr lang="en-US" sz="1600" baseline="-25000" dirty="0" err="1"/>
              <a:t>i</a:t>
            </a:r>
            <a:r>
              <a:rPr lang="en-US" sz="1600" dirty="0"/>
              <a:t>,  t ∈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634226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395625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357855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501407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56339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529765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044146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48069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5940152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Location</a:t>
            </a:r>
            <a:r>
              <a:rPr lang="en-US" dirty="0"/>
              <a:t>(</a:t>
            </a:r>
            <a:r>
              <a:rPr lang="en-US" dirty="0" err="1"/>
              <a:t>x,t</a:t>
            </a:r>
            <a:r>
              <a:rPr lang="en-US" dirty="0" err="1" smtClean="0"/>
              <a:t>,’Office</a:t>
            </a:r>
            <a:r>
              <a:rPr lang="en-US" dirty="0" smtClean="0"/>
              <a:t>’)</a:t>
            </a:r>
            <a:endParaRPr lang="en-US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570116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/>
                <a:gridCol w="2177775"/>
                <a:gridCol w="2177775"/>
                <a:gridCol w="21777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71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258570"/>
              </p:ext>
            </p:extLst>
          </p:nvPr>
        </p:nvGraphicFramePr>
        <p:xfrm>
          <a:off x="241928" y="2610713"/>
          <a:ext cx="8711100" cy="42048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/>
                <a:gridCol w="2177775"/>
                <a:gridCol w="2177775"/>
                <a:gridCol w="21777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	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44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D2533C"/>
                          </a:solidFill>
                        </a:rPr>
                        <a:t>Q=</a:t>
                      </a:r>
                      <a:endParaRPr lang="en-US" dirty="0">
                        <a:solidFill>
                          <a:srgbClr val="D2533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D2533C"/>
                          </a:solidFill>
                        </a:rPr>
                        <a:t>Q=</a:t>
                      </a:r>
                      <a:endParaRPr lang="en-US" dirty="0">
                        <a:solidFill>
                          <a:srgbClr val="D2533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D2533C"/>
                          </a:solidFill>
                        </a:rPr>
                        <a:t>Q=</a:t>
                      </a:r>
                      <a:endParaRPr lang="en-US" dirty="0">
                        <a:solidFill>
                          <a:srgbClr val="D2533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D2533C"/>
                          </a:solidFill>
                        </a:rPr>
                        <a:t>Q=</a:t>
                      </a:r>
                      <a:endParaRPr lang="en-US" dirty="0">
                        <a:solidFill>
                          <a:srgbClr val="D2533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575470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unvollständige</a:t>
            </a:r>
            <a:r>
              <a:rPr lang="en-US" sz="1600" dirty="0"/>
              <a:t> DB </a:t>
            </a:r>
            <a:r>
              <a:rPr lang="en-US" sz="1600" b="1" dirty="0"/>
              <a:t>W</a:t>
            </a:r>
            <a:r>
              <a:rPr lang="en-US" sz="1600" dirty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sicher</a:t>
            </a:r>
            <a:r>
              <a:rPr lang="en-US" sz="1600" dirty="0">
                <a:solidFill>
                  <a:srgbClr val="D2533C"/>
                </a:solidFill>
              </a:rPr>
              <a:t> (certain)</a:t>
            </a:r>
            <a:r>
              <a:rPr lang="en-US" sz="1600" dirty="0"/>
              <a:t>,  falls ∀W</a:t>
            </a:r>
            <a:r>
              <a:rPr lang="en-US" sz="1600" baseline="-25000" dirty="0"/>
              <a:t>i</a:t>
            </a:r>
            <a:r>
              <a:rPr lang="en-US" sz="1600" dirty="0"/>
              <a:t>,  t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möglich</a:t>
            </a:r>
            <a:r>
              <a:rPr lang="en-US" sz="1600" dirty="0">
                <a:solidFill>
                  <a:srgbClr val="D2533C"/>
                </a:solidFill>
              </a:rPr>
              <a:t> (possible)</a:t>
            </a:r>
            <a:r>
              <a:rPr lang="en-US" sz="1600" dirty="0"/>
              <a:t> </a:t>
            </a:r>
            <a:r>
              <a:rPr lang="en-US" sz="1600" dirty="0" err="1"/>
              <a:t>falls∃W</a:t>
            </a:r>
            <a:r>
              <a:rPr lang="en-US" sz="1600" baseline="-25000" dirty="0" err="1"/>
              <a:t>i</a:t>
            </a:r>
            <a:r>
              <a:rPr lang="en-US" sz="1600" dirty="0"/>
              <a:t>,  t ∈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448191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70611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179256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95649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09275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120521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362380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909739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33443"/>
              </p:ext>
            </p:extLst>
          </p:nvPr>
        </p:nvGraphicFramePr>
        <p:xfrm>
          <a:off x="1013955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1844"/>
              </p:ext>
            </p:extLst>
          </p:nvPr>
        </p:nvGraphicFramePr>
        <p:xfrm>
          <a:off x="3223011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719664"/>
              </p:ext>
            </p:extLst>
          </p:nvPr>
        </p:nvGraphicFramePr>
        <p:xfrm>
          <a:off x="5432067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270413"/>
              </p:ext>
            </p:extLst>
          </p:nvPr>
        </p:nvGraphicFramePr>
        <p:xfrm>
          <a:off x="7641124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" name="TextBox 32"/>
          <p:cNvSpPr txBox="1"/>
          <p:nvPr/>
        </p:nvSpPr>
        <p:spPr>
          <a:xfrm>
            <a:off x="5940152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Location</a:t>
            </a:r>
            <a:r>
              <a:rPr lang="en-US" dirty="0"/>
              <a:t>(</a:t>
            </a:r>
            <a:r>
              <a:rPr lang="en-US" dirty="0" err="1"/>
              <a:t>x,t</a:t>
            </a:r>
            <a:r>
              <a:rPr lang="en-US" dirty="0" err="1" smtClean="0"/>
              <a:t>,’Office</a:t>
            </a:r>
            <a:r>
              <a:rPr lang="en-US" dirty="0" smtClean="0"/>
              <a:t>’)</a:t>
            </a:r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34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976521"/>
              </p:ext>
            </p:extLst>
          </p:nvPr>
        </p:nvGraphicFramePr>
        <p:xfrm>
          <a:off x="241928" y="2610713"/>
          <a:ext cx="8711100" cy="42048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/>
                <a:gridCol w="2177775"/>
                <a:gridCol w="2177775"/>
                <a:gridCol w="21777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	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44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D2533C"/>
                          </a:solidFill>
                        </a:rPr>
                        <a:t>Q=</a:t>
                      </a:r>
                      <a:endParaRPr lang="en-US" dirty="0">
                        <a:solidFill>
                          <a:srgbClr val="D2533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D2533C"/>
                          </a:solidFill>
                        </a:rPr>
                        <a:t>Q=</a:t>
                      </a:r>
                      <a:endParaRPr lang="en-US" dirty="0">
                        <a:solidFill>
                          <a:srgbClr val="D2533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D2533C"/>
                          </a:solidFill>
                        </a:rPr>
                        <a:t>Q=</a:t>
                      </a:r>
                      <a:endParaRPr lang="en-US" dirty="0">
                        <a:solidFill>
                          <a:srgbClr val="D2533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D2533C"/>
                          </a:solidFill>
                        </a:rPr>
                        <a:t>Q=</a:t>
                      </a:r>
                      <a:endParaRPr lang="en-US" dirty="0">
                        <a:solidFill>
                          <a:srgbClr val="D2533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545108" cy="107721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 smtClean="0"/>
              <a:t>Gegeben</a:t>
            </a:r>
            <a:r>
              <a:rPr lang="en-US" sz="1600" dirty="0" smtClean="0"/>
              <a:t> </a:t>
            </a:r>
            <a:r>
              <a:rPr lang="en-US" sz="1600" dirty="0" err="1" smtClean="0"/>
              <a:t>eine</a:t>
            </a:r>
            <a:r>
              <a:rPr lang="en-US" sz="1600" dirty="0" smtClean="0"/>
              <a:t> </a:t>
            </a:r>
            <a:r>
              <a:rPr lang="en-US" sz="1600" dirty="0" err="1" smtClean="0"/>
              <a:t>Anfrage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D2533C"/>
                </a:solidFill>
              </a:rPr>
              <a:t>Q</a:t>
            </a:r>
            <a:r>
              <a:rPr lang="en-US" sz="1600" dirty="0" smtClean="0"/>
              <a:t>, und </a:t>
            </a:r>
            <a:r>
              <a:rPr lang="en-US" sz="1600" dirty="0" err="1" smtClean="0"/>
              <a:t>eine</a:t>
            </a:r>
            <a:r>
              <a:rPr lang="en-US" sz="1600" dirty="0" smtClean="0"/>
              <a:t> </a:t>
            </a:r>
            <a:r>
              <a:rPr lang="en-US" sz="1600" dirty="0" err="1" smtClean="0"/>
              <a:t>unvollständige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Datenbasis</a:t>
            </a:r>
            <a:r>
              <a:rPr lang="en-US" sz="1600" dirty="0" smtClean="0"/>
              <a:t> </a:t>
            </a:r>
            <a:r>
              <a:rPr lang="en-US" sz="1600" b="1" dirty="0" smtClean="0"/>
              <a:t>W</a:t>
            </a:r>
            <a:r>
              <a:rPr lang="en-US" sz="1600" dirty="0" smtClean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 smtClean="0"/>
              <a:t>Eine</a:t>
            </a:r>
            <a:r>
              <a:rPr lang="en-US" sz="1600" dirty="0" smtClean="0"/>
              <a:t> </a:t>
            </a:r>
            <a:r>
              <a:rPr lang="en-US" sz="1600" dirty="0" err="1" smtClean="0"/>
              <a:t>Antwort</a:t>
            </a:r>
            <a:r>
              <a:rPr lang="en-US" sz="1600" dirty="0" smtClean="0"/>
              <a:t> t </a:t>
            </a:r>
            <a:r>
              <a:rPr lang="en-US" sz="1600" dirty="0" err="1" smtClean="0"/>
              <a:t>heißt</a:t>
            </a:r>
            <a:r>
              <a:rPr lang="en-US" sz="1600" dirty="0" smtClean="0"/>
              <a:t> </a:t>
            </a:r>
            <a:r>
              <a:rPr lang="en-US" sz="1600" dirty="0" err="1" smtClean="0">
                <a:solidFill>
                  <a:srgbClr val="D2533C"/>
                </a:solidFill>
              </a:rPr>
              <a:t>sicher</a:t>
            </a:r>
            <a:r>
              <a:rPr lang="en-US" sz="1600" dirty="0">
                <a:solidFill>
                  <a:srgbClr val="D2533C"/>
                </a:solidFill>
              </a:rPr>
              <a:t> </a:t>
            </a:r>
            <a:r>
              <a:rPr lang="en-US" sz="1600" dirty="0" smtClean="0">
                <a:solidFill>
                  <a:srgbClr val="D2533C"/>
                </a:solidFill>
              </a:rPr>
              <a:t>(certain)</a:t>
            </a:r>
            <a:r>
              <a:rPr lang="en-US" sz="1600" dirty="0" smtClean="0"/>
              <a:t>,  falls </a:t>
            </a:r>
            <a:r>
              <a:rPr lang="en-US" sz="1600" dirty="0"/>
              <a:t>∀</a:t>
            </a:r>
            <a:r>
              <a:rPr lang="en-US" sz="1600" dirty="0" smtClean="0"/>
              <a:t>W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:  t ∈</a:t>
            </a:r>
            <a:r>
              <a:rPr lang="en-US" sz="1600" dirty="0" smtClean="0">
                <a:solidFill>
                  <a:schemeClr val="tx2"/>
                </a:solidFill>
              </a:rPr>
              <a:t>Q</a:t>
            </a:r>
            <a:r>
              <a:rPr lang="en-US" sz="1600" dirty="0" smtClean="0"/>
              <a:t>(W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 smtClean="0"/>
              <a:t>Antwort</a:t>
            </a:r>
            <a:r>
              <a:rPr lang="en-US" sz="1600" dirty="0" smtClean="0"/>
              <a:t> t </a:t>
            </a:r>
            <a:r>
              <a:rPr lang="en-US" sz="1600" dirty="0" err="1" smtClean="0"/>
              <a:t>heißt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D2533C"/>
                </a:solidFill>
              </a:rPr>
              <a:t>possible</a:t>
            </a:r>
            <a:r>
              <a:rPr lang="en-US" sz="1600" dirty="0" smtClean="0"/>
              <a:t>, falls ∃W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:  </a:t>
            </a:r>
            <a:r>
              <a:rPr lang="en-US" sz="1600" dirty="0"/>
              <a:t>t ∈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500914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34615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201799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957481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767759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927113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490058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460189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285255"/>
              </p:ext>
            </p:extLst>
          </p:nvPr>
        </p:nvGraphicFramePr>
        <p:xfrm>
          <a:off x="1013955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43326"/>
              </p:ext>
            </p:extLst>
          </p:nvPr>
        </p:nvGraphicFramePr>
        <p:xfrm>
          <a:off x="3223011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12781"/>
              </p:ext>
            </p:extLst>
          </p:nvPr>
        </p:nvGraphicFramePr>
        <p:xfrm>
          <a:off x="5432067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41756"/>
              </p:ext>
            </p:extLst>
          </p:nvPr>
        </p:nvGraphicFramePr>
        <p:xfrm>
          <a:off x="7641124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868144" y="184420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2533C"/>
                </a:solidFill>
              </a:rPr>
              <a:t>Sichere</a:t>
            </a:r>
            <a:r>
              <a:rPr lang="en-US" dirty="0" smtClean="0">
                <a:solidFill>
                  <a:srgbClr val="D2533C"/>
                </a:solidFill>
              </a:rPr>
              <a:t> </a:t>
            </a:r>
            <a:r>
              <a:rPr lang="en-US" dirty="0" err="1" smtClean="0"/>
              <a:t>Antwort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D2533C"/>
                </a:solidFill>
              </a:rPr>
              <a:t>Q</a:t>
            </a:r>
            <a:r>
              <a:rPr lang="en-US" dirty="0" smtClean="0"/>
              <a:t>: Joe</a:t>
            </a:r>
          </a:p>
          <a:p>
            <a:r>
              <a:rPr lang="en-US" dirty="0" err="1" smtClean="0">
                <a:solidFill>
                  <a:srgbClr val="D2533C"/>
                </a:solidFill>
              </a:rPr>
              <a:t>Mögliche</a:t>
            </a:r>
            <a:r>
              <a:rPr lang="en-US" dirty="0" smtClean="0">
                <a:solidFill>
                  <a:srgbClr val="D2533C"/>
                </a:solidFill>
              </a:rPr>
              <a:t> </a:t>
            </a:r>
            <a:r>
              <a:rPr lang="en-US" dirty="0" err="1" smtClean="0"/>
              <a:t>Antwort</a:t>
            </a:r>
            <a:r>
              <a:rPr lang="en-US" dirty="0" smtClean="0"/>
              <a:t> f.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 smtClean="0"/>
              <a:t>: Joe, Jim</a:t>
            </a:r>
            <a:endParaRPr lang="en-US" dirty="0"/>
          </a:p>
        </p:txBody>
      </p:sp>
      <p:sp>
        <p:nvSpPr>
          <p:cNvPr id="32" name="TextBox 32"/>
          <p:cNvSpPr txBox="1"/>
          <p:nvPr/>
        </p:nvSpPr>
        <p:spPr>
          <a:xfrm>
            <a:off x="5940152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Location</a:t>
            </a:r>
            <a:r>
              <a:rPr lang="en-US" dirty="0"/>
              <a:t>(</a:t>
            </a:r>
            <a:r>
              <a:rPr lang="en-US" dirty="0" err="1"/>
              <a:t>x,t</a:t>
            </a:r>
            <a:r>
              <a:rPr lang="en-US" dirty="0" err="1" smtClean="0"/>
              <a:t>,’Office</a:t>
            </a:r>
            <a:r>
              <a:rPr lang="en-US" dirty="0" smtClean="0"/>
              <a:t>’)</a:t>
            </a:r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63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Probabilistische</a:t>
            </a:r>
            <a:r>
              <a:rPr lang="en-US" dirty="0" smtClean="0"/>
              <a:t> </a:t>
            </a:r>
            <a:r>
              <a:rPr lang="en-US" dirty="0" err="1" smtClean="0"/>
              <a:t>Datenbank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1524000"/>
            <a:ext cx="8939319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 smtClean="0"/>
              <a:t>Eine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D2533C"/>
                </a:solidFill>
              </a:rPr>
              <a:t>probabilistische</a:t>
            </a:r>
            <a:r>
              <a:rPr lang="en-US" sz="2000" dirty="0" smtClean="0">
                <a:solidFill>
                  <a:srgbClr val="D2533C"/>
                </a:solidFill>
              </a:rPr>
              <a:t> DB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r>
              <a:rPr lang="en-US" sz="2000" dirty="0" smtClean="0"/>
              <a:t> </a:t>
            </a:r>
            <a:r>
              <a:rPr lang="en-US" sz="2000" dirty="0" err="1" smtClean="0"/>
              <a:t>Tupel</a:t>
            </a:r>
            <a:r>
              <a:rPr lang="en-US" sz="2000" dirty="0" smtClean="0"/>
              <a:t> (</a:t>
            </a:r>
            <a:r>
              <a:rPr lang="en-US" sz="2000" b="1" dirty="0" smtClean="0"/>
              <a:t>W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P</a:t>
            </a:r>
            <a:r>
              <a:rPr lang="en-US" sz="2000" dirty="0" smtClean="0"/>
              <a:t>), </a:t>
            </a:r>
            <a:r>
              <a:rPr lang="en-US" sz="2000" dirty="0" err="1" smtClean="0"/>
              <a:t>wobei</a:t>
            </a:r>
            <a:r>
              <a:rPr lang="en-US" sz="2000" dirty="0" smtClean="0"/>
              <a:t> </a:t>
            </a:r>
            <a:r>
              <a:rPr lang="en-US" sz="2000" b="1" dirty="0" smtClean="0"/>
              <a:t>W</a:t>
            </a:r>
            <a:r>
              <a:rPr lang="en-US" sz="2000" dirty="0" smtClean="0"/>
              <a:t> </a:t>
            </a:r>
            <a:r>
              <a:rPr lang="en-US" sz="2000" dirty="0" err="1" smtClean="0"/>
              <a:t>eine</a:t>
            </a:r>
            <a:r>
              <a:rPr lang="en-US" sz="2000" dirty="0" smtClean="0"/>
              <a:t> </a:t>
            </a:r>
            <a:r>
              <a:rPr lang="en-US" sz="2000" dirty="0" err="1" smtClean="0"/>
              <a:t>unvoll</a:t>
            </a:r>
            <a:r>
              <a:rPr lang="en-US" sz="2000" dirty="0" smtClean="0"/>
              <a:t>-</a:t>
            </a:r>
            <a:br>
              <a:rPr lang="en-US" sz="2000" dirty="0" smtClean="0"/>
            </a:br>
            <a:r>
              <a:rPr lang="en-US" sz="2000" dirty="0" err="1" smtClean="0"/>
              <a:t>ständige</a:t>
            </a:r>
            <a:r>
              <a:rPr lang="en-US" sz="2000" dirty="0"/>
              <a:t> </a:t>
            </a:r>
            <a:r>
              <a:rPr lang="en-US" sz="2000" dirty="0" smtClean="0"/>
              <a:t>DB und </a:t>
            </a:r>
            <a:r>
              <a:rPr lang="en-US" sz="2000" dirty="0" smtClean="0">
                <a:solidFill>
                  <a:srgbClr val="0000FF"/>
                </a:solidFill>
              </a:rPr>
              <a:t>P</a:t>
            </a:r>
            <a:r>
              <a:rPr lang="en-US" sz="2000" dirty="0" smtClean="0"/>
              <a:t>: </a:t>
            </a:r>
            <a:r>
              <a:rPr lang="en-US" sz="2000" b="1" dirty="0" smtClean="0"/>
              <a:t>W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[0,1] </a:t>
            </a:r>
            <a:r>
              <a:rPr lang="en-US" sz="2000" dirty="0" err="1" smtClean="0">
                <a:sym typeface="Wingdings"/>
              </a:rPr>
              <a:t>eine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Wahrscheinlichkeitsverteilung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ist</a:t>
            </a:r>
            <a:r>
              <a:rPr lang="en-US" sz="2000" dirty="0" smtClean="0">
                <a:sym typeface="Wingdings"/>
              </a:rPr>
              <a:t>: </a:t>
            </a:r>
            <a:r>
              <a:rPr lang="en-US" sz="2000" dirty="0" err="1" smtClean="0">
                <a:sym typeface="Wingdings"/>
              </a:rPr>
              <a:t>Σ</a:t>
            </a:r>
            <a:r>
              <a:rPr lang="en-US" sz="2000" baseline="-25000" dirty="0" err="1" smtClean="0">
                <a:sym typeface="Wingdings"/>
              </a:rPr>
              <a:t>i</a:t>
            </a:r>
            <a:r>
              <a:rPr lang="en-US" sz="2000" baseline="-25000" dirty="0" smtClean="0">
                <a:sym typeface="Wingdings"/>
              </a:rPr>
              <a:t>=1,n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P</a:t>
            </a:r>
            <a:r>
              <a:rPr lang="en-US" sz="2000" dirty="0" smtClean="0">
                <a:sym typeface="Wingdings"/>
              </a:rPr>
              <a:t>(W</a:t>
            </a:r>
            <a:r>
              <a:rPr lang="en-US" sz="2000" baseline="-25000" dirty="0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) = 1</a:t>
            </a:r>
            <a:endParaRPr lang="en-US" sz="20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02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337826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104629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182290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144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33888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113414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571800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832909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708896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/>
                <a:gridCol w="2177775"/>
                <a:gridCol w="2177775"/>
                <a:gridCol w="21777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564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Left Arrow 6"/>
          <p:cNvSpPr/>
          <p:nvPr/>
        </p:nvSpPr>
        <p:spPr>
          <a:xfrm rot="18900000">
            <a:off x="2227167" y="2588482"/>
            <a:ext cx="674164" cy="484632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07504" y="1524000"/>
            <a:ext cx="8939319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 smtClean="0"/>
              <a:t>Eine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D2533C"/>
                </a:solidFill>
              </a:rPr>
              <a:t>probabilistische</a:t>
            </a:r>
            <a:r>
              <a:rPr lang="en-US" sz="2000" dirty="0" smtClean="0">
                <a:solidFill>
                  <a:srgbClr val="D2533C"/>
                </a:solidFill>
              </a:rPr>
              <a:t> DB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r>
              <a:rPr lang="en-US" sz="2000" dirty="0" smtClean="0"/>
              <a:t> </a:t>
            </a:r>
            <a:r>
              <a:rPr lang="en-US" sz="2000" dirty="0" err="1" smtClean="0"/>
              <a:t>Tupel</a:t>
            </a:r>
            <a:r>
              <a:rPr lang="en-US" sz="2000" dirty="0" smtClean="0"/>
              <a:t> (</a:t>
            </a:r>
            <a:r>
              <a:rPr lang="en-US" sz="2000" b="1" dirty="0" smtClean="0"/>
              <a:t>W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P</a:t>
            </a:r>
            <a:r>
              <a:rPr lang="en-US" sz="2000" dirty="0" smtClean="0"/>
              <a:t>), </a:t>
            </a:r>
            <a:r>
              <a:rPr lang="en-US" sz="2000" dirty="0" err="1" smtClean="0"/>
              <a:t>wobei</a:t>
            </a:r>
            <a:r>
              <a:rPr lang="en-US" sz="2000" dirty="0" smtClean="0"/>
              <a:t> </a:t>
            </a:r>
            <a:r>
              <a:rPr lang="en-US" sz="2000" b="1" dirty="0" smtClean="0"/>
              <a:t>W</a:t>
            </a:r>
            <a:r>
              <a:rPr lang="en-US" sz="2000" dirty="0" smtClean="0"/>
              <a:t> </a:t>
            </a:r>
            <a:r>
              <a:rPr lang="en-US" sz="2000" dirty="0" err="1" smtClean="0"/>
              <a:t>eine</a:t>
            </a:r>
            <a:r>
              <a:rPr lang="en-US" sz="2000" dirty="0" smtClean="0"/>
              <a:t> </a:t>
            </a:r>
            <a:r>
              <a:rPr lang="en-US" sz="2000" dirty="0" err="1" smtClean="0"/>
              <a:t>unvoll</a:t>
            </a:r>
            <a:r>
              <a:rPr lang="en-US" sz="2000" dirty="0" smtClean="0"/>
              <a:t>-</a:t>
            </a:r>
            <a:br>
              <a:rPr lang="en-US" sz="2000" dirty="0" smtClean="0"/>
            </a:br>
            <a:r>
              <a:rPr lang="en-US" sz="2000" dirty="0" err="1" smtClean="0"/>
              <a:t>ständige</a:t>
            </a:r>
            <a:r>
              <a:rPr lang="en-US" sz="2000" dirty="0"/>
              <a:t> </a:t>
            </a:r>
            <a:r>
              <a:rPr lang="en-US" sz="2000" dirty="0" smtClean="0"/>
              <a:t>DB und </a:t>
            </a:r>
            <a:r>
              <a:rPr lang="en-US" sz="2000" dirty="0" smtClean="0">
                <a:solidFill>
                  <a:srgbClr val="0000FF"/>
                </a:solidFill>
              </a:rPr>
              <a:t>P</a:t>
            </a:r>
            <a:r>
              <a:rPr lang="en-US" sz="2000" dirty="0" smtClean="0"/>
              <a:t>: </a:t>
            </a:r>
            <a:r>
              <a:rPr lang="en-US" sz="2000" b="1" dirty="0" smtClean="0"/>
              <a:t>W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[0,1] </a:t>
            </a:r>
            <a:r>
              <a:rPr lang="en-US" sz="2000" dirty="0" err="1" smtClean="0">
                <a:sym typeface="Wingdings"/>
              </a:rPr>
              <a:t>eine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Wahrscheinlichkeitsverteilung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ist</a:t>
            </a:r>
            <a:r>
              <a:rPr lang="en-US" sz="2000" dirty="0" smtClean="0">
                <a:sym typeface="Wingdings"/>
              </a:rPr>
              <a:t>: </a:t>
            </a:r>
            <a:r>
              <a:rPr lang="en-US" sz="2000" dirty="0" err="1" smtClean="0">
                <a:sym typeface="Wingdings"/>
              </a:rPr>
              <a:t>Σ</a:t>
            </a:r>
            <a:r>
              <a:rPr lang="en-US" sz="2000" baseline="-25000" dirty="0" err="1" smtClean="0">
                <a:sym typeface="Wingdings"/>
              </a:rPr>
              <a:t>i</a:t>
            </a:r>
            <a:r>
              <a:rPr lang="en-US" sz="2000" baseline="-25000" dirty="0" smtClean="0">
                <a:sym typeface="Wingdings"/>
              </a:rPr>
              <a:t>=1,n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P</a:t>
            </a:r>
            <a:r>
              <a:rPr lang="en-US" sz="2000" dirty="0" smtClean="0">
                <a:sym typeface="Wingdings"/>
              </a:rPr>
              <a:t>(W</a:t>
            </a:r>
            <a:r>
              <a:rPr lang="en-US" sz="2000" baseline="-25000" dirty="0" smtClean="0">
                <a:sym typeface="Wingdings"/>
              </a:rPr>
              <a:t>i</a:t>
            </a:r>
            <a:r>
              <a:rPr lang="en-US" sz="2000" dirty="0" smtClean="0">
                <a:sym typeface="Wingdings"/>
              </a:rPr>
              <a:t>) = 1</a:t>
            </a:r>
            <a:endParaRPr lang="en-US" sz="2000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04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Probabilistische</a:t>
            </a:r>
            <a:r>
              <a:rPr lang="en-US" dirty="0" smtClean="0"/>
              <a:t> </a:t>
            </a:r>
            <a:r>
              <a:rPr lang="en-US" dirty="0" err="1" smtClean="0"/>
              <a:t>Datenbank</a:t>
            </a:r>
            <a:r>
              <a:rPr lang="en-US" dirty="0" smtClean="0"/>
              <a:t>: </a:t>
            </a:r>
            <a:r>
              <a:rPr lang="en-US" dirty="0" err="1" smtClean="0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925514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 smtClean="0"/>
              <a:t>Gegeben</a:t>
            </a:r>
            <a:r>
              <a:rPr lang="en-US" sz="1600" dirty="0" smtClean="0"/>
              <a:t> </a:t>
            </a:r>
            <a:r>
              <a:rPr lang="en-US" sz="1600" dirty="0" err="1" smtClean="0"/>
              <a:t>eine</a:t>
            </a:r>
            <a:r>
              <a:rPr lang="en-US" sz="1600" dirty="0" smtClean="0"/>
              <a:t> </a:t>
            </a:r>
            <a:r>
              <a:rPr lang="en-US" sz="1600" dirty="0" err="1" smtClean="0"/>
              <a:t>Anfrage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D2533C"/>
                </a:solidFill>
              </a:rPr>
              <a:t>Q</a:t>
            </a:r>
            <a:r>
              <a:rPr lang="en-US" sz="1600" dirty="0" smtClean="0"/>
              <a:t>, </a:t>
            </a:r>
            <a:r>
              <a:rPr lang="en-US" sz="1600" dirty="0" err="1" smtClean="0"/>
              <a:t>eine</a:t>
            </a:r>
            <a:r>
              <a:rPr lang="en-US" sz="1600" dirty="0" smtClean="0"/>
              <a:t> </a:t>
            </a:r>
            <a:r>
              <a:rPr lang="en-US" sz="1600" dirty="0" err="1" smtClean="0"/>
              <a:t>probabilistische</a:t>
            </a:r>
            <a:r>
              <a:rPr lang="en-US" sz="1600" dirty="0" smtClean="0"/>
              <a:t> DB (</a:t>
            </a:r>
            <a:r>
              <a:rPr lang="en-US" sz="1600" b="1" dirty="0" smtClean="0"/>
              <a:t>W</a:t>
            </a:r>
            <a:r>
              <a:rPr lang="en-US" sz="1600" dirty="0" smtClean="0"/>
              <a:t>,</a:t>
            </a:r>
            <a:r>
              <a:rPr lang="en-US" sz="1600" dirty="0" smtClean="0">
                <a:solidFill>
                  <a:srgbClr val="0000FF"/>
                </a:solidFill>
              </a:rPr>
              <a:t>P</a:t>
            </a:r>
            <a:r>
              <a:rPr lang="en-US" sz="1600" dirty="0" smtClean="0"/>
              <a:t>):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Die </a:t>
            </a:r>
            <a:r>
              <a:rPr lang="en-US" sz="1600" dirty="0" err="1" smtClean="0"/>
              <a:t>Randwahrscheinlichkeit</a:t>
            </a:r>
            <a:r>
              <a:rPr lang="en-US" sz="1600" dirty="0" smtClean="0"/>
              <a:t> </a:t>
            </a:r>
            <a:r>
              <a:rPr lang="en-US" sz="1600" dirty="0" err="1" smtClean="0"/>
              <a:t>einer</a:t>
            </a:r>
            <a:r>
              <a:rPr lang="en-US" sz="1600" dirty="0" smtClean="0"/>
              <a:t> </a:t>
            </a:r>
            <a:r>
              <a:rPr lang="en-US" sz="1600" dirty="0" err="1" smtClean="0"/>
              <a:t>Antwort</a:t>
            </a:r>
            <a:r>
              <a:rPr lang="en-US" sz="1600" dirty="0" smtClean="0"/>
              <a:t> t </a:t>
            </a:r>
            <a:r>
              <a:rPr lang="en-US" sz="1600" dirty="0" err="1" smtClean="0"/>
              <a:t>ist</a:t>
            </a:r>
            <a:r>
              <a:rPr lang="en-US" sz="1600" dirty="0" smtClean="0"/>
              <a:t>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>
                <a:solidFill>
                  <a:srgbClr val="0000FF"/>
                </a:solidFill>
              </a:rPr>
              <a:t>P</a:t>
            </a:r>
            <a:r>
              <a:rPr lang="en-US" sz="1600" dirty="0" smtClean="0"/>
              <a:t>(t) =  </a:t>
            </a:r>
            <a:r>
              <a:rPr lang="en-US" sz="1600" dirty="0" err="1" smtClean="0"/>
              <a:t>Σ</a:t>
            </a:r>
            <a:r>
              <a:rPr lang="en-US" sz="1600" dirty="0" smtClean="0"/>
              <a:t>   { </a:t>
            </a:r>
            <a:r>
              <a:rPr lang="en-US" sz="1600" dirty="0" smtClean="0">
                <a:solidFill>
                  <a:srgbClr val="0000FF"/>
                </a:solidFill>
              </a:rPr>
              <a:t>P</a:t>
            </a:r>
            <a:r>
              <a:rPr lang="en-US" sz="1600" dirty="0" smtClean="0"/>
              <a:t>(W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)  |   W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∈ </a:t>
            </a:r>
            <a:r>
              <a:rPr lang="en-US" sz="1600" b="1" dirty="0" smtClean="0"/>
              <a:t>W</a:t>
            </a:r>
            <a:r>
              <a:rPr lang="en-US" sz="1600" dirty="0" smtClean="0"/>
              <a:t>,  t  </a:t>
            </a:r>
            <a:r>
              <a:rPr lang="en-US" sz="1600" dirty="0"/>
              <a:t>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 smtClean="0"/>
              <a:t>)</a:t>
            </a:r>
            <a:r>
              <a:rPr lang="en-US" sz="1600" dirty="0"/>
              <a:t> </a:t>
            </a:r>
            <a:r>
              <a:rPr lang="en-US" sz="1600" dirty="0" smtClean="0"/>
              <a:t> }</a:t>
            </a:r>
            <a:endParaRPr lang="en-US" sz="16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94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929828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probabilistische</a:t>
            </a:r>
            <a:r>
              <a:rPr lang="en-US" sz="1600" dirty="0"/>
              <a:t> DB (</a:t>
            </a:r>
            <a:r>
              <a:rPr lang="en-US" sz="1600" b="1" dirty="0"/>
              <a:t>W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):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Die </a:t>
            </a:r>
            <a:r>
              <a:rPr lang="en-US" sz="1600" dirty="0" err="1"/>
              <a:t>Randwahrscheinlichkeit</a:t>
            </a:r>
            <a:r>
              <a:rPr lang="en-US" sz="1600" dirty="0"/>
              <a:t> </a:t>
            </a:r>
            <a:r>
              <a:rPr lang="en-US" sz="1600" dirty="0" err="1"/>
              <a:t>einer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(t) =  </a:t>
            </a:r>
            <a:r>
              <a:rPr lang="en-US" sz="1600" dirty="0" err="1"/>
              <a:t>Σ</a:t>
            </a:r>
            <a:r>
              <a:rPr lang="en-US" sz="1600" dirty="0"/>
              <a:t>   {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|   W</a:t>
            </a:r>
            <a:r>
              <a:rPr lang="en-US" sz="1600" baseline="-25000" dirty="0"/>
              <a:t>i</a:t>
            </a:r>
            <a:r>
              <a:rPr lang="en-US" sz="1600" dirty="0"/>
              <a:t> ∈ </a:t>
            </a:r>
            <a:r>
              <a:rPr lang="en-US" sz="1600" b="1" dirty="0"/>
              <a:t>W</a:t>
            </a:r>
            <a:r>
              <a:rPr lang="en-US" sz="1600" dirty="0"/>
              <a:t>,  t 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}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681758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083114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114216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246776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45075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11621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102077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321990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83842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/>
                <a:gridCol w="2177775"/>
                <a:gridCol w="2177775"/>
                <a:gridCol w="21777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564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extBox 32"/>
          <p:cNvSpPr txBox="1"/>
          <p:nvPr/>
        </p:nvSpPr>
        <p:spPr>
          <a:xfrm>
            <a:off x="6228184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Location</a:t>
            </a:r>
            <a:r>
              <a:rPr lang="en-US" dirty="0"/>
              <a:t>(</a:t>
            </a:r>
            <a:r>
              <a:rPr lang="en-US" dirty="0" err="1"/>
              <a:t>x,t</a:t>
            </a:r>
            <a:r>
              <a:rPr lang="en-US" dirty="0" err="1" smtClean="0"/>
              <a:t>,’Office</a:t>
            </a:r>
            <a:r>
              <a:rPr lang="en-US" dirty="0" smtClean="0"/>
              <a:t>’)</a:t>
            </a:r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78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503238"/>
          </a:xfrm>
        </p:spPr>
        <p:txBody>
          <a:bodyPr/>
          <a:lstStyle/>
          <a:p>
            <a:r>
              <a:rPr lang="en-US" sz="4000" dirty="0" err="1" smtClean="0"/>
              <a:t>Danksagung</a:t>
            </a:r>
            <a:endParaRPr lang="en-US" sz="4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39552" y="1772816"/>
            <a:ext cx="2952328" cy="1584176"/>
          </a:xfrm>
        </p:spPr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Präsentationen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einem</a:t>
            </a:r>
            <a:r>
              <a:rPr lang="en-US" dirty="0" smtClean="0"/>
              <a:t> Tutorial von Dan </a:t>
            </a:r>
            <a:r>
              <a:rPr lang="en-US" dirty="0" err="1" smtClean="0"/>
              <a:t>Suciu</a:t>
            </a:r>
            <a:r>
              <a:rPr lang="en-US" dirty="0" smtClean="0"/>
              <a:t> </a:t>
            </a:r>
            <a:r>
              <a:rPr lang="en-US" dirty="0" err="1" smtClean="0"/>
              <a:t>gestaltet</a:t>
            </a:r>
            <a:r>
              <a:rPr lang="en-US" dirty="0" smtClean="0"/>
              <a:t> und </a:t>
            </a:r>
            <a:r>
              <a:rPr lang="en-US" dirty="0" err="1" smtClean="0"/>
              <a:t>basieren</a:t>
            </a:r>
            <a:r>
              <a:rPr lang="en-US" dirty="0" smtClean="0"/>
              <a:t> auf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Lehrbuch</a:t>
            </a:r>
            <a:r>
              <a:rPr lang="en-US" dirty="0"/>
              <a:t> </a:t>
            </a:r>
            <a:r>
              <a:rPr lang="en-US" dirty="0" smtClean="0"/>
              <a:t>Probabilistic Databases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cover-book-pdb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76989"/>
            <a:ext cx="3960440" cy="48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477608"/>
              </p:ext>
            </p:extLst>
          </p:nvPr>
        </p:nvGraphicFramePr>
        <p:xfrm>
          <a:off x="241928" y="2610713"/>
          <a:ext cx="8711100" cy="42048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/>
                <a:gridCol w="2177775"/>
                <a:gridCol w="2177775"/>
                <a:gridCol w="21777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564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44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D2533C"/>
                          </a:solidFill>
                        </a:rPr>
                        <a:t>Q=</a:t>
                      </a:r>
                      <a:endParaRPr lang="en-US" dirty="0">
                        <a:solidFill>
                          <a:srgbClr val="D2533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D2533C"/>
                          </a:solidFill>
                        </a:rPr>
                        <a:t>Q=</a:t>
                      </a:r>
                      <a:endParaRPr lang="en-US" dirty="0">
                        <a:solidFill>
                          <a:srgbClr val="D2533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D2533C"/>
                          </a:solidFill>
                        </a:rPr>
                        <a:t>Q=</a:t>
                      </a:r>
                      <a:endParaRPr lang="en-US" dirty="0">
                        <a:solidFill>
                          <a:srgbClr val="D2533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D2533C"/>
                          </a:solidFill>
                        </a:rPr>
                        <a:t>Q=</a:t>
                      </a:r>
                      <a:endParaRPr lang="en-US" dirty="0">
                        <a:solidFill>
                          <a:srgbClr val="D2533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929828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probabilistische</a:t>
            </a:r>
            <a:r>
              <a:rPr lang="en-US" sz="1600" dirty="0"/>
              <a:t> DB (</a:t>
            </a:r>
            <a:r>
              <a:rPr lang="en-US" sz="1600" b="1" dirty="0"/>
              <a:t>W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):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Die </a:t>
            </a:r>
            <a:r>
              <a:rPr lang="en-US" sz="1600" dirty="0" err="1"/>
              <a:t>Randwahrscheinlichkeit</a:t>
            </a:r>
            <a:r>
              <a:rPr lang="en-US" sz="1600" dirty="0"/>
              <a:t> </a:t>
            </a:r>
            <a:r>
              <a:rPr lang="en-US" sz="1600" dirty="0" err="1"/>
              <a:t>einer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(t) =  </a:t>
            </a:r>
            <a:r>
              <a:rPr lang="en-US" sz="1600" dirty="0" err="1"/>
              <a:t>Σ</a:t>
            </a:r>
            <a:r>
              <a:rPr lang="en-US" sz="1600" dirty="0"/>
              <a:t>   {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|   W</a:t>
            </a:r>
            <a:r>
              <a:rPr lang="en-US" sz="1600" baseline="-25000" dirty="0"/>
              <a:t>i</a:t>
            </a:r>
            <a:r>
              <a:rPr lang="en-US" sz="1600" dirty="0"/>
              <a:t> ∈ </a:t>
            </a:r>
            <a:r>
              <a:rPr lang="en-US" sz="1600" b="1" dirty="0"/>
              <a:t>W</a:t>
            </a:r>
            <a:r>
              <a:rPr lang="en-US" sz="1600" dirty="0"/>
              <a:t>,  t 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}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705938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113843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812809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735972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180206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321447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56085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559426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088967"/>
              </p:ext>
            </p:extLst>
          </p:nvPr>
        </p:nvGraphicFramePr>
        <p:xfrm>
          <a:off x="1013955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305394"/>
              </p:ext>
            </p:extLst>
          </p:nvPr>
        </p:nvGraphicFramePr>
        <p:xfrm>
          <a:off x="3223011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12508"/>
              </p:ext>
            </p:extLst>
          </p:nvPr>
        </p:nvGraphicFramePr>
        <p:xfrm>
          <a:off x="5432067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570807"/>
              </p:ext>
            </p:extLst>
          </p:nvPr>
        </p:nvGraphicFramePr>
        <p:xfrm>
          <a:off x="7641124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" name="TextBox 32"/>
          <p:cNvSpPr txBox="1"/>
          <p:nvPr/>
        </p:nvSpPr>
        <p:spPr>
          <a:xfrm>
            <a:off x="6228184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Location</a:t>
            </a:r>
            <a:r>
              <a:rPr lang="en-US" dirty="0"/>
              <a:t>(</a:t>
            </a:r>
            <a:r>
              <a:rPr lang="en-US" dirty="0" err="1"/>
              <a:t>x,t</a:t>
            </a:r>
            <a:r>
              <a:rPr lang="en-US" dirty="0" err="1" smtClean="0"/>
              <a:t>,’Office</a:t>
            </a:r>
            <a:r>
              <a:rPr lang="en-US" dirty="0" smtClean="0"/>
              <a:t>’)</a:t>
            </a:r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49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385124"/>
              </p:ext>
            </p:extLst>
          </p:nvPr>
        </p:nvGraphicFramePr>
        <p:xfrm>
          <a:off x="241928" y="2610713"/>
          <a:ext cx="8711100" cy="42048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/>
                <a:gridCol w="2177775"/>
                <a:gridCol w="2177775"/>
                <a:gridCol w="21777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564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44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D2533C"/>
                          </a:solidFill>
                        </a:rPr>
                        <a:t>Q=</a:t>
                      </a:r>
                      <a:endParaRPr lang="en-US" dirty="0">
                        <a:solidFill>
                          <a:srgbClr val="D2533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D2533C"/>
                          </a:solidFill>
                        </a:rPr>
                        <a:t>Q=</a:t>
                      </a:r>
                      <a:endParaRPr lang="en-US" dirty="0">
                        <a:solidFill>
                          <a:srgbClr val="D2533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D2533C"/>
                          </a:solidFill>
                        </a:rPr>
                        <a:t>Q=</a:t>
                      </a:r>
                      <a:endParaRPr lang="en-US" dirty="0">
                        <a:solidFill>
                          <a:srgbClr val="D2533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D2533C"/>
                          </a:solidFill>
                        </a:rPr>
                        <a:t>Q=</a:t>
                      </a:r>
                      <a:endParaRPr lang="en-US" dirty="0">
                        <a:solidFill>
                          <a:srgbClr val="D2533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929828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probabilistische</a:t>
            </a:r>
            <a:r>
              <a:rPr lang="en-US" sz="1600" dirty="0"/>
              <a:t> DB (</a:t>
            </a:r>
            <a:r>
              <a:rPr lang="en-US" sz="1600" b="1" dirty="0"/>
              <a:t>W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):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Die </a:t>
            </a:r>
            <a:r>
              <a:rPr lang="en-US" sz="1600" dirty="0" err="1"/>
              <a:t>Randwahrscheinlichkeit</a:t>
            </a:r>
            <a:r>
              <a:rPr lang="en-US" sz="1600" dirty="0"/>
              <a:t> </a:t>
            </a:r>
            <a:r>
              <a:rPr lang="en-US" sz="1600" dirty="0" err="1"/>
              <a:t>einer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(t) =  </a:t>
            </a:r>
            <a:r>
              <a:rPr lang="en-US" sz="1600" dirty="0" err="1"/>
              <a:t>Σ</a:t>
            </a:r>
            <a:r>
              <a:rPr lang="en-US" sz="1600" dirty="0"/>
              <a:t>   {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|   W</a:t>
            </a:r>
            <a:r>
              <a:rPr lang="en-US" sz="1600" baseline="-25000" dirty="0"/>
              <a:t>i</a:t>
            </a:r>
            <a:r>
              <a:rPr lang="en-US" sz="1600" dirty="0"/>
              <a:t> ∈ </a:t>
            </a:r>
            <a:r>
              <a:rPr lang="en-US" sz="1600" b="1" dirty="0"/>
              <a:t>W</a:t>
            </a:r>
            <a:r>
              <a:rPr lang="en-US" sz="1600" dirty="0"/>
              <a:t>,  t 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}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759831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382061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058778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020693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58226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831475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169531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/>
                <a:gridCol w="578426"/>
                <a:gridCol w="55956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</a:t>
            </a:r>
            <a:endParaRPr lang="en-US" sz="1200" dirty="0"/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363814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/>
                <a:gridCol w="792192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Owner</a:t>
            </a:r>
            <a:endParaRPr lang="en-US" sz="1200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84348"/>
              </p:ext>
            </p:extLst>
          </p:nvPr>
        </p:nvGraphicFramePr>
        <p:xfrm>
          <a:off x="1013955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633360"/>
              </p:ext>
            </p:extLst>
          </p:nvPr>
        </p:nvGraphicFramePr>
        <p:xfrm>
          <a:off x="3223011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599757"/>
              </p:ext>
            </p:extLst>
          </p:nvPr>
        </p:nvGraphicFramePr>
        <p:xfrm>
          <a:off x="5432067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692323"/>
              </p:ext>
            </p:extLst>
          </p:nvPr>
        </p:nvGraphicFramePr>
        <p:xfrm>
          <a:off x="7641124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452420" y="1894503"/>
            <a:ext cx="129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(Joe) = </a:t>
            </a:r>
            <a:r>
              <a:rPr lang="en-US" dirty="0" smtClean="0">
                <a:solidFill>
                  <a:srgbClr val="0000FF"/>
                </a:solidFill>
              </a:rPr>
              <a:t>1.0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(Jim) = </a:t>
            </a:r>
            <a:r>
              <a:rPr lang="en-US" dirty="0" smtClean="0">
                <a:solidFill>
                  <a:srgbClr val="0000FF"/>
                </a:solidFill>
              </a:rPr>
              <a:t>0.4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228184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Location</a:t>
            </a:r>
            <a:r>
              <a:rPr lang="en-US" dirty="0"/>
              <a:t>(</a:t>
            </a:r>
            <a:r>
              <a:rPr lang="en-US" dirty="0" err="1"/>
              <a:t>x,t</a:t>
            </a:r>
            <a:r>
              <a:rPr lang="en-US" dirty="0" err="1" smtClean="0"/>
              <a:t>,’Office</a:t>
            </a:r>
            <a:r>
              <a:rPr lang="en-US" dirty="0" smtClean="0"/>
              <a:t>’)</a:t>
            </a:r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03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Diskussion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Intuition</a:t>
            </a:r>
            <a:r>
              <a:rPr lang="en-US" dirty="0" smtClean="0"/>
              <a:t>: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probabilistische</a:t>
            </a:r>
            <a:r>
              <a:rPr lang="en-US" dirty="0" smtClean="0"/>
              <a:t> </a:t>
            </a:r>
            <a:r>
              <a:rPr lang="en-US" dirty="0" err="1" smtClean="0"/>
              <a:t>Datenbank</a:t>
            </a:r>
            <a:r>
              <a:rPr lang="en-US" dirty="0" smtClean="0"/>
              <a:t> </a:t>
            </a:r>
            <a:r>
              <a:rPr lang="en-US" dirty="0" err="1" smtClean="0"/>
              <a:t>sagt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, </a:t>
            </a:r>
            <a:r>
              <a:rPr lang="en-US" dirty="0" err="1" smtClean="0"/>
              <a:t>dass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 </a:t>
            </a:r>
            <a:r>
              <a:rPr lang="en-US" dirty="0" err="1" smtClean="0"/>
              <a:t>Datenbank</a:t>
            </a:r>
            <a:r>
              <a:rPr lang="en-US" dirty="0" smtClean="0"/>
              <a:t> in </a:t>
            </a:r>
            <a:r>
              <a:rPr lang="en-US" dirty="0" err="1" smtClean="0"/>
              <a:t>einem</a:t>
            </a:r>
            <a:r>
              <a:rPr lang="en-US" dirty="0" smtClean="0"/>
              <a:t> von </a:t>
            </a:r>
            <a:r>
              <a:rPr lang="en-US" dirty="0" err="1" smtClean="0"/>
              <a:t>verschiedenen</a:t>
            </a:r>
            <a:r>
              <a:rPr lang="en-US" dirty="0" smtClean="0"/>
              <a:t> </a:t>
            </a:r>
            <a:r>
              <a:rPr lang="en-US" dirty="0" err="1" smtClean="0"/>
              <a:t>möglichen</a:t>
            </a:r>
            <a:r>
              <a:rPr lang="en-US" dirty="0" smtClean="0"/>
              <a:t> </a:t>
            </a:r>
            <a:r>
              <a:rPr lang="en-US" dirty="0" err="1" smtClean="0"/>
              <a:t>Zuständen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. </a:t>
            </a:r>
            <a:r>
              <a:rPr lang="en-US" dirty="0" err="1" smtClean="0"/>
              <a:t>Jeder</a:t>
            </a:r>
            <a:r>
              <a:rPr lang="en-US" dirty="0" smtClean="0"/>
              <a:t> </a:t>
            </a:r>
            <a:r>
              <a:rPr lang="en-US" dirty="0" err="1" smtClean="0"/>
              <a:t>Zustand</a:t>
            </a:r>
            <a:r>
              <a:rPr lang="en-US" dirty="0" smtClean="0"/>
              <a:t>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Wahrscheintlichkeit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solidFill>
                  <a:srgbClr val="D2533C"/>
                </a:solidFill>
              </a:rPr>
              <a:t>Mögliche</a:t>
            </a:r>
            <a:r>
              <a:rPr lang="en-US" dirty="0" smtClean="0">
                <a:solidFill>
                  <a:srgbClr val="D2533C"/>
                </a:solidFill>
              </a:rPr>
              <a:t> </a:t>
            </a:r>
            <a:r>
              <a:rPr lang="en-US" dirty="0" err="1" smtClean="0">
                <a:solidFill>
                  <a:srgbClr val="D2533C"/>
                </a:solidFill>
              </a:rPr>
              <a:t>Anfrageantworten</a:t>
            </a:r>
            <a:r>
              <a:rPr lang="en-US" dirty="0" smtClean="0"/>
              <a:t>: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Menge</a:t>
            </a:r>
            <a:r>
              <a:rPr lang="en-US" dirty="0" smtClean="0"/>
              <a:t> von </a:t>
            </a:r>
            <a:r>
              <a:rPr lang="en-US" dirty="0" err="1" smtClean="0"/>
              <a:t>Antworten</a:t>
            </a:r>
            <a:r>
              <a:rPr lang="en-US" dirty="0" smtClean="0"/>
              <a:t>, </a:t>
            </a:r>
            <a:r>
              <a:rPr lang="en-US" dirty="0" err="1" smtClean="0"/>
              <a:t>annotiert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Wahrscheinlichkeiten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/>
              <a:t>), </a:t>
            </a:r>
            <a:r>
              <a:rPr lang="en-US" dirty="0"/>
              <a:t>(</a:t>
            </a:r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)</a:t>
            </a:r>
            <a:r>
              <a:rPr lang="en-US" dirty="0"/>
              <a:t>, (</a:t>
            </a:r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/>
              <a:t>), </a:t>
            </a:r>
            <a:r>
              <a:rPr lang="en-US" dirty="0"/>
              <a:t>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Üblicherweise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baseline="-25000" dirty="0" smtClean="0">
                <a:solidFill>
                  <a:srgbClr val="0000FF"/>
                </a:solidFill>
              </a:rPr>
              <a:t>1 </a:t>
            </a:r>
            <a:r>
              <a:rPr lang="en-US" dirty="0" smtClean="0"/>
              <a:t>≥ 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baseline="-25000" dirty="0" smtClean="0">
                <a:solidFill>
                  <a:srgbClr val="0000FF"/>
                </a:solidFill>
              </a:rPr>
              <a:t>2 </a:t>
            </a:r>
            <a:r>
              <a:rPr lang="en-US" dirty="0" smtClean="0"/>
              <a:t>≥ 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baseline="-25000" dirty="0" smtClean="0">
                <a:solidFill>
                  <a:srgbClr val="0000FF"/>
                </a:solidFill>
              </a:rPr>
              <a:t>3 </a:t>
            </a:r>
            <a:r>
              <a:rPr lang="en-US" dirty="0" smtClean="0"/>
              <a:t>≥ … </a:t>
            </a:r>
          </a:p>
          <a:p>
            <a:endParaRPr lang="en-US" dirty="0"/>
          </a:p>
          <a:p>
            <a:endParaRPr lang="en-US" dirty="0" smtClean="0">
              <a:solidFill>
                <a:srgbClr val="D2533C"/>
              </a:solidFill>
            </a:endParaRPr>
          </a:p>
          <a:p>
            <a:endParaRPr lang="en-US" dirty="0">
              <a:solidFill>
                <a:srgbClr val="D2533C"/>
              </a:solidFill>
            </a:endParaRPr>
          </a:p>
          <a:p>
            <a:r>
              <a:rPr lang="en-US" dirty="0" smtClean="0">
                <a:solidFill>
                  <a:srgbClr val="D2533C"/>
                </a:solidFill>
              </a:rPr>
              <a:t>Problem</a:t>
            </a:r>
            <a:r>
              <a:rPr lang="en-US" dirty="0" smtClean="0"/>
              <a:t>: Die </a:t>
            </a:r>
            <a:r>
              <a:rPr lang="en-US" dirty="0" err="1" smtClean="0"/>
              <a:t>Anzahl</a:t>
            </a:r>
            <a:r>
              <a:rPr lang="en-US" dirty="0" smtClean="0"/>
              <a:t> der </a:t>
            </a:r>
            <a:r>
              <a:rPr lang="en-US" dirty="0" err="1" smtClean="0"/>
              <a:t>möglichen</a:t>
            </a:r>
            <a:r>
              <a:rPr lang="en-US" dirty="0" smtClean="0"/>
              <a:t> </a:t>
            </a:r>
            <a:r>
              <a:rPr lang="en-US" dirty="0" err="1" smtClean="0"/>
              <a:t>Welten</a:t>
            </a:r>
            <a:r>
              <a:rPr lang="en-US" dirty="0" smtClean="0"/>
              <a:t> in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probabilistischen</a:t>
            </a:r>
            <a:r>
              <a:rPr lang="en-US" dirty="0" smtClean="0"/>
              <a:t> </a:t>
            </a:r>
            <a:r>
              <a:rPr lang="en-US" dirty="0" err="1" smtClean="0"/>
              <a:t>Datenbank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groß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err="1" smtClean="0"/>
              <a:t>Ziel</a:t>
            </a:r>
            <a:r>
              <a:rPr lang="en-US" dirty="0" smtClean="0"/>
              <a:t>: </a:t>
            </a:r>
            <a:r>
              <a:rPr lang="en-US" dirty="0" err="1" smtClean="0"/>
              <a:t>Anfragebeantwortung</a:t>
            </a:r>
            <a:r>
              <a:rPr lang="en-US" dirty="0" smtClean="0"/>
              <a:t> </a:t>
            </a:r>
            <a:r>
              <a:rPr lang="en-US" dirty="0" err="1" smtClean="0"/>
              <a:t>ohne</a:t>
            </a:r>
            <a:r>
              <a:rPr lang="en-US" dirty="0" smtClean="0"/>
              <a:t> </a:t>
            </a:r>
            <a:r>
              <a:rPr lang="en-US" dirty="0" err="1" smtClean="0"/>
              <a:t>explizite</a:t>
            </a:r>
            <a:r>
              <a:rPr lang="en-US" dirty="0" smtClean="0"/>
              <a:t> </a:t>
            </a:r>
            <a:r>
              <a:rPr lang="en-US" dirty="0" err="1" smtClean="0"/>
              <a:t>Generierung</a:t>
            </a:r>
            <a:r>
              <a:rPr lang="en-US" dirty="0" smtClean="0"/>
              <a:t> </a:t>
            </a:r>
            <a:r>
              <a:rPr lang="en-US" dirty="0" err="1" smtClean="0"/>
              <a:t>aller</a:t>
            </a:r>
            <a:r>
              <a:rPr lang="en-US" dirty="0" smtClean="0"/>
              <a:t> </a:t>
            </a:r>
            <a:r>
              <a:rPr lang="en-US" dirty="0" err="1" smtClean="0"/>
              <a:t>möglichen</a:t>
            </a:r>
            <a:r>
              <a:rPr lang="en-US" dirty="0" smtClean="0"/>
              <a:t> </a:t>
            </a:r>
            <a:r>
              <a:rPr lang="en-US" dirty="0" err="1" smtClean="0"/>
              <a:t>Welten</a:t>
            </a:r>
            <a:r>
              <a:rPr lang="en-US" dirty="0" smtClean="0"/>
              <a:t> (</a:t>
            </a:r>
            <a:r>
              <a:rPr lang="en-US" dirty="0" err="1" smtClean="0"/>
              <a:t>eventuell</a:t>
            </a:r>
            <a:r>
              <a:rPr lang="en-US" dirty="0" smtClean="0"/>
              <a:t> </a:t>
            </a:r>
            <a:r>
              <a:rPr lang="en-US" dirty="0" err="1" smtClean="0"/>
              <a:t>Einschränkungen</a:t>
            </a:r>
            <a:r>
              <a:rPr lang="en-US" dirty="0" smtClean="0"/>
              <a:t> in der </a:t>
            </a:r>
            <a:r>
              <a:rPr lang="en-US" dirty="0" err="1" smtClean="0"/>
              <a:t>Ausdrucksstärke</a:t>
            </a:r>
            <a:r>
              <a:rPr lang="en-US" dirty="0" smtClean="0"/>
              <a:t> </a:t>
            </a:r>
            <a:r>
              <a:rPr lang="en-US" dirty="0" err="1" smtClean="0"/>
              <a:t>hinnehmen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45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Unabhängige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und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disjunkte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Tupel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1964119"/>
            <a:ext cx="5827236" cy="132343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 smtClean="0"/>
              <a:t>Gegeben</a:t>
            </a:r>
            <a:r>
              <a:rPr lang="en-US" sz="2000" dirty="0" smtClean="0"/>
              <a:t> </a:t>
            </a:r>
            <a:r>
              <a:rPr lang="en-US" sz="2000" dirty="0" err="1" smtClean="0"/>
              <a:t>eine</a:t>
            </a:r>
            <a:r>
              <a:rPr lang="en-US" sz="2000" dirty="0" smtClean="0"/>
              <a:t> </a:t>
            </a:r>
            <a:r>
              <a:rPr lang="en-US" sz="2000" dirty="0" err="1" smtClean="0"/>
              <a:t>probabilistische</a:t>
            </a:r>
            <a:r>
              <a:rPr lang="en-US" sz="2000" dirty="0" smtClean="0"/>
              <a:t> DB </a:t>
            </a:r>
            <a:r>
              <a:rPr lang="en-US" sz="2000" dirty="0"/>
              <a:t>(</a:t>
            </a:r>
            <a:r>
              <a:rPr lang="en-US" sz="2000" b="1" dirty="0"/>
              <a:t>W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).</a:t>
            </a:r>
          </a:p>
          <a:p>
            <a:r>
              <a:rPr lang="en-US" sz="2000" dirty="0" err="1" smtClean="0"/>
              <a:t>Zwei</a:t>
            </a:r>
            <a:r>
              <a:rPr lang="en-US" sz="2000" dirty="0" smtClean="0"/>
              <a:t> </a:t>
            </a:r>
            <a:r>
              <a:rPr lang="en-US" sz="2000" dirty="0" err="1" smtClean="0"/>
              <a:t>Tupel</a:t>
            </a:r>
            <a:r>
              <a:rPr lang="en-US" sz="2000" dirty="0" smtClean="0"/>
              <a:t> </a:t>
            </a:r>
            <a:r>
              <a:rPr lang="en-US" sz="2000" dirty="0"/>
              <a:t>t</a:t>
            </a:r>
            <a:r>
              <a:rPr lang="en-US" sz="2000" baseline="-25000" dirty="0"/>
              <a:t>1</a:t>
            </a:r>
            <a:r>
              <a:rPr lang="en-US" sz="2000" dirty="0"/>
              <a:t>, t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 smtClean="0"/>
              <a:t>werden</a:t>
            </a:r>
            <a:r>
              <a:rPr lang="en-US" sz="2000" dirty="0" smtClean="0"/>
              <a:t> </a:t>
            </a:r>
            <a:r>
              <a:rPr lang="en-US" sz="2000" dirty="0" err="1" smtClean="0"/>
              <a:t>heißen</a:t>
            </a:r>
            <a:r>
              <a:rPr lang="en-US" sz="2000" dirty="0" smtClean="0"/>
              <a:t>:</a:t>
            </a:r>
            <a:endParaRPr lang="en-US" sz="2000" dirty="0"/>
          </a:p>
          <a:p>
            <a:pPr marL="457200" indent="-457200">
              <a:buFont typeface="Arial"/>
              <a:buChar char="•"/>
            </a:pPr>
            <a:r>
              <a:rPr lang="en-US" sz="2000" dirty="0" err="1" smtClean="0">
                <a:solidFill>
                  <a:srgbClr val="D2533C"/>
                </a:solidFill>
              </a:rPr>
              <a:t>unabhängig</a:t>
            </a:r>
            <a:r>
              <a:rPr lang="en-US" sz="2000" dirty="0" smtClean="0"/>
              <a:t>, 	falls:</a:t>
            </a:r>
            <a:r>
              <a:rPr lang="en-US" sz="2000" dirty="0"/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</a:t>
            </a:r>
            <a:r>
              <a:rPr lang="en-US" sz="2000" dirty="0"/>
              <a:t> t</a:t>
            </a:r>
            <a:r>
              <a:rPr lang="en-US" sz="2000" baseline="-25000" dirty="0"/>
              <a:t>2</a:t>
            </a:r>
            <a:r>
              <a:rPr lang="en-US" sz="2000" dirty="0"/>
              <a:t>) =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</a:t>
            </a:r>
            <a:r>
              <a:rPr lang="en-US" sz="2000" dirty="0"/>
              <a:t>)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 smtClean="0">
                <a:solidFill>
                  <a:srgbClr val="D2533C"/>
                </a:solidFill>
              </a:rPr>
              <a:t>disjunkt</a:t>
            </a:r>
            <a:r>
              <a:rPr lang="en-US" sz="2000" dirty="0" smtClean="0">
                <a:solidFill>
                  <a:srgbClr val="D2533C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dirty="0"/>
              <a:t>or </a:t>
            </a:r>
            <a:r>
              <a:rPr lang="en-US" sz="2000" dirty="0" err="1" smtClean="0"/>
              <a:t>exklusiv</a:t>
            </a:r>
            <a:r>
              <a:rPr lang="en-US" sz="2000" dirty="0" smtClean="0"/>
              <a:t>)</a:t>
            </a:r>
            <a:r>
              <a:rPr lang="en-US" sz="2000" dirty="0"/>
              <a:t>, </a:t>
            </a:r>
            <a:r>
              <a:rPr lang="en-US" sz="2000" dirty="0" smtClean="0"/>
              <a:t>falls:</a:t>
            </a:r>
            <a:r>
              <a:rPr lang="en-US" sz="2000" dirty="0"/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P</a:t>
            </a:r>
            <a:r>
              <a:rPr lang="en-US" sz="2000" dirty="0" smtClean="0"/>
              <a:t>(t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2</a:t>
            </a:r>
            <a:r>
              <a:rPr lang="en-US" sz="2000" dirty="0"/>
              <a:t>) = 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84683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Unabhängige</a:t>
            </a:r>
            <a:r>
              <a:rPr lang="en-US" dirty="0">
                <a:latin typeface="Arial" charset="0"/>
                <a:ea typeface="ＭＳ Ｐゴシック" charset="0"/>
              </a:rPr>
              <a:t> und </a:t>
            </a:r>
            <a:r>
              <a:rPr lang="en-US" dirty="0" err="1">
                <a:latin typeface="Arial" charset="0"/>
                <a:ea typeface="ＭＳ Ｐゴシック" charset="0"/>
              </a:rPr>
              <a:t>disjunkte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Tupel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1" y="4181682"/>
            <a:ext cx="7787208" cy="163121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/>
              <a:t>Definition </a:t>
            </a:r>
            <a:r>
              <a:rPr lang="en-US" sz="2000" dirty="0" err="1" smtClean="0"/>
              <a:t>Eine</a:t>
            </a:r>
            <a:r>
              <a:rPr lang="en-US" sz="2000" dirty="0" smtClean="0"/>
              <a:t>  </a:t>
            </a:r>
            <a:r>
              <a:rPr lang="en-US" sz="2000" dirty="0" err="1" smtClean="0"/>
              <a:t>probabilistische</a:t>
            </a:r>
            <a:r>
              <a:rPr lang="en-US" sz="2000" dirty="0"/>
              <a:t> </a:t>
            </a:r>
            <a:r>
              <a:rPr lang="en-US" sz="2000" dirty="0" smtClean="0"/>
              <a:t>DB </a:t>
            </a:r>
            <a:r>
              <a:rPr lang="en-US" sz="2000" dirty="0" err="1" smtClean="0"/>
              <a:t>heißt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>
                <a:solidFill>
                  <a:schemeClr val="tx2"/>
                </a:solidFill>
              </a:rPr>
              <a:t>block-</a:t>
            </a:r>
            <a:r>
              <a:rPr lang="en-US" sz="2000" i="1" dirty="0" err="1" smtClean="0">
                <a:solidFill>
                  <a:schemeClr val="tx2"/>
                </a:solidFill>
              </a:rPr>
              <a:t>unabhängig</a:t>
            </a:r>
            <a:r>
              <a:rPr lang="en-US" sz="2000" i="1" dirty="0" smtClean="0">
                <a:solidFill>
                  <a:schemeClr val="tx2"/>
                </a:solidFill>
              </a:rPr>
              <a:t>-</a:t>
            </a:r>
            <a:r>
              <a:rPr lang="en-US" sz="2000" i="1" dirty="0" err="1" smtClean="0">
                <a:solidFill>
                  <a:schemeClr val="tx2"/>
                </a:solidFill>
              </a:rPr>
              <a:t>disjunkt</a:t>
            </a:r>
            <a:r>
              <a:rPr lang="en-US" sz="2000" i="1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/>
              <a:t>(BUD), falls die </a:t>
            </a:r>
            <a:r>
              <a:rPr lang="en-US" sz="2000" dirty="0" err="1" smtClean="0"/>
              <a:t>Tupel</a:t>
            </a:r>
            <a:r>
              <a:rPr lang="en-US" sz="2000" dirty="0" smtClean="0"/>
              <a:t> in </a:t>
            </a:r>
            <a:br>
              <a:rPr lang="en-US" sz="2000" dirty="0" smtClean="0"/>
            </a:br>
            <a:r>
              <a:rPr lang="en-US" sz="2000" dirty="0" err="1" smtClean="0"/>
              <a:t>Blöcke</a:t>
            </a:r>
            <a:r>
              <a:rPr lang="en-US" sz="2000" dirty="0" smtClean="0"/>
              <a:t> </a:t>
            </a:r>
            <a:r>
              <a:rPr lang="en-US" sz="2000" dirty="0" err="1" smtClean="0"/>
              <a:t>gruppiert</a:t>
            </a:r>
            <a:r>
              <a:rPr lang="en-US" sz="2000" dirty="0" smtClean="0"/>
              <a:t> </a:t>
            </a:r>
            <a:r>
              <a:rPr lang="en-US" sz="2000" dirty="0" err="1" smtClean="0"/>
              <a:t>werden</a:t>
            </a:r>
            <a:r>
              <a:rPr lang="en-US" sz="2000" dirty="0" smtClean="0"/>
              <a:t> </a:t>
            </a:r>
            <a:r>
              <a:rPr lang="en-US" sz="2000" dirty="0" err="1" smtClean="0"/>
              <a:t>können</a:t>
            </a:r>
            <a:r>
              <a:rPr lang="en-US" sz="2000" dirty="0" smtClean="0"/>
              <a:t>, so </a:t>
            </a:r>
            <a:r>
              <a:rPr lang="en-US" sz="2000" dirty="0" err="1" smtClean="0"/>
              <a:t>dass</a:t>
            </a:r>
            <a:r>
              <a:rPr lang="en-US" sz="2000" dirty="0" smtClean="0"/>
              <a:t>: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Tupel</a:t>
            </a:r>
            <a:r>
              <a:rPr lang="en-US" sz="2000" dirty="0" smtClean="0"/>
              <a:t> </a:t>
            </a:r>
            <a:r>
              <a:rPr lang="en-US" sz="2000" dirty="0" err="1" smtClean="0"/>
              <a:t>vom</a:t>
            </a:r>
            <a:r>
              <a:rPr lang="en-US" sz="2000" dirty="0" smtClean="0"/>
              <a:t> </a:t>
            </a:r>
            <a:r>
              <a:rPr lang="en-US" sz="2000" dirty="0" err="1" smtClean="0"/>
              <a:t>gleichen</a:t>
            </a:r>
            <a:r>
              <a:rPr lang="en-US" sz="2000" dirty="0" smtClean="0"/>
              <a:t> Block </a:t>
            </a:r>
            <a:r>
              <a:rPr lang="en-US" sz="2000" dirty="0" err="1" smtClean="0">
                <a:solidFill>
                  <a:srgbClr val="D2533C"/>
                </a:solidFill>
              </a:rPr>
              <a:t>disjunkt</a:t>
            </a:r>
            <a:r>
              <a:rPr lang="en-US" sz="2000" dirty="0" smtClean="0">
                <a:solidFill>
                  <a:srgbClr val="D2533C"/>
                </a:solidFill>
              </a:rPr>
              <a:t> </a:t>
            </a:r>
            <a:r>
              <a:rPr lang="en-US" sz="2000" dirty="0" err="1" smtClean="0"/>
              <a:t>sind</a:t>
            </a:r>
            <a:endParaRPr lang="en-US" sz="2000" dirty="0">
              <a:solidFill>
                <a:srgbClr val="D2533C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Tupel</a:t>
            </a:r>
            <a:r>
              <a:rPr lang="en-US" sz="2000" dirty="0" smtClean="0"/>
              <a:t> von </a:t>
            </a:r>
            <a:r>
              <a:rPr lang="en-US" sz="2000" dirty="0" err="1" smtClean="0"/>
              <a:t>verschiedenen</a:t>
            </a:r>
            <a:r>
              <a:rPr lang="en-US" sz="2000" dirty="0" smtClean="0"/>
              <a:t> </a:t>
            </a:r>
            <a:r>
              <a:rPr lang="en-US" sz="2000" dirty="0" err="1" smtClean="0"/>
              <a:t>Blöcken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D2533C"/>
                </a:solidFill>
              </a:rPr>
              <a:t>unabhängig</a:t>
            </a:r>
            <a:r>
              <a:rPr lang="en-US" sz="2000" dirty="0" smtClean="0">
                <a:solidFill>
                  <a:srgbClr val="D2533C"/>
                </a:solidFill>
              </a:rPr>
              <a:t> </a:t>
            </a:r>
            <a:r>
              <a:rPr lang="en-US" sz="2000" dirty="0" err="1" smtClean="0"/>
              <a:t>sind</a:t>
            </a:r>
            <a:r>
              <a:rPr lang="en-US" sz="2000" dirty="0" smtClean="0"/>
              <a:t>.</a:t>
            </a:r>
            <a:endParaRPr lang="en-US" sz="2000" dirty="0">
              <a:solidFill>
                <a:srgbClr val="D2533C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1" y="1964119"/>
            <a:ext cx="5842991" cy="132343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Gegeben</a:t>
            </a:r>
            <a:r>
              <a:rPr lang="en-US" sz="2000" dirty="0"/>
              <a:t> </a:t>
            </a:r>
            <a:r>
              <a:rPr lang="en-US" sz="2000" dirty="0" err="1" smtClean="0"/>
              <a:t>eine</a:t>
            </a:r>
            <a:r>
              <a:rPr lang="en-US" sz="2000" dirty="0" smtClean="0"/>
              <a:t> </a:t>
            </a:r>
            <a:r>
              <a:rPr lang="en-US" sz="2000" dirty="0" err="1"/>
              <a:t>probabilistische</a:t>
            </a:r>
            <a:r>
              <a:rPr lang="en-US" sz="2000" dirty="0"/>
              <a:t> DB (</a:t>
            </a:r>
            <a:r>
              <a:rPr lang="en-US" sz="2000" b="1" dirty="0"/>
              <a:t>W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).</a:t>
            </a:r>
          </a:p>
          <a:p>
            <a:r>
              <a:rPr lang="en-US" sz="2000" dirty="0" err="1"/>
              <a:t>Zwei</a:t>
            </a:r>
            <a:r>
              <a:rPr lang="en-US" sz="2000" dirty="0"/>
              <a:t> </a:t>
            </a:r>
            <a:r>
              <a:rPr lang="en-US" sz="2000" dirty="0" err="1"/>
              <a:t>Tupel</a:t>
            </a:r>
            <a:r>
              <a:rPr lang="en-US" sz="2000" dirty="0"/>
              <a:t> t</a:t>
            </a:r>
            <a:r>
              <a:rPr lang="en-US" sz="2000" baseline="-25000" dirty="0"/>
              <a:t>1</a:t>
            </a:r>
            <a:r>
              <a:rPr lang="en-US" sz="2000" dirty="0"/>
              <a:t>, t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werden</a:t>
            </a:r>
            <a:r>
              <a:rPr lang="en-US" sz="2000" dirty="0"/>
              <a:t> </a:t>
            </a:r>
            <a:r>
              <a:rPr lang="en-US" sz="2000" dirty="0" err="1"/>
              <a:t>heißen</a:t>
            </a:r>
            <a:r>
              <a:rPr lang="en-US" sz="2000" dirty="0"/>
              <a:t>: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>
                <a:solidFill>
                  <a:srgbClr val="D2533C"/>
                </a:solidFill>
              </a:rPr>
              <a:t>unabhängig</a:t>
            </a:r>
            <a:r>
              <a:rPr lang="en-US" sz="2000" dirty="0" smtClean="0"/>
              <a:t>, </a:t>
            </a:r>
            <a:r>
              <a:rPr lang="en-US" sz="2000" dirty="0"/>
              <a:t>	falls:	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</a:t>
            </a:r>
            <a:r>
              <a:rPr lang="en-US" sz="2000" dirty="0"/>
              <a:t> t</a:t>
            </a:r>
            <a:r>
              <a:rPr lang="en-US" sz="2000" baseline="-25000" dirty="0"/>
              <a:t>2</a:t>
            </a:r>
            <a:r>
              <a:rPr lang="en-US" sz="2000" dirty="0"/>
              <a:t>) =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</a:t>
            </a:r>
            <a:r>
              <a:rPr lang="en-US" sz="2000" dirty="0"/>
              <a:t>)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>
                <a:solidFill>
                  <a:srgbClr val="D2533C"/>
                </a:solidFill>
              </a:rPr>
              <a:t>disjunkt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/>
              <a:t>(or </a:t>
            </a:r>
            <a:r>
              <a:rPr lang="en-US" sz="2000" dirty="0" err="1"/>
              <a:t>exklusiv</a:t>
            </a:r>
            <a:r>
              <a:rPr lang="en-US" sz="2000" dirty="0"/>
              <a:t>), falls:	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 </a:t>
            </a:r>
            <a:r>
              <a:rPr lang="en-US" sz="2000" dirty="0"/>
              <a:t>t</a:t>
            </a:r>
            <a:r>
              <a:rPr lang="en-US" sz="2000" baseline="-25000" dirty="0"/>
              <a:t>2</a:t>
            </a:r>
            <a:r>
              <a:rPr lang="en-US" sz="2000" dirty="0"/>
              <a:t>) = 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9945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443664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</a:rPr>
              <a:t>Beispiel</a:t>
            </a:r>
            <a:r>
              <a:rPr lang="en-US" dirty="0" smtClean="0">
                <a:latin typeface="Arial" charset="0"/>
                <a:ea typeface="ＭＳ Ｐゴシック" charset="0"/>
              </a:rPr>
              <a:t>: BUD-</a:t>
            </a:r>
            <a:r>
              <a:rPr lang="en-US" dirty="0" err="1" smtClean="0">
                <a:latin typeface="Arial" charset="0"/>
                <a:ea typeface="ＭＳ Ｐゴシック" charset="0"/>
              </a:rPr>
              <a:t>Tabelle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27" name="Rectangle 45"/>
          <p:cNvSpPr>
            <a:spLocks noChangeArrowheads="1"/>
          </p:cNvSpPr>
          <p:nvPr/>
        </p:nvSpPr>
        <p:spPr bwMode="auto">
          <a:xfrm>
            <a:off x="76200" y="4616450"/>
            <a:ext cx="104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600">
                <a:sym typeface="Symbol" charset="0"/>
              </a:rPr>
              <a:t>W={</a:t>
            </a:r>
          </a:p>
        </p:txBody>
      </p:sp>
      <p:graphicFrame>
        <p:nvGraphicFramePr>
          <p:cNvPr id="62926" name="Group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908912"/>
              </p:ext>
            </p:extLst>
          </p:nvPr>
        </p:nvGraphicFramePr>
        <p:xfrm>
          <a:off x="1066800" y="457200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/>
                <a:gridCol w="609600"/>
                <a:gridCol w="68580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927" name="Group 4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31660"/>
              </p:ext>
            </p:extLst>
          </p:nvPr>
        </p:nvGraphicFramePr>
        <p:xfrm>
          <a:off x="1447800" y="474345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/>
                <a:gridCol w="609600"/>
                <a:gridCol w="68580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928" name="Group 4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111071"/>
              </p:ext>
            </p:extLst>
          </p:nvPr>
        </p:nvGraphicFramePr>
        <p:xfrm>
          <a:off x="1828800" y="489585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/>
                <a:gridCol w="609600"/>
                <a:gridCol w="68580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929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56476"/>
              </p:ext>
            </p:extLst>
          </p:nvPr>
        </p:nvGraphicFramePr>
        <p:xfrm>
          <a:off x="2209800" y="504825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/>
                <a:gridCol w="609600"/>
                <a:gridCol w="68580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930" name="Group 4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344765"/>
              </p:ext>
            </p:extLst>
          </p:nvPr>
        </p:nvGraphicFramePr>
        <p:xfrm>
          <a:off x="2590800" y="520065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/>
                <a:gridCol w="609600"/>
                <a:gridCol w="68580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931" name="Group 4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954898"/>
              </p:ext>
            </p:extLst>
          </p:nvPr>
        </p:nvGraphicFramePr>
        <p:xfrm>
          <a:off x="2971800" y="533400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/>
                <a:gridCol w="609600"/>
                <a:gridCol w="68580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932" name="Group 4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574087"/>
              </p:ext>
            </p:extLst>
          </p:nvPr>
        </p:nvGraphicFramePr>
        <p:xfrm>
          <a:off x="3352800" y="55626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/>
                <a:gridCol w="609600"/>
                <a:gridCol w="68580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933" name="Group 4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319142"/>
              </p:ext>
            </p:extLst>
          </p:nvPr>
        </p:nvGraphicFramePr>
        <p:xfrm>
          <a:off x="3733800" y="57150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/>
                <a:gridCol w="609600"/>
                <a:gridCol w="68580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923" name="Group 4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736892"/>
              </p:ext>
            </p:extLst>
          </p:nvPr>
        </p:nvGraphicFramePr>
        <p:xfrm>
          <a:off x="4114800" y="58674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/>
                <a:gridCol w="609600"/>
                <a:gridCol w="68580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922" name="Group 4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71093"/>
              </p:ext>
            </p:extLst>
          </p:nvPr>
        </p:nvGraphicFramePr>
        <p:xfrm>
          <a:off x="4495800" y="60198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/>
                <a:gridCol w="609600"/>
                <a:gridCol w="68580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924" name="Group 4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721692"/>
              </p:ext>
            </p:extLst>
          </p:nvPr>
        </p:nvGraphicFramePr>
        <p:xfrm>
          <a:off x="4876800" y="61722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/>
                <a:gridCol w="609600"/>
                <a:gridCol w="68580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925" name="Group 4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55356"/>
              </p:ext>
            </p:extLst>
          </p:nvPr>
        </p:nvGraphicFramePr>
        <p:xfrm>
          <a:off x="5257800" y="6313488"/>
          <a:ext cx="2209800" cy="274320"/>
        </p:xfrm>
        <a:graphic>
          <a:graphicData uri="http://schemas.openxmlformats.org/drawingml/2006/table">
            <a:tbl>
              <a:tblPr/>
              <a:tblGrid>
                <a:gridCol w="914400"/>
                <a:gridCol w="609600"/>
                <a:gridCol w="68580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</a:tbl>
          </a:graphicData>
        </a:graphic>
      </p:graphicFrame>
      <p:sp>
        <p:nvSpPr>
          <p:cNvPr id="34016" name="Rectangle 420"/>
          <p:cNvSpPr>
            <a:spLocks noChangeArrowheads="1"/>
          </p:cNvSpPr>
          <p:nvPr/>
        </p:nvSpPr>
        <p:spPr bwMode="auto">
          <a:xfrm>
            <a:off x="6477000" y="4724400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600">
                <a:sym typeface="Symbol" charset="0"/>
              </a:rPr>
              <a:t>}</a:t>
            </a:r>
          </a:p>
        </p:txBody>
      </p:sp>
      <p:sp>
        <p:nvSpPr>
          <p:cNvPr id="62885" name="Rectangle 421"/>
          <p:cNvSpPr>
            <a:spLocks noChangeArrowheads="1"/>
          </p:cNvSpPr>
          <p:nvPr/>
        </p:nvSpPr>
        <p:spPr bwMode="auto">
          <a:xfrm>
            <a:off x="304800" y="5562600"/>
            <a:ext cx="6604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</a:p>
        </p:txBody>
      </p:sp>
      <p:cxnSp>
        <p:nvCxnSpPr>
          <p:cNvPr id="62887" name="AutoShape 423"/>
          <p:cNvCxnSpPr>
            <a:cxnSpLocks noChangeShapeType="1"/>
            <a:endCxn id="62885" idx="0"/>
          </p:cNvCxnSpPr>
          <p:nvPr/>
        </p:nvCxnSpPr>
        <p:spPr bwMode="auto">
          <a:xfrm flipH="1">
            <a:off x="635000" y="5118100"/>
            <a:ext cx="431800" cy="444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2888" name="Rectangle 424"/>
          <p:cNvSpPr>
            <a:spLocks noChangeArrowheads="1"/>
          </p:cNvSpPr>
          <p:nvPr/>
        </p:nvSpPr>
        <p:spPr bwMode="auto">
          <a:xfrm>
            <a:off x="762000" y="5715000"/>
            <a:ext cx="6604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</a:rPr>
              <a:t>4</a:t>
            </a:r>
          </a:p>
        </p:txBody>
      </p:sp>
      <p:cxnSp>
        <p:nvCxnSpPr>
          <p:cNvPr id="62889" name="AutoShape 425"/>
          <p:cNvCxnSpPr>
            <a:cxnSpLocks noChangeShapeType="1"/>
            <a:endCxn id="62888" idx="0"/>
          </p:cNvCxnSpPr>
          <p:nvPr/>
        </p:nvCxnSpPr>
        <p:spPr bwMode="auto">
          <a:xfrm flipH="1">
            <a:off x="1092200" y="5289550"/>
            <a:ext cx="35560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2890" name="Rectangle 426"/>
          <p:cNvSpPr>
            <a:spLocks noChangeArrowheads="1"/>
          </p:cNvSpPr>
          <p:nvPr/>
        </p:nvSpPr>
        <p:spPr bwMode="auto">
          <a:xfrm>
            <a:off x="1847850" y="6299200"/>
            <a:ext cx="176053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p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(1- p</a:t>
            </a:r>
            <a:r>
              <a:rPr lang="en-US" sz="2000" baseline="-25000">
                <a:solidFill>
                  <a:srgbClr val="0000FF"/>
                </a:solidFill>
              </a:rPr>
              <a:t>3</a:t>
            </a:r>
            <a:r>
              <a:rPr lang="en-US" sz="2000">
                <a:solidFill>
                  <a:srgbClr val="0000FF"/>
                </a:solidFill>
              </a:rPr>
              <a:t>-p</a:t>
            </a:r>
            <a:r>
              <a:rPr lang="en-US" sz="2000" baseline="-25000">
                <a:solidFill>
                  <a:srgbClr val="0000FF"/>
                </a:solidFill>
              </a:rPr>
              <a:t>4</a:t>
            </a:r>
            <a:r>
              <a:rPr lang="en-US" sz="2000">
                <a:solidFill>
                  <a:srgbClr val="0000FF"/>
                </a:solidFill>
              </a:rPr>
              <a:t>-p</a:t>
            </a:r>
            <a:r>
              <a:rPr lang="en-US" sz="2000" baseline="-25000">
                <a:solidFill>
                  <a:srgbClr val="0000FF"/>
                </a:solidFill>
              </a:rPr>
              <a:t>5</a:t>
            </a:r>
            <a:r>
              <a:rPr lang="en-US" sz="2000">
                <a:solidFill>
                  <a:srgbClr val="0000FF"/>
                </a:solidFill>
              </a:rPr>
              <a:t>)</a:t>
            </a:r>
            <a:endParaRPr lang="en-US" sz="2000" baseline="-25000">
              <a:solidFill>
                <a:srgbClr val="0000FF"/>
              </a:solidFill>
            </a:endParaRPr>
          </a:p>
        </p:txBody>
      </p:sp>
      <p:cxnSp>
        <p:nvCxnSpPr>
          <p:cNvPr id="62892" name="AutoShape 428"/>
          <p:cNvCxnSpPr>
            <a:cxnSpLocks noChangeShapeType="1"/>
            <a:endCxn id="62890" idx="0"/>
          </p:cNvCxnSpPr>
          <p:nvPr/>
        </p:nvCxnSpPr>
        <p:spPr bwMode="auto">
          <a:xfrm flipH="1">
            <a:off x="2728913" y="6122988"/>
            <a:ext cx="623887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023" name="AutoShape 430"/>
          <p:cNvSpPr>
            <a:spLocks noChangeArrowheads="1"/>
          </p:cNvSpPr>
          <p:nvPr/>
        </p:nvSpPr>
        <p:spPr bwMode="auto">
          <a:xfrm>
            <a:off x="7315706" y="4838293"/>
            <a:ext cx="1522994" cy="908864"/>
          </a:xfrm>
          <a:prstGeom prst="wedgeEllipseCallout">
            <a:avLst>
              <a:gd name="adj1" fmla="val -66176"/>
              <a:gd name="adj2" fmla="val -5449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dirty="0" err="1" smtClean="0"/>
              <a:t>Mögliche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Welten</a:t>
            </a:r>
            <a:endParaRPr lang="en-US" dirty="0"/>
          </a:p>
        </p:txBody>
      </p:sp>
      <p:sp>
        <p:nvSpPr>
          <p:cNvPr id="34024" name="AutoShape 431"/>
          <p:cNvSpPr>
            <a:spLocks noChangeArrowheads="1"/>
          </p:cNvSpPr>
          <p:nvPr/>
        </p:nvSpPr>
        <p:spPr bwMode="auto">
          <a:xfrm>
            <a:off x="7067341" y="1280870"/>
            <a:ext cx="1882646" cy="519351"/>
          </a:xfrm>
          <a:prstGeom prst="wedgeEllipseCallout">
            <a:avLst>
              <a:gd name="adj1" fmla="val -63888"/>
              <a:gd name="adj2" fmla="val 30514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dirty="0" smtClean="0"/>
              <a:t>BUD </a:t>
            </a:r>
            <a:r>
              <a:rPr lang="en-US" dirty="0" err="1" smtClean="0"/>
              <a:t>Tabelle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1" name="AutoShape 90"/>
          <p:cNvSpPr>
            <a:spLocks/>
          </p:cNvSpPr>
          <p:nvPr/>
        </p:nvSpPr>
        <p:spPr bwMode="auto">
          <a:xfrm>
            <a:off x="6479133" y="3010272"/>
            <a:ext cx="228600" cy="1066800"/>
          </a:xfrm>
          <a:prstGeom prst="rightBrace">
            <a:avLst>
              <a:gd name="adj1" fmla="val 9791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             </a:t>
            </a:r>
            <a:r>
              <a:rPr lang="en-US" dirty="0" smtClean="0"/>
              <a:t>          </a:t>
            </a:r>
            <a:r>
              <a:rPr lang="en-US" dirty="0" err="1" smtClean="0"/>
              <a:t>disjunkt</a:t>
            </a:r>
            <a:endParaRPr lang="en-US" dirty="0"/>
          </a:p>
        </p:txBody>
      </p:sp>
      <p:sp>
        <p:nvSpPr>
          <p:cNvPr id="32" name="AutoShape 92"/>
          <p:cNvSpPr>
            <a:spLocks/>
          </p:cNvSpPr>
          <p:nvPr/>
        </p:nvSpPr>
        <p:spPr bwMode="auto">
          <a:xfrm>
            <a:off x="7608267" y="2087880"/>
            <a:ext cx="492125" cy="1981200"/>
          </a:xfrm>
          <a:prstGeom prst="rightBrace">
            <a:avLst>
              <a:gd name="adj1" fmla="val 3774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            </a:t>
            </a:r>
            <a:r>
              <a:rPr lang="en-US" dirty="0" smtClean="0"/>
              <a:t>                </a:t>
            </a:r>
            <a:r>
              <a:rPr lang="en-US" dirty="0" err="1" smtClean="0"/>
              <a:t>Unab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		            </a:t>
            </a:r>
            <a:r>
              <a:rPr lang="en-US" dirty="0" err="1" smtClean="0"/>
              <a:t>hängig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33" name="AutoShape 93"/>
          <p:cNvSpPr>
            <a:spLocks/>
          </p:cNvSpPr>
          <p:nvPr/>
        </p:nvSpPr>
        <p:spPr bwMode="auto">
          <a:xfrm>
            <a:off x="6444208" y="2095872"/>
            <a:ext cx="187325" cy="762000"/>
          </a:xfrm>
          <a:prstGeom prst="rightBrace">
            <a:avLst>
              <a:gd name="adj1" fmla="val 8534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              </a:t>
            </a:r>
            <a:r>
              <a:rPr lang="en-US" dirty="0" smtClean="0"/>
              <a:t>         </a:t>
            </a:r>
            <a:r>
              <a:rPr lang="en-US" dirty="0" err="1" smtClean="0"/>
              <a:t>disjunkt</a:t>
            </a:r>
            <a:endParaRPr lang="en-US" dirty="0"/>
          </a:p>
        </p:txBody>
      </p:sp>
      <p:graphicFrame>
        <p:nvGraphicFramePr>
          <p:cNvPr id="34" name="Group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671641"/>
              </p:ext>
            </p:extLst>
          </p:nvPr>
        </p:nvGraphicFramePr>
        <p:xfrm>
          <a:off x="1703068" y="1691640"/>
          <a:ext cx="4621532" cy="2377440"/>
        </p:xfrm>
        <a:graphic>
          <a:graphicData uri="http://schemas.openxmlformats.org/drawingml/2006/table">
            <a:tbl>
              <a:tblPr/>
              <a:tblGrid>
                <a:gridCol w="1413195"/>
                <a:gridCol w="1184029"/>
                <a:gridCol w="1369564"/>
                <a:gridCol w="654744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Lift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508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85" grpId="0" animBg="1" autoUpdateAnimBg="0"/>
      <p:bldP spid="62888" grpId="0" animBg="1" autoUpdateAnimBg="0"/>
      <p:bldP spid="62890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>
            <a:noAutofit/>
          </a:bodyPr>
          <a:lstStyle/>
          <a:p>
            <a:r>
              <a:rPr lang="en-US" dirty="0" smtClean="0"/>
              <a:t>Das </a:t>
            </a:r>
            <a:r>
              <a:rPr lang="en-US" dirty="0" err="1" smtClean="0"/>
              <a:t>Anfrage-Evaluationsproblem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4968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Gegeben</a:t>
            </a:r>
            <a:r>
              <a:rPr lang="en-US" dirty="0" smtClean="0"/>
              <a:t>: BUD-</a:t>
            </a:r>
            <a:r>
              <a:rPr lang="en-US" dirty="0" err="1" smtClean="0"/>
              <a:t>Datenbank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D2533C"/>
                </a:solidFill>
              </a:rPr>
              <a:t>D</a:t>
            </a:r>
            <a:r>
              <a:rPr lang="en-US" dirty="0" smtClean="0"/>
              <a:t>, </a:t>
            </a:r>
            <a:r>
              <a:rPr lang="en-US" dirty="0" err="1" smtClean="0"/>
              <a:t>Anfrage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D2533C"/>
                </a:solidFill>
              </a:rPr>
              <a:t>Q</a:t>
            </a:r>
            <a:r>
              <a:rPr lang="en-US" dirty="0" smtClean="0"/>
              <a:t>, </a:t>
            </a:r>
            <a:r>
              <a:rPr lang="en-US" dirty="0" err="1" smtClean="0"/>
              <a:t>Ausgabetupel</a:t>
            </a:r>
            <a:r>
              <a:rPr lang="en-US" dirty="0" smtClean="0"/>
              <a:t> t</a:t>
            </a:r>
          </a:p>
          <a:p>
            <a:pPr marL="0" indent="0">
              <a:buNone/>
            </a:pPr>
            <a:endParaRPr lang="en-US" dirty="0" smtClean="0">
              <a:solidFill>
                <a:srgbClr val="D2533C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D2533C"/>
                </a:solidFill>
              </a:rPr>
              <a:t>Berechne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(t)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NB: </a:t>
            </a:r>
            <a:r>
              <a:rPr lang="en-US" dirty="0" smtClean="0">
                <a:solidFill>
                  <a:srgbClr val="D2533C"/>
                </a:solidFill>
              </a:rPr>
              <a:t>D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, </a:t>
            </a:r>
            <a:r>
              <a:rPr lang="en-US" dirty="0" err="1" smtClean="0"/>
              <a:t>sagen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, 1.000.000 </a:t>
            </a:r>
            <a:r>
              <a:rPr lang="en-US" dirty="0" err="1" smtClean="0"/>
              <a:t>Tupel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die </a:t>
            </a:r>
            <a:r>
              <a:rPr lang="en-US" dirty="0" err="1" smtClean="0"/>
              <a:t>Anzahl</a:t>
            </a:r>
            <a:r>
              <a:rPr lang="en-US" dirty="0" smtClean="0"/>
              <a:t> der </a:t>
            </a:r>
            <a:r>
              <a:rPr lang="en-US" dirty="0" err="1" smtClean="0"/>
              <a:t>möglichen</a:t>
            </a:r>
            <a:r>
              <a:rPr lang="en-US" dirty="0" smtClean="0"/>
              <a:t> </a:t>
            </a:r>
            <a:r>
              <a:rPr lang="en-US" dirty="0" err="1" smtClean="0"/>
              <a:t>Welten</a:t>
            </a:r>
            <a:r>
              <a:rPr lang="en-US" dirty="0" smtClean="0"/>
              <a:t>: 2</a:t>
            </a:r>
            <a:r>
              <a:rPr lang="en-US" baseline="30000" dirty="0" smtClean="0"/>
              <a:t>1.000.000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D2533C"/>
                </a:solidFill>
              </a:rPr>
              <a:t>Herausforderung</a:t>
            </a:r>
            <a:r>
              <a:rPr lang="en-US" dirty="0" smtClean="0"/>
              <a:t>: </a:t>
            </a:r>
            <a:r>
              <a:rPr lang="en-US" dirty="0" err="1" smtClean="0"/>
              <a:t>Berechne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(t) </a:t>
            </a:r>
            <a:r>
              <a:rPr lang="en-US" dirty="0" err="1" smtClean="0"/>
              <a:t>effizient</a:t>
            </a:r>
            <a:r>
              <a:rPr lang="en-US" dirty="0" smtClean="0"/>
              <a:t>, in der </a:t>
            </a:r>
            <a:r>
              <a:rPr lang="en-US" dirty="0" err="1" smtClean="0"/>
              <a:t>Größe</a:t>
            </a:r>
            <a:r>
              <a:rPr lang="en-US" dirty="0" smtClean="0"/>
              <a:t> von </a:t>
            </a:r>
            <a:r>
              <a:rPr lang="en-US" dirty="0" smtClean="0">
                <a:solidFill>
                  <a:srgbClr val="D2533C"/>
                </a:solidFill>
              </a:rPr>
              <a:t>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1340" y="5229200"/>
            <a:ext cx="631957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Datenkomplexität</a:t>
            </a:r>
            <a:r>
              <a:rPr lang="en-US" sz="2400" dirty="0" smtClean="0"/>
              <a:t>: die </a:t>
            </a:r>
            <a:r>
              <a:rPr lang="en-US" sz="2400" dirty="0" err="1" smtClean="0"/>
              <a:t>Komplexität</a:t>
            </a:r>
            <a:r>
              <a:rPr lang="en-US" sz="2400" dirty="0" smtClean="0"/>
              <a:t> von </a:t>
            </a:r>
            <a:r>
              <a:rPr lang="en-US" sz="2400" dirty="0" smtClean="0">
                <a:solidFill>
                  <a:srgbClr val="0000FF"/>
                </a:solidFill>
              </a:rPr>
              <a:t>P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err="1" smtClean="0"/>
              <a:t>hängt</a:t>
            </a:r>
            <a:r>
              <a:rPr lang="en-US" sz="2400" dirty="0" smtClean="0"/>
              <a:t> von </a:t>
            </a:r>
            <a:r>
              <a:rPr lang="en-US" sz="2400" dirty="0" smtClean="0">
                <a:solidFill>
                  <a:srgbClr val="D2533C"/>
                </a:solidFill>
              </a:rPr>
              <a:t>D, der </a:t>
            </a:r>
            <a:r>
              <a:rPr lang="en-US" sz="2400" dirty="0" err="1" smtClean="0">
                <a:solidFill>
                  <a:srgbClr val="D2533C"/>
                </a:solidFill>
              </a:rPr>
              <a:t>Anzahl</a:t>
            </a:r>
            <a:r>
              <a:rPr lang="en-US" sz="2400" dirty="0" smtClean="0">
                <a:solidFill>
                  <a:srgbClr val="D2533C"/>
                </a:solidFill>
              </a:rPr>
              <a:t> der </a:t>
            </a:r>
            <a:r>
              <a:rPr lang="en-US" sz="2400" dirty="0" err="1" smtClean="0">
                <a:solidFill>
                  <a:srgbClr val="D2533C"/>
                </a:solidFill>
              </a:rPr>
              <a:t>Datenelemente</a:t>
            </a:r>
            <a:r>
              <a:rPr lang="en-US" sz="2400" dirty="0" smtClean="0">
                <a:solidFill>
                  <a:srgbClr val="D2533C"/>
                </a:solidFill>
              </a:rPr>
              <a:t>,</a:t>
            </a:r>
            <a:r>
              <a:rPr lang="en-US" sz="2400" dirty="0" smtClean="0"/>
              <a:t> ab.</a:t>
            </a:r>
            <a:endParaRPr lang="en-US" sz="24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206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763064"/>
              </p:ext>
            </p:extLst>
          </p:nvPr>
        </p:nvGraphicFramePr>
        <p:xfrm>
          <a:off x="6243940" y="4042952"/>
          <a:ext cx="2369851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473"/>
                <a:gridCol w="740473"/>
                <a:gridCol w="888905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/>
                        </a:rPr>
                        <a:t>x</a:t>
                      </a:r>
                      <a:endParaRPr lang="en-US" sz="24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/>
                        </a:rPr>
                        <a:t>y</a:t>
                      </a:r>
                      <a:endParaRPr lang="en-US" sz="24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/>
                        </a:rPr>
                        <a:t>P</a:t>
                      </a:r>
                      <a:endParaRPr lang="en-US" sz="24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</a:rPr>
                        <a:t>a1</a:t>
                      </a:r>
                      <a:endParaRPr lang="en-US" sz="24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</a:rPr>
                        <a:t>b1</a:t>
                      </a:r>
                      <a:endParaRPr lang="en-US" sz="24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  <a:endParaRPr lang="en-US" sz="24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</a:rPr>
                        <a:t>a1</a:t>
                      </a:r>
                      <a:endParaRPr lang="en-US" sz="24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</a:rPr>
                        <a:t>b2</a:t>
                      </a:r>
                      <a:endParaRPr lang="en-US" sz="24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  <a:endParaRPr lang="en-US" sz="24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</a:rPr>
                        <a:t>a2</a:t>
                      </a:r>
                      <a:endParaRPr lang="en-US" sz="24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</a:rPr>
                        <a:t>b3</a:t>
                      </a:r>
                      <a:endParaRPr lang="en-US" sz="24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  <a:endParaRPr lang="en-US" sz="24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</a:rPr>
                        <a:t>a2</a:t>
                      </a:r>
                      <a:endParaRPr lang="en-US" sz="24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</a:rPr>
                        <a:t>b4</a:t>
                      </a:r>
                      <a:endParaRPr lang="en-US" sz="24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  <a:endParaRPr lang="en-US" sz="24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</a:rPr>
                        <a:t>a2</a:t>
                      </a:r>
                      <a:endParaRPr lang="en-US" sz="2400" dirty="0">
                        <a:latin typeface="Arial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</a:rPr>
                        <a:t>b5</a:t>
                      </a:r>
                      <a:endParaRPr lang="en-US" sz="24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  <a:endParaRPr lang="en-US" sz="24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59107" y="3992466"/>
            <a:ext cx="42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</a:rPr>
              <a:t>S</a:t>
            </a:r>
            <a:endParaRPr lang="en-US" sz="2800" dirty="0">
              <a:latin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807815"/>
              </p:ext>
            </p:extLst>
          </p:nvPr>
        </p:nvGraphicFramePr>
        <p:xfrm>
          <a:off x="1035646" y="4918118"/>
          <a:ext cx="139349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/>
                <a:gridCol w="704259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</a:rPr>
                        <a:t>x</a:t>
                      </a:r>
                      <a:endParaRPr lang="en-US" sz="24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/>
                        </a:rPr>
                        <a:t>P</a:t>
                      </a:r>
                      <a:endParaRPr lang="en-US" sz="24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</a:rPr>
                        <a:t>a1</a:t>
                      </a:r>
                      <a:endParaRPr lang="en-US" sz="24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  <a:endParaRPr lang="en-US" sz="24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</a:rPr>
                        <a:t>a2</a:t>
                      </a:r>
                      <a:endParaRPr lang="en-US" sz="24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  <a:endParaRPr lang="en-US" sz="24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</a:rPr>
                        <a:t>a3</a:t>
                      </a:r>
                      <a:endParaRPr lang="en-US" sz="24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  <a:endParaRPr lang="en-US" sz="24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6892" y="4836382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</a:rPr>
              <a:t>R</a:t>
            </a:r>
            <a:endParaRPr lang="en-US" sz="2800" dirty="0"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6892" y="2544122"/>
            <a:ext cx="14045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3200" dirty="0" smtClean="0">
                <a:latin typeface="Arial"/>
              </a:rPr>
              <a:t>(</a:t>
            </a:r>
            <a:r>
              <a:rPr lang="en-US" sz="3200" dirty="0" smtClean="0">
                <a:solidFill>
                  <a:schemeClr val="tx2"/>
                </a:solidFill>
                <a:latin typeface="Arial"/>
              </a:rPr>
              <a:t>Q</a:t>
            </a:r>
            <a:r>
              <a:rPr lang="en-US" sz="3200" dirty="0" smtClean="0">
                <a:latin typeface="Arial"/>
              </a:rPr>
              <a:t>) = </a:t>
            </a:r>
            <a:endParaRPr lang="en-US" sz="3200" dirty="0"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62116" y="2544122"/>
            <a:ext cx="28985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</a:rPr>
              <a:t>1-(1-</a:t>
            </a:r>
            <a:r>
              <a:rPr lang="en-US" sz="3200" dirty="0" smtClean="0">
                <a:solidFill>
                  <a:srgbClr val="0000FF"/>
                </a:solidFill>
                <a:latin typeface="Arial"/>
              </a:rPr>
              <a:t>q1</a:t>
            </a:r>
            <a:r>
              <a:rPr lang="en-US" sz="3200" dirty="0" smtClean="0">
                <a:latin typeface="Arial"/>
              </a:rPr>
              <a:t>)*(1-</a:t>
            </a:r>
            <a:r>
              <a:rPr lang="en-US" sz="3200" dirty="0" smtClean="0">
                <a:solidFill>
                  <a:srgbClr val="0000FF"/>
                </a:solidFill>
                <a:latin typeface="Arial"/>
              </a:rPr>
              <a:t>q2</a:t>
            </a:r>
            <a:r>
              <a:rPr lang="en-US" sz="3200" dirty="0" smtClean="0">
                <a:latin typeface="Arial"/>
              </a:rPr>
              <a:t>)</a:t>
            </a:r>
            <a:endParaRPr lang="en-US" sz="3200" dirty="0">
              <a:latin typeface="Arial"/>
            </a:endParaRPr>
          </a:p>
        </p:txBody>
      </p:sp>
      <p:sp>
        <p:nvSpPr>
          <p:cNvPr id="36" name="Left Brace 35"/>
          <p:cNvSpPr/>
          <p:nvPr/>
        </p:nvSpPr>
        <p:spPr>
          <a:xfrm>
            <a:off x="5789450" y="4565985"/>
            <a:ext cx="263296" cy="914400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5802458" y="5570334"/>
            <a:ext cx="263296" cy="1215817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39" name="Straight Connector 38"/>
          <p:cNvCxnSpPr>
            <a:stCxn id="36" idx="1"/>
          </p:cNvCxnSpPr>
          <p:nvPr/>
        </p:nvCxnSpPr>
        <p:spPr>
          <a:xfrm flipH="1">
            <a:off x="2684500" y="5023185"/>
            <a:ext cx="3104950" cy="54714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7" idx="1"/>
          </p:cNvCxnSpPr>
          <p:nvPr/>
        </p:nvCxnSpPr>
        <p:spPr>
          <a:xfrm flipH="1" flipV="1">
            <a:off x="2684500" y="6088565"/>
            <a:ext cx="3117958" cy="8967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838251" y="2544122"/>
            <a:ext cx="41072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/>
              </a:rPr>
              <a:t>p1</a:t>
            </a:r>
            <a:r>
              <a:rPr lang="en-US" sz="3200" dirty="0" smtClean="0">
                <a:latin typeface="Arial"/>
              </a:rPr>
              <a:t>*[                           ]</a:t>
            </a:r>
            <a:endParaRPr lang="en-US" sz="3200" dirty="0">
              <a:latin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91173" y="3289013"/>
            <a:ext cx="41529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</a:rPr>
              <a:t>1-(1-</a:t>
            </a:r>
            <a:r>
              <a:rPr lang="en-US" sz="3200" dirty="0" smtClean="0">
                <a:solidFill>
                  <a:srgbClr val="0000FF"/>
                </a:solidFill>
                <a:latin typeface="Arial"/>
              </a:rPr>
              <a:t>q3</a:t>
            </a:r>
            <a:r>
              <a:rPr lang="en-US" sz="3200" dirty="0" smtClean="0">
                <a:latin typeface="Arial"/>
              </a:rPr>
              <a:t>)*(1-</a:t>
            </a:r>
            <a:r>
              <a:rPr lang="en-US" sz="3200" dirty="0" smtClean="0">
                <a:solidFill>
                  <a:srgbClr val="0000FF"/>
                </a:solidFill>
                <a:latin typeface="Arial"/>
              </a:rPr>
              <a:t>q4</a:t>
            </a:r>
            <a:r>
              <a:rPr lang="en-US" sz="3200" dirty="0" smtClean="0">
                <a:latin typeface="Arial"/>
              </a:rPr>
              <a:t>)*(1-</a:t>
            </a:r>
            <a:r>
              <a:rPr lang="en-US" sz="3200" dirty="0" smtClean="0">
                <a:solidFill>
                  <a:srgbClr val="0000FF"/>
                </a:solidFill>
                <a:latin typeface="Arial"/>
              </a:rPr>
              <a:t>q5</a:t>
            </a:r>
            <a:r>
              <a:rPr lang="en-US" sz="3200" dirty="0" smtClean="0">
                <a:latin typeface="Arial"/>
              </a:rPr>
              <a:t>)</a:t>
            </a:r>
            <a:endParaRPr lang="en-US" sz="3200" dirty="0">
              <a:latin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67308" y="3289013"/>
            <a:ext cx="5361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/>
              </a:rPr>
              <a:t>p2</a:t>
            </a:r>
            <a:r>
              <a:rPr lang="en-US" sz="3200" dirty="0" smtClean="0">
                <a:latin typeface="Arial"/>
              </a:rPr>
              <a:t>*[                                     ]</a:t>
            </a:r>
            <a:endParaRPr lang="en-US" sz="3200" dirty="0">
              <a:latin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32701" y="2544122"/>
            <a:ext cx="57947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</a:rPr>
              <a:t>1- {1-                                    } *</a:t>
            </a:r>
            <a:endParaRPr lang="en-US" sz="3200" dirty="0">
              <a:latin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58665" y="3289013"/>
            <a:ext cx="61823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</a:rPr>
              <a:t>{1-                                               }</a:t>
            </a:r>
            <a:endParaRPr lang="en-US" sz="3200" dirty="0"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3732" y="1367562"/>
            <a:ext cx="3044649" cy="101566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</a:t>
            </a:r>
            <a:r>
              <a:rPr lang="en-US" sz="2000" dirty="0" smtClean="0"/>
              <a:t>‘true’</a:t>
            </a:r>
            <a:endParaRPr lang="en-US" sz="2000" dirty="0"/>
          </a:p>
          <a:p>
            <a:r>
              <a:rPr lang="en-US" sz="2000" dirty="0"/>
              <a:t>FROM R, </a:t>
            </a:r>
            <a:r>
              <a:rPr lang="en-US" sz="2000" dirty="0" smtClean="0"/>
              <a:t>S</a:t>
            </a:r>
            <a:br>
              <a:rPr lang="en-US" sz="2000" dirty="0" smtClean="0"/>
            </a:br>
            <a:r>
              <a:rPr lang="en-US" sz="2000" dirty="0" smtClean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/>
              <a:t>S.x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382469" y="67861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388930" y="404664"/>
            <a:ext cx="3328710" cy="908864"/>
          </a:xfrm>
          <a:prstGeom prst="wedgeEllipseCallout">
            <a:avLst>
              <a:gd name="adj1" fmla="val -28047"/>
              <a:gd name="adj2" fmla="val 102451"/>
            </a:avLst>
          </a:prstGeom>
          <a:solidFill>
            <a:srgbClr val="9C9CD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err="1" smtClean="0"/>
              <a:t>Boolesche</a:t>
            </a:r>
            <a:r>
              <a:rPr lang="en-US" dirty="0" smtClean="0"/>
              <a:t> </a:t>
            </a:r>
            <a:r>
              <a:rPr lang="en-US" dirty="0" err="1" smtClean="0"/>
              <a:t>Anfrage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Join-</a:t>
            </a:r>
            <a:r>
              <a:rPr lang="en-US" dirty="0" err="1" smtClean="0"/>
              <a:t>Tupel</a:t>
            </a:r>
            <a:r>
              <a:rPr lang="en-US" dirty="0" smtClean="0"/>
              <a:t> </a:t>
            </a:r>
            <a:r>
              <a:rPr lang="en-US" dirty="0" err="1" smtClean="0"/>
              <a:t>vorhanden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96475" y="1907540"/>
            <a:ext cx="1947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 smtClean="0"/>
              <a:t>() </a:t>
            </a:r>
            <a:r>
              <a:rPr lang="en-US" dirty="0"/>
              <a:t>= </a:t>
            </a:r>
            <a:r>
              <a:rPr lang="en-US" dirty="0" smtClean="0"/>
              <a:t>R(x), S(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4446" y="3964478"/>
            <a:ext cx="4871485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Man </a:t>
            </a:r>
            <a:r>
              <a:rPr lang="en-US" sz="2400" dirty="0" err="1" smtClean="0"/>
              <a:t>kann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P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tx2"/>
                </a:solidFill>
              </a:rPr>
              <a:t>Q</a:t>
            </a:r>
            <a:r>
              <a:rPr lang="en-US" sz="2400" dirty="0"/>
              <a:t>) </a:t>
            </a:r>
            <a:r>
              <a:rPr lang="en-US" sz="2400" dirty="0" smtClean="0"/>
              <a:t>in PTIME</a:t>
            </a:r>
            <a:br>
              <a:rPr lang="en-US" sz="2400" dirty="0" smtClean="0"/>
            </a:br>
            <a:r>
              <a:rPr lang="en-US" sz="2400" dirty="0" err="1" smtClean="0"/>
              <a:t>bzgl</a:t>
            </a:r>
            <a:r>
              <a:rPr lang="en-US" sz="2400" dirty="0" smtClean="0"/>
              <a:t>. der </a:t>
            </a:r>
            <a:r>
              <a:rPr lang="en-US" sz="2400" dirty="0" err="1" smtClean="0"/>
              <a:t>Größe</a:t>
            </a:r>
            <a:r>
              <a:rPr lang="en-US" sz="2400" dirty="0" smtClean="0"/>
              <a:t> der DB </a:t>
            </a:r>
            <a:r>
              <a:rPr lang="en-US" sz="2400" dirty="0" smtClean="0">
                <a:solidFill>
                  <a:srgbClr val="D2533C"/>
                </a:solidFill>
              </a:rPr>
              <a:t>D </a:t>
            </a:r>
            <a:r>
              <a:rPr lang="en-US" sz="2400" dirty="0" err="1" smtClean="0">
                <a:solidFill>
                  <a:schemeClr val="tx1"/>
                </a:solidFill>
              </a:rPr>
              <a:t>bestimmen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257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7" grpId="0" animBg="1"/>
      <p:bldP spid="44" grpId="0"/>
      <p:bldP spid="45" grpId="0"/>
      <p:bldP spid="46" grpId="0"/>
      <p:bldP spid="47" grpId="0"/>
      <p:bldP spid="48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350"/>
            <a:ext cx="8784975" cy="5032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Zusammenfassung</a:t>
            </a:r>
            <a:r>
              <a:rPr lang="en-US" dirty="0" smtClean="0"/>
              <a:t>: Das </a:t>
            </a:r>
            <a:r>
              <a:rPr lang="en-US" dirty="0" err="1" smtClean="0"/>
              <a:t>probabilistische</a:t>
            </a:r>
            <a:r>
              <a:rPr lang="en-US" dirty="0" smtClean="0"/>
              <a:t>  </a:t>
            </a:r>
            <a:r>
              <a:rPr lang="en-US" dirty="0" err="1" smtClean="0"/>
              <a:t>Datenmodell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Mögliche-Welten-Semantik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Mächtig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schwierig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repräsentieren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D2533C"/>
                </a:solidFill>
              </a:rPr>
              <a:t>Block-</a:t>
            </a:r>
            <a:r>
              <a:rPr lang="en-US" dirty="0" err="1" smtClean="0">
                <a:solidFill>
                  <a:srgbClr val="D2533C"/>
                </a:solidFill>
              </a:rPr>
              <a:t>unabhängig</a:t>
            </a:r>
            <a:r>
              <a:rPr lang="en-US" dirty="0" smtClean="0">
                <a:solidFill>
                  <a:srgbClr val="D2533C"/>
                </a:solidFill>
              </a:rPr>
              <a:t>-</a:t>
            </a:r>
            <a:r>
              <a:rPr lang="en-US" dirty="0" err="1" smtClean="0">
                <a:solidFill>
                  <a:srgbClr val="D2533C"/>
                </a:solidFill>
              </a:rPr>
              <a:t>disjunkte</a:t>
            </a:r>
            <a:r>
              <a:rPr lang="en-US" dirty="0" smtClean="0">
                <a:solidFill>
                  <a:srgbClr val="D2533C"/>
                </a:solidFill>
              </a:rPr>
              <a:t> </a:t>
            </a:r>
            <a:r>
              <a:rPr lang="en-US" dirty="0" err="1" smtClean="0"/>
              <a:t>Datenbasen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 </a:t>
            </a:r>
            <a:r>
              <a:rPr lang="en-US" dirty="0" err="1" smtClean="0"/>
              <a:t>effiziente</a:t>
            </a:r>
            <a:r>
              <a:rPr lang="en-US" dirty="0" smtClean="0"/>
              <a:t> </a:t>
            </a:r>
            <a:r>
              <a:rPr lang="en-US" dirty="0" err="1" smtClean="0"/>
              <a:t>Repräsentationen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2800" dirty="0" smtClean="0">
                <a:solidFill>
                  <a:srgbClr val="D2533C"/>
                </a:solidFill>
              </a:rPr>
              <a:t>D</a:t>
            </a:r>
            <a:r>
              <a:rPr lang="en-US" sz="2800" dirty="0" smtClean="0"/>
              <a:t> </a:t>
            </a:r>
            <a:r>
              <a:rPr lang="en-US" sz="2800" dirty="0" err="1" smtClean="0"/>
              <a:t>wird</a:t>
            </a:r>
            <a:r>
              <a:rPr lang="en-US" sz="2800" dirty="0" smtClean="0"/>
              <a:t> in </a:t>
            </a:r>
            <a:r>
              <a:rPr lang="en-US" sz="2800" dirty="0" err="1" smtClean="0"/>
              <a:t>traditioneller</a:t>
            </a:r>
            <a:r>
              <a:rPr lang="en-US" sz="2800" dirty="0" smtClean="0"/>
              <a:t> DB </a:t>
            </a:r>
            <a:r>
              <a:rPr lang="en-US" sz="2800" dirty="0" err="1" smtClean="0"/>
              <a:t>gespeichert</a:t>
            </a:r>
            <a:endParaRPr lang="en-US" sz="2200" dirty="0" smtClean="0"/>
          </a:p>
          <a:p>
            <a:endParaRPr lang="en-US" dirty="0"/>
          </a:p>
          <a:p>
            <a:r>
              <a:rPr lang="en-US" dirty="0" err="1" smtClean="0">
                <a:solidFill>
                  <a:srgbClr val="D2533C"/>
                </a:solidFill>
              </a:rPr>
              <a:t>Unabhängige</a:t>
            </a:r>
            <a:r>
              <a:rPr lang="en-US" dirty="0" smtClean="0">
                <a:solidFill>
                  <a:srgbClr val="D2533C"/>
                </a:solidFill>
              </a:rPr>
              <a:t> </a:t>
            </a:r>
            <a:r>
              <a:rPr lang="en-US" dirty="0" err="1" smtClean="0">
                <a:solidFill>
                  <a:srgbClr val="D2533C"/>
                </a:solidFill>
              </a:rPr>
              <a:t>Datenbasen</a:t>
            </a:r>
            <a:r>
              <a:rPr lang="en-US" dirty="0" smtClean="0"/>
              <a:t>: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einfacher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Herausforderung</a:t>
            </a:r>
            <a:r>
              <a:rPr lang="en-US" dirty="0" smtClean="0"/>
              <a:t>: </a:t>
            </a:r>
            <a:r>
              <a:rPr lang="en-US" dirty="0" err="1" smtClean="0"/>
              <a:t>evaluiere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Q</a:t>
            </a:r>
            <a:r>
              <a:rPr lang="en-US" dirty="0" smtClean="0"/>
              <a:t> </a:t>
            </a:r>
            <a:r>
              <a:rPr lang="en-US" dirty="0" err="1" smtClean="0"/>
              <a:t>effizient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bzgl</a:t>
            </a:r>
            <a:r>
              <a:rPr lang="en-US" dirty="0" smtClean="0"/>
              <a:t>. der </a:t>
            </a:r>
            <a:r>
              <a:rPr lang="en-US" dirty="0" err="1" smtClean="0"/>
              <a:t>Größe</a:t>
            </a:r>
            <a:r>
              <a:rPr lang="en-US" dirty="0" smtClean="0"/>
              <a:t> von </a:t>
            </a:r>
            <a:r>
              <a:rPr lang="en-US" dirty="0" smtClean="0">
                <a:solidFill>
                  <a:srgbClr val="D2533C"/>
                </a:solidFill>
              </a:rPr>
              <a:t>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44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 smtClean="0"/>
                  <a:t>Probabilistisches</a:t>
                </a:r>
                <a:r>
                  <a:rPr lang="de-DE" sz="2000" dirty="0" smtClean="0"/>
                  <a:t/>
                </a:r>
                <a:br>
                  <a:rPr lang="de-DE" sz="2000" dirty="0" smtClean="0"/>
                </a:br>
                <a:r>
                  <a:rPr lang="de-DE" sz="2000" dirty="0" smtClean="0"/>
                  <a:t>Datenmodell</a:t>
                </a:r>
                <a:endParaRPr lang="de-DE" sz="2000" noProof="1" smtClean="0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 smtClean="0"/>
                  <a:t>Extensionale</a:t>
                </a:r>
                <a:r>
                  <a:rPr lang="de-DE" sz="2000" dirty="0" smtClean="0"/>
                  <a:t/>
                </a:r>
                <a:br>
                  <a:rPr lang="de-DE" sz="2000" dirty="0" smtClean="0"/>
                </a:br>
                <a:r>
                  <a:rPr lang="de-DE" sz="2000" dirty="0" smtClean="0"/>
                  <a:t>Anfragepläne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3062040"/>
            <a:ext cx="3168353" cy="1905247"/>
            <a:chOff x="5508087" y="3062367"/>
            <a:chExt cx="3168469" cy="1905658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3062367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 smtClean="0"/>
                <a:t>Extensionale</a:t>
              </a:r>
              <a:r>
                <a:rPr lang="de-DE" sz="2000" dirty="0" smtClean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 smtClean="0"/>
              <a:t>Probabilistische</a:t>
            </a:r>
            <a:r>
              <a:rPr lang="de-DE" sz="2400" dirty="0" smtClean="0"/>
              <a:t> Datenbanken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Einführung: Motivierende 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209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Probabilistische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Datenbanken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D2533C"/>
                </a:solidFill>
                <a:latin typeface="Arial" charset="0"/>
                <a:ea typeface="ＭＳ Ｐゴシック" charset="0"/>
                <a:cs typeface="ＭＳ Ｐゴシック" charset="0"/>
              </a:rPr>
              <a:t>Daten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Relationale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Daten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plus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Wahrscheinlichkeiten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um Grad der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Unsicherheit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auszudrücken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err="1" smtClean="0">
                <a:solidFill>
                  <a:srgbClr val="D2533C"/>
                </a:solidFill>
                <a:latin typeface="Arial" charset="0"/>
                <a:ea typeface="ＭＳ Ｐゴシック" charset="0"/>
                <a:cs typeface="ＭＳ Ｐゴシック" charset="0"/>
              </a:rPr>
              <a:t>Anfragen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 SQL-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Anfragen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</a:rPr>
              <a:t>deren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</a:rPr>
              <a:t>Antworten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</a:rPr>
              <a:t>annotiert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</a:rPr>
              <a:t>sind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</a:rPr>
              <a:t>mit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Ausgabewahrscheinlichkeiten</a:t>
            </a:r>
            <a:endParaRPr lang="en-US" dirty="0" smtClean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</a:rPr>
              <a:t>Ermöglicht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</a:rPr>
              <a:t>Ihnen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</a:rPr>
              <a:t>einen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</a:rPr>
              <a:t>neuen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</a:rPr>
              <a:t>Blick</a:t>
            </a:r>
            <a:r>
              <a:rPr lang="en-US" dirty="0" smtClean="0">
                <a:latin typeface="Arial" charset="0"/>
                <a:ea typeface="ＭＳ Ｐゴシック" charset="0"/>
              </a:rPr>
              <a:t> auf </a:t>
            </a:r>
            <a:r>
              <a:rPr lang="en-US" dirty="0" err="1" smtClean="0">
                <a:latin typeface="Arial" charset="0"/>
                <a:ea typeface="ＭＳ Ｐゴシック" charset="0"/>
              </a:rPr>
              <a:t>beides</a:t>
            </a:r>
            <a:r>
              <a:rPr lang="en-US" dirty="0" smtClean="0">
                <a:latin typeface="Arial" charset="0"/>
                <a:ea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</a:rPr>
              <a:t>Datenbanken</a:t>
            </a:r>
            <a:r>
              <a:rPr lang="en-US" dirty="0" smtClean="0">
                <a:latin typeface="Arial" charset="0"/>
                <a:ea typeface="ＭＳ Ｐゴシック" charset="0"/>
              </a:rPr>
              <a:t> und </a:t>
            </a:r>
            <a:r>
              <a:rPr lang="en-US" dirty="0" err="1" smtClean="0">
                <a:latin typeface="Arial" charset="0"/>
                <a:ea typeface="ＭＳ Ｐゴシック" charset="0"/>
              </a:rPr>
              <a:t>Wahrscheinlichkeiten</a:t>
            </a:r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-27384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73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Relationale</a:t>
            </a:r>
            <a:r>
              <a:rPr lang="en-US" dirty="0" smtClean="0"/>
              <a:t>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764704"/>
            <a:ext cx="8229600" cy="49688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Verbund</a:t>
            </a:r>
            <a:r>
              <a:rPr lang="en-US" sz="2400" dirty="0" smtClean="0"/>
              <a:t> (join)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Projektion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Duplikat</a:t>
            </a:r>
            <a:r>
              <a:rPr lang="en-US" sz="2400" dirty="0" smtClean="0"/>
              <a:t>-</a:t>
            </a:r>
            <a:br>
              <a:rPr lang="en-US" sz="2400" dirty="0" smtClean="0"/>
            </a:br>
            <a:r>
              <a:rPr lang="en-US" sz="2400" dirty="0" smtClean="0"/>
              <a:t>Elimination)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Vereinigung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Auswahl</a:t>
            </a:r>
            <a:r>
              <a:rPr lang="en-US" sz="2400" dirty="0" smtClean="0"/>
              <a:t> (selection)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Differenz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err="1" smtClean="0">
                <a:solidFill>
                  <a:schemeClr val="tx2"/>
                </a:solidFill>
              </a:rPr>
              <a:t>hier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nicht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verwendet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550" y="6405292"/>
            <a:ext cx="1008063" cy="19685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52742" y="1013827"/>
            <a:ext cx="4616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5400" dirty="0" smtClean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5400" baseline="3000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0290" y="2060848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Π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28583" y="4509120"/>
            <a:ext cx="406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σ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364502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∪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488943" y="5392380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88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 smtClean="0"/>
              <a:t>Anfragebearbeitungspläne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029" y="1485808"/>
            <a:ext cx="2882971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</a:t>
            </a:r>
            <a:r>
              <a:rPr lang="en-US" sz="2000" dirty="0" err="1" smtClean="0"/>
              <a:t>R.z</a:t>
            </a:r>
            <a:endParaRPr lang="en-US" sz="2000" dirty="0"/>
          </a:p>
          <a:p>
            <a:r>
              <a:rPr lang="en-US" sz="2000" dirty="0"/>
              <a:t>FROM R, </a:t>
            </a:r>
            <a:r>
              <a:rPr lang="en-US" sz="2000" dirty="0" smtClean="0"/>
              <a:t>S, T</a:t>
            </a:r>
            <a:br>
              <a:rPr lang="en-US" sz="2000" dirty="0" smtClean="0"/>
            </a:br>
            <a:r>
              <a:rPr lang="en-US" sz="2000" dirty="0" smtClean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 smtClean="0"/>
              <a:t>S.x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  and </a:t>
            </a:r>
            <a:r>
              <a:rPr lang="en-US" sz="2000" dirty="0" err="1" smtClean="0"/>
              <a:t>S.y</a:t>
            </a:r>
            <a:r>
              <a:rPr lang="en-US" sz="2000" dirty="0" smtClean="0"/>
              <a:t>=</a:t>
            </a:r>
            <a:r>
              <a:rPr lang="en-US" sz="2000" dirty="0" err="1" smtClean="0"/>
              <a:t>T.y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and </a:t>
            </a:r>
            <a:r>
              <a:rPr lang="en-US" sz="2000" dirty="0" err="1" smtClean="0"/>
              <a:t>T.u</a:t>
            </a:r>
            <a:r>
              <a:rPr lang="en-US" sz="2000" dirty="0" smtClean="0"/>
              <a:t> = 123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4785047" y="1497048"/>
            <a:ext cx="31933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</a:t>
            </a:r>
            <a:r>
              <a:rPr lang="en-US" sz="2000" dirty="0" smtClean="0"/>
              <a:t>(z) </a:t>
            </a:r>
            <a:r>
              <a:rPr lang="en-US" sz="2000" dirty="0"/>
              <a:t>= </a:t>
            </a:r>
            <a:r>
              <a:rPr lang="en-US" sz="2000" dirty="0" smtClean="0"/>
              <a:t>R(</a:t>
            </a:r>
            <a:r>
              <a:rPr lang="en-US" sz="2000" dirty="0" err="1" smtClean="0"/>
              <a:t>z,x</a:t>
            </a:r>
            <a:r>
              <a:rPr lang="en-US" sz="2000" dirty="0" smtClean="0"/>
              <a:t>), S(</a:t>
            </a:r>
            <a:r>
              <a:rPr lang="en-US" sz="2000" dirty="0" err="1" smtClean="0"/>
              <a:t>x,y</a:t>
            </a:r>
            <a:r>
              <a:rPr lang="en-US" sz="2000" dirty="0" smtClean="0"/>
              <a:t>),T(</a:t>
            </a:r>
            <a:r>
              <a:rPr lang="en-US" sz="2000" dirty="0" err="1" smtClean="0"/>
              <a:t>y,u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72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 smtClean="0"/>
              <a:t>: </a:t>
            </a:r>
            <a:r>
              <a:rPr lang="en-US" dirty="0" err="1"/>
              <a:t>Anfragebearbeitungspläne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029" y="1485808"/>
            <a:ext cx="2882971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</a:t>
            </a:r>
            <a:r>
              <a:rPr lang="en-US" sz="2000" dirty="0" err="1" smtClean="0"/>
              <a:t>R.z</a:t>
            </a:r>
            <a:endParaRPr lang="en-US" sz="2000" dirty="0"/>
          </a:p>
          <a:p>
            <a:r>
              <a:rPr lang="en-US" sz="2000" dirty="0"/>
              <a:t>FROM R, </a:t>
            </a:r>
            <a:r>
              <a:rPr lang="en-US" sz="2000" dirty="0" smtClean="0"/>
              <a:t>S, T</a:t>
            </a:r>
            <a:br>
              <a:rPr lang="en-US" sz="2000" dirty="0" smtClean="0"/>
            </a:br>
            <a:r>
              <a:rPr lang="en-US" sz="2000" dirty="0" smtClean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 smtClean="0"/>
              <a:t>S.x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  and </a:t>
            </a:r>
            <a:r>
              <a:rPr lang="en-US" sz="2000" dirty="0" err="1" smtClean="0"/>
              <a:t>S.y</a:t>
            </a:r>
            <a:r>
              <a:rPr lang="en-US" sz="2000" dirty="0" smtClean="0"/>
              <a:t>=</a:t>
            </a:r>
            <a:r>
              <a:rPr lang="en-US" sz="2000" dirty="0" err="1" smtClean="0"/>
              <a:t>T.y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and </a:t>
            </a:r>
            <a:r>
              <a:rPr lang="en-US" sz="2000" dirty="0" err="1" smtClean="0"/>
              <a:t>T.u</a:t>
            </a:r>
            <a:r>
              <a:rPr lang="en-US" sz="2000" dirty="0" smtClean="0"/>
              <a:t> = 123</a:t>
            </a:r>
            <a:endParaRPr lang="en-US" sz="20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145994" y="3236572"/>
            <a:ext cx="2789175" cy="3466065"/>
            <a:chOff x="145994" y="3236572"/>
            <a:chExt cx="2789175" cy="346606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361973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 smtClean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 smtClean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9876" y="3236572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Π</a:t>
              </a:r>
              <a:r>
                <a:rPr lang="en-US" sz="2400" baseline="-25000" dirty="0" err="1" smtClean="0"/>
                <a:t>z</a:t>
              </a:r>
              <a:endParaRPr lang="en-US" sz="2400" baseline="-25000" dirty="0"/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803741" y="5050904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 smtClean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 smtClean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1974" y="5411016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σ</a:t>
              </a:r>
              <a:r>
                <a:rPr lang="en-US" sz="2000" baseline="-25000" dirty="0" err="1" smtClean="0"/>
                <a:t>u</a:t>
              </a:r>
              <a:r>
                <a:rPr lang="en-US" sz="2000" baseline="-25000" dirty="0" smtClean="0"/>
                <a:t>=123</a:t>
              </a:r>
              <a:endParaRPr lang="en-US" sz="2000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5994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R(</a:t>
              </a:r>
              <a:r>
                <a:rPr lang="en-US" dirty="0" err="1" smtClean="0"/>
                <a:t>z,x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967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S(</a:t>
              </a:r>
              <a:r>
                <a:rPr lang="en-US" dirty="0" err="1" smtClean="0"/>
                <a:t>x,y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0621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T(</a:t>
              </a:r>
              <a:r>
                <a:rPr lang="en-US" dirty="0" err="1" smtClean="0"/>
                <a:t>y,u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34" name="Straight Connector 33"/>
            <p:cNvCxnSpPr>
              <a:stCxn id="15" idx="0"/>
            </p:cNvCxnSpPr>
            <p:nvPr/>
          </p:nvCxnSpPr>
          <p:spPr>
            <a:xfrm flipV="1">
              <a:off x="546029" y="5881901"/>
              <a:ext cx="257712" cy="45140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6" idx="0"/>
              <a:endCxn id="12" idx="2"/>
            </p:cNvCxnSpPr>
            <p:nvPr/>
          </p:nvCxnSpPr>
          <p:spPr>
            <a:xfrm flipH="1" flipV="1">
              <a:off x="1034574" y="5881901"/>
              <a:ext cx="508768" cy="45140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12" idx="0"/>
            </p:cNvCxnSpPr>
            <p:nvPr/>
          </p:nvCxnSpPr>
          <p:spPr>
            <a:xfrm flipH="1">
              <a:off x="1034574" y="4630881"/>
              <a:ext cx="305302" cy="420023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7" idx="0"/>
              <a:endCxn id="14" idx="2"/>
            </p:cNvCxnSpPr>
            <p:nvPr/>
          </p:nvCxnSpPr>
          <p:spPr>
            <a:xfrm flipH="1" flipV="1">
              <a:off x="2523572" y="5811126"/>
              <a:ext cx="2149" cy="522179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14" idx="0"/>
            </p:cNvCxnSpPr>
            <p:nvPr/>
          </p:nvCxnSpPr>
          <p:spPr>
            <a:xfrm>
              <a:off x="1937008" y="4630881"/>
              <a:ext cx="586564" cy="78013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8" idx="0"/>
              <a:endCxn id="6" idx="2"/>
            </p:cNvCxnSpPr>
            <p:nvPr/>
          </p:nvCxnSpPr>
          <p:spPr>
            <a:xfrm flipV="1">
              <a:off x="1592806" y="3698237"/>
              <a:ext cx="1833" cy="279902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785047" y="1497048"/>
            <a:ext cx="31933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</a:t>
            </a:r>
            <a:r>
              <a:rPr lang="en-US" sz="2000" dirty="0" smtClean="0"/>
              <a:t>(z) </a:t>
            </a:r>
            <a:r>
              <a:rPr lang="en-US" sz="2000" dirty="0"/>
              <a:t>= </a:t>
            </a:r>
            <a:r>
              <a:rPr lang="en-US" sz="2000" dirty="0" smtClean="0"/>
              <a:t>R(</a:t>
            </a:r>
            <a:r>
              <a:rPr lang="en-US" sz="2000" dirty="0" err="1" smtClean="0"/>
              <a:t>z,x</a:t>
            </a:r>
            <a:r>
              <a:rPr lang="en-US" sz="2000" dirty="0" smtClean="0"/>
              <a:t>), S(</a:t>
            </a:r>
            <a:r>
              <a:rPr lang="en-US" sz="2000" dirty="0" err="1" smtClean="0"/>
              <a:t>x,y</a:t>
            </a:r>
            <a:r>
              <a:rPr lang="en-US" sz="2000" dirty="0" smtClean="0"/>
              <a:t>),T(</a:t>
            </a:r>
            <a:r>
              <a:rPr lang="en-US" sz="2000" dirty="0" err="1" smtClean="0"/>
              <a:t>y,u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853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 smtClean="0"/>
              <a:t>: </a:t>
            </a:r>
            <a:r>
              <a:rPr lang="en-US" dirty="0" err="1"/>
              <a:t>Anfragebearbeitungspläne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029" y="1485808"/>
            <a:ext cx="2882971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</a:t>
            </a:r>
            <a:r>
              <a:rPr lang="en-US" sz="2000" dirty="0" err="1" smtClean="0"/>
              <a:t>R.z</a:t>
            </a:r>
            <a:endParaRPr lang="en-US" sz="2000" dirty="0"/>
          </a:p>
          <a:p>
            <a:r>
              <a:rPr lang="en-US" sz="2000" dirty="0"/>
              <a:t>FROM R, </a:t>
            </a:r>
            <a:r>
              <a:rPr lang="en-US" sz="2000" dirty="0" smtClean="0"/>
              <a:t>S, T</a:t>
            </a:r>
            <a:br>
              <a:rPr lang="en-US" sz="2000" dirty="0" smtClean="0"/>
            </a:br>
            <a:r>
              <a:rPr lang="en-US" sz="2000" dirty="0" smtClean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 smtClean="0"/>
              <a:t>S.x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  and </a:t>
            </a:r>
            <a:r>
              <a:rPr lang="en-US" sz="2000" dirty="0" err="1" smtClean="0"/>
              <a:t>S.y</a:t>
            </a:r>
            <a:r>
              <a:rPr lang="en-US" sz="2000" dirty="0" smtClean="0"/>
              <a:t>=</a:t>
            </a:r>
            <a:r>
              <a:rPr lang="en-US" sz="2000" dirty="0" err="1" smtClean="0"/>
              <a:t>T.y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and </a:t>
            </a:r>
            <a:r>
              <a:rPr lang="en-US" sz="2000" dirty="0" err="1" smtClean="0"/>
              <a:t>T.u</a:t>
            </a:r>
            <a:r>
              <a:rPr lang="en-US" sz="2000" dirty="0" smtClean="0"/>
              <a:t> = 123</a:t>
            </a:r>
            <a:endParaRPr lang="en-US" sz="20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145994" y="3236572"/>
            <a:ext cx="2789175" cy="3466065"/>
            <a:chOff x="145994" y="3236572"/>
            <a:chExt cx="2789175" cy="346606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361973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 smtClean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 smtClean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9876" y="3236572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Π</a:t>
              </a:r>
              <a:r>
                <a:rPr lang="en-US" sz="2400" baseline="-25000" dirty="0" err="1" smtClean="0"/>
                <a:t>z</a:t>
              </a:r>
              <a:endParaRPr lang="en-US" sz="2400" baseline="-25000" dirty="0"/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803741" y="5050904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 smtClean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 smtClean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1974" y="5411016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σ</a:t>
              </a:r>
              <a:r>
                <a:rPr lang="en-US" sz="2000" baseline="-25000" dirty="0" err="1" smtClean="0"/>
                <a:t>u</a:t>
              </a:r>
              <a:r>
                <a:rPr lang="en-US" sz="2000" baseline="-25000" dirty="0" smtClean="0"/>
                <a:t>=123</a:t>
              </a:r>
              <a:endParaRPr lang="en-US" sz="2000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5994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R(</a:t>
              </a:r>
              <a:r>
                <a:rPr lang="en-US" dirty="0" err="1" smtClean="0"/>
                <a:t>z,x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967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S(</a:t>
              </a:r>
              <a:r>
                <a:rPr lang="en-US" dirty="0" err="1" smtClean="0"/>
                <a:t>x,y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0621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T(</a:t>
              </a:r>
              <a:r>
                <a:rPr lang="en-US" dirty="0" err="1" smtClean="0"/>
                <a:t>y,u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34" name="Straight Connector 33"/>
            <p:cNvCxnSpPr>
              <a:stCxn id="15" idx="0"/>
            </p:cNvCxnSpPr>
            <p:nvPr/>
          </p:nvCxnSpPr>
          <p:spPr>
            <a:xfrm flipV="1">
              <a:off x="546029" y="5881901"/>
              <a:ext cx="257712" cy="451404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6" idx="0"/>
              <a:endCxn id="12" idx="2"/>
            </p:cNvCxnSpPr>
            <p:nvPr/>
          </p:nvCxnSpPr>
          <p:spPr>
            <a:xfrm flipH="1" flipV="1">
              <a:off x="1034574" y="5881901"/>
              <a:ext cx="508768" cy="451404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12" idx="0"/>
            </p:cNvCxnSpPr>
            <p:nvPr/>
          </p:nvCxnSpPr>
          <p:spPr>
            <a:xfrm flipH="1">
              <a:off x="1034574" y="4630881"/>
              <a:ext cx="305302" cy="42002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7" idx="0"/>
              <a:endCxn id="14" idx="2"/>
            </p:cNvCxnSpPr>
            <p:nvPr/>
          </p:nvCxnSpPr>
          <p:spPr>
            <a:xfrm flipH="1" flipV="1">
              <a:off x="2523572" y="5811126"/>
              <a:ext cx="2149" cy="522179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14" idx="0"/>
            </p:cNvCxnSpPr>
            <p:nvPr/>
          </p:nvCxnSpPr>
          <p:spPr>
            <a:xfrm>
              <a:off x="1937008" y="4630881"/>
              <a:ext cx="586564" cy="780135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8" idx="0"/>
              <a:endCxn id="6" idx="2"/>
            </p:cNvCxnSpPr>
            <p:nvPr/>
          </p:nvCxnSpPr>
          <p:spPr>
            <a:xfrm flipV="1">
              <a:off x="1592806" y="3698237"/>
              <a:ext cx="1833" cy="27990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428479" y="3223518"/>
            <a:ext cx="2486564" cy="3479119"/>
            <a:chOff x="3428479" y="3223518"/>
            <a:chExt cx="2486564" cy="3479119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4785047" y="4859897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 smtClean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 smtClean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3785" y="3223518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Π</a:t>
              </a:r>
              <a:r>
                <a:rPr lang="en-US" sz="2400" baseline="-25000" dirty="0" err="1"/>
                <a:t>z</a:t>
              </a:r>
              <a:endParaRPr lang="en-US" sz="2400" dirty="0"/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3997715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 smtClean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 smtClean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1848" y="5707453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σ</a:t>
              </a:r>
              <a:r>
                <a:rPr lang="en-US" sz="2000" baseline="-25000" dirty="0" err="1" smtClean="0"/>
                <a:t>u</a:t>
              </a:r>
              <a:r>
                <a:rPr lang="en-US" sz="2000" baseline="-25000" dirty="0" smtClean="0"/>
                <a:t>=123</a:t>
              </a:r>
              <a:endParaRPr lang="en-US" sz="2000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8479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R(</a:t>
              </a:r>
              <a:r>
                <a:rPr lang="en-US" dirty="0" err="1" smtClean="0"/>
                <a:t>z,x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8085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S(</a:t>
              </a:r>
              <a:r>
                <a:rPr lang="en-US" dirty="0" err="1" smtClean="0"/>
                <a:t>x,y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20495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T(</a:t>
              </a:r>
              <a:r>
                <a:rPr lang="en-US" dirty="0" err="1" smtClean="0"/>
                <a:t>y,u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53" name="Straight Connector 52"/>
            <p:cNvCxnSpPr>
              <a:stCxn id="20" idx="0"/>
              <a:endCxn id="19" idx="2"/>
            </p:cNvCxnSpPr>
            <p:nvPr/>
          </p:nvCxnSpPr>
          <p:spPr>
            <a:xfrm flipV="1">
              <a:off x="4228548" y="3685183"/>
              <a:ext cx="0" cy="292956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0"/>
            </p:cNvCxnSpPr>
            <p:nvPr/>
          </p:nvCxnSpPr>
          <p:spPr>
            <a:xfrm flipV="1">
              <a:off x="3828514" y="4809136"/>
              <a:ext cx="169201" cy="1524169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4483310" y="4783281"/>
              <a:ext cx="462877" cy="26762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3" idx="0"/>
            </p:cNvCxnSpPr>
            <p:nvPr/>
          </p:nvCxnSpPr>
          <p:spPr>
            <a:xfrm flipV="1">
              <a:off x="4674522" y="5528412"/>
              <a:ext cx="195276" cy="80489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1" idx="0"/>
            </p:cNvCxnSpPr>
            <p:nvPr/>
          </p:nvCxnSpPr>
          <p:spPr>
            <a:xfrm flipH="1" flipV="1">
              <a:off x="5289936" y="5528412"/>
              <a:ext cx="213510" cy="179041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4" idx="0"/>
              <a:endCxn id="21" idx="2"/>
            </p:cNvCxnSpPr>
            <p:nvPr/>
          </p:nvCxnSpPr>
          <p:spPr>
            <a:xfrm flipH="1" flipV="1">
              <a:off x="5503446" y="6107563"/>
              <a:ext cx="2149" cy="22574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785047" y="1497048"/>
            <a:ext cx="31933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</a:t>
            </a:r>
            <a:r>
              <a:rPr lang="en-US" sz="2000" dirty="0" smtClean="0"/>
              <a:t>(z) </a:t>
            </a:r>
            <a:r>
              <a:rPr lang="en-US" sz="2000" dirty="0"/>
              <a:t>= </a:t>
            </a:r>
            <a:r>
              <a:rPr lang="en-US" sz="2000" dirty="0" smtClean="0"/>
              <a:t>R(</a:t>
            </a:r>
            <a:r>
              <a:rPr lang="en-US" sz="2000" dirty="0" err="1" smtClean="0"/>
              <a:t>z,x</a:t>
            </a:r>
            <a:r>
              <a:rPr lang="en-US" sz="2000" dirty="0" smtClean="0"/>
              <a:t>), S(</a:t>
            </a:r>
            <a:r>
              <a:rPr lang="en-US" sz="2000" dirty="0" err="1" smtClean="0"/>
              <a:t>x,y</a:t>
            </a:r>
            <a:r>
              <a:rPr lang="en-US" sz="2000" dirty="0" smtClean="0"/>
              <a:t>),T(</a:t>
            </a:r>
            <a:r>
              <a:rPr lang="en-US" sz="2000" dirty="0" err="1" smtClean="0"/>
              <a:t>y,u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55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 51"/>
          <p:cNvSpPr/>
          <p:nvPr/>
        </p:nvSpPr>
        <p:spPr>
          <a:xfrm>
            <a:off x="6948264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Wiederholung</a:t>
            </a:r>
            <a:r>
              <a:rPr lang="en-US" dirty="0" smtClean="0"/>
              <a:t>: </a:t>
            </a:r>
            <a:r>
              <a:rPr lang="en-US" dirty="0" err="1"/>
              <a:t>Anfragebearbeitungspläne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029" y="1485808"/>
            <a:ext cx="2882971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</a:t>
            </a:r>
            <a:r>
              <a:rPr lang="en-US" sz="2000" dirty="0" err="1" smtClean="0"/>
              <a:t>R.z</a:t>
            </a:r>
            <a:endParaRPr lang="en-US" sz="2000" dirty="0"/>
          </a:p>
          <a:p>
            <a:r>
              <a:rPr lang="en-US" sz="2000" dirty="0"/>
              <a:t>FROM R, </a:t>
            </a:r>
            <a:r>
              <a:rPr lang="en-US" sz="2000" dirty="0" smtClean="0"/>
              <a:t>S, T</a:t>
            </a:r>
            <a:br>
              <a:rPr lang="en-US" sz="2000" dirty="0" smtClean="0"/>
            </a:br>
            <a:r>
              <a:rPr lang="en-US" sz="2000" dirty="0" smtClean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 smtClean="0"/>
              <a:t>S.x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  and </a:t>
            </a:r>
            <a:r>
              <a:rPr lang="en-US" sz="2000" dirty="0" err="1" smtClean="0"/>
              <a:t>S.y</a:t>
            </a:r>
            <a:r>
              <a:rPr lang="en-US" sz="2000" dirty="0" smtClean="0"/>
              <a:t>=</a:t>
            </a:r>
            <a:r>
              <a:rPr lang="en-US" sz="2000" dirty="0" err="1" smtClean="0"/>
              <a:t>T.y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and </a:t>
            </a:r>
            <a:r>
              <a:rPr lang="en-US" sz="2000" dirty="0" err="1" smtClean="0"/>
              <a:t>T.u</a:t>
            </a:r>
            <a:r>
              <a:rPr lang="en-US" sz="2000" dirty="0" smtClean="0"/>
              <a:t> = 123</a:t>
            </a:r>
            <a:endParaRPr lang="en-US" sz="20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145994" y="3236572"/>
            <a:ext cx="2789175" cy="3466065"/>
            <a:chOff x="145994" y="3236572"/>
            <a:chExt cx="2789175" cy="346606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361973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 smtClean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 smtClean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9876" y="3236572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Π</a:t>
              </a:r>
              <a:r>
                <a:rPr lang="en-US" sz="2400" baseline="-25000" dirty="0" err="1" smtClean="0"/>
                <a:t>z</a:t>
              </a:r>
              <a:endParaRPr lang="en-US" sz="2400" baseline="-25000" dirty="0"/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803741" y="5050904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 smtClean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 smtClean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1974" y="5411016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σ</a:t>
              </a:r>
              <a:r>
                <a:rPr lang="en-US" sz="2000" baseline="-25000" dirty="0" err="1" smtClean="0"/>
                <a:t>u</a:t>
              </a:r>
              <a:r>
                <a:rPr lang="en-US" sz="2000" baseline="-25000" dirty="0" smtClean="0"/>
                <a:t>=123</a:t>
              </a:r>
              <a:endParaRPr lang="en-US" sz="2000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5994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R(</a:t>
              </a:r>
              <a:r>
                <a:rPr lang="en-US" dirty="0" err="1" smtClean="0"/>
                <a:t>z,x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967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S(</a:t>
              </a:r>
              <a:r>
                <a:rPr lang="en-US" dirty="0" err="1" smtClean="0"/>
                <a:t>x,y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0621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T(</a:t>
              </a:r>
              <a:r>
                <a:rPr lang="en-US" dirty="0" err="1" smtClean="0"/>
                <a:t>y,u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34" name="Straight Connector 33"/>
            <p:cNvCxnSpPr>
              <a:stCxn id="15" idx="0"/>
            </p:cNvCxnSpPr>
            <p:nvPr/>
          </p:nvCxnSpPr>
          <p:spPr>
            <a:xfrm flipV="1">
              <a:off x="546029" y="5881901"/>
              <a:ext cx="257712" cy="451404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6" idx="0"/>
              <a:endCxn id="12" idx="2"/>
            </p:cNvCxnSpPr>
            <p:nvPr/>
          </p:nvCxnSpPr>
          <p:spPr>
            <a:xfrm flipH="1" flipV="1">
              <a:off x="1034574" y="5881901"/>
              <a:ext cx="508768" cy="451404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12" idx="0"/>
            </p:cNvCxnSpPr>
            <p:nvPr/>
          </p:nvCxnSpPr>
          <p:spPr>
            <a:xfrm flipH="1">
              <a:off x="1034574" y="4630881"/>
              <a:ext cx="305302" cy="42002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7" idx="0"/>
              <a:endCxn id="14" idx="2"/>
            </p:cNvCxnSpPr>
            <p:nvPr/>
          </p:nvCxnSpPr>
          <p:spPr>
            <a:xfrm flipH="1" flipV="1">
              <a:off x="2523572" y="5811126"/>
              <a:ext cx="2149" cy="522179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14" idx="0"/>
            </p:cNvCxnSpPr>
            <p:nvPr/>
          </p:nvCxnSpPr>
          <p:spPr>
            <a:xfrm>
              <a:off x="1937008" y="4630881"/>
              <a:ext cx="586564" cy="780135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8" idx="0"/>
              <a:endCxn id="6" idx="2"/>
            </p:cNvCxnSpPr>
            <p:nvPr/>
          </p:nvCxnSpPr>
          <p:spPr>
            <a:xfrm flipV="1">
              <a:off x="1592806" y="3698237"/>
              <a:ext cx="1833" cy="27990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428479" y="3223518"/>
            <a:ext cx="2486564" cy="3479119"/>
            <a:chOff x="3428479" y="3223518"/>
            <a:chExt cx="2486564" cy="3479119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4785047" y="4859897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 smtClean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 smtClean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3785" y="3223518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Π</a:t>
              </a:r>
              <a:r>
                <a:rPr lang="en-US" sz="2400" baseline="-25000" dirty="0" err="1"/>
                <a:t>z</a:t>
              </a:r>
              <a:endParaRPr lang="en-US" sz="2400" dirty="0"/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3997715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 smtClean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 smtClean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1848" y="5707453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σ</a:t>
              </a:r>
              <a:r>
                <a:rPr lang="en-US" sz="2000" baseline="-25000" dirty="0" err="1" smtClean="0"/>
                <a:t>u</a:t>
              </a:r>
              <a:r>
                <a:rPr lang="en-US" sz="2000" baseline="-25000" dirty="0" smtClean="0"/>
                <a:t>=123</a:t>
              </a:r>
              <a:endParaRPr lang="en-US" sz="2000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8479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R(</a:t>
              </a:r>
              <a:r>
                <a:rPr lang="en-US" dirty="0" err="1" smtClean="0"/>
                <a:t>z,x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8085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S(</a:t>
              </a:r>
              <a:r>
                <a:rPr lang="en-US" dirty="0" err="1" smtClean="0"/>
                <a:t>x,y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20495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T(</a:t>
              </a:r>
              <a:r>
                <a:rPr lang="en-US" dirty="0" err="1" smtClean="0"/>
                <a:t>y,u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53" name="Straight Connector 52"/>
            <p:cNvCxnSpPr>
              <a:stCxn id="20" idx="0"/>
              <a:endCxn id="19" idx="2"/>
            </p:cNvCxnSpPr>
            <p:nvPr/>
          </p:nvCxnSpPr>
          <p:spPr>
            <a:xfrm flipV="1">
              <a:off x="4228548" y="3685183"/>
              <a:ext cx="0" cy="292956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0"/>
            </p:cNvCxnSpPr>
            <p:nvPr/>
          </p:nvCxnSpPr>
          <p:spPr>
            <a:xfrm flipV="1">
              <a:off x="3828514" y="4809136"/>
              <a:ext cx="169201" cy="1524169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4483310" y="4783281"/>
              <a:ext cx="462877" cy="26762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3" idx="0"/>
            </p:cNvCxnSpPr>
            <p:nvPr/>
          </p:nvCxnSpPr>
          <p:spPr>
            <a:xfrm flipV="1">
              <a:off x="4674522" y="5528412"/>
              <a:ext cx="195276" cy="80489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1" idx="0"/>
            </p:cNvCxnSpPr>
            <p:nvPr/>
          </p:nvCxnSpPr>
          <p:spPr>
            <a:xfrm flipH="1" flipV="1">
              <a:off x="5289936" y="5528412"/>
              <a:ext cx="213510" cy="179041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4" idx="0"/>
              <a:endCxn id="21" idx="2"/>
            </p:cNvCxnSpPr>
            <p:nvPr/>
          </p:nvCxnSpPr>
          <p:spPr>
            <a:xfrm flipH="1" flipV="1">
              <a:off x="5503446" y="6107563"/>
              <a:ext cx="2149" cy="22574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6415709" y="3248387"/>
            <a:ext cx="2462216" cy="3454250"/>
            <a:chOff x="6415709" y="3248387"/>
            <a:chExt cx="2462216" cy="3454250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7792318" y="5411016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 smtClean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 smtClean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65732" y="3248387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Π</a:t>
              </a:r>
              <a:r>
                <a:rPr lang="en-US" sz="2400" baseline="-25000" dirty="0" err="1"/>
                <a:t>z</a:t>
              </a:r>
              <a:endParaRPr lang="en-US" sz="2400" dirty="0"/>
            </a:p>
          </p:txBody>
        </p:sp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6984945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 smtClean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 smtClean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22593" y="4924974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σ</a:t>
              </a:r>
              <a:r>
                <a:rPr lang="en-US" sz="2000" baseline="-25000" dirty="0" err="1" smtClean="0"/>
                <a:t>u</a:t>
              </a:r>
              <a:r>
                <a:rPr lang="en-US" sz="2000" baseline="-25000" dirty="0" smtClean="0"/>
                <a:t>=123</a:t>
              </a:r>
              <a:endParaRPr lang="en-US" sz="2000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15709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R(</a:t>
              </a:r>
              <a:r>
                <a:rPr lang="en-US" dirty="0" err="1" smtClean="0"/>
                <a:t>z,x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6808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S(</a:t>
              </a:r>
              <a:r>
                <a:rPr lang="en-US" dirty="0" err="1" smtClean="0"/>
                <a:t>x,y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07725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T(</a:t>
              </a:r>
              <a:r>
                <a:rPr lang="en-US" dirty="0" err="1" smtClean="0"/>
                <a:t>y,u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74" name="Straight Connector 73"/>
            <p:cNvCxnSpPr>
              <a:stCxn id="27" idx="0"/>
              <a:endCxn id="26" idx="2"/>
            </p:cNvCxnSpPr>
            <p:nvPr/>
          </p:nvCxnSpPr>
          <p:spPr>
            <a:xfrm flipV="1">
              <a:off x="7215778" y="3710052"/>
              <a:ext cx="4717" cy="268087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6833456" y="4783281"/>
              <a:ext cx="151489" cy="145873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7980321" y="5386720"/>
              <a:ext cx="1" cy="237174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7599010" y="4707267"/>
              <a:ext cx="381312" cy="217707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30" idx="0"/>
            </p:cNvCxnSpPr>
            <p:nvPr/>
          </p:nvCxnSpPr>
          <p:spPr>
            <a:xfrm flipV="1">
              <a:off x="7661752" y="6107563"/>
              <a:ext cx="60841" cy="22574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endCxn id="31" idx="0"/>
            </p:cNvCxnSpPr>
            <p:nvPr/>
          </p:nvCxnSpPr>
          <p:spPr>
            <a:xfrm>
              <a:off x="8286591" y="6107563"/>
              <a:ext cx="206234" cy="22574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785047" y="1497048"/>
            <a:ext cx="31933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</a:t>
            </a:r>
            <a:r>
              <a:rPr lang="en-US" sz="2000" dirty="0" smtClean="0"/>
              <a:t>(z) </a:t>
            </a:r>
            <a:r>
              <a:rPr lang="en-US" sz="2000" dirty="0"/>
              <a:t>= </a:t>
            </a:r>
            <a:r>
              <a:rPr lang="en-US" sz="2000" dirty="0" smtClean="0"/>
              <a:t>R(</a:t>
            </a:r>
            <a:r>
              <a:rPr lang="en-US" sz="2000" dirty="0" err="1" smtClean="0"/>
              <a:t>z,x</a:t>
            </a:r>
            <a:r>
              <a:rPr lang="en-US" sz="2000" dirty="0" smtClean="0"/>
              <a:t>), S(</a:t>
            </a:r>
            <a:r>
              <a:rPr lang="en-US" sz="2000" dirty="0" err="1" smtClean="0"/>
              <a:t>x,y</a:t>
            </a:r>
            <a:r>
              <a:rPr lang="en-US" sz="2000" dirty="0" smtClean="0"/>
              <a:t>),T(</a:t>
            </a:r>
            <a:r>
              <a:rPr lang="en-US" sz="2000" dirty="0" err="1" smtClean="0"/>
              <a:t>y,u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7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 51"/>
          <p:cNvSpPr/>
          <p:nvPr/>
        </p:nvSpPr>
        <p:spPr>
          <a:xfrm>
            <a:off x="6948264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Anfragebearbeitungspläne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029" y="1485808"/>
            <a:ext cx="2882971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</a:t>
            </a:r>
            <a:r>
              <a:rPr lang="en-US" sz="2000" dirty="0" err="1" smtClean="0"/>
              <a:t>R.z</a:t>
            </a:r>
            <a:endParaRPr lang="en-US" sz="2000" dirty="0"/>
          </a:p>
          <a:p>
            <a:r>
              <a:rPr lang="en-US" sz="2000" dirty="0"/>
              <a:t>FROM R, </a:t>
            </a:r>
            <a:r>
              <a:rPr lang="en-US" sz="2000" dirty="0" smtClean="0"/>
              <a:t>S, T</a:t>
            </a:r>
            <a:br>
              <a:rPr lang="en-US" sz="2000" dirty="0" smtClean="0"/>
            </a:br>
            <a:r>
              <a:rPr lang="en-US" sz="2000" dirty="0" smtClean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 smtClean="0"/>
              <a:t>S.x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    and </a:t>
            </a:r>
            <a:r>
              <a:rPr lang="en-US" sz="2000" dirty="0" err="1" smtClean="0"/>
              <a:t>S.y</a:t>
            </a:r>
            <a:r>
              <a:rPr lang="en-US" sz="2000" dirty="0" smtClean="0"/>
              <a:t>=</a:t>
            </a:r>
            <a:r>
              <a:rPr lang="en-US" sz="2000" dirty="0" err="1" smtClean="0"/>
              <a:t>T.y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and </a:t>
            </a:r>
            <a:r>
              <a:rPr lang="en-US" sz="2000" dirty="0" err="1" smtClean="0"/>
              <a:t>T.u</a:t>
            </a:r>
            <a:r>
              <a:rPr lang="en-US" sz="2000" dirty="0" smtClean="0"/>
              <a:t> = 123</a:t>
            </a:r>
            <a:endParaRPr lang="en-US" sz="20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145994" y="3236572"/>
            <a:ext cx="2789175" cy="3466065"/>
            <a:chOff x="145994" y="3236572"/>
            <a:chExt cx="2789175" cy="346606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361973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 smtClean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 smtClean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9876" y="3236572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Π</a:t>
              </a:r>
              <a:r>
                <a:rPr lang="en-US" sz="2400" baseline="-25000" dirty="0" err="1" smtClean="0"/>
                <a:t>z</a:t>
              </a:r>
              <a:endParaRPr lang="en-US" sz="2400" baseline="-25000" dirty="0"/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803741" y="5050904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 smtClean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 smtClean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1974" y="5411016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σ</a:t>
              </a:r>
              <a:r>
                <a:rPr lang="en-US" sz="2000" baseline="-25000" dirty="0" err="1" smtClean="0"/>
                <a:t>u</a:t>
              </a:r>
              <a:r>
                <a:rPr lang="en-US" sz="2000" baseline="-25000" dirty="0" smtClean="0"/>
                <a:t>=123</a:t>
              </a:r>
              <a:endParaRPr lang="en-US" sz="2000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5994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R(</a:t>
              </a:r>
              <a:r>
                <a:rPr lang="en-US" dirty="0" err="1" smtClean="0"/>
                <a:t>z,x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967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S(</a:t>
              </a:r>
              <a:r>
                <a:rPr lang="en-US" dirty="0" err="1" smtClean="0"/>
                <a:t>x,y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0621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T(</a:t>
              </a:r>
              <a:r>
                <a:rPr lang="en-US" dirty="0" err="1" smtClean="0"/>
                <a:t>y,u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34" name="Straight Connector 33"/>
            <p:cNvCxnSpPr>
              <a:stCxn id="15" idx="0"/>
            </p:cNvCxnSpPr>
            <p:nvPr/>
          </p:nvCxnSpPr>
          <p:spPr>
            <a:xfrm flipV="1">
              <a:off x="546029" y="5881901"/>
              <a:ext cx="257712" cy="45140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6" idx="0"/>
              <a:endCxn id="12" idx="2"/>
            </p:cNvCxnSpPr>
            <p:nvPr/>
          </p:nvCxnSpPr>
          <p:spPr>
            <a:xfrm flipH="1" flipV="1">
              <a:off x="1034574" y="5881901"/>
              <a:ext cx="508768" cy="45140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12" idx="0"/>
            </p:cNvCxnSpPr>
            <p:nvPr/>
          </p:nvCxnSpPr>
          <p:spPr>
            <a:xfrm flipH="1">
              <a:off x="1034574" y="4630881"/>
              <a:ext cx="305302" cy="420023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7" idx="0"/>
              <a:endCxn id="14" idx="2"/>
            </p:cNvCxnSpPr>
            <p:nvPr/>
          </p:nvCxnSpPr>
          <p:spPr>
            <a:xfrm flipH="1" flipV="1">
              <a:off x="2523572" y="5811126"/>
              <a:ext cx="2149" cy="522179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14" idx="0"/>
            </p:cNvCxnSpPr>
            <p:nvPr/>
          </p:nvCxnSpPr>
          <p:spPr>
            <a:xfrm>
              <a:off x="1937008" y="4630881"/>
              <a:ext cx="586564" cy="780135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8" idx="0"/>
              <a:endCxn id="6" idx="2"/>
            </p:cNvCxnSpPr>
            <p:nvPr/>
          </p:nvCxnSpPr>
          <p:spPr>
            <a:xfrm flipV="1">
              <a:off x="1592806" y="3698237"/>
              <a:ext cx="1833" cy="27990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428479" y="3223518"/>
            <a:ext cx="2486564" cy="3479119"/>
            <a:chOff x="3428479" y="3223518"/>
            <a:chExt cx="2486564" cy="3479119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4785047" y="4859897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 smtClean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 smtClean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3785" y="3223518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Π</a:t>
              </a:r>
              <a:r>
                <a:rPr lang="en-US" sz="2400" baseline="-25000" dirty="0" err="1"/>
                <a:t>z</a:t>
              </a:r>
              <a:endParaRPr lang="en-US" sz="2400" dirty="0"/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3997715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 smtClean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 smtClean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1848" y="5707453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σ</a:t>
              </a:r>
              <a:r>
                <a:rPr lang="en-US" sz="2000" baseline="-25000" dirty="0" err="1" smtClean="0"/>
                <a:t>u</a:t>
              </a:r>
              <a:r>
                <a:rPr lang="en-US" sz="2000" baseline="-25000" dirty="0" smtClean="0"/>
                <a:t>=123</a:t>
              </a:r>
              <a:endParaRPr lang="en-US" sz="2000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8479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R(</a:t>
              </a:r>
              <a:r>
                <a:rPr lang="en-US" dirty="0" err="1" smtClean="0"/>
                <a:t>z,x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8085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S(</a:t>
              </a:r>
              <a:r>
                <a:rPr lang="en-US" dirty="0" err="1" smtClean="0"/>
                <a:t>x,y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20495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T(</a:t>
              </a:r>
              <a:r>
                <a:rPr lang="en-US" dirty="0" err="1" smtClean="0"/>
                <a:t>y,u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53" name="Straight Connector 52"/>
            <p:cNvCxnSpPr>
              <a:stCxn id="20" idx="0"/>
              <a:endCxn id="19" idx="2"/>
            </p:cNvCxnSpPr>
            <p:nvPr/>
          </p:nvCxnSpPr>
          <p:spPr>
            <a:xfrm flipV="1">
              <a:off x="4228548" y="3685183"/>
              <a:ext cx="0" cy="29295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0"/>
            </p:cNvCxnSpPr>
            <p:nvPr/>
          </p:nvCxnSpPr>
          <p:spPr>
            <a:xfrm flipV="1">
              <a:off x="3828514" y="4809136"/>
              <a:ext cx="169201" cy="1524169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4483310" y="4783281"/>
              <a:ext cx="462877" cy="267623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3" idx="0"/>
            </p:cNvCxnSpPr>
            <p:nvPr/>
          </p:nvCxnSpPr>
          <p:spPr>
            <a:xfrm flipV="1">
              <a:off x="4674522" y="5528412"/>
              <a:ext cx="195276" cy="804893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1" idx="0"/>
            </p:cNvCxnSpPr>
            <p:nvPr/>
          </p:nvCxnSpPr>
          <p:spPr>
            <a:xfrm flipH="1" flipV="1">
              <a:off x="5289936" y="5528412"/>
              <a:ext cx="213510" cy="179041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4" idx="0"/>
              <a:endCxn id="21" idx="2"/>
            </p:cNvCxnSpPr>
            <p:nvPr/>
          </p:nvCxnSpPr>
          <p:spPr>
            <a:xfrm flipH="1" flipV="1">
              <a:off x="5503446" y="6107563"/>
              <a:ext cx="2149" cy="22574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6415709" y="3248387"/>
            <a:ext cx="2462216" cy="3454250"/>
            <a:chOff x="6415709" y="3248387"/>
            <a:chExt cx="2462216" cy="3454250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7792318" y="5411016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 smtClean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 smtClean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65732" y="3248387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Π</a:t>
              </a:r>
              <a:r>
                <a:rPr lang="en-US" sz="2400" baseline="-25000" dirty="0" err="1"/>
                <a:t>z</a:t>
              </a:r>
              <a:endParaRPr lang="en-US" sz="2400" dirty="0"/>
            </a:p>
          </p:txBody>
        </p:sp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6984945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 smtClean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 smtClean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22593" y="4924974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σ</a:t>
              </a:r>
              <a:r>
                <a:rPr lang="en-US" sz="2000" baseline="-25000" dirty="0" err="1" smtClean="0"/>
                <a:t>u</a:t>
              </a:r>
              <a:r>
                <a:rPr lang="en-US" sz="2000" baseline="-25000" dirty="0" smtClean="0"/>
                <a:t>=123</a:t>
              </a:r>
              <a:endParaRPr lang="en-US" sz="2000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15709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R(</a:t>
              </a:r>
              <a:r>
                <a:rPr lang="en-US" dirty="0" err="1" smtClean="0"/>
                <a:t>z,x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6808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S(</a:t>
              </a:r>
              <a:r>
                <a:rPr lang="en-US" dirty="0" err="1" smtClean="0"/>
                <a:t>x,y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07725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T(</a:t>
              </a:r>
              <a:r>
                <a:rPr lang="en-US" dirty="0" err="1" smtClean="0"/>
                <a:t>y,u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74" name="Straight Connector 73"/>
            <p:cNvCxnSpPr>
              <a:stCxn id="27" idx="0"/>
              <a:endCxn id="26" idx="2"/>
            </p:cNvCxnSpPr>
            <p:nvPr/>
          </p:nvCxnSpPr>
          <p:spPr>
            <a:xfrm flipV="1">
              <a:off x="7215778" y="3710052"/>
              <a:ext cx="4717" cy="268087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6833456" y="4783281"/>
              <a:ext cx="151489" cy="1458733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7980321" y="5386720"/>
              <a:ext cx="1" cy="23717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7599010" y="4707267"/>
              <a:ext cx="381312" cy="217707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30" idx="0"/>
            </p:cNvCxnSpPr>
            <p:nvPr/>
          </p:nvCxnSpPr>
          <p:spPr>
            <a:xfrm flipV="1">
              <a:off x="7661752" y="6107563"/>
              <a:ext cx="60841" cy="22574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endCxn id="31" idx="0"/>
            </p:cNvCxnSpPr>
            <p:nvPr/>
          </p:nvCxnSpPr>
          <p:spPr>
            <a:xfrm>
              <a:off x="8286591" y="6107563"/>
              <a:ext cx="206234" cy="22574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785047" y="1497048"/>
            <a:ext cx="31933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</a:t>
            </a:r>
            <a:r>
              <a:rPr lang="en-US" sz="2000" dirty="0" smtClean="0"/>
              <a:t>(z) </a:t>
            </a:r>
            <a:r>
              <a:rPr lang="en-US" sz="2000" dirty="0"/>
              <a:t>= </a:t>
            </a:r>
            <a:r>
              <a:rPr lang="en-US" sz="2000" dirty="0" smtClean="0"/>
              <a:t>R(</a:t>
            </a:r>
            <a:r>
              <a:rPr lang="en-US" sz="2000" dirty="0" err="1" smtClean="0"/>
              <a:t>z,x</a:t>
            </a:r>
            <a:r>
              <a:rPr lang="en-US" sz="2000" dirty="0" smtClean="0"/>
              <a:t>), S(</a:t>
            </a:r>
            <a:r>
              <a:rPr lang="en-US" sz="2000" dirty="0" err="1" smtClean="0"/>
              <a:t>x,y</a:t>
            </a:r>
            <a:r>
              <a:rPr lang="en-US" sz="2000" dirty="0" smtClean="0"/>
              <a:t>),T(</a:t>
            </a:r>
            <a:r>
              <a:rPr lang="en-US" sz="2000" dirty="0" err="1" smtClean="0"/>
              <a:t>y,u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528392" y="2029696"/>
            <a:ext cx="550810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Diese</a:t>
            </a:r>
            <a:r>
              <a:rPr lang="en-US" dirty="0" smtClean="0"/>
              <a:t> </a:t>
            </a:r>
            <a:r>
              <a:rPr lang="en-US" dirty="0" err="1" smtClean="0"/>
              <a:t>Pläne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äquivalent</a:t>
            </a:r>
            <a:r>
              <a:rPr lang="en-US" dirty="0" smtClean="0"/>
              <a:t> (</a:t>
            </a:r>
            <a:r>
              <a:rPr lang="en-US" dirty="0" err="1" smtClean="0"/>
              <a:t>liefern</a:t>
            </a:r>
            <a:r>
              <a:rPr lang="en-US" dirty="0" smtClean="0"/>
              <a:t> </a:t>
            </a:r>
            <a:r>
              <a:rPr lang="en-US" dirty="0" err="1" smtClean="0"/>
              <a:t>gleiche</a:t>
            </a:r>
            <a:r>
              <a:rPr lang="en-US" dirty="0" smtClean="0"/>
              <a:t> </a:t>
            </a:r>
            <a:r>
              <a:rPr lang="en-US" dirty="0" err="1" smtClean="0"/>
              <a:t>Ergebnisse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Der </a:t>
            </a:r>
            <a:r>
              <a:rPr lang="en-US" dirty="0" err="1" smtClean="0"/>
              <a:t>Anfrageoptimierer</a:t>
            </a:r>
            <a:r>
              <a:rPr lang="en-US" dirty="0" smtClean="0"/>
              <a:t> </a:t>
            </a:r>
            <a:r>
              <a:rPr lang="en-US" dirty="0" err="1" smtClean="0"/>
              <a:t>wählt</a:t>
            </a:r>
            <a:r>
              <a:rPr lang="en-US" dirty="0" smtClean="0"/>
              <a:t> den Plan </a:t>
            </a:r>
            <a:r>
              <a:rPr lang="en-US" dirty="0" err="1" smtClean="0"/>
              <a:t>mit</a:t>
            </a:r>
            <a:r>
              <a:rPr lang="en-US" dirty="0" smtClean="0"/>
              <a:t> den </a:t>
            </a:r>
            <a:r>
              <a:rPr lang="en-US" dirty="0" err="1" smtClean="0"/>
              <a:t>geschätzt</a:t>
            </a:r>
            <a:r>
              <a:rPr lang="en-US" dirty="0" smtClean="0"/>
              <a:t> </a:t>
            </a:r>
            <a:r>
              <a:rPr lang="en-US" dirty="0" err="1" smtClean="0"/>
              <a:t>geringsten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endParaRPr lang="en-US" dirty="0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50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Extensionale</a:t>
            </a:r>
            <a:r>
              <a:rPr lang="en-US" dirty="0" smtClean="0"/>
              <a:t> </a:t>
            </a:r>
            <a:r>
              <a:rPr lang="en-US" dirty="0" err="1" smtClean="0"/>
              <a:t>Pläne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Kernidee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Modifiziere</a:t>
            </a:r>
            <a:r>
              <a:rPr lang="en-US" dirty="0" smtClean="0"/>
              <a:t> </a:t>
            </a:r>
            <a:r>
              <a:rPr lang="en-US" dirty="0" err="1" smtClean="0"/>
              <a:t>jeden</a:t>
            </a:r>
            <a:r>
              <a:rPr lang="en-US" dirty="0" smtClean="0"/>
              <a:t> Operator, </a:t>
            </a:r>
            <a:r>
              <a:rPr lang="en-US" dirty="0" err="1" smtClean="0"/>
              <a:t>sodass</a:t>
            </a:r>
            <a:r>
              <a:rPr lang="en-US" dirty="0" smtClean="0"/>
              <a:t> </a:t>
            </a:r>
            <a:r>
              <a:rPr lang="en-US" dirty="0" err="1" smtClean="0"/>
              <a:t>Wahrscheinlichkeiten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Ausgabe</a:t>
            </a:r>
            <a:r>
              <a:rPr lang="en-US" dirty="0" smtClean="0"/>
              <a:t> </a:t>
            </a:r>
            <a:r>
              <a:rPr lang="en-US" dirty="0" err="1" smtClean="0"/>
              <a:t>berechnet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err="1" smtClean="0"/>
              <a:t>Annahmen</a:t>
            </a:r>
            <a:r>
              <a:rPr lang="en-US" dirty="0" smtClean="0"/>
              <a:t> </a:t>
            </a:r>
            <a:r>
              <a:rPr lang="en-US" dirty="0" err="1" smtClean="0"/>
              <a:t>notwendig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Ereignisse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endParaRPr lang="en-US" dirty="0" smtClean="0"/>
          </a:p>
          <a:p>
            <a:pPr lvl="2"/>
            <a:r>
              <a:rPr lang="en-US" dirty="0" err="1" smtClean="0"/>
              <a:t>unabhängig</a:t>
            </a:r>
            <a:r>
              <a:rPr lang="en-US" dirty="0"/>
              <a:t> </a:t>
            </a:r>
            <a:r>
              <a:rPr lang="en-US" dirty="0" err="1" smtClean="0"/>
              <a:t>oder</a:t>
            </a:r>
            <a:endParaRPr lang="en-US" dirty="0" smtClean="0"/>
          </a:p>
          <a:p>
            <a:pPr lvl="2"/>
            <a:r>
              <a:rPr lang="en-US" dirty="0" err="1" smtClean="0"/>
              <a:t>disjunkt</a:t>
            </a:r>
            <a:r>
              <a:rPr lang="en-US" dirty="0" smtClean="0"/>
              <a:t> (</a:t>
            </a:r>
            <a:r>
              <a:rPr lang="en-US" dirty="0" err="1" smtClean="0"/>
              <a:t>exklusive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34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142330"/>
              </p:ext>
            </p:extLst>
          </p:nvPr>
        </p:nvGraphicFramePr>
        <p:xfrm>
          <a:off x="1949329" y="5128270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/>
                <a:gridCol w="500095"/>
                <a:gridCol w="421132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B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b4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b5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729" y="4658701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</a:rPr>
              <a:t>S(A,B)</a:t>
            </a:r>
            <a:endParaRPr lang="en-US" sz="2800" dirty="0">
              <a:latin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625726"/>
              </p:ext>
            </p:extLst>
          </p:nvPr>
        </p:nvGraphicFramePr>
        <p:xfrm>
          <a:off x="159429" y="5312291"/>
          <a:ext cx="13934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/>
                <a:gridCol w="704259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67" y="4658701"/>
            <a:ext cx="92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</a:rPr>
              <a:t>R(A)</a:t>
            </a:r>
            <a:endParaRPr lang="en-US" sz="2800" dirty="0">
              <a:latin typeface="Arial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2925" y="3032053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 smtClean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054265"/>
              </p:ext>
            </p:extLst>
          </p:nvPr>
        </p:nvGraphicFramePr>
        <p:xfrm>
          <a:off x="1094466" y="1636878"/>
          <a:ext cx="140378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61"/>
                <a:gridCol w="368490"/>
                <a:gridCol w="618538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B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p1*q1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p1*q2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p2*q3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b4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p2*q4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b5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p2*q5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9" name="Straight Connector 18"/>
          <p:cNvCxnSpPr>
            <a:stCxn id="9" idx="0"/>
            <a:endCxn id="15" idx="1"/>
          </p:cNvCxnSpPr>
          <p:nvPr/>
        </p:nvCxnSpPr>
        <p:spPr>
          <a:xfrm flipV="1">
            <a:off x="664979" y="3586051"/>
            <a:ext cx="887946" cy="10726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7" idx="0"/>
          </p:cNvCxnSpPr>
          <p:nvPr/>
        </p:nvCxnSpPr>
        <p:spPr>
          <a:xfrm>
            <a:off x="2014590" y="3586051"/>
            <a:ext cx="681175" cy="10726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Extensionale</a:t>
            </a:r>
            <a:r>
              <a:rPr lang="en-US" dirty="0" smtClean="0"/>
              <a:t> </a:t>
            </a:r>
            <a:r>
              <a:rPr lang="en-US" dirty="0" err="1" smtClean="0"/>
              <a:t>Operatoren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4004" y="3257796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4825" y="1313712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Independent</a:t>
            </a:r>
            <a:br>
              <a:rPr lang="en-US" dirty="0" smtClean="0">
                <a:solidFill>
                  <a:srgbClr val="D2533C"/>
                </a:solidFill>
              </a:rPr>
            </a:br>
            <a:r>
              <a:rPr lang="en-US" dirty="0" smtClean="0">
                <a:solidFill>
                  <a:srgbClr val="D2533C"/>
                </a:solidFill>
              </a:rPr>
              <a:t>join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20" name="Ovale Legende 19"/>
          <p:cNvSpPr/>
          <p:nvPr/>
        </p:nvSpPr>
        <p:spPr>
          <a:xfrm>
            <a:off x="2843808" y="3429000"/>
            <a:ext cx="1368152" cy="648072"/>
          </a:xfrm>
          <a:prstGeom prst="wedgeEllipseCallout">
            <a:avLst>
              <a:gd name="adj1" fmla="val -89034"/>
              <a:gd name="adj2" fmla="val -5397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tx1"/>
                </a:solidFill>
              </a:rPr>
              <a:t>i für</a:t>
            </a:r>
            <a:br>
              <a:rPr lang="de-DE" sz="1100" dirty="0" smtClean="0">
                <a:solidFill>
                  <a:schemeClr val="tx1"/>
                </a:solidFill>
              </a:rPr>
            </a:br>
            <a:r>
              <a:rPr lang="de-DE" sz="1100" dirty="0" err="1" smtClean="0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235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97292"/>
              </p:ext>
            </p:extLst>
          </p:nvPr>
        </p:nvGraphicFramePr>
        <p:xfrm>
          <a:off x="1949329" y="5128270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/>
                <a:gridCol w="500095"/>
                <a:gridCol w="421132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B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b4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b5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729" y="4658701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92934"/>
                </a:solidFill>
                <a:latin typeface="Arial"/>
              </a:rPr>
              <a:t>S(A,B)</a:t>
            </a:r>
            <a:endParaRPr lang="en-US" sz="2800" dirty="0">
              <a:solidFill>
                <a:srgbClr val="292934"/>
              </a:solidFill>
              <a:latin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17644"/>
              </p:ext>
            </p:extLst>
          </p:nvPr>
        </p:nvGraphicFramePr>
        <p:xfrm>
          <a:off x="159429" y="5312291"/>
          <a:ext cx="13934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/>
                <a:gridCol w="704259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67" y="4658701"/>
            <a:ext cx="92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92934"/>
                </a:solidFill>
                <a:latin typeface="Arial"/>
              </a:rPr>
              <a:t>R(A)</a:t>
            </a:r>
            <a:endParaRPr lang="en-US" sz="2800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2925" y="3032053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 smtClean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604340"/>
              </p:ext>
            </p:extLst>
          </p:nvPr>
        </p:nvGraphicFramePr>
        <p:xfrm>
          <a:off x="1094466" y="1636878"/>
          <a:ext cx="140378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61"/>
                <a:gridCol w="368490"/>
                <a:gridCol w="618538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B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p1*q1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p1*q2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p2*q3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b4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p2*q4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b5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p2*q5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9" name="Straight Connector 18"/>
          <p:cNvCxnSpPr>
            <a:stCxn id="9" idx="0"/>
            <a:endCxn id="15" idx="1"/>
          </p:cNvCxnSpPr>
          <p:nvPr/>
        </p:nvCxnSpPr>
        <p:spPr>
          <a:xfrm flipV="1">
            <a:off x="664979" y="3586051"/>
            <a:ext cx="887946" cy="107265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7" idx="0"/>
          </p:cNvCxnSpPr>
          <p:nvPr/>
        </p:nvCxnSpPr>
        <p:spPr>
          <a:xfrm>
            <a:off x="2014590" y="3586051"/>
            <a:ext cx="681175" cy="107265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Extensionale</a:t>
            </a:r>
            <a:r>
              <a:rPr lang="en-US" dirty="0"/>
              <a:t> </a:t>
            </a:r>
            <a:r>
              <a:rPr lang="en-US" dirty="0" err="1" smtClean="0"/>
              <a:t>Operatoren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4004" y="3257796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345835" y="4486635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92934"/>
                </a:solidFill>
                <a:latin typeface="Arial"/>
              </a:rPr>
              <a:t>S(A,B)</a:t>
            </a:r>
            <a:endParaRPr lang="en-US" sz="2800" dirty="0">
              <a:solidFill>
                <a:srgbClr val="292934"/>
              </a:solidFill>
              <a:latin typeface="Arial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388182"/>
              </p:ext>
            </p:extLst>
          </p:nvPr>
        </p:nvGraphicFramePr>
        <p:xfrm>
          <a:off x="3805436" y="2160128"/>
          <a:ext cx="2250607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607"/>
                <a:gridCol w="1778000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1 - (1-q1)*(1-q2)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1 - (1-q3)*(1-q4)*(1-q5)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26" name="Straight Connector 25"/>
          <p:cNvCxnSpPr>
            <a:stCxn id="27" idx="2"/>
            <a:endCxn id="24" idx="0"/>
          </p:cNvCxnSpPr>
          <p:nvPr/>
        </p:nvCxnSpPr>
        <p:spPr>
          <a:xfrm>
            <a:off x="4954383" y="4147968"/>
            <a:ext cx="12488" cy="338667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28625" y="3378527"/>
            <a:ext cx="85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/>
              </a:rPr>
              <a:t>Π</a:t>
            </a:r>
            <a:r>
              <a:rPr lang="en-US" sz="4400" baseline="-25000" dirty="0" smtClean="0">
                <a:latin typeface="Arial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54500" y="3481958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</a:t>
            </a:r>
            <a:endParaRPr lang="en-US" sz="12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367093"/>
              </p:ext>
            </p:extLst>
          </p:nvPr>
        </p:nvGraphicFramePr>
        <p:xfrm>
          <a:off x="4345835" y="5096145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/>
                <a:gridCol w="500095"/>
                <a:gridCol w="421132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B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b4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b5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4825" y="1313712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Independent</a:t>
            </a:r>
            <a:br>
              <a:rPr lang="en-US" dirty="0" smtClean="0">
                <a:solidFill>
                  <a:srgbClr val="D2533C"/>
                </a:solidFill>
              </a:rPr>
            </a:br>
            <a:r>
              <a:rPr lang="en-US" dirty="0" smtClean="0">
                <a:solidFill>
                  <a:srgbClr val="D2533C"/>
                </a:solidFill>
              </a:rPr>
              <a:t>join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05436" y="1498858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Independent</a:t>
            </a:r>
            <a:br>
              <a:rPr lang="en-US" dirty="0" smtClean="0">
                <a:solidFill>
                  <a:srgbClr val="D2533C"/>
                </a:solidFill>
              </a:rPr>
            </a:br>
            <a:r>
              <a:rPr lang="en-US" dirty="0" smtClean="0">
                <a:solidFill>
                  <a:srgbClr val="D2533C"/>
                </a:solidFill>
              </a:rPr>
              <a:t>project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22" name="Ovale Legende 21"/>
          <p:cNvSpPr/>
          <p:nvPr/>
        </p:nvSpPr>
        <p:spPr>
          <a:xfrm>
            <a:off x="2843808" y="3429000"/>
            <a:ext cx="1368152" cy="648072"/>
          </a:xfrm>
          <a:prstGeom prst="wedgeEllipseCallout">
            <a:avLst>
              <a:gd name="adj1" fmla="val -89034"/>
              <a:gd name="adj2" fmla="val -5397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tx1"/>
                </a:solidFill>
              </a:rPr>
              <a:t>i für</a:t>
            </a:r>
            <a:br>
              <a:rPr lang="de-DE" sz="1100" dirty="0" smtClean="0">
                <a:solidFill>
                  <a:schemeClr val="tx1"/>
                </a:solidFill>
              </a:rPr>
            </a:br>
            <a:r>
              <a:rPr lang="de-DE" sz="1100" dirty="0" err="1" smtClean="0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32" name="Ovale Legende 31"/>
          <p:cNvSpPr/>
          <p:nvPr/>
        </p:nvSpPr>
        <p:spPr>
          <a:xfrm>
            <a:off x="5724128" y="4293096"/>
            <a:ext cx="1368152" cy="648072"/>
          </a:xfrm>
          <a:prstGeom prst="wedgeEllipseCallout">
            <a:avLst>
              <a:gd name="adj1" fmla="val -81153"/>
              <a:gd name="adj2" fmla="val -14271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tx1"/>
                </a:solidFill>
              </a:rPr>
              <a:t>i für</a:t>
            </a:r>
            <a:br>
              <a:rPr lang="de-DE" sz="1100" dirty="0" smtClean="0">
                <a:solidFill>
                  <a:schemeClr val="tx1"/>
                </a:solidFill>
              </a:rPr>
            </a:br>
            <a:r>
              <a:rPr lang="de-DE" sz="1100" dirty="0" err="1" smtClean="0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7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38"/>
          <p:cNvSpPr/>
          <p:nvPr/>
        </p:nvSpPr>
        <p:spPr>
          <a:xfrm>
            <a:off x="6588224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982288"/>
              </p:ext>
            </p:extLst>
          </p:nvPr>
        </p:nvGraphicFramePr>
        <p:xfrm>
          <a:off x="1949329" y="5128270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/>
                <a:gridCol w="500095"/>
                <a:gridCol w="421132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B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b4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b5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729" y="4658701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92934"/>
                </a:solidFill>
                <a:latin typeface="Arial"/>
              </a:rPr>
              <a:t>S(A,B)</a:t>
            </a:r>
            <a:endParaRPr lang="en-US" sz="2800" dirty="0">
              <a:solidFill>
                <a:srgbClr val="292934"/>
              </a:solidFill>
              <a:latin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273610"/>
              </p:ext>
            </p:extLst>
          </p:nvPr>
        </p:nvGraphicFramePr>
        <p:xfrm>
          <a:off x="159429" y="5312291"/>
          <a:ext cx="13934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/>
                <a:gridCol w="704259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67" y="4658701"/>
            <a:ext cx="92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92934"/>
                </a:solidFill>
                <a:latin typeface="Arial"/>
              </a:rPr>
              <a:t>R(A)</a:t>
            </a:r>
            <a:endParaRPr lang="en-US" sz="2800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2925" y="3032053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 smtClean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04263"/>
              </p:ext>
            </p:extLst>
          </p:nvPr>
        </p:nvGraphicFramePr>
        <p:xfrm>
          <a:off x="1094466" y="1636878"/>
          <a:ext cx="140378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61"/>
                <a:gridCol w="368490"/>
                <a:gridCol w="618538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B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p1*q1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p1*q2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p2*q3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b4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p2*q4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b5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p2*q5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9" name="Straight Connector 18"/>
          <p:cNvCxnSpPr>
            <a:stCxn id="9" idx="0"/>
            <a:endCxn id="15" idx="1"/>
          </p:cNvCxnSpPr>
          <p:nvPr/>
        </p:nvCxnSpPr>
        <p:spPr>
          <a:xfrm flipV="1">
            <a:off x="664979" y="3586051"/>
            <a:ext cx="887946" cy="107265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7" idx="0"/>
          </p:cNvCxnSpPr>
          <p:nvPr/>
        </p:nvCxnSpPr>
        <p:spPr>
          <a:xfrm>
            <a:off x="2014590" y="3586051"/>
            <a:ext cx="681175" cy="107265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Extensionale</a:t>
            </a:r>
            <a:r>
              <a:rPr lang="en-US" dirty="0" smtClean="0"/>
              <a:t> </a:t>
            </a:r>
            <a:r>
              <a:rPr lang="en-US" dirty="0" err="1" smtClean="0"/>
              <a:t>Operatoren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4004" y="3257796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345835" y="4486635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92934"/>
                </a:solidFill>
                <a:latin typeface="Arial"/>
              </a:rPr>
              <a:t>S(A,B)</a:t>
            </a:r>
            <a:endParaRPr lang="en-US" sz="2800" dirty="0">
              <a:solidFill>
                <a:srgbClr val="292934"/>
              </a:solidFill>
              <a:latin typeface="Arial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1837"/>
              </p:ext>
            </p:extLst>
          </p:nvPr>
        </p:nvGraphicFramePr>
        <p:xfrm>
          <a:off x="3805436" y="2160128"/>
          <a:ext cx="2250607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607"/>
                <a:gridCol w="1778000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1 - (1-q1)*(1-q2)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1 - (1-q3)*(1-q4)*(1-q5)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26" name="Straight Connector 25"/>
          <p:cNvCxnSpPr>
            <a:stCxn id="27" idx="2"/>
            <a:endCxn id="24" idx="0"/>
          </p:cNvCxnSpPr>
          <p:nvPr/>
        </p:nvCxnSpPr>
        <p:spPr>
          <a:xfrm>
            <a:off x="4954383" y="4147968"/>
            <a:ext cx="12488" cy="338667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28625" y="3378527"/>
            <a:ext cx="85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/>
              </a:rPr>
              <a:t>Π</a:t>
            </a:r>
            <a:r>
              <a:rPr lang="en-US" sz="4400" baseline="-25000" dirty="0" smtClean="0">
                <a:latin typeface="Arial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54500" y="3481958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</a:t>
            </a:r>
            <a:endParaRPr lang="en-US" sz="12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416914"/>
              </p:ext>
            </p:extLst>
          </p:nvPr>
        </p:nvGraphicFramePr>
        <p:xfrm>
          <a:off x="4345835" y="5096145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/>
                <a:gridCol w="500095"/>
                <a:gridCol w="421132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B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b4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b5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961898"/>
              </p:ext>
            </p:extLst>
          </p:nvPr>
        </p:nvGraphicFramePr>
        <p:xfrm>
          <a:off x="7175311" y="5096145"/>
          <a:ext cx="137123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449"/>
                <a:gridCol w="428449"/>
                <a:gridCol w="514334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B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175311" y="4490754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92934"/>
                </a:solidFill>
                <a:latin typeface="Arial"/>
              </a:rPr>
              <a:t>S(A,B)</a:t>
            </a:r>
            <a:endParaRPr lang="en-US" sz="2800" dirty="0">
              <a:solidFill>
                <a:srgbClr val="292934"/>
              </a:solidFill>
              <a:latin typeface="Arial"/>
            </a:endParaRPr>
          </a:p>
        </p:txBody>
      </p:sp>
      <p:cxnSp>
        <p:nvCxnSpPr>
          <p:cNvPr id="32" name="Straight Connector 31"/>
          <p:cNvCxnSpPr>
            <a:stCxn id="31" idx="0"/>
            <a:endCxn id="34" idx="2"/>
          </p:cNvCxnSpPr>
          <p:nvPr/>
        </p:nvCxnSpPr>
        <p:spPr>
          <a:xfrm flipH="1" flipV="1">
            <a:off x="7779346" y="4070831"/>
            <a:ext cx="17001" cy="419923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12149" y="3239834"/>
            <a:ext cx="1534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/>
              </a:rPr>
              <a:t>σ</a:t>
            </a:r>
            <a:r>
              <a:rPr lang="en-US" sz="4800" baseline="-25000" dirty="0" err="1" smtClean="0">
                <a:latin typeface="Arial"/>
              </a:rPr>
              <a:t>A</a:t>
            </a:r>
            <a:r>
              <a:rPr lang="en-US" sz="4800" baseline="-25000" dirty="0" smtClean="0">
                <a:latin typeface="Arial"/>
              </a:rPr>
              <a:t>=a2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650107"/>
              </p:ext>
            </p:extLst>
          </p:nvPr>
        </p:nvGraphicFramePr>
        <p:xfrm>
          <a:off x="7095538" y="2030568"/>
          <a:ext cx="140161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943"/>
                <a:gridCol w="437943"/>
                <a:gridCol w="525731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B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4825" y="1313712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Independent</a:t>
            </a:r>
            <a:br>
              <a:rPr lang="en-US" dirty="0" smtClean="0">
                <a:solidFill>
                  <a:srgbClr val="D2533C"/>
                </a:solidFill>
              </a:rPr>
            </a:br>
            <a:r>
              <a:rPr lang="en-US" dirty="0" smtClean="0">
                <a:solidFill>
                  <a:srgbClr val="D2533C"/>
                </a:solidFill>
              </a:rPr>
              <a:t>join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05436" y="1498858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Independent</a:t>
            </a:r>
            <a:br>
              <a:rPr lang="en-US" dirty="0" smtClean="0">
                <a:solidFill>
                  <a:srgbClr val="D2533C"/>
                </a:solidFill>
              </a:rPr>
            </a:br>
            <a:r>
              <a:rPr lang="en-US" dirty="0" smtClean="0">
                <a:solidFill>
                  <a:srgbClr val="D2533C"/>
                </a:solidFill>
              </a:rPr>
              <a:t>project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01445" y="1339334"/>
            <a:ext cx="11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Selection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3" name="Ovale Legende 2"/>
          <p:cNvSpPr/>
          <p:nvPr/>
        </p:nvSpPr>
        <p:spPr>
          <a:xfrm>
            <a:off x="2843808" y="3429000"/>
            <a:ext cx="1368152" cy="648072"/>
          </a:xfrm>
          <a:prstGeom prst="wedgeEllipseCallout">
            <a:avLst>
              <a:gd name="adj1" fmla="val -89034"/>
              <a:gd name="adj2" fmla="val -5397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tx1"/>
                </a:solidFill>
              </a:rPr>
              <a:t>i für</a:t>
            </a:r>
            <a:br>
              <a:rPr lang="de-DE" sz="1100" dirty="0" smtClean="0">
                <a:solidFill>
                  <a:schemeClr val="tx1"/>
                </a:solidFill>
              </a:rPr>
            </a:br>
            <a:r>
              <a:rPr lang="de-DE" sz="1100" dirty="0" err="1" smtClean="0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41" name="Ovale Legende 40"/>
          <p:cNvSpPr/>
          <p:nvPr/>
        </p:nvSpPr>
        <p:spPr>
          <a:xfrm>
            <a:off x="5724128" y="4293096"/>
            <a:ext cx="1368152" cy="648072"/>
          </a:xfrm>
          <a:prstGeom prst="wedgeEllipseCallout">
            <a:avLst>
              <a:gd name="adj1" fmla="val -81153"/>
              <a:gd name="adj2" fmla="val -14271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tx1"/>
                </a:solidFill>
              </a:rPr>
              <a:t>i für</a:t>
            </a:r>
            <a:br>
              <a:rPr lang="de-DE" sz="1100" dirty="0" smtClean="0">
                <a:solidFill>
                  <a:schemeClr val="tx1"/>
                </a:solidFill>
              </a:rPr>
            </a:br>
            <a:r>
              <a:rPr lang="de-DE" sz="1100" dirty="0" err="1" smtClean="0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21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Beispiel</a:t>
            </a:r>
            <a:r>
              <a:rPr lang="en-US" dirty="0" smtClean="0"/>
              <a:t> 1: </a:t>
            </a:r>
            <a:r>
              <a:rPr lang="en-US" dirty="0" err="1" smtClean="0"/>
              <a:t>Informationsextraktion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3629" y="1152625"/>
            <a:ext cx="6279634" cy="675977"/>
          </a:xfrm>
          <a:prstGeom prst="foldedCorner">
            <a:avLst>
              <a:gd name="adj" fmla="val 3234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 New"/>
                <a:cs typeface="Courier New"/>
              </a:rPr>
              <a:t>52-A </a:t>
            </a:r>
            <a:r>
              <a:rPr lang="en-US" sz="2400" dirty="0" err="1" smtClean="0">
                <a:latin typeface="Courier New"/>
                <a:cs typeface="Courier New"/>
              </a:rPr>
              <a:t>Goregaon</a:t>
            </a:r>
            <a:r>
              <a:rPr lang="en-US" sz="2400" dirty="0" smtClean="0">
                <a:latin typeface="Courier New"/>
                <a:cs typeface="Courier New"/>
              </a:rPr>
              <a:t> West Mumbai 400 076</a:t>
            </a:r>
            <a:endParaRPr lang="en-US" sz="2400" dirty="0">
              <a:latin typeface="Courier New"/>
              <a:cs typeface="Courier Ne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1" y="3227469"/>
            <a:ext cx="9144000" cy="113689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2775300" y="1987402"/>
            <a:ext cx="2311495" cy="1226939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Extraktion</a:t>
            </a:r>
            <a:endParaRPr lang="en-US" dirty="0" smtClean="0"/>
          </a:p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8109" y="2231060"/>
            <a:ext cx="8686279" cy="1940509"/>
            <a:chOff x="278109" y="2650914"/>
            <a:chExt cx="8686279" cy="1940509"/>
          </a:xfrm>
        </p:grpSpPr>
        <p:sp>
          <p:nvSpPr>
            <p:cNvPr id="12" name="Oval 11"/>
            <p:cNvSpPr/>
            <p:nvPr/>
          </p:nvSpPr>
          <p:spPr>
            <a:xfrm>
              <a:off x="278109" y="4263103"/>
              <a:ext cx="8686279" cy="328320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3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ular Callout 15"/>
            <p:cNvSpPr/>
            <p:nvPr/>
          </p:nvSpPr>
          <p:spPr>
            <a:xfrm>
              <a:off x="5352581" y="2650914"/>
              <a:ext cx="2996037" cy="715089"/>
            </a:xfrm>
            <a:prstGeom prst="wedgeRoundRectCallout">
              <a:avLst>
                <a:gd name="adj1" fmla="val 43715"/>
                <a:gd name="adj2" fmla="val 125127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/>
                <a:t>Standard DB: </a:t>
              </a:r>
              <a:r>
                <a:rPr lang="en-US" dirty="0" err="1" smtClean="0"/>
                <a:t>Speichere</a:t>
              </a:r>
              <a:r>
                <a:rPr lang="en-US" dirty="0" smtClean="0"/>
                <a:t> </a:t>
              </a:r>
              <a:r>
                <a:rPr lang="en-US" dirty="0" err="1" smtClean="0"/>
                <a:t>nur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err="1" smtClean="0"/>
                <a:t>wahrscheinlichste</a:t>
              </a:r>
              <a:r>
                <a:rPr lang="en-US" dirty="0" smtClean="0"/>
                <a:t> </a:t>
              </a:r>
              <a:r>
                <a:rPr lang="en-US" dirty="0" err="1" smtClean="0"/>
                <a:t>Extraktion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69" y="3227469"/>
            <a:ext cx="8992081" cy="2068748"/>
            <a:chOff x="3615537" y="3298746"/>
            <a:chExt cx="8992081" cy="2068748"/>
          </a:xfrm>
        </p:grpSpPr>
        <p:sp>
          <p:nvSpPr>
            <p:cNvPr id="15" name="Oval 14"/>
            <p:cNvSpPr/>
            <p:nvPr/>
          </p:nvSpPr>
          <p:spPr>
            <a:xfrm>
              <a:off x="3615537" y="3298746"/>
              <a:ext cx="8992081" cy="1503360"/>
            </a:xfrm>
            <a:prstGeom prst="ellipse">
              <a:avLst/>
            </a:prstGeom>
            <a:solidFill>
              <a:schemeClr val="bg1">
                <a:lumMod val="85000"/>
                <a:alpha val="18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ular Callout 17"/>
            <p:cNvSpPr/>
            <p:nvPr/>
          </p:nvSpPr>
          <p:spPr>
            <a:xfrm>
              <a:off x="5864911" y="4652405"/>
              <a:ext cx="4679424" cy="715089"/>
            </a:xfrm>
            <a:prstGeom prst="wedgeRoundRectCallout">
              <a:avLst>
                <a:gd name="adj1" fmla="val 17460"/>
                <a:gd name="adj2" fmla="val -88591"/>
                <a:gd name="adj3" fmla="val 16667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dirty="0" err="1" smtClean="0"/>
                <a:t>Probabilistische</a:t>
              </a:r>
              <a:r>
                <a:rPr lang="en-US" dirty="0" smtClean="0"/>
                <a:t> DB: </a:t>
              </a:r>
              <a:r>
                <a:rPr lang="en-US" dirty="0" err="1" smtClean="0"/>
                <a:t>Speichert</a:t>
              </a:r>
              <a:r>
                <a:rPr lang="en-US" dirty="0" smtClean="0"/>
                <a:t> die </a:t>
              </a:r>
              <a:r>
                <a:rPr lang="en-US" dirty="0" err="1" smtClean="0"/>
                <a:t>meisten</a:t>
              </a:r>
              <a:r>
                <a:rPr lang="en-US" dirty="0" smtClean="0"/>
                <a:t>/</a:t>
              </a:r>
              <a:r>
                <a:rPr lang="en-US" dirty="0" err="1" smtClean="0"/>
                <a:t>alle</a:t>
              </a:r>
              <a:r>
                <a:rPr lang="en-US" dirty="0" smtClean="0"/>
                <a:t> </a:t>
              </a:r>
            </a:p>
            <a:p>
              <a:pPr algn="ctr"/>
              <a:r>
                <a:rPr lang="en-US" dirty="0" err="1" smtClean="0"/>
                <a:t>Extraktionen</a:t>
              </a:r>
              <a:r>
                <a:rPr lang="en-US" dirty="0" smtClean="0"/>
                <a:t> um </a:t>
              </a:r>
              <a:r>
                <a:rPr lang="en-US" dirty="0" smtClean="0">
                  <a:solidFill>
                    <a:srgbClr val="D2533C"/>
                  </a:solidFill>
                </a:rPr>
                <a:t>Recall </a:t>
              </a:r>
              <a:r>
                <a:rPr lang="en-US" dirty="0" err="1" smtClean="0">
                  <a:solidFill>
                    <a:srgbClr val="D2533C"/>
                  </a:solidFill>
                </a:rPr>
                <a:t>zu</a:t>
              </a:r>
              <a:r>
                <a:rPr lang="en-US" dirty="0" smtClean="0">
                  <a:solidFill>
                    <a:srgbClr val="D2533C"/>
                  </a:solidFill>
                </a:rPr>
                <a:t> </a:t>
              </a:r>
              <a:r>
                <a:rPr lang="en-US" dirty="0" err="1" smtClean="0">
                  <a:solidFill>
                    <a:srgbClr val="D2533C"/>
                  </a:solidFill>
                </a:rPr>
                <a:t>erhöhen</a:t>
              </a:r>
              <a:endParaRPr lang="en-US" dirty="0">
                <a:solidFill>
                  <a:srgbClr val="D2533C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35696" y="5373216"/>
            <a:ext cx="644278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 smtClean="0"/>
              <a:t>Kernidee</a:t>
            </a:r>
            <a:r>
              <a:rPr lang="en-US" sz="2000" dirty="0" smtClean="0"/>
              <a:t>: </a:t>
            </a:r>
            <a:r>
              <a:rPr lang="en-US" sz="2000" dirty="0" err="1" smtClean="0"/>
              <a:t>Wahrscheinlichkeiten</a:t>
            </a:r>
            <a:r>
              <a:rPr lang="en-US" sz="2000" dirty="0" smtClean="0"/>
              <a:t> </a:t>
            </a:r>
            <a:r>
              <a:rPr lang="en-US" sz="2000" dirty="0" err="1" smtClean="0"/>
              <a:t>gegeben</a:t>
            </a:r>
            <a:r>
              <a:rPr lang="en-US" sz="2000" dirty="0" smtClean="0"/>
              <a:t> </a:t>
            </a:r>
            <a:r>
              <a:rPr lang="en-US" sz="2000" dirty="0" err="1" smtClean="0"/>
              <a:t>durch</a:t>
            </a:r>
            <a:r>
              <a:rPr lang="en-US" sz="2000" dirty="0" smtClean="0"/>
              <a:t> </a:t>
            </a:r>
            <a:r>
              <a:rPr lang="en-US" sz="2000" dirty="0" err="1" smtClean="0"/>
              <a:t>Extraktion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korrelieren</a:t>
            </a:r>
            <a:r>
              <a:rPr lang="en-US" sz="2000" dirty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der </a:t>
            </a:r>
            <a:r>
              <a:rPr lang="en-US" sz="2000" dirty="0" err="1" smtClean="0"/>
              <a:t>Präzision</a:t>
            </a:r>
            <a:r>
              <a:rPr lang="en-US" sz="2000" dirty="0" smtClean="0"/>
              <a:t> der </a:t>
            </a:r>
            <a:r>
              <a:rPr lang="en-US" sz="2000" dirty="0" err="1" smtClean="0"/>
              <a:t>Extraktion</a:t>
            </a:r>
            <a:endParaRPr lang="en-US" sz="2000" dirty="0" smtClean="0"/>
          </a:p>
        </p:txBody>
      </p:sp>
      <p:sp>
        <p:nvSpPr>
          <p:cNvPr id="6" name="Rechteck 5"/>
          <p:cNvSpPr/>
          <p:nvPr/>
        </p:nvSpPr>
        <p:spPr>
          <a:xfrm>
            <a:off x="2195736" y="6146720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Gupta, </a:t>
            </a:r>
            <a:r>
              <a:rPr lang="de-DE" sz="1400" dirty="0" err="1">
                <a:solidFill>
                  <a:srgbClr val="0000FF"/>
                </a:solidFill>
              </a:rPr>
              <a:t>Sarawagi</a:t>
            </a:r>
            <a:r>
              <a:rPr lang="de-DE" sz="1400" dirty="0">
                <a:solidFill>
                  <a:srgbClr val="0000FF"/>
                </a:solidFill>
              </a:rPr>
              <a:t>: </a:t>
            </a:r>
            <a:r>
              <a:rPr lang="de-DE" sz="1400" dirty="0" err="1">
                <a:solidFill>
                  <a:srgbClr val="0000FF"/>
                </a:solidFill>
              </a:rPr>
              <a:t>Creating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Probabilistic</a:t>
            </a:r>
            <a:r>
              <a:rPr lang="de-DE" sz="1400" dirty="0">
                <a:solidFill>
                  <a:srgbClr val="0000FF"/>
                </a:solidFill>
              </a:rPr>
              <a:t> Databases </a:t>
            </a:r>
            <a:r>
              <a:rPr lang="de-DE" sz="1400" dirty="0" err="1">
                <a:solidFill>
                  <a:srgbClr val="0000FF"/>
                </a:solidFill>
              </a:rPr>
              <a:t>from</a:t>
            </a:r>
            <a:r>
              <a:rPr lang="de-DE" sz="1400" dirty="0">
                <a:solidFill>
                  <a:srgbClr val="0000FF"/>
                </a:solidFill>
              </a:rPr>
              <a:t> Information </a:t>
            </a:r>
            <a:r>
              <a:rPr lang="de-DE" sz="1400" dirty="0" err="1">
                <a:solidFill>
                  <a:srgbClr val="0000FF"/>
                </a:solidFill>
              </a:rPr>
              <a:t>Extraction</a:t>
            </a:r>
            <a:r>
              <a:rPr lang="de-DE" sz="1400" dirty="0">
                <a:solidFill>
                  <a:srgbClr val="0000FF"/>
                </a:solidFill>
              </a:rPr>
              <a:t> Models. VLDB </a:t>
            </a:r>
            <a:r>
              <a:rPr lang="de-DE" sz="1400" b="1" dirty="0">
                <a:solidFill>
                  <a:srgbClr val="FF0000"/>
                </a:solidFill>
              </a:rPr>
              <a:t>2006</a:t>
            </a:r>
          </a:p>
          <a:p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57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Left Brace 35"/>
          <p:cNvSpPr/>
          <p:nvPr/>
        </p:nvSpPr>
        <p:spPr>
          <a:xfrm>
            <a:off x="2841654" y="4813044"/>
            <a:ext cx="263296" cy="757290"/>
          </a:xfrm>
          <a:prstGeom prst="leftBrace">
            <a:avLst>
              <a:gd name="adj1" fmla="val 35682"/>
              <a:gd name="adj2" fmla="val 50000"/>
            </a:avLst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2841654" y="5682132"/>
            <a:ext cx="263296" cy="1107867"/>
          </a:xfrm>
          <a:prstGeom prst="leftBrace">
            <a:avLst>
              <a:gd name="adj1" fmla="val 40654"/>
              <a:gd name="adj2" fmla="val 50000"/>
            </a:avLst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39" name="Straight Connector 38"/>
          <p:cNvCxnSpPr>
            <a:stCxn id="36" idx="1"/>
          </p:cNvCxnSpPr>
          <p:nvPr/>
        </p:nvCxnSpPr>
        <p:spPr>
          <a:xfrm flipH="1">
            <a:off x="1067100" y="5191689"/>
            <a:ext cx="1774554" cy="625704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7" idx="1"/>
          </p:cNvCxnSpPr>
          <p:nvPr/>
        </p:nvCxnSpPr>
        <p:spPr>
          <a:xfrm flipH="1" flipV="1">
            <a:off x="1067100" y="6166554"/>
            <a:ext cx="1774554" cy="69512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82469" y="67861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85984"/>
            <a:ext cx="8229600" cy="990600"/>
          </a:xfrm>
        </p:spPr>
        <p:txBody>
          <a:bodyPr/>
          <a:lstStyle/>
          <a:p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40717" y="3861542"/>
            <a:ext cx="42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</a:rPr>
              <a:t>S</a:t>
            </a:r>
            <a:endParaRPr lang="en-US" sz="2800" dirty="0"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54" y="4551606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</a:rPr>
              <a:t>R</a:t>
            </a:r>
            <a:endParaRPr lang="en-US" sz="2800" dirty="0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7971" y="393015"/>
            <a:ext cx="2472652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/>
              <a:t>SELECT DISTINCT </a:t>
            </a:r>
            <a:r>
              <a:rPr lang="en-US" sz="1600" dirty="0" smtClean="0"/>
              <a:t>‘true’</a:t>
            </a:r>
            <a:endParaRPr lang="en-US" sz="1600" dirty="0"/>
          </a:p>
          <a:p>
            <a:r>
              <a:rPr lang="en-US" sz="1600" dirty="0"/>
              <a:t>FROM R, </a:t>
            </a:r>
            <a:r>
              <a:rPr lang="en-US" sz="1600" dirty="0" smtClean="0"/>
              <a:t>S</a:t>
            </a:r>
            <a:br>
              <a:rPr lang="en-US" sz="1600" dirty="0" smtClean="0"/>
            </a:br>
            <a:r>
              <a:rPr lang="en-US" sz="1600" dirty="0" smtClean="0"/>
              <a:t>WHERE </a:t>
            </a:r>
            <a:r>
              <a:rPr lang="en-US" sz="1600" dirty="0" err="1"/>
              <a:t>R.x</a:t>
            </a:r>
            <a:r>
              <a:rPr lang="en-US" sz="1600" dirty="0"/>
              <a:t> = </a:t>
            </a:r>
            <a:r>
              <a:rPr lang="en-US" sz="1600" dirty="0" err="1"/>
              <a:t>S.x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722937" y="431161"/>
            <a:ext cx="1947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 smtClean="0"/>
              <a:t>() </a:t>
            </a:r>
            <a:r>
              <a:rPr lang="en-US" dirty="0"/>
              <a:t>= </a:t>
            </a:r>
            <a:r>
              <a:rPr lang="en-US" dirty="0" smtClean="0"/>
              <a:t>R(x), S(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75472"/>
              </p:ext>
            </p:extLst>
          </p:nvPr>
        </p:nvGraphicFramePr>
        <p:xfrm>
          <a:off x="65454" y="5205039"/>
          <a:ext cx="942714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374"/>
                <a:gridCol w="481340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x</a:t>
                      </a:r>
                      <a:endParaRPr lang="en-US" sz="2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/>
                        </a:rPr>
                        <a:t>P</a:t>
                      </a:r>
                      <a:endParaRPr lang="en-US" sz="20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1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2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3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709020"/>
              </p:ext>
            </p:extLst>
          </p:nvPr>
        </p:nvGraphicFramePr>
        <p:xfrm>
          <a:off x="3142374" y="4434309"/>
          <a:ext cx="1335512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787"/>
                <a:gridCol w="452555"/>
                <a:gridCol w="445170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/>
                        </a:rPr>
                        <a:t>x</a:t>
                      </a:r>
                      <a:endParaRPr lang="en-US" sz="20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/>
                        </a:rPr>
                        <a:t>y</a:t>
                      </a:r>
                      <a:endParaRPr lang="en-US" sz="20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/>
                        </a:rPr>
                        <a:t>P</a:t>
                      </a:r>
                      <a:endParaRPr lang="en-US" sz="20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1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b</a:t>
                      </a:r>
                      <a:r>
                        <a:rPr lang="en-US" sz="2000" baseline="-25000" dirty="0" smtClean="0">
                          <a:latin typeface="Arial"/>
                        </a:rPr>
                        <a:t>1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1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b</a:t>
                      </a:r>
                      <a:r>
                        <a:rPr lang="en-US" sz="2000" baseline="-25000" dirty="0" smtClean="0">
                          <a:latin typeface="Arial"/>
                        </a:rPr>
                        <a:t>2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2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b</a:t>
                      </a:r>
                      <a:r>
                        <a:rPr lang="en-US" sz="2000" baseline="-25000" dirty="0" smtClean="0">
                          <a:latin typeface="Arial"/>
                        </a:rPr>
                        <a:t>3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2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b</a:t>
                      </a:r>
                      <a:r>
                        <a:rPr lang="en-US" sz="2000" baseline="-25000" dirty="0" smtClean="0">
                          <a:latin typeface="Arial"/>
                        </a:rPr>
                        <a:t>4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2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b</a:t>
                      </a:r>
                      <a:r>
                        <a:rPr lang="en-US" sz="2000" baseline="-25000" dirty="0" smtClean="0">
                          <a:latin typeface="Arial"/>
                        </a:rPr>
                        <a:t>5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827421" y="431161"/>
            <a:ext cx="38067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P(</a:t>
            </a:r>
            <a:r>
              <a:rPr lang="en-US" sz="1600" dirty="0" smtClean="0">
                <a:solidFill>
                  <a:schemeClr val="tx2"/>
                </a:solidFill>
              </a:rPr>
              <a:t>Q</a:t>
            </a:r>
            <a:r>
              <a:rPr lang="en-US" sz="1600" dirty="0" smtClean="0">
                <a:solidFill>
                  <a:srgbClr val="0000FF"/>
                </a:solidFill>
              </a:rPr>
              <a:t>) = 1 – [1-p</a:t>
            </a:r>
            <a:r>
              <a:rPr lang="en-US" sz="1600" baseline="-25000" dirty="0" smtClean="0">
                <a:solidFill>
                  <a:srgbClr val="0000FF"/>
                </a:solidFill>
              </a:rPr>
              <a:t>1</a:t>
            </a:r>
            <a:r>
              <a:rPr lang="en-US" sz="1600" dirty="0" smtClean="0">
                <a:solidFill>
                  <a:srgbClr val="0000FF"/>
                </a:solidFill>
              </a:rPr>
              <a:t>*(1-(1-</a:t>
            </a:r>
            <a:r>
              <a:rPr lang="en-US" sz="1600" dirty="0">
                <a:solidFill>
                  <a:srgbClr val="0000FF"/>
                </a:solidFill>
              </a:rPr>
              <a:t>q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  <a:r>
              <a:rPr lang="en-US" sz="1600" dirty="0" smtClean="0">
                <a:solidFill>
                  <a:srgbClr val="0000FF"/>
                </a:solidFill>
              </a:rPr>
              <a:t>)*(1-</a:t>
            </a:r>
            <a:r>
              <a:rPr lang="en-US" sz="1600" dirty="0">
                <a:solidFill>
                  <a:srgbClr val="0000FF"/>
                </a:solidFill>
              </a:rPr>
              <a:t>q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 smtClean="0">
                <a:solidFill>
                  <a:srgbClr val="0000FF"/>
                </a:solidFill>
              </a:rPr>
              <a:t>))]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                *[1-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 smtClean="0">
                <a:solidFill>
                  <a:srgbClr val="0000FF"/>
                </a:solidFill>
              </a:rPr>
              <a:t>*(1-(1-</a:t>
            </a:r>
            <a:r>
              <a:rPr lang="en-US" sz="1600" dirty="0">
                <a:solidFill>
                  <a:srgbClr val="0000FF"/>
                </a:solidFill>
              </a:rPr>
              <a:t>q</a:t>
            </a:r>
            <a:r>
              <a:rPr lang="en-US" sz="1600" baseline="-25000" dirty="0">
                <a:solidFill>
                  <a:srgbClr val="0000FF"/>
                </a:solidFill>
              </a:rPr>
              <a:t>3</a:t>
            </a:r>
            <a:r>
              <a:rPr lang="en-US" sz="1600" dirty="0" smtClean="0">
                <a:solidFill>
                  <a:srgbClr val="0000FF"/>
                </a:solidFill>
              </a:rPr>
              <a:t>)*(1-</a:t>
            </a:r>
            <a:r>
              <a:rPr lang="en-US" sz="1600" dirty="0">
                <a:solidFill>
                  <a:srgbClr val="0000FF"/>
                </a:solidFill>
              </a:rPr>
              <a:t>q</a:t>
            </a:r>
            <a:r>
              <a:rPr lang="en-US" sz="1600" baseline="-25000" dirty="0">
                <a:solidFill>
                  <a:srgbClr val="0000FF"/>
                </a:solidFill>
              </a:rPr>
              <a:t>4</a:t>
            </a:r>
            <a:r>
              <a:rPr lang="en-US" sz="1600" dirty="0" smtClean="0">
                <a:solidFill>
                  <a:srgbClr val="0000FF"/>
                </a:solidFill>
              </a:rPr>
              <a:t>)*(1-</a:t>
            </a:r>
            <a:r>
              <a:rPr lang="en-US" sz="1600" dirty="0">
                <a:solidFill>
                  <a:srgbClr val="0000FF"/>
                </a:solidFill>
              </a:rPr>
              <a:t>q</a:t>
            </a:r>
            <a:r>
              <a:rPr lang="en-US" sz="1600" baseline="-25000" dirty="0">
                <a:solidFill>
                  <a:srgbClr val="0000FF"/>
                </a:solidFill>
              </a:rPr>
              <a:t>5</a:t>
            </a:r>
            <a:r>
              <a:rPr lang="en-US" sz="1600" dirty="0" smtClean="0">
                <a:solidFill>
                  <a:srgbClr val="0000FF"/>
                </a:solidFill>
              </a:rPr>
              <a:t>))]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71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 51"/>
          <p:cNvSpPr/>
          <p:nvPr/>
        </p:nvSpPr>
        <p:spPr>
          <a:xfrm>
            <a:off x="6444208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392140"/>
              </p:ext>
            </p:extLst>
          </p:nvPr>
        </p:nvGraphicFramePr>
        <p:xfrm>
          <a:off x="65454" y="5205039"/>
          <a:ext cx="942714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374"/>
                <a:gridCol w="481340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x</a:t>
                      </a:r>
                      <a:endParaRPr lang="en-US" sz="2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/>
                        </a:rPr>
                        <a:t>P</a:t>
                      </a:r>
                      <a:endParaRPr lang="en-US" sz="20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1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2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3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98118" y="3814850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 smtClean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64061"/>
              </p:ext>
            </p:extLst>
          </p:nvPr>
        </p:nvGraphicFramePr>
        <p:xfrm>
          <a:off x="476841" y="2355627"/>
          <a:ext cx="720611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611"/>
              </a:tblGrid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>
            <a:stCxn id="21" idx="0"/>
            <a:endCxn id="10" idx="1"/>
          </p:cNvCxnSpPr>
          <p:nvPr/>
        </p:nvCxnSpPr>
        <p:spPr>
          <a:xfrm flipV="1">
            <a:off x="1381901" y="4368848"/>
            <a:ext cx="216217" cy="132820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0" idx="0"/>
            <a:endCxn id="10" idx="3"/>
          </p:cNvCxnSpPr>
          <p:nvPr/>
        </p:nvCxnSpPr>
        <p:spPr>
          <a:xfrm flipH="1" flipV="1">
            <a:off x="2059783" y="4368848"/>
            <a:ext cx="533604" cy="132820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0"/>
            <a:endCxn id="19" idx="2"/>
          </p:cNvCxnSpPr>
          <p:nvPr/>
        </p:nvCxnSpPr>
        <p:spPr>
          <a:xfrm rot="5400000" flipH="1" flipV="1">
            <a:off x="1256887" y="3242786"/>
            <a:ext cx="1144129" cy="1588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47138" y="2024390"/>
            <a:ext cx="76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Arial"/>
              </a:rPr>
              <a:t>Π</a:t>
            </a:r>
            <a:r>
              <a:rPr lang="en-US" sz="3600" baseline="-25000" dirty="0" err="1" smtClean="0">
                <a:latin typeface="Arial"/>
              </a:rPr>
              <a:t>Φ</a:t>
            </a:r>
            <a:endParaRPr lang="en-US" sz="3600" baseline="-25000" dirty="0" smtClean="0"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2313" y="5697048"/>
            <a:ext cx="112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</a:rPr>
              <a:t>S(</a:t>
            </a:r>
            <a:r>
              <a:rPr lang="en-US" sz="2800" dirty="0" err="1" smtClean="0">
                <a:latin typeface="Arial"/>
              </a:rPr>
              <a:t>x,y</a:t>
            </a:r>
            <a:r>
              <a:rPr lang="en-US" sz="2800" dirty="0" smtClean="0">
                <a:latin typeface="Arial"/>
              </a:rPr>
              <a:t>)</a:t>
            </a:r>
            <a:endParaRPr lang="en-US" sz="2800" dirty="0"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0570" y="5697048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</a:rPr>
              <a:t>R(x)</a:t>
            </a:r>
            <a:endParaRPr lang="en-US" sz="2800" dirty="0">
              <a:latin typeface="Arial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962733"/>
              </p:ext>
            </p:extLst>
          </p:nvPr>
        </p:nvGraphicFramePr>
        <p:xfrm>
          <a:off x="111967" y="1518582"/>
          <a:ext cx="4978012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78012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1-(1-p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endParaRPr lang="en-US" sz="2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4665001" y="1984307"/>
            <a:ext cx="2999321" cy="4583128"/>
            <a:chOff x="4951637" y="1897969"/>
            <a:chExt cx="2999321" cy="4583128"/>
          </a:xfrm>
        </p:grpSpPr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5852321" y="3316669"/>
              <a:ext cx="461665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7200" dirty="0" smtClean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endParaRPr lang="en-US" sz="7200" baseline="30000" dirty="0">
                <a:latin typeface="Arial"/>
              </a:endParaRPr>
            </a:p>
          </p:txBody>
        </p:sp>
        <p:cxnSp>
          <p:nvCxnSpPr>
            <p:cNvPr id="34" name="Straight Connector 33"/>
            <p:cNvCxnSpPr>
              <a:stCxn id="39" idx="0"/>
              <a:endCxn id="32" idx="1"/>
            </p:cNvCxnSpPr>
            <p:nvPr/>
          </p:nvCxnSpPr>
          <p:spPr>
            <a:xfrm flipV="1">
              <a:off x="5382968" y="3870667"/>
              <a:ext cx="469353" cy="1699960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8" idx="0"/>
              <a:endCxn id="41" idx="2"/>
            </p:cNvCxnSpPr>
            <p:nvPr/>
          </p:nvCxnSpPr>
          <p:spPr>
            <a:xfrm flipH="1" flipV="1">
              <a:off x="7386887" y="5603798"/>
              <a:ext cx="2998" cy="3540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0"/>
              <a:endCxn id="37" idx="2"/>
            </p:cNvCxnSpPr>
            <p:nvPr/>
          </p:nvCxnSpPr>
          <p:spPr>
            <a:xfrm rot="5400000" flipH="1" flipV="1">
              <a:off x="5696970" y="2930485"/>
              <a:ext cx="772369" cy="1588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701341" y="1897969"/>
              <a:ext cx="7636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Arial"/>
                </a:rPr>
                <a:t>Π</a:t>
              </a:r>
              <a:r>
                <a:rPr lang="en-US" sz="3600" baseline="-25000" dirty="0" err="1" smtClean="0">
                  <a:latin typeface="Arial"/>
                </a:rPr>
                <a:t>Φ</a:t>
              </a:r>
              <a:endParaRPr lang="en-US" sz="3600" baseline="-25000" dirty="0" smtClean="0">
                <a:latin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28811" y="5957877"/>
              <a:ext cx="11221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/>
                </a:rPr>
                <a:t>S(</a:t>
              </a:r>
              <a:r>
                <a:rPr lang="en-US" sz="2800" dirty="0" err="1" smtClean="0">
                  <a:latin typeface="Arial"/>
                </a:rPr>
                <a:t>x,y</a:t>
              </a:r>
              <a:r>
                <a:rPr lang="en-US" sz="2800" dirty="0" smtClean="0">
                  <a:latin typeface="Arial"/>
                </a:rPr>
                <a:t>)</a:t>
              </a:r>
              <a:endParaRPr lang="en-US" sz="2800" dirty="0">
                <a:latin typeface="Arial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51637" y="5570627"/>
              <a:ext cx="862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/>
                </a:rPr>
                <a:t>R(x)</a:t>
              </a:r>
              <a:endParaRPr lang="en-US" sz="2800" dirty="0">
                <a:latin typeface="Arial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50897" y="4957467"/>
              <a:ext cx="6719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Arial"/>
                </a:rPr>
                <a:t>Π</a:t>
              </a:r>
              <a:r>
                <a:rPr lang="en-US" sz="3600" baseline="-25000" dirty="0" err="1" smtClean="0">
                  <a:latin typeface="Arial"/>
                </a:rPr>
                <a:t>x</a:t>
              </a:r>
              <a:endParaRPr lang="en-US" sz="3600" baseline="-25000" dirty="0" smtClean="0">
                <a:latin typeface="Arial"/>
              </a:endParaRPr>
            </a:p>
          </p:txBody>
        </p:sp>
        <p:cxnSp>
          <p:nvCxnSpPr>
            <p:cNvPr id="45" name="Straight Connector 44"/>
            <p:cNvCxnSpPr>
              <a:stCxn id="32" idx="3"/>
              <a:endCxn id="41" idx="0"/>
            </p:cNvCxnSpPr>
            <p:nvPr/>
          </p:nvCxnSpPr>
          <p:spPr>
            <a:xfrm>
              <a:off x="6313986" y="3870667"/>
              <a:ext cx="1072901" cy="1086800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997061"/>
              </p:ext>
            </p:extLst>
          </p:nvPr>
        </p:nvGraphicFramePr>
        <p:xfrm>
          <a:off x="6518853" y="3658490"/>
          <a:ext cx="2495973" cy="956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5973"/>
              </a:tblGrid>
              <a:tr h="4783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1-(1-q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</a:tr>
              <a:tr h="4783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1-(1-q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 (1-q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6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101491"/>
              </p:ext>
            </p:extLst>
          </p:nvPr>
        </p:nvGraphicFramePr>
        <p:xfrm>
          <a:off x="5527182" y="1247965"/>
          <a:ext cx="3549101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9101"/>
              </a:tblGrid>
              <a:tr h="47831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1-{1-p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[1-(1-q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)]}*</a:t>
                      </a:r>
                      <a:b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     {1-p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[1-(1-q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 (1-q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6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]}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</a:tr>
            </a:tbl>
          </a:graphicData>
        </a:graphic>
      </p:graphicFrame>
      <p:sp>
        <p:nvSpPr>
          <p:cNvPr id="48" name="Cloud 47"/>
          <p:cNvSpPr/>
          <p:nvPr/>
        </p:nvSpPr>
        <p:spPr>
          <a:xfrm>
            <a:off x="2292306" y="2226429"/>
            <a:ext cx="2120988" cy="890171"/>
          </a:xfrm>
          <a:prstGeom prst="cloud">
            <a:avLst/>
          </a:prstGeom>
          <a:solidFill>
            <a:srgbClr val="FF66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200" dirty="0" err="1" smtClean="0">
                <a:latin typeface="Arial"/>
              </a:rPr>
              <a:t>Falsch</a:t>
            </a:r>
            <a:endParaRPr lang="en-US" sz="3200" dirty="0">
              <a:latin typeface="Arial"/>
            </a:endParaRPr>
          </a:p>
        </p:txBody>
      </p:sp>
      <p:sp>
        <p:nvSpPr>
          <p:cNvPr id="49" name="Cloud 48"/>
          <p:cNvSpPr/>
          <p:nvPr/>
        </p:nvSpPr>
        <p:spPr>
          <a:xfrm>
            <a:off x="6721830" y="2308811"/>
            <a:ext cx="2190533" cy="890171"/>
          </a:xfrm>
          <a:prstGeom prst="cloud">
            <a:avLst/>
          </a:prstGeom>
          <a:solidFill>
            <a:srgbClr val="80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200" dirty="0" err="1" smtClean="0">
                <a:latin typeface="Arial"/>
              </a:rPr>
              <a:t>Richtig</a:t>
            </a:r>
            <a:endParaRPr lang="en-US" sz="3200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827421" y="431161"/>
            <a:ext cx="38067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P(</a:t>
            </a:r>
            <a:r>
              <a:rPr lang="en-US" sz="1600" dirty="0" smtClean="0">
                <a:solidFill>
                  <a:schemeClr val="tx2"/>
                </a:solidFill>
              </a:rPr>
              <a:t>Q</a:t>
            </a:r>
            <a:r>
              <a:rPr lang="en-US" sz="1600" dirty="0" smtClean="0">
                <a:solidFill>
                  <a:srgbClr val="0000FF"/>
                </a:solidFill>
              </a:rPr>
              <a:t>) = 1 – [1-p</a:t>
            </a:r>
            <a:r>
              <a:rPr lang="en-US" sz="1600" baseline="-25000" dirty="0" smtClean="0">
                <a:solidFill>
                  <a:srgbClr val="0000FF"/>
                </a:solidFill>
              </a:rPr>
              <a:t>1</a:t>
            </a:r>
            <a:r>
              <a:rPr lang="en-US" sz="1600" dirty="0" smtClean="0">
                <a:solidFill>
                  <a:srgbClr val="0000FF"/>
                </a:solidFill>
              </a:rPr>
              <a:t>*(1-(1-</a:t>
            </a:r>
            <a:r>
              <a:rPr lang="en-US" sz="1600" dirty="0">
                <a:solidFill>
                  <a:srgbClr val="0000FF"/>
                </a:solidFill>
              </a:rPr>
              <a:t>q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  <a:r>
              <a:rPr lang="en-US" sz="1600" dirty="0" smtClean="0">
                <a:solidFill>
                  <a:srgbClr val="0000FF"/>
                </a:solidFill>
              </a:rPr>
              <a:t>)*(1-</a:t>
            </a:r>
            <a:r>
              <a:rPr lang="en-US" sz="1600" dirty="0">
                <a:solidFill>
                  <a:srgbClr val="0000FF"/>
                </a:solidFill>
              </a:rPr>
              <a:t>q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 smtClean="0">
                <a:solidFill>
                  <a:srgbClr val="0000FF"/>
                </a:solidFill>
              </a:rPr>
              <a:t>))]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                *[1-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 smtClean="0">
                <a:solidFill>
                  <a:srgbClr val="0000FF"/>
                </a:solidFill>
              </a:rPr>
              <a:t>*(1-(1-</a:t>
            </a:r>
            <a:r>
              <a:rPr lang="en-US" sz="1600" dirty="0">
                <a:solidFill>
                  <a:srgbClr val="0000FF"/>
                </a:solidFill>
              </a:rPr>
              <a:t>q</a:t>
            </a:r>
            <a:r>
              <a:rPr lang="en-US" sz="1600" baseline="-25000" dirty="0">
                <a:solidFill>
                  <a:srgbClr val="0000FF"/>
                </a:solidFill>
              </a:rPr>
              <a:t>3</a:t>
            </a:r>
            <a:r>
              <a:rPr lang="en-US" sz="1600" dirty="0" smtClean="0">
                <a:solidFill>
                  <a:srgbClr val="0000FF"/>
                </a:solidFill>
              </a:rPr>
              <a:t>)*(1-</a:t>
            </a:r>
            <a:r>
              <a:rPr lang="en-US" sz="1600" dirty="0">
                <a:solidFill>
                  <a:srgbClr val="0000FF"/>
                </a:solidFill>
              </a:rPr>
              <a:t>q</a:t>
            </a:r>
            <a:r>
              <a:rPr lang="en-US" sz="1600" baseline="-25000" dirty="0">
                <a:solidFill>
                  <a:srgbClr val="0000FF"/>
                </a:solidFill>
              </a:rPr>
              <a:t>4</a:t>
            </a:r>
            <a:r>
              <a:rPr lang="en-US" sz="1600" dirty="0" smtClean="0">
                <a:solidFill>
                  <a:srgbClr val="0000FF"/>
                </a:solidFill>
              </a:rPr>
              <a:t>)*(1-</a:t>
            </a:r>
            <a:r>
              <a:rPr lang="en-US" sz="1600" dirty="0">
                <a:solidFill>
                  <a:srgbClr val="0000FF"/>
                </a:solidFill>
              </a:rPr>
              <a:t>q</a:t>
            </a:r>
            <a:r>
              <a:rPr lang="en-US" sz="1600" baseline="-25000" dirty="0">
                <a:solidFill>
                  <a:srgbClr val="0000FF"/>
                </a:solidFill>
              </a:rPr>
              <a:t>5</a:t>
            </a:r>
            <a:r>
              <a:rPr lang="en-US" sz="1600" dirty="0" smtClean="0">
                <a:solidFill>
                  <a:srgbClr val="0000FF"/>
                </a:solidFill>
              </a:rPr>
              <a:t>))]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7971" y="393015"/>
            <a:ext cx="2472652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/>
              <a:t>SELECT DISTINCT </a:t>
            </a:r>
            <a:r>
              <a:rPr lang="en-US" sz="1600" dirty="0" smtClean="0"/>
              <a:t>‘true’</a:t>
            </a:r>
            <a:endParaRPr lang="en-US" sz="1600" dirty="0"/>
          </a:p>
          <a:p>
            <a:r>
              <a:rPr lang="en-US" sz="1600" dirty="0"/>
              <a:t>FROM R, </a:t>
            </a:r>
            <a:r>
              <a:rPr lang="en-US" sz="1600" dirty="0" smtClean="0"/>
              <a:t>S</a:t>
            </a:r>
            <a:br>
              <a:rPr lang="en-US" sz="1600" dirty="0" smtClean="0"/>
            </a:br>
            <a:r>
              <a:rPr lang="en-US" sz="1600" dirty="0" smtClean="0"/>
              <a:t>WHERE </a:t>
            </a:r>
            <a:r>
              <a:rPr lang="en-US" sz="1600" dirty="0" err="1"/>
              <a:t>R.x</a:t>
            </a:r>
            <a:r>
              <a:rPr lang="en-US" sz="1600" dirty="0"/>
              <a:t> = </a:t>
            </a:r>
            <a:r>
              <a:rPr lang="en-US" sz="1600" dirty="0" err="1"/>
              <a:t>S.x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2722937" y="431161"/>
            <a:ext cx="1947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 smtClean="0"/>
              <a:t>() </a:t>
            </a:r>
            <a:r>
              <a:rPr lang="en-US" dirty="0"/>
              <a:t>= </a:t>
            </a:r>
            <a:r>
              <a:rPr lang="en-US" dirty="0" smtClean="0"/>
              <a:t>R(x), S(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171524"/>
              </p:ext>
            </p:extLst>
          </p:nvPr>
        </p:nvGraphicFramePr>
        <p:xfrm>
          <a:off x="3142374" y="4434309"/>
          <a:ext cx="1335512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787"/>
                <a:gridCol w="452555"/>
                <a:gridCol w="445170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/>
                        </a:rPr>
                        <a:t>x</a:t>
                      </a:r>
                      <a:endParaRPr lang="en-US" sz="20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/>
                        </a:rPr>
                        <a:t>y</a:t>
                      </a:r>
                      <a:endParaRPr lang="en-US" sz="20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/>
                        </a:rPr>
                        <a:t>P</a:t>
                      </a:r>
                      <a:endParaRPr lang="en-US" sz="20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1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b</a:t>
                      </a:r>
                      <a:r>
                        <a:rPr lang="en-US" sz="2000" baseline="-25000" dirty="0" smtClean="0">
                          <a:latin typeface="Arial"/>
                        </a:rPr>
                        <a:t>1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1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b</a:t>
                      </a:r>
                      <a:r>
                        <a:rPr lang="en-US" sz="2000" baseline="-25000" dirty="0" smtClean="0">
                          <a:latin typeface="Arial"/>
                        </a:rPr>
                        <a:t>2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2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b</a:t>
                      </a:r>
                      <a:r>
                        <a:rPr lang="en-US" sz="2000" baseline="-25000" dirty="0" smtClean="0">
                          <a:latin typeface="Arial"/>
                        </a:rPr>
                        <a:t>3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2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b</a:t>
                      </a:r>
                      <a:r>
                        <a:rPr lang="en-US" sz="2000" baseline="-25000" dirty="0" smtClean="0">
                          <a:latin typeface="Arial"/>
                        </a:rPr>
                        <a:t>4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2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b</a:t>
                      </a:r>
                      <a:r>
                        <a:rPr lang="en-US" sz="2000" baseline="-25000" dirty="0" smtClean="0">
                          <a:latin typeface="Arial"/>
                        </a:rPr>
                        <a:t>5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</a:tbl>
          </a:graphicData>
        </a:graphic>
      </p:graphicFrame>
      <p:sp>
        <p:nvSpPr>
          <p:cNvPr id="5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5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 smtClean="0"/>
                  <a:t>Probabilistisches</a:t>
                </a:r>
                <a:r>
                  <a:rPr lang="de-DE" sz="2000" dirty="0" smtClean="0"/>
                  <a:t/>
                </a:r>
                <a:br>
                  <a:rPr lang="de-DE" sz="2000" dirty="0" smtClean="0"/>
                </a:br>
                <a:r>
                  <a:rPr lang="de-DE" sz="2000" dirty="0" smtClean="0"/>
                  <a:t>Datenmodell</a:t>
                </a:r>
                <a:endParaRPr lang="de-DE" sz="2000" noProof="1" smtClean="0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 smtClean="0"/>
                  <a:t>Extensionale</a:t>
                </a:r>
                <a:r>
                  <a:rPr lang="de-DE" sz="2000" dirty="0" smtClean="0"/>
                  <a:t/>
                </a:r>
                <a:br>
                  <a:rPr lang="de-DE" sz="2000" dirty="0" smtClean="0"/>
                </a:br>
                <a:r>
                  <a:rPr lang="de-DE" sz="2000" dirty="0" smtClean="0"/>
                  <a:t>Anfragepläne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 smtClean="0"/>
                <a:t>Extensionale</a:t>
              </a:r>
              <a:r>
                <a:rPr lang="de-DE" sz="2000" dirty="0" smtClean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 smtClean="0"/>
              <a:t>Probabilistische</a:t>
            </a:r>
            <a:r>
              <a:rPr lang="de-DE" sz="2400" dirty="0" smtClean="0"/>
              <a:t> Datenbanken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smtClean="0"/>
                  <a:t>Einführung: Motivierende 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6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38"/>
          <p:cNvSpPr/>
          <p:nvPr/>
        </p:nvSpPr>
        <p:spPr>
          <a:xfrm>
            <a:off x="6588224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48242"/>
              </p:ext>
            </p:extLst>
          </p:nvPr>
        </p:nvGraphicFramePr>
        <p:xfrm>
          <a:off x="1949329" y="5128270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/>
                <a:gridCol w="500095"/>
                <a:gridCol w="421132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B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b4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b5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729" y="4658701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92934"/>
                </a:solidFill>
                <a:latin typeface="Arial"/>
              </a:rPr>
              <a:t>S(A,B)</a:t>
            </a:r>
            <a:endParaRPr lang="en-US" sz="2800" dirty="0">
              <a:solidFill>
                <a:srgbClr val="292934"/>
              </a:solidFill>
              <a:latin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409459"/>
              </p:ext>
            </p:extLst>
          </p:nvPr>
        </p:nvGraphicFramePr>
        <p:xfrm>
          <a:off x="159429" y="5312291"/>
          <a:ext cx="13934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/>
                <a:gridCol w="704259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67" y="4658701"/>
            <a:ext cx="92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92934"/>
                </a:solidFill>
                <a:latin typeface="Arial"/>
              </a:rPr>
              <a:t>R(A)</a:t>
            </a:r>
            <a:endParaRPr lang="en-US" sz="2800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2925" y="3032053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 smtClean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01222"/>
              </p:ext>
            </p:extLst>
          </p:nvPr>
        </p:nvGraphicFramePr>
        <p:xfrm>
          <a:off x="1094466" y="1636878"/>
          <a:ext cx="140378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61"/>
                <a:gridCol w="368490"/>
                <a:gridCol w="618538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B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p1*q1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p1*q2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p2*q3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b4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p2*q4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b5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p2*q5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9" name="Straight Connector 18"/>
          <p:cNvCxnSpPr>
            <a:stCxn id="9" idx="0"/>
            <a:endCxn id="15" idx="1"/>
          </p:cNvCxnSpPr>
          <p:nvPr/>
        </p:nvCxnSpPr>
        <p:spPr>
          <a:xfrm flipV="1">
            <a:off x="664979" y="3586051"/>
            <a:ext cx="887946" cy="107265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7" idx="0"/>
          </p:cNvCxnSpPr>
          <p:nvPr/>
        </p:nvCxnSpPr>
        <p:spPr>
          <a:xfrm>
            <a:off x="2014590" y="3586051"/>
            <a:ext cx="681175" cy="107265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Extensionale</a:t>
            </a:r>
            <a:r>
              <a:rPr lang="en-US" dirty="0" smtClean="0"/>
              <a:t> </a:t>
            </a:r>
            <a:r>
              <a:rPr lang="en-US" dirty="0" err="1" smtClean="0"/>
              <a:t>Operatoren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4004" y="3257796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345835" y="4486635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92934"/>
                </a:solidFill>
                <a:latin typeface="Arial"/>
              </a:rPr>
              <a:t>S(A,B)</a:t>
            </a:r>
            <a:endParaRPr lang="en-US" sz="2800" dirty="0">
              <a:solidFill>
                <a:srgbClr val="292934"/>
              </a:solidFill>
              <a:latin typeface="Arial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804760"/>
              </p:ext>
            </p:extLst>
          </p:nvPr>
        </p:nvGraphicFramePr>
        <p:xfrm>
          <a:off x="3805436" y="2160128"/>
          <a:ext cx="2250607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607"/>
                <a:gridCol w="1778000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1 - (1-q1)*(1-q2)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1 - (1-q3)*(1-q4)*(1-q5)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26" name="Straight Connector 25"/>
          <p:cNvCxnSpPr>
            <a:stCxn id="27" idx="2"/>
            <a:endCxn id="24" idx="0"/>
          </p:cNvCxnSpPr>
          <p:nvPr/>
        </p:nvCxnSpPr>
        <p:spPr>
          <a:xfrm>
            <a:off x="4954383" y="4147968"/>
            <a:ext cx="12488" cy="338667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28625" y="3378527"/>
            <a:ext cx="85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/>
              </a:rPr>
              <a:t>Π</a:t>
            </a:r>
            <a:r>
              <a:rPr lang="en-US" sz="4400" baseline="-25000" dirty="0" smtClean="0">
                <a:latin typeface="Arial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54500" y="3481958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</a:t>
            </a:r>
            <a:endParaRPr lang="en-US" sz="12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923347"/>
              </p:ext>
            </p:extLst>
          </p:nvPr>
        </p:nvGraphicFramePr>
        <p:xfrm>
          <a:off x="4345835" y="5096145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/>
                <a:gridCol w="500095"/>
                <a:gridCol w="421132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B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b4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b5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287369"/>
              </p:ext>
            </p:extLst>
          </p:nvPr>
        </p:nvGraphicFramePr>
        <p:xfrm>
          <a:off x="7175311" y="5096145"/>
          <a:ext cx="137123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449"/>
                <a:gridCol w="428449"/>
                <a:gridCol w="514334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B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175311" y="4490754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92934"/>
                </a:solidFill>
                <a:latin typeface="Arial"/>
              </a:rPr>
              <a:t>S(A,B)</a:t>
            </a:r>
            <a:endParaRPr lang="en-US" sz="2800" dirty="0">
              <a:solidFill>
                <a:srgbClr val="292934"/>
              </a:solidFill>
              <a:latin typeface="Arial"/>
            </a:endParaRPr>
          </a:p>
        </p:txBody>
      </p:sp>
      <p:cxnSp>
        <p:nvCxnSpPr>
          <p:cNvPr id="32" name="Straight Connector 31"/>
          <p:cNvCxnSpPr>
            <a:stCxn id="31" idx="0"/>
            <a:endCxn id="34" idx="2"/>
          </p:cNvCxnSpPr>
          <p:nvPr/>
        </p:nvCxnSpPr>
        <p:spPr>
          <a:xfrm flipH="1" flipV="1">
            <a:off x="7779346" y="4070831"/>
            <a:ext cx="17001" cy="419923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12149" y="3239834"/>
            <a:ext cx="1534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/>
              </a:rPr>
              <a:t>σ</a:t>
            </a:r>
            <a:r>
              <a:rPr lang="en-US" sz="4800" baseline="-25000" dirty="0" err="1" smtClean="0">
                <a:latin typeface="Arial"/>
              </a:rPr>
              <a:t>A</a:t>
            </a:r>
            <a:r>
              <a:rPr lang="en-US" sz="4800" baseline="-25000" dirty="0" smtClean="0">
                <a:latin typeface="Arial"/>
              </a:rPr>
              <a:t>=a2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511309"/>
              </p:ext>
            </p:extLst>
          </p:nvPr>
        </p:nvGraphicFramePr>
        <p:xfrm>
          <a:off x="7095538" y="2030568"/>
          <a:ext cx="140161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943"/>
                <a:gridCol w="437943"/>
                <a:gridCol w="525731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B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4825" y="1313712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Independent</a:t>
            </a:r>
            <a:br>
              <a:rPr lang="en-US" dirty="0" smtClean="0">
                <a:solidFill>
                  <a:srgbClr val="D2533C"/>
                </a:solidFill>
              </a:rPr>
            </a:br>
            <a:r>
              <a:rPr lang="en-US" dirty="0" smtClean="0">
                <a:solidFill>
                  <a:srgbClr val="D2533C"/>
                </a:solidFill>
              </a:rPr>
              <a:t>join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05436" y="1498858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Independent</a:t>
            </a:r>
            <a:br>
              <a:rPr lang="en-US" dirty="0" smtClean="0">
                <a:solidFill>
                  <a:srgbClr val="D2533C"/>
                </a:solidFill>
              </a:rPr>
            </a:br>
            <a:r>
              <a:rPr lang="en-US" dirty="0" smtClean="0">
                <a:solidFill>
                  <a:srgbClr val="D2533C"/>
                </a:solidFill>
              </a:rPr>
              <a:t>project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01445" y="1339334"/>
            <a:ext cx="11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2533C"/>
                </a:solidFill>
              </a:rPr>
              <a:t>Selection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3" name="Ovale Legende 2"/>
          <p:cNvSpPr/>
          <p:nvPr/>
        </p:nvSpPr>
        <p:spPr>
          <a:xfrm>
            <a:off x="2843808" y="3429000"/>
            <a:ext cx="1368152" cy="648072"/>
          </a:xfrm>
          <a:prstGeom prst="wedgeEllipseCallout">
            <a:avLst>
              <a:gd name="adj1" fmla="val -89034"/>
              <a:gd name="adj2" fmla="val -5397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tx1"/>
                </a:solidFill>
              </a:rPr>
              <a:t>i für</a:t>
            </a:r>
            <a:br>
              <a:rPr lang="de-DE" sz="1100" dirty="0" smtClean="0">
                <a:solidFill>
                  <a:schemeClr val="tx1"/>
                </a:solidFill>
              </a:rPr>
            </a:br>
            <a:r>
              <a:rPr lang="de-DE" sz="1100" dirty="0" err="1" smtClean="0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41" name="Ovale Legende 40"/>
          <p:cNvSpPr/>
          <p:nvPr/>
        </p:nvSpPr>
        <p:spPr>
          <a:xfrm>
            <a:off x="5724128" y="4293096"/>
            <a:ext cx="1368152" cy="648072"/>
          </a:xfrm>
          <a:prstGeom prst="wedgeEllipseCallout">
            <a:avLst>
              <a:gd name="adj1" fmla="val -81153"/>
              <a:gd name="adj2" fmla="val -14271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tx1"/>
                </a:solidFill>
              </a:rPr>
              <a:t>i für</a:t>
            </a:r>
            <a:br>
              <a:rPr lang="de-DE" sz="1100" dirty="0" smtClean="0">
                <a:solidFill>
                  <a:schemeClr val="tx1"/>
                </a:solidFill>
              </a:rPr>
            </a:br>
            <a:r>
              <a:rPr lang="de-DE" sz="1100" dirty="0" err="1" smtClean="0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85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 51"/>
          <p:cNvSpPr/>
          <p:nvPr/>
        </p:nvSpPr>
        <p:spPr>
          <a:xfrm>
            <a:off x="6444208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08219"/>
              </p:ext>
            </p:extLst>
          </p:nvPr>
        </p:nvGraphicFramePr>
        <p:xfrm>
          <a:off x="65454" y="5205039"/>
          <a:ext cx="942714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374"/>
                <a:gridCol w="481340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x</a:t>
                      </a:r>
                      <a:endParaRPr lang="en-US" sz="2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/>
                        </a:rPr>
                        <a:t>P</a:t>
                      </a:r>
                      <a:endParaRPr lang="en-US" sz="20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1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2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3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98118" y="3814850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 smtClean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47743"/>
              </p:ext>
            </p:extLst>
          </p:nvPr>
        </p:nvGraphicFramePr>
        <p:xfrm>
          <a:off x="476841" y="2355627"/>
          <a:ext cx="720611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611"/>
              </a:tblGrid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>
            <a:stCxn id="21" idx="0"/>
            <a:endCxn id="10" idx="1"/>
          </p:cNvCxnSpPr>
          <p:nvPr/>
        </p:nvCxnSpPr>
        <p:spPr>
          <a:xfrm flipV="1">
            <a:off x="1381901" y="4368848"/>
            <a:ext cx="216217" cy="132820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0" idx="0"/>
            <a:endCxn id="10" idx="3"/>
          </p:cNvCxnSpPr>
          <p:nvPr/>
        </p:nvCxnSpPr>
        <p:spPr>
          <a:xfrm flipH="1" flipV="1">
            <a:off x="2059783" y="4368848"/>
            <a:ext cx="533604" cy="132820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0"/>
            <a:endCxn id="19" idx="2"/>
          </p:cNvCxnSpPr>
          <p:nvPr/>
        </p:nvCxnSpPr>
        <p:spPr>
          <a:xfrm rot="5400000" flipH="1" flipV="1">
            <a:off x="1256887" y="3242786"/>
            <a:ext cx="1144129" cy="1588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47138" y="2024390"/>
            <a:ext cx="76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Arial"/>
              </a:rPr>
              <a:t>Π</a:t>
            </a:r>
            <a:r>
              <a:rPr lang="en-US" sz="3600" baseline="-25000" dirty="0" err="1" smtClean="0">
                <a:latin typeface="Arial"/>
              </a:rPr>
              <a:t>Φ</a:t>
            </a:r>
            <a:endParaRPr lang="en-US" sz="3600" baseline="-25000" dirty="0" smtClean="0"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2313" y="5697048"/>
            <a:ext cx="112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</a:rPr>
              <a:t>S(</a:t>
            </a:r>
            <a:r>
              <a:rPr lang="en-US" sz="2800" dirty="0" err="1" smtClean="0">
                <a:latin typeface="Arial"/>
              </a:rPr>
              <a:t>x,y</a:t>
            </a:r>
            <a:r>
              <a:rPr lang="en-US" sz="2800" dirty="0" smtClean="0">
                <a:latin typeface="Arial"/>
              </a:rPr>
              <a:t>)</a:t>
            </a:r>
            <a:endParaRPr lang="en-US" sz="2800" dirty="0"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0570" y="5697048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</a:rPr>
              <a:t>R(x)</a:t>
            </a:r>
            <a:endParaRPr lang="en-US" sz="2800" dirty="0">
              <a:latin typeface="Arial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82484"/>
              </p:ext>
            </p:extLst>
          </p:nvPr>
        </p:nvGraphicFramePr>
        <p:xfrm>
          <a:off x="111967" y="1518582"/>
          <a:ext cx="4978012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78012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1-(1-p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endParaRPr lang="en-US" sz="2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4665001" y="1984307"/>
            <a:ext cx="2999321" cy="4583128"/>
            <a:chOff x="4951637" y="1897969"/>
            <a:chExt cx="2999321" cy="4583128"/>
          </a:xfrm>
        </p:grpSpPr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5852321" y="3316669"/>
              <a:ext cx="461665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7200" dirty="0" smtClean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endParaRPr lang="en-US" sz="7200" baseline="30000" dirty="0">
                <a:latin typeface="Arial"/>
              </a:endParaRPr>
            </a:p>
          </p:txBody>
        </p:sp>
        <p:cxnSp>
          <p:nvCxnSpPr>
            <p:cNvPr id="34" name="Straight Connector 33"/>
            <p:cNvCxnSpPr>
              <a:stCxn id="39" idx="0"/>
              <a:endCxn id="32" idx="1"/>
            </p:cNvCxnSpPr>
            <p:nvPr/>
          </p:nvCxnSpPr>
          <p:spPr>
            <a:xfrm flipV="1">
              <a:off x="5382968" y="3870667"/>
              <a:ext cx="469353" cy="1699960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8" idx="0"/>
              <a:endCxn id="41" idx="2"/>
            </p:cNvCxnSpPr>
            <p:nvPr/>
          </p:nvCxnSpPr>
          <p:spPr>
            <a:xfrm flipH="1" flipV="1">
              <a:off x="7386887" y="5603798"/>
              <a:ext cx="2998" cy="3540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0"/>
              <a:endCxn id="37" idx="2"/>
            </p:cNvCxnSpPr>
            <p:nvPr/>
          </p:nvCxnSpPr>
          <p:spPr>
            <a:xfrm rot="5400000" flipH="1" flipV="1">
              <a:off x="5696970" y="2930485"/>
              <a:ext cx="772369" cy="1588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701341" y="1897969"/>
              <a:ext cx="7636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Arial"/>
                </a:rPr>
                <a:t>Π</a:t>
              </a:r>
              <a:r>
                <a:rPr lang="en-US" sz="3600" baseline="-25000" dirty="0" err="1" smtClean="0">
                  <a:latin typeface="Arial"/>
                </a:rPr>
                <a:t>Φ</a:t>
              </a:r>
              <a:endParaRPr lang="en-US" sz="3600" baseline="-25000" dirty="0" smtClean="0">
                <a:latin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28811" y="5957877"/>
              <a:ext cx="11221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/>
                </a:rPr>
                <a:t>S(</a:t>
              </a:r>
              <a:r>
                <a:rPr lang="en-US" sz="2800" dirty="0" err="1" smtClean="0">
                  <a:latin typeface="Arial"/>
                </a:rPr>
                <a:t>x,y</a:t>
              </a:r>
              <a:r>
                <a:rPr lang="en-US" sz="2800" dirty="0" smtClean="0">
                  <a:latin typeface="Arial"/>
                </a:rPr>
                <a:t>)</a:t>
              </a:r>
              <a:endParaRPr lang="en-US" sz="2800" dirty="0">
                <a:latin typeface="Arial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51637" y="5570627"/>
              <a:ext cx="862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/>
                </a:rPr>
                <a:t>R(x)</a:t>
              </a:r>
              <a:endParaRPr lang="en-US" sz="2800" dirty="0">
                <a:latin typeface="Arial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50897" y="4957467"/>
              <a:ext cx="6719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Arial"/>
                </a:rPr>
                <a:t>Π</a:t>
              </a:r>
              <a:r>
                <a:rPr lang="en-US" sz="3600" baseline="-25000" dirty="0" err="1" smtClean="0">
                  <a:latin typeface="Arial"/>
                </a:rPr>
                <a:t>x</a:t>
              </a:r>
              <a:endParaRPr lang="en-US" sz="3600" baseline="-25000" dirty="0" smtClean="0">
                <a:latin typeface="Arial"/>
              </a:endParaRPr>
            </a:p>
          </p:txBody>
        </p:sp>
        <p:cxnSp>
          <p:nvCxnSpPr>
            <p:cNvPr id="45" name="Straight Connector 44"/>
            <p:cNvCxnSpPr>
              <a:stCxn id="32" idx="3"/>
              <a:endCxn id="41" idx="0"/>
            </p:cNvCxnSpPr>
            <p:nvPr/>
          </p:nvCxnSpPr>
          <p:spPr>
            <a:xfrm>
              <a:off x="6313986" y="3870667"/>
              <a:ext cx="1072901" cy="1086800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338711"/>
              </p:ext>
            </p:extLst>
          </p:nvPr>
        </p:nvGraphicFramePr>
        <p:xfrm>
          <a:off x="6518853" y="3658490"/>
          <a:ext cx="2495973" cy="956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5973"/>
              </a:tblGrid>
              <a:tr h="4783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1-(1-q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</a:tr>
              <a:tr h="4783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1-(1-q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 (1-q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6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454419"/>
              </p:ext>
            </p:extLst>
          </p:nvPr>
        </p:nvGraphicFramePr>
        <p:xfrm>
          <a:off x="5527182" y="1247965"/>
          <a:ext cx="3549101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9101"/>
              </a:tblGrid>
              <a:tr h="47831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1-{1-p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[1-(1-q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)]}*</a:t>
                      </a:r>
                      <a:b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     {1-p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[1-(1-q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 (1-q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6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  <a:latin typeface="Arial"/>
                        </a:rPr>
                        <a:t>]}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</a:tr>
            </a:tbl>
          </a:graphicData>
        </a:graphic>
      </p:graphicFrame>
      <p:sp>
        <p:nvSpPr>
          <p:cNvPr id="48" name="Cloud 47"/>
          <p:cNvSpPr/>
          <p:nvPr/>
        </p:nvSpPr>
        <p:spPr>
          <a:xfrm>
            <a:off x="2292306" y="2226429"/>
            <a:ext cx="2120988" cy="890171"/>
          </a:xfrm>
          <a:prstGeom prst="cloud">
            <a:avLst/>
          </a:prstGeom>
          <a:solidFill>
            <a:srgbClr val="FF66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200" dirty="0" err="1" smtClean="0">
                <a:latin typeface="Arial"/>
              </a:rPr>
              <a:t>Falsch</a:t>
            </a:r>
            <a:endParaRPr lang="en-US" sz="3200" dirty="0">
              <a:latin typeface="Arial"/>
            </a:endParaRPr>
          </a:p>
        </p:txBody>
      </p:sp>
      <p:sp>
        <p:nvSpPr>
          <p:cNvPr id="49" name="Cloud 48"/>
          <p:cNvSpPr/>
          <p:nvPr/>
        </p:nvSpPr>
        <p:spPr>
          <a:xfrm>
            <a:off x="6721830" y="2308811"/>
            <a:ext cx="2190533" cy="890171"/>
          </a:xfrm>
          <a:prstGeom prst="cloud">
            <a:avLst/>
          </a:prstGeom>
          <a:solidFill>
            <a:srgbClr val="80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200" dirty="0" err="1" smtClean="0">
                <a:latin typeface="Arial"/>
              </a:rPr>
              <a:t>Richtig</a:t>
            </a:r>
            <a:endParaRPr lang="en-US" sz="3200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827421" y="431161"/>
            <a:ext cx="38067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P(</a:t>
            </a:r>
            <a:r>
              <a:rPr lang="en-US" sz="1600" dirty="0" smtClean="0">
                <a:solidFill>
                  <a:schemeClr val="tx2"/>
                </a:solidFill>
              </a:rPr>
              <a:t>Q</a:t>
            </a:r>
            <a:r>
              <a:rPr lang="en-US" sz="1600" dirty="0" smtClean="0">
                <a:solidFill>
                  <a:srgbClr val="0000FF"/>
                </a:solidFill>
              </a:rPr>
              <a:t>) = 1 – [1-p</a:t>
            </a:r>
            <a:r>
              <a:rPr lang="en-US" sz="1600" baseline="-25000" dirty="0" smtClean="0">
                <a:solidFill>
                  <a:srgbClr val="0000FF"/>
                </a:solidFill>
              </a:rPr>
              <a:t>1</a:t>
            </a:r>
            <a:r>
              <a:rPr lang="en-US" sz="1600" dirty="0" smtClean="0">
                <a:solidFill>
                  <a:srgbClr val="0000FF"/>
                </a:solidFill>
              </a:rPr>
              <a:t>*(1-(1-</a:t>
            </a:r>
            <a:r>
              <a:rPr lang="en-US" sz="1600" dirty="0">
                <a:solidFill>
                  <a:srgbClr val="0000FF"/>
                </a:solidFill>
              </a:rPr>
              <a:t>q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  <a:r>
              <a:rPr lang="en-US" sz="1600" dirty="0" smtClean="0">
                <a:solidFill>
                  <a:srgbClr val="0000FF"/>
                </a:solidFill>
              </a:rPr>
              <a:t>)*(1-</a:t>
            </a:r>
            <a:r>
              <a:rPr lang="en-US" sz="1600" dirty="0">
                <a:solidFill>
                  <a:srgbClr val="0000FF"/>
                </a:solidFill>
              </a:rPr>
              <a:t>q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 smtClean="0">
                <a:solidFill>
                  <a:srgbClr val="0000FF"/>
                </a:solidFill>
              </a:rPr>
              <a:t>))]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                *[1-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 smtClean="0">
                <a:solidFill>
                  <a:srgbClr val="0000FF"/>
                </a:solidFill>
              </a:rPr>
              <a:t>*(1-(1-</a:t>
            </a:r>
            <a:r>
              <a:rPr lang="en-US" sz="1600" dirty="0">
                <a:solidFill>
                  <a:srgbClr val="0000FF"/>
                </a:solidFill>
              </a:rPr>
              <a:t>q</a:t>
            </a:r>
            <a:r>
              <a:rPr lang="en-US" sz="1600" baseline="-25000" dirty="0">
                <a:solidFill>
                  <a:srgbClr val="0000FF"/>
                </a:solidFill>
              </a:rPr>
              <a:t>3</a:t>
            </a:r>
            <a:r>
              <a:rPr lang="en-US" sz="1600" dirty="0" smtClean="0">
                <a:solidFill>
                  <a:srgbClr val="0000FF"/>
                </a:solidFill>
              </a:rPr>
              <a:t>)*(1-</a:t>
            </a:r>
            <a:r>
              <a:rPr lang="en-US" sz="1600" dirty="0">
                <a:solidFill>
                  <a:srgbClr val="0000FF"/>
                </a:solidFill>
              </a:rPr>
              <a:t>q</a:t>
            </a:r>
            <a:r>
              <a:rPr lang="en-US" sz="1600" baseline="-25000" dirty="0">
                <a:solidFill>
                  <a:srgbClr val="0000FF"/>
                </a:solidFill>
              </a:rPr>
              <a:t>4</a:t>
            </a:r>
            <a:r>
              <a:rPr lang="en-US" sz="1600" dirty="0" smtClean="0">
                <a:solidFill>
                  <a:srgbClr val="0000FF"/>
                </a:solidFill>
              </a:rPr>
              <a:t>)*(1-</a:t>
            </a:r>
            <a:r>
              <a:rPr lang="en-US" sz="1600" dirty="0">
                <a:solidFill>
                  <a:srgbClr val="0000FF"/>
                </a:solidFill>
              </a:rPr>
              <a:t>q</a:t>
            </a:r>
            <a:r>
              <a:rPr lang="en-US" sz="1600" baseline="-25000" dirty="0">
                <a:solidFill>
                  <a:srgbClr val="0000FF"/>
                </a:solidFill>
              </a:rPr>
              <a:t>5</a:t>
            </a:r>
            <a:r>
              <a:rPr lang="en-US" sz="1600" dirty="0" smtClean="0">
                <a:solidFill>
                  <a:srgbClr val="0000FF"/>
                </a:solidFill>
              </a:rPr>
              <a:t>))]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7971" y="393015"/>
            <a:ext cx="2472652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/>
              <a:t>SELECT DISTINCT </a:t>
            </a:r>
            <a:r>
              <a:rPr lang="en-US" sz="1600" dirty="0" smtClean="0"/>
              <a:t>‘true’</a:t>
            </a:r>
            <a:endParaRPr lang="en-US" sz="1600" dirty="0"/>
          </a:p>
          <a:p>
            <a:r>
              <a:rPr lang="en-US" sz="1600" dirty="0"/>
              <a:t>FROM R, </a:t>
            </a:r>
            <a:r>
              <a:rPr lang="en-US" sz="1600" dirty="0" smtClean="0"/>
              <a:t>S</a:t>
            </a:r>
            <a:br>
              <a:rPr lang="en-US" sz="1600" dirty="0" smtClean="0"/>
            </a:br>
            <a:r>
              <a:rPr lang="en-US" sz="1600" dirty="0" smtClean="0"/>
              <a:t>WHERE </a:t>
            </a:r>
            <a:r>
              <a:rPr lang="en-US" sz="1600" dirty="0" err="1"/>
              <a:t>R.x</a:t>
            </a:r>
            <a:r>
              <a:rPr lang="en-US" sz="1600" dirty="0"/>
              <a:t> = </a:t>
            </a:r>
            <a:r>
              <a:rPr lang="en-US" sz="1600" dirty="0" err="1"/>
              <a:t>S.x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2722937" y="431161"/>
            <a:ext cx="1947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 smtClean="0"/>
              <a:t>() </a:t>
            </a:r>
            <a:r>
              <a:rPr lang="en-US" dirty="0"/>
              <a:t>= </a:t>
            </a:r>
            <a:r>
              <a:rPr lang="en-US" dirty="0" smtClean="0"/>
              <a:t>R(x), S(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004612"/>
              </p:ext>
            </p:extLst>
          </p:nvPr>
        </p:nvGraphicFramePr>
        <p:xfrm>
          <a:off x="3142374" y="4434309"/>
          <a:ext cx="1335512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787"/>
                <a:gridCol w="452555"/>
                <a:gridCol w="445170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/>
                        </a:rPr>
                        <a:t>x</a:t>
                      </a:r>
                      <a:endParaRPr lang="en-US" sz="20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/>
                        </a:rPr>
                        <a:t>y</a:t>
                      </a:r>
                      <a:endParaRPr lang="en-US" sz="20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/>
                        </a:rPr>
                        <a:t>P</a:t>
                      </a:r>
                      <a:endParaRPr lang="en-US" sz="20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1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b</a:t>
                      </a:r>
                      <a:r>
                        <a:rPr lang="en-US" sz="2000" baseline="-25000" dirty="0" smtClean="0">
                          <a:latin typeface="Arial"/>
                        </a:rPr>
                        <a:t>1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1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b</a:t>
                      </a:r>
                      <a:r>
                        <a:rPr lang="en-US" sz="2000" baseline="-25000" dirty="0" smtClean="0">
                          <a:latin typeface="Arial"/>
                        </a:rPr>
                        <a:t>2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2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b</a:t>
                      </a:r>
                      <a:r>
                        <a:rPr lang="en-US" sz="2000" baseline="-25000" dirty="0" smtClean="0">
                          <a:latin typeface="Arial"/>
                        </a:rPr>
                        <a:t>3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2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b</a:t>
                      </a:r>
                      <a:r>
                        <a:rPr lang="en-US" sz="2000" baseline="-25000" dirty="0" smtClean="0">
                          <a:latin typeface="Arial"/>
                        </a:rPr>
                        <a:t>4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a</a:t>
                      </a:r>
                      <a:r>
                        <a:rPr lang="en-US" sz="2000" baseline="-25000" dirty="0" smtClean="0">
                          <a:latin typeface="Arial"/>
                        </a:rPr>
                        <a:t>2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</a:rPr>
                        <a:t>b</a:t>
                      </a:r>
                      <a:r>
                        <a:rPr lang="en-US" sz="2000" baseline="-25000" dirty="0" smtClean="0">
                          <a:latin typeface="Arial"/>
                        </a:rPr>
                        <a:t>5</a:t>
                      </a:r>
                      <a:endParaRPr lang="en-US" sz="2000" baseline="-250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 smtClean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</a:tr>
            </a:tbl>
          </a:graphicData>
        </a:graphic>
      </p:graphicFrame>
      <p:sp>
        <p:nvSpPr>
          <p:cNvPr id="5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665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 txBox="1">
            <a:spLocks/>
          </p:cNvSpPr>
          <p:nvPr/>
        </p:nvSpPr>
        <p:spPr bwMode="auto">
          <a:xfrm>
            <a:off x="457200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dirty="0" err="1" smtClean="0">
                <a:latin typeface="Calibri" charset="0"/>
              </a:rPr>
              <a:t>Sichere</a:t>
            </a:r>
            <a:r>
              <a:rPr lang="en-US" sz="4400" dirty="0" smtClean="0">
                <a:latin typeface="Calibri" charset="0"/>
              </a:rPr>
              <a:t> </a:t>
            </a:r>
            <a:r>
              <a:rPr lang="en-US" sz="4400" dirty="0" err="1" smtClean="0">
                <a:latin typeface="Calibri" charset="0"/>
              </a:rPr>
              <a:t>Pläne</a:t>
            </a:r>
            <a:endParaRPr lang="en-US" sz="4400" dirty="0">
              <a:latin typeface="Calibri" charset="0"/>
            </a:endParaRPr>
          </a:p>
        </p:txBody>
      </p:sp>
      <p:sp>
        <p:nvSpPr>
          <p:cNvPr id="47107" name="Content Placeholder 2"/>
          <p:cNvSpPr txBox="1">
            <a:spLocks/>
          </p:cNvSpPr>
          <p:nvPr/>
        </p:nvSpPr>
        <p:spPr bwMode="auto">
          <a:xfrm>
            <a:off x="457200" y="1371600"/>
            <a:ext cx="8579296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 smtClean="0">
                <a:latin typeface="Calibri" charset="0"/>
              </a:rPr>
              <a:t>Sei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ein</a:t>
            </a:r>
            <a:r>
              <a:rPr lang="en-US" sz="2800" dirty="0" smtClean="0">
                <a:latin typeface="Calibri" charset="0"/>
              </a:rPr>
              <a:t> Schema </a:t>
            </a:r>
            <a:r>
              <a:rPr lang="en-US" sz="2800" dirty="0" err="1" smtClean="0">
                <a:latin typeface="Calibri" charset="0"/>
              </a:rPr>
              <a:t>für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eine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probabilist</a:t>
            </a:r>
            <a:r>
              <a:rPr lang="en-US" sz="2800" dirty="0" smtClean="0">
                <a:latin typeface="Calibri" charset="0"/>
              </a:rPr>
              <a:t>. DB </a:t>
            </a:r>
            <a:r>
              <a:rPr lang="en-US" sz="2800" dirty="0" err="1" smtClean="0">
                <a:latin typeface="Calibri" charset="0"/>
              </a:rPr>
              <a:t>gegeben</a:t>
            </a:r>
            <a:endParaRPr lang="en-US" sz="2800" dirty="0" smtClean="0">
              <a:latin typeface="Calibri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 smtClean="0">
                <a:latin typeface="Calibri" charset="0"/>
              </a:rPr>
              <a:t>Relationen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tupel-unabhängig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oder</a:t>
            </a:r>
            <a:r>
              <a:rPr lang="en-US" sz="2800" dirty="0" smtClean="0">
                <a:latin typeface="Calibri" charset="0"/>
              </a:rPr>
              <a:t> BUD </a:t>
            </a:r>
            <a:r>
              <a:rPr lang="en-US" sz="2800" dirty="0" err="1" smtClean="0">
                <a:latin typeface="Calibri" charset="0"/>
              </a:rPr>
              <a:t>bei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gegebenem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Schlüssel</a:t>
            </a:r>
            <a:endParaRPr lang="en-US" sz="2800" dirty="0" smtClean="0">
              <a:latin typeface="Calibri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alibri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alibri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alibri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 smtClean="0">
                <a:solidFill>
                  <a:schemeClr val="tx2"/>
                </a:solidFill>
                <a:latin typeface="Calibri" charset="0"/>
              </a:rPr>
              <a:t>Anfrageoptimierung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</a:rPr>
              <a:t>: </a:t>
            </a:r>
            <a:r>
              <a:rPr lang="en-US" sz="2800" dirty="0" err="1" smtClean="0">
                <a:latin typeface="Calibri" charset="0"/>
              </a:rPr>
              <a:t>Finde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kostengünstigen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aber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sicheren</a:t>
            </a:r>
            <a:r>
              <a:rPr lang="en-US" sz="2800" dirty="0" smtClean="0">
                <a:latin typeface="Calibri" charset="0"/>
              </a:rPr>
              <a:t> Plan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>
                <a:solidFill>
                  <a:srgbClr val="D2533C"/>
                </a:solidFill>
              </a:rPr>
              <a:t>Gibt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es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für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jede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Anfrage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einen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sicheren</a:t>
            </a:r>
            <a:r>
              <a:rPr lang="en-US" sz="2800" dirty="0">
                <a:solidFill>
                  <a:srgbClr val="D2533C"/>
                </a:solidFill>
              </a:rPr>
              <a:t> Plan</a:t>
            </a:r>
            <a:r>
              <a:rPr lang="en-US" sz="2800" dirty="0" smtClean="0">
                <a:solidFill>
                  <a:srgbClr val="D2533C"/>
                </a:solidFill>
              </a:rPr>
              <a:t>?</a:t>
            </a:r>
            <a:endParaRPr lang="en-US" sz="2800" dirty="0">
              <a:latin typeface="Calibri" charset="0"/>
            </a:endParaRPr>
          </a:p>
          <a:p>
            <a:pPr lvl="2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alibri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alibri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0548" y="2996952"/>
            <a:ext cx="5865708" cy="120032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400" b="1" dirty="0"/>
              <a:t>Definition</a:t>
            </a:r>
            <a:r>
              <a:rPr lang="en-US" sz="2400" dirty="0"/>
              <a:t>: </a:t>
            </a:r>
            <a:r>
              <a:rPr lang="en-US" sz="2400" dirty="0" err="1" smtClean="0"/>
              <a:t>Ein</a:t>
            </a:r>
            <a:r>
              <a:rPr lang="en-US" sz="2400" dirty="0" smtClean="0"/>
              <a:t> Plan </a:t>
            </a:r>
            <a:r>
              <a:rPr lang="en-US" sz="2400" dirty="0" err="1" smtClean="0"/>
              <a:t>heißt</a:t>
            </a:r>
            <a:r>
              <a:rPr lang="en-US" sz="2400" dirty="0" smtClean="0"/>
              <a:t> </a:t>
            </a:r>
            <a:r>
              <a:rPr lang="en-US" sz="2400" i="1" dirty="0" err="1" smtClean="0"/>
              <a:t>sicher</a:t>
            </a:r>
            <a:r>
              <a:rPr lang="en-US" sz="2400" dirty="0" smtClean="0"/>
              <a:t>, </a:t>
            </a:r>
            <a:r>
              <a:rPr lang="en-US" sz="2400" dirty="0" err="1" smtClean="0"/>
              <a:t>wenn</a:t>
            </a:r>
            <a:r>
              <a:rPr lang="en-US" sz="2400" dirty="0" smtClean="0"/>
              <a:t> </a:t>
            </a:r>
            <a:r>
              <a:rPr lang="en-US" sz="2400" dirty="0" err="1" smtClean="0"/>
              <a:t>er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die </a:t>
            </a:r>
            <a:r>
              <a:rPr lang="en-US" sz="2400" dirty="0" err="1" smtClean="0"/>
              <a:t>Wahrscheinlichkeiten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die </a:t>
            </a:r>
            <a:r>
              <a:rPr lang="en-US" sz="2400" dirty="0" err="1" smtClean="0"/>
              <a:t>Ausgabe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richtig</a:t>
            </a:r>
            <a:r>
              <a:rPr lang="en-US" sz="2400" dirty="0" smtClean="0"/>
              <a:t> </a:t>
            </a:r>
            <a:r>
              <a:rPr lang="en-US" sz="2400" dirty="0" err="1" smtClean="0"/>
              <a:t>berechnet</a:t>
            </a:r>
            <a:endParaRPr lang="en-US" sz="24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599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</a:rPr>
              <a:t>Unsichere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</a:rPr>
              <a:t>Anfragen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29901" name="Group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329636"/>
              </p:ext>
            </p:extLst>
          </p:nvPr>
        </p:nvGraphicFramePr>
        <p:xfrm>
          <a:off x="3712872" y="1519798"/>
          <a:ext cx="1447800" cy="2185988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9900" name="Group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73600"/>
              </p:ext>
            </p:extLst>
          </p:nvPr>
        </p:nvGraphicFramePr>
        <p:xfrm>
          <a:off x="971563" y="1519798"/>
          <a:ext cx="1446212" cy="1481139"/>
        </p:xfrm>
        <a:graphic>
          <a:graphicData uri="http://schemas.openxmlformats.org/drawingml/2006/table">
            <a:tbl>
              <a:tblPr/>
              <a:tblGrid>
                <a:gridCol w="722312"/>
                <a:gridCol w="723900"/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x1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p1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x2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p2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9902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039637"/>
              </p:ext>
            </p:extLst>
          </p:nvPr>
        </p:nvGraphicFramePr>
        <p:xfrm>
          <a:off x="6458616" y="1519798"/>
          <a:ext cx="1446213" cy="1973263"/>
        </p:xfrm>
        <a:graphic>
          <a:graphicData uri="http://schemas.openxmlformats.org/drawingml/2006/table">
            <a:tbl>
              <a:tblPr/>
              <a:tblGrid>
                <a:gridCol w="722313"/>
                <a:gridCol w="7239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y1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q1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>
                        <a:alpha val="95000"/>
                      </a:srgbClr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q2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>
                        <a:alpha val="9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801" name="Text Box 45"/>
          <p:cNvSpPr txBox="1">
            <a:spLocks/>
          </p:cNvSpPr>
          <p:nvPr/>
        </p:nvSpPr>
        <p:spPr bwMode="auto">
          <a:xfrm>
            <a:off x="425561" y="1308115"/>
            <a:ext cx="411946" cy="52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 smtClean="0"/>
              <a:t>R</a:t>
            </a:r>
            <a:endParaRPr lang="en-US" sz="3000" baseline="30000" dirty="0"/>
          </a:p>
        </p:txBody>
      </p:sp>
      <p:sp>
        <p:nvSpPr>
          <p:cNvPr id="31802" name="Text Box 46"/>
          <p:cNvSpPr txBox="1">
            <a:spLocks/>
          </p:cNvSpPr>
          <p:nvPr/>
        </p:nvSpPr>
        <p:spPr bwMode="auto">
          <a:xfrm>
            <a:off x="6010104" y="1330340"/>
            <a:ext cx="364820" cy="52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 smtClean="0"/>
              <a:t>T</a:t>
            </a:r>
            <a:endParaRPr lang="en-US" sz="3000" baseline="30000" dirty="0"/>
          </a:p>
        </p:txBody>
      </p:sp>
      <p:sp>
        <p:nvSpPr>
          <p:cNvPr id="31803" name="Text Box 47"/>
          <p:cNvSpPr txBox="1">
            <a:spLocks/>
          </p:cNvSpPr>
          <p:nvPr/>
        </p:nvSpPr>
        <p:spPr bwMode="auto">
          <a:xfrm>
            <a:off x="3203135" y="1333934"/>
            <a:ext cx="381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S</a:t>
            </a:r>
          </a:p>
        </p:txBody>
      </p:sp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4031959" y="3949077"/>
            <a:ext cx="2749550" cy="2668588"/>
            <a:chOff x="3360" y="2591"/>
            <a:chExt cx="1732" cy="1681"/>
          </a:xfrm>
        </p:grpSpPr>
        <p:sp>
          <p:nvSpPr>
            <p:cNvPr id="31837" name="Rectangle 54"/>
            <p:cNvSpPr>
              <a:spLocks noChangeArrowheads="1"/>
            </p:cNvSpPr>
            <p:nvPr/>
          </p:nvSpPr>
          <p:spPr bwMode="auto">
            <a:xfrm>
              <a:off x="4224" y="2928"/>
              <a:ext cx="30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4600">
                  <a:ea typeface="ＭＳ ゴシック" charset="0"/>
                  <a:cs typeface="ＭＳ ゴシック" charset="0"/>
                </a:rPr>
                <a:t>⋈</a:t>
              </a:r>
            </a:p>
          </p:txBody>
        </p:sp>
        <p:sp>
          <p:nvSpPr>
            <p:cNvPr id="31838" name="Rectangle 55"/>
            <p:cNvSpPr>
              <a:spLocks noChangeArrowheads="1"/>
            </p:cNvSpPr>
            <p:nvPr/>
          </p:nvSpPr>
          <p:spPr bwMode="auto">
            <a:xfrm>
              <a:off x="4216" y="2591"/>
              <a:ext cx="30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3000" dirty="0" smtClean="0">
                  <a:latin typeface="Symbol" charset="0"/>
                  <a:sym typeface="Symbol" charset="0"/>
                </a:rPr>
                <a:t></a:t>
              </a:r>
              <a:endParaRPr lang="en-US" sz="3000" baseline="30000" dirty="0"/>
            </a:p>
          </p:txBody>
        </p:sp>
        <p:sp>
          <p:nvSpPr>
            <p:cNvPr id="31839" name="Rectangle 107"/>
            <p:cNvSpPr>
              <a:spLocks noChangeArrowheads="1"/>
            </p:cNvSpPr>
            <p:nvPr/>
          </p:nvSpPr>
          <p:spPr bwMode="auto">
            <a:xfrm>
              <a:off x="3840" y="3600"/>
              <a:ext cx="30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4600">
                  <a:ea typeface="ＭＳ ゴシック" charset="0"/>
                  <a:cs typeface="ＭＳ ゴシック" charset="0"/>
                </a:rPr>
                <a:t>⋈</a:t>
              </a:r>
            </a:p>
          </p:txBody>
        </p:sp>
        <p:sp>
          <p:nvSpPr>
            <p:cNvPr id="31840" name="Rectangle 108"/>
            <p:cNvSpPr>
              <a:spLocks noChangeArrowheads="1"/>
            </p:cNvSpPr>
            <p:nvPr/>
          </p:nvSpPr>
          <p:spPr bwMode="auto">
            <a:xfrm>
              <a:off x="3832" y="3349"/>
              <a:ext cx="30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3000" dirty="0" smtClean="0">
                  <a:latin typeface="Symbol" charset="0"/>
                  <a:sym typeface="Symbol" charset="0"/>
                </a:rPr>
                <a:t></a:t>
              </a:r>
              <a:endParaRPr lang="en-US" sz="3000" baseline="30000" dirty="0"/>
            </a:p>
          </p:txBody>
        </p:sp>
        <p:sp>
          <p:nvSpPr>
            <p:cNvPr id="31841" name="Rectangle 109"/>
            <p:cNvSpPr>
              <a:spLocks noChangeArrowheads="1"/>
            </p:cNvSpPr>
            <p:nvPr/>
          </p:nvSpPr>
          <p:spPr bwMode="auto">
            <a:xfrm>
              <a:off x="3360" y="398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400"/>
                <a:t>R</a:t>
              </a:r>
            </a:p>
          </p:txBody>
        </p:sp>
        <p:sp>
          <p:nvSpPr>
            <p:cNvPr id="31842" name="Rectangle 110"/>
            <p:cNvSpPr>
              <a:spLocks noChangeArrowheads="1"/>
            </p:cNvSpPr>
            <p:nvPr/>
          </p:nvSpPr>
          <p:spPr bwMode="auto">
            <a:xfrm>
              <a:off x="4311" y="398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400"/>
                <a:t>S</a:t>
              </a:r>
            </a:p>
          </p:txBody>
        </p:sp>
        <p:sp>
          <p:nvSpPr>
            <p:cNvPr id="31843" name="Rectangle 111"/>
            <p:cNvSpPr>
              <a:spLocks noChangeArrowheads="1"/>
            </p:cNvSpPr>
            <p:nvPr/>
          </p:nvSpPr>
          <p:spPr bwMode="auto">
            <a:xfrm>
              <a:off x="4859" y="355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400"/>
                <a:t>T</a:t>
              </a:r>
            </a:p>
          </p:txBody>
        </p:sp>
        <p:sp>
          <p:nvSpPr>
            <p:cNvPr id="31844" name="Line 112"/>
            <p:cNvSpPr>
              <a:spLocks noChangeShapeType="1"/>
            </p:cNvSpPr>
            <p:nvPr/>
          </p:nvSpPr>
          <p:spPr bwMode="auto">
            <a:xfrm flipV="1">
              <a:off x="3696" y="393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5" name="Line 113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6" name="Line 114"/>
            <p:cNvSpPr>
              <a:spLocks noChangeShapeType="1"/>
            </p:cNvSpPr>
            <p:nvPr/>
          </p:nvSpPr>
          <p:spPr bwMode="auto">
            <a:xfrm flipH="1" flipV="1">
              <a:off x="4464" y="3456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7" name="Line 115"/>
            <p:cNvSpPr>
              <a:spLocks noChangeShapeType="1"/>
            </p:cNvSpPr>
            <p:nvPr/>
          </p:nvSpPr>
          <p:spPr bwMode="auto">
            <a:xfrm flipV="1">
              <a:off x="3984" y="36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8" name="Line 116"/>
            <p:cNvSpPr>
              <a:spLocks noChangeShapeType="1"/>
            </p:cNvSpPr>
            <p:nvPr/>
          </p:nvSpPr>
          <p:spPr bwMode="auto">
            <a:xfrm flipV="1">
              <a:off x="4128" y="340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849" name="Line 117"/>
            <p:cNvSpPr>
              <a:spLocks noChangeShapeType="1"/>
            </p:cNvSpPr>
            <p:nvPr/>
          </p:nvSpPr>
          <p:spPr bwMode="auto">
            <a:xfrm flipV="1">
              <a:off x="4368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329892" name="Group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129982"/>
              </p:ext>
            </p:extLst>
          </p:nvPr>
        </p:nvGraphicFramePr>
        <p:xfrm>
          <a:off x="3422359" y="5855664"/>
          <a:ext cx="458788" cy="670388"/>
        </p:xfrm>
        <a:graphic>
          <a:graphicData uri="http://schemas.openxmlformats.org/drawingml/2006/table">
            <a:tbl>
              <a:tblPr/>
              <a:tblGrid>
                <a:gridCol w="458788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p1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p2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9897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43649"/>
              </p:ext>
            </p:extLst>
          </p:nvPr>
        </p:nvGraphicFramePr>
        <p:xfrm>
          <a:off x="5999829" y="4414921"/>
          <a:ext cx="1905000" cy="670388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p1q1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(1-(1-p1)(1-p2))q2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9893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844847"/>
              </p:ext>
            </p:extLst>
          </p:nvPr>
        </p:nvGraphicFramePr>
        <p:xfrm>
          <a:off x="4108159" y="4946027"/>
          <a:ext cx="457200" cy="1006476"/>
        </p:xfrm>
        <a:graphic>
          <a:graphicData uri="http://schemas.openxmlformats.org/drawingml/2006/table">
            <a:tbl>
              <a:tblPr/>
              <a:tblGrid>
                <a:gridCol w="457200"/>
              </a:tblGrid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p1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p1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p2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</a:tr>
            </a:tbl>
          </a:graphicData>
        </a:graphic>
      </p:graphicFrame>
      <p:sp>
        <p:nvSpPr>
          <p:cNvPr id="329888" name="AutoShape 160"/>
          <p:cNvSpPr>
            <a:spLocks noChangeArrowheads="1"/>
          </p:cNvSpPr>
          <p:nvPr/>
        </p:nvSpPr>
        <p:spPr bwMode="auto">
          <a:xfrm>
            <a:off x="7720021" y="4198583"/>
            <a:ext cx="1423979" cy="609064"/>
          </a:xfrm>
          <a:prstGeom prst="cloud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eaLnBrk="0" hangingPunct="0"/>
            <a:r>
              <a:rPr lang="en-US" sz="2000" dirty="0" smtClean="0"/>
              <a:t>Wrong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35807" y="3940469"/>
            <a:ext cx="3454792" cy="1547008"/>
            <a:chOff x="135807" y="3940469"/>
            <a:chExt cx="3454792" cy="1547008"/>
          </a:xfrm>
        </p:grpSpPr>
        <p:sp>
          <p:nvSpPr>
            <p:cNvPr id="30" name="TextBox 29"/>
            <p:cNvSpPr txBox="1"/>
            <p:nvPr/>
          </p:nvSpPr>
          <p:spPr>
            <a:xfrm>
              <a:off x="135807" y="4964257"/>
              <a:ext cx="3448989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1270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sz="2800" dirty="0" smtClean="0">
                  <a:solidFill>
                    <a:srgbClr val="D2533C"/>
                  </a:solidFill>
                  <a:ea typeface="ＭＳ Ｐゴシック" pitchFamily="8" charset="-128"/>
                </a:rPr>
                <a:t>H</a:t>
              </a:r>
              <a:r>
                <a:rPr lang="en-US" sz="2800" baseline="-25000" dirty="0" smtClean="0">
                  <a:solidFill>
                    <a:srgbClr val="D2533C"/>
                  </a:solidFill>
                  <a:ea typeface="ＭＳ Ｐゴシック" pitchFamily="8" charset="-128"/>
                </a:rPr>
                <a:t>0</a:t>
              </a:r>
              <a:r>
                <a:rPr lang="en-US" sz="2800" dirty="0" smtClean="0">
                  <a:ea typeface="ＭＳ Ｐゴシック" pitchFamily="8" charset="-128"/>
                </a:rPr>
                <a:t> </a:t>
              </a:r>
              <a:r>
                <a:rPr lang="en-US" sz="2800" dirty="0">
                  <a:ea typeface="ＭＳ Ｐゴシック" pitchFamily="8" charset="-128"/>
                </a:rPr>
                <a:t>:- </a:t>
              </a:r>
              <a:r>
                <a:rPr lang="en-US" sz="2800" dirty="0" smtClean="0">
                  <a:ea typeface="ＭＳ Ｐゴシック" pitchFamily="8" charset="-128"/>
                </a:rPr>
                <a:t>R(</a:t>
              </a:r>
              <a:r>
                <a:rPr lang="en-US" sz="2800" dirty="0">
                  <a:ea typeface="ＭＳ Ｐゴシック" pitchFamily="8" charset="-128"/>
                </a:rPr>
                <a:t>x),S(</a:t>
              </a:r>
              <a:r>
                <a:rPr lang="en-US" sz="2800" dirty="0" err="1">
                  <a:ea typeface="ＭＳ Ｐゴシック" pitchFamily="8" charset="-128"/>
                </a:rPr>
                <a:t>x,y</a:t>
              </a:r>
              <a:r>
                <a:rPr lang="en-US" sz="2800" dirty="0">
                  <a:ea typeface="ＭＳ Ｐゴシック" pitchFamily="8" charset="-128"/>
                </a:rPr>
                <a:t>),</a:t>
              </a:r>
              <a:r>
                <a:rPr lang="en-US" sz="2800" dirty="0" smtClean="0">
                  <a:ea typeface="ＭＳ Ｐゴシック" pitchFamily="8" charset="-128"/>
                </a:rPr>
                <a:t>T(</a:t>
              </a:r>
              <a:r>
                <a:rPr lang="en-US" sz="2800" dirty="0">
                  <a:ea typeface="ＭＳ Ｐゴシック" pitchFamily="8" charset="-128"/>
                </a:rPr>
                <a:t>y)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5807" y="3940469"/>
              <a:ext cx="3454792" cy="92333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2800">
                  <a:latin typeface="Arial"/>
                </a:defRPr>
              </a:lvl1pPr>
            </a:lstStyle>
            <a:p>
              <a:r>
                <a:rPr lang="en-US" sz="1800" dirty="0"/>
                <a:t>SELECT DISTINCT ‘yes’</a:t>
              </a:r>
            </a:p>
            <a:p>
              <a:r>
                <a:rPr lang="en-US" sz="1800" dirty="0"/>
                <a:t>FROM R, </a:t>
              </a:r>
              <a:r>
                <a:rPr lang="en-US" sz="1800" dirty="0" smtClean="0"/>
                <a:t>S, T</a:t>
              </a:r>
              <a:br>
                <a:rPr lang="en-US" sz="1800" dirty="0" smtClean="0"/>
              </a:br>
              <a:r>
                <a:rPr lang="en-US" sz="1800" dirty="0" smtClean="0"/>
                <a:t>WHERE </a:t>
              </a:r>
              <a:r>
                <a:rPr lang="en-US" sz="1800" dirty="0" err="1"/>
                <a:t>R.x</a:t>
              </a:r>
              <a:r>
                <a:rPr lang="en-US" sz="1800" dirty="0"/>
                <a:t> = </a:t>
              </a:r>
              <a:r>
                <a:rPr lang="en-US" sz="1800" dirty="0" err="1" smtClean="0"/>
                <a:t>S.x</a:t>
              </a:r>
              <a:r>
                <a:rPr lang="en-US" sz="1800" dirty="0" smtClean="0"/>
                <a:t> and </a:t>
              </a:r>
              <a:r>
                <a:rPr lang="en-US" sz="1800" dirty="0" err="1" smtClean="0"/>
                <a:t>S.y</a:t>
              </a:r>
              <a:r>
                <a:rPr lang="en-US" sz="1800" dirty="0"/>
                <a:t> </a:t>
              </a:r>
              <a:r>
                <a:rPr lang="en-US" sz="1800" dirty="0" smtClean="0"/>
                <a:t>= </a:t>
              </a:r>
              <a:r>
                <a:rPr lang="en-US" sz="1800" dirty="0" err="1" smtClean="0"/>
                <a:t>T.y</a:t>
              </a:r>
              <a:endParaRPr lang="en-US" sz="1800" dirty="0"/>
            </a:p>
          </p:txBody>
        </p:sp>
      </p:grpSp>
      <p:sp>
        <p:nvSpPr>
          <p:cNvPr id="35" name="AutoShape 160"/>
          <p:cNvSpPr>
            <a:spLocks noChangeArrowheads="1"/>
          </p:cNvSpPr>
          <p:nvPr/>
        </p:nvSpPr>
        <p:spPr bwMode="auto">
          <a:xfrm>
            <a:off x="5955362" y="5949280"/>
            <a:ext cx="3009126" cy="34051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eaLnBrk="0" hangingPunct="0"/>
            <a:r>
              <a:rPr lang="en-US" sz="1400" dirty="0" smtClean="0"/>
              <a:t>Der Plan </a:t>
            </a:r>
            <a:r>
              <a:rPr lang="en-US" sz="1400" dirty="0" err="1" smtClean="0"/>
              <a:t>bestimmt</a:t>
            </a:r>
            <a:r>
              <a:rPr lang="en-US" sz="1400" dirty="0" smtClean="0"/>
              <a:t> </a:t>
            </a:r>
            <a:r>
              <a:rPr lang="en-US" sz="1400" dirty="0" err="1" smtClean="0"/>
              <a:t>eine</a:t>
            </a:r>
            <a:r>
              <a:rPr lang="en-US" sz="1400" dirty="0" smtClean="0"/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obere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Grenze</a:t>
            </a:r>
            <a:endParaRPr lang="en-US" sz="1400" dirty="0"/>
          </a:p>
        </p:txBody>
      </p:sp>
      <p:graphicFrame>
        <p:nvGraphicFramePr>
          <p:cNvPr id="36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423849"/>
              </p:ext>
            </p:extLst>
          </p:nvPr>
        </p:nvGraphicFramePr>
        <p:xfrm>
          <a:off x="5938425" y="3772872"/>
          <a:ext cx="3170295" cy="335194"/>
        </p:xfrm>
        <a:graphic>
          <a:graphicData uri="http://schemas.openxmlformats.org/drawingml/2006/table">
            <a:tbl>
              <a:tblPr/>
              <a:tblGrid>
                <a:gridCol w="317029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1-(1-p1q1)(1-(1-(1-p1)(1-p2))q2)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107504" y="5877272"/>
            <a:ext cx="29523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W Gatterbauer, D </a:t>
            </a:r>
            <a:r>
              <a:rPr lang="de-DE" sz="1100" dirty="0" err="1">
                <a:solidFill>
                  <a:srgbClr val="0000FF"/>
                </a:solidFill>
              </a:rPr>
              <a:t>Suciu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Oblivious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bounds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probability</a:t>
            </a:r>
            <a:r>
              <a:rPr lang="de-DE" sz="1100" dirty="0">
                <a:solidFill>
                  <a:srgbClr val="0000FF"/>
                </a:solidFill>
              </a:rPr>
              <a:t> of Boolean </a:t>
            </a:r>
            <a:r>
              <a:rPr lang="de-DE" sz="1100" dirty="0" err="1" smtClean="0">
                <a:solidFill>
                  <a:srgbClr val="0000FF"/>
                </a:solidFill>
              </a:rPr>
              <a:t>functions</a:t>
            </a:r>
            <a:r>
              <a:rPr lang="de-DE" sz="1100" dirty="0" smtClean="0">
                <a:solidFill>
                  <a:srgbClr val="0000FF"/>
                </a:solidFill>
              </a:rPr>
              <a:t>, ACM </a:t>
            </a:r>
            <a:r>
              <a:rPr lang="de-DE" sz="1100" dirty="0">
                <a:solidFill>
                  <a:srgbClr val="0000FF"/>
                </a:solidFill>
              </a:rPr>
              <a:t>Transactions on Database Systems (TODS) 39 (1), 5, </a:t>
            </a:r>
            <a:r>
              <a:rPr lang="de-DE" sz="1100" b="1" dirty="0">
                <a:solidFill>
                  <a:srgbClr val="FF0000"/>
                </a:solidFill>
              </a:rPr>
              <a:t>2013</a:t>
            </a: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3007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888" grpId="0" animBg="1"/>
      <p:bldP spid="35" grpId="0" animBg="1"/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Extensionale</a:t>
            </a:r>
            <a:r>
              <a:rPr lang="en-US" dirty="0" smtClean="0"/>
              <a:t> </a:t>
            </a:r>
            <a:r>
              <a:rPr lang="en-US" dirty="0" err="1" smtClean="0"/>
              <a:t>Pläne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 smtClean="0"/>
              <a:t>PostgreSQL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713" y="1358543"/>
            <a:ext cx="3454792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800" dirty="0"/>
              <a:t>SELECT DISTINCT ‘yes’</a:t>
            </a:r>
          </a:p>
          <a:p>
            <a:r>
              <a:rPr lang="en-US" sz="1800" dirty="0"/>
              <a:t>FROM R, </a:t>
            </a:r>
            <a:r>
              <a:rPr lang="en-US" sz="1800" dirty="0" smtClean="0"/>
              <a:t>S, T</a:t>
            </a:r>
            <a:br>
              <a:rPr lang="en-US" sz="1800" dirty="0" smtClean="0"/>
            </a:br>
            <a:r>
              <a:rPr lang="en-US" sz="1800" dirty="0" smtClean="0"/>
              <a:t>WHERE </a:t>
            </a:r>
            <a:r>
              <a:rPr lang="en-US" sz="1800" dirty="0" err="1"/>
              <a:t>R.x</a:t>
            </a:r>
            <a:r>
              <a:rPr lang="en-US" sz="1800" dirty="0"/>
              <a:t> = </a:t>
            </a:r>
            <a:r>
              <a:rPr lang="en-US" sz="1800" dirty="0" err="1" smtClean="0"/>
              <a:t>S.x</a:t>
            </a:r>
            <a:r>
              <a:rPr lang="en-US" sz="1800" dirty="0" smtClean="0"/>
              <a:t> and </a:t>
            </a:r>
            <a:r>
              <a:rPr lang="en-US" sz="1800" dirty="0" err="1" smtClean="0"/>
              <a:t>S.y</a:t>
            </a:r>
            <a:r>
              <a:rPr lang="en-US" sz="1800" dirty="0"/>
              <a:t> </a:t>
            </a:r>
            <a:r>
              <a:rPr lang="en-US" sz="1800" dirty="0" smtClean="0"/>
              <a:t>= </a:t>
            </a:r>
            <a:r>
              <a:rPr lang="en-US" sz="1800" dirty="0" err="1" smtClean="0"/>
              <a:t>T.y</a:t>
            </a:r>
            <a:endParaRPr lang="en-US" sz="1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40451" y="3287076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 smtClean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cxnSp>
        <p:nvCxnSpPr>
          <p:cNvPr id="8" name="Straight Connector 7"/>
          <p:cNvCxnSpPr>
            <a:stCxn id="13" idx="0"/>
            <a:endCxn id="7" idx="1"/>
          </p:cNvCxnSpPr>
          <p:nvPr/>
        </p:nvCxnSpPr>
        <p:spPr>
          <a:xfrm flipV="1">
            <a:off x="1190309" y="3841074"/>
            <a:ext cx="850142" cy="2009754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2" idx="0"/>
            <a:endCxn id="19" idx="1"/>
          </p:cNvCxnSpPr>
          <p:nvPr/>
        </p:nvCxnSpPr>
        <p:spPr>
          <a:xfrm flipV="1">
            <a:off x="2502116" y="5728665"/>
            <a:ext cx="696052" cy="554896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0"/>
            <a:endCxn id="11" idx="2"/>
          </p:cNvCxnSpPr>
          <p:nvPr/>
        </p:nvCxnSpPr>
        <p:spPr>
          <a:xfrm flipH="1" flipV="1">
            <a:off x="2262830" y="2882837"/>
            <a:ext cx="8454" cy="404239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81017" y="2236506"/>
            <a:ext cx="76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Arial"/>
              </a:rPr>
              <a:t>Π</a:t>
            </a:r>
            <a:r>
              <a:rPr lang="en-US" sz="3600" baseline="-25000" dirty="0" err="1" smtClean="0">
                <a:latin typeface="Arial"/>
              </a:rPr>
              <a:t>Φ</a:t>
            </a:r>
            <a:endParaRPr lang="en-US" sz="3600" baseline="-25000" dirty="0" smtClean="0"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1042" y="6283561"/>
            <a:ext cx="112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92934"/>
                </a:solidFill>
                <a:latin typeface="Arial"/>
              </a:rPr>
              <a:t>S(</a:t>
            </a:r>
            <a:r>
              <a:rPr lang="en-US" sz="2800" dirty="0" err="1" smtClean="0">
                <a:solidFill>
                  <a:srgbClr val="292934"/>
                </a:solidFill>
                <a:latin typeface="Arial"/>
              </a:rPr>
              <a:t>x,y</a:t>
            </a:r>
            <a:r>
              <a:rPr lang="en-US" sz="2800" dirty="0" smtClean="0">
                <a:solidFill>
                  <a:srgbClr val="292934"/>
                </a:solidFill>
                <a:latin typeface="Arial"/>
              </a:rPr>
              <a:t>)</a:t>
            </a:r>
            <a:endParaRPr lang="en-US" sz="2800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978" y="5850828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92934"/>
                </a:solidFill>
                <a:latin typeface="Arial"/>
              </a:rPr>
              <a:t>R(x)</a:t>
            </a:r>
            <a:endParaRPr lang="en-US" sz="2800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2865" y="4245418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Arial"/>
              </a:rPr>
              <a:t>Π</a:t>
            </a:r>
            <a:r>
              <a:rPr lang="en-US" sz="3600" baseline="-25000" dirty="0" err="1" smtClean="0">
                <a:latin typeface="Arial"/>
              </a:rPr>
              <a:t>x</a:t>
            </a:r>
            <a:endParaRPr lang="en-US" sz="3600" baseline="-25000" dirty="0" smtClean="0">
              <a:latin typeface="Arial"/>
            </a:endParaRPr>
          </a:p>
        </p:txBody>
      </p:sp>
      <p:cxnSp>
        <p:nvCxnSpPr>
          <p:cNvPr id="15" name="Straight Connector 14"/>
          <p:cNvCxnSpPr>
            <a:stCxn id="7" idx="3"/>
            <a:endCxn id="14" idx="0"/>
          </p:cNvCxnSpPr>
          <p:nvPr/>
        </p:nvCxnSpPr>
        <p:spPr>
          <a:xfrm>
            <a:off x="2502116" y="3841074"/>
            <a:ext cx="936739" cy="404344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31194" y="2236506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425788" y="3532640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463014" y="4245418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</a:t>
            </a:r>
            <a:endParaRPr lang="en-US" sz="1200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198168" y="5174667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 smtClean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cxnSp>
        <p:nvCxnSpPr>
          <p:cNvPr id="23" name="Straight Connector 22"/>
          <p:cNvCxnSpPr>
            <a:stCxn id="19" idx="3"/>
            <a:endCxn id="32" idx="0"/>
          </p:cNvCxnSpPr>
          <p:nvPr/>
        </p:nvCxnSpPr>
        <p:spPr>
          <a:xfrm>
            <a:off x="3659833" y="5728665"/>
            <a:ext cx="722848" cy="55620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83505" y="5420231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971338" y="6284865"/>
            <a:ext cx="822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92934"/>
                </a:solidFill>
                <a:latin typeface="Arial"/>
              </a:rPr>
              <a:t>T(y)</a:t>
            </a:r>
            <a:endParaRPr lang="en-US" sz="2800" dirty="0">
              <a:solidFill>
                <a:srgbClr val="292934"/>
              </a:solidFill>
              <a:latin typeface="Arial"/>
            </a:endParaRPr>
          </a:p>
        </p:txBody>
      </p:sp>
      <p:cxnSp>
        <p:nvCxnSpPr>
          <p:cNvPr id="37" name="Straight Connector 36"/>
          <p:cNvCxnSpPr>
            <a:stCxn id="14" idx="2"/>
            <a:endCxn id="19" idx="0"/>
          </p:cNvCxnSpPr>
          <p:nvPr/>
        </p:nvCxnSpPr>
        <p:spPr>
          <a:xfrm flipH="1">
            <a:off x="3429001" y="4891749"/>
            <a:ext cx="9854" cy="282918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355976" y="2650191"/>
            <a:ext cx="4837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Der Plan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D2533C"/>
                </a:solidFill>
              </a:rPr>
              <a:t>unsicher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liefert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>
                <a:solidFill>
                  <a:srgbClr val="D2533C"/>
                </a:solidFill>
              </a:rPr>
              <a:t>obere</a:t>
            </a:r>
            <a:r>
              <a:rPr lang="en-US" dirty="0" smtClean="0">
                <a:solidFill>
                  <a:srgbClr val="D2533C"/>
                </a:solidFill>
              </a:rPr>
              <a:t> </a:t>
            </a:r>
            <a:r>
              <a:rPr lang="en-US" dirty="0" err="1" smtClean="0">
                <a:solidFill>
                  <a:srgbClr val="D2533C"/>
                </a:solidFill>
              </a:rPr>
              <a:t>Grenze</a:t>
            </a:r>
            <a:r>
              <a:rPr lang="en-US" dirty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den </a:t>
            </a:r>
            <a:r>
              <a:rPr lang="en-US" dirty="0" err="1" smtClean="0"/>
              <a:t>Wahrscheinlichkeitswert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dass</a:t>
            </a:r>
            <a:r>
              <a:rPr lang="en-US" dirty="0" smtClean="0"/>
              <a:t> die </a:t>
            </a:r>
            <a:r>
              <a:rPr lang="en-US" dirty="0" err="1" smtClean="0"/>
              <a:t>Anfrage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‘yes’ </a:t>
            </a:r>
            <a:r>
              <a:rPr lang="en-US" dirty="0" err="1" smtClean="0"/>
              <a:t>beantwortet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355976" y="4089846"/>
            <a:ext cx="3595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 Plan </a:t>
            </a:r>
            <a:r>
              <a:rPr lang="en-US" dirty="0" err="1" smtClean="0"/>
              <a:t>generiert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D2533C"/>
                </a:solidFill>
              </a:rPr>
              <a:t>untere</a:t>
            </a:r>
            <a:r>
              <a:rPr lang="en-US" dirty="0" smtClean="0">
                <a:solidFill>
                  <a:srgbClr val="D2533C"/>
                </a:solidFill>
              </a:rPr>
              <a:t> </a:t>
            </a:r>
            <a:r>
              <a:rPr lang="en-US" dirty="0" err="1" smtClean="0">
                <a:solidFill>
                  <a:srgbClr val="D2533C"/>
                </a:solidFill>
              </a:rPr>
              <a:t>Grenze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wenn</a:t>
            </a:r>
            <a:r>
              <a:rPr lang="en-US" dirty="0" smtClean="0"/>
              <a:t> die </a:t>
            </a:r>
            <a:r>
              <a:rPr lang="en-US" dirty="0" err="1" smtClean="0"/>
              <a:t>Wahrscheinlichkeiten</a:t>
            </a:r>
            <a:r>
              <a:rPr lang="en-US" dirty="0" smtClean="0"/>
              <a:t> in T</a:t>
            </a:r>
            <a:br>
              <a:rPr lang="en-US" dirty="0" smtClean="0"/>
            </a:br>
            <a:r>
              <a:rPr lang="en-US" dirty="0" err="1" smtClean="0"/>
              <a:t>entsprechend</a:t>
            </a:r>
            <a:r>
              <a:rPr lang="en-US" dirty="0" smtClean="0"/>
              <a:t> </a:t>
            </a:r>
            <a:r>
              <a:rPr lang="en-US" dirty="0" err="1" smtClean="0"/>
              <a:t>angepasst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4355976" y="1738871"/>
            <a:ext cx="270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Diese</a:t>
            </a:r>
            <a:r>
              <a:rPr lang="en-US" dirty="0" smtClean="0"/>
              <a:t> </a:t>
            </a:r>
            <a:r>
              <a:rPr lang="en-US" dirty="0" err="1" smtClean="0"/>
              <a:t>Anfrage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D2533C"/>
                </a:solidFill>
              </a:rPr>
              <a:t>unsicher</a:t>
            </a:r>
            <a:r>
              <a:rPr lang="en-US" dirty="0" smtClean="0">
                <a:solidFill>
                  <a:srgbClr val="D2533C"/>
                </a:solidFill>
              </a:rPr>
              <a:t>.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5652120" y="5877272"/>
            <a:ext cx="29523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W Gatterbauer, D </a:t>
            </a:r>
            <a:r>
              <a:rPr lang="de-DE" sz="1100" dirty="0" err="1">
                <a:solidFill>
                  <a:srgbClr val="0000FF"/>
                </a:solidFill>
              </a:rPr>
              <a:t>Suciu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Oblivious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bounds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probability</a:t>
            </a:r>
            <a:r>
              <a:rPr lang="de-DE" sz="1100" dirty="0">
                <a:solidFill>
                  <a:srgbClr val="0000FF"/>
                </a:solidFill>
              </a:rPr>
              <a:t> of Boolean </a:t>
            </a:r>
            <a:r>
              <a:rPr lang="de-DE" sz="1100" dirty="0" err="1" smtClean="0">
                <a:solidFill>
                  <a:srgbClr val="0000FF"/>
                </a:solidFill>
              </a:rPr>
              <a:t>functions</a:t>
            </a:r>
            <a:r>
              <a:rPr lang="de-DE" sz="1100" dirty="0" smtClean="0">
                <a:solidFill>
                  <a:srgbClr val="0000FF"/>
                </a:solidFill>
              </a:rPr>
              <a:t>, ACM </a:t>
            </a:r>
            <a:r>
              <a:rPr lang="de-DE" sz="1100" dirty="0">
                <a:solidFill>
                  <a:srgbClr val="0000FF"/>
                </a:solidFill>
              </a:rPr>
              <a:t>Transactions on Database Systems (TODS) 39 (1), 5, </a:t>
            </a:r>
            <a:r>
              <a:rPr lang="de-DE" sz="1100" b="1" dirty="0">
                <a:solidFill>
                  <a:srgbClr val="FF0000"/>
                </a:solidFill>
              </a:rPr>
              <a:t>2013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257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Untere</a:t>
            </a:r>
            <a:r>
              <a:rPr lang="en-US" dirty="0" smtClean="0"/>
              <a:t> </a:t>
            </a:r>
            <a:r>
              <a:rPr lang="en-US" dirty="0" err="1" smtClean="0"/>
              <a:t>Grenzen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  <p:graphicFrame>
        <p:nvGraphicFramePr>
          <p:cNvPr id="7" name="Group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69586"/>
              </p:ext>
            </p:extLst>
          </p:nvPr>
        </p:nvGraphicFramePr>
        <p:xfrm>
          <a:off x="2411760" y="1421771"/>
          <a:ext cx="1447800" cy="2185988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762899"/>
              </p:ext>
            </p:extLst>
          </p:nvPr>
        </p:nvGraphicFramePr>
        <p:xfrm>
          <a:off x="5157504" y="1421771"/>
          <a:ext cx="1446213" cy="1973263"/>
        </p:xfrm>
        <a:graphic>
          <a:graphicData uri="http://schemas.openxmlformats.org/drawingml/2006/table">
            <a:tbl>
              <a:tblPr/>
              <a:tblGrid>
                <a:gridCol w="722313"/>
                <a:gridCol w="7239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y1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q1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>
                        <a:alpha val="95000"/>
                      </a:srgbClr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q2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>
                        <a:alpha val="9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ext Box 46"/>
          <p:cNvSpPr txBox="1">
            <a:spLocks/>
          </p:cNvSpPr>
          <p:nvPr/>
        </p:nvSpPr>
        <p:spPr bwMode="auto">
          <a:xfrm>
            <a:off x="4708992" y="1232313"/>
            <a:ext cx="364820" cy="52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 smtClean="0"/>
              <a:t>T</a:t>
            </a:r>
            <a:endParaRPr lang="en-US" sz="3000" baseline="30000" dirty="0"/>
          </a:p>
        </p:txBody>
      </p:sp>
      <p:sp>
        <p:nvSpPr>
          <p:cNvPr id="10" name="Text Box 47"/>
          <p:cNvSpPr txBox="1">
            <a:spLocks/>
          </p:cNvSpPr>
          <p:nvPr/>
        </p:nvSpPr>
        <p:spPr bwMode="auto">
          <a:xfrm>
            <a:off x="1902023" y="1235907"/>
            <a:ext cx="381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9829" y="3995412"/>
            <a:ext cx="5196294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cap="all" dirty="0"/>
              <a:t>select</a:t>
            </a:r>
            <a:r>
              <a:rPr lang="en-US" sz="2000" dirty="0"/>
              <a:t> </a:t>
            </a:r>
            <a:r>
              <a:rPr lang="en-US" sz="2000" dirty="0" err="1"/>
              <a:t>T.y</a:t>
            </a:r>
            <a:r>
              <a:rPr lang="en-US" sz="2000" dirty="0"/>
              <a:t>, 1-exp((ln(1-T.p))/count(*)) </a:t>
            </a:r>
            <a:r>
              <a:rPr lang="en-US" sz="2000" cap="all" dirty="0"/>
              <a:t>as</a:t>
            </a:r>
            <a:r>
              <a:rPr lang="en-US" sz="2000" dirty="0"/>
              <a:t> p</a:t>
            </a:r>
          </a:p>
          <a:p>
            <a:r>
              <a:rPr lang="en-US" sz="2000" dirty="0"/>
              <a:t>   </a:t>
            </a:r>
            <a:r>
              <a:rPr lang="en-US" sz="2000" cap="all" dirty="0"/>
              <a:t>from</a:t>
            </a:r>
            <a:r>
              <a:rPr lang="en-US" sz="2000" dirty="0"/>
              <a:t> S,T</a:t>
            </a:r>
          </a:p>
          <a:p>
            <a:r>
              <a:rPr lang="en-US" sz="2000" dirty="0"/>
              <a:t>   </a:t>
            </a:r>
            <a:r>
              <a:rPr lang="en-US" sz="2000" cap="all" dirty="0"/>
              <a:t>where</a:t>
            </a:r>
            <a:r>
              <a:rPr lang="en-US" sz="2000" dirty="0"/>
              <a:t> </a:t>
            </a:r>
            <a:r>
              <a:rPr lang="en-US" sz="2000" dirty="0" err="1"/>
              <a:t>S.y</a:t>
            </a:r>
            <a:r>
              <a:rPr lang="en-US" sz="2000" dirty="0"/>
              <a:t>=</a:t>
            </a:r>
            <a:r>
              <a:rPr lang="en-US" sz="2000" dirty="0" err="1"/>
              <a:t>T.y</a:t>
            </a:r>
            <a:endParaRPr lang="en-US" sz="2000" dirty="0"/>
          </a:p>
          <a:p>
            <a:r>
              <a:rPr lang="en-US" sz="2000" dirty="0"/>
              <a:t>   </a:t>
            </a:r>
            <a:r>
              <a:rPr lang="en-US" sz="2000" cap="all" dirty="0"/>
              <a:t>group</a:t>
            </a:r>
            <a:r>
              <a:rPr lang="en-US" sz="2000" dirty="0"/>
              <a:t> by </a:t>
            </a:r>
            <a:r>
              <a:rPr lang="en-US" sz="2000" dirty="0" err="1"/>
              <a:t>T.y</a:t>
            </a:r>
            <a:r>
              <a:rPr lang="en-US" sz="2000" dirty="0"/>
              <a:t>, </a:t>
            </a:r>
            <a:r>
              <a:rPr lang="en-US" sz="2000" dirty="0" err="1"/>
              <a:t>T.p</a:t>
            </a:r>
            <a:endParaRPr lang="en-US" sz="2000" dirty="0"/>
          </a:p>
        </p:txBody>
      </p:sp>
      <p:sp>
        <p:nvSpPr>
          <p:cNvPr id="12" name="Text Box 46"/>
          <p:cNvSpPr txBox="1">
            <a:spLocks/>
          </p:cNvSpPr>
          <p:nvPr/>
        </p:nvSpPr>
        <p:spPr bwMode="auto">
          <a:xfrm>
            <a:off x="1691680" y="3933056"/>
            <a:ext cx="439198" cy="52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 smtClean="0"/>
              <a:t>T'</a:t>
            </a:r>
            <a:endParaRPr lang="en-US" sz="3000" baseline="30000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255840" y="1844824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 smtClean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1177" y="2090388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</a:t>
            </a:r>
            <a:endParaRPr lang="en-US" sz="1200" dirty="0"/>
          </a:p>
        </p:txBody>
      </p:sp>
      <p:sp>
        <p:nvSpPr>
          <p:cNvPr id="17" name="Rechteck 25"/>
          <p:cNvSpPr/>
          <p:nvPr/>
        </p:nvSpPr>
        <p:spPr>
          <a:xfrm>
            <a:off x="5652120" y="5877272"/>
            <a:ext cx="29523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W Gatterbauer, D </a:t>
            </a:r>
            <a:r>
              <a:rPr lang="de-DE" sz="1100" dirty="0" err="1">
                <a:solidFill>
                  <a:srgbClr val="0000FF"/>
                </a:solidFill>
              </a:rPr>
              <a:t>Suciu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Oblivious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bounds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probability</a:t>
            </a:r>
            <a:r>
              <a:rPr lang="de-DE" sz="1100" dirty="0">
                <a:solidFill>
                  <a:srgbClr val="0000FF"/>
                </a:solidFill>
              </a:rPr>
              <a:t> of Boolean </a:t>
            </a:r>
            <a:r>
              <a:rPr lang="de-DE" sz="1100" dirty="0" err="1" smtClean="0">
                <a:solidFill>
                  <a:srgbClr val="0000FF"/>
                </a:solidFill>
              </a:rPr>
              <a:t>functions</a:t>
            </a:r>
            <a:r>
              <a:rPr lang="de-DE" sz="1100" dirty="0" smtClean="0">
                <a:solidFill>
                  <a:srgbClr val="0000FF"/>
                </a:solidFill>
              </a:rPr>
              <a:t>, ACM </a:t>
            </a:r>
            <a:r>
              <a:rPr lang="de-DE" sz="1100" dirty="0">
                <a:solidFill>
                  <a:srgbClr val="0000FF"/>
                </a:solidFill>
              </a:rPr>
              <a:t>Transactions on Database Systems (TODS) 39 (1), 5, </a:t>
            </a:r>
            <a:r>
              <a:rPr lang="de-DE" sz="1100" b="1" dirty="0">
                <a:solidFill>
                  <a:srgbClr val="FF0000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5988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Diskussion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Sichere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tx2"/>
                </a:solidFill>
              </a:rPr>
              <a:t>Anfragen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haben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einen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sicheren</a:t>
            </a:r>
            <a:r>
              <a:rPr lang="en-US" dirty="0" smtClean="0">
                <a:solidFill>
                  <a:schemeClr val="tx2"/>
                </a:solidFill>
              </a:rPr>
              <a:t> Plan und </a:t>
            </a:r>
            <a:r>
              <a:rPr lang="en-US" dirty="0" err="1" smtClean="0">
                <a:solidFill>
                  <a:schemeClr val="tx2"/>
                </a:solidFill>
              </a:rPr>
              <a:t>können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effektiv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berechnet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werden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solidFill>
                  <a:srgbClr val="D2533C"/>
                </a:solidFill>
              </a:rPr>
              <a:t>Für</a:t>
            </a:r>
            <a:r>
              <a:rPr lang="en-US" dirty="0" smtClean="0">
                <a:solidFill>
                  <a:srgbClr val="D2533C"/>
                </a:solidFill>
              </a:rPr>
              <a:t> </a:t>
            </a:r>
            <a:r>
              <a:rPr lang="en-US" dirty="0" err="1" smtClean="0">
                <a:solidFill>
                  <a:srgbClr val="D2533C"/>
                </a:solidFill>
              </a:rPr>
              <a:t>unsichere</a:t>
            </a:r>
            <a:r>
              <a:rPr lang="en-US" dirty="0" smtClean="0">
                <a:solidFill>
                  <a:srgbClr val="D2533C"/>
                </a:solidFill>
              </a:rPr>
              <a:t> </a:t>
            </a:r>
            <a:r>
              <a:rPr lang="en-US" dirty="0" err="1" smtClean="0">
                <a:solidFill>
                  <a:srgbClr val="D2533C"/>
                </a:solidFill>
              </a:rPr>
              <a:t>Anfragen</a:t>
            </a:r>
            <a:r>
              <a:rPr lang="en-US" dirty="0" smtClean="0">
                <a:solidFill>
                  <a:srgbClr val="D2533C"/>
                </a:solidFill>
              </a:rPr>
              <a:t>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kein</a:t>
            </a:r>
            <a:r>
              <a:rPr lang="en-US" dirty="0" smtClean="0"/>
              <a:t> </a:t>
            </a:r>
            <a:r>
              <a:rPr lang="en-US" dirty="0" err="1" smtClean="0"/>
              <a:t>sicherer</a:t>
            </a:r>
            <a:r>
              <a:rPr lang="en-US" dirty="0" smtClean="0"/>
              <a:t> Plan </a:t>
            </a:r>
            <a:r>
              <a:rPr lang="en-US" dirty="0" err="1" smtClean="0"/>
              <a:t>bestimmt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, und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gezeigt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dass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effizient</a:t>
            </a:r>
            <a:r>
              <a:rPr lang="en-US" dirty="0" smtClean="0"/>
              <a:t> </a:t>
            </a:r>
            <a:r>
              <a:rPr lang="en-US" dirty="0" err="1" smtClean="0"/>
              <a:t>berechnet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Jeder</a:t>
            </a:r>
            <a:r>
              <a:rPr lang="en-US" dirty="0" smtClean="0"/>
              <a:t> </a:t>
            </a:r>
            <a:r>
              <a:rPr lang="en-US" dirty="0" err="1" smtClean="0"/>
              <a:t>extensionale</a:t>
            </a:r>
            <a:r>
              <a:rPr lang="en-US" dirty="0" smtClean="0"/>
              <a:t> Plan (</a:t>
            </a:r>
            <a:r>
              <a:rPr lang="en-US" dirty="0" err="1" smtClean="0"/>
              <a:t>sicher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unsicher</a:t>
            </a:r>
            <a:r>
              <a:rPr lang="en-US" dirty="0" smtClean="0"/>
              <a:t>)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direkt</a:t>
            </a:r>
            <a:r>
              <a:rPr lang="en-US" dirty="0" smtClean="0"/>
              <a:t> in SQL </a:t>
            </a:r>
            <a:r>
              <a:rPr lang="en-US" dirty="0" err="1" smtClean="0"/>
              <a:t>ausgedrückt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– </a:t>
            </a:r>
            <a:r>
              <a:rPr lang="en-US" dirty="0" err="1" smtClean="0"/>
              <a:t>gezeigt</a:t>
            </a:r>
            <a:r>
              <a:rPr lang="en-US" dirty="0" smtClean="0"/>
              <a:t> am </a:t>
            </a:r>
            <a:r>
              <a:rPr lang="en-US" dirty="0" err="1" smtClean="0"/>
              <a:t>Beispiel</a:t>
            </a:r>
            <a:r>
              <a:rPr lang="en-US" dirty="0" smtClean="0"/>
              <a:t> von </a:t>
            </a:r>
            <a:r>
              <a:rPr lang="en-US" dirty="0" err="1" smtClean="0"/>
              <a:t>PostgreSQL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28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r>
              <a:rPr lang="en-US" dirty="0" smtClean="0"/>
              <a:t> 2: </a:t>
            </a:r>
            <a:r>
              <a:rPr lang="en-US" dirty="0" err="1" smtClean="0"/>
              <a:t>Modellierung</a:t>
            </a:r>
            <a:r>
              <a:rPr lang="en-US" dirty="0" smtClean="0"/>
              <a:t> </a:t>
            </a:r>
            <a:r>
              <a:rPr lang="en-US" dirty="0" err="1" smtClean="0"/>
              <a:t>fehlender</a:t>
            </a:r>
            <a:r>
              <a:rPr lang="en-US" dirty="0" smtClean="0"/>
              <a:t> </a:t>
            </a:r>
            <a:r>
              <a:rPr lang="en-US" dirty="0" err="1" smtClean="0"/>
              <a:t>Daten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05" y="1124744"/>
            <a:ext cx="6634495" cy="524612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37265" y="1846557"/>
            <a:ext cx="3342436" cy="1280564"/>
            <a:chOff x="4937265" y="2148769"/>
            <a:chExt cx="3342436" cy="1280564"/>
          </a:xfrm>
        </p:grpSpPr>
        <p:sp>
          <p:nvSpPr>
            <p:cNvPr id="9" name="Oval 8"/>
            <p:cNvSpPr/>
            <p:nvPr/>
          </p:nvSpPr>
          <p:spPr>
            <a:xfrm>
              <a:off x="4937265" y="3101013"/>
              <a:ext cx="668840" cy="32832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5856655" y="2148769"/>
              <a:ext cx="2423046" cy="829440"/>
            </a:xfrm>
            <a:prstGeom prst="wedgeRoundRectCallout">
              <a:avLst>
                <a:gd name="adj1" fmla="val -60421"/>
                <a:gd name="adj2" fmla="val 75001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Standard-DB:</a:t>
              </a:r>
              <a:r>
                <a:rPr lang="en-US" dirty="0"/>
                <a:t> </a:t>
              </a:r>
              <a:r>
                <a:rPr lang="en-US" dirty="0" smtClean="0"/>
                <a:t>NULL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60827" y="3436394"/>
            <a:ext cx="3651615" cy="2521064"/>
            <a:chOff x="5460827" y="3738606"/>
            <a:chExt cx="3651615" cy="2521064"/>
          </a:xfrm>
        </p:grpSpPr>
        <p:sp>
          <p:nvSpPr>
            <p:cNvPr id="10" name="Oval 9"/>
            <p:cNvSpPr/>
            <p:nvPr/>
          </p:nvSpPr>
          <p:spPr>
            <a:xfrm>
              <a:off x="5460827" y="4929110"/>
              <a:ext cx="3651615" cy="133056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5606105" y="3738606"/>
              <a:ext cx="3450464" cy="829440"/>
            </a:xfrm>
            <a:prstGeom prst="wedgeRoundRectCallout">
              <a:avLst>
                <a:gd name="adj1" fmla="val 5124"/>
                <a:gd name="adj2" fmla="val 89584"/>
                <a:gd name="adj3" fmla="val 16667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Probabilistische</a:t>
              </a:r>
              <a:r>
                <a:rPr lang="en-US" dirty="0" smtClean="0"/>
                <a:t> DB:</a:t>
              </a:r>
              <a:br>
                <a:rPr lang="en-US" dirty="0" smtClean="0"/>
              </a:br>
              <a:r>
                <a:rPr lang="en-US" dirty="0" err="1" smtClean="0"/>
                <a:t>Verteilung</a:t>
              </a:r>
              <a:r>
                <a:rPr lang="en-US" dirty="0" smtClean="0"/>
                <a:t> auf </a:t>
              </a:r>
              <a:r>
                <a:rPr lang="en-US" dirty="0" err="1" smtClean="0"/>
                <a:t>mögl</a:t>
              </a:r>
              <a:r>
                <a:rPr lang="en-US" dirty="0" smtClean="0"/>
                <a:t>. </a:t>
              </a:r>
              <a:r>
                <a:rPr lang="en-US" dirty="0" err="1" smtClean="0"/>
                <a:t>Werten</a:t>
              </a:r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098588"/>
            <a:ext cx="1008063" cy="19685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496" y="3369766"/>
            <a:ext cx="203132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 smtClean="0"/>
              <a:t>Kernidee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Inferiere</a:t>
            </a:r>
            <a:r>
              <a:rPr lang="en-US" dirty="0" smtClean="0"/>
              <a:t> </a:t>
            </a:r>
            <a:r>
              <a:rPr lang="en-US" dirty="0" err="1" smtClean="0"/>
              <a:t>Verteilung</a:t>
            </a:r>
            <a:endParaRPr lang="en-US" dirty="0" smtClean="0"/>
          </a:p>
          <a:p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fehlende</a:t>
            </a:r>
            <a:r>
              <a:rPr lang="en-US" dirty="0" smtClean="0"/>
              <a:t> </a:t>
            </a:r>
            <a:r>
              <a:rPr lang="en-US" dirty="0" err="1" smtClean="0"/>
              <a:t>Daten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107504" y="4365104"/>
            <a:ext cx="16561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>
                <a:solidFill>
                  <a:srgbClr val="0000FF"/>
                </a:solidFill>
              </a:rPr>
              <a:t>Stoyanovich</a:t>
            </a:r>
            <a:r>
              <a:rPr lang="de-DE" sz="1400" dirty="0">
                <a:solidFill>
                  <a:srgbClr val="0000FF"/>
                </a:solidFill>
              </a:rPr>
              <a:t>, Davidson, Milo, Tannen: </a:t>
            </a:r>
            <a:r>
              <a:rPr lang="de-DE" sz="1400" dirty="0" err="1">
                <a:solidFill>
                  <a:srgbClr val="0000FF"/>
                </a:solidFill>
              </a:rPr>
              <a:t>Deriving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probabilistic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databases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with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inference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ensembles</a:t>
            </a:r>
            <a:r>
              <a:rPr lang="de-DE" sz="1400" dirty="0">
                <a:solidFill>
                  <a:srgbClr val="0000FF"/>
                </a:solidFill>
              </a:rPr>
              <a:t>. ICDE </a:t>
            </a:r>
            <a:r>
              <a:rPr lang="de-DE" sz="1400" b="1" dirty="0" smtClean="0">
                <a:solidFill>
                  <a:srgbClr val="FF0000"/>
                </a:solidFill>
              </a:rPr>
              <a:t>2011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187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661613"/>
              </p:ext>
            </p:extLst>
          </p:nvPr>
        </p:nvGraphicFramePr>
        <p:xfrm>
          <a:off x="1949329" y="5128270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/>
                <a:gridCol w="500095"/>
                <a:gridCol w="421132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B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b4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b5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729" y="4658701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92934"/>
                </a:solidFill>
                <a:latin typeface="Arial"/>
              </a:rPr>
              <a:t>S(A,B)</a:t>
            </a:r>
            <a:endParaRPr lang="en-US" sz="2800" dirty="0">
              <a:solidFill>
                <a:srgbClr val="292934"/>
              </a:solidFill>
              <a:latin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124300"/>
              </p:ext>
            </p:extLst>
          </p:nvPr>
        </p:nvGraphicFramePr>
        <p:xfrm>
          <a:off x="159429" y="5312291"/>
          <a:ext cx="13934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/>
                <a:gridCol w="704259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67" y="4658701"/>
            <a:ext cx="92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92934"/>
                </a:solidFill>
                <a:latin typeface="Arial"/>
              </a:rPr>
              <a:t>R(A)</a:t>
            </a:r>
            <a:endParaRPr lang="en-US" sz="2800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2925" y="3032053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 smtClean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696074"/>
              </p:ext>
            </p:extLst>
          </p:nvPr>
        </p:nvGraphicFramePr>
        <p:xfrm>
          <a:off x="149136" y="1462649"/>
          <a:ext cx="140378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61"/>
                <a:gridCol w="368490"/>
                <a:gridCol w="618538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B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p1*q1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p1*q2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p2*q3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b4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p2*q4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b5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p2*q5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9" name="Straight Connector 18"/>
          <p:cNvCxnSpPr>
            <a:stCxn id="9" idx="0"/>
            <a:endCxn id="15" idx="1"/>
          </p:cNvCxnSpPr>
          <p:nvPr/>
        </p:nvCxnSpPr>
        <p:spPr>
          <a:xfrm flipV="1">
            <a:off x="664979" y="3586051"/>
            <a:ext cx="887946" cy="107265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7" idx="0"/>
          </p:cNvCxnSpPr>
          <p:nvPr/>
        </p:nvCxnSpPr>
        <p:spPr>
          <a:xfrm>
            <a:off x="2014590" y="3586051"/>
            <a:ext cx="681175" cy="107265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Extensionale</a:t>
            </a:r>
            <a:r>
              <a:rPr lang="en-US" dirty="0" smtClean="0"/>
              <a:t> </a:t>
            </a:r>
            <a:r>
              <a:rPr lang="en-US" dirty="0" err="1" smtClean="0"/>
              <a:t>Pläne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 smtClean="0"/>
              <a:t>PostgreSQL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38133" y="1513837"/>
            <a:ext cx="3139802" cy="83099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 smtClean="0">
                <a:latin typeface="Courier"/>
                <a:cs typeface="Courier"/>
              </a:rPr>
              <a:t>SELECT R.A, S.B, 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R.P*S.P</a:t>
            </a:r>
            <a:b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sz="1600" dirty="0" smtClean="0">
                <a:latin typeface="Courier"/>
                <a:cs typeface="Courier"/>
              </a:rPr>
              <a:t>FROM	R, S</a:t>
            </a:r>
            <a:br>
              <a:rPr lang="en-US" sz="1600" dirty="0" smtClean="0">
                <a:latin typeface="Courier"/>
                <a:cs typeface="Courier"/>
              </a:rPr>
            </a:br>
            <a:r>
              <a:rPr lang="en-US" sz="1600" dirty="0" smtClean="0">
                <a:latin typeface="Courier"/>
                <a:cs typeface="Courier"/>
              </a:rPr>
              <a:t>WHERE R.A=S.A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2014590" y="3297962"/>
            <a:ext cx="618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i</a:t>
            </a:r>
            <a:endParaRPr lang="en-US" sz="120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758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205366"/>
              </p:ext>
            </p:extLst>
          </p:nvPr>
        </p:nvGraphicFramePr>
        <p:xfrm>
          <a:off x="1949329" y="5128270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/>
                <a:gridCol w="500095"/>
                <a:gridCol w="421132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B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b4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b5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729" y="4658701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92934"/>
                </a:solidFill>
                <a:latin typeface="Arial"/>
              </a:rPr>
              <a:t>S(A,B)</a:t>
            </a:r>
            <a:endParaRPr lang="en-US" sz="2800" dirty="0">
              <a:solidFill>
                <a:srgbClr val="292934"/>
              </a:solidFill>
              <a:latin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582520"/>
              </p:ext>
            </p:extLst>
          </p:nvPr>
        </p:nvGraphicFramePr>
        <p:xfrm>
          <a:off x="159429" y="5312291"/>
          <a:ext cx="13934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/>
                <a:gridCol w="704259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67" y="4658701"/>
            <a:ext cx="92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92934"/>
                </a:solidFill>
                <a:latin typeface="Arial"/>
              </a:rPr>
              <a:t>R(A)</a:t>
            </a:r>
            <a:endParaRPr lang="en-US" sz="2800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2925" y="3032053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 smtClean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18046"/>
              </p:ext>
            </p:extLst>
          </p:nvPr>
        </p:nvGraphicFramePr>
        <p:xfrm>
          <a:off x="149136" y="1462649"/>
          <a:ext cx="140378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61"/>
                <a:gridCol w="368490"/>
                <a:gridCol w="618538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B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p1*q1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p1*q2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p2*q3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b4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p2*q4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b5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p2*q5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9" name="Straight Connector 18"/>
          <p:cNvCxnSpPr>
            <a:stCxn id="9" idx="0"/>
            <a:endCxn id="15" idx="1"/>
          </p:cNvCxnSpPr>
          <p:nvPr/>
        </p:nvCxnSpPr>
        <p:spPr>
          <a:xfrm flipV="1">
            <a:off x="664979" y="3586051"/>
            <a:ext cx="887946" cy="107265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7" idx="0"/>
          </p:cNvCxnSpPr>
          <p:nvPr/>
        </p:nvCxnSpPr>
        <p:spPr>
          <a:xfrm>
            <a:off x="2014590" y="3586051"/>
            <a:ext cx="681175" cy="107265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Extensionale</a:t>
            </a:r>
            <a:r>
              <a:rPr lang="en-US" dirty="0" smtClean="0"/>
              <a:t> </a:t>
            </a:r>
            <a:r>
              <a:rPr lang="en-US" dirty="0" err="1" smtClean="0"/>
              <a:t>Pläne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PostgreSQL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38133" y="1513837"/>
            <a:ext cx="3139802" cy="83099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 smtClean="0">
                <a:latin typeface="Courier"/>
                <a:cs typeface="Courier"/>
              </a:rPr>
              <a:t>SELECT R.A, S.B, 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R.P*S.P</a:t>
            </a:r>
            <a:b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sz="1600" dirty="0" smtClean="0">
                <a:latin typeface="Courier"/>
                <a:cs typeface="Courier"/>
              </a:rPr>
              <a:t>FROM	R, S</a:t>
            </a:r>
            <a:br>
              <a:rPr lang="en-US" sz="1600" dirty="0" smtClean="0">
                <a:latin typeface="Courier"/>
                <a:cs typeface="Courier"/>
              </a:rPr>
            </a:br>
            <a:r>
              <a:rPr lang="en-US" sz="1600" dirty="0" smtClean="0">
                <a:latin typeface="Courier"/>
                <a:cs typeface="Courier"/>
              </a:rPr>
              <a:t>WHERE R.A=S.A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2014590" y="3297962"/>
            <a:ext cx="618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i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958873" y="4468577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92934"/>
                </a:solidFill>
                <a:latin typeface="Arial"/>
              </a:rPr>
              <a:t>S(A,B)</a:t>
            </a:r>
            <a:endParaRPr lang="en-US" sz="2800" dirty="0">
              <a:solidFill>
                <a:srgbClr val="292934"/>
              </a:solidFill>
              <a:latin typeface="Arial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17997"/>
              </p:ext>
            </p:extLst>
          </p:nvPr>
        </p:nvGraphicFramePr>
        <p:xfrm>
          <a:off x="3220203" y="2620573"/>
          <a:ext cx="2250607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607"/>
                <a:gridCol w="1778000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1 - (1-q1)*(1-q2)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1 - (1-q3)*(1-q4)*(1-q5)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26" name="Straight Connector 25"/>
          <p:cNvCxnSpPr>
            <a:stCxn id="27" idx="2"/>
            <a:endCxn id="24" idx="0"/>
          </p:cNvCxnSpPr>
          <p:nvPr/>
        </p:nvCxnSpPr>
        <p:spPr>
          <a:xfrm>
            <a:off x="4579909" y="4191466"/>
            <a:ext cx="0" cy="277111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28503" y="3360469"/>
            <a:ext cx="902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/>
              </a:rPr>
              <a:t>Π</a:t>
            </a:r>
            <a:r>
              <a:rPr lang="en-US" sz="4800" baseline="-25000" dirty="0" smtClean="0">
                <a:latin typeface="Arial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67538" y="3463900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</a:t>
            </a:r>
            <a:endParaRPr lang="en-US" sz="12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206222"/>
              </p:ext>
            </p:extLst>
          </p:nvPr>
        </p:nvGraphicFramePr>
        <p:xfrm>
          <a:off x="3958873" y="5078087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/>
                <a:gridCol w="500095"/>
                <a:gridCol w="421132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A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B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Arial"/>
                        </a:rPr>
                        <a:t>P</a:t>
                      </a:r>
                      <a:endParaRPr lang="en-US" sz="1200" b="0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b1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a1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b3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b4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a2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/>
                        </a:rPr>
                        <a:t>b5</a:t>
                      </a:r>
                      <a:endParaRPr lang="en-US" sz="1200" dirty="0">
                        <a:latin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  <a:endParaRPr lang="en-US" sz="12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047969" y="1524000"/>
            <a:ext cx="4001717" cy="83099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 smtClean="0">
                <a:latin typeface="Courier"/>
                <a:cs typeface="Courier"/>
              </a:rPr>
              <a:t>SELECT S.A, 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1.0-prod(1.0 - 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S.p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)</a:t>
            </a:r>
            <a:b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sz="1600" dirty="0" smtClean="0">
                <a:latin typeface="Courier"/>
                <a:cs typeface="Courier"/>
              </a:rPr>
              <a:t>FROM	S</a:t>
            </a:r>
            <a:r>
              <a:rPr lang="en-US" sz="1600" dirty="0">
                <a:latin typeface="Courier"/>
                <a:cs typeface="Courier"/>
              </a:rPr>
              <a:t/>
            </a:r>
            <a:br>
              <a:rPr lang="en-US" sz="1600" dirty="0">
                <a:latin typeface="Courier"/>
                <a:cs typeface="Courier"/>
              </a:rPr>
            </a:br>
            <a:r>
              <a:rPr lang="en-US" sz="1600" dirty="0" smtClean="0">
                <a:latin typeface="Courier"/>
                <a:cs typeface="Courier"/>
              </a:rPr>
              <a:t>GROUP BY S.A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39728" y="3474271"/>
            <a:ext cx="3693890" cy="286232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200" dirty="0">
                <a:latin typeface="Courier"/>
                <a:cs typeface="Courier"/>
              </a:rPr>
              <a:t>create or replace </a:t>
            </a:r>
            <a:r>
              <a:rPr lang="en-US" sz="1200" dirty="0" smtClean="0">
                <a:latin typeface="Courier"/>
                <a:cs typeface="Courier"/>
              </a:rPr>
              <a:t/>
            </a:r>
            <a:br>
              <a:rPr lang="en-US" sz="1200" dirty="0" smtClean="0">
                <a:latin typeface="Courier"/>
                <a:cs typeface="Courier"/>
              </a:rPr>
            </a:br>
            <a:r>
              <a:rPr lang="en-US" sz="1200" dirty="0" smtClean="0">
                <a:latin typeface="Courier"/>
                <a:cs typeface="Courier"/>
              </a:rPr>
              <a:t>  function </a:t>
            </a:r>
            <a:r>
              <a:rPr lang="en-US" sz="1200" dirty="0" err="1" smtClean="0">
                <a:solidFill>
                  <a:srgbClr val="0000FF"/>
                </a:solidFill>
                <a:latin typeface="Courier"/>
                <a:cs typeface="Courier"/>
              </a:rPr>
              <a:t>combine_prod</a:t>
            </a:r>
            <a:r>
              <a:rPr lang="en-US" sz="1200" dirty="0" smtClean="0">
                <a:latin typeface="Courier"/>
                <a:cs typeface="Courier"/>
              </a:rPr>
              <a:t>(</a:t>
            </a:r>
            <a:r>
              <a:rPr lang="en-US" sz="1200" dirty="0">
                <a:latin typeface="Courier"/>
                <a:cs typeface="Courier"/>
              </a:rPr>
              <a:t>float, float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  <a:br>
              <a:rPr lang="en-US" sz="1200" dirty="0" smtClean="0">
                <a:latin typeface="Courier"/>
                <a:cs typeface="Courier"/>
              </a:rPr>
            </a:br>
            <a:r>
              <a:rPr lang="en-US" sz="1200" dirty="0" smtClean="0">
                <a:latin typeface="Courier"/>
                <a:cs typeface="Courier"/>
              </a:rPr>
              <a:t>  returns </a:t>
            </a:r>
            <a:r>
              <a:rPr lang="en-US" sz="1200" dirty="0">
                <a:latin typeface="Courier"/>
                <a:cs typeface="Courier"/>
              </a:rPr>
              <a:t>float </a:t>
            </a:r>
            <a:r>
              <a:rPr lang="en-US" sz="1200" dirty="0" smtClean="0">
                <a:latin typeface="Courier"/>
                <a:cs typeface="Courier"/>
              </a:rPr>
              <a:t>as</a:t>
            </a:r>
            <a:br>
              <a:rPr lang="en-US" sz="1200" dirty="0" smtClean="0">
                <a:latin typeface="Courier"/>
                <a:cs typeface="Courier"/>
              </a:rPr>
            </a:br>
            <a:r>
              <a:rPr lang="en-US" sz="1200" dirty="0" smtClean="0">
                <a:latin typeface="Courier"/>
                <a:cs typeface="Courier"/>
              </a:rPr>
              <a:t>  </a:t>
            </a:r>
            <a:r>
              <a:rPr lang="en-US" sz="1200" dirty="0">
                <a:latin typeface="Courier"/>
                <a:cs typeface="Courier"/>
              </a:rPr>
              <a:t>'select $1 * $2' language SQL;</a:t>
            </a:r>
          </a:p>
          <a:p>
            <a:r>
              <a:rPr lang="en-US" sz="1200" dirty="0">
                <a:latin typeface="Courier"/>
                <a:cs typeface="Courier"/>
              </a:rPr>
              <a:t>create or </a:t>
            </a:r>
            <a:r>
              <a:rPr lang="en-US" sz="1200" dirty="0" smtClean="0">
                <a:latin typeface="Courier"/>
                <a:cs typeface="Courier"/>
              </a:rPr>
              <a:t>replace</a:t>
            </a:r>
            <a:br>
              <a:rPr lang="en-US" sz="1200" dirty="0" smtClean="0">
                <a:latin typeface="Courier"/>
                <a:cs typeface="Courier"/>
              </a:rPr>
            </a:br>
            <a:r>
              <a:rPr lang="en-US" sz="1200" dirty="0" smtClean="0">
                <a:latin typeface="Courier"/>
                <a:cs typeface="Courier"/>
              </a:rPr>
              <a:t>  function </a:t>
            </a:r>
            <a:r>
              <a:rPr lang="en-US" sz="1200" dirty="0" err="1" smtClean="0">
                <a:solidFill>
                  <a:srgbClr val="0000FF"/>
                </a:solidFill>
                <a:latin typeface="Courier"/>
                <a:cs typeface="Courier"/>
              </a:rPr>
              <a:t>final_prod</a:t>
            </a:r>
            <a:r>
              <a:rPr lang="en-US" sz="1200" dirty="0" smtClean="0">
                <a:latin typeface="Courier"/>
                <a:cs typeface="Courier"/>
              </a:rPr>
              <a:t>(</a:t>
            </a:r>
            <a:r>
              <a:rPr lang="en-US" sz="1200" dirty="0">
                <a:latin typeface="Courier"/>
                <a:cs typeface="Courier"/>
              </a:rPr>
              <a:t>float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  <a:br>
              <a:rPr lang="en-US" sz="1200" dirty="0" smtClean="0">
                <a:latin typeface="Courier"/>
                <a:cs typeface="Courier"/>
              </a:rPr>
            </a:br>
            <a:r>
              <a:rPr lang="en-US" sz="1200" dirty="0" smtClean="0">
                <a:latin typeface="Courier"/>
                <a:cs typeface="Courier"/>
              </a:rPr>
              <a:t>  returns </a:t>
            </a:r>
            <a:r>
              <a:rPr lang="en-US" sz="1200" dirty="0">
                <a:latin typeface="Courier"/>
                <a:cs typeface="Courier"/>
              </a:rPr>
              <a:t>float as </a:t>
            </a:r>
            <a:r>
              <a:rPr lang="en-US" sz="1200" dirty="0" smtClean="0">
                <a:latin typeface="Courier"/>
                <a:cs typeface="Courier"/>
              </a:rPr>
              <a:t/>
            </a:r>
            <a:br>
              <a:rPr lang="en-US" sz="1200" dirty="0" smtClean="0">
                <a:latin typeface="Courier"/>
                <a:cs typeface="Courier"/>
              </a:rPr>
            </a:br>
            <a:r>
              <a:rPr lang="en-US" sz="1200" dirty="0" smtClean="0">
                <a:latin typeface="Courier"/>
                <a:cs typeface="Courier"/>
              </a:rPr>
              <a:t>  '</a:t>
            </a:r>
            <a:r>
              <a:rPr lang="en-US" sz="1200" dirty="0">
                <a:latin typeface="Courier"/>
                <a:cs typeface="Courier"/>
              </a:rPr>
              <a:t>select $1' language SQL;</a:t>
            </a:r>
          </a:p>
          <a:p>
            <a:r>
              <a:rPr lang="en-US" sz="1200" dirty="0">
                <a:latin typeface="Courier"/>
                <a:cs typeface="Courier"/>
              </a:rPr>
              <a:t>drop aggregate if exists prod (float);</a:t>
            </a:r>
          </a:p>
          <a:p>
            <a:r>
              <a:rPr lang="en-US" sz="1200" dirty="0">
                <a:latin typeface="Courier"/>
                <a:cs typeface="Courier"/>
              </a:rPr>
              <a:t>create aggregate </a:t>
            </a:r>
            <a:r>
              <a:rPr lang="en-US" sz="1200" dirty="0" smtClean="0">
                <a:solidFill>
                  <a:srgbClr val="0000FF"/>
                </a:solidFill>
                <a:latin typeface="Courier"/>
                <a:cs typeface="Courier"/>
              </a:rPr>
              <a:t>prod</a:t>
            </a:r>
            <a:r>
              <a:rPr lang="en-US" sz="1200" dirty="0" smtClean="0">
                <a:latin typeface="Courier"/>
                <a:cs typeface="Courier"/>
              </a:rPr>
              <a:t>(</a:t>
            </a:r>
            <a:r>
              <a:rPr lang="en-US" sz="1200" dirty="0">
                <a:latin typeface="Courier"/>
                <a:cs typeface="Courier"/>
              </a:rPr>
              <a:t>float)</a:t>
            </a:r>
          </a:p>
          <a:p>
            <a:r>
              <a:rPr lang="en-US" sz="1200" dirty="0">
                <a:latin typeface="Courier"/>
                <a:cs typeface="Courier"/>
              </a:rPr>
              <a:t>(  </a:t>
            </a:r>
            <a:r>
              <a:rPr lang="en-US" sz="1200" dirty="0" err="1">
                <a:latin typeface="Courier"/>
                <a:cs typeface="Courier"/>
              </a:rPr>
              <a:t>sfunc</a:t>
            </a:r>
            <a:r>
              <a:rPr lang="en-US" sz="1200" dirty="0">
                <a:latin typeface="Courier"/>
                <a:cs typeface="Courier"/>
              </a:rPr>
              <a:t> = </a:t>
            </a:r>
            <a:r>
              <a:rPr lang="en-US" sz="1200" dirty="0" err="1">
                <a:solidFill>
                  <a:srgbClr val="0000FF"/>
                </a:solidFill>
                <a:latin typeface="Courier"/>
                <a:cs typeface="Courier"/>
              </a:rPr>
              <a:t>combine_prod</a:t>
            </a:r>
            <a:r>
              <a:rPr lang="en-US" sz="1200" dirty="0">
                <a:latin typeface="Courier"/>
                <a:cs typeface="Courier"/>
              </a:rPr>
              <a:t>,</a:t>
            </a:r>
          </a:p>
          <a:p>
            <a:r>
              <a:rPr lang="en-US" sz="1200" dirty="0">
                <a:latin typeface="Courier"/>
                <a:cs typeface="Courier"/>
              </a:rPr>
              <a:t>   </a:t>
            </a:r>
            <a:r>
              <a:rPr lang="en-US" sz="1200" dirty="0" err="1">
                <a:latin typeface="Courier"/>
                <a:cs typeface="Courier"/>
              </a:rPr>
              <a:t>stype</a:t>
            </a:r>
            <a:r>
              <a:rPr lang="en-US" sz="1200" dirty="0">
                <a:latin typeface="Courier"/>
                <a:cs typeface="Courier"/>
              </a:rPr>
              <a:t> = float,</a:t>
            </a:r>
          </a:p>
          <a:p>
            <a:r>
              <a:rPr lang="en-US" sz="1200" dirty="0">
                <a:latin typeface="Courier"/>
                <a:cs typeface="Courier"/>
              </a:rPr>
              <a:t>   </a:t>
            </a:r>
            <a:r>
              <a:rPr lang="en-US" sz="1200" dirty="0" err="1">
                <a:latin typeface="Courier"/>
                <a:cs typeface="Courier"/>
              </a:rPr>
              <a:t>finalfunc</a:t>
            </a:r>
            <a:r>
              <a:rPr lang="en-US" sz="1200" dirty="0">
                <a:latin typeface="Courier"/>
                <a:cs typeface="Courier"/>
              </a:rPr>
              <a:t> = </a:t>
            </a:r>
            <a:r>
              <a:rPr lang="en-US" sz="1200" dirty="0" err="1">
                <a:solidFill>
                  <a:srgbClr val="0000FF"/>
                </a:solidFill>
                <a:latin typeface="Courier"/>
                <a:cs typeface="Courier"/>
              </a:rPr>
              <a:t>final_prod</a:t>
            </a:r>
            <a:r>
              <a:rPr lang="en-US" sz="1200" dirty="0">
                <a:latin typeface="Courier"/>
                <a:cs typeface="Courier"/>
              </a:rPr>
              <a:t>,</a:t>
            </a:r>
          </a:p>
          <a:p>
            <a:r>
              <a:rPr lang="en-US" sz="1200" dirty="0">
                <a:latin typeface="Courier"/>
                <a:cs typeface="Courier"/>
              </a:rPr>
              <a:t>   </a:t>
            </a:r>
            <a:r>
              <a:rPr lang="en-US" sz="1200" dirty="0" err="1">
                <a:latin typeface="Courier"/>
                <a:cs typeface="Courier"/>
              </a:rPr>
              <a:t>initcond</a:t>
            </a:r>
            <a:r>
              <a:rPr lang="en-US" sz="1200" dirty="0">
                <a:latin typeface="Courier"/>
                <a:cs typeface="Courier"/>
              </a:rPr>
              <a:t> = '1.0'</a:t>
            </a:r>
          </a:p>
          <a:p>
            <a:r>
              <a:rPr lang="en-US" sz="1200" dirty="0">
                <a:latin typeface="Courier"/>
                <a:cs typeface="Courier"/>
              </a:rPr>
              <a:t>);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53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Extensionale</a:t>
            </a:r>
            <a:r>
              <a:rPr lang="en-US" dirty="0" smtClean="0"/>
              <a:t> </a:t>
            </a:r>
            <a:r>
              <a:rPr lang="en-US" dirty="0" err="1" smtClean="0"/>
              <a:t>Pläne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PostgreSQL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59662" y="3596870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 smtClean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cxnSp>
        <p:nvCxnSpPr>
          <p:cNvPr id="8" name="Straight Connector 7"/>
          <p:cNvCxnSpPr>
            <a:stCxn id="13" idx="0"/>
            <a:endCxn id="7" idx="1"/>
          </p:cNvCxnSpPr>
          <p:nvPr/>
        </p:nvCxnSpPr>
        <p:spPr>
          <a:xfrm flipV="1">
            <a:off x="1190309" y="4150868"/>
            <a:ext cx="469353" cy="169996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2" idx="0"/>
            <a:endCxn id="14" idx="2"/>
          </p:cNvCxnSpPr>
          <p:nvPr/>
        </p:nvCxnSpPr>
        <p:spPr>
          <a:xfrm flipV="1">
            <a:off x="3188345" y="5883999"/>
            <a:ext cx="5883" cy="354079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0"/>
            <a:endCxn id="11" idx="2"/>
          </p:cNvCxnSpPr>
          <p:nvPr/>
        </p:nvCxnSpPr>
        <p:spPr>
          <a:xfrm flipH="1" flipV="1">
            <a:off x="1889701" y="3082037"/>
            <a:ext cx="794" cy="514833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07888" y="2435706"/>
            <a:ext cx="76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Arial"/>
              </a:rPr>
              <a:t>Π</a:t>
            </a:r>
            <a:r>
              <a:rPr lang="en-US" sz="3600" baseline="-25000" dirty="0" err="1" smtClean="0">
                <a:latin typeface="Arial"/>
              </a:rPr>
              <a:t>Φ</a:t>
            </a:r>
            <a:endParaRPr lang="en-US" sz="3600" baseline="-25000" dirty="0" smtClean="0"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271" y="6238078"/>
            <a:ext cx="112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92934"/>
                </a:solidFill>
                <a:latin typeface="Arial"/>
              </a:rPr>
              <a:t>S(</a:t>
            </a:r>
            <a:r>
              <a:rPr lang="en-US" sz="2800" dirty="0" err="1" smtClean="0">
                <a:solidFill>
                  <a:srgbClr val="292934"/>
                </a:solidFill>
                <a:latin typeface="Arial"/>
              </a:rPr>
              <a:t>x,y</a:t>
            </a:r>
            <a:r>
              <a:rPr lang="en-US" sz="2800" dirty="0" smtClean="0">
                <a:solidFill>
                  <a:srgbClr val="292934"/>
                </a:solidFill>
                <a:latin typeface="Arial"/>
              </a:rPr>
              <a:t>)</a:t>
            </a:r>
            <a:endParaRPr lang="en-US" sz="2800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978" y="5850828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92934"/>
                </a:solidFill>
                <a:latin typeface="Arial"/>
              </a:rPr>
              <a:t>R(x)</a:t>
            </a:r>
            <a:endParaRPr lang="en-US" sz="2800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8238" y="5237668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Arial"/>
              </a:rPr>
              <a:t>Π</a:t>
            </a:r>
            <a:r>
              <a:rPr lang="en-US" sz="3600" baseline="-25000" dirty="0" err="1" smtClean="0">
                <a:latin typeface="Arial"/>
              </a:rPr>
              <a:t>x</a:t>
            </a:r>
            <a:endParaRPr lang="en-US" sz="3600" baseline="-25000" dirty="0" smtClean="0">
              <a:latin typeface="Arial"/>
            </a:endParaRPr>
          </a:p>
        </p:txBody>
      </p:sp>
      <p:cxnSp>
        <p:nvCxnSpPr>
          <p:cNvPr id="15" name="Straight Connector 14"/>
          <p:cNvCxnSpPr>
            <a:stCxn id="7" idx="3"/>
            <a:endCxn id="14" idx="0"/>
          </p:cNvCxnSpPr>
          <p:nvPr/>
        </p:nvCxnSpPr>
        <p:spPr>
          <a:xfrm>
            <a:off x="2121327" y="4150868"/>
            <a:ext cx="1072901" cy="108680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458" y="1466767"/>
            <a:ext cx="2758650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800" dirty="0"/>
              <a:t>SELECT DISTINCT </a:t>
            </a:r>
            <a:r>
              <a:rPr lang="en-US" sz="1800" dirty="0" smtClean="0"/>
              <a:t>‘true’</a:t>
            </a:r>
            <a:endParaRPr lang="en-US" sz="1800" dirty="0"/>
          </a:p>
          <a:p>
            <a:r>
              <a:rPr lang="en-US" sz="1800" dirty="0"/>
              <a:t>FROM R, </a:t>
            </a:r>
            <a:r>
              <a:rPr lang="en-US" sz="1800" dirty="0" smtClean="0"/>
              <a:t>S</a:t>
            </a:r>
            <a:br>
              <a:rPr lang="en-US" sz="1800" dirty="0" smtClean="0"/>
            </a:br>
            <a:r>
              <a:rPr lang="en-US" sz="1800" dirty="0" smtClean="0"/>
              <a:t>WHERE </a:t>
            </a:r>
            <a:r>
              <a:rPr lang="en-US" sz="1800" dirty="0" err="1"/>
              <a:t>R.x</a:t>
            </a:r>
            <a:r>
              <a:rPr lang="en-US" sz="1800" dirty="0"/>
              <a:t> = </a:t>
            </a:r>
            <a:r>
              <a:rPr lang="en-US" sz="1800" dirty="0" err="1"/>
              <a:t>S.x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3036303" y="2518995"/>
            <a:ext cx="5894851" cy="1600438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400" dirty="0" smtClean="0">
                <a:latin typeface="Courier"/>
                <a:cs typeface="Courier"/>
              </a:rPr>
              <a:t>WITH Temp AS</a:t>
            </a:r>
          </a:p>
          <a:p>
            <a:r>
              <a:rPr lang="en-US" sz="1400" dirty="0" smtClean="0">
                <a:latin typeface="Courier"/>
                <a:cs typeface="Courier"/>
              </a:rPr>
              <a:t>   (</a:t>
            </a:r>
            <a:r>
              <a:rPr lang="en-US" sz="1400" dirty="0">
                <a:latin typeface="Courier"/>
                <a:cs typeface="Courier"/>
              </a:rPr>
              <a:t>SELECT </a:t>
            </a:r>
            <a:r>
              <a:rPr lang="en-US" sz="1400" dirty="0" err="1">
                <a:latin typeface="Courier"/>
                <a:cs typeface="Courier"/>
              </a:rPr>
              <a:t>S.x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1.0-prod(1.0 - 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S.p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) 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as 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p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FROM S</a:t>
            </a:r>
            <a:br>
              <a:rPr lang="en-US" sz="1400" dirty="0" smtClean="0">
                <a:latin typeface="Courier"/>
                <a:cs typeface="Courier"/>
              </a:rPr>
            </a:b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   GROUP </a:t>
            </a:r>
            <a:r>
              <a:rPr lang="en-US" sz="1400" dirty="0">
                <a:latin typeface="Courier"/>
                <a:cs typeface="Courier"/>
              </a:rPr>
              <a:t>BY </a:t>
            </a:r>
            <a:r>
              <a:rPr lang="en-US" sz="1400" dirty="0" err="1">
                <a:latin typeface="Courier"/>
                <a:cs typeface="Courier"/>
              </a:rPr>
              <a:t>S.x</a:t>
            </a:r>
            <a:r>
              <a:rPr lang="en-US" sz="1400" dirty="0">
                <a:latin typeface="Courier"/>
                <a:cs typeface="Courier"/>
              </a:rPr>
              <a:t>) </a:t>
            </a:r>
          </a:p>
          <a:p>
            <a:r>
              <a:rPr lang="en-US" sz="1400" dirty="0" smtClean="0">
                <a:latin typeface="Courier"/>
                <a:cs typeface="Courier"/>
              </a:rPr>
              <a:t>SELECT ‘true’ as z, 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1.0-prod(1.0 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– R.P * </a:t>
            </a:r>
            <a:r>
              <a:rPr lang="en-US" sz="1400" dirty="0" err="1" smtClean="0">
                <a:solidFill>
                  <a:srgbClr val="0000FF"/>
                </a:solidFill>
                <a:latin typeface="Courier"/>
                <a:cs typeface="Courier"/>
              </a:rPr>
              <a:t>Temp.P</a:t>
            </a:r>
            <a:r>
              <a:rPr lang="en-US" sz="1400" dirty="0" smtClean="0">
                <a:solidFill>
                  <a:srgbClr val="0000FF"/>
                </a:solidFill>
                <a:latin typeface="Courier"/>
                <a:cs typeface="Courier"/>
              </a:rPr>
              <a:t>) as p</a:t>
            </a:r>
            <a:r>
              <a:rPr lang="en-US" sz="1400" dirty="0" smtClean="0">
                <a:latin typeface="Courier"/>
                <a:cs typeface="Courier"/>
              </a:rPr>
              <a:t/>
            </a:r>
            <a:br>
              <a:rPr lang="en-US" sz="1400" dirty="0" smtClean="0">
                <a:latin typeface="Courier"/>
                <a:cs typeface="Courier"/>
              </a:rPr>
            </a:br>
            <a:r>
              <a:rPr lang="en-US" sz="1400" dirty="0" smtClean="0">
                <a:latin typeface="Courier"/>
                <a:cs typeface="Courier"/>
              </a:rPr>
              <a:t>FROM R, Temp</a:t>
            </a:r>
            <a:br>
              <a:rPr lang="en-US" sz="1400" dirty="0" smtClean="0">
                <a:latin typeface="Courier"/>
                <a:cs typeface="Courier"/>
              </a:rPr>
            </a:br>
            <a:r>
              <a:rPr lang="en-US" sz="1400" dirty="0" smtClean="0">
                <a:latin typeface="Courier"/>
                <a:cs typeface="Courier"/>
              </a:rPr>
              <a:t>WHERE </a:t>
            </a:r>
            <a:r>
              <a:rPr lang="en-US" sz="1400" dirty="0" err="1" smtClean="0">
                <a:latin typeface="Courier"/>
                <a:cs typeface="Courier"/>
              </a:rPr>
              <a:t>R.x</a:t>
            </a:r>
            <a:r>
              <a:rPr lang="en-US" sz="1400" dirty="0" smtClean="0">
                <a:latin typeface="Courier"/>
                <a:cs typeface="Courier"/>
              </a:rPr>
              <a:t> = </a:t>
            </a:r>
            <a:r>
              <a:rPr lang="en-US" sz="1400" dirty="0" err="1" smtClean="0">
                <a:latin typeface="Courier"/>
                <a:cs typeface="Courier"/>
              </a:rPr>
              <a:t>Temp.x</a:t>
            </a:r>
            <a:endParaRPr lang="en-US" sz="1400" dirty="0" smtClean="0">
              <a:latin typeface="Courier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15926" y="2435706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044999" y="3842434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218387" y="5237668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</a:t>
            </a:r>
            <a:endParaRPr lang="en-US" sz="1200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15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Eingaben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PostgreSQL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8891" y="1103540"/>
            <a:ext cx="7215437" cy="549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Courier"/>
                <a:cs typeface="Courier"/>
              </a:rPr>
              <a:t>create </a:t>
            </a:r>
            <a:r>
              <a:rPr lang="en-US" sz="900" dirty="0">
                <a:latin typeface="Courier"/>
                <a:cs typeface="Courier"/>
              </a:rPr>
              <a:t>or replace function </a:t>
            </a:r>
            <a:r>
              <a:rPr lang="en-US" sz="900" dirty="0" err="1">
                <a:latin typeface="Courier"/>
                <a:cs typeface="Courier"/>
              </a:rPr>
              <a:t>combine_prod</a:t>
            </a:r>
            <a:r>
              <a:rPr lang="en-US" sz="900" dirty="0">
                <a:latin typeface="Courier"/>
                <a:cs typeface="Courier"/>
              </a:rPr>
              <a:t> (float, float) returns float as 'select $1 * $2' language SQL;</a:t>
            </a:r>
          </a:p>
          <a:p>
            <a:r>
              <a:rPr lang="en-US" sz="900" dirty="0">
                <a:latin typeface="Courier"/>
                <a:cs typeface="Courier"/>
              </a:rPr>
              <a:t>create or replace function </a:t>
            </a:r>
            <a:r>
              <a:rPr lang="en-US" sz="900" dirty="0" err="1">
                <a:latin typeface="Courier"/>
                <a:cs typeface="Courier"/>
              </a:rPr>
              <a:t>final_prod</a:t>
            </a:r>
            <a:r>
              <a:rPr lang="en-US" sz="900" dirty="0">
                <a:latin typeface="Courier"/>
                <a:cs typeface="Courier"/>
              </a:rPr>
              <a:t> (float) returns float as 'select $1' language SQL;</a:t>
            </a:r>
          </a:p>
          <a:p>
            <a:r>
              <a:rPr lang="en-US" sz="900" dirty="0">
                <a:latin typeface="Courier"/>
                <a:cs typeface="Courier"/>
              </a:rPr>
              <a:t>drop aggregate if exists prod (float);</a:t>
            </a:r>
          </a:p>
          <a:p>
            <a:r>
              <a:rPr lang="en-US" sz="900" dirty="0">
                <a:latin typeface="Courier"/>
                <a:cs typeface="Courier"/>
              </a:rPr>
              <a:t>create aggregate prod (float)</a:t>
            </a:r>
          </a:p>
          <a:p>
            <a:r>
              <a:rPr lang="en-US" sz="900" dirty="0">
                <a:latin typeface="Courier"/>
                <a:cs typeface="Courier"/>
              </a:rPr>
              <a:t>(  </a:t>
            </a:r>
            <a:r>
              <a:rPr lang="en-US" sz="900" dirty="0" err="1">
                <a:latin typeface="Courier"/>
                <a:cs typeface="Courier"/>
              </a:rPr>
              <a:t>sfunc</a:t>
            </a:r>
            <a:r>
              <a:rPr lang="en-US" sz="900" dirty="0">
                <a:latin typeface="Courier"/>
                <a:cs typeface="Courier"/>
              </a:rPr>
              <a:t> = </a:t>
            </a:r>
            <a:r>
              <a:rPr lang="en-US" sz="900" dirty="0" err="1">
                <a:latin typeface="Courier"/>
                <a:cs typeface="Courier"/>
              </a:rPr>
              <a:t>combine_prod</a:t>
            </a:r>
            <a:r>
              <a:rPr lang="en-US" sz="900" dirty="0">
                <a:latin typeface="Courier"/>
                <a:cs typeface="Courier"/>
              </a:rPr>
              <a:t>,</a:t>
            </a:r>
          </a:p>
          <a:p>
            <a:r>
              <a:rPr lang="en-US" sz="900" dirty="0">
                <a:latin typeface="Courier"/>
                <a:cs typeface="Courier"/>
              </a:rPr>
              <a:t>   </a:t>
            </a:r>
            <a:r>
              <a:rPr lang="en-US" sz="900" dirty="0" err="1">
                <a:latin typeface="Courier"/>
                <a:cs typeface="Courier"/>
              </a:rPr>
              <a:t>stype</a:t>
            </a:r>
            <a:r>
              <a:rPr lang="en-US" sz="900" dirty="0">
                <a:latin typeface="Courier"/>
                <a:cs typeface="Courier"/>
              </a:rPr>
              <a:t> = float,</a:t>
            </a:r>
          </a:p>
          <a:p>
            <a:r>
              <a:rPr lang="en-US" sz="900" dirty="0">
                <a:latin typeface="Courier"/>
                <a:cs typeface="Courier"/>
              </a:rPr>
              <a:t>   </a:t>
            </a:r>
            <a:r>
              <a:rPr lang="en-US" sz="900" dirty="0" err="1">
                <a:latin typeface="Courier"/>
                <a:cs typeface="Courier"/>
              </a:rPr>
              <a:t>finalfunc</a:t>
            </a:r>
            <a:r>
              <a:rPr lang="en-US" sz="900" dirty="0">
                <a:latin typeface="Courier"/>
                <a:cs typeface="Courier"/>
              </a:rPr>
              <a:t> = </a:t>
            </a:r>
            <a:r>
              <a:rPr lang="en-US" sz="900" dirty="0" err="1">
                <a:latin typeface="Courier"/>
                <a:cs typeface="Courier"/>
              </a:rPr>
              <a:t>final_prod</a:t>
            </a:r>
            <a:r>
              <a:rPr lang="en-US" sz="900" dirty="0">
                <a:latin typeface="Courier"/>
                <a:cs typeface="Courier"/>
              </a:rPr>
              <a:t>,</a:t>
            </a:r>
          </a:p>
          <a:p>
            <a:r>
              <a:rPr lang="en-US" sz="900" dirty="0">
                <a:latin typeface="Courier"/>
                <a:cs typeface="Courier"/>
              </a:rPr>
              <a:t>   </a:t>
            </a:r>
            <a:r>
              <a:rPr lang="en-US" sz="900" dirty="0" err="1">
                <a:latin typeface="Courier"/>
                <a:cs typeface="Courier"/>
              </a:rPr>
              <a:t>initcond</a:t>
            </a:r>
            <a:r>
              <a:rPr lang="en-US" sz="900" dirty="0">
                <a:latin typeface="Courier"/>
                <a:cs typeface="Courier"/>
              </a:rPr>
              <a:t> = '1.0'</a:t>
            </a:r>
          </a:p>
          <a:p>
            <a:r>
              <a:rPr lang="en-US" sz="900" dirty="0">
                <a:latin typeface="Courier"/>
                <a:cs typeface="Courier"/>
              </a:rPr>
              <a:t>);</a:t>
            </a:r>
          </a:p>
          <a:p>
            <a:endParaRPr lang="en-US" sz="900" dirty="0">
              <a:latin typeface="Courier"/>
              <a:cs typeface="Courier"/>
            </a:endParaRPr>
          </a:p>
          <a:p>
            <a:r>
              <a:rPr lang="en-US" sz="900" dirty="0" smtClean="0">
                <a:latin typeface="Courier"/>
                <a:cs typeface="Courier"/>
              </a:rPr>
              <a:t>create </a:t>
            </a:r>
            <a:r>
              <a:rPr lang="en-US" sz="900" dirty="0">
                <a:latin typeface="Courier"/>
                <a:cs typeface="Courier"/>
              </a:rPr>
              <a:t>table R(z char(8), x char(8), p float);</a:t>
            </a:r>
          </a:p>
          <a:p>
            <a:r>
              <a:rPr lang="en-US" sz="900" dirty="0">
                <a:latin typeface="Courier"/>
                <a:cs typeface="Courier"/>
              </a:rPr>
              <a:t>create table S(x char(8), y char(8), p float);</a:t>
            </a:r>
          </a:p>
          <a:p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insert into R values('c', 'a1',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R values('c', 'a2',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R values('c', 'a3', 0.5);</a:t>
            </a:r>
          </a:p>
          <a:p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insert into S values('a1', 'b1',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S values('a1', 'b2',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S values('a2', 'b2',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S values('a2', 'b3',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S values('a2', 'b4', 0.5);</a:t>
            </a:r>
          </a:p>
          <a:p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-- computing the query Q(z) = R(</a:t>
            </a:r>
            <a:r>
              <a:rPr lang="en-US" sz="900" dirty="0" err="1">
                <a:latin typeface="Courier"/>
                <a:cs typeface="Courier"/>
              </a:rPr>
              <a:t>z,x</a:t>
            </a:r>
            <a:r>
              <a:rPr lang="en-US" sz="900" dirty="0">
                <a:latin typeface="Courier"/>
                <a:cs typeface="Courier"/>
              </a:rPr>
              <a:t>),S(</a:t>
            </a:r>
            <a:r>
              <a:rPr lang="en-US" sz="900" dirty="0" err="1">
                <a:latin typeface="Courier"/>
                <a:cs typeface="Courier"/>
              </a:rPr>
              <a:t>x,y</a:t>
            </a:r>
            <a:r>
              <a:rPr lang="en-US" sz="900" dirty="0">
                <a:latin typeface="Courier"/>
                <a:cs typeface="Courier"/>
              </a:rPr>
              <a:t>)</a:t>
            </a:r>
          </a:p>
          <a:p>
            <a:r>
              <a:rPr lang="en-US" sz="900" dirty="0">
                <a:latin typeface="Courier"/>
                <a:cs typeface="Courier"/>
              </a:rPr>
              <a:t>-- a safe plan:</a:t>
            </a:r>
          </a:p>
          <a:p>
            <a:r>
              <a:rPr lang="en-US" sz="900" dirty="0">
                <a:latin typeface="Courier"/>
                <a:cs typeface="Courier"/>
              </a:rPr>
              <a:t>with Temp as</a:t>
            </a:r>
          </a:p>
          <a:p>
            <a:r>
              <a:rPr lang="en-US" sz="900" dirty="0">
                <a:latin typeface="Courier"/>
                <a:cs typeface="Courier"/>
              </a:rPr>
              <a:t>  (select </a:t>
            </a:r>
            <a:r>
              <a:rPr lang="en-US" sz="900" dirty="0" err="1">
                <a:latin typeface="Courier"/>
                <a:cs typeface="Courier"/>
              </a:rPr>
              <a:t>S.x</a:t>
            </a:r>
            <a:r>
              <a:rPr lang="en-US" sz="900" dirty="0">
                <a:latin typeface="Courier"/>
                <a:cs typeface="Courier"/>
              </a:rPr>
              <a:t>, 1.0-prod(1.0-p) as p</a:t>
            </a:r>
          </a:p>
          <a:p>
            <a:r>
              <a:rPr lang="en-US" sz="900" dirty="0">
                <a:latin typeface="Courier"/>
                <a:cs typeface="Courier"/>
              </a:rPr>
              <a:t>   from S</a:t>
            </a:r>
          </a:p>
          <a:p>
            <a:r>
              <a:rPr lang="en-US" sz="900" dirty="0">
                <a:latin typeface="Courier"/>
                <a:cs typeface="Courier"/>
              </a:rPr>
              <a:t>   group by </a:t>
            </a:r>
            <a:r>
              <a:rPr lang="en-US" sz="900" dirty="0" err="1">
                <a:latin typeface="Courier"/>
                <a:cs typeface="Courier"/>
              </a:rPr>
              <a:t>S.x</a:t>
            </a:r>
            <a:r>
              <a:rPr lang="en-US" sz="900" dirty="0">
                <a:latin typeface="Courier"/>
                <a:cs typeface="Courier"/>
              </a:rPr>
              <a:t>)</a:t>
            </a:r>
          </a:p>
          <a:p>
            <a:r>
              <a:rPr lang="en-US" sz="900" dirty="0">
                <a:latin typeface="Courier"/>
                <a:cs typeface="Courier"/>
              </a:rPr>
              <a:t>select </a:t>
            </a:r>
            <a:r>
              <a:rPr lang="en-US" sz="900" dirty="0" err="1">
                <a:latin typeface="Courier"/>
                <a:cs typeface="Courier"/>
              </a:rPr>
              <a:t>R.z</a:t>
            </a:r>
            <a:r>
              <a:rPr lang="en-US" sz="900" dirty="0">
                <a:latin typeface="Courier"/>
                <a:cs typeface="Courier"/>
              </a:rPr>
              <a:t>, 1.0-prod(1-R.p*</a:t>
            </a:r>
            <a:r>
              <a:rPr lang="en-US" sz="900" dirty="0" err="1">
                <a:latin typeface="Courier"/>
                <a:cs typeface="Courier"/>
              </a:rPr>
              <a:t>Temp.p</a:t>
            </a:r>
            <a:r>
              <a:rPr lang="en-US" sz="900" dirty="0">
                <a:latin typeface="Courier"/>
                <a:cs typeface="Courier"/>
              </a:rPr>
              <a:t>)</a:t>
            </a:r>
          </a:p>
          <a:p>
            <a:r>
              <a:rPr lang="en-US" sz="900" dirty="0">
                <a:latin typeface="Courier"/>
                <a:cs typeface="Courier"/>
              </a:rPr>
              <a:t>from R, Temp</a:t>
            </a:r>
          </a:p>
          <a:p>
            <a:r>
              <a:rPr lang="en-US" sz="900" dirty="0">
                <a:latin typeface="Courier"/>
                <a:cs typeface="Courier"/>
              </a:rPr>
              <a:t>where </a:t>
            </a:r>
            <a:r>
              <a:rPr lang="en-US" sz="900" dirty="0" err="1">
                <a:latin typeface="Courier"/>
                <a:cs typeface="Courier"/>
              </a:rPr>
              <a:t>R.x</a:t>
            </a:r>
            <a:r>
              <a:rPr lang="en-US" sz="900" dirty="0">
                <a:latin typeface="Courier"/>
                <a:cs typeface="Courier"/>
              </a:rPr>
              <a:t>=</a:t>
            </a:r>
            <a:r>
              <a:rPr lang="en-US" sz="900" dirty="0" err="1">
                <a:latin typeface="Courier"/>
                <a:cs typeface="Courier"/>
              </a:rPr>
              <a:t>Temp.x</a:t>
            </a:r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group by </a:t>
            </a:r>
            <a:r>
              <a:rPr lang="en-US" sz="900" dirty="0" err="1">
                <a:latin typeface="Courier"/>
                <a:cs typeface="Courier"/>
              </a:rPr>
              <a:t>R.z</a:t>
            </a:r>
            <a:r>
              <a:rPr lang="en-US" sz="900" dirty="0">
                <a:latin typeface="Courier"/>
                <a:cs typeface="Courier"/>
              </a:rPr>
              <a:t>;</a:t>
            </a:r>
          </a:p>
          <a:p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-- an unsafe plan; guaranteed to return an upper bound on the probability</a:t>
            </a:r>
          </a:p>
          <a:p>
            <a:r>
              <a:rPr lang="en-US" sz="900" dirty="0">
                <a:latin typeface="Courier"/>
                <a:cs typeface="Courier"/>
              </a:rPr>
              <a:t>select </a:t>
            </a:r>
            <a:r>
              <a:rPr lang="en-US" sz="900" dirty="0" err="1">
                <a:latin typeface="Courier"/>
                <a:cs typeface="Courier"/>
              </a:rPr>
              <a:t>R.z</a:t>
            </a:r>
            <a:r>
              <a:rPr lang="en-US" sz="900" dirty="0">
                <a:latin typeface="Courier"/>
                <a:cs typeface="Courier"/>
              </a:rPr>
              <a:t>, 1.0-prod(1-R.p*</a:t>
            </a:r>
            <a:r>
              <a:rPr lang="en-US" sz="900" dirty="0" err="1">
                <a:latin typeface="Courier"/>
                <a:cs typeface="Courier"/>
              </a:rPr>
              <a:t>S.p</a:t>
            </a:r>
            <a:r>
              <a:rPr lang="en-US" sz="900" dirty="0">
                <a:latin typeface="Courier"/>
                <a:cs typeface="Courier"/>
              </a:rPr>
              <a:t>)</a:t>
            </a:r>
          </a:p>
          <a:p>
            <a:r>
              <a:rPr lang="en-US" sz="900" dirty="0">
                <a:latin typeface="Courier"/>
                <a:cs typeface="Courier"/>
              </a:rPr>
              <a:t>from R, S</a:t>
            </a:r>
          </a:p>
          <a:p>
            <a:r>
              <a:rPr lang="en-US" sz="900" dirty="0">
                <a:latin typeface="Courier"/>
                <a:cs typeface="Courier"/>
              </a:rPr>
              <a:t>where </a:t>
            </a:r>
            <a:r>
              <a:rPr lang="en-US" sz="900" dirty="0" err="1">
                <a:latin typeface="Courier"/>
                <a:cs typeface="Courier"/>
              </a:rPr>
              <a:t>R.x</a:t>
            </a:r>
            <a:r>
              <a:rPr lang="en-US" sz="900" dirty="0">
                <a:latin typeface="Courier"/>
                <a:cs typeface="Courier"/>
              </a:rPr>
              <a:t>=</a:t>
            </a:r>
            <a:r>
              <a:rPr lang="en-US" sz="900" dirty="0" err="1">
                <a:latin typeface="Courier"/>
                <a:cs typeface="Courier"/>
              </a:rPr>
              <a:t>S.x</a:t>
            </a:r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group by </a:t>
            </a:r>
            <a:r>
              <a:rPr lang="en-US" sz="900" dirty="0" err="1">
                <a:latin typeface="Courier"/>
                <a:cs typeface="Courier"/>
              </a:rPr>
              <a:t>R.z</a:t>
            </a:r>
            <a:r>
              <a:rPr lang="en-US" sz="900" dirty="0">
                <a:latin typeface="Courier"/>
                <a:cs typeface="Courier"/>
              </a:rPr>
              <a:t>;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12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Eingaben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PostgreSQL</a:t>
            </a:r>
            <a:r>
              <a:rPr lang="en-US" dirty="0"/>
              <a:t>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886" y="1727980"/>
            <a:ext cx="4442242" cy="407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ourier"/>
                <a:cs typeface="Courier"/>
              </a:rPr>
              <a:t>-----------------------------------------------------</a:t>
            </a:r>
          </a:p>
          <a:p>
            <a:r>
              <a:rPr lang="en-US" sz="700" dirty="0">
                <a:latin typeface="Courier"/>
                <a:cs typeface="Courier"/>
              </a:rPr>
              <a:t>-- The following approximation plans for unsafe queries are from</a:t>
            </a:r>
          </a:p>
          <a:p>
            <a:r>
              <a:rPr lang="en-US" sz="700" dirty="0">
                <a:latin typeface="Courier"/>
                <a:cs typeface="Courier"/>
              </a:rPr>
              <a:t>-- </a:t>
            </a:r>
            <a:r>
              <a:rPr lang="en-US" sz="700" dirty="0" err="1">
                <a:latin typeface="Courier"/>
                <a:cs typeface="Courier"/>
              </a:rPr>
              <a:t>Gatterbauer</a:t>
            </a:r>
            <a:r>
              <a:rPr lang="en-US" sz="700" dirty="0">
                <a:latin typeface="Courier"/>
                <a:cs typeface="Courier"/>
              </a:rPr>
              <a:t>, Suciu: Oblivious Bounds on the Probability of Boolean Functions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-- create a third table</a:t>
            </a:r>
          </a:p>
          <a:p>
            <a:r>
              <a:rPr lang="en-US" sz="700" dirty="0">
                <a:latin typeface="Courier"/>
                <a:cs typeface="Courier"/>
              </a:rPr>
              <a:t>create table T(y char(8), p float);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insert into T values('b1', 0.5);</a:t>
            </a:r>
          </a:p>
          <a:p>
            <a:r>
              <a:rPr lang="en-US" sz="700" dirty="0">
                <a:latin typeface="Courier"/>
                <a:cs typeface="Courier"/>
              </a:rPr>
              <a:t>insert into T values('b2', 0.5);</a:t>
            </a:r>
          </a:p>
          <a:p>
            <a:r>
              <a:rPr lang="en-US" sz="700" dirty="0">
                <a:latin typeface="Courier"/>
                <a:cs typeface="Courier"/>
              </a:rPr>
              <a:t>insert into T values('b3', 0.5);</a:t>
            </a:r>
          </a:p>
          <a:p>
            <a:r>
              <a:rPr lang="en-US" sz="700" dirty="0">
                <a:latin typeface="Courier"/>
                <a:cs typeface="Courier"/>
              </a:rPr>
              <a:t>insert into T values('b4', 0.5);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-- computing the query Q(z) = R(</a:t>
            </a:r>
            <a:r>
              <a:rPr lang="en-US" sz="700" dirty="0" err="1">
                <a:latin typeface="Courier"/>
                <a:cs typeface="Courier"/>
              </a:rPr>
              <a:t>z,x</a:t>
            </a:r>
            <a:r>
              <a:rPr lang="en-US" sz="700" dirty="0">
                <a:latin typeface="Courier"/>
                <a:cs typeface="Courier"/>
              </a:rPr>
              <a:t>),S(</a:t>
            </a:r>
            <a:r>
              <a:rPr lang="en-US" sz="700" dirty="0" err="1">
                <a:latin typeface="Courier"/>
                <a:cs typeface="Courier"/>
              </a:rPr>
              <a:t>x,y</a:t>
            </a:r>
            <a:r>
              <a:rPr lang="en-US" sz="700" dirty="0">
                <a:latin typeface="Courier"/>
                <a:cs typeface="Courier"/>
              </a:rPr>
              <a:t>),T(y)</a:t>
            </a:r>
          </a:p>
          <a:p>
            <a:r>
              <a:rPr lang="en-US" sz="700" dirty="0">
                <a:latin typeface="Courier"/>
                <a:cs typeface="Courier"/>
              </a:rPr>
              <a:t>-- This query has no safe plans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-- Next two unsafe plans compute upper bounds on the probability:</a:t>
            </a:r>
          </a:p>
          <a:p>
            <a:r>
              <a:rPr lang="en-US" sz="700" dirty="0">
                <a:latin typeface="Courier"/>
                <a:cs typeface="Courier"/>
              </a:rPr>
              <a:t>-- Unsafe plan #1</a:t>
            </a:r>
          </a:p>
          <a:p>
            <a:r>
              <a:rPr lang="en-US" sz="700" dirty="0">
                <a:latin typeface="Courier"/>
                <a:cs typeface="Courier"/>
              </a:rPr>
              <a:t>with Temp as</a:t>
            </a:r>
          </a:p>
          <a:p>
            <a:r>
              <a:rPr lang="en-US" sz="700" dirty="0">
                <a:latin typeface="Courier"/>
                <a:cs typeface="Courier"/>
              </a:rPr>
              <a:t>    (select 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r>
              <a:rPr lang="en-US" sz="700" dirty="0">
                <a:latin typeface="Courier"/>
                <a:cs typeface="Courier"/>
              </a:rPr>
              <a:t>, 1.0-prod(1.0-S.p*</a:t>
            </a:r>
            <a:r>
              <a:rPr lang="en-US" sz="700" dirty="0" err="1">
                <a:latin typeface="Courier"/>
                <a:cs typeface="Courier"/>
              </a:rPr>
              <a:t>T.p</a:t>
            </a:r>
            <a:r>
              <a:rPr lang="en-US" sz="700" dirty="0">
                <a:latin typeface="Courier"/>
                <a:cs typeface="Courier"/>
              </a:rPr>
              <a:t>) as p</a:t>
            </a:r>
          </a:p>
          <a:p>
            <a:r>
              <a:rPr lang="en-US" sz="700" dirty="0">
                <a:latin typeface="Courier"/>
                <a:cs typeface="Courier"/>
              </a:rPr>
              <a:t>     from S,T</a:t>
            </a:r>
          </a:p>
          <a:p>
            <a:r>
              <a:rPr lang="en-US" sz="700" dirty="0">
                <a:latin typeface="Courier"/>
                <a:cs typeface="Courier"/>
              </a:rPr>
              <a:t>     where </a:t>
            </a:r>
            <a:r>
              <a:rPr lang="en-US" sz="700" dirty="0" err="1">
                <a:latin typeface="Courier"/>
                <a:cs typeface="Courier"/>
              </a:rPr>
              <a:t>S.y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  group by 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select </a:t>
            </a:r>
            <a:r>
              <a:rPr lang="en-US" sz="700" dirty="0" err="1">
                <a:latin typeface="Courier"/>
                <a:cs typeface="Courier"/>
              </a:rPr>
              <a:t>R.z</a:t>
            </a:r>
            <a:r>
              <a:rPr lang="en-US" sz="700" dirty="0">
                <a:latin typeface="Courier"/>
                <a:cs typeface="Courier"/>
              </a:rPr>
              <a:t>, 1.0-prod(1-R.p*</a:t>
            </a:r>
            <a:r>
              <a:rPr lang="en-US" sz="700" dirty="0" err="1">
                <a:latin typeface="Courier"/>
                <a:cs typeface="Courier"/>
              </a:rPr>
              <a:t>Temp.p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from R, Temp</a:t>
            </a:r>
          </a:p>
          <a:p>
            <a:r>
              <a:rPr lang="en-US" sz="700" dirty="0">
                <a:latin typeface="Courier"/>
                <a:cs typeface="Courier"/>
              </a:rPr>
              <a:t>where </a:t>
            </a:r>
            <a:r>
              <a:rPr lang="en-US" sz="700" dirty="0" err="1">
                <a:latin typeface="Courier"/>
                <a:cs typeface="Courier"/>
              </a:rPr>
              <a:t>R.x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Temp.x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group by </a:t>
            </a:r>
            <a:r>
              <a:rPr lang="en-US" sz="700" dirty="0" err="1">
                <a:latin typeface="Courier"/>
                <a:cs typeface="Courier"/>
              </a:rPr>
              <a:t>R.z</a:t>
            </a:r>
            <a:r>
              <a:rPr lang="en-US" sz="700" dirty="0">
                <a:latin typeface="Courier"/>
                <a:cs typeface="Courier"/>
              </a:rPr>
              <a:t>;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-- Unsafe plan #2</a:t>
            </a:r>
          </a:p>
          <a:p>
            <a:r>
              <a:rPr lang="en-US" sz="700" dirty="0">
                <a:latin typeface="Courier"/>
                <a:cs typeface="Courier"/>
              </a:rPr>
              <a:t>with Temp as</a:t>
            </a:r>
          </a:p>
          <a:p>
            <a:r>
              <a:rPr lang="en-US" sz="700" dirty="0">
                <a:latin typeface="Courier"/>
                <a:cs typeface="Courier"/>
              </a:rPr>
              <a:t>   (select R.z,S.y,1.0-prod(1.0-R.p*</a:t>
            </a:r>
            <a:r>
              <a:rPr lang="en-US" sz="700" dirty="0" err="1">
                <a:latin typeface="Courier"/>
                <a:cs typeface="Courier"/>
              </a:rPr>
              <a:t>S.p</a:t>
            </a:r>
            <a:r>
              <a:rPr lang="en-US" sz="700" dirty="0">
                <a:latin typeface="Courier"/>
                <a:cs typeface="Courier"/>
              </a:rPr>
              <a:t>) as p</a:t>
            </a:r>
          </a:p>
          <a:p>
            <a:r>
              <a:rPr lang="en-US" sz="700" dirty="0">
                <a:latin typeface="Courier"/>
                <a:cs typeface="Courier"/>
              </a:rPr>
              <a:t>    from R,S</a:t>
            </a:r>
          </a:p>
          <a:p>
            <a:r>
              <a:rPr lang="en-US" sz="700" dirty="0">
                <a:latin typeface="Courier"/>
                <a:cs typeface="Courier"/>
              </a:rPr>
              <a:t>    where </a:t>
            </a:r>
            <a:r>
              <a:rPr lang="en-US" sz="700" dirty="0" err="1">
                <a:latin typeface="Courier"/>
                <a:cs typeface="Courier"/>
              </a:rPr>
              <a:t>R.x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 group by </a:t>
            </a:r>
            <a:r>
              <a:rPr lang="en-US" sz="700" dirty="0" err="1">
                <a:latin typeface="Courier"/>
                <a:cs typeface="Courier"/>
              </a:rPr>
              <a:t>R.z,S.y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select </a:t>
            </a:r>
            <a:r>
              <a:rPr lang="en-US" sz="700" dirty="0" err="1">
                <a:latin typeface="Courier"/>
                <a:cs typeface="Courier"/>
              </a:rPr>
              <a:t>Temp.z</a:t>
            </a:r>
            <a:r>
              <a:rPr lang="en-US" sz="700" dirty="0">
                <a:latin typeface="Courier"/>
                <a:cs typeface="Courier"/>
              </a:rPr>
              <a:t>, 1.0-prod(1-Temp.p*</a:t>
            </a:r>
            <a:r>
              <a:rPr lang="en-US" sz="700" dirty="0" err="1">
                <a:latin typeface="Courier"/>
                <a:cs typeface="Courier"/>
              </a:rPr>
              <a:t>T.p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from Temp, T</a:t>
            </a:r>
          </a:p>
          <a:p>
            <a:r>
              <a:rPr lang="en-US" sz="700" dirty="0">
                <a:latin typeface="Courier"/>
                <a:cs typeface="Courier"/>
              </a:rPr>
              <a:t>where </a:t>
            </a:r>
            <a:r>
              <a:rPr lang="en-US" sz="700" dirty="0" err="1">
                <a:latin typeface="Courier"/>
                <a:cs typeface="Courier"/>
              </a:rPr>
              <a:t>Temp.y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group by </a:t>
            </a:r>
            <a:r>
              <a:rPr lang="en-US" sz="700" dirty="0" err="1">
                <a:latin typeface="Courier"/>
                <a:cs typeface="Courier"/>
              </a:rPr>
              <a:t>Temp.z</a:t>
            </a:r>
            <a:r>
              <a:rPr lang="en-US" sz="700" dirty="0" smtClean="0">
                <a:latin typeface="Courier"/>
                <a:cs typeface="Courier"/>
              </a:rPr>
              <a:t>;</a:t>
            </a:r>
            <a:endParaRPr lang="en-US" sz="700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4326" y="1839840"/>
            <a:ext cx="3686194" cy="3431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-- Next two unsafe plans compute lower bounds on the probability:</a:t>
            </a:r>
          </a:p>
          <a:p>
            <a:r>
              <a:rPr lang="en-US" sz="700" dirty="0">
                <a:latin typeface="Courier"/>
                <a:cs typeface="Courier"/>
              </a:rPr>
              <a:t>with </a:t>
            </a:r>
            <a:r>
              <a:rPr lang="en-US" sz="700" dirty="0" err="1">
                <a:latin typeface="Courier"/>
                <a:cs typeface="Courier"/>
              </a:rPr>
              <a:t>newT</a:t>
            </a:r>
            <a:r>
              <a:rPr lang="en-US" sz="700" dirty="0">
                <a:latin typeface="Courier"/>
                <a:cs typeface="Courier"/>
              </a:rPr>
              <a:t> as</a:t>
            </a:r>
          </a:p>
          <a:p>
            <a:r>
              <a:rPr lang="en-US" sz="700" dirty="0">
                <a:latin typeface="Courier"/>
                <a:cs typeface="Courier"/>
              </a:rPr>
              <a:t>  (select 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r>
              <a:rPr lang="en-US" sz="700" dirty="0">
                <a:latin typeface="Courier"/>
                <a:cs typeface="Courier"/>
              </a:rPr>
              <a:t>, 1-exp((</a:t>
            </a:r>
            <a:r>
              <a:rPr lang="en-US" sz="700" dirty="0" err="1">
                <a:latin typeface="Courier"/>
                <a:cs typeface="Courier"/>
              </a:rPr>
              <a:t>ln</a:t>
            </a:r>
            <a:r>
              <a:rPr lang="en-US" sz="700" dirty="0">
                <a:latin typeface="Courier"/>
                <a:cs typeface="Courier"/>
              </a:rPr>
              <a:t>(1-T.p))/count(*)) as p</a:t>
            </a:r>
          </a:p>
          <a:p>
            <a:r>
              <a:rPr lang="en-US" sz="700" dirty="0">
                <a:latin typeface="Courier"/>
                <a:cs typeface="Courier"/>
              </a:rPr>
              <a:t>   from S,T</a:t>
            </a:r>
          </a:p>
          <a:p>
            <a:r>
              <a:rPr lang="en-US" sz="700" dirty="0">
                <a:latin typeface="Courier"/>
                <a:cs typeface="Courier"/>
              </a:rPr>
              <a:t>   where </a:t>
            </a:r>
            <a:r>
              <a:rPr lang="en-US" sz="700" dirty="0" err="1">
                <a:latin typeface="Courier"/>
                <a:cs typeface="Courier"/>
              </a:rPr>
              <a:t>S.y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group by 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r>
              <a:rPr lang="en-US" sz="700" dirty="0">
                <a:latin typeface="Courier"/>
                <a:cs typeface="Courier"/>
              </a:rPr>
              <a:t>, </a:t>
            </a:r>
            <a:r>
              <a:rPr lang="en-US" sz="700" dirty="0" err="1">
                <a:latin typeface="Courier"/>
                <a:cs typeface="Courier"/>
              </a:rPr>
              <a:t>T.p</a:t>
            </a:r>
            <a:r>
              <a:rPr lang="en-US" sz="700" dirty="0">
                <a:latin typeface="Courier"/>
                <a:cs typeface="Courier"/>
              </a:rPr>
              <a:t>),</a:t>
            </a:r>
          </a:p>
          <a:p>
            <a:r>
              <a:rPr lang="en-US" sz="700" dirty="0">
                <a:latin typeface="Courier"/>
                <a:cs typeface="Courier"/>
              </a:rPr>
              <a:t>Temp as</a:t>
            </a:r>
          </a:p>
          <a:p>
            <a:r>
              <a:rPr lang="en-US" sz="700" dirty="0">
                <a:latin typeface="Courier"/>
                <a:cs typeface="Courier"/>
              </a:rPr>
              <a:t>    (select 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r>
              <a:rPr lang="en-US" sz="700" dirty="0">
                <a:latin typeface="Courier"/>
                <a:cs typeface="Courier"/>
              </a:rPr>
              <a:t>, 1.0-prod(1.0-S.p*</a:t>
            </a:r>
            <a:r>
              <a:rPr lang="en-US" sz="700" dirty="0" err="1">
                <a:latin typeface="Courier"/>
                <a:cs typeface="Courier"/>
              </a:rPr>
              <a:t>newT.p</a:t>
            </a:r>
            <a:r>
              <a:rPr lang="en-US" sz="700" dirty="0">
                <a:latin typeface="Courier"/>
                <a:cs typeface="Courier"/>
              </a:rPr>
              <a:t>) as p</a:t>
            </a:r>
          </a:p>
          <a:p>
            <a:r>
              <a:rPr lang="en-US" sz="700" dirty="0">
                <a:latin typeface="Courier"/>
                <a:cs typeface="Courier"/>
              </a:rPr>
              <a:t>     from </a:t>
            </a:r>
            <a:r>
              <a:rPr lang="en-US" sz="700" dirty="0" err="1">
                <a:latin typeface="Courier"/>
                <a:cs typeface="Courier"/>
              </a:rPr>
              <a:t>S,newT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  where </a:t>
            </a:r>
            <a:r>
              <a:rPr lang="en-US" sz="700" dirty="0" err="1">
                <a:latin typeface="Courier"/>
                <a:cs typeface="Courier"/>
              </a:rPr>
              <a:t>S.y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newT.y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  group by 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select </a:t>
            </a:r>
            <a:r>
              <a:rPr lang="en-US" sz="700" dirty="0" err="1">
                <a:latin typeface="Courier"/>
                <a:cs typeface="Courier"/>
              </a:rPr>
              <a:t>R.z</a:t>
            </a:r>
            <a:r>
              <a:rPr lang="en-US" sz="700" dirty="0">
                <a:latin typeface="Courier"/>
                <a:cs typeface="Courier"/>
              </a:rPr>
              <a:t>, 1.0-prod(1-R.p*</a:t>
            </a:r>
            <a:r>
              <a:rPr lang="en-US" sz="700" dirty="0" err="1">
                <a:latin typeface="Courier"/>
                <a:cs typeface="Courier"/>
              </a:rPr>
              <a:t>Temp.p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from R, Temp</a:t>
            </a:r>
          </a:p>
          <a:p>
            <a:r>
              <a:rPr lang="en-US" sz="700" dirty="0">
                <a:latin typeface="Courier"/>
                <a:cs typeface="Courier"/>
              </a:rPr>
              <a:t>where </a:t>
            </a:r>
            <a:r>
              <a:rPr lang="en-US" sz="700" dirty="0" err="1">
                <a:latin typeface="Courier"/>
                <a:cs typeface="Courier"/>
              </a:rPr>
              <a:t>R.x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Temp.x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group by </a:t>
            </a:r>
            <a:r>
              <a:rPr lang="en-US" sz="700" dirty="0" err="1">
                <a:latin typeface="Courier"/>
                <a:cs typeface="Courier"/>
              </a:rPr>
              <a:t>R.z</a:t>
            </a:r>
            <a:r>
              <a:rPr lang="en-US" sz="700" dirty="0">
                <a:latin typeface="Courier"/>
                <a:cs typeface="Courier"/>
              </a:rPr>
              <a:t>;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with </a:t>
            </a:r>
            <a:r>
              <a:rPr lang="en-US" sz="700" dirty="0" err="1">
                <a:latin typeface="Courier"/>
                <a:cs typeface="Courier"/>
              </a:rPr>
              <a:t>newR</a:t>
            </a:r>
            <a:r>
              <a:rPr lang="en-US" sz="700" dirty="0">
                <a:latin typeface="Courier"/>
                <a:cs typeface="Courier"/>
              </a:rPr>
              <a:t> as</a:t>
            </a:r>
          </a:p>
          <a:p>
            <a:r>
              <a:rPr lang="en-US" sz="700" dirty="0">
                <a:latin typeface="Courier"/>
                <a:cs typeface="Courier"/>
              </a:rPr>
              <a:t>  (select </a:t>
            </a:r>
            <a:r>
              <a:rPr lang="en-US" sz="700" dirty="0" err="1">
                <a:latin typeface="Courier"/>
                <a:cs typeface="Courier"/>
              </a:rPr>
              <a:t>R.z</a:t>
            </a:r>
            <a:r>
              <a:rPr lang="en-US" sz="700" dirty="0">
                <a:latin typeface="Courier"/>
                <a:cs typeface="Courier"/>
              </a:rPr>
              <a:t>, </a:t>
            </a:r>
            <a:r>
              <a:rPr lang="en-US" sz="700" dirty="0" err="1">
                <a:latin typeface="Courier"/>
                <a:cs typeface="Courier"/>
              </a:rPr>
              <a:t>R.x</a:t>
            </a:r>
            <a:r>
              <a:rPr lang="en-US" sz="700" dirty="0">
                <a:latin typeface="Courier"/>
                <a:cs typeface="Courier"/>
              </a:rPr>
              <a:t>, 1-exp((</a:t>
            </a:r>
            <a:r>
              <a:rPr lang="en-US" sz="700" dirty="0" err="1">
                <a:latin typeface="Courier"/>
                <a:cs typeface="Courier"/>
              </a:rPr>
              <a:t>ln</a:t>
            </a:r>
            <a:r>
              <a:rPr lang="en-US" sz="700" dirty="0">
                <a:latin typeface="Courier"/>
                <a:cs typeface="Courier"/>
              </a:rPr>
              <a:t>(1-R.p))/count(*)) as p</a:t>
            </a:r>
          </a:p>
          <a:p>
            <a:r>
              <a:rPr lang="en-US" sz="700" dirty="0">
                <a:latin typeface="Courier"/>
                <a:cs typeface="Courier"/>
              </a:rPr>
              <a:t>   from R,S</a:t>
            </a:r>
          </a:p>
          <a:p>
            <a:r>
              <a:rPr lang="en-US" sz="700" dirty="0">
                <a:latin typeface="Courier"/>
                <a:cs typeface="Courier"/>
              </a:rPr>
              <a:t>   where </a:t>
            </a:r>
            <a:r>
              <a:rPr lang="en-US" sz="700" dirty="0" err="1">
                <a:latin typeface="Courier"/>
                <a:cs typeface="Courier"/>
              </a:rPr>
              <a:t>R.x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group by </a:t>
            </a:r>
            <a:r>
              <a:rPr lang="en-US" sz="700" dirty="0" err="1">
                <a:latin typeface="Courier"/>
                <a:cs typeface="Courier"/>
              </a:rPr>
              <a:t>R.z,R.x,R.p</a:t>
            </a:r>
            <a:r>
              <a:rPr lang="en-US" sz="700" dirty="0">
                <a:latin typeface="Courier"/>
                <a:cs typeface="Courier"/>
              </a:rPr>
              <a:t>),</a:t>
            </a:r>
          </a:p>
          <a:p>
            <a:r>
              <a:rPr lang="en-US" sz="700" dirty="0">
                <a:latin typeface="Courier"/>
                <a:cs typeface="Courier"/>
              </a:rPr>
              <a:t>Temp as</a:t>
            </a:r>
          </a:p>
          <a:p>
            <a:r>
              <a:rPr lang="en-US" sz="700" dirty="0">
                <a:latin typeface="Courier"/>
                <a:cs typeface="Courier"/>
              </a:rPr>
              <a:t>    (select </a:t>
            </a:r>
            <a:r>
              <a:rPr lang="en-US" sz="700" dirty="0" err="1">
                <a:latin typeface="Courier"/>
                <a:cs typeface="Courier"/>
              </a:rPr>
              <a:t>newR.z</a:t>
            </a:r>
            <a:r>
              <a:rPr lang="en-US" sz="700" dirty="0">
                <a:latin typeface="Courier"/>
                <a:cs typeface="Courier"/>
              </a:rPr>
              <a:t>, </a:t>
            </a:r>
            <a:r>
              <a:rPr lang="en-US" sz="700" dirty="0" err="1">
                <a:latin typeface="Courier"/>
                <a:cs typeface="Courier"/>
              </a:rPr>
              <a:t>S.y</a:t>
            </a:r>
            <a:r>
              <a:rPr lang="en-US" sz="700" dirty="0">
                <a:latin typeface="Courier"/>
                <a:cs typeface="Courier"/>
              </a:rPr>
              <a:t>, 1.0-prod(1.0-newR.p*</a:t>
            </a:r>
            <a:r>
              <a:rPr lang="en-US" sz="700" dirty="0" err="1">
                <a:latin typeface="Courier"/>
                <a:cs typeface="Courier"/>
              </a:rPr>
              <a:t>S.p</a:t>
            </a:r>
            <a:r>
              <a:rPr lang="en-US" sz="700" dirty="0">
                <a:latin typeface="Courier"/>
                <a:cs typeface="Courier"/>
              </a:rPr>
              <a:t>) as p</a:t>
            </a:r>
          </a:p>
          <a:p>
            <a:r>
              <a:rPr lang="en-US" sz="700" dirty="0">
                <a:latin typeface="Courier"/>
                <a:cs typeface="Courier"/>
              </a:rPr>
              <a:t>     from </a:t>
            </a:r>
            <a:r>
              <a:rPr lang="en-US" sz="700" dirty="0" err="1">
                <a:latin typeface="Courier"/>
                <a:cs typeface="Courier"/>
              </a:rPr>
              <a:t>newR</a:t>
            </a:r>
            <a:r>
              <a:rPr lang="en-US" sz="700" dirty="0">
                <a:latin typeface="Courier"/>
                <a:cs typeface="Courier"/>
              </a:rPr>
              <a:t>, S</a:t>
            </a:r>
          </a:p>
          <a:p>
            <a:r>
              <a:rPr lang="en-US" sz="700" dirty="0">
                <a:latin typeface="Courier"/>
                <a:cs typeface="Courier"/>
              </a:rPr>
              <a:t>     where </a:t>
            </a:r>
            <a:r>
              <a:rPr lang="en-US" sz="700" dirty="0" err="1">
                <a:latin typeface="Courier"/>
                <a:cs typeface="Courier"/>
              </a:rPr>
              <a:t>newR.x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  group by </a:t>
            </a:r>
            <a:r>
              <a:rPr lang="en-US" sz="700" dirty="0" err="1">
                <a:latin typeface="Courier"/>
                <a:cs typeface="Courier"/>
              </a:rPr>
              <a:t>newR.z</a:t>
            </a:r>
            <a:r>
              <a:rPr lang="en-US" sz="700" dirty="0">
                <a:latin typeface="Courier"/>
                <a:cs typeface="Courier"/>
              </a:rPr>
              <a:t>, </a:t>
            </a:r>
            <a:r>
              <a:rPr lang="en-US" sz="700" dirty="0" err="1">
                <a:latin typeface="Courier"/>
                <a:cs typeface="Courier"/>
              </a:rPr>
              <a:t>S.y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select </a:t>
            </a:r>
            <a:r>
              <a:rPr lang="en-US" sz="700" dirty="0" err="1">
                <a:latin typeface="Courier"/>
                <a:cs typeface="Courier"/>
              </a:rPr>
              <a:t>Temp.z</a:t>
            </a:r>
            <a:r>
              <a:rPr lang="en-US" sz="700" dirty="0">
                <a:latin typeface="Courier"/>
                <a:cs typeface="Courier"/>
              </a:rPr>
              <a:t>, 1.0-prod(1-Temp.p*</a:t>
            </a:r>
            <a:r>
              <a:rPr lang="en-US" sz="700" dirty="0" err="1">
                <a:latin typeface="Courier"/>
                <a:cs typeface="Courier"/>
              </a:rPr>
              <a:t>T.p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from Temp, T</a:t>
            </a:r>
          </a:p>
          <a:p>
            <a:r>
              <a:rPr lang="en-US" sz="700" dirty="0">
                <a:latin typeface="Courier"/>
                <a:cs typeface="Courier"/>
              </a:rPr>
              <a:t>where </a:t>
            </a:r>
            <a:r>
              <a:rPr lang="en-US" sz="700" dirty="0" err="1">
                <a:latin typeface="Courier"/>
                <a:cs typeface="Courier"/>
              </a:rPr>
              <a:t>Temp.y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group by </a:t>
            </a:r>
            <a:r>
              <a:rPr lang="en-US" sz="700" dirty="0" err="1">
                <a:latin typeface="Courier"/>
                <a:cs typeface="Courier"/>
              </a:rPr>
              <a:t>Temp.z</a:t>
            </a:r>
            <a:r>
              <a:rPr lang="en-US" sz="700" dirty="0">
                <a:latin typeface="Courier"/>
                <a:cs typeface="Courier"/>
              </a:rPr>
              <a:t>;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6583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6264696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Einsichten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 </a:t>
            </a:r>
            <a:r>
              <a:rPr lang="en-US" dirty="0" err="1" smtClean="0"/>
              <a:t>benötigt</a:t>
            </a:r>
            <a:r>
              <a:rPr lang="en-US" dirty="0" smtClean="0"/>
              <a:t> </a:t>
            </a:r>
            <a:r>
              <a:rPr lang="en-US" dirty="0" err="1" smtClean="0"/>
              <a:t>kein</a:t>
            </a:r>
            <a:r>
              <a:rPr lang="en-US" dirty="0" smtClean="0"/>
              <a:t> </a:t>
            </a:r>
            <a:r>
              <a:rPr lang="en-US" dirty="0" err="1" smtClean="0"/>
              <a:t>neues</a:t>
            </a:r>
            <a:r>
              <a:rPr lang="en-US" dirty="0" smtClean="0"/>
              <a:t> </a:t>
            </a:r>
            <a:r>
              <a:rPr lang="en-US" dirty="0" err="1" smtClean="0"/>
              <a:t>probabilistisches</a:t>
            </a:r>
            <a:r>
              <a:rPr lang="en-US" dirty="0" smtClean="0"/>
              <a:t> DB-System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probabilistische</a:t>
            </a:r>
            <a:r>
              <a:rPr lang="en-US" dirty="0" smtClean="0"/>
              <a:t> </a:t>
            </a:r>
            <a:r>
              <a:rPr lang="en-US" dirty="0" err="1" smtClean="0"/>
              <a:t>Datenbasis</a:t>
            </a:r>
            <a:r>
              <a:rPr lang="en-US" dirty="0" smtClean="0"/>
              <a:t>, </a:t>
            </a:r>
            <a:r>
              <a:rPr lang="en-US" dirty="0" err="1" smtClean="0"/>
              <a:t>wenn</a:t>
            </a:r>
            <a:r>
              <a:rPr lang="en-US" dirty="0" smtClean="0"/>
              <a:t> man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Approximationen</a:t>
            </a:r>
            <a:r>
              <a:rPr lang="en-US" dirty="0" smtClean="0"/>
              <a:t> </a:t>
            </a:r>
            <a:r>
              <a:rPr lang="en-US" dirty="0" err="1" smtClean="0"/>
              <a:t>leben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Wie</a:t>
            </a:r>
            <a:r>
              <a:rPr lang="en-US" dirty="0" smtClean="0"/>
              <a:t> gut </a:t>
            </a:r>
            <a:r>
              <a:rPr lang="en-US" dirty="0" err="1" smtClean="0"/>
              <a:t>sind</a:t>
            </a:r>
            <a:r>
              <a:rPr lang="en-US" dirty="0" smtClean="0"/>
              <a:t> die?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Was man </a:t>
            </a:r>
            <a:r>
              <a:rPr lang="en-US" dirty="0" err="1" smtClean="0"/>
              <a:t>benötigt</a:t>
            </a:r>
            <a:r>
              <a:rPr lang="en-US" dirty="0" smtClean="0"/>
              <a:t>, </a:t>
            </a:r>
            <a:r>
              <a:rPr lang="en-US" dirty="0" err="1" smtClean="0"/>
              <a:t>sind</a:t>
            </a:r>
            <a:r>
              <a:rPr lang="en-US" dirty="0" smtClean="0"/>
              <a:t> SQL-</a:t>
            </a:r>
            <a:r>
              <a:rPr lang="en-US" dirty="0" err="1" smtClean="0"/>
              <a:t>Kenntnisse</a:t>
            </a:r>
            <a:r>
              <a:rPr lang="en-US" dirty="0" smtClean="0"/>
              <a:t> und </a:t>
            </a:r>
            <a:r>
              <a:rPr lang="en-US" dirty="0" err="1" smtClean="0"/>
              <a:t>Kenntnisse</a:t>
            </a:r>
            <a:r>
              <a:rPr lang="en-US" dirty="0" smtClean="0"/>
              <a:t> in </a:t>
            </a:r>
            <a:r>
              <a:rPr lang="en-US" dirty="0" err="1" smtClean="0"/>
              <a:t>Wahrscheinlichkeitstheorie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8" name="Picture 7" descr="cover-book-pdb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13" y="5642121"/>
            <a:ext cx="985087" cy="1215879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 rot="5400000">
            <a:off x="8055646" y="4701853"/>
            <a:ext cx="813816" cy="86868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24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smtClean="0"/>
              <a:t>Unions of Conjunctive Queries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291" y="2279220"/>
            <a:ext cx="65020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∃t</a:t>
            </a:r>
            <a:r>
              <a:rPr lang="en-US" baseline="-25000" dirty="0" smtClean="0"/>
              <a:t>1</a:t>
            </a:r>
            <a:r>
              <a:rPr lang="en-US" dirty="0" smtClean="0"/>
              <a:t> (</a:t>
            </a:r>
            <a:r>
              <a:rPr lang="en-US" dirty="0"/>
              <a:t>Owner(z,</a:t>
            </a:r>
            <a:r>
              <a:rPr lang="en-US" dirty="0" smtClean="0"/>
              <a:t>x</a:t>
            </a:r>
            <a:r>
              <a:rPr lang="en-US" baseline="-25000" dirty="0"/>
              <a:t>1</a:t>
            </a:r>
            <a:r>
              <a:rPr lang="en-US" dirty="0" smtClean="0"/>
              <a:t>) ∧ Location</a:t>
            </a:r>
            <a:r>
              <a:rPr lang="en-US" dirty="0"/>
              <a:t>(</a:t>
            </a:r>
            <a:r>
              <a:rPr lang="en-US" dirty="0" smtClean="0"/>
              <a:t>x</a:t>
            </a:r>
            <a:r>
              <a:rPr lang="en-US" baseline="-25000" dirty="0"/>
              <a:t>1</a:t>
            </a:r>
            <a:r>
              <a:rPr lang="en-US" dirty="0" smtClean="0"/>
              <a:t>,t</a:t>
            </a:r>
            <a:r>
              <a:rPr lang="en-US" baseline="-25000" dirty="0"/>
              <a:t>1</a:t>
            </a:r>
            <a:r>
              <a:rPr lang="en-US" dirty="0" smtClean="0"/>
              <a:t>,”Office444”))  ∨</a:t>
            </a:r>
            <a:br>
              <a:rPr lang="en-US" dirty="0" smtClean="0"/>
            </a:br>
            <a:r>
              <a:rPr lang="en-US" dirty="0" smtClean="0"/>
              <a:t>           </a:t>
            </a:r>
            <a:r>
              <a:rPr lang="en-US" dirty="0"/>
              <a:t>∃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∃t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(Owner(z,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dirty="0"/>
              <a:t>∧ Location(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,t</a:t>
            </a:r>
            <a:r>
              <a:rPr lang="en-US" baseline="-25000" dirty="0" smtClean="0"/>
              <a:t>2</a:t>
            </a:r>
            <a:r>
              <a:rPr lang="en-US" dirty="0" smtClean="0"/>
              <a:t>,”Hall7”</a:t>
            </a:r>
            <a:r>
              <a:rPr lang="en-US" dirty="0"/>
              <a:t>))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291" y="3729025"/>
            <a:ext cx="8909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</a:t>
            </a:r>
            <a:r>
              <a:rPr lang="en-US" dirty="0" smtClean="0"/>
              <a:t>Owner</a:t>
            </a:r>
            <a:r>
              <a:rPr lang="en-US" dirty="0"/>
              <a:t>(z,x</a:t>
            </a:r>
            <a:r>
              <a:rPr lang="en-US" baseline="-25000" dirty="0"/>
              <a:t>1</a:t>
            </a:r>
            <a:r>
              <a:rPr lang="en-US" dirty="0" smtClean="0"/>
              <a:t>),Location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</a:t>
            </a:r>
            <a:r>
              <a:rPr lang="en-US" dirty="0" smtClean="0"/>
              <a:t>)  ∨   Owner</a:t>
            </a:r>
            <a:r>
              <a:rPr lang="en-US" dirty="0"/>
              <a:t>(z,x</a:t>
            </a:r>
            <a:r>
              <a:rPr lang="en-US" baseline="-25000" dirty="0"/>
              <a:t>2</a:t>
            </a:r>
            <a:r>
              <a:rPr lang="en-US" dirty="0" smtClean="0"/>
              <a:t>),Location</a:t>
            </a:r>
            <a:r>
              <a:rPr lang="en-US" dirty="0"/>
              <a:t>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91" y="3142622"/>
            <a:ext cx="185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Ohne</a:t>
            </a:r>
            <a:r>
              <a:rPr lang="en-US" dirty="0" smtClean="0"/>
              <a:t> </a:t>
            </a:r>
            <a:r>
              <a:rPr lang="en-US" dirty="0" err="1" smtClean="0"/>
              <a:t>Quantoren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9291" y="1692817"/>
            <a:ext cx="501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Owners of items in either “Office444” or “Hall7”: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  <p:sp>
        <p:nvSpPr>
          <p:cNvPr id="13" name="TextBox 24"/>
          <p:cNvSpPr txBox="1"/>
          <p:nvPr/>
        </p:nvSpPr>
        <p:spPr>
          <a:xfrm>
            <a:off x="5076056" y="1340768"/>
            <a:ext cx="2016224" cy="519351"/>
          </a:xfrm>
          <a:prstGeom prst="wedgeEllipseCallout">
            <a:avLst>
              <a:gd name="adj1" fmla="val -74105"/>
              <a:gd name="adj2" fmla="val 140384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Atom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131840" y="2348880"/>
            <a:ext cx="2448272" cy="28803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5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smtClean="0"/>
              <a:t>Unions of Conjunctive Queries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291" y="2279220"/>
            <a:ext cx="65020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∃t</a:t>
            </a:r>
            <a:r>
              <a:rPr lang="en-US" baseline="-25000" dirty="0" smtClean="0"/>
              <a:t>1</a:t>
            </a:r>
            <a:r>
              <a:rPr lang="en-US" dirty="0" smtClean="0"/>
              <a:t> (</a:t>
            </a:r>
            <a:r>
              <a:rPr lang="en-US" dirty="0"/>
              <a:t>Owner(z,</a:t>
            </a:r>
            <a:r>
              <a:rPr lang="en-US" dirty="0" smtClean="0"/>
              <a:t>x</a:t>
            </a:r>
            <a:r>
              <a:rPr lang="en-US" baseline="-25000" dirty="0"/>
              <a:t>1</a:t>
            </a:r>
            <a:r>
              <a:rPr lang="en-US" dirty="0" smtClean="0"/>
              <a:t>) ∧ Location</a:t>
            </a:r>
            <a:r>
              <a:rPr lang="en-US" dirty="0"/>
              <a:t>(</a:t>
            </a:r>
            <a:r>
              <a:rPr lang="en-US" dirty="0" smtClean="0"/>
              <a:t>x</a:t>
            </a:r>
            <a:r>
              <a:rPr lang="en-US" baseline="-25000" dirty="0"/>
              <a:t>1</a:t>
            </a:r>
            <a:r>
              <a:rPr lang="en-US" dirty="0" smtClean="0"/>
              <a:t>,t</a:t>
            </a:r>
            <a:r>
              <a:rPr lang="en-US" baseline="-25000" dirty="0"/>
              <a:t>1</a:t>
            </a:r>
            <a:r>
              <a:rPr lang="en-US" dirty="0" smtClean="0"/>
              <a:t>,”Office444”))  ∨</a:t>
            </a:r>
            <a:br>
              <a:rPr lang="en-US" dirty="0" smtClean="0"/>
            </a:br>
            <a:r>
              <a:rPr lang="en-US" dirty="0" smtClean="0"/>
              <a:t>           </a:t>
            </a:r>
            <a:r>
              <a:rPr lang="en-US" dirty="0"/>
              <a:t>∃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∃t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(Owner(z,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dirty="0"/>
              <a:t>∧ Location(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,t</a:t>
            </a:r>
            <a:r>
              <a:rPr lang="en-US" baseline="-25000" dirty="0" smtClean="0"/>
              <a:t>2</a:t>
            </a:r>
            <a:r>
              <a:rPr lang="en-US" dirty="0" smtClean="0"/>
              <a:t>,”Hall7”</a:t>
            </a:r>
            <a:r>
              <a:rPr lang="en-US" dirty="0"/>
              <a:t>))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291" y="3729025"/>
            <a:ext cx="8909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</a:t>
            </a:r>
            <a:r>
              <a:rPr lang="en-US" dirty="0" smtClean="0"/>
              <a:t>Owner</a:t>
            </a:r>
            <a:r>
              <a:rPr lang="en-US" dirty="0"/>
              <a:t>(z,x</a:t>
            </a:r>
            <a:r>
              <a:rPr lang="en-US" baseline="-25000" dirty="0"/>
              <a:t>1</a:t>
            </a:r>
            <a:r>
              <a:rPr lang="en-US" dirty="0" smtClean="0"/>
              <a:t>),Location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</a:t>
            </a:r>
            <a:r>
              <a:rPr lang="en-US" dirty="0" smtClean="0"/>
              <a:t>)  ∨   Owner</a:t>
            </a:r>
            <a:r>
              <a:rPr lang="en-US" dirty="0"/>
              <a:t>(z,x</a:t>
            </a:r>
            <a:r>
              <a:rPr lang="en-US" baseline="-25000" dirty="0"/>
              <a:t>2</a:t>
            </a:r>
            <a:r>
              <a:rPr lang="en-US" dirty="0" smtClean="0"/>
              <a:t>),Location</a:t>
            </a:r>
            <a:r>
              <a:rPr lang="en-US" dirty="0"/>
              <a:t>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91" y="3142622"/>
            <a:ext cx="185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Quantoren</a:t>
            </a:r>
            <a:r>
              <a:rPr lang="en-US" dirty="0"/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291" y="1692817"/>
            <a:ext cx="501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Owners of items in either “Office444” or “Hall7”: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41604" y="2992603"/>
            <a:ext cx="4337548" cy="519351"/>
          </a:xfrm>
          <a:prstGeom prst="wedgeEllipseCallout">
            <a:avLst>
              <a:gd name="adj1" fmla="val -10002"/>
              <a:gd name="adj2" fmla="val 101183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Union of conjunctive queries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 smtClean="0"/>
              <a:t>Probabilistic Databases - Dan 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27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smtClean="0"/>
              <a:t>Unions of Conjunctive Queries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291" y="2279220"/>
            <a:ext cx="65020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∃t</a:t>
            </a:r>
            <a:r>
              <a:rPr lang="en-US" baseline="-25000" dirty="0" smtClean="0"/>
              <a:t>1</a:t>
            </a:r>
            <a:r>
              <a:rPr lang="en-US" dirty="0" smtClean="0"/>
              <a:t> (</a:t>
            </a:r>
            <a:r>
              <a:rPr lang="en-US" dirty="0"/>
              <a:t>Owner(z,</a:t>
            </a:r>
            <a:r>
              <a:rPr lang="en-US" dirty="0" smtClean="0"/>
              <a:t>x</a:t>
            </a:r>
            <a:r>
              <a:rPr lang="en-US" baseline="-25000" dirty="0"/>
              <a:t>1</a:t>
            </a:r>
            <a:r>
              <a:rPr lang="en-US" dirty="0" smtClean="0"/>
              <a:t>) ∧ Location</a:t>
            </a:r>
            <a:r>
              <a:rPr lang="en-US" dirty="0"/>
              <a:t>(</a:t>
            </a:r>
            <a:r>
              <a:rPr lang="en-US" dirty="0" smtClean="0"/>
              <a:t>x</a:t>
            </a:r>
            <a:r>
              <a:rPr lang="en-US" baseline="-25000" dirty="0"/>
              <a:t>1</a:t>
            </a:r>
            <a:r>
              <a:rPr lang="en-US" dirty="0" smtClean="0"/>
              <a:t>,t</a:t>
            </a:r>
            <a:r>
              <a:rPr lang="en-US" baseline="-25000" dirty="0"/>
              <a:t>1</a:t>
            </a:r>
            <a:r>
              <a:rPr lang="en-US" dirty="0" smtClean="0"/>
              <a:t>,”Office444”))  ∨</a:t>
            </a:r>
            <a:br>
              <a:rPr lang="en-US" dirty="0" smtClean="0"/>
            </a:br>
            <a:r>
              <a:rPr lang="en-US" dirty="0" smtClean="0"/>
              <a:t>           </a:t>
            </a:r>
            <a:r>
              <a:rPr lang="en-US" dirty="0"/>
              <a:t>∃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∃t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(Owner(z,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dirty="0"/>
              <a:t>∧ Location(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,t</a:t>
            </a:r>
            <a:r>
              <a:rPr lang="en-US" baseline="-25000" dirty="0" smtClean="0"/>
              <a:t>2</a:t>
            </a:r>
            <a:r>
              <a:rPr lang="en-US" dirty="0" smtClean="0"/>
              <a:t>,”Hall7”</a:t>
            </a:r>
            <a:r>
              <a:rPr lang="en-US" dirty="0"/>
              <a:t>))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291" y="3729025"/>
            <a:ext cx="8909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</a:t>
            </a:r>
            <a:r>
              <a:rPr lang="en-US" dirty="0" smtClean="0"/>
              <a:t>Owner</a:t>
            </a:r>
            <a:r>
              <a:rPr lang="en-US" dirty="0"/>
              <a:t>(z,x</a:t>
            </a:r>
            <a:r>
              <a:rPr lang="en-US" baseline="-25000" dirty="0"/>
              <a:t>1</a:t>
            </a:r>
            <a:r>
              <a:rPr lang="en-US" dirty="0" smtClean="0"/>
              <a:t>),Location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</a:t>
            </a:r>
            <a:r>
              <a:rPr lang="en-US" dirty="0" smtClean="0"/>
              <a:t>)  ∨   Owner</a:t>
            </a:r>
            <a:r>
              <a:rPr lang="en-US" dirty="0"/>
              <a:t>(z,x</a:t>
            </a:r>
            <a:r>
              <a:rPr lang="en-US" baseline="-25000" dirty="0"/>
              <a:t>2</a:t>
            </a:r>
            <a:r>
              <a:rPr lang="en-US" dirty="0" smtClean="0"/>
              <a:t>),Location</a:t>
            </a:r>
            <a:r>
              <a:rPr lang="en-US" dirty="0"/>
              <a:t>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91" y="3142622"/>
            <a:ext cx="185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Quantoren</a:t>
            </a:r>
            <a:r>
              <a:rPr lang="en-US" dirty="0"/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291" y="1692817"/>
            <a:ext cx="501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Owners of items in either “Office444” or “Hall7”: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41604" y="2992603"/>
            <a:ext cx="4337548" cy="519351"/>
          </a:xfrm>
          <a:prstGeom prst="wedgeEllipseCallout">
            <a:avLst>
              <a:gd name="adj1" fmla="val -10002"/>
              <a:gd name="adj2" fmla="val 101183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Union of conjunctive queries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9291" y="4315428"/>
            <a:ext cx="19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Umformung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9291" y="4901831"/>
            <a:ext cx="79645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</a:t>
            </a:r>
            <a:r>
              <a:rPr lang="en-US" dirty="0" smtClean="0"/>
              <a:t>Owner</a:t>
            </a:r>
            <a:r>
              <a:rPr lang="en-US" dirty="0"/>
              <a:t>(</a:t>
            </a:r>
            <a:r>
              <a:rPr lang="en-US" dirty="0" err="1"/>
              <a:t>z,</a:t>
            </a:r>
            <a:r>
              <a:rPr lang="en-US" dirty="0" err="1" smtClean="0"/>
              <a:t>x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∧∃t [Location</a:t>
            </a:r>
            <a:r>
              <a:rPr lang="en-US" dirty="0"/>
              <a:t>(</a:t>
            </a:r>
            <a:r>
              <a:rPr lang="en-US" dirty="0" smtClean="0"/>
              <a:t>x,t,</a:t>
            </a:r>
            <a:r>
              <a:rPr lang="en-US" dirty="0"/>
              <a:t>”Office444”</a:t>
            </a:r>
            <a:r>
              <a:rPr lang="en-US" dirty="0" smtClean="0"/>
              <a:t>)  ∨  Location</a:t>
            </a:r>
            <a:r>
              <a:rPr lang="en-US" dirty="0"/>
              <a:t>(</a:t>
            </a:r>
            <a:r>
              <a:rPr lang="en-US" dirty="0" smtClean="0"/>
              <a:t>x,t,</a:t>
            </a:r>
            <a:r>
              <a:rPr lang="en-US" dirty="0"/>
              <a:t>”Hall7”</a:t>
            </a:r>
            <a:r>
              <a:rPr lang="en-US" dirty="0" smtClean="0"/>
              <a:t>)]</a:t>
            </a:r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 smtClean="0"/>
              <a:t>Probabilistic Databases - Dan 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99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6444208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smtClean="0"/>
              <a:t>Unions of Conjunctive Queries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291" y="2279220"/>
            <a:ext cx="65020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∃t</a:t>
            </a:r>
            <a:r>
              <a:rPr lang="en-US" baseline="-25000" dirty="0" smtClean="0"/>
              <a:t>1</a:t>
            </a:r>
            <a:r>
              <a:rPr lang="en-US" dirty="0" smtClean="0"/>
              <a:t> (</a:t>
            </a:r>
            <a:r>
              <a:rPr lang="en-US" dirty="0"/>
              <a:t>Owner(z,</a:t>
            </a:r>
            <a:r>
              <a:rPr lang="en-US" dirty="0" smtClean="0"/>
              <a:t>x</a:t>
            </a:r>
            <a:r>
              <a:rPr lang="en-US" baseline="-25000" dirty="0"/>
              <a:t>1</a:t>
            </a:r>
            <a:r>
              <a:rPr lang="en-US" dirty="0" smtClean="0"/>
              <a:t>) ∧ Location</a:t>
            </a:r>
            <a:r>
              <a:rPr lang="en-US" dirty="0"/>
              <a:t>(</a:t>
            </a:r>
            <a:r>
              <a:rPr lang="en-US" dirty="0" smtClean="0"/>
              <a:t>x</a:t>
            </a:r>
            <a:r>
              <a:rPr lang="en-US" baseline="-25000" dirty="0"/>
              <a:t>1</a:t>
            </a:r>
            <a:r>
              <a:rPr lang="en-US" dirty="0" smtClean="0"/>
              <a:t>,t</a:t>
            </a:r>
            <a:r>
              <a:rPr lang="en-US" baseline="-25000" dirty="0"/>
              <a:t>1</a:t>
            </a:r>
            <a:r>
              <a:rPr lang="en-US" dirty="0" smtClean="0"/>
              <a:t>,”Office444”))  ∨</a:t>
            </a:r>
            <a:br>
              <a:rPr lang="en-US" dirty="0" smtClean="0"/>
            </a:br>
            <a:r>
              <a:rPr lang="en-US" dirty="0" smtClean="0"/>
              <a:t>           </a:t>
            </a:r>
            <a:r>
              <a:rPr lang="en-US" dirty="0"/>
              <a:t>∃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∃t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(Owner(z,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dirty="0"/>
              <a:t>∧ Location(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,t</a:t>
            </a:r>
            <a:r>
              <a:rPr lang="en-US" baseline="-25000" dirty="0" smtClean="0"/>
              <a:t>2</a:t>
            </a:r>
            <a:r>
              <a:rPr lang="en-US" dirty="0" smtClean="0"/>
              <a:t>,”Hall7”</a:t>
            </a:r>
            <a:r>
              <a:rPr lang="en-US" dirty="0"/>
              <a:t>))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291" y="3729025"/>
            <a:ext cx="8909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</a:t>
            </a:r>
            <a:r>
              <a:rPr lang="en-US" dirty="0" smtClean="0"/>
              <a:t>Owner</a:t>
            </a:r>
            <a:r>
              <a:rPr lang="en-US" dirty="0"/>
              <a:t>(z,x</a:t>
            </a:r>
            <a:r>
              <a:rPr lang="en-US" baseline="-25000" dirty="0"/>
              <a:t>1</a:t>
            </a:r>
            <a:r>
              <a:rPr lang="en-US" dirty="0" smtClean="0"/>
              <a:t>),Location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</a:t>
            </a:r>
            <a:r>
              <a:rPr lang="en-US" dirty="0" smtClean="0"/>
              <a:t>)  ∨   Owner</a:t>
            </a:r>
            <a:r>
              <a:rPr lang="en-US" dirty="0"/>
              <a:t>(z,x</a:t>
            </a:r>
            <a:r>
              <a:rPr lang="en-US" baseline="-25000" dirty="0"/>
              <a:t>2</a:t>
            </a:r>
            <a:r>
              <a:rPr lang="en-US" dirty="0" smtClean="0"/>
              <a:t>),Location</a:t>
            </a:r>
            <a:r>
              <a:rPr lang="en-US" dirty="0"/>
              <a:t>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91" y="3142622"/>
            <a:ext cx="185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Ohne</a:t>
            </a:r>
            <a:r>
              <a:rPr lang="en-US" dirty="0" smtClean="0"/>
              <a:t> </a:t>
            </a:r>
            <a:r>
              <a:rPr lang="en-US" dirty="0" err="1" smtClean="0"/>
              <a:t>Quantoren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9291" y="1692817"/>
            <a:ext cx="501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Owners of items in either “Office444” or “Hall7”: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341604" y="2992603"/>
            <a:ext cx="4337548" cy="519351"/>
          </a:xfrm>
          <a:prstGeom prst="wedgeEllipseCallout">
            <a:avLst>
              <a:gd name="adj1" fmla="val -10002"/>
              <a:gd name="adj2" fmla="val 101183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Union of conjunctive queries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9291" y="4315428"/>
            <a:ext cx="19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Umformung</a:t>
            </a:r>
            <a:r>
              <a:rPr lang="en-US" dirty="0"/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9291" y="4901831"/>
            <a:ext cx="79645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</a:t>
            </a:r>
            <a:r>
              <a:rPr lang="en-US" dirty="0" smtClean="0"/>
              <a:t>Owner</a:t>
            </a:r>
            <a:r>
              <a:rPr lang="en-US" dirty="0"/>
              <a:t>(</a:t>
            </a:r>
            <a:r>
              <a:rPr lang="en-US" dirty="0" err="1"/>
              <a:t>z,</a:t>
            </a:r>
            <a:r>
              <a:rPr lang="en-US" dirty="0" err="1" smtClean="0"/>
              <a:t>x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∧∃t [Location</a:t>
            </a:r>
            <a:r>
              <a:rPr lang="en-US" dirty="0"/>
              <a:t>(</a:t>
            </a:r>
            <a:r>
              <a:rPr lang="en-US" dirty="0" smtClean="0"/>
              <a:t>x,t,</a:t>
            </a:r>
            <a:r>
              <a:rPr lang="en-US" dirty="0"/>
              <a:t>”Office444”</a:t>
            </a:r>
            <a:r>
              <a:rPr lang="en-US" dirty="0" smtClean="0"/>
              <a:t>)  ∨  Location</a:t>
            </a:r>
            <a:r>
              <a:rPr lang="en-US" dirty="0"/>
              <a:t>(</a:t>
            </a:r>
            <a:r>
              <a:rPr lang="en-US" dirty="0" smtClean="0"/>
              <a:t>x,t,</a:t>
            </a:r>
            <a:r>
              <a:rPr lang="en-US" dirty="0"/>
              <a:t>”Hall7”</a:t>
            </a:r>
            <a:r>
              <a:rPr lang="en-US" dirty="0" smtClean="0"/>
              <a:t>)]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3448" y="5951021"/>
            <a:ext cx="632096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Distributivgesetz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∨, ∧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Gesetz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∃,</a:t>
            </a:r>
            <a:r>
              <a:rPr lang="en-US" dirty="0"/>
              <a:t> </a:t>
            </a:r>
            <a:r>
              <a:rPr lang="en-US" dirty="0" smtClean="0"/>
              <a:t>∨:   (∃x P(x)) </a:t>
            </a:r>
            <a:r>
              <a:rPr lang="en-US" dirty="0"/>
              <a:t>∨  </a:t>
            </a:r>
            <a:r>
              <a:rPr lang="en-US" dirty="0" smtClean="0"/>
              <a:t>(∃y T(y)</a:t>
            </a:r>
            <a:r>
              <a:rPr lang="en-US" dirty="0"/>
              <a:t>) </a:t>
            </a:r>
            <a:r>
              <a:rPr lang="en-US" dirty="0" smtClean="0"/>
              <a:t>= ∃z </a:t>
            </a:r>
            <a:r>
              <a:rPr lang="en-US" dirty="0"/>
              <a:t>(P</a:t>
            </a:r>
            <a:r>
              <a:rPr lang="en-US" dirty="0" smtClean="0"/>
              <a:t>(z) </a:t>
            </a:r>
            <a:r>
              <a:rPr lang="en-US" dirty="0"/>
              <a:t>∨ T</a:t>
            </a:r>
            <a:r>
              <a:rPr lang="en-US" dirty="0" smtClean="0"/>
              <a:t>(z)</a:t>
            </a:r>
            <a:r>
              <a:rPr lang="en-US" dirty="0"/>
              <a:t>)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291" y="5488234"/>
            <a:ext cx="247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Unter</a:t>
            </a:r>
            <a:r>
              <a:rPr lang="en-US" dirty="0" smtClean="0"/>
              <a:t> </a:t>
            </a:r>
            <a:r>
              <a:rPr lang="en-US" dirty="0" err="1" smtClean="0"/>
              <a:t>Verwendung</a:t>
            </a:r>
            <a:r>
              <a:rPr lang="en-US" dirty="0" smtClean="0"/>
              <a:t> von:</a:t>
            </a:r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 smtClean="0"/>
              <a:t>Probabilistic Databases - Dan 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48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r>
              <a:rPr lang="en-US" dirty="0" smtClean="0"/>
              <a:t> 3: </a:t>
            </a:r>
            <a:r>
              <a:rPr lang="en-US" dirty="0" err="1" smtClean="0"/>
              <a:t>Datenreinigung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9144000" cy="342019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1333328"/>
            <a:ext cx="3667124" cy="3935520"/>
            <a:chOff x="0" y="1995092"/>
            <a:chExt cx="3667124" cy="3935520"/>
          </a:xfrm>
        </p:grpSpPr>
        <p:sp>
          <p:nvSpPr>
            <p:cNvPr id="8" name="Oval 7"/>
            <p:cNvSpPr/>
            <p:nvPr/>
          </p:nvSpPr>
          <p:spPr>
            <a:xfrm>
              <a:off x="0" y="1995092"/>
              <a:ext cx="1365066" cy="2934018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181865" y="5090980"/>
              <a:ext cx="3485259" cy="839632"/>
            </a:xfrm>
            <a:prstGeom prst="wedgeRoundRectCallout">
              <a:avLst>
                <a:gd name="adj1" fmla="val -33520"/>
                <a:gd name="adj2" fmla="val -72295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Standard-DB:</a:t>
              </a:r>
              <a:br>
                <a:rPr lang="en-US" dirty="0" smtClean="0"/>
              </a:br>
              <a:r>
                <a:rPr lang="en-US" dirty="0" err="1" smtClean="0"/>
                <a:t>Reinigung</a:t>
              </a:r>
              <a:r>
                <a:rPr lang="en-US" dirty="0" smtClean="0"/>
                <a:t> </a:t>
              </a:r>
              <a:r>
                <a:rPr lang="en-US" dirty="0" err="1" smtClean="0"/>
                <a:t>bedeutet</a:t>
              </a:r>
              <a:r>
                <a:rPr lang="en-US" dirty="0" smtClean="0"/>
                <a:t>, </a:t>
              </a:r>
              <a:r>
                <a:rPr lang="en-US" dirty="0" err="1" smtClean="0"/>
                <a:t>eine</a:t>
              </a:r>
              <a:r>
                <a:rPr lang="en-US" dirty="0" smtClean="0"/>
                <a:t> </a:t>
              </a:r>
              <a:r>
                <a:rPr lang="en-US" dirty="0" err="1" smtClean="0"/>
                <a:t>mögliche</a:t>
              </a:r>
              <a:r>
                <a:rPr lang="en-US" dirty="0" smtClean="0"/>
                <a:t> </a:t>
              </a:r>
              <a:r>
                <a:rPr lang="en-US" dirty="0" err="1" smtClean="0"/>
                <a:t>Reparatur</a:t>
              </a:r>
              <a:r>
                <a:rPr lang="en-US" dirty="0" smtClean="0"/>
                <a:t> </a:t>
              </a:r>
              <a:r>
                <a:rPr lang="en-US" dirty="0" err="1" smtClean="0"/>
                <a:t>zu</a:t>
              </a:r>
              <a:r>
                <a:rPr lang="en-US" dirty="0" smtClean="0"/>
                <a:t> </a:t>
              </a:r>
              <a:r>
                <a:rPr lang="en-US" dirty="0" err="1" smtClean="0"/>
                <a:t>wähen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46215" y="1895676"/>
            <a:ext cx="2966227" cy="3792988"/>
            <a:chOff x="6146215" y="2557440"/>
            <a:chExt cx="2966227" cy="3792988"/>
          </a:xfrm>
        </p:grpSpPr>
        <p:sp>
          <p:nvSpPr>
            <p:cNvPr id="9" name="Oval 8"/>
            <p:cNvSpPr/>
            <p:nvPr/>
          </p:nvSpPr>
          <p:spPr>
            <a:xfrm>
              <a:off x="6272393" y="2557440"/>
              <a:ext cx="2840049" cy="222048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6146215" y="5227199"/>
              <a:ext cx="2660578" cy="1123229"/>
            </a:xfrm>
            <a:prstGeom prst="wedgeRoundRectCallout">
              <a:avLst>
                <a:gd name="adj1" fmla="val -3207"/>
                <a:gd name="adj2" fmla="val -91889"/>
                <a:gd name="adj3" fmla="val 16667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Probabilistische</a:t>
              </a:r>
              <a:r>
                <a:rPr lang="en-US" dirty="0" smtClean="0"/>
                <a:t> DB</a:t>
              </a:r>
              <a:br>
                <a:rPr lang="en-US" dirty="0" smtClean="0"/>
              </a:br>
              <a:r>
                <a:rPr lang="en-US" dirty="0" err="1" smtClean="0"/>
                <a:t>Speichere</a:t>
              </a:r>
              <a:r>
                <a:rPr lang="en-US" dirty="0" smtClean="0"/>
                <a:t> </a:t>
              </a:r>
              <a:r>
                <a:rPr lang="en-US" dirty="0" err="1" smtClean="0"/>
                <a:t>viele</a:t>
              </a:r>
              <a:r>
                <a:rPr lang="en-US" dirty="0" smtClean="0"/>
                <a:t>/</a:t>
              </a:r>
              <a:r>
                <a:rPr lang="en-US" dirty="0" err="1" smtClean="0"/>
                <a:t>alle</a:t>
              </a:r>
              <a:r>
                <a:rPr lang="en-US" dirty="0" smtClean="0"/>
                <a:t> </a:t>
              </a:r>
              <a:r>
                <a:rPr lang="en-US" dirty="0" err="1" smtClean="0"/>
                <a:t>möglichen</a:t>
              </a:r>
              <a:r>
                <a:rPr lang="en-US" dirty="0" smtClean="0"/>
                <a:t> </a:t>
              </a:r>
              <a:r>
                <a:rPr lang="en-US" dirty="0" err="1" smtClean="0"/>
                <a:t>Reparaturen</a:t>
              </a:r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5739036"/>
            <a:ext cx="1008063" cy="19685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51720" y="5489253"/>
            <a:ext cx="367240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Herausforderung</a:t>
            </a:r>
            <a:r>
              <a:rPr lang="en-US" dirty="0" smtClean="0"/>
              <a:t>: Representation von </a:t>
            </a:r>
            <a:r>
              <a:rPr lang="en-US" dirty="0" err="1" smtClean="0"/>
              <a:t>multiplen</a:t>
            </a:r>
            <a:r>
              <a:rPr lang="en-US" dirty="0" smtClean="0"/>
              <a:t> </a:t>
            </a:r>
            <a:r>
              <a:rPr lang="en-US" dirty="0" err="1" smtClean="0"/>
              <a:t>Reparaturen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2051720" y="6165304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>
                <a:solidFill>
                  <a:srgbClr val="0000FF"/>
                </a:solidFill>
              </a:rPr>
              <a:t>Beskales</a:t>
            </a:r>
            <a:r>
              <a:rPr lang="de-DE" sz="1400" dirty="0">
                <a:solidFill>
                  <a:srgbClr val="0000FF"/>
                </a:solidFill>
              </a:rPr>
              <a:t>, Soliman, Ilyas, Ben-David: Modeling </a:t>
            </a:r>
            <a:r>
              <a:rPr lang="de-DE" sz="1400" dirty="0" err="1">
                <a:solidFill>
                  <a:srgbClr val="0000FF"/>
                </a:solidFill>
              </a:rPr>
              <a:t>and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Querying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Possible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Repairs</a:t>
            </a:r>
            <a:r>
              <a:rPr lang="de-DE" sz="1400" dirty="0">
                <a:solidFill>
                  <a:srgbClr val="0000FF"/>
                </a:solidFill>
              </a:rPr>
              <a:t> in </a:t>
            </a:r>
            <a:r>
              <a:rPr lang="de-DE" sz="1400" dirty="0" err="1">
                <a:solidFill>
                  <a:srgbClr val="0000FF"/>
                </a:solidFill>
              </a:rPr>
              <a:t>Duplicate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Detection</a:t>
            </a:r>
            <a:r>
              <a:rPr lang="de-DE" sz="1400" dirty="0">
                <a:solidFill>
                  <a:srgbClr val="0000FF"/>
                </a:solidFill>
              </a:rPr>
              <a:t>. PVLDB </a:t>
            </a:r>
            <a:r>
              <a:rPr lang="de-DE" sz="1400" b="1" dirty="0">
                <a:solidFill>
                  <a:srgbClr val="FF0000"/>
                </a:solidFill>
              </a:rPr>
              <a:t>2009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783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Vier</a:t>
            </a:r>
            <a:r>
              <a:rPr lang="en-US" dirty="0" smtClean="0"/>
              <a:t> </a:t>
            </a:r>
            <a:r>
              <a:rPr lang="en-US" dirty="0" err="1" smtClean="0"/>
              <a:t>Regeln</a:t>
            </a:r>
            <a:r>
              <a:rPr lang="en-US" dirty="0" smtClean="0"/>
              <a:t>, um </a:t>
            </a:r>
            <a:r>
              <a:rPr lang="en-US" dirty="0" err="1" smtClean="0"/>
              <a:t>sichere</a:t>
            </a:r>
            <a:r>
              <a:rPr lang="en-US" dirty="0" smtClean="0"/>
              <a:t> </a:t>
            </a:r>
            <a:r>
              <a:rPr lang="en-US" dirty="0" err="1" smtClean="0"/>
              <a:t>Anfragen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erzeugen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Independent join</a:t>
            </a:r>
          </a:p>
          <a:p>
            <a:endParaRPr lang="en-US" dirty="0" smtClean="0"/>
          </a:p>
          <a:p>
            <a:r>
              <a:rPr lang="en-US" dirty="0" smtClean="0"/>
              <a:t>Independent project</a:t>
            </a:r>
          </a:p>
          <a:p>
            <a:endParaRPr lang="en-US" dirty="0" smtClean="0"/>
          </a:p>
          <a:p>
            <a:r>
              <a:rPr lang="en-US" dirty="0" smtClean="0"/>
              <a:t>Independent union</a:t>
            </a:r>
          </a:p>
          <a:p>
            <a:endParaRPr lang="en-US" dirty="0" smtClean="0"/>
          </a:p>
          <a:p>
            <a:r>
              <a:rPr lang="en-US" dirty="0" smtClean="0"/>
              <a:t>Inclusion/exclusion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beschränken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auf </a:t>
            </a:r>
            <a:r>
              <a:rPr lang="en-US" dirty="0" err="1" smtClean="0">
                <a:solidFill>
                  <a:srgbClr val="D2533C"/>
                </a:solidFill>
              </a:rPr>
              <a:t>Boolesche</a:t>
            </a:r>
            <a:r>
              <a:rPr lang="en-US" dirty="0" smtClean="0">
                <a:solidFill>
                  <a:srgbClr val="D2533C"/>
                </a:solidFill>
              </a:rPr>
              <a:t> </a:t>
            </a:r>
            <a:r>
              <a:rPr lang="en-US" dirty="0" err="1" smtClean="0">
                <a:solidFill>
                  <a:srgbClr val="D2533C"/>
                </a:solidFill>
              </a:rPr>
              <a:t>Anfragen</a:t>
            </a:r>
            <a:r>
              <a:rPr lang="en-US" dirty="0" smtClean="0">
                <a:solidFill>
                  <a:srgbClr val="D2533C"/>
                </a:solidFill>
              </a:rPr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 smtClean="0"/>
              <a:t>Probabilistic Databases - Dan 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446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135" y="1166017"/>
            <a:ext cx="450440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 smtClean="0">
                <a:latin typeface="Arial"/>
              </a:rPr>
              <a:t>(Q1 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 smtClean="0">
                <a:latin typeface="Arial"/>
              </a:rPr>
              <a:t> </a:t>
            </a:r>
            <a:r>
              <a:rPr lang="en-US" sz="2800" dirty="0" smtClean="0"/>
              <a:t>Q2</a:t>
            </a:r>
            <a:r>
              <a:rPr lang="en-US" sz="2800" dirty="0" smtClean="0">
                <a:ea typeface="ＭＳ ゴシック"/>
                <a:cs typeface="ＭＳ ゴシック"/>
              </a:rPr>
              <a:t>) =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 smtClean="0"/>
              <a:t>(Q1</a:t>
            </a:r>
            <a:r>
              <a:rPr lang="en-US" sz="2800" dirty="0" smtClean="0">
                <a:ea typeface="ＭＳ ゴシック"/>
                <a:cs typeface="ＭＳ ゴシック"/>
              </a:rPr>
              <a:t>)</a:t>
            </a:r>
            <a:r>
              <a:rPr lang="en-US" sz="2800" dirty="0" smtClean="0">
                <a:solidFill>
                  <a:srgbClr val="0000FF"/>
                </a:solidFill>
              </a:rPr>
              <a:t>P</a:t>
            </a:r>
            <a:r>
              <a:rPr lang="en-US" sz="2800" dirty="0" smtClean="0"/>
              <a:t>(Q2)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3894" y="1820285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Wenn</a:t>
            </a:r>
            <a:r>
              <a:rPr lang="en-US" dirty="0" smtClean="0"/>
              <a:t> Q1 und Q2 </a:t>
            </a:r>
            <a:r>
              <a:rPr lang="en-US" dirty="0" err="1" smtClean="0"/>
              <a:t>unabhängig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endParaRPr lang="en-US" dirty="0" smtClean="0"/>
          </a:p>
          <a:p>
            <a:r>
              <a:rPr lang="en-US" dirty="0" smtClean="0"/>
              <a:t>(also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gemeinsamen</a:t>
            </a:r>
            <a:r>
              <a:rPr lang="en-US" dirty="0" smtClean="0"/>
              <a:t> </a:t>
            </a:r>
            <a:r>
              <a:rPr lang="en-US" dirty="0" err="1" smtClean="0"/>
              <a:t>Atome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 smtClean="0"/>
              <a:t>Probabilistic Databases - Dan Suciu</a:t>
            </a:r>
            <a:endParaRPr lang="en-US" sz="1200" dirty="0"/>
          </a:p>
        </p:txBody>
      </p:sp>
      <p:sp>
        <p:nvSpPr>
          <p:cNvPr id="10" name="Rechteck 9"/>
          <p:cNvSpPr/>
          <p:nvPr/>
        </p:nvSpPr>
        <p:spPr>
          <a:xfrm>
            <a:off x="0" y="764704"/>
            <a:ext cx="914400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311135" y="447055"/>
            <a:ext cx="352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Regel 1: Independent Join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135" y="1166017"/>
            <a:ext cx="450440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 smtClean="0">
                <a:latin typeface="Arial"/>
              </a:rPr>
              <a:t>(Q1 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 smtClean="0">
                <a:latin typeface="Arial"/>
              </a:rPr>
              <a:t> </a:t>
            </a:r>
            <a:r>
              <a:rPr lang="en-US" sz="2800" dirty="0" smtClean="0"/>
              <a:t>Q2</a:t>
            </a:r>
            <a:r>
              <a:rPr lang="en-US" sz="2800" dirty="0" smtClean="0">
                <a:ea typeface="ＭＳ ゴシック"/>
                <a:cs typeface="ＭＳ ゴシック"/>
              </a:rPr>
              <a:t>) =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 smtClean="0"/>
              <a:t>(Q1</a:t>
            </a:r>
            <a:r>
              <a:rPr lang="en-US" sz="2800" dirty="0" smtClean="0">
                <a:ea typeface="ＭＳ ゴシック"/>
                <a:cs typeface="ＭＳ ゴシック"/>
              </a:rPr>
              <a:t>)</a:t>
            </a:r>
            <a:r>
              <a:rPr lang="en-US" sz="2800" dirty="0" smtClean="0">
                <a:solidFill>
                  <a:srgbClr val="0000FF"/>
                </a:solidFill>
              </a:rPr>
              <a:t>P</a:t>
            </a:r>
            <a:r>
              <a:rPr lang="en-US" sz="2800" dirty="0" smtClean="0"/>
              <a:t>(Q2)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3894" y="1820285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Wenn</a:t>
            </a:r>
            <a:r>
              <a:rPr lang="en-US" dirty="0"/>
              <a:t> Q1 und Q2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  <a:p>
            <a:r>
              <a:rPr lang="en-US" dirty="0"/>
              <a:t>(also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gemeinsamen</a:t>
            </a:r>
            <a:r>
              <a:rPr lang="en-US" dirty="0"/>
              <a:t> </a:t>
            </a:r>
            <a:r>
              <a:rPr lang="en-US" dirty="0" err="1"/>
              <a:t>Atome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1135" y="3190377"/>
            <a:ext cx="6427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 smtClean="0">
                <a:latin typeface="Arial"/>
              </a:rPr>
              <a:t>(∃z Q) = </a:t>
            </a:r>
            <a:r>
              <a:rPr lang="en-US" sz="2800" dirty="0" smtClean="0"/>
              <a:t>1 – </a:t>
            </a:r>
            <a:r>
              <a:rPr lang="en-US" sz="2800" dirty="0" err="1" smtClean="0"/>
              <a:t>Π</a:t>
            </a:r>
            <a:r>
              <a:rPr lang="en-US" sz="2800" baseline="-25000" dirty="0" err="1" smtClean="0"/>
              <a:t>a</a:t>
            </a:r>
            <a:r>
              <a:rPr lang="en-US" sz="2800" baseline="-25000" dirty="0" smtClean="0"/>
              <a:t> ∈Domain</a:t>
            </a:r>
            <a:r>
              <a:rPr lang="en-US" sz="2800" dirty="0" smtClean="0"/>
              <a:t> </a:t>
            </a:r>
            <a:r>
              <a:rPr lang="en-US" sz="2800" dirty="0"/>
              <a:t>(1–  </a:t>
            </a:r>
            <a:r>
              <a:rPr lang="en-US" sz="2800" dirty="0" smtClean="0">
                <a:solidFill>
                  <a:srgbClr val="0000FF"/>
                </a:solidFill>
              </a:rPr>
              <a:t>P</a:t>
            </a:r>
            <a:r>
              <a:rPr lang="en-US" sz="2800" dirty="0" smtClean="0"/>
              <a:t>(Q[a/z]</a:t>
            </a:r>
            <a:r>
              <a:rPr lang="en-US" sz="2800" dirty="0" smtClean="0">
                <a:ea typeface="ＭＳ ゴシック"/>
                <a:cs typeface="ＭＳ ゴシック"/>
              </a:rPr>
              <a:t>)</a:t>
            </a:r>
            <a:endParaRPr lang="en-US" sz="2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063894" y="3844645"/>
            <a:ext cx="3672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Wenn</a:t>
            </a:r>
            <a:r>
              <a:rPr lang="en-US" dirty="0" smtClean="0"/>
              <a:t> z </a:t>
            </a:r>
            <a:r>
              <a:rPr lang="en-US" dirty="0" err="1" smtClean="0"/>
              <a:t>eine</a:t>
            </a:r>
            <a:r>
              <a:rPr lang="en-US" dirty="0" smtClean="0"/>
              <a:t> “</a:t>
            </a:r>
            <a:r>
              <a:rPr lang="en-US" dirty="0" err="1" smtClean="0"/>
              <a:t>Separatorvariable</a:t>
            </a:r>
            <a:r>
              <a:rPr lang="en-US" dirty="0" smtClean="0"/>
              <a:t>” in Q</a:t>
            </a:r>
            <a:br>
              <a:rPr lang="en-US" dirty="0" smtClean="0"/>
            </a:br>
            <a:r>
              <a:rPr lang="en-US" dirty="0" err="1" smtClean="0"/>
              <a:t>ist</a:t>
            </a:r>
            <a:r>
              <a:rPr lang="en-US" dirty="0" smtClean="0"/>
              <a:t>, also </a:t>
            </a:r>
            <a:r>
              <a:rPr lang="en-US" dirty="0" err="1" smtClean="0"/>
              <a:t>für</a:t>
            </a:r>
            <a:r>
              <a:rPr lang="en-US" dirty="0"/>
              <a:t> </a:t>
            </a:r>
            <a:r>
              <a:rPr lang="en-US" dirty="0" err="1" smtClean="0"/>
              <a:t>Konstanten</a:t>
            </a:r>
            <a:r>
              <a:rPr lang="en-US" dirty="0" smtClean="0"/>
              <a:t> </a:t>
            </a:r>
            <a:r>
              <a:rPr lang="en-US" dirty="0" err="1" smtClean="0"/>
              <a:t>a,b</a:t>
            </a:r>
            <a:r>
              <a:rPr lang="en-US" dirty="0" smtClean="0"/>
              <a:t>, Q[a/z] </a:t>
            </a:r>
            <a:br>
              <a:rPr lang="en-US" dirty="0" smtClean="0"/>
            </a:br>
            <a:r>
              <a:rPr lang="en-US" dirty="0" smtClean="0"/>
              <a:t>und Q[b/z] </a:t>
            </a:r>
            <a:r>
              <a:rPr lang="en-US" dirty="0" err="1" smtClean="0"/>
              <a:t>unabhängig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1135" y="2597664"/>
            <a:ext cx="389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Regel 2: Independent Project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 smtClean="0"/>
              <a:t>Probabilistic Databases - Dan Suciu</a:t>
            </a:r>
            <a:endParaRPr lang="en-US" sz="1200" dirty="0"/>
          </a:p>
        </p:txBody>
      </p:sp>
      <p:sp>
        <p:nvSpPr>
          <p:cNvPr id="12" name="Rechteck 11"/>
          <p:cNvSpPr/>
          <p:nvPr/>
        </p:nvSpPr>
        <p:spPr>
          <a:xfrm>
            <a:off x="0" y="764704"/>
            <a:ext cx="914400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311135" y="447055"/>
            <a:ext cx="352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Regel 1: Independent Join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6516216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56550" y="6154913"/>
            <a:ext cx="1008063" cy="19685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135" y="1166017"/>
            <a:ext cx="450440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 smtClean="0">
                <a:latin typeface="Arial"/>
              </a:rPr>
              <a:t>(Q1 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 smtClean="0">
                <a:latin typeface="Arial"/>
              </a:rPr>
              <a:t> </a:t>
            </a:r>
            <a:r>
              <a:rPr lang="en-US" sz="2800" dirty="0" smtClean="0"/>
              <a:t>Q2</a:t>
            </a:r>
            <a:r>
              <a:rPr lang="en-US" sz="2800" dirty="0" smtClean="0">
                <a:ea typeface="ＭＳ ゴシック"/>
                <a:cs typeface="ＭＳ ゴシック"/>
              </a:rPr>
              <a:t>) =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 smtClean="0"/>
              <a:t>(Q1</a:t>
            </a:r>
            <a:r>
              <a:rPr lang="en-US" sz="2800" dirty="0" smtClean="0">
                <a:ea typeface="ＭＳ ゴシック"/>
                <a:cs typeface="ＭＳ ゴシック"/>
              </a:rPr>
              <a:t>)</a:t>
            </a:r>
            <a:r>
              <a:rPr lang="en-US" sz="2800" dirty="0" smtClean="0">
                <a:solidFill>
                  <a:srgbClr val="0000FF"/>
                </a:solidFill>
              </a:rPr>
              <a:t>P</a:t>
            </a:r>
            <a:r>
              <a:rPr lang="en-US" sz="2800" dirty="0" smtClean="0"/>
              <a:t>(Q2)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3894" y="1820285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Wenn</a:t>
            </a:r>
            <a:r>
              <a:rPr lang="en-US" dirty="0"/>
              <a:t> Q1 und Q2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  <a:p>
            <a:r>
              <a:rPr lang="en-US" dirty="0"/>
              <a:t>(also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gemeinsamen</a:t>
            </a:r>
            <a:r>
              <a:rPr lang="en-US" dirty="0"/>
              <a:t> </a:t>
            </a:r>
            <a:r>
              <a:rPr lang="en-US" dirty="0" err="1"/>
              <a:t>Atome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1135" y="3190377"/>
            <a:ext cx="6427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 smtClean="0">
                <a:latin typeface="Arial"/>
              </a:rPr>
              <a:t>(∃z Q) = </a:t>
            </a:r>
            <a:r>
              <a:rPr lang="en-US" sz="2800" dirty="0" smtClean="0"/>
              <a:t>1 – </a:t>
            </a:r>
            <a:r>
              <a:rPr lang="en-US" sz="2800" dirty="0" err="1" smtClean="0"/>
              <a:t>Π</a:t>
            </a:r>
            <a:r>
              <a:rPr lang="en-US" sz="2800" baseline="-25000" dirty="0" err="1" smtClean="0"/>
              <a:t>a</a:t>
            </a:r>
            <a:r>
              <a:rPr lang="en-US" sz="2800" baseline="-25000" dirty="0" smtClean="0"/>
              <a:t> ∈Domain</a:t>
            </a:r>
            <a:r>
              <a:rPr lang="en-US" sz="2800" dirty="0" smtClean="0"/>
              <a:t> </a:t>
            </a:r>
            <a:r>
              <a:rPr lang="en-US" sz="2800" dirty="0"/>
              <a:t>(1–  </a:t>
            </a:r>
            <a:r>
              <a:rPr lang="en-US" sz="2800" dirty="0" smtClean="0">
                <a:solidFill>
                  <a:srgbClr val="0000FF"/>
                </a:solidFill>
              </a:rPr>
              <a:t>P</a:t>
            </a:r>
            <a:r>
              <a:rPr lang="en-US" sz="2800" dirty="0" smtClean="0"/>
              <a:t>(Q[a/z]</a:t>
            </a:r>
            <a:r>
              <a:rPr lang="en-US" sz="2800" dirty="0" smtClean="0">
                <a:ea typeface="ＭＳ ゴシック"/>
                <a:cs typeface="ＭＳ ゴシック"/>
              </a:rPr>
              <a:t>)</a:t>
            </a:r>
            <a:endParaRPr lang="en-US" sz="2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063894" y="3844645"/>
            <a:ext cx="3790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Wenn</a:t>
            </a:r>
            <a:r>
              <a:rPr lang="en-US" dirty="0"/>
              <a:t> z </a:t>
            </a:r>
            <a:r>
              <a:rPr lang="en-US" dirty="0" err="1"/>
              <a:t>eine</a:t>
            </a:r>
            <a:r>
              <a:rPr lang="en-US" dirty="0"/>
              <a:t> “</a:t>
            </a:r>
            <a:r>
              <a:rPr lang="en-US" dirty="0" err="1"/>
              <a:t>Separatorvariable</a:t>
            </a:r>
            <a:r>
              <a:rPr lang="en-US" dirty="0"/>
              <a:t>” in Q</a:t>
            </a:r>
            <a:br>
              <a:rPr lang="en-US" dirty="0"/>
            </a:br>
            <a:r>
              <a:rPr lang="en-US" dirty="0" err="1"/>
              <a:t>ist</a:t>
            </a:r>
            <a:r>
              <a:rPr lang="en-US" dirty="0"/>
              <a:t>, also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Konstanten</a:t>
            </a:r>
            <a:r>
              <a:rPr lang="en-US" dirty="0"/>
              <a:t> </a:t>
            </a:r>
            <a:r>
              <a:rPr lang="en-US" dirty="0" err="1"/>
              <a:t>a,b</a:t>
            </a:r>
            <a:r>
              <a:rPr lang="en-US" dirty="0"/>
              <a:t>, Q[a/z] </a:t>
            </a:r>
            <a:br>
              <a:rPr lang="en-US" dirty="0"/>
            </a:br>
            <a:r>
              <a:rPr lang="en-US" dirty="0"/>
              <a:t>und Q[b/z]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1135" y="5245849"/>
            <a:ext cx="677947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 smtClean="0">
                <a:latin typeface="Arial"/>
              </a:rPr>
              <a:t>(Q1 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 smtClean="0">
                <a:latin typeface="Arial"/>
              </a:rPr>
              <a:t> </a:t>
            </a:r>
            <a:r>
              <a:rPr lang="en-US" sz="2800" dirty="0" smtClean="0"/>
              <a:t>Q2</a:t>
            </a:r>
            <a:r>
              <a:rPr lang="en-US" sz="2800" dirty="0" smtClean="0">
                <a:ea typeface="ＭＳ ゴシック"/>
                <a:cs typeface="ＭＳ ゴシック"/>
              </a:rPr>
              <a:t>) =1 </a:t>
            </a:r>
            <a:r>
              <a:rPr lang="en-US" sz="2800" dirty="0">
                <a:ea typeface="ＭＳ ゴシック"/>
                <a:cs typeface="ＭＳ ゴシック"/>
              </a:rPr>
              <a:t>– (1 – 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 smtClean="0"/>
              <a:t>(Q1)</a:t>
            </a:r>
            <a:r>
              <a:rPr lang="en-US" sz="2800" dirty="0">
                <a:ea typeface="ＭＳ ゴシック"/>
                <a:cs typeface="ＭＳ ゴシック"/>
              </a:rPr>
              <a:t>)(1 – </a:t>
            </a:r>
            <a:r>
              <a:rPr lang="en-US" sz="2800" dirty="0" smtClean="0">
                <a:solidFill>
                  <a:srgbClr val="0000FF"/>
                </a:solidFill>
              </a:rPr>
              <a:t>P</a:t>
            </a:r>
            <a:r>
              <a:rPr lang="en-US" sz="2800" dirty="0" smtClean="0"/>
              <a:t>(Q2))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135" y="2597664"/>
            <a:ext cx="389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Regel 2: Independent Project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1135" y="4653136"/>
            <a:ext cx="377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Regel 3: Independent Union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63894" y="5900113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Wenn</a:t>
            </a:r>
            <a:r>
              <a:rPr lang="en-US" dirty="0"/>
              <a:t> Q1 und Q2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  <a:p>
            <a:r>
              <a:rPr lang="en-US" dirty="0"/>
              <a:t>(also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gemeinsamen</a:t>
            </a:r>
            <a:r>
              <a:rPr lang="en-US" dirty="0"/>
              <a:t> </a:t>
            </a:r>
            <a:r>
              <a:rPr lang="en-US" dirty="0" err="1"/>
              <a:t>Atome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)</a:t>
            </a: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 smtClean="0"/>
              <a:t>Probabilistic Databases - Dan Suciu</a:t>
            </a:r>
            <a:endParaRPr lang="en-US" sz="1200" dirty="0"/>
          </a:p>
        </p:txBody>
      </p:sp>
      <p:sp>
        <p:nvSpPr>
          <p:cNvPr id="16" name="Rechteck 15"/>
          <p:cNvSpPr/>
          <p:nvPr/>
        </p:nvSpPr>
        <p:spPr>
          <a:xfrm>
            <a:off x="0" y="764704"/>
            <a:ext cx="914400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311135" y="443444"/>
            <a:ext cx="352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Regel 1: Independent Join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 smtClean="0">
                <a:ea typeface="ＭＳ Ｐゴシック" pitchFamily="8" charset="-128"/>
              </a:rPr>
              <a:t> </a:t>
            </a:r>
            <a:r>
              <a:rPr lang="en-US" sz="2000" dirty="0">
                <a:ea typeface="ＭＳ Ｐゴシック" pitchFamily="8" charset="-128"/>
              </a:rPr>
              <a:t>= </a:t>
            </a:r>
            <a:r>
              <a:rPr lang="en-US" sz="2000" dirty="0" smtClean="0">
                <a:ea typeface="ＭＳ Ｐゴシック" pitchFamily="8" charset="-128"/>
              </a:rPr>
              <a:t>R(x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),S(x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,y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) ∨ T(x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)</a:t>
            </a:r>
            <a:r>
              <a:rPr lang="en-US" sz="2000" dirty="0">
                <a:ea typeface="ＭＳ Ｐゴシック" pitchFamily="8" charset="-128"/>
              </a:rPr>
              <a:t>,S(</a:t>
            </a:r>
            <a:r>
              <a:rPr lang="en-US" sz="2000" dirty="0" smtClean="0">
                <a:ea typeface="ＭＳ Ｐゴシック" pitchFamily="8" charset="-128"/>
              </a:rPr>
              <a:t>x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,y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)</a:t>
            </a:r>
            <a:endParaRPr lang="en-US" sz="2000" dirty="0">
              <a:ea typeface="ＭＳ Ｐゴシック" pitchFamily="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=∃</a:t>
            </a:r>
            <a:r>
              <a:rPr lang="en-US" sz="1400" dirty="0" smtClean="0">
                <a:ea typeface="ＭＳ Ｐゴシック" pitchFamily="8" charset="-128"/>
              </a:rPr>
              <a:t>x</a:t>
            </a:r>
            <a:r>
              <a:rPr lang="en-US" sz="1400" baseline="-25000" dirty="0" smtClean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 smtClean="0">
                <a:ea typeface="ＭＳ Ｐゴシック" pitchFamily="8" charset="-128"/>
              </a:rPr>
              <a:t>y</a:t>
            </a:r>
            <a:r>
              <a:rPr lang="en-US" sz="1400" baseline="-25000" dirty="0" smtClean="0">
                <a:ea typeface="ＭＳ Ｐゴシック" pitchFamily="8" charset="-128"/>
              </a:rPr>
              <a:t>1</a:t>
            </a:r>
            <a:r>
              <a:rPr lang="en-US" sz="1400" dirty="0" smtClean="0">
                <a:ea typeface="ＭＳ Ｐゴシック" pitchFamily="8" charset="-128"/>
              </a:rPr>
              <a:t>R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r>
              <a:rPr lang="en-US" sz="1400" dirty="0" smtClean="0"/>
              <a:t>∧</a:t>
            </a:r>
            <a:r>
              <a:rPr lang="en-US" sz="1400" dirty="0" smtClean="0">
                <a:ea typeface="ＭＳ Ｐゴシック" pitchFamily="8" charset="-128"/>
              </a:rPr>
              <a:t>S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 smtClean="0">
                <a:ea typeface="ＭＳ Ｐゴシック" pitchFamily="8" charset="-128"/>
              </a:rPr>
              <a:t>x</a:t>
            </a:r>
            <a:r>
              <a:rPr lang="en-US" sz="1400" baseline="-25000" dirty="0" smtClean="0">
                <a:ea typeface="ＭＳ Ｐゴシック" pitchFamily="8" charset="-128"/>
              </a:rPr>
              <a:t>2</a:t>
            </a:r>
            <a:r>
              <a:rPr lang="en-US" sz="1400" dirty="0" smtClean="0"/>
              <a:t>∃</a:t>
            </a:r>
            <a:r>
              <a:rPr lang="en-US" sz="1400" dirty="0" smtClean="0">
                <a:ea typeface="ＭＳ Ｐゴシック" pitchFamily="8" charset="-128"/>
              </a:rPr>
              <a:t>y</a:t>
            </a:r>
            <a:r>
              <a:rPr lang="en-US" sz="1400" baseline="-25000" dirty="0" smtClean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T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r>
              <a:rPr lang="en-US" sz="1400" dirty="0" smtClean="0"/>
              <a:t>∧</a:t>
            </a:r>
            <a:r>
              <a:rPr lang="en-US" sz="1400" dirty="0" smtClean="0">
                <a:ea typeface="ＭＳ Ｐゴシック" pitchFamily="8" charset="-128"/>
              </a:rPr>
              <a:t>S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endParaRPr lang="en-US" sz="1400" dirty="0">
              <a:ea typeface="ＭＳ Ｐゴシック" pitchFamily="8" charset="-128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 smtClean="0"/>
              <a:t>Probabilistic Databases - Dan 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3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 smtClean="0">
                <a:ea typeface="ＭＳ Ｐゴシック" pitchFamily="8" charset="-128"/>
              </a:rPr>
              <a:t> </a:t>
            </a:r>
            <a:r>
              <a:rPr lang="en-US" sz="2000" dirty="0">
                <a:ea typeface="ＭＳ Ｐゴシック" pitchFamily="8" charset="-128"/>
              </a:rPr>
              <a:t>= </a:t>
            </a:r>
            <a:r>
              <a:rPr lang="en-US" sz="2000" dirty="0" smtClean="0">
                <a:ea typeface="ＭＳ Ｐゴシック" pitchFamily="8" charset="-128"/>
              </a:rPr>
              <a:t>R(x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),S(x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,y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) ∨ T(x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)</a:t>
            </a:r>
            <a:r>
              <a:rPr lang="en-US" sz="2000" dirty="0">
                <a:ea typeface="ＭＳ Ｐゴシック" pitchFamily="8" charset="-128"/>
              </a:rPr>
              <a:t>,S(</a:t>
            </a:r>
            <a:r>
              <a:rPr lang="en-US" sz="2000" dirty="0" smtClean="0">
                <a:ea typeface="ＭＳ Ｐゴシック" pitchFamily="8" charset="-128"/>
              </a:rPr>
              <a:t>x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,y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)</a:t>
            </a:r>
            <a:endParaRPr lang="en-US" sz="2000" dirty="0">
              <a:ea typeface="ＭＳ Ｐゴシック" pitchFamily="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9111" y="2412419"/>
            <a:ext cx="2020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Kommutiere</a:t>
            </a:r>
            <a:r>
              <a:rPr lang="en-US" sz="1600" dirty="0"/>
              <a:t>∃ </a:t>
            </a: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>
                <a:ea typeface="ＭＳ Ｐゴシック" pitchFamily="8" charset="-128"/>
              </a:rPr>
              <a:t>∨</a:t>
            </a:r>
            <a:r>
              <a:rPr lang="en-US" sz="1600" dirty="0"/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986" y="2350863"/>
            <a:ext cx="47752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 smtClean="0">
                <a:ea typeface="ＭＳ Ｐゴシック" pitchFamily="8" charset="-128"/>
              </a:rPr>
              <a:t> </a:t>
            </a:r>
            <a:r>
              <a:rPr lang="en-US" sz="2000" dirty="0">
                <a:ea typeface="ＭＳ Ｐゴシック" pitchFamily="8" charset="-128"/>
              </a:rPr>
              <a:t>= </a:t>
            </a:r>
            <a:r>
              <a:rPr lang="en-US" sz="2000" dirty="0" smtClean="0"/>
              <a:t>∃z [</a:t>
            </a:r>
            <a:r>
              <a:rPr lang="en-US" sz="2000" dirty="0" smtClean="0">
                <a:ea typeface="ＭＳ Ｐゴシック" pitchFamily="8" charset="-128"/>
              </a:rPr>
              <a:t>R(z)</a:t>
            </a:r>
            <a:r>
              <a:rPr lang="en-US" sz="2000" dirty="0" smtClean="0"/>
              <a:t>∧</a:t>
            </a:r>
            <a:r>
              <a:rPr lang="en-US" sz="2000" dirty="0" smtClean="0">
                <a:ea typeface="ＭＳ Ｐゴシック" pitchFamily="8" charset="-128"/>
              </a:rPr>
              <a:t>S(z,y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) ∨ T(z)</a:t>
            </a:r>
            <a:r>
              <a:rPr lang="en-US" sz="2000" dirty="0" smtClean="0"/>
              <a:t>∧</a:t>
            </a:r>
            <a:r>
              <a:rPr lang="en-US" sz="2000" dirty="0" smtClean="0">
                <a:ea typeface="ＭＳ Ｐゴシック" pitchFamily="8" charset="-128"/>
              </a:rPr>
              <a:t>S(z,y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)]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=∃</a:t>
            </a:r>
            <a:r>
              <a:rPr lang="en-US" sz="1400" dirty="0" smtClean="0">
                <a:ea typeface="ＭＳ Ｐゴシック" pitchFamily="8" charset="-128"/>
              </a:rPr>
              <a:t>x</a:t>
            </a:r>
            <a:r>
              <a:rPr lang="en-US" sz="1400" baseline="-25000" dirty="0" smtClean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 smtClean="0">
                <a:ea typeface="ＭＳ Ｐゴシック" pitchFamily="8" charset="-128"/>
              </a:rPr>
              <a:t>y</a:t>
            </a:r>
            <a:r>
              <a:rPr lang="en-US" sz="1400" baseline="-25000" dirty="0" smtClean="0">
                <a:ea typeface="ＭＳ Ｐゴシック" pitchFamily="8" charset="-128"/>
              </a:rPr>
              <a:t>1</a:t>
            </a:r>
            <a:r>
              <a:rPr lang="en-US" sz="1400" dirty="0" smtClean="0">
                <a:ea typeface="ＭＳ Ｐゴシック" pitchFamily="8" charset="-128"/>
              </a:rPr>
              <a:t>R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r>
              <a:rPr lang="en-US" sz="1400" dirty="0" smtClean="0"/>
              <a:t>∧</a:t>
            </a:r>
            <a:r>
              <a:rPr lang="en-US" sz="1400" dirty="0" smtClean="0">
                <a:ea typeface="ＭＳ Ｐゴシック" pitchFamily="8" charset="-128"/>
              </a:rPr>
              <a:t>S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 smtClean="0">
                <a:ea typeface="ＭＳ Ｐゴシック" pitchFamily="8" charset="-128"/>
              </a:rPr>
              <a:t>x</a:t>
            </a:r>
            <a:r>
              <a:rPr lang="en-US" sz="1400" baseline="-25000" dirty="0" smtClean="0">
                <a:ea typeface="ＭＳ Ｐゴシック" pitchFamily="8" charset="-128"/>
              </a:rPr>
              <a:t>2</a:t>
            </a:r>
            <a:r>
              <a:rPr lang="en-US" sz="1400" dirty="0" smtClean="0"/>
              <a:t>∃</a:t>
            </a:r>
            <a:r>
              <a:rPr lang="en-US" sz="1400" dirty="0" smtClean="0">
                <a:ea typeface="ＭＳ Ｐゴシック" pitchFamily="8" charset="-128"/>
              </a:rPr>
              <a:t>y</a:t>
            </a:r>
            <a:r>
              <a:rPr lang="en-US" sz="1400" baseline="-25000" dirty="0" smtClean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T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r>
              <a:rPr lang="en-US" sz="1400" dirty="0" smtClean="0"/>
              <a:t>∧</a:t>
            </a:r>
            <a:r>
              <a:rPr lang="en-US" sz="1400" dirty="0" smtClean="0">
                <a:ea typeface="ＭＳ Ｐゴシック" pitchFamily="8" charset="-128"/>
              </a:rPr>
              <a:t>S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endParaRPr lang="en-US" sz="1400" dirty="0">
              <a:ea typeface="ＭＳ Ｐゴシック" pitchFamily="8" charset="-128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 smtClean="0"/>
              <a:t>Probabilistic Databases - Dan 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18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 smtClean="0">
                <a:ea typeface="ＭＳ Ｐゴシック" pitchFamily="8" charset="-128"/>
              </a:rPr>
              <a:t> </a:t>
            </a:r>
            <a:r>
              <a:rPr lang="en-US" sz="2000" dirty="0">
                <a:ea typeface="ＭＳ Ｐゴシック" pitchFamily="8" charset="-128"/>
              </a:rPr>
              <a:t>= </a:t>
            </a:r>
            <a:r>
              <a:rPr lang="en-US" sz="2000" dirty="0" smtClean="0">
                <a:ea typeface="ＭＳ Ｐゴシック" pitchFamily="8" charset="-128"/>
              </a:rPr>
              <a:t>R(x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),S(x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,y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) ∨ T(x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)</a:t>
            </a:r>
            <a:r>
              <a:rPr lang="en-US" sz="2000" dirty="0">
                <a:ea typeface="ＭＳ Ｐゴシック" pitchFamily="8" charset="-128"/>
              </a:rPr>
              <a:t>,S(</a:t>
            </a:r>
            <a:r>
              <a:rPr lang="en-US" sz="2000" dirty="0" smtClean="0">
                <a:ea typeface="ＭＳ Ｐゴシック" pitchFamily="8" charset="-128"/>
              </a:rPr>
              <a:t>x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,y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)</a:t>
            </a:r>
            <a:endParaRPr lang="en-US" sz="2000" dirty="0">
              <a:ea typeface="ＭＳ Ｐゴシック" pitchFamily="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9111" y="2412419"/>
            <a:ext cx="1914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Gesetz</a:t>
            </a:r>
            <a:r>
              <a:rPr lang="en-US" sz="1600" dirty="0" smtClean="0"/>
              <a:t> </a:t>
            </a:r>
            <a:r>
              <a:rPr lang="en-US" sz="1600" dirty="0" err="1" smtClean="0"/>
              <a:t>für</a:t>
            </a:r>
            <a:r>
              <a:rPr lang="en-US" sz="1600" dirty="0" smtClean="0"/>
              <a:t>∃ </a:t>
            </a:r>
            <a:r>
              <a:rPr lang="en-US" sz="1600" dirty="0" err="1" smtClean="0"/>
              <a:t>mit</a:t>
            </a:r>
            <a:r>
              <a:rPr lang="en-US" sz="1600" dirty="0" smtClean="0"/>
              <a:t> </a:t>
            </a:r>
            <a:r>
              <a:rPr lang="en-US" sz="1600" dirty="0">
                <a:ea typeface="ＭＳ Ｐゴシック" pitchFamily="8" charset="-128"/>
              </a:rPr>
              <a:t>∨</a:t>
            </a:r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9986" y="2350863"/>
            <a:ext cx="47752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 smtClean="0">
                <a:ea typeface="ＭＳ Ｐゴシック" pitchFamily="8" charset="-128"/>
              </a:rPr>
              <a:t> </a:t>
            </a:r>
            <a:r>
              <a:rPr lang="en-US" sz="2000" dirty="0">
                <a:ea typeface="ＭＳ Ｐゴシック" pitchFamily="8" charset="-128"/>
              </a:rPr>
              <a:t>= </a:t>
            </a:r>
            <a:r>
              <a:rPr lang="en-US" sz="2000" dirty="0" smtClean="0"/>
              <a:t>∃z [</a:t>
            </a:r>
            <a:r>
              <a:rPr lang="en-US" sz="2000" dirty="0" smtClean="0">
                <a:ea typeface="ＭＳ Ｐゴシック" pitchFamily="8" charset="-128"/>
              </a:rPr>
              <a:t>R(z)</a:t>
            </a:r>
            <a:r>
              <a:rPr lang="en-US" sz="2000" dirty="0" smtClean="0"/>
              <a:t>∧</a:t>
            </a:r>
            <a:r>
              <a:rPr lang="en-US" sz="2000" dirty="0" smtClean="0">
                <a:ea typeface="ＭＳ Ｐゴシック" pitchFamily="8" charset="-128"/>
              </a:rPr>
              <a:t>S(z,y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) ∨ T(z)</a:t>
            </a:r>
            <a:r>
              <a:rPr lang="en-US" sz="2000" dirty="0" smtClean="0"/>
              <a:t>∧</a:t>
            </a:r>
            <a:r>
              <a:rPr lang="en-US" sz="2000" dirty="0" smtClean="0">
                <a:ea typeface="ＭＳ Ｐゴシック" pitchFamily="8" charset="-128"/>
              </a:rPr>
              <a:t>S(z,y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)]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86" y="3303895"/>
            <a:ext cx="616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 smtClean="0"/>
              <a:t>) = 1 </a:t>
            </a:r>
            <a:r>
              <a:rPr lang="en-US" dirty="0"/>
              <a:t>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[</a:t>
            </a:r>
            <a:r>
              <a:rPr lang="en-US" dirty="0" smtClean="0">
                <a:ea typeface="ＭＳ Ｐゴシック" pitchFamily="8" charset="-128"/>
              </a:rPr>
              <a:t>R(a)</a:t>
            </a:r>
            <a:r>
              <a:rPr lang="en-US" dirty="0" smtClean="0"/>
              <a:t>∧</a:t>
            </a:r>
            <a:r>
              <a:rPr lang="en-US" u="sng" dirty="0" smtClean="0">
                <a:ea typeface="ＭＳ Ｐゴシック" pitchFamily="8" charset="-128"/>
              </a:rPr>
              <a:t>S(a,</a:t>
            </a:r>
            <a:r>
              <a:rPr lang="en-US" u="sng" dirty="0">
                <a:ea typeface="ＭＳ Ｐゴシック" pitchFamily="8" charset="-128"/>
              </a:rPr>
              <a:t>y</a:t>
            </a:r>
            <a:r>
              <a:rPr lang="en-US" u="sng" baseline="-25000" dirty="0">
                <a:ea typeface="ＭＳ Ｐゴシック" pitchFamily="8" charset="-128"/>
              </a:rPr>
              <a:t>1</a:t>
            </a:r>
            <a:r>
              <a:rPr lang="en-US" u="sng" dirty="0" smtClean="0">
                <a:ea typeface="ＭＳ Ｐゴシック" pitchFamily="8" charset="-128"/>
              </a:rPr>
              <a:t>)</a:t>
            </a:r>
            <a:r>
              <a:rPr lang="en-US" dirty="0" smtClean="0">
                <a:ea typeface="ＭＳ Ｐゴシック" pitchFamily="8" charset="-128"/>
              </a:rPr>
              <a:t>∨T(a)</a:t>
            </a:r>
            <a:r>
              <a:rPr lang="en-US" dirty="0" smtClean="0"/>
              <a:t>∧</a:t>
            </a:r>
            <a:r>
              <a:rPr lang="en-US" u="sng" dirty="0" smtClean="0">
                <a:ea typeface="ＭＳ Ｐゴシック" pitchFamily="8" charset="-128"/>
              </a:rPr>
              <a:t>S(a,</a:t>
            </a:r>
            <a:r>
              <a:rPr lang="en-US" u="sng" dirty="0">
                <a:ea typeface="ＭＳ Ｐゴシック" pitchFamily="8" charset="-128"/>
              </a:rPr>
              <a:t>y</a:t>
            </a:r>
            <a:r>
              <a:rPr lang="en-US" u="sng" baseline="-25000" dirty="0">
                <a:ea typeface="ＭＳ Ｐゴシック" pitchFamily="8" charset="-128"/>
              </a:rPr>
              <a:t>2</a:t>
            </a:r>
            <a:r>
              <a:rPr lang="en-US" u="sng" dirty="0" smtClean="0">
                <a:ea typeface="ＭＳ Ｐゴシック" pitchFamily="8" charset="-128"/>
              </a:rPr>
              <a:t>)</a:t>
            </a:r>
            <a:r>
              <a:rPr lang="en-US" dirty="0" smtClean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]</a:t>
            </a:r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177423" y="3386849"/>
            <a:ext cx="269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Independent </a:t>
            </a:r>
            <a:r>
              <a:rPr lang="en-US" sz="1200" dirty="0"/>
              <a:t>project: </a:t>
            </a:r>
            <a:r>
              <a:rPr lang="en-US" sz="1200" dirty="0" smtClean="0"/>
              <a:t> </a:t>
            </a:r>
            <a:r>
              <a:rPr lang="en-US" sz="1200" dirty="0" err="1" smtClean="0"/>
              <a:t>Für</a:t>
            </a:r>
            <a:r>
              <a:rPr lang="en-US" sz="1200" dirty="0" smtClean="0"/>
              <a:t> </a:t>
            </a:r>
            <a:r>
              <a:rPr lang="en-US" sz="1200" dirty="0" err="1" smtClean="0"/>
              <a:t>a</a:t>
            </a:r>
            <a:r>
              <a:rPr lang="en-US" sz="1200" dirty="0" err="1"/>
              <a:t>≠</a:t>
            </a:r>
            <a:r>
              <a:rPr lang="en-US" sz="1200" dirty="0" err="1" smtClean="0"/>
              <a:t>b</a:t>
            </a:r>
            <a:r>
              <a:rPr lang="en-US" sz="1200" dirty="0" smtClean="0"/>
              <a:t>, </a:t>
            </a:r>
            <a:r>
              <a:rPr lang="en-US" sz="1200" dirty="0" err="1" smtClean="0"/>
              <a:t>sind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smtClean="0">
                <a:solidFill>
                  <a:schemeClr val="tx2"/>
                </a:solidFill>
              </a:rPr>
              <a:t>Q</a:t>
            </a:r>
            <a:r>
              <a:rPr lang="en-US" sz="1200" baseline="-25000" dirty="0" smtClean="0">
                <a:solidFill>
                  <a:schemeClr val="tx2"/>
                </a:solidFill>
              </a:rPr>
              <a:t>U</a:t>
            </a:r>
            <a:r>
              <a:rPr lang="en-US" sz="1200" dirty="0" smtClean="0"/>
              <a:t>[a/z] und </a:t>
            </a:r>
            <a:r>
              <a:rPr lang="en-US" sz="1200" dirty="0" smtClean="0">
                <a:solidFill>
                  <a:srgbClr val="D2533C"/>
                </a:solidFill>
              </a:rPr>
              <a:t>Q</a:t>
            </a:r>
            <a:r>
              <a:rPr lang="en-US" sz="1200" baseline="-25000" dirty="0" smtClean="0">
                <a:solidFill>
                  <a:srgbClr val="D2533C"/>
                </a:solidFill>
              </a:rPr>
              <a:t>U</a:t>
            </a:r>
            <a:r>
              <a:rPr lang="en-US" sz="1200" dirty="0" smtClean="0"/>
              <a:t>[b/z] </a:t>
            </a:r>
            <a:r>
              <a:rPr lang="en-US" sz="1200" dirty="0" err="1" smtClean="0"/>
              <a:t>unabhängig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weil</a:t>
            </a:r>
            <a:r>
              <a:rPr lang="en-US" sz="1200" dirty="0" smtClean="0"/>
              <a:t> die </a:t>
            </a:r>
            <a:r>
              <a:rPr lang="en-US" sz="1200" dirty="0" err="1" smtClean="0"/>
              <a:t>Atome</a:t>
            </a:r>
            <a:r>
              <a:rPr lang="en-US" sz="1200" dirty="0" smtClean="0"/>
              <a:t> R(a),S(a,y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),T(a),S(a,y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)</a:t>
            </a:r>
            <a:br>
              <a:rPr lang="en-US" sz="1200" dirty="0" smtClean="0"/>
            </a:br>
            <a:r>
              <a:rPr lang="en-US" sz="1200" dirty="0" err="1" smtClean="0"/>
              <a:t>disjunkt</a:t>
            </a:r>
            <a:r>
              <a:rPr lang="en-US" sz="1200" dirty="0" smtClean="0"/>
              <a:t> </a:t>
            </a:r>
            <a:r>
              <a:rPr lang="en-US" sz="1200" dirty="0" err="1" smtClean="0"/>
              <a:t>sind</a:t>
            </a:r>
            <a:r>
              <a:rPr lang="en-US" sz="1200" dirty="0" smtClean="0"/>
              <a:t> von R(b)</a:t>
            </a:r>
            <a:r>
              <a:rPr lang="en-US" sz="1200" dirty="0"/>
              <a:t>,S</a:t>
            </a:r>
            <a:r>
              <a:rPr lang="en-US" sz="1200" dirty="0" smtClean="0"/>
              <a:t>(b,</a:t>
            </a:r>
            <a:r>
              <a:rPr lang="en-US" sz="1200" dirty="0"/>
              <a:t>y</a:t>
            </a:r>
            <a:r>
              <a:rPr lang="en-US" sz="1200" baseline="-25000" dirty="0"/>
              <a:t>1</a:t>
            </a:r>
            <a:r>
              <a:rPr lang="en-US" sz="1200" dirty="0"/>
              <a:t>),T</a:t>
            </a:r>
            <a:r>
              <a:rPr lang="en-US" sz="1200" dirty="0" smtClean="0"/>
              <a:t>(b)</a:t>
            </a:r>
            <a:r>
              <a:rPr lang="en-US" sz="1200" dirty="0"/>
              <a:t>,S</a:t>
            </a:r>
            <a:r>
              <a:rPr lang="en-US" sz="1200" dirty="0" smtClean="0"/>
              <a:t>(b,</a:t>
            </a:r>
            <a:r>
              <a:rPr lang="en-US" sz="1200" dirty="0"/>
              <a:t>y</a:t>
            </a:r>
            <a:r>
              <a:rPr lang="en-US" sz="1200" baseline="-25000" dirty="0"/>
              <a:t>2</a:t>
            </a:r>
            <a:r>
              <a:rPr lang="en-US" sz="1200" dirty="0"/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=∃</a:t>
            </a:r>
            <a:r>
              <a:rPr lang="en-US" sz="1400" dirty="0" smtClean="0">
                <a:ea typeface="ＭＳ Ｐゴシック" pitchFamily="8" charset="-128"/>
              </a:rPr>
              <a:t>x</a:t>
            </a:r>
            <a:r>
              <a:rPr lang="en-US" sz="1400" baseline="-25000" dirty="0" smtClean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 smtClean="0">
                <a:ea typeface="ＭＳ Ｐゴシック" pitchFamily="8" charset="-128"/>
              </a:rPr>
              <a:t>y</a:t>
            </a:r>
            <a:r>
              <a:rPr lang="en-US" sz="1400" baseline="-25000" dirty="0" smtClean="0">
                <a:ea typeface="ＭＳ Ｐゴシック" pitchFamily="8" charset="-128"/>
              </a:rPr>
              <a:t>1</a:t>
            </a:r>
            <a:r>
              <a:rPr lang="en-US" sz="1400" dirty="0" smtClean="0">
                <a:ea typeface="ＭＳ Ｐゴシック" pitchFamily="8" charset="-128"/>
              </a:rPr>
              <a:t>R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r>
              <a:rPr lang="en-US" sz="1400" dirty="0" smtClean="0"/>
              <a:t>∧</a:t>
            </a:r>
            <a:r>
              <a:rPr lang="en-US" sz="1400" dirty="0" smtClean="0">
                <a:ea typeface="ＭＳ Ｐゴシック" pitchFamily="8" charset="-128"/>
              </a:rPr>
              <a:t>S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 smtClean="0">
                <a:ea typeface="ＭＳ Ｐゴシック" pitchFamily="8" charset="-128"/>
              </a:rPr>
              <a:t>x</a:t>
            </a:r>
            <a:r>
              <a:rPr lang="en-US" sz="1400" baseline="-25000" dirty="0" smtClean="0">
                <a:ea typeface="ＭＳ Ｐゴシック" pitchFamily="8" charset="-128"/>
              </a:rPr>
              <a:t>2</a:t>
            </a:r>
            <a:r>
              <a:rPr lang="en-US" sz="1400" dirty="0" smtClean="0"/>
              <a:t>∃</a:t>
            </a:r>
            <a:r>
              <a:rPr lang="en-US" sz="1400" dirty="0" smtClean="0">
                <a:ea typeface="ＭＳ Ｐゴシック" pitchFamily="8" charset="-128"/>
              </a:rPr>
              <a:t>y</a:t>
            </a:r>
            <a:r>
              <a:rPr lang="en-US" sz="1400" baseline="-25000" dirty="0" smtClean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T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r>
              <a:rPr lang="en-US" sz="1400" dirty="0" smtClean="0"/>
              <a:t>∧</a:t>
            </a:r>
            <a:r>
              <a:rPr lang="en-US" sz="1400" dirty="0" smtClean="0">
                <a:ea typeface="ＭＳ Ｐゴシック" pitchFamily="8" charset="-128"/>
              </a:rPr>
              <a:t>S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endParaRPr lang="en-US" sz="1400" dirty="0">
              <a:ea typeface="ＭＳ Ｐゴシック" pitchFamily="8" charset="-128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 smtClean="0"/>
              <a:t>Probabilistic Databases - Dan 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93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 smtClean="0">
                <a:ea typeface="ＭＳ Ｐゴシック" pitchFamily="8" charset="-128"/>
              </a:rPr>
              <a:t> </a:t>
            </a:r>
            <a:r>
              <a:rPr lang="en-US" sz="2000" dirty="0">
                <a:ea typeface="ＭＳ Ｐゴシック" pitchFamily="8" charset="-128"/>
              </a:rPr>
              <a:t>= </a:t>
            </a:r>
            <a:r>
              <a:rPr lang="en-US" sz="2000" dirty="0" smtClean="0">
                <a:ea typeface="ＭＳ Ｐゴシック" pitchFamily="8" charset="-128"/>
              </a:rPr>
              <a:t>R(x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),S(x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,y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) ∨ T(x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)</a:t>
            </a:r>
            <a:r>
              <a:rPr lang="en-US" sz="2000" dirty="0">
                <a:ea typeface="ＭＳ Ｐゴシック" pitchFamily="8" charset="-128"/>
              </a:rPr>
              <a:t>,S(</a:t>
            </a:r>
            <a:r>
              <a:rPr lang="en-US" sz="2000" dirty="0" smtClean="0">
                <a:ea typeface="ＭＳ Ｐゴシック" pitchFamily="8" charset="-128"/>
              </a:rPr>
              <a:t>x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,y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)</a:t>
            </a:r>
            <a:endParaRPr lang="en-US" sz="2000" dirty="0">
              <a:ea typeface="ＭＳ Ｐゴシック" pitchFamily="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9111" y="2412419"/>
            <a:ext cx="1827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Gesetz</a:t>
            </a:r>
            <a:r>
              <a:rPr lang="en-US" sz="1600" dirty="0" smtClean="0"/>
              <a:t> </a:t>
            </a:r>
            <a:r>
              <a:rPr lang="en-US" sz="1600" dirty="0" err="1" smtClean="0"/>
              <a:t>für</a:t>
            </a:r>
            <a:r>
              <a:rPr lang="en-US" sz="1600" dirty="0" smtClean="0"/>
              <a:t>∃ </a:t>
            </a: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>
                <a:ea typeface="ＭＳ Ｐゴシック" pitchFamily="8" charset="-128"/>
              </a:rPr>
              <a:t>∨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9986" y="2350863"/>
            <a:ext cx="47752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 smtClean="0">
                <a:ea typeface="ＭＳ Ｐゴシック" pitchFamily="8" charset="-128"/>
              </a:rPr>
              <a:t> </a:t>
            </a:r>
            <a:r>
              <a:rPr lang="en-US" sz="2000" dirty="0">
                <a:ea typeface="ＭＳ Ｐゴシック" pitchFamily="8" charset="-128"/>
              </a:rPr>
              <a:t>= </a:t>
            </a:r>
            <a:r>
              <a:rPr lang="en-US" sz="2000" dirty="0" smtClean="0"/>
              <a:t>∃z [</a:t>
            </a:r>
            <a:r>
              <a:rPr lang="en-US" sz="2000" dirty="0" smtClean="0">
                <a:ea typeface="ＭＳ Ｐゴシック" pitchFamily="8" charset="-128"/>
              </a:rPr>
              <a:t>R(z)</a:t>
            </a:r>
            <a:r>
              <a:rPr lang="en-US" sz="2000" dirty="0" smtClean="0"/>
              <a:t>∧</a:t>
            </a:r>
            <a:r>
              <a:rPr lang="en-US" sz="2000" dirty="0" smtClean="0">
                <a:ea typeface="ＭＳ Ｐゴシック" pitchFamily="8" charset="-128"/>
              </a:rPr>
              <a:t>S(z,y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) ∨ T(z)</a:t>
            </a:r>
            <a:r>
              <a:rPr lang="en-US" sz="2000" dirty="0" smtClean="0"/>
              <a:t>∧</a:t>
            </a:r>
            <a:r>
              <a:rPr lang="en-US" sz="2000" dirty="0" smtClean="0">
                <a:ea typeface="ＭＳ Ｐゴシック" pitchFamily="8" charset="-128"/>
              </a:rPr>
              <a:t>S(z,y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)]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86" y="3303895"/>
            <a:ext cx="616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 smtClean="0"/>
              <a:t>) = 1 </a:t>
            </a:r>
            <a:r>
              <a:rPr lang="en-US" dirty="0"/>
              <a:t>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[</a:t>
            </a:r>
            <a:r>
              <a:rPr lang="en-US" dirty="0" smtClean="0">
                <a:ea typeface="ＭＳ Ｐゴシック" pitchFamily="8" charset="-128"/>
              </a:rPr>
              <a:t>R(a)</a:t>
            </a:r>
            <a:r>
              <a:rPr lang="en-US" dirty="0" smtClean="0"/>
              <a:t>∧</a:t>
            </a:r>
            <a:r>
              <a:rPr lang="en-US" u="sng" dirty="0" smtClean="0">
                <a:ea typeface="ＭＳ Ｐゴシック" pitchFamily="8" charset="-128"/>
              </a:rPr>
              <a:t>S(a,</a:t>
            </a:r>
            <a:r>
              <a:rPr lang="en-US" u="sng" dirty="0">
                <a:ea typeface="ＭＳ Ｐゴシック" pitchFamily="8" charset="-128"/>
              </a:rPr>
              <a:t>y</a:t>
            </a:r>
            <a:r>
              <a:rPr lang="en-US" u="sng" baseline="-25000" dirty="0">
                <a:ea typeface="ＭＳ Ｐゴシック" pitchFamily="8" charset="-128"/>
              </a:rPr>
              <a:t>1</a:t>
            </a:r>
            <a:r>
              <a:rPr lang="en-US" u="sng" dirty="0" smtClean="0">
                <a:ea typeface="ＭＳ Ｐゴシック" pitchFamily="8" charset="-128"/>
              </a:rPr>
              <a:t>)</a:t>
            </a:r>
            <a:r>
              <a:rPr lang="en-US" dirty="0" smtClean="0">
                <a:ea typeface="ＭＳ Ｐゴシック" pitchFamily="8" charset="-128"/>
              </a:rPr>
              <a:t>∨T(a)</a:t>
            </a:r>
            <a:r>
              <a:rPr lang="en-US" dirty="0" smtClean="0"/>
              <a:t>∧</a:t>
            </a:r>
            <a:r>
              <a:rPr lang="en-US" u="sng" dirty="0" smtClean="0">
                <a:ea typeface="ＭＳ Ｐゴシック" pitchFamily="8" charset="-128"/>
              </a:rPr>
              <a:t>S(a,</a:t>
            </a:r>
            <a:r>
              <a:rPr lang="en-US" u="sng" dirty="0">
                <a:ea typeface="ＭＳ Ｐゴシック" pitchFamily="8" charset="-128"/>
              </a:rPr>
              <a:t>y</a:t>
            </a:r>
            <a:r>
              <a:rPr lang="en-US" u="sng" baseline="-25000" dirty="0">
                <a:ea typeface="ＭＳ Ｐゴシック" pitchFamily="8" charset="-128"/>
              </a:rPr>
              <a:t>2</a:t>
            </a:r>
            <a:r>
              <a:rPr lang="en-US" u="sng" dirty="0" smtClean="0">
                <a:ea typeface="ＭＳ Ｐゴシック" pitchFamily="8" charset="-128"/>
              </a:rPr>
              <a:t>)</a:t>
            </a:r>
            <a:r>
              <a:rPr lang="en-US" dirty="0" smtClean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]</a:t>
            </a:r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177423" y="3386849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Independent project: 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a≠b</a:t>
            </a:r>
            <a:r>
              <a:rPr lang="en-US" sz="1200" dirty="0"/>
              <a:t>, </a:t>
            </a:r>
            <a:r>
              <a:rPr lang="en-US" sz="1200" dirty="0" err="1"/>
              <a:t>sind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>
                <a:solidFill>
                  <a:schemeClr val="tx2"/>
                </a:solidFill>
              </a:rPr>
              <a:t>Q</a:t>
            </a:r>
            <a:r>
              <a:rPr lang="en-US" sz="1200" baseline="-25000" dirty="0">
                <a:solidFill>
                  <a:schemeClr val="tx2"/>
                </a:solidFill>
              </a:rPr>
              <a:t>U</a:t>
            </a:r>
            <a:r>
              <a:rPr lang="en-US" sz="1200" dirty="0"/>
              <a:t>[a/z] und </a:t>
            </a:r>
            <a:r>
              <a:rPr lang="en-US" sz="1200" dirty="0">
                <a:solidFill>
                  <a:srgbClr val="D2533C"/>
                </a:solidFill>
              </a:rPr>
              <a:t>Q</a:t>
            </a:r>
            <a:r>
              <a:rPr lang="en-US" sz="1200" baseline="-25000" dirty="0">
                <a:solidFill>
                  <a:srgbClr val="D2533C"/>
                </a:solidFill>
              </a:rPr>
              <a:t>U</a:t>
            </a:r>
            <a:r>
              <a:rPr lang="en-US" sz="1200" dirty="0"/>
              <a:t>[b/z] </a:t>
            </a:r>
            <a:r>
              <a:rPr lang="en-US" sz="1200" dirty="0" err="1"/>
              <a:t>unabhängig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/>
              <a:t>weil</a:t>
            </a:r>
            <a:r>
              <a:rPr lang="en-US" sz="1200" dirty="0"/>
              <a:t> die </a:t>
            </a:r>
            <a:r>
              <a:rPr lang="en-US" sz="1200" dirty="0" err="1"/>
              <a:t>Atome</a:t>
            </a:r>
            <a:r>
              <a:rPr lang="en-US" sz="1200" dirty="0"/>
              <a:t> R(a),S(a,y</a:t>
            </a:r>
            <a:r>
              <a:rPr lang="en-US" sz="1200" baseline="-25000" dirty="0"/>
              <a:t>1</a:t>
            </a:r>
            <a:r>
              <a:rPr lang="en-US" sz="1200" dirty="0"/>
              <a:t>),T(a),S(a,y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 err="1"/>
              <a:t>disjunkt</a:t>
            </a:r>
            <a:r>
              <a:rPr lang="en-US" sz="1200" dirty="0"/>
              <a:t> </a:t>
            </a:r>
            <a:r>
              <a:rPr lang="en-US" sz="1200" dirty="0" err="1"/>
              <a:t>sind</a:t>
            </a:r>
            <a:r>
              <a:rPr lang="en-US" sz="1200" dirty="0"/>
              <a:t> von R(b),S(b,y</a:t>
            </a:r>
            <a:r>
              <a:rPr lang="en-US" sz="1200" baseline="-25000" dirty="0"/>
              <a:t>1</a:t>
            </a:r>
            <a:r>
              <a:rPr lang="en-US" sz="1200" dirty="0"/>
              <a:t>),T(b),S(b,y</a:t>
            </a:r>
            <a:r>
              <a:rPr lang="en-US" sz="1200" baseline="-25000" dirty="0"/>
              <a:t>2</a:t>
            </a:r>
            <a:r>
              <a:rPr lang="en-US" sz="1200" dirty="0"/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=∃</a:t>
            </a:r>
            <a:r>
              <a:rPr lang="en-US" sz="1400" dirty="0" smtClean="0">
                <a:ea typeface="ＭＳ Ｐゴシック" pitchFamily="8" charset="-128"/>
              </a:rPr>
              <a:t>x</a:t>
            </a:r>
            <a:r>
              <a:rPr lang="en-US" sz="1400" baseline="-25000" dirty="0" smtClean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 smtClean="0">
                <a:ea typeface="ＭＳ Ｐゴシック" pitchFamily="8" charset="-128"/>
              </a:rPr>
              <a:t>y</a:t>
            </a:r>
            <a:r>
              <a:rPr lang="en-US" sz="1400" baseline="-25000" dirty="0" smtClean="0">
                <a:ea typeface="ＭＳ Ｐゴシック" pitchFamily="8" charset="-128"/>
              </a:rPr>
              <a:t>1</a:t>
            </a:r>
            <a:r>
              <a:rPr lang="en-US" sz="1400" dirty="0" smtClean="0">
                <a:ea typeface="ＭＳ Ｐゴシック" pitchFamily="8" charset="-128"/>
              </a:rPr>
              <a:t>R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r>
              <a:rPr lang="en-US" sz="1400" dirty="0" smtClean="0"/>
              <a:t>∧</a:t>
            </a:r>
            <a:r>
              <a:rPr lang="en-US" sz="1400" dirty="0" smtClean="0">
                <a:ea typeface="ＭＳ Ｐゴシック" pitchFamily="8" charset="-128"/>
              </a:rPr>
              <a:t>S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 smtClean="0">
                <a:ea typeface="ＭＳ Ｐゴシック" pitchFamily="8" charset="-128"/>
              </a:rPr>
              <a:t>x</a:t>
            </a:r>
            <a:r>
              <a:rPr lang="en-US" sz="1400" baseline="-25000" dirty="0" smtClean="0">
                <a:ea typeface="ＭＳ Ｐゴシック" pitchFamily="8" charset="-128"/>
              </a:rPr>
              <a:t>2</a:t>
            </a:r>
            <a:r>
              <a:rPr lang="en-US" sz="1400" dirty="0" smtClean="0"/>
              <a:t>∃</a:t>
            </a:r>
            <a:r>
              <a:rPr lang="en-US" sz="1400" dirty="0" smtClean="0">
                <a:ea typeface="ＭＳ Ｐゴシック" pitchFamily="8" charset="-128"/>
              </a:rPr>
              <a:t>y</a:t>
            </a:r>
            <a:r>
              <a:rPr lang="en-US" sz="1400" baseline="-25000" dirty="0" smtClean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T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r>
              <a:rPr lang="en-US" sz="1400" dirty="0" smtClean="0"/>
              <a:t>∧</a:t>
            </a:r>
            <a:r>
              <a:rPr lang="en-US" sz="1400" dirty="0" smtClean="0">
                <a:ea typeface="ＭＳ Ｐゴシック" pitchFamily="8" charset="-128"/>
              </a:rPr>
              <a:t>S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endParaRPr lang="en-US" sz="1400" dirty="0">
              <a:ea typeface="ＭＳ Ｐゴシック" pitchFamily="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986" y="4226149"/>
            <a:ext cx="5932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 smtClean="0"/>
              <a:t>) </a:t>
            </a:r>
            <a:r>
              <a:rPr lang="en-US" dirty="0" smtClean="0">
                <a:ea typeface="ＭＳ Ｐゴシック" pitchFamily="8" charset="-128"/>
              </a:rPr>
              <a:t>= </a:t>
            </a:r>
            <a:r>
              <a:rPr lang="en-US" dirty="0" smtClean="0"/>
              <a:t>1 </a:t>
            </a:r>
            <a:r>
              <a:rPr lang="en-US" dirty="0"/>
              <a:t>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[</a:t>
            </a:r>
            <a:r>
              <a:rPr lang="en-US" u="sng" dirty="0" smtClean="0"/>
              <a:t>(</a:t>
            </a:r>
            <a:r>
              <a:rPr lang="en-US" u="sng" dirty="0" smtClean="0">
                <a:ea typeface="ＭＳ Ｐゴシック" pitchFamily="8" charset="-128"/>
              </a:rPr>
              <a:t>R</a:t>
            </a:r>
            <a:r>
              <a:rPr lang="en-US" u="sng" dirty="0">
                <a:ea typeface="ＭＳ Ｐゴシック" pitchFamily="8" charset="-128"/>
              </a:rPr>
              <a:t>(a</a:t>
            </a:r>
            <a:r>
              <a:rPr lang="en-US" u="sng" dirty="0" smtClean="0">
                <a:ea typeface="ＭＳ Ｐゴシック" pitchFamily="8" charset="-128"/>
              </a:rPr>
              <a:t>)∨T</a:t>
            </a:r>
            <a:r>
              <a:rPr lang="en-US" u="sng" dirty="0">
                <a:ea typeface="ＭＳ Ｐゴシック" pitchFamily="8" charset="-128"/>
              </a:rPr>
              <a:t>(a</a:t>
            </a:r>
            <a:r>
              <a:rPr lang="en-US" u="sng" dirty="0" smtClean="0">
                <a:ea typeface="ＭＳ Ｐゴシック" pitchFamily="8" charset="-128"/>
              </a:rPr>
              <a:t>))</a:t>
            </a:r>
            <a:r>
              <a:rPr lang="en-US" dirty="0" smtClean="0">
                <a:ea typeface="ＭＳ Ｐゴシック" pitchFamily="8" charset="-128"/>
              </a:rPr>
              <a:t> </a:t>
            </a:r>
            <a:r>
              <a:rPr lang="en-US" dirty="0"/>
              <a:t>∧</a:t>
            </a:r>
            <a:r>
              <a:rPr lang="en-US" dirty="0">
                <a:ea typeface="ＭＳ Ｐゴシック" pitchFamily="8" charset="-128"/>
              </a:rPr>
              <a:t> </a:t>
            </a:r>
            <a:r>
              <a:rPr lang="en-US" u="sng" dirty="0" smtClean="0"/>
              <a:t>∃y. </a:t>
            </a:r>
            <a:r>
              <a:rPr lang="en-US" u="sng" dirty="0" smtClean="0">
                <a:ea typeface="ＭＳ Ｐゴシック" pitchFamily="8" charset="-128"/>
              </a:rPr>
              <a:t>S</a:t>
            </a:r>
            <a:r>
              <a:rPr lang="en-US" u="sng" dirty="0">
                <a:ea typeface="ＭＳ Ｐゴシック" pitchFamily="8" charset="-128"/>
              </a:rPr>
              <a:t>(</a:t>
            </a:r>
            <a:r>
              <a:rPr lang="en-US" u="sng" dirty="0" err="1">
                <a:ea typeface="ＭＳ Ｐゴシック" pitchFamily="8" charset="-128"/>
              </a:rPr>
              <a:t>a,</a:t>
            </a:r>
            <a:r>
              <a:rPr lang="en-US" u="sng" dirty="0" err="1" smtClean="0">
                <a:ea typeface="ＭＳ Ｐゴシック" pitchFamily="8" charset="-128"/>
              </a:rPr>
              <a:t>y</a:t>
            </a:r>
            <a:r>
              <a:rPr lang="en-US" u="sng" dirty="0" smtClean="0">
                <a:ea typeface="ＭＳ Ｐゴシック" pitchFamily="8" charset="-128"/>
              </a:rPr>
              <a:t>)</a:t>
            </a:r>
            <a:r>
              <a:rPr lang="en-US" dirty="0" smtClean="0">
                <a:ea typeface="ＭＳ Ｐゴシック" pitchFamily="8" charset="-128"/>
              </a:rPr>
              <a:t>]</a:t>
            </a:r>
            <a:endParaRPr lang="en-US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6326036" y="4318482"/>
            <a:ext cx="1623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Distribution∧ </a:t>
            </a:r>
            <a:r>
              <a:rPr lang="en-US" sz="1200" dirty="0" err="1" smtClean="0"/>
              <a:t>über</a:t>
            </a:r>
            <a:r>
              <a:rPr lang="en-US" sz="1200" dirty="0" smtClean="0"/>
              <a:t> </a:t>
            </a:r>
            <a:r>
              <a:rPr lang="en-US" sz="1200" dirty="0">
                <a:ea typeface="ＭＳ Ｐゴシック" pitchFamily="8" charset="-128"/>
              </a:rPr>
              <a:t>∨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 smtClean="0"/>
              <a:t>Probabilistic Databases - Dan 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 smtClean="0">
                <a:ea typeface="ＭＳ Ｐゴシック" pitchFamily="8" charset="-128"/>
              </a:rPr>
              <a:t> </a:t>
            </a:r>
            <a:r>
              <a:rPr lang="en-US" sz="2000" dirty="0">
                <a:ea typeface="ＭＳ Ｐゴシック" pitchFamily="8" charset="-128"/>
              </a:rPr>
              <a:t>= </a:t>
            </a:r>
            <a:r>
              <a:rPr lang="en-US" sz="2000" dirty="0" smtClean="0">
                <a:ea typeface="ＭＳ Ｐゴシック" pitchFamily="8" charset="-128"/>
              </a:rPr>
              <a:t>R(x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),S(x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,y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) ∨ T(x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)</a:t>
            </a:r>
            <a:r>
              <a:rPr lang="en-US" sz="2000" dirty="0">
                <a:ea typeface="ＭＳ Ｐゴシック" pitchFamily="8" charset="-128"/>
              </a:rPr>
              <a:t>,S(</a:t>
            </a:r>
            <a:r>
              <a:rPr lang="en-US" sz="2000" dirty="0" smtClean="0">
                <a:ea typeface="ＭＳ Ｐゴシック" pitchFamily="8" charset="-128"/>
              </a:rPr>
              <a:t>x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,y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)</a:t>
            </a:r>
            <a:endParaRPr lang="en-US" sz="2000" dirty="0">
              <a:ea typeface="ＭＳ Ｐゴシック" pitchFamily="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9111" y="2412419"/>
            <a:ext cx="2020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Kommutiere</a:t>
            </a:r>
            <a:r>
              <a:rPr lang="en-US" sz="1600" dirty="0" smtClean="0"/>
              <a:t>∃ </a:t>
            </a:r>
            <a:r>
              <a:rPr lang="en-US" sz="1600" dirty="0" err="1" smtClean="0"/>
              <a:t>mit</a:t>
            </a:r>
            <a:r>
              <a:rPr lang="en-US" sz="1600" dirty="0" smtClean="0"/>
              <a:t> </a:t>
            </a:r>
            <a:r>
              <a:rPr lang="en-US" sz="1600" dirty="0" smtClean="0">
                <a:ea typeface="ＭＳ Ｐゴシック" pitchFamily="8" charset="-128"/>
              </a:rPr>
              <a:t>∨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9986" y="2350863"/>
            <a:ext cx="47752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 smtClean="0">
                <a:ea typeface="ＭＳ Ｐゴシック" pitchFamily="8" charset="-128"/>
              </a:rPr>
              <a:t> </a:t>
            </a:r>
            <a:r>
              <a:rPr lang="en-US" sz="2000" dirty="0">
                <a:ea typeface="ＭＳ Ｐゴシック" pitchFamily="8" charset="-128"/>
              </a:rPr>
              <a:t>= </a:t>
            </a:r>
            <a:r>
              <a:rPr lang="en-US" sz="2000" dirty="0" smtClean="0"/>
              <a:t>∃z [</a:t>
            </a:r>
            <a:r>
              <a:rPr lang="en-US" sz="2000" dirty="0" smtClean="0">
                <a:ea typeface="ＭＳ Ｐゴシック" pitchFamily="8" charset="-128"/>
              </a:rPr>
              <a:t>R(z)</a:t>
            </a:r>
            <a:r>
              <a:rPr lang="en-US" sz="2000" dirty="0" smtClean="0"/>
              <a:t>∧</a:t>
            </a:r>
            <a:r>
              <a:rPr lang="en-US" sz="2000" dirty="0" smtClean="0">
                <a:ea typeface="ＭＳ Ｐゴシック" pitchFamily="8" charset="-128"/>
              </a:rPr>
              <a:t>S(z,y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) ∨ T(z)</a:t>
            </a:r>
            <a:r>
              <a:rPr lang="en-US" sz="2000" dirty="0" smtClean="0"/>
              <a:t>∧</a:t>
            </a:r>
            <a:r>
              <a:rPr lang="en-US" sz="2000" dirty="0" smtClean="0">
                <a:ea typeface="ＭＳ Ｐゴシック" pitchFamily="8" charset="-128"/>
              </a:rPr>
              <a:t>S(z,y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)]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86" y="3303895"/>
            <a:ext cx="616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 smtClean="0"/>
              <a:t>) = 1 </a:t>
            </a:r>
            <a:r>
              <a:rPr lang="en-US" dirty="0"/>
              <a:t>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[</a:t>
            </a:r>
            <a:r>
              <a:rPr lang="en-US" dirty="0" smtClean="0">
                <a:ea typeface="ＭＳ Ｐゴシック" pitchFamily="8" charset="-128"/>
              </a:rPr>
              <a:t>R(a)</a:t>
            </a:r>
            <a:r>
              <a:rPr lang="en-US" dirty="0" smtClean="0"/>
              <a:t>∧</a:t>
            </a:r>
            <a:r>
              <a:rPr lang="en-US" u="sng" dirty="0" smtClean="0">
                <a:ea typeface="ＭＳ Ｐゴシック" pitchFamily="8" charset="-128"/>
              </a:rPr>
              <a:t>S(a,</a:t>
            </a:r>
            <a:r>
              <a:rPr lang="en-US" u="sng" dirty="0">
                <a:ea typeface="ＭＳ Ｐゴシック" pitchFamily="8" charset="-128"/>
              </a:rPr>
              <a:t>y</a:t>
            </a:r>
            <a:r>
              <a:rPr lang="en-US" u="sng" baseline="-25000" dirty="0">
                <a:ea typeface="ＭＳ Ｐゴシック" pitchFamily="8" charset="-128"/>
              </a:rPr>
              <a:t>1</a:t>
            </a:r>
            <a:r>
              <a:rPr lang="en-US" u="sng" dirty="0" smtClean="0">
                <a:ea typeface="ＭＳ Ｐゴシック" pitchFamily="8" charset="-128"/>
              </a:rPr>
              <a:t>)</a:t>
            </a:r>
            <a:r>
              <a:rPr lang="en-US" dirty="0" smtClean="0">
                <a:ea typeface="ＭＳ Ｐゴシック" pitchFamily="8" charset="-128"/>
              </a:rPr>
              <a:t>∨T(a)</a:t>
            </a:r>
            <a:r>
              <a:rPr lang="en-US" dirty="0" smtClean="0"/>
              <a:t>∧</a:t>
            </a:r>
            <a:r>
              <a:rPr lang="en-US" u="sng" dirty="0" smtClean="0">
                <a:ea typeface="ＭＳ Ｐゴシック" pitchFamily="8" charset="-128"/>
              </a:rPr>
              <a:t>S(a,</a:t>
            </a:r>
            <a:r>
              <a:rPr lang="en-US" u="sng" dirty="0">
                <a:ea typeface="ＭＳ Ｐゴシック" pitchFamily="8" charset="-128"/>
              </a:rPr>
              <a:t>y</a:t>
            </a:r>
            <a:r>
              <a:rPr lang="en-US" u="sng" baseline="-25000" dirty="0">
                <a:ea typeface="ＭＳ Ｐゴシック" pitchFamily="8" charset="-128"/>
              </a:rPr>
              <a:t>2</a:t>
            </a:r>
            <a:r>
              <a:rPr lang="en-US" u="sng" dirty="0" smtClean="0">
                <a:ea typeface="ＭＳ Ｐゴシック" pitchFamily="8" charset="-128"/>
              </a:rPr>
              <a:t>)</a:t>
            </a:r>
            <a:r>
              <a:rPr lang="en-US" dirty="0" smtClean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]</a:t>
            </a:r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177423" y="3386849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Independent project: 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a≠b</a:t>
            </a:r>
            <a:r>
              <a:rPr lang="en-US" sz="1200" dirty="0"/>
              <a:t>, </a:t>
            </a:r>
            <a:r>
              <a:rPr lang="en-US" sz="1200" dirty="0" err="1"/>
              <a:t>sind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>
                <a:solidFill>
                  <a:schemeClr val="tx2"/>
                </a:solidFill>
              </a:rPr>
              <a:t>Q</a:t>
            </a:r>
            <a:r>
              <a:rPr lang="en-US" sz="1200" baseline="-25000" dirty="0">
                <a:solidFill>
                  <a:schemeClr val="tx2"/>
                </a:solidFill>
              </a:rPr>
              <a:t>U</a:t>
            </a:r>
            <a:r>
              <a:rPr lang="en-US" sz="1200" dirty="0"/>
              <a:t>[a/z] und </a:t>
            </a:r>
            <a:r>
              <a:rPr lang="en-US" sz="1200" dirty="0">
                <a:solidFill>
                  <a:srgbClr val="D2533C"/>
                </a:solidFill>
              </a:rPr>
              <a:t>Q</a:t>
            </a:r>
            <a:r>
              <a:rPr lang="en-US" sz="1200" baseline="-25000" dirty="0">
                <a:solidFill>
                  <a:srgbClr val="D2533C"/>
                </a:solidFill>
              </a:rPr>
              <a:t>U</a:t>
            </a:r>
            <a:r>
              <a:rPr lang="en-US" sz="1200" dirty="0"/>
              <a:t>[b/z] </a:t>
            </a:r>
            <a:r>
              <a:rPr lang="en-US" sz="1200" dirty="0" err="1"/>
              <a:t>unabhängig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/>
              <a:t>weil</a:t>
            </a:r>
            <a:r>
              <a:rPr lang="en-US" sz="1200" dirty="0"/>
              <a:t> die </a:t>
            </a:r>
            <a:r>
              <a:rPr lang="en-US" sz="1200" dirty="0" err="1"/>
              <a:t>Atome</a:t>
            </a:r>
            <a:r>
              <a:rPr lang="en-US" sz="1200" dirty="0"/>
              <a:t> R(a),S(a,y</a:t>
            </a:r>
            <a:r>
              <a:rPr lang="en-US" sz="1200" baseline="-25000" dirty="0"/>
              <a:t>1</a:t>
            </a:r>
            <a:r>
              <a:rPr lang="en-US" sz="1200" dirty="0"/>
              <a:t>),T(a),S(a,y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 err="1"/>
              <a:t>disjunkt</a:t>
            </a:r>
            <a:r>
              <a:rPr lang="en-US" sz="1200" dirty="0"/>
              <a:t> </a:t>
            </a:r>
            <a:r>
              <a:rPr lang="en-US" sz="1200" dirty="0" err="1"/>
              <a:t>sind</a:t>
            </a:r>
            <a:r>
              <a:rPr lang="en-US" sz="1200" dirty="0"/>
              <a:t> von R(b),S(b,y</a:t>
            </a:r>
            <a:r>
              <a:rPr lang="en-US" sz="1200" baseline="-25000" dirty="0"/>
              <a:t>1</a:t>
            </a:r>
            <a:r>
              <a:rPr lang="en-US" sz="1200" dirty="0"/>
              <a:t>),T(b),S(b,y</a:t>
            </a:r>
            <a:r>
              <a:rPr lang="en-US" sz="1200" baseline="-25000" dirty="0"/>
              <a:t>2</a:t>
            </a:r>
            <a:r>
              <a:rPr lang="en-US" sz="1200" dirty="0"/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=∃</a:t>
            </a:r>
            <a:r>
              <a:rPr lang="en-US" sz="1400" dirty="0" smtClean="0">
                <a:ea typeface="ＭＳ Ｐゴシック" pitchFamily="8" charset="-128"/>
              </a:rPr>
              <a:t>x</a:t>
            </a:r>
            <a:r>
              <a:rPr lang="en-US" sz="1400" baseline="-25000" dirty="0" smtClean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 smtClean="0">
                <a:ea typeface="ＭＳ Ｐゴシック" pitchFamily="8" charset="-128"/>
              </a:rPr>
              <a:t>y</a:t>
            </a:r>
            <a:r>
              <a:rPr lang="en-US" sz="1400" baseline="-25000" dirty="0" smtClean="0">
                <a:ea typeface="ＭＳ Ｐゴシック" pitchFamily="8" charset="-128"/>
              </a:rPr>
              <a:t>1</a:t>
            </a:r>
            <a:r>
              <a:rPr lang="en-US" sz="1400" dirty="0" smtClean="0">
                <a:ea typeface="ＭＳ Ｐゴシック" pitchFamily="8" charset="-128"/>
              </a:rPr>
              <a:t>R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r>
              <a:rPr lang="en-US" sz="1400" dirty="0" smtClean="0"/>
              <a:t>∧</a:t>
            </a:r>
            <a:r>
              <a:rPr lang="en-US" sz="1400" dirty="0" smtClean="0">
                <a:ea typeface="ＭＳ Ｐゴシック" pitchFamily="8" charset="-128"/>
              </a:rPr>
              <a:t>S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 smtClean="0">
                <a:ea typeface="ＭＳ Ｐゴシック" pitchFamily="8" charset="-128"/>
              </a:rPr>
              <a:t>x</a:t>
            </a:r>
            <a:r>
              <a:rPr lang="en-US" sz="1400" baseline="-25000" dirty="0" smtClean="0">
                <a:ea typeface="ＭＳ Ｐゴシック" pitchFamily="8" charset="-128"/>
              </a:rPr>
              <a:t>2</a:t>
            </a:r>
            <a:r>
              <a:rPr lang="en-US" sz="1400" dirty="0" smtClean="0"/>
              <a:t>∃</a:t>
            </a:r>
            <a:r>
              <a:rPr lang="en-US" sz="1400" dirty="0" smtClean="0">
                <a:ea typeface="ＭＳ Ｐゴシック" pitchFamily="8" charset="-128"/>
              </a:rPr>
              <a:t>y</a:t>
            </a:r>
            <a:r>
              <a:rPr lang="en-US" sz="1400" baseline="-25000" dirty="0" smtClean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T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r>
              <a:rPr lang="en-US" sz="1400" dirty="0" smtClean="0"/>
              <a:t>∧</a:t>
            </a:r>
            <a:r>
              <a:rPr lang="en-US" sz="1400" dirty="0" smtClean="0">
                <a:ea typeface="ＭＳ Ｐゴシック" pitchFamily="8" charset="-128"/>
              </a:rPr>
              <a:t>S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endParaRPr lang="en-US" sz="1400" dirty="0">
              <a:ea typeface="ＭＳ Ｐゴシック" pitchFamily="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986" y="4226149"/>
            <a:ext cx="5932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 smtClean="0"/>
              <a:t>) </a:t>
            </a:r>
            <a:r>
              <a:rPr lang="en-US" dirty="0" smtClean="0">
                <a:ea typeface="ＭＳ Ｐゴシック" pitchFamily="8" charset="-128"/>
              </a:rPr>
              <a:t>= </a:t>
            </a:r>
            <a:r>
              <a:rPr lang="en-US" dirty="0" smtClean="0"/>
              <a:t>1 </a:t>
            </a:r>
            <a:r>
              <a:rPr lang="en-US" dirty="0"/>
              <a:t>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[</a:t>
            </a:r>
            <a:r>
              <a:rPr lang="en-US" u="sng" dirty="0" smtClean="0"/>
              <a:t>(</a:t>
            </a:r>
            <a:r>
              <a:rPr lang="en-US" u="sng" dirty="0" smtClean="0">
                <a:ea typeface="ＭＳ Ｐゴシック" pitchFamily="8" charset="-128"/>
              </a:rPr>
              <a:t>R</a:t>
            </a:r>
            <a:r>
              <a:rPr lang="en-US" u="sng" dirty="0">
                <a:ea typeface="ＭＳ Ｐゴシック" pitchFamily="8" charset="-128"/>
              </a:rPr>
              <a:t>(a</a:t>
            </a:r>
            <a:r>
              <a:rPr lang="en-US" u="sng" dirty="0" smtClean="0">
                <a:ea typeface="ＭＳ Ｐゴシック" pitchFamily="8" charset="-128"/>
              </a:rPr>
              <a:t>)∨T</a:t>
            </a:r>
            <a:r>
              <a:rPr lang="en-US" u="sng" dirty="0">
                <a:ea typeface="ＭＳ Ｐゴシック" pitchFamily="8" charset="-128"/>
              </a:rPr>
              <a:t>(a</a:t>
            </a:r>
            <a:r>
              <a:rPr lang="en-US" u="sng" dirty="0" smtClean="0">
                <a:ea typeface="ＭＳ Ｐゴシック" pitchFamily="8" charset="-128"/>
              </a:rPr>
              <a:t>))</a:t>
            </a:r>
            <a:r>
              <a:rPr lang="en-US" dirty="0" smtClean="0">
                <a:ea typeface="ＭＳ Ｐゴシック" pitchFamily="8" charset="-128"/>
              </a:rPr>
              <a:t> </a:t>
            </a:r>
            <a:r>
              <a:rPr lang="en-US" dirty="0"/>
              <a:t>∧</a:t>
            </a:r>
            <a:r>
              <a:rPr lang="en-US" dirty="0">
                <a:ea typeface="ＭＳ Ｐゴシック" pitchFamily="8" charset="-128"/>
              </a:rPr>
              <a:t> </a:t>
            </a:r>
            <a:r>
              <a:rPr lang="en-US" u="sng" dirty="0" smtClean="0"/>
              <a:t>∃y. </a:t>
            </a:r>
            <a:r>
              <a:rPr lang="en-US" u="sng" dirty="0" smtClean="0">
                <a:ea typeface="ＭＳ Ｐゴシック" pitchFamily="8" charset="-128"/>
              </a:rPr>
              <a:t>S</a:t>
            </a:r>
            <a:r>
              <a:rPr lang="en-US" u="sng" dirty="0">
                <a:ea typeface="ＭＳ Ｐゴシック" pitchFamily="8" charset="-128"/>
              </a:rPr>
              <a:t>(</a:t>
            </a:r>
            <a:r>
              <a:rPr lang="en-US" u="sng" dirty="0" err="1">
                <a:ea typeface="ＭＳ Ｐゴシック" pitchFamily="8" charset="-128"/>
              </a:rPr>
              <a:t>a,</a:t>
            </a:r>
            <a:r>
              <a:rPr lang="en-US" u="sng" dirty="0" err="1" smtClean="0">
                <a:ea typeface="ＭＳ Ｐゴシック" pitchFamily="8" charset="-128"/>
              </a:rPr>
              <a:t>y</a:t>
            </a:r>
            <a:r>
              <a:rPr lang="en-US" u="sng" dirty="0" smtClean="0">
                <a:ea typeface="ＭＳ Ｐゴシック" pitchFamily="8" charset="-128"/>
              </a:rPr>
              <a:t>)</a:t>
            </a:r>
            <a:r>
              <a:rPr lang="en-US" dirty="0" smtClean="0">
                <a:ea typeface="ＭＳ Ｐゴシック" pitchFamily="8" charset="-128"/>
              </a:rPr>
              <a:t>]</a:t>
            </a:r>
            <a:endParaRPr lang="en-US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69986" y="5148403"/>
            <a:ext cx="567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 smtClean="0"/>
              <a:t>) </a:t>
            </a:r>
            <a:r>
              <a:rPr lang="en-US" dirty="0" smtClean="0">
                <a:ea typeface="ＭＳ Ｐゴシック" pitchFamily="8" charset="-128"/>
              </a:rPr>
              <a:t>= </a:t>
            </a:r>
            <a:r>
              <a:rPr lang="en-US" dirty="0"/>
              <a:t>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[</a:t>
            </a:r>
            <a:r>
              <a:rPr lang="en-US" dirty="0" smtClean="0">
                <a:ea typeface="ＭＳ Ｐゴシック" pitchFamily="8" charset="-128"/>
              </a:rPr>
              <a:t>R</a:t>
            </a:r>
            <a:r>
              <a:rPr lang="en-US" dirty="0">
                <a:ea typeface="ＭＳ Ｐゴシック" pitchFamily="8" charset="-128"/>
              </a:rPr>
              <a:t>(a</a:t>
            </a:r>
            <a:r>
              <a:rPr lang="en-US" dirty="0" smtClean="0">
                <a:ea typeface="ＭＳ Ｐゴシック" pitchFamily="8" charset="-128"/>
              </a:rPr>
              <a:t>)∨T</a:t>
            </a:r>
            <a:r>
              <a:rPr lang="en-US" dirty="0">
                <a:ea typeface="ＭＳ Ｐゴシック" pitchFamily="8" charset="-128"/>
              </a:rPr>
              <a:t>(a</a:t>
            </a:r>
            <a:r>
              <a:rPr lang="en-US" dirty="0" smtClean="0">
                <a:ea typeface="ＭＳ Ｐゴシック" pitchFamily="8" charset="-128"/>
              </a:rPr>
              <a:t>)] </a:t>
            </a:r>
            <a:r>
              <a:rPr lang="en-US" dirty="0" smtClean="0">
                <a:solidFill>
                  <a:srgbClr val="0000FF"/>
                </a:solidFill>
                <a:ea typeface="ＭＳ Ｐゴシック" pitchFamily="8" charset="-128"/>
              </a:rPr>
              <a:t>P</a:t>
            </a:r>
            <a:r>
              <a:rPr lang="en-US" dirty="0" smtClean="0">
                <a:ea typeface="ＭＳ Ｐゴシック" pitchFamily="8" charset="-128"/>
              </a:rPr>
              <a:t>[</a:t>
            </a:r>
            <a:r>
              <a:rPr lang="en-US" dirty="0" smtClean="0"/>
              <a:t>∃</a:t>
            </a:r>
            <a:r>
              <a:rPr lang="en-US" dirty="0"/>
              <a:t>y. </a:t>
            </a:r>
            <a:r>
              <a:rPr lang="en-US" dirty="0">
                <a:ea typeface="ＭＳ Ｐゴシック" pitchFamily="8" charset="-128"/>
              </a:rPr>
              <a:t>S(</a:t>
            </a:r>
            <a:r>
              <a:rPr lang="en-US" dirty="0" err="1">
                <a:ea typeface="ＭＳ Ｐゴシック" pitchFamily="8" charset="-128"/>
              </a:rPr>
              <a:t>a,y</a:t>
            </a:r>
            <a:r>
              <a:rPr lang="en-US" dirty="0" smtClean="0">
                <a:ea typeface="ＭＳ Ｐゴシック" pitchFamily="8" charset="-128"/>
              </a:rPr>
              <a:t>)]</a:t>
            </a:r>
            <a:endParaRPr lang="en-US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6326036" y="4318482"/>
            <a:ext cx="1623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Distribution∧ </a:t>
            </a:r>
            <a:r>
              <a:rPr lang="en-US" sz="1200" dirty="0" err="1"/>
              <a:t>über</a:t>
            </a:r>
            <a:r>
              <a:rPr lang="en-US" sz="1200" dirty="0"/>
              <a:t> </a:t>
            </a:r>
            <a:r>
              <a:rPr lang="en-US" sz="1200" dirty="0">
                <a:ea typeface="ＭＳ Ｐゴシック" pitchFamily="8" charset="-128"/>
              </a:rPr>
              <a:t>∨</a:t>
            </a:r>
            <a:r>
              <a:rPr lang="en-US" sz="1200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78042" y="5240736"/>
            <a:ext cx="1322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Independent join</a:t>
            </a:r>
            <a:endParaRPr lang="en-US" sz="1200" dirty="0"/>
          </a:p>
        </p:txBody>
      </p:sp>
      <p:sp>
        <p:nvSpPr>
          <p:cNvPr id="16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 smtClean="0"/>
              <a:t>Probabilistic Databases - Dan 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50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 smtClean="0">
                <a:ea typeface="ＭＳ Ｐゴシック" pitchFamily="8" charset="-128"/>
              </a:rPr>
              <a:t> </a:t>
            </a:r>
            <a:r>
              <a:rPr lang="en-US" sz="2000" dirty="0">
                <a:ea typeface="ＭＳ Ｐゴシック" pitchFamily="8" charset="-128"/>
              </a:rPr>
              <a:t>= </a:t>
            </a:r>
            <a:r>
              <a:rPr lang="en-US" sz="2000" dirty="0" smtClean="0">
                <a:ea typeface="ＭＳ Ｐゴシック" pitchFamily="8" charset="-128"/>
              </a:rPr>
              <a:t>R(x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),S(x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,y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) ∨ T(x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)</a:t>
            </a:r>
            <a:r>
              <a:rPr lang="en-US" sz="2000" dirty="0">
                <a:ea typeface="ＭＳ Ｐゴシック" pitchFamily="8" charset="-128"/>
              </a:rPr>
              <a:t>,S(</a:t>
            </a:r>
            <a:r>
              <a:rPr lang="en-US" sz="2000" dirty="0" smtClean="0">
                <a:ea typeface="ＭＳ Ｐゴシック" pitchFamily="8" charset="-128"/>
              </a:rPr>
              <a:t>x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,y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)</a:t>
            </a:r>
            <a:endParaRPr lang="en-US" sz="2000" dirty="0">
              <a:ea typeface="ＭＳ Ｐゴシック" pitchFamily="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9111" y="2412419"/>
            <a:ext cx="2020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Kommutiere</a:t>
            </a:r>
            <a:r>
              <a:rPr lang="en-US" sz="1600" dirty="0"/>
              <a:t>∃ </a:t>
            </a: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>
                <a:ea typeface="ＭＳ Ｐゴシック" pitchFamily="8" charset="-128"/>
              </a:rPr>
              <a:t>∨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9986" y="2350863"/>
            <a:ext cx="47752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 smtClean="0">
                <a:ea typeface="ＭＳ Ｐゴシック" pitchFamily="8" charset="-128"/>
              </a:rPr>
              <a:t> </a:t>
            </a:r>
            <a:r>
              <a:rPr lang="en-US" sz="2000" dirty="0">
                <a:ea typeface="ＭＳ Ｐゴシック" pitchFamily="8" charset="-128"/>
              </a:rPr>
              <a:t>= </a:t>
            </a:r>
            <a:r>
              <a:rPr lang="en-US" sz="2000" dirty="0" smtClean="0"/>
              <a:t>∃z [</a:t>
            </a:r>
            <a:r>
              <a:rPr lang="en-US" sz="2000" dirty="0" smtClean="0">
                <a:ea typeface="ＭＳ Ｐゴシック" pitchFamily="8" charset="-128"/>
              </a:rPr>
              <a:t>R(z)</a:t>
            </a:r>
            <a:r>
              <a:rPr lang="en-US" sz="2000" dirty="0" smtClean="0"/>
              <a:t>∧</a:t>
            </a:r>
            <a:r>
              <a:rPr lang="en-US" sz="2000" dirty="0" smtClean="0">
                <a:ea typeface="ＭＳ Ｐゴシック" pitchFamily="8" charset="-128"/>
              </a:rPr>
              <a:t>S(z,y</a:t>
            </a:r>
            <a:r>
              <a:rPr lang="en-US" sz="2000" baseline="-25000" dirty="0" smtClean="0">
                <a:ea typeface="ＭＳ Ｐゴシック" pitchFamily="8" charset="-128"/>
              </a:rPr>
              <a:t>1</a:t>
            </a:r>
            <a:r>
              <a:rPr lang="en-US" sz="2000" dirty="0" smtClean="0">
                <a:ea typeface="ＭＳ Ｐゴシック" pitchFamily="8" charset="-128"/>
              </a:rPr>
              <a:t>) ∨ T(z)</a:t>
            </a:r>
            <a:r>
              <a:rPr lang="en-US" sz="2000" dirty="0" smtClean="0"/>
              <a:t>∧</a:t>
            </a:r>
            <a:r>
              <a:rPr lang="en-US" sz="2000" dirty="0" smtClean="0">
                <a:ea typeface="ＭＳ Ｐゴシック" pitchFamily="8" charset="-128"/>
              </a:rPr>
              <a:t>S(z,y</a:t>
            </a:r>
            <a:r>
              <a:rPr lang="en-US" sz="2000" baseline="-25000" dirty="0" smtClean="0">
                <a:ea typeface="ＭＳ Ｐゴシック" pitchFamily="8" charset="-128"/>
              </a:rPr>
              <a:t>2</a:t>
            </a:r>
            <a:r>
              <a:rPr lang="en-US" sz="2000" dirty="0" smtClean="0">
                <a:ea typeface="ＭＳ Ｐゴシック" pitchFamily="8" charset="-128"/>
              </a:rPr>
              <a:t>)]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86" y="3303895"/>
            <a:ext cx="616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 smtClean="0"/>
              <a:t>) = 1 </a:t>
            </a:r>
            <a:r>
              <a:rPr lang="en-US" dirty="0"/>
              <a:t>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[</a:t>
            </a:r>
            <a:r>
              <a:rPr lang="en-US" dirty="0" smtClean="0">
                <a:ea typeface="ＭＳ Ｐゴシック" pitchFamily="8" charset="-128"/>
              </a:rPr>
              <a:t>R(a)</a:t>
            </a:r>
            <a:r>
              <a:rPr lang="en-US" dirty="0" smtClean="0"/>
              <a:t>∧</a:t>
            </a:r>
            <a:r>
              <a:rPr lang="en-US" u="sng" dirty="0" smtClean="0">
                <a:ea typeface="ＭＳ Ｐゴシック" pitchFamily="8" charset="-128"/>
              </a:rPr>
              <a:t>S(a,</a:t>
            </a:r>
            <a:r>
              <a:rPr lang="en-US" u="sng" dirty="0">
                <a:ea typeface="ＭＳ Ｐゴシック" pitchFamily="8" charset="-128"/>
              </a:rPr>
              <a:t>y</a:t>
            </a:r>
            <a:r>
              <a:rPr lang="en-US" u="sng" baseline="-25000" dirty="0">
                <a:ea typeface="ＭＳ Ｐゴシック" pitchFamily="8" charset="-128"/>
              </a:rPr>
              <a:t>1</a:t>
            </a:r>
            <a:r>
              <a:rPr lang="en-US" u="sng" dirty="0" smtClean="0">
                <a:ea typeface="ＭＳ Ｐゴシック" pitchFamily="8" charset="-128"/>
              </a:rPr>
              <a:t>)</a:t>
            </a:r>
            <a:r>
              <a:rPr lang="en-US" dirty="0" smtClean="0">
                <a:ea typeface="ＭＳ Ｐゴシック" pitchFamily="8" charset="-128"/>
              </a:rPr>
              <a:t>∨T(a)</a:t>
            </a:r>
            <a:r>
              <a:rPr lang="en-US" dirty="0" smtClean="0"/>
              <a:t>∧</a:t>
            </a:r>
            <a:r>
              <a:rPr lang="en-US" u="sng" dirty="0" smtClean="0">
                <a:ea typeface="ＭＳ Ｐゴシック" pitchFamily="8" charset="-128"/>
              </a:rPr>
              <a:t>S(a,</a:t>
            </a:r>
            <a:r>
              <a:rPr lang="en-US" u="sng" dirty="0">
                <a:ea typeface="ＭＳ Ｐゴシック" pitchFamily="8" charset="-128"/>
              </a:rPr>
              <a:t>y</a:t>
            </a:r>
            <a:r>
              <a:rPr lang="en-US" u="sng" baseline="-25000" dirty="0">
                <a:ea typeface="ＭＳ Ｐゴシック" pitchFamily="8" charset="-128"/>
              </a:rPr>
              <a:t>2</a:t>
            </a:r>
            <a:r>
              <a:rPr lang="en-US" u="sng" dirty="0" smtClean="0">
                <a:ea typeface="ＭＳ Ｐゴシック" pitchFamily="8" charset="-128"/>
              </a:rPr>
              <a:t>)</a:t>
            </a:r>
            <a:r>
              <a:rPr lang="en-US" dirty="0" smtClean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]</a:t>
            </a:r>
            <a:endParaRPr lang="en-US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177423" y="3386849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Independent project: 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a≠b</a:t>
            </a:r>
            <a:r>
              <a:rPr lang="en-US" sz="1200" dirty="0"/>
              <a:t>, </a:t>
            </a:r>
            <a:r>
              <a:rPr lang="en-US" sz="1200" dirty="0" err="1"/>
              <a:t>sind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>
                <a:solidFill>
                  <a:schemeClr val="tx2"/>
                </a:solidFill>
              </a:rPr>
              <a:t>Q</a:t>
            </a:r>
            <a:r>
              <a:rPr lang="en-US" sz="1200" baseline="-25000" dirty="0">
                <a:solidFill>
                  <a:schemeClr val="tx2"/>
                </a:solidFill>
              </a:rPr>
              <a:t>U</a:t>
            </a:r>
            <a:r>
              <a:rPr lang="en-US" sz="1200" dirty="0"/>
              <a:t>[a/z] und </a:t>
            </a:r>
            <a:r>
              <a:rPr lang="en-US" sz="1200" dirty="0">
                <a:solidFill>
                  <a:srgbClr val="D2533C"/>
                </a:solidFill>
              </a:rPr>
              <a:t>Q</a:t>
            </a:r>
            <a:r>
              <a:rPr lang="en-US" sz="1200" baseline="-25000" dirty="0">
                <a:solidFill>
                  <a:srgbClr val="D2533C"/>
                </a:solidFill>
              </a:rPr>
              <a:t>U</a:t>
            </a:r>
            <a:r>
              <a:rPr lang="en-US" sz="1200" dirty="0"/>
              <a:t>[b/z] </a:t>
            </a:r>
            <a:r>
              <a:rPr lang="en-US" sz="1200" dirty="0" err="1"/>
              <a:t>unabhängig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/>
              <a:t>weil</a:t>
            </a:r>
            <a:r>
              <a:rPr lang="en-US" sz="1200" dirty="0"/>
              <a:t> die </a:t>
            </a:r>
            <a:r>
              <a:rPr lang="en-US" sz="1200" dirty="0" err="1"/>
              <a:t>Atome</a:t>
            </a:r>
            <a:r>
              <a:rPr lang="en-US" sz="1200" dirty="0"/>
              <a:t> R(a),S(a,y</a:t>
            </a:r>
            <a:r>
              <a:rPr lang="en-US" sz="1200" baseline="-25000" dirty="0"/>
              <a:t>1</a:t>
            </a:r>
            <a:r>
              <a:rPr lang="en-US" sz="1200" dirty="0"/>
              <a:t>),T(a),S(a,y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 err="1"/>
              <a:t>disjunkt</a:t>
            </a:r>
            <a:r>
              <a:rPr lang="en-US" sz="1200" dirty="0"/>
              <a:t> </a:t>
            </a:r>
            <a:r>
              <a:rPr lang="en-US" sz="1200" dirty="0" err="1"/>
              <a:t>sind</a:t>
            </a:r>
            <a:r>
              <a:rPr lang="en-US" sz="1200" dirty="0"/>
              <a:t> von R(b),S(b,y</a:t>
            </a:r>
            <a:r>
              <a:rPr lang="en-US" sz="1200" baseline="-25000" dirty="0"/>
              <a:t>1</a:t>
            </a:r>
            <a:r>
              <a:rPr lang="en-US" sz="1200" dirty="0"/>
              <a:t>),T(b),S(b,y</a:t>
            </a:r>
            <a:r>
              <a:rPr lang="en-US" sz="1200" baseline="-25000" dirty="0"/>
              <a:t>2</a:t>
            </a:r>
            <a:r>
              <a:rPr lang="en-US" sz="1200" dirty="0"/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=∃</a:t>
            </a:r>
            <a:r>
              <a:rPr lang="en-US" sz="1400" dirty="0" smtClean="0">
                <a:ea typeface="ＭＳ Ｐゴシック" pitchFamily="8" charset="-128"/>
              </a:rPr>
              <a:t>x</a:t>
            </a:r>
            <a:r>
              <a:rPr lang="en-US" sz="1400" baseline="-25000" dirty="0" smtClean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 smtClean="0">
                <a:ea typeface="ＭＳ Ｐゴシック" pitchFamily="8" charset="-128"/>
              </a:rPr>
              <a:t>y</a:t>
            </a:r>
            <a:r>
              <a:rPr lang="en-US" sz="1400" baseline="-25000" dirty="0" smtClean="0">
                <a:ea typeface="ＭＳ Ｐゴシック" pitchFamily="8" charset="-128"/>
              </a:rPr>
              <a:t>1</a:t>
            </a:r>
            <a:r>
              <a:rPr lang="en-US" sz="1400" dirty="0" smtClean="0">
                <a:ea typeface="ＭＳ Ｐゴシック" pitchFamily="8" charset="-128"/>
              </a:rPr>
              <a:t>R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r>
              <a:rPr lang="en-US" sz="1400" dirty="0" smtClean="0"/>
              <a:t>∧</a:t>
            </a:r>
            <a:r>
              <a:rPr lang="en-US" sz="1400" dirty="0" smtClean="0">
                <a:ea typeface="ＭＳ Ｐゴシック" pitchFamily="8" charset="-128"/>
              </a:rPr>
              <a:t>S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 smtClean="0">
                <a:ea typeface="ＭＳ Ｐゴシック" pitchFamily="8" charset="-128"/>
              </a:rPr>
              <a:t>x</a:t>
            </a:r>
            <a:r>
              <a:rPr lang="en-US" sz="1400" baseline="-25000" dirty="0" smtClean="0">
                <a:ea typeface="ＭＳ Ｐゴシック" pitchFamily="8" charset="-128"/>
              </a:rPr>
              <a:t>2</a:t>
            </a:r>
            <a:r>
              <a:rPr lang="en-US" sz="1400" dirty="0" smtClean="0"/>
              <a:t>∃</a:t>
            </a:r>
            <a:r>
              <a:rPr lang="en-US" sz="1400" dirty="0" smtClean="0">
                <a:ea typeface="ＭＳ Ｐゴシック" pitchFamily="8" charset="-128"/>
              </a:rPr>
              <a:t>y</a:t>
            </a:r>
            <a:r>
              <a:rPr lang="en-US" sz="1400" baseline="-25000" dirty="0" smtClean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T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r>
              <a:rPr lang="en-US" sz="1400" dirty="0" smtClean="0"/>
              <a:t>∧</a:t>
            </a:r>
            <a:r>
              <a:rPr lang="en-US" sz="1400" dirty="0" smtClean="0">
                <a:ea typeface="ＭＳ Ｐゴシック" pitchFamily="8" charset="-128"/>
              </a:rPr>
              <a:t>S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endParaRPr lang="en-US" sz="1400" dirty="0">
              <a:ea typeface="ＭＳ Ｐゴシック" pitchFamily="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986" y="4226149"/>
            <a:ext cx="5932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 smtClean="0"/>
              <a:t>) </a:t>
            </a:r>
            <a:r>
              <a:rPr lang="en-US" dirty="0" smtClean="0">
                <a:ea typeface="ＭＳ Ｐゴシック" pitchFamily="8" charset="-128"/>
              </a:rPr>
              <a:t>= </a:t>
            </a:r>
            <a:r>
              <a:rPr lang="en-US" dirty="0" smtClean="0"/>
              <a:t>1 </a:t>
            </a:r>
            <a:r>
              <a:rPr lang="en-US" dirty="0"/>
              <a:t>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[</a:t>
            </a:r>
            <a:r>
              <a:rPr lang="en-US" u="sng" dirty="0" smtClean="0"/>
              <a:t>(</a:t>
            </a:r>
            <a:r>
              <a:rPr lang="en-US" u="sng" dirty="0" smtClean="0">
                <a:ea typeface="ＭＳ Ｐゴシック" pitchFamily="8" charset="-128"/>
              </a:rPr>
              <a:t>R</a:t>
            </a:r>
            <a:r>
              <a:rPr lang="en-US" u="sng" dirty="0">
                <a:ea typeface="ＭＳ Ｐゴシック" pitchFamily="8" charset="-128"/>
              </a:rPr>
              <a:t>(a</a:t>
            </a:r>
            <a:r>
              <a:rPr lang="en-US" u="sng" dirty="0" smtClean="0">
                <a:ea typeface="ＭＳ Ｐゴシック" pitchFamily="8" charset="-128"/>
              </a:rPr>
              <a:t>)∨T</a:t>
            </a:r>
            <a:r>
              <a:rPr lang="en-US" u="sng" dirty="0">
                <a:ea typeface="ＭＳ Ｐゴシック" pitchFamily="8" charset="-128"/>
              </a:rPr>
              <a:t>(a</a:t>
            </a:r>
            <a:r>
              <a:rPr lang="en-US" u="sng" dirty="0" smtClean="0">
                <a:ea typeface="ＭＳ Ｐゴシック" pitchFamily="8" charset="-128"/>
              </a:rPr>
              <a:t>))</a:t>
            </a:r>
            <a:r>
              <a:rPr lang="en-US" dirty="0" smtClean="0">
                <a:ea typeface="ＭＳ Ｐゴシック" pitchFamily="8" charset="-128"/>
              </a:rPr>
              <a:t> </a:t>
            </a:r>
            <a:r>
              <a:rPr lang="en-US" dirty="0"/>
              <a:t>∧</a:t>
            </a:r>
            <a:r>
              <a:rPr lang="en-US" dirty="0">
                <a:ea typeface="ＭＳ Ｐゴシック" pitchFamily="8" charset="-128"/>
              </a:rPr>
              <a:t> </a:t>
            </a:r>
            <a:r>
              <a:rPr lang="en-US" u="sng" dirty="0" smtClean="0"/>
              <a:t>∃y. </a:t>
            </a:r>
            <a:r>
              <a:rPr lang="en-US" u="sng" dirty="0" smtClean="0">
                <a:ea typeface="ＭＳ Ｐゴシック" pitchFamily="8" charset="-128"/>
              </a:rPr>
              <a:t>S</a:t>
            </a:r>
            <a:r>
              <a:rPr lang="en-US" u="sng" dirty="0">
                <a:ea typeface="ＭＳ Ｐゴシック" pitchFamily="8" charset="-128"/>
              </a:rPr>
              <a:t>(</a:t>
            </a:r>
            <a:r>
              <a:rPr lang="en-US" u="sng" dirty="0" err="1">
                <a:ea typeface="ＭＳ Ｐゴシック" pitchFamily="8" charset="-128"/>
              </a:rPr>
              <a:t>a,</a:t>
            </a:r>
            <a:r>
              <a:rPr lang="en-US" u="sng" dirty="0" err="1" smtClean="0">
                <a:ea typeface="ＭＳ Ｐゴシック" pitchFamily="8" charset="-128"/>
              </a:rPr>
              <a:t>y</a:t>
            </a:r>
            <a:r>
              <a:rPr lang="en-US" u="sng" dirty="0" smtClean="0">
                <a:ea typeface="ＭＳ Ｐゴシック" pitchFamily="8" charset="-128"/>
              </a:rPr>
              <a:t>)</a:t>
            </a:r>
            <a:r>
              <a:rPr lang="en-US" dirty="0" smtClean="0">
                <a:ea typeface="ＭＳ Ｐゴシック" pitchFamily="8" charset="-128"/>
              </a:rPr>
              <a:t>]</a:t>
            </a:r>
            <a:endParaRPr lang="en-US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69986" y="5148403"/>
            <a:ext cx="567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 smtClean="0"/>
              <a:t>) </a:t>
            </a:r>
            <a:r>
              <a:rPr lang="en-US" dirty="0" smtClean="0">
                <a:ea typeface="ＭＳ Ｐゴシック" pitchFamily="8" charset="-128"/>
              </a:rPr>
              <a:t>= </a:t>
            </a:r>
            <a:r>
              <a:rPr lang="en-US" dirty="0"/>
              <a:t>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[</a:t>
            </a:r>
            <a:r>
              <a:rPr lang="en-US" dirty="0" smtClean="0">
                <a:ea typeface="ＭＳ Ｐゴシック" pitchFamily="8" charset="-128"/>
              </a:rPr>
              <a:t>R</a:t>
            </a:r>
            <a:r>
              <a:rPr lang="en-US" dirty="0">
                <a:ea typeface="ＭＳ Ｐゴシック" pitchFamily="8" charset="-128"/>
              </a:rPr>
              <a:t>(a</a:t>
            </a:r>
            <a:r>
              <a:rPr lang="en-US" dirty="0" smtClean="0">
                <a:ea typeface="ＭＳ Ｐゴシック" pitchFamily="8" charset="-128"/>
              </a:rPr>
              <a:t>)∨T</a:t>
            </a:r>
            <a:r>
              <a:rPr lang="en-US" dirty="0">
                <a:ea typeface="ＭＳ Ｐゴシック" pitchFamily="8" charset="-128"/>
              </a:rPr>
              <a:t>(a</a:t>
            </a:r>
            <a:r>
              <a:rPr lang="en-US" dirty="0" smtClean="0">
                <a:ea typeface="ＭＳ Ｐゴシック" pitchFamily="8" charset="-128"/>
              </a:rPr>
              <a:t>)] </a:t>
            </a:r>
            <a:r>
              <a:rPr lang="en-US" dirty="0" smtClean="0">
                <a:solidFill>
                  <a:srgbClr val="0000FF"/>
                </a:solidFill>
                <a:ea typeface="ＭＳ Ｐゴシック" pitchFamily="8" charset="-128"/>
              </a:rPr>
              <a:t>P</a:t>
            </a:r>
            <a:r>
              <a:rPr lang="en-US" dirty="0" smtClean="0">
                <a:ea typeface="ＭＳ Ｐゴシック" pitchFamily="8" charset="-128"/>
              </a:rPr>
              <a:t>[</a:t>
            </a:r>
            <a:r>
              <a:rPr lang="en-US" dirty="0" smtClean="0"/>
              <a:t>∃</a:t>
            </a:r>
            <a:r>
              <a:rPr lang="en-US" dirty="0"/>
              <a:t>y. </a:t>
            </a:r>
            <a:r>
              <a:rPr lang="en-US" dirty="0">
                <a:ea typeface="ＭＳ Ｐゴシック" pitchFamily="8" charset="-128"/>
              </a:rPr>
              <a:t>S(</a:t>
            </a:r>
            <a:r>
              <a:rPr lang="en-US" dirty="0" err="1">
                <a:ea typeface="ＭＳ Ｐゴシック" pitchFamily="8" charset="-128"/>
              </a:rPr>
              <a:t>a,y</a:t>
            </a:r>
            <a:r>
              <a:rPr lang="en-US" dirty="0" smtClean="0">
                <a:ea typeface="ＭＳ Ｐゴシック" pitchFamily="8" charset="-128"/>
              </a:rPr>
              <a:t>)]</a:t>
            </a:r>
            <a:endParaRPr lang="en-US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6326036" y="4318482"/>
            <a:ext cx="1623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Distribution∧ </a:t>
            </a:r>
            <a:r>
              <a:rPr lang="en-US" sz="1200" dirty="0" err="1"/>
              <a:t>über</a:t>
            </a:r>
            <a:r>
              <a:rPr lang="en-US" sz="1200" dirty="0"/>
              <a:t> </a:t>
            </a:r>
            <a:r>
              <a:rPr lang="en-US" sz="1200" dirty="0">
                <a:ea typeface="ＭＳ Ｐゴシック" pitchFamily="8" charset="-128"/>
              </a:rPr>
              <a:t>∨</a:t>
            </a:r>
            <a:r>
              <a:rPr lang="en-US" sz="1200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78042" y="5240736"/>
            <a:ext cx="1322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Independent join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9986" y="6070657"/>
            <a:ext cx="831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 smtClean="0"/>
              <a:t>) </a:t>
            </a:r>
            <a:r>
              <a:rPr lang="en-US" dirty="0" smtClean="0">
                <a:ea typeface="ＭＳ Ｐゴシック" pitchFamily="8" charset="-128"/>
              </a:rPr>
              <a:t>= </a:t>
            </a:r>
            <a:r>
              <a:rPr lang="en-US" dirty="0"/>
              <a:t>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 smtClean="0"/>
              <a:t>(1-(1-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[R(a)])(1-</a:t>
            </a:r>
            <a:r>
              <a:rPr lang="en-US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[T(a)])) (1-Π</a:t>
            </a:r>
            <a:r>
              <a:rPr lang="en-US" baseline="-25000" dirty="0" smtClean="0"/>
              <a:t>b </a:t>
            </a:r>
            <a:r>
              <a:rPr lang="en-US" baseline="-25000" dirty="0"/>
              <a:t>∈Domain</a:t>
            </a:r>
            <a:r>
              <a:rPr lang="en-US" dirty="0"/>
              <a:t> (1</a:t>
            </a:r>
            <a:r>
              <a:rPr lang="en-US" dirty="0" smtClean="0"/>
              <a:t>– P[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)]))) </a:t>
            </a:r>
          </a:p>
        </p:txBody>
      </p:sp>
      <p:sp>
        <p:nvSpPr>
          <p:cNvPr id="19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 smtClean="0"/>
              <a:t>Probabilistic Databases - Dan 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48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r>
              <a:rPr lang="en-US" dirty="0" smtClean="0"/>
              <a:t> 4: OCR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20595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771" y="3538875"/>
            <a:ext cx="8733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Verwendung</a:t>
            </a:r>
            <a:r>
              <a:rPr lang="en-US" dirty="0" smtClean="0"/>
              <a:t> von </a:t>
            </a:r>
            <a:r>
              <a:rPr lang="en-US" dirty="0" err="1" smtClean="0"/>
              <a:t>OCRopus</a:t>
            </a:r>
            <a:r>
              <a:rPr lang="en-US" dirty="0" smtClean="0"/>
              <a:t> von Google Books: </a:t>
            </a:r>
            <a:r>
              <a:rPr lang="en-US" dirty="0" err="1" smtClean="0"/>
              <a:t>Ausgabe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stochastischer</a:t>
            </a:r>
            <a:r>
              <a:rPr lang="en-US" dirty="0" smtClean="0"/>
              <a:t> Automat</a:t>
            </a:r>
          </a:p>
          <a:p>
            <a:r>
              <a:rPr lang="en-US" dirty="0" err="1" smtClean="0"/>
              <a:t>Üblicherweise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Maximum </a:t>
            </a:r>
            <a:r>
              <a:rPr lang="en-US" dirty="0" err="1" smtClean="0"/>
              <a:t>Apriori</a:t>
            </a:r>
            <a:r>
              <a:rPr lang="en-US" dirty="0" smtClean="0"/>
              <a:t> Estimate (MAP) </a:t>
            </a:r>
            <a:r>
              <a:rPr lang="en-US" dirty="0" err="1" smtClean="0"/>
              <a:t>gespeichert</a:t>
            </a:r>
            <a:endParaRPr lang="en-US" dirty="0" smtClean="0"/>
          </a:p>
          <a:p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probabilistischer</a:t>
            </a:r>
            <a:r>
              <a:rPr lang="en-US" dirty="0" smtClean="0"/>
              <a:t> </a:t>
            </a:r>
            <a:r>
              <a:rPr lang="en-US" dirty="0" err="1" smtClean="0"/>
              <a:t>Databasis</a:t>
            </a:r>
            <a:r>
              <a:rPr lang="en-US" dirty="0" smtClean="0"/>
              <a:t>: </a:t>
            </a:r>
            <a:r>
              <a:rPr lang="en-US" dirty="0" err="1" smtClean="0"/>
              <a:t>Speicherung</a:t>
            </a:r>
            <a:r>
              <a:rPr lang="en-US" dirty="0" smtClean="0"/>
              <a:t> </a:t>
            </a:r>
            <a:r>
              <a:rPr lang="en-US" dirty="0" err="1" smtClean="0"/>
              <a:t>verschiedener</a:t>
            </a:r>
            <a:r>
              <a:rPr lang="en-US" dirty="0" smtClean="0"/>
              <a:t> </a:t>
            </a:r>
            <a:r>
              <a:rPr lang="en-US" dirty="0" err="1" smtClean="0"/>
              <a:t>Möglichkeiten</a:t>
            </a:r>
            <a:r>
              <a:rPr lang="en-US" dirty="0" smtClean="0"/>
              <a:t>: </a:t>
            </a:r>
            <a:r>
              <a:rPr lang="en-US" dirty="0" err="1" smtClean="0"/>
              <a:t>Erhöhe</a:t>
            </a:r>
            <a:r>
              <a:rPr lang="en-US" dirty="0" smtClean="0"/>
              <a:t> Recall.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43808" y="4653136"/>
            <a:ext cx="3608267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SELECT </a:t>
            </a:r>
            <a:r>
              <a:rPr lang="en-US" dirty="0" err="1"/>
              <a:t>DocId</a:t>
            </a:r>
            <a:r>
              <a:rPr lang="en-US" dirty="0"/>
              <a:t>, </a:t>
            </a:r>
            <a:r>
              <a:rPr lang="en-US" dirty="0" smtClean="0"/>
              <a:t>Loss</a:t>
            </a:r>
            <a:br>
              <a:rPr lang="en-US" dirty="0" smtClean="0"/>
            </a:br>
            <a:r>
              <a:rPr lang="en-US" dirty="0" smtClean="0"/>
              <a:t>FROM Claims</a:t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dirty="0"/>
              <a:t>Year = 2010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AND </a:t>
            </a:r>
            <a:r>
              <a:rPr lang="en-US" dirty="0" err="1"/>
              <a:t>DocData</a:t>
            </a:r>
            <a:r>
              <a:rPr lang="en-US" dirty="0"/>
              <a:t> LIKE '%Ford</a:t>
            </a:r>
            <a:r>
              <a:rPr lang="en-US" dirty="0" smtClean="0"/>
              <a:t>%’;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3059832" y="6146720"/>
            <a:ext cx="3636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Kumar, </a:t>
            </a:r>
            <a:r>
              <a:rPr lang="de-DE" sz="1400" dirty="0" err="1">
                <a:solidFill>
                  <a:srgbClr val="0000FF"/>
                </a:solidFill>
              </a:rPr>
              <a:t>Ré</a:t>
            </a:r>
            <a:r>
              <a:rPr lang="de-DE" sz="1400" dirty="0">
                <a:solidFill>
                  <a:srgbClr val="0000FF"/>
                </a:solidFill>
              </a:rPr>
              <a:t>: </a:t>
            </a:r>
            <a:r>
              <a:rPr lang="de-DE" sz="1400" dirty="0" err="1">
                <a:solidFill>
                  <a:srgbClr val="0000FF"/>
                </a:solidFill>
              </a:rPr>
              <a:t>Probabilistic</a:t>
            </a:r>
            <a:r>
              <a:rPr lang="de-DE" sz="1400" dirty="0">
                <a:solidFill>
                  <a:srgbClr val="0000FF"/>
                </a:solidFill>
              </a:rPr>
              <a:t> Management of OCR Data </a:t>
            </a:r>
            <a:r>
              <a:rPr lang="de-DE" sz="1400" dirty="0" err="1">
                <a:solidFill>
                  <a:srgbClr val="0000FF"/>
                </a:solidFill>
              </a:rPr>
              <a:t>using</a:t>
            </a:r>
            <a:r>
              <a:rPr lang="de-DE" sz="1400" dirty="0">
                <a:solidFill>
                  <a:srgbClr val="0000FF"/>
                </a:solidFill>
              </a:rPr>
              <a:t> an RDBMS. PVLDB </a:t>
            </a:r>
            <a:r>
              <a:rPr lang="de-DE" sz="1400" b="1" dirty="0">
                <a:solidFill>
                  <a:srgbClr val="FF0000"/>
                </a:solidFill>
              </a:rPr>
              <a:t>2011</a:t>
            </a:r>
          </a:p>
          <a:p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53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3BBD5A-5DF0-E645-8792-A670C40E943A}" type="slidenum">
              <a:rPr lang="en-US" sz="1400"/>
              <a:pPr/>
              <a:t>80</a:t>
            </a:fld>
            <a:endParaRPr 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864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</a:rPr>
              <a:t>Hierarchische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</a:rPr>
              <a:t>Anfragen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51783" y="1065510"/>
            <a:ext cx="5416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sz="2400" dirty="0" smtClean="0"/>
              <a:t>at(</a:t>
            </a:r>
            <a:r>
              <a:rPr lang="en-US" sz="2400" dirty="0"/>
              <a:t>x) = </a:t>
            </a:r>
            <a:r>
              <a:rPr lang="en-US" sz="2400" dirty="0" err="1" smtClean="0"/>
              <a:t>Menge</a:t>
            </a:r>
            <a:r>
              <a:rPr lang="en-US" sz="2400" dirty="0" smtClean="0"/>
              <a:t> von </a:t>
            </a:r>
            <a:r>
              <a:rPr lang="en-US" sz="2400" dirty="0" err="1" smtClean="0"/>
              <a:t>Atomen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Variable x</a:t>
            </a:r>
            <a:endParaRPr lang="en-US" sz="2400" dirty="0"/>
          </a:p>
        </p:txBody>
      </p:sp>
      <p:sp>
        <p:nvSpPr>
          <p:cNvPr id="33812" name="Oval 16"/>
          <p:cNvSpPr>
            <a:spLocks noChangeArrowheads="1"/>
          </p:cNvSpPr>
          <p:nvPr/>
        </p:nvSpPr>
        <p:spPr bwMode="auto">
          <a:xfrm>
            <a:off x="4953000" y="4252391"/>
            <a:ext cx="2819400" cy="12192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13" name="AutoShape 17"/>
          <p:cNvSpPr>
            <a:spLocks noChangeArrowheads="1"/>
          </p:cNvSpPr>
          <p:nvPr/>
        </p:nvSpPr>
        <p:spPr bwMode="auto">
          <a:xfrm>
            <a:off x="5486400" y="4619104"/>
            <a:ext cx="439738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R</a:t>
            </a:r>
          </a:p>
        </p:txBody>
      </p:sp>
      <p:sp>
        <p:nvSpPr>
          <p:cNvPr id="33814" name="Oval 18"/>
          <p:cNvSpPr>
            <a:spLocks noChangeArrowheads="1"/>
          </p:cNvSpPr>
          <p:nvPr/>
        </p:nvSpPr>
        <p:spPr bwMode="auto">
          <a:xfrm>
            <a:off x="6172200" y="4328591"/>
            <a:ext cx="2438400" cy="10668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15" name="AutoShape 19"/>
          <p:cNvSpPr>
            <a:spLocks noChangeArrowheads="1"/>
          </p:cNvSpPr>
          <p:nvPr/>
        </p:nvSpPr>
        <p:spPr bwMode="auto">
          <a:xfrm>
            <a:off x="6667500" y="4557191"/>
            <a:ext cx="419100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S</a:t>
            </a:r>
          </a:p>
        </p:txBody>
      </p:sp>
      <p:sp>
        <p:nvSpPr>
          <p:cNvPr id="33816" name="Rectangle 20"/>
          <p:cNvSpPr>
            <a:spLocks noChangeArrowheads="1"/>
          </p:cNvSpPr>
          <p:nvPr/>
        </p:nvSpPr>
        <p:spPr bwMode="auto">
          <a:xfrm>
            <a:off x="5003800" y="40977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x</a:t>
            </a:r>
          </a:p>
        </p:txBody>
      </p:sp>
      <p:sp>
        <p:nvSpPr>
          <p:cNvPr id="33817" name="Rectangle 21"/>
          <p:cNvSpPr>
            <a:spLocks noChangeArrowheads="1"/>
          </p:cNvSpPr>
          <p:nvPr/>
        </p:nvSpPr>
        <p:spPr bwMode="auto">
          <a:xfrm>
            <a:off x="8029575" y="40977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y</a:t>
            </a:r>
          </a:p>
        </p:txBody>
      </p:sp>
      <p:sp>
        <p:nvSpPr>
          <p:cNvPr id="33818" name="AutoShape 22"/>
          <p:cNvSpPr>
            <a:spLocks noChangeArrowheads="1"/>
          </p:cNvSpPr>
          <p:nvPr/>
        </p:nvSpPr>
        <p:spPr bwMode="auto">
          <a:xfrm>
            <a:off x="7980363" y="4592116"/>
            <a:ext cx="401638" cy="498475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T</a:t>
            </a:r>
          </a:p>
        </p:txBody>
      </p:sp>
      <p:sp>
        <p:nvSpPr>
          <p:cNvPr id="33819" name="Rectangle 24"/>
          <p:cNvSpPr>
            <a:spLocks noChangeArrowheads="1"/>
          </p:cNvSpPr>
          <p:nvPr/>
        </p:nvSpPr>
        <p:spPr bwMode="auto">
          <a:xfrm>
            <a:off x="5105400" y="3183359"/>
            <a:ext cx="2517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err="1" smtClean="0"/>
              <a:t>Nicht-hierarchisch</a:t>
            </a:r>
            <a:endParaRPr lang="en-US" sz="2400" dirty="0"/>
          </a:p>
        </p:txBody>
      </p:sp>
      <p:sp>
        <p:nvSpPr>
          <p:cNvPr id="33801" name="Oval 7"/>
          <p:cNvSpPr>
            <a:spLocks noChangeArrowheads="1"/>
          </p:cNvSpPr>
          <p:nvPr/>
        </p:nvSpPr>
        <p:spPr bwMode="auto">
          <a:xfrm>
            <a:off x="457200" y="4404791"/>
            <a:ext cx="2819400" cy="12192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609600" y="4633391"/>
            <a:ext cx="990600" cy="7620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4" name="AutoShape 11"/>
          <p:cNvSpPr>
            <a:spLocks noChangeArrowheads="1"/>
          </p:cNvSpPr>
          <p:nvPr/>
        </p:nvSpPr>
        <p:spPr bwMode="auto">
          <a:xfrm>
            <a:off x="914400" y="4771504"/>
            <a:ext cx="439738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R</a:t>
            </a:r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1676400" y="4633391"/>
            <a:ext cx="1371600" cy="7620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6" name="AutoShape 13"/>
          <p:cNvSpPr>
            <a:spLocks noChangeArrowheads="1"/>
          </p:cNvSpPr>
          <p:nvPr/>
        </p:nvSpPr>
        <p:spPr bwMode="auto">
          <a:xfrm>
            <a:off x="2209800" y="4741341"/>
            <a:ext cx="419100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S</a:t>
            </a:r>
          </a:p>
        </p:txBody>
      </p:sp>
      <p:sp>
        <p:nvSpPr>
          <p:cNvPr id="33807" name="Rectangle 14"/>
          <p:cNvSpPr>
            <a:spLocks noChangeArrowheads="1"/>
          </p:cNvSpPr>
          <p:nvPr/>
        </p:nvSpPr>
        <p:spPr bwMode="auto">
          <a:xfrm>
            <a:off x="355600" y="43263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/>
              <a:t>x</a:t>
            </a:r>
          </a:p>
        </p:txBody>
      </p:sp>
      <p:sp>
        <p:nvSpPr>
          <p:cNvPr id="33808" name="Rectangle 15"/>
          <p:cNvSpPr>
            <a:spLocks noChangeArrowheads="1"/>
          </p:cNvSpPr>
          <p:nvPr/>
        </p:nvSpPr>
        <p:spPr bwMode="auto">
          <a:xfrm>
            <a:off x="2855913" y="45549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z</a:t>
            </a:r>
          </a:p>
        </p:txBody>
      </p:sp>
      <p:sp>
        <p:nvSpPr>
          <p:cNvPr id="33809" name="Rectangle 23"/>
          <p:cNvSpPr>
            <a:spLocks noChangeArrowheads="1"/>
          </p:cNvSpPr>
          <p:nvPr/>
        </p:nvSpPr>
        <p:spPr bwMode="auto">
          <a:xfrm>
            <a:off x="355600" y="3259559"/>
            <a:ext cx="1770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err="1" smtClean="0"/>
              <a:t>Hierarchisch</a:t>
            </a:r>
            <a:endParaRPr lang="en-US" sz="2400" dirty="0"/>
          </a:p>
        </p:txBody>
      </p:sp>
      <p:sp>
        <p:nvSpPr>
          <p:cNvPr id="33810" name="Rectangle 25"/>
          <p:cNvSpPr>
            <a:spLocks noChangeArrowheads="1"/>
          </p:cNvSpPr>
          <p:nvPr/>
        </p:nvSpPr>
        <p:spPr bwMode="auto">
          <a:xfrm>
            <a:off x="517525" y="47073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y</a:t>
            </a:r>
          </a:p>
        </p:txBody>
      </p:sp>
      <p:sp>
        <p:nvSpPr>
          <p:cNvPr id="120858" name="Freeform 26"/>
          <p:cNvSpPr>
            <a:spLocks/>
          </p:cNvSpPr>
          <p:nvPr/>
        </p:nvSpPr>
        <p:spPr bwMode="auto">
          <a:xfrm>
            <a:off x="3898900" y="3261791"/>
            <a:ext cx="444500" cy="2286000"/>
          </a:xfrm>
          <a:custGeom>
            <a:avLst/>
            <a:gdLst>
              <a:gd name="T0" fmla="*/ 444500 w 280"/>
              <a:gd name="T1" fmla="*/ 0 h 1728"/>
              <a:gd name="T2" fmla="*/ 63500 w 280"/>
              <a:gd name="T3" fmla="*/ 571500 h 1728"/>
              <a:gd name="T4" fmla="*/ 63500 w 280"/>
              <a:gd name="T5" fmla="*/ 1143000 h 1728"/>
              <a:gd name="T6" fmla="*/ 292100 w 280"/>
              <a:gd name="T7" fmla="*/ 1651000 h 1728"/>
              <a:gd name="T8" fmla="*/ 292100 w 280"/>
              <a:gd name="T9" fmla="*/ 2032000 h 1728"/>
              <a:gd name="T10" fmla="*/ 292100 w 280"/>
              <a:gd name="T11" fmla="*/ 2286000 h 1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"/>
              <a:gd name="T19" fmla="*/ 0 h 1728"/>
              <a:gd name="T20" fmla="*/ 280 w 280"/>
              <a:gd name="T21" fmla="*/ 1728 h 17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" h="1728">
                <a:moveTo>
                  <a:pt x="280" y="0"/>
                </a:moveTo>
                <a:cubicBezTo>
                  <a:pt x="180" y="144"/>
                  <a:pt x="80" y="288"/>
                  <a:pt x="40" y="432"/>
                </a:cubicBezTo>
                <a:cubicBezTo>
                  <a:pt x="0" y="576"/>
                  <a:pt x="16" y="728"/>
                  <a:pt x="40" y="864"/>
                </a:cubicBezTo>
                <a:cubicBezTo>
                  <a:pt x="64" y="1000"/>
                  <a:pt x="160" y="1136"/>
                  <a:pt x="184" y="1248"/>
                </a:cubicBezTo>
                <a:cubicBezTo>
                  <a:pt x="208" y="1360"/>
                  <a:pt x="184" y="1456"/>
                  <a:pt x="184" y="1536"/>
                </a:cubicBezTo>
                <a:cubicBezTo>
                  <a:pt x="184" y="1616"/>
                  <a:pt x="184" y="1672"/>
                  <a:pt x="184" y="172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55600" y="3736964"/>
            <a:ext cx="19094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dirty="0" smtClean="0">
                <a:ea typeface="ＭＳ Ｐゴシック" pitchFamily="8" charset="-128"/>
              </a:rPr>
              <a:t>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 smtClean="0">
                <a:ea typeface="ＭＳ Ｐゴシック" pitchFamily="8" charset="-128"/>
              </a:rPr>
              <a:t>R(</a:t>
            </a:r>
            <a:r>
              <a:rPr lang="en-US" dirty="0" err="1" smtClean="0">
                <a:ea typeface="ＭＳ Ｐゴシック" pitchFamily="8" charset="-128"/>
              </a:rPr>
              <a:t>x,y</a:t>
            </a:r>
            <a:r>
              <a:rPr lang="en-US" dirty="0" smtClean="0">
                <a:ea typeface="ＭＳ Ｐゴシック" pitchFamily="8" charset="-128"/>
              </a:rPr>
              <a:t>),S(</a:t>
            </a:r>
            <a:r>
              <a:rPr lang="en-US" dirty="0" err="1" smtClean="0">
                <a:ea typeface="ＭＳ Ｐゴシック" pitchFamily="8" charset="-128"/>
              </a:rPr>
              <a:t>x,z</a:t>
            </a:r>
            <a:r>
              <a:rPr lang="en-US" dirty="0" smtClean="0">
                <a:ea typeface="ＭＳ Ｐゴシック" pitchFamily="8" charset="-128"/>
              </a:rPr>
              <a:t>)</a:t>
            </a:r>
            <a:endParaRPr lang="en-US" dirty="0">
              <a:ea typeface="ＭＳ Ｐゴシック" pitchFamily="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50341" y="3718991"/>
            <a:ext cx="25079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H</a:t>
            </a:r>
            <a:r>
              <a:rPr lang="en-US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0</a:t>
            </a:r>
            <a:r>
              <a:rPr lang="en-US" dirty="0" smtClean="0">
                <a:ea typeface="ＭＳ Ｐゴシック" pitchFamily="8" charset="-128"/>
              </a:rPr>
              <a:t> </a:t>
            </a:r>
            <a:r>
              <a:rPr lang="en-US" dirty="0">
                <a:ea typeface="ＭＳ Ｐゴシック" pitchFamily="8" charset="-128"/>
              </a:rPr>
              <a:t>= R(x), S(x, y), T(y)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4581" y="1643896"/>
            <a:ext cx="8037426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pPr marL="457200" indent="-457200" eaLnBrk="0" hangingPunct="0"/>
            <a:r>
              <a:rPr lang="en-US" sz="2000" b="1" u="sng" dirty="0"/>
              <a:t>Definition</a:t>
            </a:r>
            <a:r>
              <a:rPr lang="en-US" sz="2000" dirty="0"/>
              <a:t>  </a:t>
            </a:r>
            <a:r>
              <a:rPr lang="en-US" sz="2000" dirty="0" err="1" smtClean="0"/>
              <a:t>Eine</a:t>
            </a:r>
            <a:r>
              <a:rPr lang="en-US" sz="2000" dirty="0" smtClean="0"/>
              <a:t> </a:t>
            </a:r>
            <a:r>
              <a:rPr lang="en-US" sz="2000" dirty="0" err="1" smtClean="0"/>
              <a:t>Anfrage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D2533C"/>
                </a:solidFill>
              </a:rPr>
              <a:t>Q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D2533C"/>
                </a:solidFill>
              </a:rPr>
              <a:t>hierarchisch</a:t>
            </a:r>
            <a:r>
              <a:rPr lang="en-US" sz="2000" i="1" dirty="0" smtClean="0">
                <a:solidFill>
                  <a:srgbClr val="D2533C"/>
                </a:solidFill>
              </a:rPr>
              <a:t> </a:t>
            </a:r>
            <a:r>
              <a:rPr lang="en-US" sz="2000" dirty="0" smtClean="0">
                <a:solidFill>
                  <a:srgbClr val="D2533C"/>
                </a:solidFill>
              </a:rPr>
              <a:t> </a:t>
            </a:r>
            <a:r>
              <a:rPr lang="en-US" sz="2000" dirty="0" smtClean="0"/>
              <a:t>falls </a:t>
            </a:r>
            <a:r>
              <a:rPr lang="en-US" sz="2000" dirty="0" err="1" smtClean="0"/>
              <a:t>für</a:t>
            </a:r>
            <a:r>
              <a:rPr lang="en-US" sz="2000" dirty="0" smtClean="0"/>
              <a:t> </a:t>
            </a:r>
            <a:r>
              <a:rPr lang="en-US" sz="2000" dirty="0" err="1" smtClean="0"/>
              <a:t>alle</a:t>
            </a:r>
            <a:r>
              <a:rPr lang="en-US" sz="2000" dirty="0" smtClean="0"/>
              <a:t> </a:t>
            </a:r>
            <a:r>
              <a:rPr lang="en-US" sz="2000" dirty="0" err="1" smtClean="0"/>
              <a:t>existentiellen</a:t>
            </a:r>
            <a:r>
              <a:rPr lang="en-US" sz="2000" dirty="0" smtClean="0"/>
              <a:t> </a:t>
            </a:r>
          </a:p>
          <a:p>
            <a:pPr marL="457200" indent="-457200" eaLnBrk="0" hangingPunct="0"/>
            <a:r>
              <a:rPr lang="en-US" sz="2000" dirty="0" err="1" smtClean="0"/>
              <a:t>Variablen</a:t>
            </a:r>
            <a:r>
              <a:rPr lang="en-US" sz="2000" dirty="0" smtClean="0"/>
              <a:t> </a:t>
            </a:r>
            <a:r>
              <a:rPr lang="en-US" sz="2000" dirty="0"/>
              <a:t>x, </a:t>
            </a:r>
            <a:r>
              <a:rPr lang="en-US" sz="2000" dirty="0" smtClean="0"/>
              <a:t>y gilt:</a:t>
            </a:r>
            <a:endParaRPr lang="en-US" sz="2000" dirty="0"/>
          </a:p>
          <a:p>
            <a:pPr marL="457200" indent="-457200" eaLnBrk="0" hangingPunct="0"/>
            <a:r>
              <a:rPr lang="en-US" sz="2000" dirty="0"/>
              <a:t>   </a:t>
            </a:r>
          </a:p>
          <a:p>
            <a:pPr marL="457200" indent="-457200" eaLnBrk="0" hangingPunct="0"/>
            <a:r>
              <a:rPr lang="en-US" sz="2000" dirty="0"/>
              <a:t>         at(x) </a:t>
            </a:r>
            <a:r>
              <a:rPr lang="en-US" sz="2000" dirty="0">
                <a:sym typeface="Symbol" charset="0"/>
              </a:rPr>
              <a:t> at(y)   </a:t>
            </a:r>
            <a:r>
              <a:rPr lang="en-US" sz="2000" dirty="0" err="1" smtClean="0">
                <a:sym typeface="Symbol" charset="0"/>
              </a:rPr>
              <a:t>oder</a:t>
            </a:r>
            <a:r>
              <a:rPr lang="en-US" sz="2000" dirty="0" smtClean="0">
                <a:sym typeface="Symbol" charset="0"/>
              </a:rPr>
              <a:t>   at(y) ⊇ at(x)   </a:t>
            </a:r>
            <a:r>
              <a:rPr lang="en-US" sz="2000" dirty="0" err="1" smtClean="0">
                <a:sym typeface="Symbol" charset="0"/>
              </a:rPr>
              <a:t>oder</a:t>
            </a:r>
            <a:r>
              <a:rPr lang="en-US" sz="2000" dirty="0" smtClean="0">
                <a:sym typeface="Symbol" charset="0"/>
              </a:rPr>
              <a:t>   </a:t>
            </a:r>
            <a:r>
              <a:rPr lang="en-US" sz="2000" dirty="0">
                <a:sym typeface="Symbol" charset="0"/>
              </a:rPr>
              <a:t>at(x)  at(y) = </a:t>
            </a:r>
          </a:p>
        </p:txBody>
      </p:sp>
      <p:sp>
        <p:nvSpPr>
          <p:cNvPr id="29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520" y="5631631"/>
            <a:ext cx="8774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sz="2400" dirty="0" err="1" smtClean="0">
                <a:solidFill>
                  <a:srgbClr val="FF0000"/>
                </a:solidFill>
              </a:rPr>
              <a:t>Regeln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funktionieren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für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hierarchische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Anfragen</a:t>
            </a:r>
            <a:r>
              <a:rPr lang="en-US" sz="2400" dirty="0" smtClean="0">
                <a:solidFill>
                  <a:srgbClr val="FF0000"/>
                </a:solidFill>
              </a:rPr>
              <a:t> ( </a:t>
            </a:r>
            <a:r>
              <a:rPr lang="en-US" sz="2400" dirty="0" err="1" smtClean="0">
                <a:solidFill>
                  <a:srgbClr val="FF0000"/>
                </a:solidFill>
              </a:rPr>
              <a:t>Unabhängigkeit</a:t>
            </a:r>
            <a:r>
              <a:rPr lang="en-US" sz="2400" dirty="0" smtClean="0">
                <a:solidFill>
                  <a:srgbClr val="FF0000"/>
                </a:solidFill>
              </a:rPr>
              <a:t> 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2225616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N. </a:t>
            </a:r>
            <a:r>
              <a:rPr lang="de-DE" sz="1200" dirty="0" err="1">
                <a:solidFill>
                  <a:srgbClr val="0000FF"/>
                </a:solidFill>
              </a:rPr>
              <a:t>Dalvi</a:t>
            </a:r>
            <a:r>
              <a:rPr lang="de-DE" sz="1200" dirty="0">
                <a:solidFill>
                  <a:srgbClr val="0000FF"/>
                </a:solidFill>
              </a:rPr>
              <a:t>, D. </a:t>
            </a:r>
            <a:r>
              <a:rPr lang="de-DE" sz="1200" dirty="0" err="1">
                <a:solidFill>
                  <a:srgbClr val="0000FF"/>
                </a:solidFill>
              </a:rPr>
              <a:t>Suciu</a:t>
            </a:r>
            <a:r>
              <a:rPr lang="de-DE" sz="1200" dirty="0">
                <a:solidFill>
                  <a:srgbClr val="0000FF"/>
                </a:solidFill>
              </a:rPr>
              <a:t>, The </a:t>
            </a:r>
            <a:r>
              <a:rPr lang="de-DE" sz="1200" dirty="0" err="1">
                <a:solidFill>
                  <a:srgbClr val="0000FF"/>
                </a:solidFill>
              </a:rPr>
              <a:t>dichotomy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probabilistic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inference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unions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conjunctive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queries</a:t>
            </a:r>
            <a:r>
              <a:rPr lang="de-DE" sz="1200" dirty="0">
                <a:solidFill>
                  <a:srgbClr val="0000FF"/>
                </a:solidFill>
              </a:rPr>
              <a:t>,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 (JACM) 59 (6), </a:t>
            </a:r>
            <a:r>
              <a:rPr lang="de-DE" sz="1200" dirty="0" smtClean="0">
                <a:solidFill>
                  <a:srgbClr val="0000FF"/>
                </a:solidFill>
              </a:rPr>
              <a:t>30, </a:t>
            </a:r>
            <a:r>
              <a:rPr lang="de-DE" sz="1200" b="1" dirty="0" smtClean="0">
                <a:solidFill>
                  <a:srgbClr val="FF0000"/>
                </a:solidFill>
              </a:rPr>
              <a:t>2012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987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350"/>
            <a:ext cx="8713093" cy="503238"/>
          </a:xfrm>
        </p:spPr>
        <p:txBody>
          <a:bodyPr/>
          <a:lstStyle/>
          <a:p>
            <a:r>
              <a:rPr lang="en-US" dirty="0" err="1" smtClean="0"/>
              <a:t>Warum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err="1"/>
              <a:t>-</a:t>
            </a:r>
            <a:r>
              <a:rPr lang="en-US" dirty="0" err="1" smtClean="0"/>
              <a:t>hierarchische</a:t>
            </a:r>
            <a:r>
              <a:rPr lang="en-US" dirty="0" smtClean="0"/>
              <a:t> </a:t>
            </a:r>
            <a:r>
              <a:rPr lang="en-US" dirty="0" err="1" smtClean="0"/>
              <a:t>Regeln</a:t>
            </a:r>
            <a:r>
              <a:rPr lang="en-US" dirty="0" smtClean="0"/>
              <a:t> </a:t>
            </a:r>
            <a:r>
              <a:rPr lang="en-US" dirty="0" err="1" smtClean="0"/>
              <a:t>schwierig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7590"/>
            <a:ext cx="8229600" cy="37276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3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Regel 4: Inclusion-Exclusion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1135" y="1783844"/>
            <a:ext cx="8344803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 smtClean="0">
                <a:latin typeface="Arial"/>
              </a:rPr>
              <a:t>(Q1 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 smtClean="0">
                <a:latin typeface="Arial"/>
              </a:rPr>
              <a:t> Q2 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 smtClean="0">
                <a:latin typeface="Arial"/>
              </a:rPr>
              <a:t> Q3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) =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 smtClean="0">
                <a:latin typeface="Arial"/>
              </a:rPr>
              <a:t>(Q1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 smtClean="0">
                <a:latin typeface="Arial"/>
              </a:rPr>
              <a:t>(Q2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 smtClean="0">
                <a:latin typeface="Arial"/>
              </a:rPr>
              <a:t>(Q3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)</a:t>
            </a:r>
            <a:br>
              <a:rPr lang="en-US" sz="2800" dirty="0" smtClean="0">
                <a:latin typeface="ＭＳ ゴシック"/>
                <a:ea typeface="ＭＳ ゴシック"/>
                <a:cs typeface="ＭＳ ゴシック"/>
              </a:rPr>
            </a:b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     -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 smtClean="0">
                <a:latin typeface="Arial"/>
              </a:rPr>
              <a:t>(Q1 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 smtClean="0">
                <a:latin typeface="Arial"/>
              </a:rPr>
              <a:t> Q2) 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 smtClean="0">
                <a:latin typeface="Arial"/>
              </a:rPr>
              <a:t>(Q1 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 smtClean="0">
                <a:latin typeface="Arial"/>
              </a:rPr>
              <a:t> Q3) 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 smtClean="0">
                <a:latin typeface="Arial"/>
              </a:rPr>
              <a:t>(Q2 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 smtClean="0">
                <a:latin typeface="Arial"/>
              </a:rPr>
              <a:t> Q3)</a:t>
            </a:r>
          </a:p>
          <a:p>
            <a:r>
              <a:rPr lang="en-US" sz="2800" dirty="0" smtClean="0">
                <a:latin typeface="Arial"/>
              </a:rPr>
              <a:t>           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 smtClean="0">
                <a:latin typeface="Arial"/>
              </a:rPr>
              <a:t>(Q1 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 smtClean="0">
                <a:latin typeface="Arial"/>
              </a:rPr>
              <a:t> Q2 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 smtClean="0">
                <a:latin typeface="Arial"/>
              </a:rPr>
              <a:t> Q3)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 rot="20737212">
            <a:off x="1179656" y="3967381"/>
            <a:ext cx="2160330" cy="1422678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9754583">
            <a:off x="485168" y="4592842"/>
            <a:ext cx="1989237" cy="1610370"/>
          </a:xfrm>
          <a:prstGeom prst="ellipse">
            <a:avLst/>
          </a:prstGeom>
          <a:solidFill>
            <a:srgbClr val="AD8F67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1395">
            <a:off x="400441" y="3542849"/>
            <a:ext cx="1850664" cy="1574814"/>
          </a:xfrm>
          <a:prstGeom prst="ellipse">
            <a:avLst/>
          </a:prstGeom>
          <a:solidFill>
            <a:schemeClr val="tx2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31291" y="5451442"/>
            <a:ext cx="4667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NB: Dieses </a:t>
            </a:r>
            <a:r>
              <a:rPr lang="en-US" sz="1600" dirty="0" err="1" smtClean="0"/>
              <a:t>ist</a:t>
            </a:r>
            <a:r>
              <a:rPr lang="en-US" sz="1600" dirty="0" smtClean="0"/>
              <a:t> dual </a:t>
            </a:r>
            <a:r>
              <a:rPr lang="en-US" sz="1600" dirty="0" err="1" smtClean="0"/>
              <a:t>zur</a:t>
            </a:r>
            <a:r>
              <a:rPr lang="en-US" sz="1600" dirty="0" smtClean="0"/>
              <a:t> </a:t>
            </a:r>
            <a:r>
              <a:rPr lang="en-US" sz="1600" dirty="0" err="1" smtClean="0"/>
              <a:t>häufiger</a:t>
            </a:r>
            <a:r>
              <a:rPr lang="en-US" sz="1600" dirty="0" smtClean="0"/>
              <a:t> </a:t>
            </a:r>
            <a:r>
              <a:rPr lang="en-US" sz="1600" dirty="0" err="1" smtClean="0"/>
              <a:t>verwendeten</a:t>
            </a:r>
            <a:r>
              <a:rPr lang="en-US" sz="1600" dirty="0" smtClean="0"/>
              <a:t> </a:t>
            </a:r>
            <a:r>
              <a:rPr lang="en-US" sz="1600" dirty="0" err="1" smtClean="0"/>
              <a:t>Formel</a:t>
            </a:r>
            <a:r>
              <a:rPr lang="en-US" sz="1600" dirty="0" smtClean="0"/>
              <a:t>: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1600" dirty="0" smtClean="0"/>
              <a:t> </a:t>
            </a:r>
            <a:r>
              <a:rPr lang="en-US" sz="1600" dirty="0"/>
              <a:t>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1600" dirty="0" smtClean="0"/>
              <a:t> </a:t>
            </a:r>
            <a:r>
              <a:rPr lang="en-US" sz="1600" dirty="0"/>
              <a:t>Q3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=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(Q2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(Q3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</a:t>
            </a:r>
            <a:br>
              <a:rPr lang="en-US" sz="1600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     -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 smtClean="0"/>
              <a:t> </a:t>
            </a:r>
            <a:r>
              <a:rPr lang="en-US" sz="1600" dirty="0"/>
              <a:t>Q2)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 smtClean="0"/>
              <a:t> </a:t>
            </a:r>
            <a:r>
              <a:rPr lang="en-US" sz="1600" dirty="0"/>
              <a:t>Q3)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 smtClean="0"/>
              <a:t> </a:t>
            </a:r>
            <a:r>
              <a:rPr lang="en-US" sz="1600" dirty="0"/>
              <a:t>Q3)</a:t>
            </a:r>
          </a:p>
          <a:p>
            <a:r>
              <a:rPr lang="en-US" sz="1600" dirty="0"/>
              <a:t>           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 smtClean="0"/>
              <a:t> </a:t>
            </a:r>
            <a:r>
              <a:rPr lang="en-US" sz="1600" dirty="0"/>
              <a:t>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 smtClean="0"/>
              <a:t> </a:t>
            </a:r>
            <a:r>
              <a:rPr lang="en-US" sz="1600" dirty="0"/>
              <a:t>Q3)  </a:t>
            </a: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 smtClean="0"/>
              <a:t>Probabilistic Databases - Dan 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08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1773636"/>
            <a:ext cx="35599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J</a:t>
            </a:r>
            <a:r>
              <a:rPr lang="en-US" dirty="0" smtClean="0">
                <a:ea typeface="ＭＳ Ｐゴシック" pitchFamily="8" charset="-128"/>
              </a:rPr>
              <a:t>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 smtClean="0">
                <a:ea typeface="ＭＳ Ｐゴシック" pitchFamily="8" charset="-128"/>
              </a:rPr>
              <a:t>R(x</a:t>
            </a:r>
            <a:r>
              <a:rPr lang="en-US" baseline="-25000" dirty="0" smtClean="0">
                <a:ea typeface="ＭＳ Ｐゴシック" pitchFamily="8" charset="-128"/>
              </a:rPr>
              <a:t>1</a:t>
            </a:r>
            <a:r>
              <a:rPr lang="en-US" dirty="0" smtClean="0">
                <a:ea typeface="ＭＳ Ｐゴシック" pitchFamily="8" charset="-128"/>
              </a:rPr>
              <a:t>),S(x</a:t>
            </a:r>
            <a:r>
              <a:rPr lang="en-US" baseline="-25000" dirty="0" smtClean="0">
                <a:ea typeface="ＭＳ Ｐゴシック" pitchFamily="8" charset="-128"/>
              </a:rPr>
              <a:t>1</a:t>
            </a:r>
            <a:r>
              <a:rPr lang="en-US" dirty="0" smtClean="0">
                <a:ea typeface="ＭＳ Ｐゴシック" pitchFamily="8" charset="-128"/>
              </a:rPr>
              <a:t>,y</a:t>
            </a:r>
            <a:r>
              <a:rPr lang="en-US" baseline="-25000" dirty="0" smtClean="0">
                <a:ea typeface="ＭＳ Ｐゴシック" pitchFamily="8" charset="-128"/>
              </a:rPr>
              <a:t>1</a:t>
            </a:r>
            <a:r>
              <a:rPr lang="en-US" dirty="0" smtClean="0">
                <a:ea typeface="ＭＳ Ｐゴシック" pitchFamily="8" charset="-128"/>
              </a:rPr>
              <a:t>), T(x</a:t>
            </a:r>
            <a:r>
              <a:rPr lang="en-US" baseline="-25000" dirty="0" smtClean="0">
                <a:ea typeface="ＭＳ Ｐゴシック" pitchFamily="8" charset="-128"/>
              </a:rPr>
              <a:t>2</a:t>
            </a:r>
            <a:r>
              <a:rPr lang="en-US" dirty="0" smtClean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,S(</a:t>
            </a:r>
            <a:r>
              <a:rPr lang="en-US" dirty="0" smtClean="0">
                <a:ea typeface="ＭＳ Ｐゴシック" pitchFamily="8" charset="-128"/>
              </a:rPr>
              <a:t>x</a:t>
            </a:r>
            <a:r>
              <a:rPr lang="en-US" baseline="-25000" dirty="0" smtClean="0">
                <a:ea typeface="ＭＳ Ｐゴシック" pitchFamily="8" charset="-128"/>
              </a:rPr>
              <a:t>2</a:t>
            </a:r>
            <a:r>
              <a:rPr lang="en-US" dirty="0" smtClean="0">
                <a:ea typeface="ＭＳ Ｐゴシック" pitchFamily="8" charset="-128"/>
              </a:rPr>
              <a:t>,y</a:t>
            </a:r>
            <a:r>
              <a:rPr lang="en-US" baseline="-25000" dirty="0" smtClean="0">
                <a:ea typeface="ＭＳ Ｐゴシック" pitchFamily="8" charset="-128"/>
              </a:rPr>
              <a:t>2</a:t>
            </a:r>
            <a:r>
              <a:rPr lang="en-US" dirty="0" smtClean="0">
                <a:ea typeface="ＭＳ Ｐゴシック" pitchFamily="8" charset="-128"/>
              </a:rPr>
              <a:t>)</a:t>
            </a:r>
            <a:endParaRPr lang="en-US" dirty="0">
              <a:ea typeface="ＭＳ Ｐゴシック" pitchFamily="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88496" y="1825648"/>
            <a:ext cx="4615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= [∃</a:t>
            </a:r>
            <a:r>
              <a:rPr lang="en-US" sz="1400" dirty="0" smtClean="0">
                <a:ea typeface="ＭＳ Ｐゴシック" pitchFamily="8" charset="-128"/>
              </a:rPr>
              <a:t>x</a:t>
            </a:r>
            <a:r>
              <a:rPr lang="en-US" sz="1400" baseline="-25000" dirty="0" smtClean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 smtClean="0">
                <a:ea typeface="ＭＳ Ｐゴシック" pitchFamily="8" charset="-128"/>
              </a:rPr>
              <a:t>y</a:t>
            </a:r>
            <a:r>
              <a:rPr lang="en-US" sz="1400" baseline="-25000" dirty="0" smtClean="0">
                <a:ea typeface="ＭＳ Ｐゴシック" pitchFamily="8" charset="-128"/>
              </a:rPr>
              <a:t>1</a:t>
            </a:r>
            <a:r>
              <a:rPr lang="en-US" sz="1400" dirty="0" smtClean="0">
                <a:ea typeface="ＭＳ Ｐゴシック" pitchFamily="8" charset="-128"/>
              </a:rPr>
              <a:t>R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r>
              <a:rPr lang="en-US" sz="1400" dirty="0" smtClean="0"/>
              <a:t>∧</a:t>
            </a:r>
            <a:r>
              <a:rPr lang="en-US" sz="1400" dirty="0" smtClean="0">
                <a:ea typeface="ＭＳ Ｐゴシック" pitchFamily="8" charset="-128"/>
              </a:rPr>
              <a:t>S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 smtClean="0">
                <a:ea typeface="ＭＳ Ｐゴシック" pitchFamily="8" charset="-128"/>
              </a:rPr>
              <a:t>)]  </a:t>
            </a:r>
            <a:r>
              <a:rPr lang="en-US" sz="1400" dirty="0" smtClean="0"/>
              <a:t>∧  [∃</a:t>
            </a:r>
            <a:r>
              <a:rPr lang="en-US" sz="1400" dirty="0" smtClean="0">
                <a:ea typeface="ＭＳ Ｐゴシック" pitchFamily="8" charset="-128"/>
              </a:rPr>
              <a:t>x</a:t>
            </a:r>
            <a:r>
              <a:rPr lang="en-US" sz="1400" baseline="-25000" dirty="0" smtClean="0">
                <a:ea typeface="ＭＳ Ｐゴシック" pitchFamily="8" charset="-128"/>
              </a:rPr>
              <a:t>2</a:t>
            </a:r>
            <a:r>
              <a:rPr lang="en-US" sz="1400" dirty="0" smtClean="0"/>
              <a:t>∃</a:t>
            </a:r>
            <a:r>
              <a:rPr lang="en-US" sz="1400" dirty="0" smtClean="0">
                <a:ea typeface="ＭＳ Ｐゴシック" pitchFamily="8" charset="-128"/>
              </a:rPr>
              <a:t>y</a:t>
            </a:r>
            <a:r>
              <a:rPr lang="en-US" sz="1400" baseline="-25000" dirty="0" smtClean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T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r>
              <a:rPr lang="en-US" sz="1400" dirty="0" smtClean="0"/>
              <a:t>∧</a:t>
            </a:r>
            <a:r>
              <a:rPr lang="en-US" sz="1400" dirty="0" smtClean="0">
                <a:ea typeface="ＭＳ Ｐゴシック" pitchFamily="8" charset="-128"/>
              </a:rPr>
              <a:t>S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)]</a:t>
            </a:r>
            <a:endParaRPr lang="en-US" sz="1400" dirty="0">
              <a:ea typeface="ＭＳ Ｐゴシック" pitchFamily="8" charset="-128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 smtClean="0"/>
              <a:t>Probabilistic Databases - Dan 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41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1773636"/>
            <a:ext cx="35599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J</a:t>
            </a:r>
            <a:r>
              <a:rPr lang="en-US" dirty="0" smtClean="0">
                <a:ea typeface="ＭＳ Ｐゴシック" pitchFamily="8" charset="-128"/>
              </a:rPr>
              <a:t>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 smtClean="0">
                <a:ea typeface="ＭＳ Ｐゴシック" pitchFamily="8" charset="-128"/>
              </a:rPr>
              <a:t>R(x</a:t>
            </a:r>
            <a:r>
              <a:rPr lang="en-US" baseline="-25000" dirty="0" smtClean="0">
                <a:ea typeface="ＭＳ Ｐゴシック" pitchFamily="8" charset="-128"/>
              </a:rPr>
              <a:t>1</a:t>
            </a:r>
            <a:r>
              <a:rPr lang="en-US" dirty="0" smtClean="0">
                <a:ea typeface="ＭＳ Ｐゴシック" pitchFamily="8" charset="-128"/>
              </a:rPr>
              <a:t>),S(x</a:t>
            </a:r>
            <a:r>
              <a:rPr lang="en-US" baseline="-25000" dirty="0" smtClean="0">
                <a:ea typeface="ＭＳ Ｐゴシック" pitchFamily="8" charset="-128"/>
              </a:rPr>
              <a:t>1</a:t>
            </a:r>
            <a:r>
              <a:rPr lang="en-US" dirty="0" smtClean="0">
                <a:ea typeface="ＭＳ Ｐゴシック" pitchFamily="8" charset="-128"/>
              </a:rPr>
              <a:t>,y</a:t>
            </a:r>
            <a:r>
              <a:rPr lang="en-US" baseline="-25000" dirty="0" smtClean="0">
                <a:ea typeface="ＭＳ Ｐゴシック" pitchFamily="8" charset="-128"/>
              </a:rPr>
              <a:t>1</a:t>
            </a:r>
            <a:r>
              <a:rPr lang="en-US" dirty="0" smtClean="0">
                <a:ea typeface="ＭＳ Ｐゴシック" pitchFamily="8" charset="-128"/>
              </a:rPr>
              <a:t>), T(x</a:t>
            </a:r>
            <a:r>
              <a:rPr lang="en-US" baseline="-25000" dirty="0" smtClean="0">
                <a:ea typeface="ＭＳ Ｐゴシック" pitchFamily="8" charset="-128"/>
              </a:rPr>
              <a:t>2</a:t>
            </a:r>
            <a:r>
              <a:rPr lang="en-US" dirty="0" smtClean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,S(</a:t>
            </a:r>
            <a:r>
              <a:rPr lang="en-US" dirty="0" smtClean="0">
                <a:ea typeface="ＭＳ Ｐゴシック" pitchFamily="8" charset="-128"/>
              </a:rPr>
              <a:t>x</a:t>
            </a:r>
            <a:r>
              <a:rPr lang="en-US" baseline="-25000" dirty="0" smtClean="0">
                <a:ea typeface="ＭＳ Ｐゴシック" pitchFamily="8" charset="-128"/>
              </a:rPr>
              <a:t>2</a:t>
            </a:r>
            <a:r>
              <a:rPr lang="en-US" dirty="0" smtClean="0">
                <a:ea typeface="ＭＳ Ｐゴシック" pitchFamily="8" charset="-128"/>
              </a:rPr>
              <a:t>,y</a:t>
            </a:r>
            <a:r>
              <a:rPr lang="en-US" baseline="-25000" dirty="0" smtClean="0">
                <a:ea typeface="ＭＳ Ｐゴシック" pitchFamily="8" charset="-128"/>
              </a:rPr>
              <a:t>2</a:t>
            </a:r>
            <a:r>
              <a:rPr lang="en-US" dirty="0" smtClean="0">
                <a:ea typeface="ＭＳ Ｐゴシック" pitchFamily="8" charset="-128"/>
              </a:rPr>
              <a:t>)</a:t>
            </a:r>
            <a:endParaRPr lang="en-US" dirty="0">
              <a:ea typeface="ＭＳ Ｐゴシック" pitchFamily="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88496" y="1825648"/>
            <a:ext cx="4615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= [∃</a:t>
            </a:r>
            <a:r>
              <a:rPr lang="en-US" sz="1400" dirty="0" smtClean="0">
                <a:ea typeface="ＭＳ Ｐゴシック" pitchFamily="8" charset="-128"/>
              </a:rPr>
              <a:t>x</a:t>
            </a:r>
            <a:r>
              <a:rPr lang="en-US" sz="1400" baseline="-25000" dirty="0" smtClean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 smtClean="0">
                <a:ea typeface="ＭＳ Ｐゴシック" pitchFamily="8" charset="-128"/>
              </a:rPr>
              <a:t>y</a:t>
            </a:r>
            <a:r>
              <a:rPr lang="en-US" sz="1400" baseline="-25000" dirty="0" smtClean="0">
                <a:ea typeface="ＭＳ Ｐゴシック" pitchFamily="8" charset="-128"/>
              </a:rPr>
              <a:t>1</a:t>
            </a:r>
            <a:r>
              <a:rPr lang="en-US" sz="1400" dirty="0" smtClean="0">
                <a:ea typeface="ＭＳ Ｐゴシック" pitchFamily="8" charset="-128"/>
              </a:rPr>
              <a:t>R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r>
              <a:rPr lang="en-US" sz="1400" dirty="0" smtClean="0"/>
              <a:t>∧</a:t>
            </a:r>
            <a:r>
              <a:rPr lang="en-US" sz="1400" dirty="0" smtClean="0">
                <a:ea typeface="ＭＳ Ｐゴシック" pitchFamily="8" charset="-128"/>
              </a:rPr>
              <a:t>S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 smtClean="0">
                <a:ea typeface="ＭＳ Ｐゴシック" pitchFamily="8" charset="-128"/>
              </a:rPr>
              <a:t>)]  </a:t>
            </a:r>
            <a:r>
              <a:rPr lang="en-US" sz="1400" dirty="0" smtClean="0"/>
              <a:t>∧  [∃</a:t>
            </a:r>
            <a:r>
              <a:rPr lang="en-US" sz="1400" dirty="0" smtClean="0">
                <a:ea typeface="ＭＳ Ｐゴシック" pitchFamily="8" charset="-128"/>
              </a:rPr>
              <a:t>x</a:t>
            </a:r>
            <a:r>
              <a:rPr lang="en-US" sz="1400" baseline="-25000" dirty="0" smtClean="0">
                <a:ea typeface="ＭＳ Ｐゴシック" pitchFamily="8" charset="-128"/>
              </a:rPr>
              <a:t>2</a:t>
            </a:r>
            <a:r>
              <a:rPr lang="en-US" sz="1400" dirty="0" smtClean="0"/>
              <a:t>∃</a:t>
            </a:r>
            <a:r>
              <a:rPr lang="en-US" sz="1400" dirty="0" smtClean="0">
                <a:ea typeface="ＭＳ Ｐゴシック" pitchFamily="8" charset="-128"/>
              </a:rPr>
              <a:t>y</a:t>
            </a:r>
            <a:r>
              <a:rPr lang="en-US" sz="1400" baseline="-25000" dirty="0" smtClean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T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r>
              <a:rPr lang="en-US" sz="1400" dirty="0" smtClean="0"/>
              <a:t>∧</a:t>
            </a:r>
            <a:r>
              <a:rPr lang="en-US" sz="1400" dirty="0" smtClean="0">
                <a:ea typeface="ＭＳ Ｐゴシック" pitchFamily="8" charset="-128"/>
              </a:rPr>
              <a:t>S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)]</a:t>
            </a:r>
            <a:endParaRPr lang="en-US" sz="1400" dirty="0">
              <a:ea typeface="ＭＳ Ｐゴシック" pitchFamily="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09522" y="2583529"/>
            <a:ext cx="20722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1</a:t>
            </a:r>
            <a:r>
              <a:rPr lang="en-US" dirty="0" smtClean="0">
                <a:ea typeface="ＭＳ Ｐゴシック" pitchFamily="8" charset="-128"/>
              </a:rPr>
              <a:t>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 smtClean="0">
                <a:ea typeface="ＭＳ Ｐゴシック" pitchFamily="8" charset="-128"/>
              </a:rPr>
              <a:t>R(x</a:t>
            </a:r>
            <a:r>
              <a:rPr lang="en-US" baseline="-25000" dirty="0" smtClean="0">
                <a:ea typeface="ＭＳ Ｐゴシック" pitchFamily="8" charset="-128"/>
              </a:rPr>
              <a:t>1</a:t>
            </a:r>
            <a:r>
              <a:rPr lang="en-US" dirty="0" smtClean="0">
                <a:ea typeface="ＭＳ Ｐゴシック" pitchFamily="8" charset="-128"/>
              </a:rPr>
              <a:t>),S(x</a:t>
            </a:r>
            <a:r>
              <a:rPr lang="en-US" baseline="-25000" dirty="0" smtClean="0">
                <a:ea typeface="ＭＳ Ｐゴシック" pitchFamily="8" charset="-128"/>
              </a:rPr>
              <a:t>1</a:t>
            </a:r>
            <a:r>
              <a:rPr lang="en-US" dirty="0" smtClean="0">
                <a:ea typeface="ＭＳ Ｐゴシック" pitchFamily="8" charset="-128"/>
              </a:rPr>
              <a:t>,y</a:t>
            </a:r>
            <a:r>
              <a:rPr lang="en-US" baseline="-25000" dirty="0" smtClean="0">
                <a:ea typeface="ＭＳ Ｐゴシック" pitchFamily="8" charset="-128"/>
              </a:rPr>
              <a:t>1</a:t>
            </a:r>
            <a:r>
              <a:rPr lang="en-US" dirty="0" smtClean="0">
                <a:ea typeface="ＭＳ Ｐゴシック" pitchFamily="8" charset="-128"/>
              </a:rPr>
              <a:t>)</a:t>
            </a:r>
            <a:endParaRPr lang="en-US" dirty="0">
              <a:ea typeface="ＭＳ Ｐゴシック" pitchFamily="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10813" y="2583529"/>
            <a:ext cx="20424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2</a:t>
            </a:r>
            <a:r>
              <a:rPr lang="en-US" dirty="0" smtClean="0">
                <a:ea typeface="ＭＳ Ｐゴシック" pitchFamily="8" charset="-128"/>
              </a:rPr>
              <a:t>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 smtClean="0">
                <a:ea typeface="ＭＳ Ｐゴシック" pitchFamily="8" charset="-128"/>
              </a:rPr>
              <a:t>T(x</a:t>
            </a:r>
            <a:r>
              <a:rPr lang="en-US" baseline="-25000" dirty="0" smtClean="0">
                <a:ea typeface="ＭＳ Ｐゴシック" pitchFamily="8" charset="-128"/>
              </a:rPr>
              <a:t>2</a:t>
            </a:r>
            <a:r>
              <a:rPr lang="en-US" dirty="0" smtClean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,S(</a:t>
            </a:r>
            <a:r>
              <a:rPr lang="en-US" dirty="0" smtClean="0">
                <a:ea typeface="ＭＳ Ｐゴシック" pitchFamily="8" charset="-128"/>
              </a:rPr>
              <a:t>x</a:t>
            </a:r>
            <a:r>
              <a:rPr lang="en-US" baseline="-25000" dirty="0" smtClean="0">
                <a:ea typeface="ＭＳ Ｐゴシック" pitchFamily="8" charset="-128"/>
              </a:rPr>
              <a:t>2</a:t>
            </a:r>
            <a:r>
              <a:rPr lang="en-US" dirty="0" smtClean="0">
                <a:ea typeface="ＭＳ Ｐゴシック" pitchFamily="8" charset="-128"/>
              </a:rPr>
              <a:t>,y</a:t>
            </a:r>
            <a:r>
              <a:rPr lang="en-US" baseline="-25000" dirty="0" smtClean="0">
                <a:ea typeface="ＭＳ Ｐゴシック" pitchFamily="8" charset="-128"/>
              </a:rPr>
              <a:t>2</a:t>
            </a:r>
            <a:r>
              <a:rPr lang="en-US" dirty="0" smtClean="0">
                <a:ea typeface="ＭＳ Ｐゴシック" pitchFamily="8" charset="-128"/>
              </a:rPr>
              <a:t>)</a:t>
            </a:r>
            <a:endParaRPr lang="en-US" dirty="0">
              <a:ea typeface="ＭＳ Ｐゴシック" pitchFamily="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2583529"/>
            <a:ext cx="17859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J</a:t>
            </a:r>
            <a:r>
              <a:rPr lang="en-US" dirty="0" smtClean="0">
                <a:ea typeface="ＭＳ Ｐゴシック" pitchFamily="8" charset="-128"/>
              </a:rPr>
              <a:t> =  </a:t>
            </a:r>
            <a:r>
              <a:rPr lang="en-US" dirty="0" smtClean="0">
                <a:solidFill>
                  <a:schemeClr val="tx2"/>
                </a:solidFill>
                <a:ea typeface="ＭＳ Ｐゴシック" pitchFamily="8" charset="-128"/>
              </a:rPr>
              <a:t>Q</a:t>
            </a:r>
            <a:r>
              <a:rPr lang="en-US" baseline="-25000" dirty="0" smtClean="0">
                <a:solidFill>
                  <a:schemeClr val="tx2"/>
                </a:solidFill>
                <a:ea typeface="ＭＳ Ｐゴシック" pitchFamily="8" charset="-128"/>
              </a:rPr>
              <a:t>1</a:t>
            </a:r>
            <a:r>
              <a:rPr lang="en-US" dirty="0" smtClean="0">
                <a:ea typeface="ＭＳ Ｐゴシック" pitchFamily="8" charset="-128"/>
              </a:rPr>
              <a:t>  </a:t>
            </a:r>
            <a:r>
              <a:rPr lang="en-US" dirty="0" smtClean="0"/>
              <a:t>∧  </a:t>
            </a:r>
            <a:r>
              <a:rPr lang="en-US" dirty="0" smtClean="0">
                <a:solidFill>
                  <a:srgbClr val="D2533C"/>
                </a:solidFill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</a:rPr>
              <a:t>2</a:t>
            </a: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 </a:t>
            </a:r>
            <a:r>
              <a:rPr lang="en-US" dirty="0" smtClean="0">
                <a:ea typeface="ＭＳ Ｐゴシック" pitchFamily="8" charset="-128"/>
              </a:rPr>
              <a:t> </a:t>
            </a:r>
            <a:endParaRPr lang="en-US" dirty="0">
              <a:ea typeface="ＭＳ Ｐゴシック" pitchFamily="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0921" y="2583529"/>
            <a:ext cx="77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wobei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 smtClean="0"/>
              <a:t>Probabilistic Databases - Dan 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67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1773636"/>
            <a:ext cx="35599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J</a:t>
            </a:r>
            <a:r>
              <a:rPr lang="en-US" dirty="0" smtClean="0">
                <a:ea typeface="ＭＳ Ｐゴシック" pitchFamily="8" charset="-128"/>
              </a:rPr>
              <a:t>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 smtClean="0">
                <a:ea typeface="ＭＳ Ｐゴシック" pitchFamily="8" charset="-128"/>
              </a:rPr>
              <a:t>R(x</a:t>
            </a:r>
            <a:r>
              <a:rPr lang="en-US" baseline="-25000" dirty="0" smtClean="0">
                <a:ea typeface="ＭＳ Ｐゴシック" pitchFamily="8" charset="-128"/>
              </a:rPr>
              <a:t>1</a:t>
            </a:r>
            <a:r>
              <a:rPr lang="en-US" dirty="0" smtClean="0">
                <a:ea typeface="ＭＳ Ｐゴシック" pitchFamily="8" charset="-128"/>
              </a:rPr>
              <a:t>),S(x</a:t>
            </a:r>
            <a:r>
              <a:rPr lang="en-US" baseline="-25000" dirty="0" smtClean="0">
                <a:ea typeface="ＭＳ Ｐゴシック" pitchFamily="8" charset="-128"/>
              </a:rPr>
              <a:t>1</a:t>
            </a:r>
            <a:r>
              <a:rPr lang="en-US" dirty="0" smtClean="0">
                <a:ea typeface="ＭＳ Ｐゴシック" pitchFamily="8" charset="-128"/>
              </a:rPr>
              <a:t>,y</a:t>
            </a:r>
            <a:r>
              <a:rPr lang="en-US" baseline="-25000" dirty="0" smtClean="0">
                <a:ea typeface="ＭＳ Ｐゴシック" pitchFamily="8" charset="-128"/>
              </a:rPr>
              <a:t>1</a:t>
            </a:r>
            <a:r>
              <a:rPr lang="en-US" dirty="0" smtClean="0">
                <a:ea typeface="ＭＳ Ｐゴシック" pitchFamily="8" charset="-128"/>
              </a:rPr>
              <a:t>), T(x</a:t>
            </a:r>
            <a:r>
              <a:rPr lang="en-US" baseline="-25000" dirty="0" smtClean="0">
                <a:ea typeface="ＭＳ Ｐゴシック" pitchFamily="8" charset="-128"/>
              </a:rPr>
              <a:t>2</a:t>
            </a:r>
            <a:r>
              <a:rPr lang="en-US" dirty="0" smtClean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,S(</a:t>
            </a:r>
            <a:r>
              <a:rPr lang="en-US" dirty="0" smtClean="0">
                <a:ea typeface="ＭＳ Ｐゴシック" pitchFamily="8" charset="-128"/>
              </a:rPr>
              <a:t>x</a:t>
            </a:r>
            <a:r>
              <a:rPr lang="en-US" baseline="-25000" dirty="0" smtClean="0">
                <a:ea typeface="ＭＳ Ｐゴシック" pitchFamily="8" charset="-128"/>
              </a:rPr>
              <a:t>2</a:t>
            </a:r>
            <a:r>
              <a:rPr lang="en-US" dirty="0" smtClean="0">
                <a:ea typeface="ＭＳ Ｐゴシック" pitchFamily="8" charset="-128"/>
              </a:rPr>
              <a:t>,y</a:t>
            </a:r>
            <a:r>
              <a:rPr lang="en-US" baseline="-25000" dirty="0" smtClean="0">
                <a:ea typeface="ＭＳ Ｐゴシック" pitchFamily="8" charset="-128"/>
              </a:rPr>
              <a:t>2</a:t>
            </a:r>
            <a:r>
              <a:rPr lang="en-US" dirty="0" smtClean="0">
                <a:ea typeface="ＭＳ Ｐゴシック" pitchFamily="8" charset="-128"/>
              </a:rPr>
              <a:t>)</a:t>
            </a:r>
            <a:endParaRPr lang="en-US" dirty="0">
              <a:ea typeface="ＭＳ Ｐゴシック" pitchFamily="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88496" y="1825648"/>
            <a:ext cx="4615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= [∃</a:t>
            </a:r>
            <a:r>
              <a:rPr lang="en-US" sz="1400" dirty="0" smtClean="0">
                <a:ea typeface="ＭＳ Ｐゴシック" pitchFamily="8" charset="-128"/>
              </a:rPr>
              <a:t>x</a:t>
            </a:r>
            <a:r>
              <a:rPr lang="en-US" sz="1400" baseline="-25000" dirty="0" smtClean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 smtClean="0">
                <a:ea typeface="ＭＳ Ｐゴシック" pitchFamily="8" charset="-128"/>
              </a:rPr>
              <a:t>y</a:t>
            </a:r>
            <a:r>
              <a:rPr lang="en-US" sz="1400" baseline="-25000" dirty="0" smtClean="0">
                <a:ea typeface="ＭＳ Ｐゴシック" pitchFamily="8" charset="-128"/>
              </a:rPr>
              <a:t>1</a:t>
            </a:r>
            <a:r>
              <a:rPr lang="en-US" sz="1400" dirty="0" smtClean="0">
                <a:ea typeface="ＭＳ Ｐゴシック" pitchFamily="8" charset="-128"/>
              </a:rPr>
              <a:t>R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r>
              <a:rPr lang="en-US" sz="1400" dirty="0" smtClean="0"/>
              <a:t>∧</a:t>
            </a:r>
            <a:r>
              <a:rPr lang="en-US" sz="1400" dirty="0" smtClean="0">
                <a:ea typeface="ＭＳ Ｐゴシック" pitchFamily="8" charset="-128"/>
              </a:rPr>
              <a:t>S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 smtClean="0">
                <a:ea typeface="ＭＳ Ｐゴシック" pitchFamily="8" charset="-128"/>
              </a:rPr>
              <a:t>)]  </a:t>
            </a:r>
            <a:r>
              <a:rPr lang="en-US" sz="1400" dirty="0" smtClean="0"/>
              <a:t>∧  [∃</a:t>
            </a:r>
            <a:r>
              <a:rPr lang="en-US" sz="1400" dirty="0" smtClean="0">
                <a:ea typeface="ＭＳ Ｐゴシック" pitchFamily="8" charset="-128"/>
              </a:rPr>
              <a:t>x</a:t>
            </a:r>
            <a:r>
              <a:rPr lang="en-US" sz="1400" baseline="-25000" dirty="0" smtClean="0">
                <a:ea typeface="ＭＳ Ｐゴシック" pitchFamily="8" charset="-128"/>
              </a:rPr>
              <a:t>2</a:t>
            </a:r>
            <a:r>
              <a:rPr lang="en-US" sz="1400" dirty="0" smtClean="0"/>
              <a:t>∃</a:t>
            </a:r>
            <a:r>
              <a:rPr lang="en-US" sz="1400" dirty="0" smtClean="0">
                <a:ea typeface="ＭＳ Ｐゴシック" pitchFamily="8" charset="-128"/>
              </a:rPr>
              <a:t>y</a:t>
            </a:r>
            <a:r>
              <a:rPr lang="en-US" sz="1400" baseline="-25000" dirty="0" smtClean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T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)</a:t>
            </a:r>
            <a:r>
              <a:rPr lang="en-US" sz="1400" dirty="0" smtClean="0"/>
              <a:t>∧</a:t>
            </a:r>
            <a:r>
              <a:rPr lang="en-US" sz="1400" dirty="0" smtClean="0">
                <a:ea typeface="ＭＳ Ｐゴシック" pitchFamily="8" charset="-128"/>
              </a:rPr>
              <a:t>S</a:t>
            </a:r>
            <a:r>
              <a:rPr lang="en-US" sz="1400" dirty="0">
                <a:ea typeface="ＭＳ Ｐゴシック" pitchFamily="8" charset="-128"/>
              </a:rPr>
              <a:t>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 smtClean="0">
                <a:ea typeface="ＭＳ Ｐゴシック" pitchFamily="8" charset="-128"/>
              </a:rPr>
              <a:t>)]</a:t>
            </a:r>
            <a:endParaRPr lang="en-US" sz="1400" dirty="0">
              <a:ea typeface="ＭＳ Ｐゴシック" pitchFamily="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09522" y="2583529"/>
            <a:ext cx="20722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1</a:t>
            </a:r>
            <a:r>
              <a:rPr lang="en-US" dirty="0" smtClean="0">
                <a:ea typeface="ＭＳ Ｐゴシック" pitchFamily="8" charset="-128"/>
              </a:rPr>
              <a:t>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 smtClean="0">
                <a:ea typeface="ＭＳ Ｐゴシック" pitchFamily="8" charset="-128"/>
              </a:rPr>
              <a:t>R(x</a:t>
            </a:r>
            <a:r>
              <a:rPr lang="en-US" baseline="-25000" dirty="0" smtClean="0">
                <a:ea typeface="ＭＳ Ｐゴシック" pitchFamily="8" charset="-128"/>
              </a:rPr>
              <a:t>1</a:t>
            </a:r>
            <a:r>
              <a:rPr lang="en-US" dirty="0" smtClean="0">
                <a:ea typeface="ＭＳ Ｐゴシック" pitchFamily="8" charset="-128"/>
              </a:rPr>
              <a:t>),S(x</a:t>
            </a:r>
            <a:r>
              <a:rPr lang="en-US" baseline="-25000" dirty="0" smtClean="0">
                <a:ea typeface="ＭＳ Ｐゴシック" pitchFamily="8" charset="-128"/>
              </a:rPr>
              <a:t>1</a:t>
            </a:r>
            <a:r>
              <a:rPr lang="en-US" dirty="0" smtClean="0">
                <a:ea typeface="ＭＳ Ｐゴシック" pitchFamily="8" charset="-128"/>
              </a:rPr>
              <a:t>,y</a:t>
            </a:r>
            <a:r>
              <a:rPr lang="en-US" baseline="-25000" dirty="0" smtClean="0">
                <a:ea typeface="ＭＳ Ｐゴシック" pitchFamily="8" charset="-128"/>
              </a:rPr>
              <a:t>1</a:t>
            </a:r>
            <a:r>
              <a:rPr lang="en-US" dirty="0" smtClean="0">
                <a:ea typeface="ＭＳ Ｐゴシック" pitchFamily="8" charset="-128"/>
              </a:rPr>
              <a:t>)</a:t>
            </a:r>
            <a:endParaRPr lang="en-US" dirty="0">
              <a:ea typeface="ＭＳ Ｐゴシック" pitchFamily="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10813" y="2583529"/>
            <a:ext cx="20424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2</a:t>
            </a:r>
            <a:r>
              <a:rPr lang="en-US" dirty="0" smtClean="0">
                <a:ea typeface="ＭＳ Ｐゴシック" pitchFamily="8" charset="-128"/>
              </a:rPr>
              <a:t>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 smtClean="0">
                <a:ea typeface="ＭＳ Ｐゴシック" pitchFamily="8" charset="-128"/>
              </a:rPr>
              <a:t>T(x</a:t>
            </a:r>
            <a:r>
              <a:rPr lang="en-US" baseline="-25000" dirty="0" smtClean="0">
                <a:ea typeface="ＭＳ Ｐゴシック" pitchFamily="8" charset="-128"/>
              </a:rPr>
              <a:t>2</a:t>
            </a:r>
            <a:r>
              <a:rPr lang="en-US" dirty="0" smtClean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,S(</a:t>
            </a:r>
            <a:r>
              <a:rPr lang="en-US" dirty="0" smtClean="0">
                <a:ea typeface="ＭＳ Ｐゴシック" pitchFamily="8" charset="-128"/>
              </a:rPr>
              <a:t>x</a:t>
            </a:r>
            <a:r>
              <a:rPr lang="en-US" baseline="-25000" dirty="0" smtClean="0">
                <a:ea typeface="ＭＳ Ｐゴシック" pitchFamily="8" charset="-128"/>
              </a:rPr>
              <a:t>2</a:t>
            </a:r>
            <a:r>
              <a:rPr lang="en-US" dirty="0" smtClean="0">
                <a:ea typeface="ＭＳ Ｐゴシック" pitchFamily="8" charset="-128"/>
              </a:rPr>
              <a:t>,y</a:t>
            </a:r>
            <a:r>
              <a:rPr lang="en-US" baseline="-25000" dirty="0" smtClean="0">
                <a:ea typeface="ＭＳ Ｐゴシック" pitchFamily="8" charset="-128"/>
              </a:rPr>
              <a:t>2</a:t>
            </a:r>
            <a:r>
              <a:rPr lang="en-US" dirty="0" smtClean="0">
                <a:ea typeface="ＭＳ Ｐゴシック" pitchFamily="8" charset="-128"/>
              </a:rPr>
              <a:t>)</a:t>
            </a:r>
            <a:endParaRPr lang="en-US" dirty="0">
              <a:ea typeface="ＭＳ Ｐゴシック" pitchFamily="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2583529"/>
            <a:ext cx="16914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J</a:t>
            </a:r>
            <a:r>
              <a:rPr lang="en-US" dirty="0" smtClean="0">
                <a:ea typeface="ＭＳ Ｐゴシック" pitchFamily="8" charset="-128"/>
              </a:rPr>
              <a:t> =  </a:t>
            </a: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  <a:ea typeface="ＭＳ Ｐゴシック" pitchFamily="8" charset="-128"/>
              </a:rPr>
              <a:t>1</a:t>
            </a:r>
            <a:r>
              <a:rPr lang="en-US" dirty="0" smtClean="0">
                <a:ea typeface="ＭＳ Ｐゴシック" pitchFamily="8" charset="-128"/>
              </a:rPr>
              <a:t>  </a:t>
            </a:r>
            <a:r>
              <a:rPr lang="en-US" dirty="0" smtClean="0"/>
              <a:t>∧  </a:t>
            </a:r>
            <a:r>
              <a:rPr lang="en-US" dirty="0" smtClean="0">
                <a:solidFill>
                  <a:srgbClr val="D2533C"/>
                </a:solidFill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</a:rPr>
              <a:t>2</a:t>
            </a:r>
            <a:r>
              <a:rPr lang="en-US" dirty="0" smtClean="0">
                <a:solidFill>
                  <a:srgbClr val="D2533C"/>
                </a:solidFill>
                <a:ea typeface="ＭＳ Ｐゴシック" pitchFamily="8" charset="-128"/>
              </a:rPr>
              <a:t> </a:t>
            </a:r>
            <a:r>
              <a:rPr lang="en-US" dirty="0" smtClean="0">
                <a:ea typeface="ＭＳ Ｐゴシック" pitchFamily="8" charset="-128"/>
              </a:rPr>
              <a:t> </a:t>
            </a:r>
            <a:endParaRPr lang="en-US" dirty="0">
              <a:ea typeface="ＭＳ Ｐゴシック" pitchFamily="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0921" y="2583529"/>
            <a:ext cx="77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wobei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959101"/>
            <a:ext cx="5349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D2533C"/>
                </a:solidFill>
              </a:rPr>
              <a:t>Q</a:t>
            </a:r>
            <a:r>
              <a:rPr lang="en-US" sz="2400" baseline="-25000" dirty="0" smtClean="0">
                <a:solidFill>
                  <a:srgbClr val="D2533C"/>
                </a:solidFill>
              </a:rPr>
              <a:t>J</a:t>
            </a:r>
            <a:r>
              <a:rPr lang="en-US" sz="2400" dirty="0" smtClean="0"/>
              <a:t>)   =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(</a:t>
            </a:r>
            <a:r>
              <a:rPr lang="en-US" sz="2400" dirty="0" smtClean="0">
                <a:solidFill>
                  <a:srgbClr val="D2533C"/>
                </a:solidFill>
              </a:rPr>
              <a:t>Q</a:t>
            </a:r>
            <a:r>
              <a:rPr lang="en-US" sz="2400" baseline="-25000" dirty="0" smtClean="0">
                <a:solidFill>
                  <a:srgbClr val="D2533C"/>
                </a:solidFill>
              </a:rPr>
              <a:t>1</a:t>
            </a:r>
            <a:r>
              <a:rPr lang="en-US" sz="2400" dirty="0" smtClean="0"/>
              <a:t>) +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(</a:t>
            </a:r>
            <a:r>
              <a:rPr lang="en-US" sz="2400" dirty="0" smtClean="0">
                <a:solidFill>
                  <a:srgbClr val="D2533C"/>
                </a:solidFill>
              </a:rPr>
              <a:t>Q</a:t>
            </a:r>
            <a:r>
              <a:rPr lang="en-US" sz="2400" baseline="-25000" dirty="0" smtClean="0">
                <a:solidFill>
                  <a:srgbClr val="D2533C"/>
                </a:solidFill>
              </a:rPr>
              <a:t>2</a:t>
            </a:r>
            <a:r>
              <a:rPr lang="en-US" sz="2400" dirty="0" smtClean="0"/>
              <a:t>) -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D2533C"/>
                </a:solidFill>
              </a:rPr>
              <a:t>Q</a:t>
            </a:r>
            <a:r>
              <a:rPr lang="en-US" sz="2400" baseline="-25000" dirty="0" smtClean="0">
                <a:solidFill>
                  <a:srgbClr val="D2533C"/>
                </a:solidFill>
              </a:rPr>
              <a:t>1 </a:t>
            </a:r>
            <a:r>
              <a:rPr lang="en-US" sz="2400" dirty="0" smtClean="0"/>
              <a:t>∨ </a:t>
            </a:r>
            <a:r>
              <a:rPr lang="en-US" sz="2400" dirty="0" smtClean="0">
                <a:solidFill>
                  <a:srgbClr val="D2533C"/>
                </a:solidFill>
              </a:rPr>
              <a:t>Q</a:t>
            </a:r>
            <a:r>
              <a:rPr lang="en-US" sz="2400" baseline="-25000" dirty="0" smtClean="0">
                <a:solidFill>
                  <a:srgbClr val="D2533C"/>
                </a:solidFill>
              </a:rPr>
              <a:t>2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32566" y="4890038"/>
            <a:ext cx="42883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Q</a:t>
            </a:r>
            <a:r>
              <a:rPr lang="en-US" baseline="-25000" dirty="0" smtClean="0">
                <a:solidFill>
                  <a:schemeClr val="tx2"/>
                </a:solidFill>
              </a:rPr>
              <a:t>1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 =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hierarchische</a:t>
            </a:r>
            <a:r>
              <a:rPr lang="en-US" dirty="0" smtClean="0"/>
              <a:t> CQ </a:t>
            </a:r>
            <a:r>
              <a:rPr lang="en-US" dirty="0" err="1" smtClean="0"/>
              <a:t>ohne</a:t>
            </a:r>
            <a:r>
              <a:rPr lang="en-US" dirty="0" smtClean="0"/>
              <a:t> Self-Joins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Q</a:t>
            </a:r>
            <a:r>
              <a:rPr lang="en-US" baseline="-25000" dirty="0" smtClean="0">
                <a:solidFill>
                  <a:schemeClr val="tx2"/>
                </a:solidFill>
              </a:rPr>
              <a:t>2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dito</a:t>
            </a:r>
            <a:endParaRPr lang="en-US" dirty="0"/>
          </a:p>
          <a:p>
            <a:endParaRPr lang="en-US" dirty="0" smtClean="0">
              <a:solidFill>
                <a:srgbClr val="D2533C"/>
              </a:solidFill>
            </a:endParaRPr>
          </a:p>
          <a:p>
            <a:r>
              <a:rPr lang="en-US" dirty="0" smtClean="0">
                <a:solidFill>
                  <a:srgbClr val="D2533C"/>
                </a:solidFill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</a:rPr>
              <a:t>1 </a:t>
            </a:r>
            <a:r>
              <a:rPr lang="en-US" dirty="0"/>
              <a:t>∨ </a:t>
            </a:r>
            <a:r>
              <a:rPr lang="en-US" dirty="0" smtClean="0">
                <a:solidFill>
                  <a:srgbClr val="D2533C"/>
                </a:solidFill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</a:rPr>
              <a:t>2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D2533C"/>
                </a:solidFill>
              </a:rPr>
              <a:t>Q</a:t>
            </a:r>
            <a:r>
              <a:rPr lang="en-US" baseline="-25000" dirty="0" smtClean="0">
                <a:solidFill>
                  <a:srgbClr val="D2533C"/>
                </a:solidFill>
              </a:rPr>
              <a:t>U</a:t>
            </a:r>
            <a:r>
              <a:rPr lang="en-US" dirty="0" smtClean="0"/>
              <a:t>,    </a:t>
            </a:r>
            <a:r>
              <a:rPr lang="en-US" dirty="0" err="1" smtClean="0"/>
              <a:t>siehe</a:t>
            </a:r>
            <a:r>
              <a:rPr lang="en-US" dirty="0" smtClean="0"/>
              <a:t> </a:t>
            </a:r>
            <a:r>
              <a:rPr lang="en-US" dirty="0" err="1" smtClean="0"/>
              <a:t>vorige</a:t>
            </a:r>
            <a:r>
              <a:rPr lang="en-US" dirty="0" smtClean="0"/>
              <a:t> </a:t>
            </a:r>
            <a:r>
              <a:rPr lang="en-US" dirty="0" err="1" smtClean="0"/>
              <a:t>Folien</a:t>
            </a:r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 smtClean="0"/>
              <a:t>Probabilistic Databases - Dan 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4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Einsicht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Vereinigung</a:t>
            </a:r>
            <a:r>
              <a:rPr lang="en-US" dirty="0" smtClean="0"/>
              <a:t> (union) </a:t>
            </a:r>
            <a:r>
              <a:rPr lang="en-US" dirty="0" err="1" smtClean="0"/>
              <a:t>für</a:t>
            </a:r>
            <a:r>
              <a:rPr lang="en-US" dirty="0" smtClean="0"/>
              <a:t> Self-Joins!</a:t>
            </a:r>
          </a:p>
          <a:p>
            <a:endParaRPr lang="en-US" dirty="0" smtClean="0"/>
          </a:p>
          <a:p>
            <a:r>
              <a:rPr lang="en-US" dirty="0" smtClean="0"/>
              <a:t>Conjunctive Queries = </a:t>
            </a:r>
            <a:r>
              <a:rPr lang="en-US" dirty="0" err="1" smtClean="0"/>
              <a:t>Keine</a:t>
            </a:r>
            <a:r>
              <a:rPr lang="en-US" dirty="0" smtClean="0"/>
              <a:t> “</a:t>
            </a:r>
            <a:r>
              <a:rPr lang="en-US" dirty="0" err="1" smtClean="0"/>
              <a:t>natürliche</a:t>
            </a:r>
            <a:r>
              <a:rPr lang="en-US" dirty="0" smtClean="0"/>
              <a:t>” </a:t>
            </a:r>
            <a:r>
              <a:rPr lang="en-US" dirty="0" err="1" smtClean="0"/>
              <a:t>Klassen</a:t>
            </a:r>
            <a:r>
              <a:rPr lang="en-US" dirty="0" smtClean="0"/>
              <a:t> von </a:t>
            </a:r>
            <a:r>
              <a:rPr lang="en-US" dirty="0" err="1" smtClean="0"/>
              <a:t>Anfragen</a:t>
            </a:r>
            <a:r>
              <a:rPr lang="en-US" dirty="0" smtClean="0"/>
              <a:t> von </a:t>
            </a:r>
            <a:r>
              <a:rPr lang="en-US" dirty="0" err="1" smtClean="0"/>
              <a:t>Probabilistische</a:t>
            </a:r>
            <a:r>
              <a:rPr lang="en-US" dirty="0" smtClean="0"/>
              <a:t> DBs</a:t>
            </a:r>
          </a:p>
          <a:p>
            <a:endParaRPr lang="en-US" dirty="0" smtClean="0"/>
          </a:p>
          <a:p>
            <a:r>
              <a:rPr lang="en-US" dirty="0" smtClean="0"/>
              <a:t>Unions of Conjunctive Queries = </a:t>
            </a:r>
            <a:r>
              <a:rPr lang="en-US" dirty="0"/>
              <a:t>die “</a:t>
            </a:r>
            <a:r>
              <a:rPr lang="en-US" dirty="0" err="1"/>
              <a:t>natürliche</a:t>
            </a:r>
            <a:r>
              <a:rPr lang="en-US" dirty="0"/>
              <a:t>” </a:t>
            </a:r>
            <a:r>
              <a:rPr lang="en-US" dirty="0" err="1" smtClean="0"/>
              <a:t>Klasse</a:t>
            </a:r>
            <a:r>
              <a:rPr lang="en-US" dirty="0" smtClean="0"/>
              <a:t> </a:t>
            </a:r>
            <a:r>
              <a:rPr lang="en-US" dirty="0"/>
              <a:t>von </a:t>
            </a:r>
            <a:r>
              <a:rPr lang="en-US" dirty="0" err="1"/>
              <a:t>Anfragen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049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sz="2400" dirty="0" smtClean="0"/>
              <a:t>Falls Anfrageformel mit Regeln transformiert werden kann, dann ist das Ergebnis sicher (</a:t>
            </a:r>
            <a:r>
              <a:rPr lang="de-DE" sz="2400" dirty="0" smtClean="0">
                <a:sym typeface="Wingdings"/>
              </a:rPr>
              <a:t> </a:t>
            </a:r>
            <a:r>
              <a:rPr lang="de-DE" sz="2400" dirty="0" err="1" smtClean="0">
                <a:solidFill>
                  <a:srgbClr val="170BFF"/>
                </a:solidFill>
                <a:sym typeface="Wingdings"/>
              </a:rPr>
              <a:t>Lifted</a:t>
            </a:r>
            <a:r>
              <a:rPr lang="de-DE" sz="2400" dirty="0" smtClean="0">
                <a:solidFill>
                  <a:srgbClr val="170BFF"/>
                </a:solidFill>
                <a:sym typeface="Wingdings"/>
              </a:rPr>
              <a:t> </a:t>
            </a:r>
            <a:r>
              <a:rPr lang="de-DE" sz="2400" dirty="0" err="1" smtClean="0">
                <a:solidFill>
                  <a:srgbClr val="170BFF"/>
                </a:solidFill>
                <a:sym typeface="Wingdings"/>
              </a:rPr>
              <a:t>Inference</a:t>
            </a:r>
            <a:r>
              <a:rPr lang="de-DE" sz="2400" dirty="0" smtClean="0">
                <a:sym typeface="Wingdings"/>
              </a:rPr>
              <a:t>)</a:t>
            </a:r>
            <a:endParaRPr lang="de-DE" sz="2400" dirty="0" smtClean="0"/>
          </a:p>
          <a:p>
            <a:r>
              <a:rPr lang="de-DE" sz="2400" dirty="0" smtClean="0"/>
              <a:t>Regeln sind aber nicht vollständig</a:t>
            </a:r>
          </a:p>
          <a:p>
            <a:pPr lvl="1"/>
            <a:r>
              <a:rPr lang="de-DE" dirty="0" err="1" smtClean="0"/>
              <a:t>Suciu</a:t>
            </a:r>
            <a:r>
              <a:rPr lang="de-DE" dirty="0" smtClean="0"/>
              <a:t> et al. stellen noch eine weitere Regel vor </a:t>
            </a:r>
            <a:br>
              <a:rPr lang="de-DE" dirty="0" smtClean="0"/>
            </a:br>
            <a:r>
              <a:rPr lang="de-DE" dirty="0" smtClean="0"/>
              <a:t>Damit lassen sich alle sicheren Pläne erzeugen</a:t>
            </a:r>
          </a:p>
          <a:p>
            <a:r>
              <a:rPr lang="de-DE" sz="2400" dirty="0" smtClean="0"/>
              <a:t>Aber: Nicht alle Anfragen lassen sich mit den Regeln behandeln (</a:t>
            </a:r>
            <a:r>
              <a:rPr lang="de-DE" sz="2400" dirty="0" smtClean="0">
                <a:sym typeface="Wingdings"/>
              </a:rPr>
              <a:t> nicht immer gibt es einen sicheren Plan)</a:t>
            </a:r>
          </a:p>
          <a:p>
            <a:pPr lvl="1"/>
            <a:r>
              <a:rPr lang="de-DE" sz="2200" dirty="0" smtClean="0">
                <a:sym typeface="Wingdings"/>
              </a:rPr>
              <a:t>Für bestimmte Anfragen müssen potentiell die Welten betrachtet werden</a:t>
            </a:r>
            <a:r>
              <a:rPr lang="de-DE" sz="2200" dirty="0">
                <a:sym typeface="Wingdings"/>
              </a:rPr>
              <a:t> </a:t>
            </a:r>
            <a:r>
              <a:rPr lang="de-DE" sz="2200" dirty="0" smtClean="0">
                <a:sym typeface="Wingdings"/>
              </a:rPr>
              <a:t>( </a:t>
            </a:r>
            <a:r>
              <a:rPr lang="de-DE" sz="2200" dirty="0" err="1" smtClean="0">
                <a:solidFill>
                  <a:srgbClr val="170BFF"/>
                </a:solidFill>
                <a:sym typeface="Wingdings"/>
              </a:rPr>
              <a:t>Grounded</a:t>
            </a:r>
            <a:r>
              <a:rPr lang="de-DE" sz="2200" dirty="0" smtClean="0">
                <a:solidFill>
                  <a:srgbClr val="170BFF"/>
                </a:solidFill>
                <a:sym typeface="Wingdings"/>
              </a:rPr>
              <a:t> </a:t>
            </a:r>
            <a:r>
              <a:rPr lang="de-DE" sz="2200" dirty="0" err="1" smtClean="0">
                <a:solidFill>
                  <a:srgbClr val="170BFF"/>
                </a:solidFill>
                <a:sym typeface="Wingdings"/>
              </a:rPr>
              <a:t>Inference</a:t>
            </a:r>
            <a:r>
              <a:rPr lang="de-DE" sz="2200" dirty="0" smtClean="0">
                <a:sym typeface="Wingdings"/>
              </a:rPr>
              <a:t>)</a:t>
            </a:r>
          </a:p>
          <a:p>
            <a:pPr lvl="1"/>
            <a:r>
              <a:rPr lang="de-DE" sz="2200" dirty="0" smtClean="0">
                <a:sym typeface="Wingdings"/>
              </a:rPr>
              <a:t>Frühes </a:t>
            </a:r>
            <a:r>
              <a:rPr lang="de-DE" sz="2200" dirty="0" err="1" smtClean="0">
                <a:sym typeface="Wingdings"/>
              </a:rPr>
              <a:t>probabilistisches</a:t>
            </a:r>
            <a:r>
              <a:rPr lang="de-DE" sz="2200" dirty="0" smtClean="0">
                <a:sym typeface="Wingdings"/>
              </a:rPr>
              <a:t> DB-System:</a:t>
            </a:r>
          </a:p>
          <a:p>
            <a:pPr lvl="2"/>
            <a:r>
              <a:rPr lang="de-DE" sz="2000" dirty="0" err="1" smtClean="0"/>
              <a:t>MayBMS</a:t>
            </a:r>
            <a:r>
              <a:rPr lang="de-DE" sz="2000" dirty="0" smtClean="0"/>
              <a:t> </a:t>
            </a:r>
            <a:r>
              <a:rPr lang="de-DE" sz="2000" dirty="0"/>
              <a:t>- A </a:t>
            </a:r>
            <a:r>
              <a:rPr lang="de-DE" sz="2000" dirty="0" err="1"/>
              <a:t>Probabilistic</a:t>
            </a:r>
            <a:r>
              <a:rPr lang="de-DE" sz="2000" dirty="0"/>
              <a:t> Database Management </a:t>
            </a:r>
            <a:r>
              <a:rPr lang="de-DE" sz="2000" dirty="0" smtClean="0"/>
              <a:t>System (http</a:t>
            </a:r>
            <a:r>
              <a:rPr lang="de-DE" sz="2000" dirty="0"/>
              <a:t>://</a:t>
            </a:r>
            <a:r>
              <a:rPr lang="de-DE" sz="2000" dirty="0" err="1" smtClean="0"/>
              <a:t>maybms.sourceforge.net</a:t>
            </a:r>
            <a:r>
              <a:rPr lang="de-DE" sz="2000" dirty="0"/>
              <a:t>)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286000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L. </a:t>
            </a:r>
            <a:r>
              <a:rPr lang="de-DE" sz="1200" dirty="0" err="1">
                <a:solidFill>
                  <a:srgbClr val="0000FF"/>
                </a:solidFill>
              </a:rPr>
              <a:t>Antova</a:t>
            </a:r>
            <a:r>
              <a:rPr lang="de-DE" sz="1200" dirty="0">
                <a:solidFill>
                  <a:srgbClr val="0000FF"/>
                </a:solidFill>
              </a:rPr>
              <a:t>, T. Jansen, C. Koch,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D. </a:t>
            </a:r>
            <a:r>
              <a:rPr lang="de-DE" sz="1200" dirty="0" err="1">
                <a:solidFill>
                  <a:srgbClr val="0000FF"/>
                </a:solidFill>
              </a:rPr>
              <a:t>Olteanu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smtClean="0">
                <a:solidFill>
                  <a:srgbClr val="0000FF"/>
                </a:solidFill>
              </a:rPr>
              <a:t>Fast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Simple Relational Processing of </a:t>
            </a:r>
            <a:r>
              <a:rPr lang="de-DE" sz="1200" dirty="0" err="1">
                <a:solidFill>
                  <a:srgbClr val="0000FF"/>
                </a:solidFill>
              </a:rPr>
              <a:t>Uncertain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smtClean="0">
                <a:solidFill>
                  <a:srgbClr val="0000FF"/>
                </a:solidFill>
              </a:rPr>
              <a:t>Data, </a:t>
            </a:r>
            <a:r>
              <a:rPr lang="de-DE" sz="1200" dirty="0" err="1">
                <a:solidFill>
                  <a:srgbClr val="0000FF"/>
                </a:solidFill>
              </a:rPr>
              <a:t>Proc</a:t>
            </a:r>
            <a:r>
              <a:rPr lang="de-DE" sz="1200" dirty="0">
                <a:solidFill>
                  <a:srgbClr val="0000FF"/>
                </a:solidFill>
              </a:rPr>
              <a:t>. 24th International Conference on Data Engineering, ICDE 2008, 983-</a:t>
            </a:r>
            <a:r>
              <a:rPr lang="de-DE" sz="1200" dirty="0" smtClean="0">
                <a:solidFill>
                  <a:srgbClr val="0000FF"/>
                </a:solidFill>
              </a:rPr>
              <a:t>992, </a:t>
            </a:r>
            <a:r>
              <a:rPr lang="de-DE" sz="1200" b="1" dirty="0" smtClean="0">
                <a:solidFill>
                  <a:srgbClr val="FF0000"/>
                </a:solidFill>
              </a:rPr>
              <a:t>2008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4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Neuere</a:t>
            </a:r>
            <a:r>
              <a:rPr lang="en-US" dirty="0" smtClean="0"/>
              <a:t> </a:t>
            </a:r>
            <a:r>
              <a:rPr lang="en-US" dirty="0" err="1" smtClean="0"/>
              <a:t>Forschung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Anwendung</a:t>
            </a:r>
            <a:r>
              <a:rPr lang="en-US" dirty="0" smtClean="0"/>
              <a:t> von </a:t>
            </a:r>
            <a:r>
              <a:rPr lang="en-US" dirty="0" err="1" smtClean="0"/>
              <a:t>Techniken</a:t>
            </a:r>
            <a:r>
              <a:rPr lang="en-US" dirty="0" smtClean="0"/>
              <a:t> des</a:t>
            </a:r>
            <a:br>
              <a:rPr lang="en-US" dirty="0" smtClean="0"/>
            </a:br>
            <a:r>
              <a:rPr lang="en-US" dirty="0" smtClean="0"/>
              <a:t>Weighted Model Counting </a:t>
            </a:r>
            <a:br>
              <a:rPr lang="en-US" dirty="0" smtClean="0"/>
            </a:b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Lösung</a:t>
            </a:r>
            <a:r>
              <a:rPr lang="en-US" dirty="0" smtClean="0"/>
              <a:t> von #SAT-</a:t>
            </a:r>
            <a:r>
              <a:rPr lang="en-US" dirty="0" err="1" smtClean="0"/>
              <a:t>Problemen</a:t>
            </a:r>
            <a:endParaRPr lang="en-US" dirty="0" smtClean="0"/>
          </a:p>
          <a:p>
            <a:r>
              <a:rPr lang="en-US" dirty="0" err="1" smtClean="0"/>
              <a:t>Umwandlung</a:t>
            </a:r>
            <a:r>
              <a:rPr lang="en-US" dirty="0" smtClean="0"/>
              <a:t> von </a:t>
            </a:r>
            <a:r>
              <a:rPr lang="en-US" dirty="0" err="1" smtClean="0"/>
              <a:t>Wahrscheinlichkeiten</a:t>
            </a:r>
            <a:r>
              <a:rPr lang="en-US" dirty="0" smtClean="0"/>
              <a:t> in </a:t>
            </a:r>
            <a:r>
              <a:rPr lang="en-US" dirty="0" err="1" smtClean="0"/>
              <a:t>Gewichten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Folgende</a:t>
            </a:r>
            <a:r>
              <a:rPr lang="en-US" dirty="0" smtClean="0"/>
              <a:t> </a:t>
            </a:r>
            <a:r>
              <a:rPr lang="en-US" dirty="0" err="1" smtClean="0"/>
              <a:t>Präsentation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angelehnt</a:t>
            </a:r>
            <a:r>
              <a:rPr lang="en-US" dirty="0" smtClean="0"/>
              <a:t> an </a:t>
            </a:r>
            <a:r>
              <a:rPr lang="en-US" dirty="0" err="1" smtClean="0"/>
              <a:t>ein</a:t>
            </a:r>
            <a:r>
              <a:rPr lang="en-US" dirty="0" smtClean="0"/>
              <a:t> Tutorial: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604510"/>
            <a:ext cx="3888432" cy="15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SAT </a:t>
            </a:r>
            <a:r>
              <a:rPr lang="en-US" altLang="x-none" dirty="0" smtClean="0"/>
              <a:t>und </a:t>
            </a:r>
            <a:r>
              <a:rPr lang="en-US" altLang="x-none" dirty="0"/>
              <a:t>#SAT</a:t>
            </a:r>
          </a:p>
        </p:txBody>
      </p:sp>
      <p:sp>
        <p:nvSpPr>
          <p:cNvPr id="525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268760"/>
            <a:ext cx="8763000" cy="44973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x-none" sz="2800" dirty="0" err="1" smtClean="0"/>
              <a:t>Gegenben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eine</a:t>
            </a:r>
            <a:r>
              <a:rPr lang="en-US" altLang="x-none" sz="2800" dirty="0" smtClean="0"/>
              <a:t> KNF-Formel </a:t>
            </a:r>
            <a:endParaRPr lang="en-US" altLang="x-none" sz="2800" dirty="0"/>
          </a:p>
          <a:p>
            <a:r>
              <a:rPr lang="en-US" altLang="x-none" sz="2800" dirty="0"/>
              <a:t>SAT: </a:t>
            </a:r>
            <a:r>
              <a:rPr lang="en-US" altLang="x-none" sz="2800" dirty="0" err="1" smtClean="0"/>
              <a:t>Finde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erfüllende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Belegung</a:t>
            </a:r>
            <a:endParaRPr lang="en-US" altLang="x-none" sz="2800" dirty="0"/>
          </a:p>
          <a:p>
            <a:pPr lvl="1"/>
            <a:r>
              <a:rPr lang="en-US" altLang="x-none" sz="2400" dirty="0" smtClean="0"/>
              <a:t>NP-</a:t>
            </a:r>
            <a:r>
              <a:rPr lang="en-US" altLang="x-none" sz="2400" dirty="0" err="1" smtClean="0"/>
              <a:t>vollständig</a:t>
            </a:r>
            <a:r>
              <a:rPr lang="en-US" altLang="x-none" sz="2400" dirty="0" smtClean="0"/>
              <a:t>: </a:t>
            </a:r>
            <a:r>
              <a:rPr lang="en-US" altLang="x-none" sz="2400" dirty="0"/>
              <a:t>SAT, graph coloring, Hamiltonian cycle, </a:t>
            </a:r>
            <a:r>
              <a:rPr lang="en-US" altLang="x-none" sz="2400" dirty="0">
                <a:latin typeface="Arial" charset="0"/>
              </a:rPr>
              <a:t>…</a:t>
            </a:r>
            <a:endParaRPr lang="en-US" altLang="x-none" sz="2400" dirty="0"/>
          </a:p>
          <a:p>
            <a:r>
              <a:rPr lang="en-US" altLang="x-none" sz="2800" dirty="0"/>
              <a:t>#SAT: </a:t>
            </a:r>
            <a:r>
              <a:rPr lang="en-US" altLang="x-none" sz="2800" dirty="0" err="1" smtClean="0"/>
              <a:t>Zähle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erfüllende</a:t>
            </a:r>
            <a:r>
              <a:rPr lang="en-US" altLang="x-none" sz="2800" dirty="0" smtClean="0"/>
              <a:t> </a:t>
            </a:r>
            <a:r>
              <a:rPr lang="en-US" altLang="x-none" sz="2800" dirty="0" err="1" smtClean="0"/>
              <a:t>Belegungen</a:t>
            </a:r>
            <a:endParaRPr lang="en-US" altLang="x-none" sz="2800" dirty="0"/>
          </a:p>
          <a:p>
            <a:pPr lvl="1"/>
            <a:r>
              <a:rPr lang="en-US" altLang="x-none" sz="2400" dirty="0"/>
              <a:t>#</a:t>
            </a:r>
            <a:r>
              <a:rPr lang="en-US" altLang="x-none" sz="2400" dirty="0" smtClean="0"/>
              <a:t>P-</a:t>
            </a:r>
            <a:r>
              <a:rPr lang="en-US" altLang="x-none" sz="2400" dirty="0" err="1" smtClean="0"/>
              <a:t>vollständig</a:t>
            </a:r>
            <a:r>
              <a:rPr lang="en-US" altLang="x-none" sz="2400" dirty="0" smtClean="0"/>
              <a:t>: </a:t>
            </a:r>
            <a:r>
              <a:rPr lang="en-US" altLang="x-none" sz="2400" dirty="0"/>
              <a:t>#SAT, </a:t>
            </a:r>
            <a:r>
              <a:rPr lang="en-US" altLang="x-none" sz="2400" dirty="0" smtClean="0">
                <a:latin typeface="Arial" charset="0"/>
              </a:rPr>
              <a:t>…</a:t>
            </a:r>
            <a:endParaRPr lang="en-US" altLang="x-none" sz="2400" dirty="0"/>
          </a:p>
          <a:p>
            <a:r>
              <a:rPr lang="en-US" altLang="x-none" sz="2800" dirty="0" err="1" smtClean="0"/>
              <a:t>Beispiel</a:t>
            </a:r>
            <a:r>
              <a:rPr lang="en-US" altLang="x-none" sz="2800" dirty="0" smtClean="0"/>
              <a:t>: </a:t>
            </a:r>
            <a:r>
              <a:rPr lang="en-US" altLang="x-none" sz="2800" dirty="0"/>
              <a:t>F = (x </a:t>
            </a:r>
            <a:r>
              <a:rPr lang="en-US" altLang="x-none" sz="2800" dirty="0">
                <a:sym typeface="Symbol" charset="2"/>
              </a:rPr>
              <a:t> </a:t>
            </a:r>
            <a:r>
              <a:rPr lang="en-US" altLang="x-none" sz="2800" dirty="0"/>
              <a:t>y) </a:t>
            </a:r>
            <a:r>
              <a:rPr lang="en-US" altLang="x-none" sz="2800" dirty="0">
                <a:sym typeface="Symbol" charset="2"/>
              </a:rPr>
              <a:t> </a:t>
            </a:r>
            <a:r>
              <a:rPr lang="en-US" altLang="x-none" sz="2800" dirty="0"/>
              <a:t>(y </a:t>
            </a:r>
            <a:r>
              <a:rPr lang="en-US" altLang="x-none" sz="2800" dirty="0">
                <a:sym typeface="Symbol" charset="2"/>
              </a:rPr>
              <a:t> </a:t>
            </a:r>
            <a:r>
              <a:rPr lang="en-US" altLang="x-none" sz="2800" dirty="0"/>
              <a:t>z)</a:t>
            </a:r>
          </a:p>
          <a:p>
            <a:pPr lvl="1"/>
            <a:r>
              <a:rPr lang="en-US" altLang="x-none" sz="2400" dirty="0"/>
              <a:t>5 </a:t>
            </a:r>
            <a:r>
              <a:rPr lang="en-US" altLang="x-none" sz="2400" dirty="0" err="1" smtClean="0"/>
              <a:t>erfüllende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Belegungen</a:t>
            </a:r>
            <a:endParaRPr lang="en-US" altLang="x-none" sz="2400" dirty="0"/>
          </a:p>
          <a:p>
            <a:pPr lvl="1"/>
            <a:r>
              <a:rPr lang="en-US" altLang="x-none" sz="2400" dirty="0"/>
              <a:t>(0,1,0), (0,1,1), (1,1,0), (1,1,1), (1, 0, 0)</a:t>
            </a:r>
          </a:p>
        </p:txBody>
      </p:sp>
    </p:spTree>
    <p:extLst>
      <p:ext uri="{BB962C8B-B14F-4D97-AF65-F5344CB8AC3E}">
        <p14:creationId xmlns:p14="http://schemas.microsoft.com/office/powerpoint/2010/main" val="19983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Zusammenfassung</a:t>
            </a:r>
            <a:r>
              <a:rPr lang="en-US" dirty="0" smtClean="0"/>
              <a:t> der </a:t>
            </a:r>
            <a:r>
              <a:rPr lang="en-US" dirty="0" err="1" smtClean="0"/>
              <a:t>Anwendungen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0445"/>
            <a:ext cx="8229600" cy="3240683"/>
          </a:xfrm>
        </p:spPr>
        <p:txBody>
          <a:bodyPr/>
          <a:lstStyle/>
          <a:p>
            <a:r>
              <a:rPr lang="en-US" dirty="0" err="1" smtClean="0"/>
              <a:t>Strukturierte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unsichere</a:t>
            </a:r>
            <a:r>
              <a:rPr lang="en-US" dirty="0" smtClean="0"/>
              <a:t> </a:t>
            </a:r>
            <a:r>
              <a:rPr lang="en-US" dirty="0" err="1" smtClean="0"/>
              <a:t>Daten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  <a:p>
            <a:r>
              <a:rPr lang="en-US" dirty="0" err="1" smtClean="0"/>
              <a:t>Modelliert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D2533C"/>
                </a:solidFill>
              </a:rPr>
              <a:t>probabilistische</a:t>
            </a:r>
            <a:r>
              <a:rPr lang="en-US" dirty="0" smtClean="0">
                <a:solidFill>
                  <a:srgbClr val="D2533C"/>
                </a:solidFill>
              </a:rPr>
              <a:t> </a:t>
            </a:r>
            <a:r>
              <a:rPr lang="en-US" dirty="0" err="1" smtClean="0">
                <a:solidFill>
                  <a:srgbClr val="D2533C"/>
                </a:solidFill>
              </a:rPr>
              <a:t>Daten</a:t>
            </a:r>
            <a:endParaRPr lang="en-US" dirty="0">
              <a:solidFill>
                <a:srgbClr val="D2533C"/>
              </a:solidFill>
            </a:endParaRPr>
          </a:p>
          <a:p>
            <a:endParaRPr lang="en-US" dirty="0"/>
          </a:p>
          <a:p>
            <a:r>
              <a:rPr lang="en-US" dirty="0" err="1" smtClean="0"/>
              <a:t>Antworten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D2533C"/>
                </a:solidFill>
              </a:rPr>
              <a:t>SQL </a:t>
            </a:r>
            <a:r>
              <a:rPr lang="en-US" dirty="0">
                <a:solidFill>
                  <a:srgbClr val="D2533C"/>
                </a:solidFill>
              </a:rPr>
              <a:t>queries </a:t>
            </a:r>
            <a:r>
              <a:rPr lang="en-US" dirty="0" err="1" smtClean="0"/>
              <a:t>annotiert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D2533C"/>
                </a:solidFill>
              </a:rPr>
              <a:t>Wahrscheinlichkeiten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7421" y="4653136"/>
            <a:ext cx="6481261" cy="1200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Probabilistische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Datenbank</a:t>
            </a:r>
            <a:r>
              <a:rPr lang="en-US" sz="2400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Kombination</a:t>
            </a:r>
            <a:r>
              <a:rPr lang="en-US" sz="2400" dirty="0" smtClean="0"/>
              <a:t> </a:t>
            </a:r>
            <a:r>
              <a:rPr lang="en-US" sz="2400" dirty="0" err="1" smtClean="0"/>
              <a:t>aus</a:t>
            </a:r>
            <a:r>
              <a:rPr lang="en-US" sz="2400" dirty="0" smtClean="0"/>
              <a:t> Standard-</a:t>
            </a:r>
            <a:r>
              <a:rPr lang="en-US" sz="2400" dirty="0" err="1" smtClean="0"/>
              <a:t>Datenmanagement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probabilistischer</a:t>
            </a:r>
            <a:r>
              <a:rPr lang="en-US" sz="2400" dirty="0" smtClean="0"/>
              <a:t> </a:t>
            </a:r>
            <a:r>
              <a:rPr lang="en-US" sz="2400" dirty="0" err="1" smtClean="0"/>
              <a:t>Inferenz</a:t>
            </a:r>
            <a:endParaRPr lang="en-US" sz="2400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 smtClean="0"/>
              <a:t>Probabilistic Databases - Dan </a:t>
            </a:r>
            <a:r>
              <a:rPr lang="en-US" sz="1200" dirty="0" err="1" smtClean="0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31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6200" y="1196752"/>
            <a:ext cx="8915400" cy="252028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x-none" sz="2400" smtClean="0">
                <a:solidFill>
                  <a:srgbClr val="170BFF"/>
                </a:solidFill>
              </a:rPr>
              <a:t>DPLL</a:t>
            </a:r>
            <a:r>
              <a:rPr lang="en-US" altLang="x-none" sz="2400" smtClean="0"/>
              <a:t>(</a:t>
            </a:r>
            <a:r>
              <a:rPr lang="en-US" altLang="x-none" sz="2400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altLang="x-none" sz="2400" dirty="0"/>
              <a:t>)</a:t>
            </a:r>
          </a:p>
          <a:p>
            <a:pPr>
              <a:buFont typeface="Arial" charset="0"/>
              <a:buNone/>
            </a:pPr>
            <a:r>
              <a:rPr lang="en-US" altLang="x-none" sz="2400" dirty="0"/>
              <a:t>		</a:t>
            </a:r>
            <a:r>
              <a:rPr lang="en-US" altLang="x-none" sz="2400" b="1" dirty="0"/>
              <a:t>if</a:t>
            </a:r>
            <a:r>
              <a:rPr lang="en-US" altLang="x-none" sz="2400" dirty="0"/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altLang="x-none" sz="2400" dirty="0"/>
              <a:t> is </a:t>
            </a:r>
            <a:r>
              <a:rPr lang="en-US" altLang="x-none" sz="2400" dirty="0" smtClean="0"/>
              <a:t>empty </a:t>
            </a:r>
            <a:r>
              <a:rPr lang="en-US" altLang="x-none" sz="2400" b="1" dirty="0" smtClean="0"/>
              <a:t>then</a:t>
            </a:r>
            <a:r>
              <a:rPr lang="en-US" altLang="x-none" sz="2400" dirty="0" smtClean="0"/>
              <a:t> </a:t>
            </a:r>
            <a:r>
              <a:rPr lang="en-US" altLang="x-none" sz="2400" dirty="0"/>
              <a:t>return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pPr>
              <a:buFont typeface="Arial" charset="0"/>
              <a:buNone/>
            </a:pPr>
            <a:r>
              <a:rPr lang="en-US" altLang="x-none" sz="2400" dirty="0"/>
              <a:t>		</a:t>
            </a:r>
            <a:r>
              <a:rPr lang="en-US" altLang="x-none" sz="2400" b="1" dirty="0"/>
              <a:t>if</a:t>
            </a:r>
            <a:r>
              <a:rPr lang="en-US" altLang="x-none" sz="2400" dirty="0"/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altLang="x-none" sz="2400" dirty="0"/>
              <a:t> contains an empty </a:t>
            </a:r>
            <a:r>
              <a:rPr lang="en-US" altLang="x-none" sz="2400" dirty="0" smtClean="0"/>
              <a:t>clause </a:t>
            </a:r>
            <a:r>
              <a:rPr lang="en-US" altLang="x-none" sz="2400" b="1" dirty="0" smtClean="0"/>
              <a:t>then</a:t>
            </a:r>
            <a:r>
              <a:rPr lang="en-US" altLang="x-none" sz="2400" dirty="0" smtClean="0"/>
              <a:t> </a:t>
            </a:r>
            <a:r>
              <a:rPr lang="en-US" altLang="x-none" sz="2400" dirty="0"/>
              <a:t>return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0</a:t>
            </a:r>
          </a:p>
          <a:p>
            <a:pPr>
              <a:buFont typeface="Arial" charset="0"/>
              <a:buNone/>
            </a:pPr>
            <a:r>
              <a:rPr lang="en-US" altLang="x-none" sz="2400" dirty="0"/>
              <a:t>		</a:t>
            </a:r>
            <a:r>
              <a:rPr lang="en-US" altLang="x-none" sz="2400" b="1" dirty="0"/>
              <a:t>else</a:t>
            </a:r>
            <a:r>
              <a:rPr lang="en-US" altLang="x-none" sz="2400" dirty="0"/>
              <a:t> choose a variable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altLang="x-none" sz="2400" dirty="0"/>
              <a:t> to branch</a:t>
            </a:r>
          </a:p>
          <a:p>
            <a:pPr>
              <a:buFont typeface="Arial" charset="0"/>
              <a:buNone/>
            </a:pPr>
            <a:r>
              <a:rPr lang="en-US" altLang="x-none" sz="2400" dirty="0"/>
              <a:t>		        </a:t>
            </a:r>
            <a:r>
              <a:rPr lang="en-US" altLang="x-none" sz="2400" dirty="0" smtClean="0"/>
              <a:t> </a:t>
            </a:r>
            <a:r>
              <a:rPr lang="en-US" altLang="x-none" sz="2400" b="1" dirty="0" smtClean="0"/>
              <a:t>return</a:t>
            </a:r>
            <a:r>
              <a:rPr lang="en-US" altLang="x-none" sz="2400" dirty="0" smtClean="0"/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DPLL(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</a:rPr>
              <a:t>=1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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 DPLL(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</a:rPr>
              <a:t>=0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Font typeface="Arial" charset="0"/>
              <a:buNone/>
            </a:pPr>
            <a:r>
              <a:rPr lang="en-US" altLang="x-none" sz="2400" dirty="0"/>
              <a:t>		</a:t>
            </a:r>
          </a:p>
        </p:txBody>
      </p:sp>
      <p:sp>
        <p:nvSpPr>
          <p:cNvPr id="630788" name="Rectangle 4"/>
          <p:cNvSpPr>
            <a:spLocks noChangeArrowheads="1"/>
          </p:cNvSpPr>
          <p:nvPr/>
        </p:nvSpPr>
        <p:spPr bwMode="auto">
          <a:xfrm>
            <a:off x="76200" y="3625552"/>
            <a:ext cx="8915400" cy="246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 smtClean="0">
                <a:solidFill>
                  <a:srgbClr val="170BFF"/>
                </a:solidFill>
                <a:effectLst/>
                <a:latin typeface="+mn-lt"/>
              </a:rPr>
              <a:t>#</a:t>
            </a:r>
            <a:r>
              <a:rPr lang="en-US" altLang="x-none" sz="2400" dirty="0">
                <a:solidFill>
                  <a:srgbClr val="170BFF"/>
                </a:solidFill>
                <a:effectLst/>
                <a:latin typeface="+mn-lt"/>
              </a:rPr>
              <a:t>DPLL</a:t>
            </a:r>
            <a:r>
              <a:rPr lang="en-US" altLang="x-none" sz="2400" dirty="0">
                <a:effectLst/>
                <a:latin typeface="+mn-lt"/>
              </a:rPr>
              <a:t>(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)	</a:t>
            </a:r>
            <a:r>
              <a:rPr lang="en-US" altLang="x-none" sz="2400" dirty="0">
                <a:solidFill>
                  <a:srgbClr val="FF0000"/>
                </a:solidFill>
                <a:effectLst/>
                <a:latin typeface="+mn-lt"/>
              </a:rPr>
              <a:t>// computes satisfying probability of F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if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 is </a:t>
            </a:r>
            <a:r>
              <a:rPr lang="en-US" altLang="x-none" sz="2400" dirty="0" smtClean="0">
                <a:effectLst/>
                <a:latin typeface="+mn-lt"/>
              </a:rPr>
              <a:t>empty then </a:t>
            </a:r>
            <a:r>
              <a:rPr lang="en-US" altLang="x-none" sz="2400" b="1" dirty="0">
                <a:effectLst/>
                <a:latin typeface="+mn-lt"/>
              </a:rPr>
              <a:t>return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1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if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 contains an empty </a:t>
            </a:r>
            <a:r>
              <a:rPr lang="en-US" altLang="x-none" sz="2400" dirty="0" smtClean="0">
                <a:effectLst/>
                <a:latin typeface="+mn-lt"/>
              </a:rPr>
              <a:t>clause </a:t>
            </a:r>
            <a:r>
              <a:rPr lang="en-US" altLang="x-none" sz="2400" b="1" dirty="0" smtClean="0">
                <a:effectLst/>
                <a:latin typeface="+mn-lt"/>
              </a:rPr>
              <a:t>then</a:t>
            </a:r>
            <a:r>
              <a:rPr lang="en-US" altLang="x-none" sz="2400" dirty="0" smtClean="0">
                <a:effectLst/>
                <a:latin typeface="+mn-lt"/>
              </a:rPr>
              <a:t> </a:t>
            </a:r>
            <a:r>
              <a:rPr lang="en-US" altLang="x-none" sz="2400" dirty="0">
                <a:effectLst/>
                <a:latin typeface="+mn-lt"/>
              </a:rPr>
              <a:t>return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0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else</a:t>
            </a:r>
            <a:r>
              <a:rPr lang="en-US" altLang="x-none" sz="2400" dirty="0">
                <a:effectLst/>
                <a:latin typeface="+mn-lt"/>
              </a:rPr>
              <a:t> choose a variable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</a:t>
            </a:r>
            <a:r>
              <a:rPr lang="en-US" altLang="x-none" sz="2400" dirty="0">
                <a:effectLst/>
                <a:latin typeface="+mn-lt"/>
              </a:rPr>
              <a:t> to branch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       </a:t>
            </a:r>
            <a:r>
              <a:rPr lang="en-US" altLang="x-none" sz="2400" dirty="0" smtClean="0">
                <a:effectLst/>
                <a:latin typeface="+mn-lt"/>
              </a:rPr>
              <a:t>  </a:t>
            </a:r>
            <a:r>
              <a:rPr lang="en-US" altLang="x-none" sz="2400" b="1" dirty="0" smtClean="0">
                <a:effectLst/>
                <a:latin typeface="+mn-lt"/>
              </a:rPr>
              <a:t>return</a:t>
            </a:r>
            <a:r>
              <a:rPr lang="en-US" altLang="x-none" sz="2400" dirty="0" smtClean="0">
                <a:effectLst/>
                <a:latin typeface="+mn-lt"/>
              </a:rPr>
              <a:t> </a:t>
            </a:r>
            <a:r>
              <a:rPr lang="en-US" altLang="x-none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0.5 * #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DPLL(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=1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) + </a:t>
            </a:r>
            <a:r>
              <a:rPr lang="en-US" altLang="x-none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0.5 * #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DPLL(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=0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2247900" y="623847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</a:rPr>
              <a:t>Davis, Martin; </a:t>
            </a:r>
            <a:r>
              <a:rPr lang="en-US" sz="1100" dirty="0" err="1">
                <a:solidFill>
                  <a:srgbClr val="170BFF"/>
                </a:solidFill>
              </a:rPr>
              <a:t>Logemann</a:t>
            </a:r>
            <a:r>
              <a:rPr lang="en-US" sz="1100" dirty="0">
                <a:solidFill>
                  <a:srgbClr val="170BFF"/>
                </a:solidFill>
              </a:rPr>
              <a:t>, George; Loveland, Donald. "A Machine Program for Theorem Proving". Communications of the ACM. 5 (7): 394–397. </a:t>
            </a:r>
            <a:r>
              <a:rPr lang="en-US" sz="1100" b="1" dirty="0" smtClean="0">
                <a:solidFill>
                  <a:srgbClr val="FF0000"/>
                </a:solidFill>
              </a:rPr>
              <a:t>1962</a:t>
            </a:r>
            <a:r>
              <a:rPr lang="en-US" sz="1100" dirty="0" smtClean="0">
                <a:solidFill>
                  <a:srgbClr val="170BFF"/>
                </a:solidFill>
              </a:rPr>
              <a:t>.</a:t>
            </a:r>
            <a:endParaRPr lang="en-US" sz="1100" dirty="0">
              <a:solidFill>
                <a:srgbClr val="170B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0600" y="584765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</a:rPr>
              <a:t>Davis, Martin; Putnam, Hilary. "A Computing Procedure for Quantification Theory". Journal of the ACM. 7 (3): 201–215. </a:t>
            </a:r>
            <a:r>
              <a:rPr lang="en-US" sz="1100" b="1" dirty="0">
                <a:solidFill>
                  <a:srgbClr val="FF0000"/>
                </a:solidFill>
              </a:rPr>
              <a:t>1960</a:t>
            </a:r>
            <a:r>
              <a:rPr lang="en-US" sz="1100" dirty="0">
                <a:solidFill>
                  <a:srgbClr val="170BFF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262389"/>
            <a:ext cx="6662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x-none" sz="3600" dirty="0" err="1"/>
              <a:t>Wiederholung</a:t>
            </a:r>
            <a:r>
              <a:rPr lang="en-US" altLang="x-none" sz="3600" dirty="0"/>
              <a:t>: </a:t>
            </a:r>
            <a:r>
              <a:rPr lang="en-US" altLang="x-none" sz="3600" dirty="0">
                <a:solidFill>
                  <a:srgbClr val="170BFF"/>
                </a:solidFill>
              </a:rPr>
              <a:t>DPLL</a:t>
            </a:r>
            <a:r>
              <a:rPr lang="en-US" altLang="x-none" sz="3600" dirty="0">
                <a:solidFill>
                  <a:schemeClr val="tx2"/>
                </a:solidFill>
              </a:rPr>
              <a:t>(</a:t>
            </a:r>
            <a:r>
              <a:rPr lang="en-US" altLang="x-none" sz="3600" dirty="0">
                <a:solidFill>
                  <a:schemeClr val="accent1">
                    <a:lumMod val="50000"/>
                  </a:schemeClr>
                </a:solidFill>
              </a:rPr>
              <a:t>KNF-Formel</a:t>
            </a:r>
            <a:r>
              <a:rPr lang="en-US" altLang="x-none" sz="36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5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DPLL: </a:t>
            </a:r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91</a:t>
            </a:fld>
            <a:endParaRPr lang="de-DE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5844952" y="6637110"/>
            <a:ext cx="762000" cy="36576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91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3352" y="1687266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x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6470" y="2793535"/>
            <a:ext cx="30008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z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>
            <a:stCxn id="11" idx="2"/>
            <a:endCxn id="12" idx="0"/>
          </p:cNvCxnSpPr>
          <p:nvPr/>
        </p:nvCxnSpPr>
        <p:spPr>
          <a:xfrm flipH="1">
            <a:off x="3256511" y="2056598"/>
            <a:ext cx="1373294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59152" y="1985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8374" y="2793535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11" idx="2"/>
            <a:endCxn id="15" idx="0"/>
          </p:cNvCxnSpPr>
          <p:nvPr/>
        </p:nvCxnSpPr>
        <p:spPr>
          <a:xfrm>
            <a:off x="4629805" y="2056598"/>
            <a:ext cx="1325022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39952" y="1985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stCxn id="15" idx="2"/>
            <a:endCxn id="35" idx="0"/>
          </p:cNvCxnSpPr>
          <p:nvPr/>
        </p:nvCxnSpPr>
        <p:spPr>
          <a:xfrm>
            <a:off x="5954827" y="3162867"/>
            <a:ext cx="495672" cy="8682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63870" y="3954870"/>
            <a:ext cx="32573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>
            <a:stCxn id="15" idx="2"/>
            <a:endCxn id="32" idx="0"/>
          </p:cNvCxnSpPr>
          <p:nvPr/>
        </p:nvCxnSpPr>
        <p:spPr>
          <a:xfrm flipH="1">
            <a:off x="5326735" y="3162867"/>
            <a:ext cx="628092" cy="7920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94046" y="4031070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>
            <a:stCxn id="32" idx="2"/>
            <a:endCxn id="61" idx="0"/>
          </p:cNvCxnSpPr>
          <p:nvPr/>
        </p:nvCxnSpPr>
        <p:spPr>
          <a:xfrm flipH="1">
            <a:off x="4968652" y="4324202"/>
            <a:ext cx="358083" cy="773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6246" y="43358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89246" y="5097870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>
            <a:stCxn id="32" idx="2"/>
            <a:endCxn id="38" idx="0"/>
          </p:cNvCxnSpPr>
          <p:nvPr/>
        </p:nvCxnSpPr>
        <p:spPr>
          <a:xfrm>
            <a:off x="5326735" y="4324202"/>
            <a:ext cx="818964" cy="773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16352" y="4259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78152" y="5097870"/>
            <a:ext cx="381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w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>
            <a:stCxn id="61" idx="2"/>
            <a:endCxn id="68" idx="0"/>
          </p:cNvCxnSpPr>
          <p:nvPr/>
        </p:nvCxnSpPr>
        <p:spPr>
          <a:xfrm flipH="1">
            <a:off x="4858405" y="5467202"/>
            <a:ext cx="110247" cy="7275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17646" y="54788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32046" y="6194734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>
            <a:stCxn id="61" idx="2"/>
            <a:endCxn id="65" idx="0"/>
          </p:cNvCxnSpPr>
          <p:nvPr/>
        </p:nvCxnSpPr>
        <p:spPr>
          <a:xfrm>
            <a:off x="4968652" y="5467202"/>
            <a:ext cx="719847" cy="7275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11552" y="54788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01952" y="6194734"/>
            <a:ext cx="31290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79646" y="3116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49752" y="3116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14223" y="3973266"/>
            <a:ext cx="40192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15952" y="4049466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216052" y="4342598"/>
            <a:ext cx="599136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22246" y="4271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39952" y="5097870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815188" y="4342598"/>
            <a:ext cx="281217" cy="755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39952" y="4259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25552" y="5079535"/>
            <a:ext cx="381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w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648605" y="5448867"/>
            <a:ext cx="567447" cy="7458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644552" y="5402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82752" y="6194734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216052" y="5448867"/>
            <a:ext cx="423153" cy="7458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406552" y="5402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92152" y="6194734"/>
            <a:ext cx="31290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Arrow Connector 44"/>
          <p:cNvCxnSpPr>
            <a:stCxn id="12" idx="2"/>
          </p:cNvCxnSpPr>
          <p:nvPr/>
        </p:nvCxnSpPr>
        <p:spPr>
          <a:xfrm flipH="1">
            <a:off x="2572405" y="3162867"/>
            <a:ext cx="684106" cy="8865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2" idx="2"/>
          </p:cNvCxnSpPr>
          <p:nvPr/>
        </p:nvCxnSpPr>
        <p:spPr>
          <a:xfrm>
            <a:off x="3256511" y="3162867"/>
            <a:ext cx="558677" cy="8103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44552" y="3116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58952" y="3116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15952" y="5871538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06552" y="5859870"/>
            <a:ext cx="381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25752" y="5859870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63952" y="5859870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25952" y="3650070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39752" y="3661738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44952" y="4716870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63752" y="4716870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2339752" y="1287870"/>
            <a:ext cx="4572000" cy="381000"/>
          </a:xfrm>
          <a:prstGeom prst="rect">
            <a:avLst/>
          </a:prstGeom>
          <a:solidFill>
            <a:srgbClr val="FCF3BA"/>
          </a:solidFill>
          <a:ln>
            <a:solidFill>
              <a:srgbClr val="002060"/>
            </a:solidFill>
          </a:ln>
        </p:spPr>
        <p:txBody>
          <a:bodyPr vert="horz">
            <a:noAutofit/>
          </a:bodyPr>
          <a:lstStyle/>
          <a:p>
            <a:pPr marL="365760" lvl="0" indent="-256032" algn="ctr">
              <a:spcBef>
                <a:spcPts val="300"/>
              </a:spcBef>
              <a:buClr>
                <a:schemeClr val="accent3"/>
              </a:buClr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(</a:t>
            </a:r>
            <a:r>
              <a:rPr lang="en-US" sz="2000" b="1" dirty="0" err="1" smtClean="0">
                <a:latin typeface="Arial" pitchFamily="34" charset="0"/>
                <a:sym typeface="Symbol"/>
              </a:rPr>
              <a:t>xy</a:t>
            </a:r>
            <a:r>
              <a:rPr lang="en-US" sz="2000" b="1" dirty="0" smtClean="0">
                <a:latin typeface="Arial" pitchFamily="34" charset="0"/>
                <a:sym typeface="Symbol"/>
              </a:rPr>
              <a:t>)  (x</a:t>
            </a:r>
            <a:r>
              <a:rPr lang="en-US" sz="2000" b="1" dirty="0" err="1" smtClean="0">
                <a:latin typeface="Arial" pitchFamily="34" charset="0"/>
                <a:sym typeface="Symbol"/>
              </a:rPr>
              <a:t>uw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) </a:t>
            </a:r>
            <a:r>
              <a:rPr lang="en-US" sz="2000" b="1" dirty="0" smtClean="0">
                <a:latin typeface="Arial" pitchFamily="34" charset="0"/>
                <a:sym typeface="Symbol"/>
              </a:rPr>
              <a:t>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 </a:t>
            </a:r>
            <a:r>
              <a:rPr lang="en-US" sz="2000" b="1" dirty="0" smtClean="0">
                <a:latin typeface="Arial" pitchFamily="34" charset="0"/>
                <a:sym typeface="Symbol"/>
              </a:rPr>
              <a:t>(x</a:t>
            </a:r>
            <a:r>
              <a:rPr lang="en-US" sz="2000" b="1" noProof="0" dirty="0" smtClean="0">
                <a:latin typeface="Arial" pitchFamily="34" charset="0"/>
                <a:sym typeface="Symbol"/>
              </a:rPr>
              <a:t>u</a:t>
            </a:r>
            <a:r>
              <a:rPr lang="en-US" sz="2000" b="1" dirty="0" smtClean="0">
                <a:latin typeface="Arial" pitchFamily="34" charset="0"/>
                <a:sym typeface="Symbol"/>
              </a:rPr>
              <a:t>w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z)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+mn-cs"/>
              <a:sym typeface="Symbol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644552" y="2430870"/>
            <a:ext cx="12192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sym typeface="Symbol"/>
              </a:rPr>
              <a:t>z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330352" y="3573870"/>
            <a:ext cx="914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949352" y="4716870"/>
            <a:ext cx="6096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854352" y="3573870"/>
            <a:ext cx="914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49352" y="4728538"/>
            <a:ext cx="685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½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30352" y="3585538"/>
            <a:ext cx="9144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¾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54352" y="3573870"/>
            <a:ext cx="9144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¾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387752" y="2430870"/>
            <a:ext cx="1295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sym typeface="Symbol"/>
              </a:rPr>
              <a:t>y(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387752" y="2442538"/>
            <a:ext cx="12954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 smtClean="0">
                <a:latin typeface="Arial"/>
                <a:cs typeface="Arial"/>
              </a:rPr>
              <a:t>3</a:t>
            </a:r>
            <a:r>
              <a:rPr lang="en-US" b="1" dirty="0" smtClean="0">
                <a:latin typeface="Arial"/>
                <a:cs typeface="Arial"/>
              </a:rPr>
              <a:t>/</a:t>
            </a:r>
            <a:r>
              <a:rPr lang="en-US" b="1" baseline="-25000" dirty="0" smtClean="0">
                <a:latin typeface="Arial"/>
                <a:cs typeface="Arial"/>
              </a:rPr>
              <a:t>8</a:t>
            </a:r>
            <a:endParaRPr lang="en-U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44552" y="2442538"/>
            <a:ext cx="1219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 smtClean="0">
                <a:latin typeface="Arial"/>
                <a:cs typeface="Arial"/>
              </a:rPr>
              <a:t>7</a:t>
            </a:r>
            <a:r>
              <a:rPr lang="en-US" b="1" dirty="0" smtClean="0">
                <a:latin typeface="Arial"/>
                <a:cs typeface="Arial"/>
              </a:rPr>
              <a:t>/</a:t>
            </a:r>
            <a:r>
              <a:rPr lang="en-US" b="1" baseline="-25000" dirty="0" smtClean="0">
                <a:latin typeface="Arial"/>
                <a:cs typeface="Arial"/>
              </a:rPr>
              <a:t>8</a:t>
            </a:r>
            <a:endParaRPr lang="en-U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339752" y="1268760"/>
            <a:ext cx="45720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 smtClean="0">
                <a:latin typeface="Arial"/>
                <a:cs typeface="Arial"/>
              </a:rPr>
              <a:t>5</a:t>
            </a:r>
            <a:r>
              <a:rPr lang="en-US" sz="2000" b="1" dirty="0" smtClean="0">
                <a:latin typeface="Arial"/>
                <a:cs typeface="Arial"/>
              </a:rPr>
              <a:t>/</a:t>
            </a:r>
            <a:r>
              <a:rPr lang="en-US" sz="2000" b="1" baseline="-25000" dirty="0" smtClean="0">
                <a:latin typeface="Arial"/>
                <a:cs typeface="Arial"/>
              </a:rPr>
              <a:t>8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701952" y="4793070"/>
            <a:ext cx="6096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01952" y="4793070"/>
            <a:ext cx="6096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½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478787" y="3719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170BFF"/>
                </a:solidFill>
              </a:rPr>
              <a:t>Model Counting of Query Expressions: Limitations of Propositional Methods, Paul </a:t>
            </a:r>
            <a:r>
              <a:rPr lang="en-US" sz="1000" dirty="0" err="1">
                <a:solidFill>
                  <a:srgbClr val="170BFF"/>
                </a:solidFill>
              </a:rPr>
              <a:t>Beame</a:t>
            </a:r>
            <a:r>
              <a:rPr lang="en-US" sz="1000" dirty="0">
                <a:solidFill>
                  <a:srgbClr val="170BFF"/>
                </a:solidFill>
              </a:rPr>
              <a:t>, Jerry Li, </a:t>
            </a:r>
            <a:r>
              <a:rPr lang="en-US" sz="1000" dirty="0" err="1">
                <a:solidFill>
                  <a:srgbClr val="170BFF"/>
                </a:solidFill>
              </a:rPr>
              <a:t>Sudeepa</a:t>
            </a:r>
            <a:r>
              <a:rPr lang="en-US" sz="1000" dirty="0">
                <a:solidFill>
                  <a:srgbClr val="170BFF"/>
                </a:solidFill>
              </a:rPr>
              <a:t> Roy, Dan </a:t>
            </a:r>
            <a:r>
              <a:rPr lang="en-US" sz="1000" dirty="0" err="1">
                <a:solidFill>
                  <a:srgbClr val="170BFF"/>
                </a:solidFill>
              </a:rPr>
              <a:t>Suciu</a:t>
            </a:r>
            <a:r>
              <a:rPr lang="en-US" sz="1000" dirty="0">
                <a:solidFill>
                  <a:srgbClr val="170BFF"/>
                </a:solidFill>
              </a:rPr>
              <a:t>, University of Washington and MIT</a:t>
            </a:r>
          </a:p>
        </p:txBody>
      </p:sp>
    </p:spTree>
    <p:extLst>
      <p:ext uri="{BB962C8B-B14F-4D97-AF65-F5344CB8AC3E}">
        <p14:creationId xmlns:p14="http://schemas.microsoft.com/office/powerpoint/2010/main" val="142305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2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3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  <p:bldP spid="14" grpId="0" animBg="1"/>
      <p:bldP spid="16" grpId="0" animBg="1"/>
      <p:bldP spid="18" grpId="0"/>
      <p:bldP spid="19" grpId="0" animBg="1"/>
      <p:bldP spid="21" grpId="0"/>
      <p:bldP spid="22" grpId="0" animBg="1"/>
      <p:bldP spid="24" grpId="0"/>
      <p:bldP spid="25" grpId="0" animBg="1"/>
      <p:bldP spid="27" grpId="0"/>
      <p:bldP spid="28" grpId="0" animBg="1"/>
      <p:bldP spid="29" grpId="0"/>
      <p:bldP spid="30" grpId="0"/>
      <p:bldP spid="31" grpId="0" animBg="1"/>
      <p:bldP spid="32" grpId="0" animBg="1"/>
      <p:bldP spid="34" grpId="0"/>
      <p:bldP spid="35" grpId="0" animBg="1"/>
      <p:bldP spid="37" grpId="0"/>
      <p:bldP spid="38" grpId="0" animBg="1"/>
      <p:bldP spid="40" grpId="0"/>
      <p:bldP spid="41" grpId="0" animBg="1"/>
      <p:bldP spid="43" grpId="0"/>
      <p:bldP spid="44" grpId="0" animBg="1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92</a:t>
            </a:fld>
            <a:endParaRPr lang="de-DE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039596" y="3089419"/>
            <a:ext cx="2139639" cy="8103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97760" y="1613818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x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0878" y="2720087"/>
            <a:ext cx="30008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z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80919" y="1983150"/>
            <a:ext cx="1373294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51654" y="19948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2782" y="2720087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54213" y="1983150"/>
            <a:ext cx="1325022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88160" y="19118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179235" y="3089419"/>
            <a:ext cx="495672" cy="8682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88278" y="3881422"/>
            <a:ext cx="32573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551143" y="3089419"/>
            <a:ext cx="628092" cy="7920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18454" y="3957622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93060" y="4250754"/>
            <a:ext cx="358083" cy="773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70654" y="42624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13654" y="5024422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551143" y="4250754"/>
            <a:ext cx="818964" cy="773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40760" y="4186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2560" y="5024422"/>
            <a:ext cx="381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w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082813" y="5393754"/>
            <a:ext cx="110247" cy="7275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42054" y="54054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6454" y="6121286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193060" y="5393754"/>
            <a:ext cx="719847" cy="7275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35960" y="54054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6360" y="6121286"/>
            <a:ext cx="31290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04054" y="29854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74160" y="3043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38631" y="3899818"/>
            <a:ext cx="40192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84654" y="3976018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440460" y="4269150"/>
            <a:ext cx="599136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46654" y="41978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64360" y="5024422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039596" y="4269150"/>
            <a:ext cx="281217" cy="755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164360" y="4186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49960" y="5006087"/>
            <a:ext cx="381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w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2873013" y="5375419"/>
            <a:ext cx="567447" cy="7458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68960" y="5329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07160" y="6121286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440460" y="5375419"/>
            <a:ext cx="423153" cy="7458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630960" y="5329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16560" y="6121286"/>
            <a:ext cx="31290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941107" y="3089419"/>
            <a:ext cx="539812" cy="8865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480919" y="3089419"/>
            <a:ext cx="558677" cy="8103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868960" y="3043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83360" y="3043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2411760" y="1214422"/>
            <a:ext cx="4572000" cy="381000"/>
          </a:xfrm>
          <a:prstGeom prst="rect">
            <a:avLst/>
          </a:prstGeom>
          <a:solidFill>
            <a:srgbClr val="FCF3BA"/>
          </a:solidFill>
          <a:ln>
            <a:solidFill>
              <a:srgbClr val="002060"/>
            </a:solidFill>
          </a:ln>
        </p:spPr>
        <p:txBody>
          <a:bodyPr vert="horz">
            <a:noAutofit/>
          </a:bodyPr>
          <a:lstStyle/>
          <a:p>
            <a:pPr marL="365760" lvl="0" indent="-256032" algn="ctr">
              <a:spcBef>
                <a:spcPts val="300"/>
              </a:spcBef>
              <a:buClr>
                <a:schemeClr val="accent3"/>
              </a:buClr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(</a:t>
            </a:r>
            <a:r>
              <a:rPr lang="en-US" sz="2000" b="1" dirty="0" err="1" smtClean="0">
                <a:latin typeface="Arial" pitchFamily="34" charset="0"/>
                <a:sym typeface="Symbol"/>
              </a:rPr>
              <a:t>xy</a:t>
            </a:r>
            <a:r>
              <a:rPr lang="en-US" sz="2000" b="1" dirty="0" smtClean="0">
                <a:latin typeface="Arial" pitchFamily="34" charset="0"/>
                <a:sym typeface="Symbol"/>
              </a:rPr>
              <a:t>)  (x</a:t>
            </a:r>
            <a:r>
              <a:rPr lang="en-US" sz="2000" b="1" dirty="0" err="1" smtClean="0">
                <a:latin typeface="Arial" pitchFamily="34" charset="0"/>
                <a:sym typeface="Symbol"/>
              </a:rPr>
              <a:t>uw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) </a:t>
            </a:r>
            <a:r>
              <a:rPr lang="en-US" sz="2000" b="1" dirty="0" smtClean="0">
                <a:latin typeface="Arial" pitchFamily="34" charset="0"/>
                <a:sym typeface="Symbol"/>
              </a:rPr>
              <a:t>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 </a:t>
            </a:r>
            <a:r>
              <a:rPr lang="en-US" sz="2000" b="1" dirty="0" smtClean="0">
                <a:latin typeface="Arial" pitchFamily="34" charset="0"/>
                <a:sym typeface="Symbol"/>
              </a:rPr>
              <a:t>(x</a:t>
            </a:r>
            <a:r>
              <a:rPr lang="en-US" sz="2000" b="1" noProof="0" dirty="0" smtClean="0">
                <a:latin typeface="Arial" pitchFamily="34" charset="0"/>
                <a:sym typeface="Symbol"/>
              </a:rPr>
              <a:t>u</a:t>
            </a:r>
            <a:r>
              <a:rPr lang="en-US" sz="2000" b="1" dirty="0" smtClean="0">
                <a:latin typeface="Arial" pitchFamily="34" charset="0"/>
                <a:sym typeface="Symbol"/>
              </a:rPr>
              <a:t>w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z)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+mn-cs"/>
              <a:sym typeface="Symbol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868960" y="2357422"/>
            <a:ext cx="12192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sym typeface="Symbol"/>
              </a:rPr>
              <a:t>z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554760" y="3500422"/>
            <a:ext cx="914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173760" y="4643422"/>
            <a:ext cx="6096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078760" y="3500422"/>
            <a:ext cx="914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612160" y="2357422"/>
            <a:ext cx="1295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sym typeface="Symbol"/>
              </a:rPr>
              <a:t>y(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926360" y="4719622"/>
            <a:ext cx="6096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478560" y="3442618"/>
            <a:ext cx="1066800" cy="5334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5002560" y="3442618"/>
            <a:ext cx="1066800" cy="5334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478787" y="3719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170BFF"/>
                </a:solidFill>
              </a:rPr>
              <a:t>Model Counting of Query Expressions: Limitations of Propositional Methods, Paul </a:t>
            </a:r>
            <a:r>
              <a:rPr lang="en-US" sz="1000" dirty="0" err="1">
                <a:solidFill>
                  <a:srgbClr val="170BFF"/>
                </a:solidFill>
              </a:rPr>
              <a:t>Beame</a:t>
            </a:r>
            <a:r>
              <a:rPr lang="en-US" sz="1000" dirty="0">
                <a:solidFill>
                  <a:srgbClr val="170BFF"/>
                </a:solidFill>
              </a:rPr>
              <a:t>, Jerry Li, </a:t>
            </a:r>
            <a:r>
              <a:rPr lang="en-US" sz="1000" dirty="0" err="1">
                <a:solidFill>
                  <a:srgbClr val="170BFF"/>
                </a:solidFill>
              </a:rPr>
              <a:t>Sudeepa</a:t>
            </a:r>
            <a:r>
              <a:rPr lang="en-US" sz="1000" dirty="0">
                <a:solidFill>
                  <a:srgbClr val="170BFF"/>
                </a:solidFill>
              </a:rPr>
              <a:t> Roy, Dan </a:t>
            </a:r>
            <a:r>
              <a:rPr lang="en-US" sz="1000" dirty="0" err="1">
                <a:solidFill>
                  <a:srgbClr val="170BFF"/>
                </a:solidFill>
              </a:rPr>
              <a:t>Suciu</a:t>
            </a:r>
            <a:r>
              <a:rPr lang="en-US" sz="1000" dirty="0">
                <a:solidFill>
                  <a:srgbClr val="170BFF"/>
                </a:solidFill>
              </a:rPr>
              <a:t>, University of Washington and MIT</a:t>
            </a:r>
          </a:p>
        </p:txBody>
      </p:sp>
    </p:spTree>
    <p:extLst>
      <p:ext uri="{BB962C8B-B14F-4D97-AF65-F5344CB8AC3E}">
        <p14:creationId xmlns:p14="http://schemas.microsoft.com/office/powerpoint/2010/main" val="9882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8" grpId="1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261466"/>
            <a:ext cx="8229600" cy="503238"/>
          </a:xfrm>
        </p:spPr>
        <p:txBody>
          <a:bodyPr/>
          <a:lstStyle/>
          <a:p>
            <a:r>
              <a:rPr lang="en-US" altLang="x-none" sz="3600" dirty="0"/>
              <a:t>Weighted Model </a:t>
            </a:r>
            <a:r>
              <a:rPr lang="en-US" altLang="x-none" sz="3600" dirty="0" smtClean="0"/>
              <a:t>Counting (WMC)</a:t>
            </a:r>
            <a:endParaRPr lang="en-US" altLang="x-none" sz="3600" dirty="0"/>
          </a:p>
        </p:txBody>
      </p:sp>
      <p:sp>
        <p:nvSpPr>
          <p:cNvPr id="6318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124744"/>
            <a:ext cx="8686800" cy="1752600"/>
          </a:xfrm>
        </p:spPr>
        <p:txBody>
          <a:bodyPr/>
          <a:lstStyle/>
          <a:p>
            <a:r>
              <a:rPr lang="en-US" altLang="x-none" sz="2800" dirty="0" err="1" smtClean="0"/>
              <a:t>Jedes</a:t>
            </a:r>
            <a:r>
              <a:rPr lang="en-US" altLang="x-none" sz="2800" dirty="0" smtClean="0"/>
              <a:t> Literal hat </a:t>
            </a:r>
            <a:r>
              <a:rPr lang="en-US" altLang="x-none" sz="2800" dirty="0" err="1" smtClean="0"/>
              <a:t>Gewicht</a:t>
            </a:r>
            <a:r>
              <a:rPr lang="en-US" altLang="x-none" sz="2800" dirty="0" smtClean="0"/>
              <a:t> </a:t>
            </a:r>
            <a:r>
              <a:rPr lang="en-US" altLang="x-none" sz="2800" dirty="0">
                <a:sym typeface="Symbol" charset="2"/>
              </a:rPr>
              <a:t></a:t>
            </a:r>
            <a:r>
              <a:rPr lang="en-US" altLang="x-none" sz="2800" dirty="0"/>
              <a:t> [0,1]</a:t>
            </a:r>
          </a:p>
          <a:p>
            <a:pPr lvl="1"/>
            <a:r>
              <a:rPr lang="en-US" altLang="x-none" sz="2400" dirty="0" err="1" smtClean="0"/>
              <a:t>Gewicht</a:t>
            </a:r>
            <a:r>
              <a:rPr lang="en-US" altLang="x-none" sz="2400" dirty="0" smtClean="0"/>
              <a:t> </a:t>
            </a:r>
            <a:r>
              <a:rPr lang="en-US" altLang="x-none" dirty="0" err="1" smtClean="0"/>
              <a:t>eines</a:t>
            </a:r>
            <a:r>
              <a:rPr lang="en-US" altLang="x-none" dirty="0" smtClean="0"/>
              <a:t> </a:t>
            </a:r>
            <a:r>
              <a:rPr lang="en-US" altLang="x-none" dirty="0" err="1" smtClean="0"/>
              <a:t>Modells</a:t>
            </a:r>
            <a:r>
              <a:rPr lang="en-US" altLang="x-none" sz="2400" dirty="0" smtClean="0"/>
              <a:t> </a:t>
            </a:r>
            <a:r>
              <a:rPr lang="en-US" altLang="x-none" sz="2400" dirty="0"/>
              <a:t>= </a:t>
            </a:r>
            <a:r>
              <a:rPr lang="en-US" altLang="x-none" sz="2400" dirty="0" err="1" smtClean="0"/>
              <a:t>Produkt</a:t>
            </a:r>
            <a:r>
              <a:rPr lang="en-US" altLang="x-none" sz="2400" dirty="0" smtClean="0"/>
              <a:t> </a:t>
            </a:r>
            <a:r>
              <a:rPr lang="en-US" altLang="x-none" dirty="0" smtClean="0"/>
              <a:t>der </a:t>
            </a:r>
            <a:r>
              <a:rPr lang="en-US" altLang="x-none" dirty="0" err="1" smtClean="0"/>
              <a:t>Literalgewichte</a:t>
            </a:r>
            <a:endParaRPr lang="en-US" altLang="x-none" sz="2400" dirty="0"/>
          </a:p>
          <a:p>
            <a:pPr lvl="1"/>
            <a:r>
              <a:rPr lang="en-US" altLang="x-none" sz="2400" dirty="0" err="1" smtClean="0"/>
              <a:t>Gewicht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einer</a:t>
            </a:r>
            <a:r>
              <a:rPr lang="en-US" altLang="x-none" sz="2400" dirty="0" smtClean="0"/>
              <a:t> Formel = </a:t>
            </a:r>
            <a:r>
              <a:rPr lang="en-US" altLang="x-none" sz="2400" dirty="0" err="1" smtClean="0"/>
              <a:t>Summe</a:t>
            </a:r>
            <a:r>
              <a:rPr lang="en-US" altLang="x-none" sz="2400" dirty="0" smtClean="0"/>
              <a:t> der </a:t>
            </a:r>
            <a:r>
              <a:rPr lang="en-US" altLang="x-none" sz="2400" dirty="0" err="1" smtClean="0"/>
              <a:t>Gewichte</a:t>
            </a:r>
            <a:r>
              <a:rPr lang="en-US" altLang="x-none" sz="2400" dirty="0" smtClean="0"/>
              <a:t> der </a:t>
            </a:r>
            <a:r>
              <a:rPr lang="en-US" altLang="x-none" sz="2400" dirty="0" err="1" smtClean="0"/>
              <a:t>Modelle</a:t>
            </a:r>
            <a:endParaRPr lang="en-US" altLang="x-none" sz="2400" dirty="0"/>
          </a:p>
        </p:txBody>
      </p:sp>
      <p:sp>
        <p:nvSpPr>
          <p:cNvPr id="631812" name="Rectangle 4"/>
          <p:cNvSpPr>
            <a:spLocks noChangeArrowheads="1"/>
          </p:cNvSpPr>
          <p:nvPr/>
        </p:nvSpPr>
        <p:spPr bwMode="auto">
          <a:xfrm>
            <a:off x="381000" y="3140968"/>
            <a:ext cx="8763000" cy="33528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dirty="0">
                <a:solidFill>
                  <a:schemeClr val="tx2"/>
                </a:solidFill>
                <a:effectLst/>
                <a:latin typeface="+mn-lt"/>
              </a:rPr>
              <a:t>Basic Weighted Model Counting (BWMC)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x-none" sz="2400" dirty="0" smtClean="0">
              <a:solidFill>
                <a:srgbClr val="170BFF"/>
              </a:solidFill>
              <a:effectLst/>
              <a:latin typeface="+mn-lt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 smtClean="0">
                <a:solidFill>
                  <a:srgbClr val="170BFF"/>
                </a:solidFill>
                <a:effectLst/>
                <a:latin typeface="+mn-lt"/>
              </a:rPr>
              <a:t>BWMC</a:t>
            </a:r>
            <a:r>
              <a:rPr lang="en-US" altLang="x-none" sz="2400" dirty="0" smtClean="0">
                <a:effectLst/>
                <a:latin typeface="+mn-lt"/>
              </a:rPr>
              <a:t>(</a:t>
            </a:r>
            <a:r>
              <a:rPr lang="en-US" altLang="x-none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if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 is </a:t>
            </a:r>
            <a:r>
              <a:rPr lang="en-US" altLang="x-none" sz="2400" dirty="0" smtClean="0">
                <a:effectLst/>
                <a:latin typeface="+mn-lt"/>
              </a:rPr>
              <a:t>empty </a:t>
            </a:r>
            <a:r>
              <a:rPr lang="en-US" altLang="x-none" sz="2400" b="1" dirty="0" smtClean="0">
                <a:effectLst/>
                <a:latin typeface="+mn-lt"/>
              </a:rPr>
              <a:t>then </a:t>
            </a:r>
            <a:r>
              <a:rPr lang="en-US" altLang="x-none" sz="2400" b="1" dirty="0">
                <a:effectLst/>
                <a:latin typeface="+mn-lt"/>
              </a:rPr>
              <a:t>return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1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if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 contains an empty </a:t>
            </a:r>
            <a:r>
              <a:rPr lang="en-US" altLang="x-none" sz="2400" dirty="0" smtClean="0">
                <a:effectLst/>
                <a:latin typeface="+mn-lt"/>
              </a:rPr>
              <a:t>clause </a:t>
            </a:r>
            <a:r>
              <a:rPr lang="en-US" altLang="x-none" sz="2400" b="1" dirty="0" smtClean="0">
                <a:effectLst/>
                <a:latin typeface="+mn-lt"/>
              </a:rPr>
              <a:t>then </a:t>
            </a:r>
            <a:r>
              <a:rPr lang="en-US" altLang="x-none" sz="2400" b="1" dirty="0">
                <a:effectLst/>
                <a:latin typeface="+mn-lt"/>
              </a:rPr>
              <a:t>return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0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else</a:t>
            </a:r>
            <a:r>
              <a:rPr lang="en-US" altLang="x-none" sz="2400" dirty="0">
                <a:effectLst/>
                <a:latin typeface="+mn-lt"/>
              </a:rPr>
              <a:t> choose a variable x to branch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       </a:t>
            </a:r>
            <a:r>
              <a:rPr lang="en-US" altLang="x-none" sz="2400" dirty="0" smtClean="0">
                <a:effectLst/>
                <a:latin typeface="+mn-lt"/>
              </a:rPr>
              <a:t>  </a:t>
            </a:r>
            <a:r>
              <a:rPr lang="en-US" altLang="x-none" sz="2400" b="1" dirty="0" smtClean="0">
                <a:effectLst/>
                <a:latin typeface="+mn-lt"/>
              </a:rPr>
              <a:t>return</a:t>
            </a:r>
            <a:r>
              <a:rPr lang="en-US" altLang="x-none" sz="2400" dirty="0" smtClean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(BWMC(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=1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) * weight (x) </a:t>
            </a:r>
            <a:r>
              <a:rPr lang="en-US" altLang="x-none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+</a:t>
            </a:r>
            <a:br>
              <a:rPr lang="en-US" altLang="x-none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</a:br>
            <a:r>
              <a:rPr lang="en-US" altLang="x-none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                                 BWMC(</a:t>
            </a:r>
            <a:r>
              <a:rPr lang="en-US" altLang="x-none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F|</a:t>
            </a:r>
            <a:r>
              <a:rPr lang="en-US" altLang="x-none" sz="1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</a:t>
            </a:r>
            <a:r>
              <a:rPr lang="en-US" altLang="x-none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=0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) * weight (</a:t>
            </a:r>
            <a:r>
              <a:rPr lang="en-US" altLang="x-none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sym typeface="Symbol" charset="2"/>
              </a:rPr>
              <a:t>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x)) </a:t>
            </a:r>
            <a:r>
              <a:rPr lang="en-US" altLang="x-none" sz="2400" dirty="0">
                <a:effectLst/>
                <a:latin typeface="+mn-lt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6534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Model Counting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04" y="1196975"/>
            <a:ext cx="7752991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94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707441" y="1196975"/>
            <a:ext cx="775299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400" dirty="0" smtClean="0"/>
              <a:t>Modell = Erfüllende Belegung einer aussagenlogischen Formel </a:t>
            </a:r>
            <a:r>
              <a:rPr lang="de-DE" sz="2400" dirty="0" smtClean="0">
                <a:solidFill>
                  <a:srgbClr val="FF0000"/>
                </a:solidFill>
              </a:rPr>
              <a:t>𝛥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400" dirty="0" smtClean="0"/>
              <a:t>Zählen der Modelle: #SAT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400" dirty="0" err="1" smtClean="0"/>
              <a:t>Weighted</a:t>
            </a:r>
            <a:r>
              <a:rPr lang="de-DE" sz="2400" dirty="0" smtClean="0"/>
              <a:t> Model </a:t>
            </a:r>
            <a:r>
              <a:rPr lang="de-DE" sz="2400" dirty="0" err="1" smtClean="0"/>
              <a:t>Counting</a:t>
            </a:r>
            <a:r>
              <a:rPr lang="de-DE" sz="2400" dirty="0" smtClean="0"/>
              <a:t> (WMC)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2400" dirty="0" smtClean="0"/>
              <a:t>Gewichte für Variablenzuweisung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2400" dirty="0" smtClean="0"/>
              <a:t>Modellgewicht = Produkt der Variablengewichte </a:t>
            </a:r>
            <a:r>
              <a:rPr lang="de-DE" sz="2400" dirty="0" err="1" smtClean="0"/>
              <a:t>w</a:t>
            </a:r>
            <a:r>
              <a:rPr lang="de-DE" sz="2400" dirty="0" smtClean="0"/>
              <a:t>(⋅)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009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First-Order Model Counting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4" y="1052736"/>
            <a:ext cx="7453312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95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707441" y="1084674"/>
            <a:ext cx="77529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Modell = Erfüllende Belegung einer aussagenlogischen </a:t>
            </a:r>
            <a:r>
              <a:rPr lang="de-DE" sz="2000" smtClean="0"/>
              <a:t>Formel </a:t>
            </a:r>
            <a:r>
              <a:rPr lang="de-DE" sz="2000" smtClean="0">
                <a:solidFill>
                  <a:srgbClr val="FF0000"/>
                </a:solidFill>
              </a:rPr>
              <a:t>𝛥</a:t>
            </a:r>
            <a:endParaRPr lang="de-DE" sz="20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768" y="6090543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170BFF"/>
                </a:solidFill>
              </a:rPr>
              <a:t>Van den </a:t>
            </a:r>
            <a:r>
              <a:rPr lang="en-US" sz="1050" dirty="0" err="1">
                <a:solidFill>
                  <a:srgbClr val="170BFF"/>
                </a:solidFill>
              </a:rPr>
              <a:t>Broeck</a:t>
            </a:r>
            <a:r>
              <a:rPr lang="en-US" sz="1050" dirty="0">
                <a:solidFill>
                  <a:srgbClr val="170BFF"/>
                </a:solidFill>
              </a:rPr>
              <a:t>, G., </a:t>
            </a:r>
            <a:r>
              <a:rPr lang="en-US" sz="1050" dirty="0" err="1">
                <a:solidFill>
                  <a:srgbClr val="170BFF"/>
                </a:solidFill>
              </a:rPr>
              <a:t>Taghipour</a:t>
            </a:r>
            <a:r>
              <a:rPr lang="en-US" sz="1050" dirty="0">
                <a:solidFill>
                  <a:srgbClr val="170BFF"/>
                </a:solidFill>
              </a:rPr>
              <a:t>, N., </a:t>
            </a:r>
            <a:r>
              <a:rPr lang="en-US" sz="1050" dirty="0" err="1">
                <a:solidFill>
                  <a:srgbClr val="170BFF"/>
                </a:solidFill>
              </a:rPr>
              <a:t>Meert</a:t>
            </a:r>
            <a:r>
              <a:rPr lang="en-US" sz="1050" dirty="0">
                <a:solidFill>
                  <a:srgbClr val="170BFF"/>
                </a:solidFill>
              </a:rPr>
              <a:t>, W., Davis, J., &amp; De </a:t>
            </a:r>
            <a:r>
              <a:rPr lang="en-US" sz="1050" dirty="0" err="1">
                <a:solidFill>
                  <a:srgbClr val="170BFF"/>
                </a:solidFill>
              </a:rPr>
              <a:t>Raedt</a:t>
            </a:r>
            <a:r>
              <a:rPr lang="en-US" sz="1050" dirty="0">
                <a:solidFill>
                  <a:srgbClr val="170BFF"/>
                </a:solidFill>
              </a:rPr>
              <a:t>, L., Lifted probabilistic inference by first-order knowledge compilation. In Proc.IJCAI-11, pp. 2178-2185, </a:t>
            </a:r>
            <a:r>
              <a:rPr lang="en-US" sz="1050" b="1" dirty="0">
                <a:solidFill>
                  <a:srgbClr val="FF0000"/>
                </a:solidFill>
              </a:rPr>
              <a:t>2011</a:t>
            </a:r>
            <a:r>
              <a:rPr lang="en-US" sz="1050" dirty="0">
                <a:solidFill>
                  <a:srgbClr val="170BFF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0070" y="5760001"/>
            <a:ext cx="4572000" cy="26161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rgbClr val="170BFF"/>
                </a:solidFill>
              </a:rPr>
              <a:t>Gogate</a:t>
            </a:r>
            <a:r>
              <a:rPr lang="en-US" sz="1100" dirty="0">
                <a:solidFill>
                  <a:srgbClr val="170BFF"/>
                </a:solidFill>
              </a:rPr>
              <a:t>, V., &amp; </a:t>
            </a:r>
            <a:r>
              <a:rPr lang="en-US" sz="1100" dirty="0" err="1">
                <a:solidFill>
                  <a:srgbClr val="170BFF"/>
                </a:solidFill>
              </a:rPr>
              <a:t>Domingos</a:t>
            </a:r>
            <a:r>
              <a:rPr lang="en-US" sz="1100" dirty="0">
                <a:solidFill>
                  <a:srgbClr val="170BFF"/>
                </a:solidFill>
              </a:rPr>
              <a:t>, P. Probabilistic theorem proving. Proc. UAI, </a:t>
            </a:r>
            <a:r>
              <a:rPr lang="en-US" sz="1100" b="1" dirty="0">
                <a:solidFill>
                  <a:srgbClr val="FF0000"/>
                </a:solidFill>
              </a:rPr>
              <a:t>2012</a:t>
            </a:r>
            <a:r>
              <a:rPr lang="en-US" sz="1100" dirty="0">
                <a:solidFill>
                  <a:srgbClr val="170B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75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Von </a:t>
            </a:r>
            <a:r>
              <a:rPr lang="en-US" dirty="0" err="1" smtClean="0"/>
              <a:t>Wahrscheinlichkeiten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Gewichten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11" y="1196975"/>
            <a:ext cx="8108177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8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Diskussion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975"/>
            <a:ext cx="8579296" cy="4968875"/>
          </a:xfrm>
        </p:spPr>
        <p:txBody>
          <a:bodyPr/>
          <a:lstStyle/>
          <a:p>
            <a:r>
              <a:rPr lang="de-DE" dirty="0" smtClean="0"/>
              <a:t>Einfache Idee: Ersetze </a:t>
            </a:r>
            <a:r>
              <a:rPr lang="de-DE" dirty="0" smtClean="0">
                <a:solidFill>
                  <a:srgbClr val="170BFF"/>
                </a:solidFill>
              </a:rPr>
              <a:t>p, 1-p </a:t>
            </a:r>
            <a:r>
              <a:rPr lang="de-DE" dirty="0" smtClean="0"/>
              <a:t>durch </a:t>
            </a:r>
            <a:r>
              <a:rPr lang="de-DE" dirty="0" err="1" smtClean="0">
                <a:solidFill>
                  <a:srgbClr val="170BFF"/>
                </a:solidFill>
              </a:rPr>
              <a:t>w</a:t>
            </a:r>
            <a:r>
              <a:rPr lang="de-DE" dirty="0" smtClean="0">
                <a:solidFill>
                  <a:srgbClr val="170BFF"/>
                </a:solidFill>
              </a:rPr>
              <a:t>, </a:t>
            </a:r>
            <a:r>
              <a:rPr lang="de-DE" u="sng" dirty="0" err="1" smtClean="0">
                <a:solidFill>
                  <a:srgbClr val="170BFF"/>
                </a:solidFill>
              </a:rPr>
              <a:t>w</a:t>
            </a:r>
            <a:endParaRPr lang="de-DE" u="sng" dirty="0" smtClean="0">
              <a:solidFill>
                <a:srgbClr val="170BFF"/>
              </a:solidFill>
            </a:endParaRPr>
          </a:p>
          <a:p>
            <a:r>
              <a:rPr lang="de-DE" dirty="0" smtClean="0"/>
              <a:t>Anfragebeantwortung durch WFOMC</a:t>
            </a:r>
          </a:p>
          <a:p>
            <a:r>
              <a:rPr lang="de-DE" dirty="0" smtClean="0"/>
              <a:t>Für Wahrscheinlichkeitsraum:</a:t>
            </a:r>
          </a:p>
          <a:p>
            <a:pPr lvl="1"/>
            <a:r>
              <a:rPr lang="de-DE" dirty="0" smtClean="0"/>
              <a:t>Dividiere Weltgewicht durch </a:t>
            </a:r>
            <a:r>
              <a:rPr lang="de-DE" dirty="0" smtClean="0">
                <a:solidFill>
                  <a:srgbClr val="170BFF"/>
                </a:solidFill>
              </a:rPr>
              <a:t>Z</a:t>
            </a:r>
            <a:r>
              <a:rPr lang="de-DE" dirty="0" smtClean="0"/>
              <a:t> = Summe aller Weltgewichte</a:t>
            </a:r>
          </a:p>
          <a:p>
            <a:pPr lvl="1"/>
            <a:endParaRPr lang="de-DE" dirty="0" smtClean="0">
              <a:solidFill>
                <a:srgbClr val="170BFF"/>
              </a:solidFill>
            </a:endParaRPr>
          </a:p>
          <a:p>
            <a:pPr lvl="1"/>
            <a:endParaRPr lang="de-DE" dirty="0" smtClean="0"/>
          </a:p>
          <a:p>
            <a:r>
              <a:rPr lang="de-DE" dirty="0" smtClean="0"/>
              <a:t>Warum Gewichte statt Wahrscheinlichkeiten?</a:t>
            </a:r>
          </a:p>
          <a:p>
            <a:r>
              <a:rPr lang="de-DE" dirty="0" smtClean="0"/>
              <a:t>Verschiedene Formalismen zur Darstellung von Wahrscheinlichkeitsverteilungen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86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Logic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3924"/>
            <a:ext cx="8229600" cy="46949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98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2987823" y="6238473"/>
            <a:ext cx="38812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  <a:latin typeface="Arial" charset="0"/>
              </a:rPr>
              <a:t>Richardson, M., &amp; </a:t>
            </a:r>
            <a:r>
              <a:rPr lang="en-US" sz="1100" dirty="0" err="1">
                <a:solidFill>
                  <a:srgbClr val="170BFF"/>
                </a:solidFill>
                <a:latin typeface="Arial" charset="0"/>
              </a:rPr>
              <a:t>Domingos</a:t>
            </a:r>
            <a:r>
              <a:rPr lang="en-US" sz="1100" dirty="0">
                <a:solidFill>
                  <a:srgbClr val="170BFF"/>
                </a:solidFill>
                <a:latin typeface="Arial" charset="0"/>
              </a:rPr>
              <a:t>, </a:t>
            </a:r>
            <a:r>
              <a:rPr lang="en-US" sz="1100" dirty="0" smtClean="0">
                <a:solidFill>
                  <a:srgbClr val="170BFF"/>
                </a:solidFill>
                <a:latin typeface="Arial" charset="0"/>
              </a:rPr>
              <a:t>P. </a:t>
            </a:r>
            <a:r>
              <a:rPr lang="en-US" sz="1100" dirty="0">
                <a:solidFill>
                  <a:srgbClr val="170BFF"/>
                </a:solidFill>
                <a:latin typeface="Arial" charset="0"/>
              </a:rPr>
              <a:t>Markov logic networks. Machine learning, 62(1-2), 107-136. </a:t>
            </a:r>
            <a:r>
              <a:rPr lang="en-US" sz="1100" b="1" dirty="0" smtClean="0">
                <a:solidFill>
                  <a:srgbClr val="FF0000"/>
                </a:solidFill>
                <a:latin typeface="Arial" charset="0"/>
              </a:rPr>
              <a:t>2006</a:t>
            </a:r>
            <a:r>
              <a:rPr lang="en-US" sz="1100" dirty="0" smtClean="0">
                <a:solidFill>
                  <a:srgbClr val="170BFF"/>
                </a:solidFill>
                <a:latin typeface="Arial" charset="0"/>
              </a:rPr>
              <a:t>.</a:t>
            </a:r>
            <a:endParaRPr lang="en-US" sz="1100" dirty="0">
              <a:solidFill>
                <a:srgbClr val="170BFF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35512"/>
            <a:ext cx="77529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Gewichtete Formeln zur Modellierung von Einschränkungen</a:t>
            </a:r>
            <a:endParaRPr lang="de-DE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07045"/>
            <a:ext cx="8162925" cy="701675"/>
          </a:xfrm>
        </p:spPr>
        <p:txBody>
          <a:bodyPr/>
          <a:lstStyle/>
          <a:p>
            <a:r>
              <a:rPr lang="en-US" altLang="zh-TW" sz="3600" dirty="0" err="1" smtClean="0"/>
              <a:t>Einschub</a:t>
            </a:r>
            <a:r>
              <a:rPr lang="en-US" altLang="zh-TW" sz="3600" dirty="0" smtClean="0"/>
              <a:t>: </a:t>
            </a:r>
            <a:r>
              <a:rPr lang="en-US" altLang="zh-TW" sz="3600" dirty="0" err="1" smtClean="0"/>
              <a:t>Warum</a:t>
            </a:r>
            <a:r>
              <a:rPr lang="en-US" altLang="zh-TW" sz="3600" dirty="0" smtClean="0"/>
              <a:t> </a:t>
            </a:r>
            <a:r>
              <a:rPr lang="en-US" altLang="zh-TW" sz="3600" dirty="0" err="1" smtClean="0"/>
              <a:t>exp</a:t>
            </a:r>
            <a:r>
              <a:rPr lang="en-US" altLang="zh-TW" sz="3600" dirty="0" smtClean="0"/>
              <a:t>?</a:t>
            </a:r>
            <a:endParaRPr lang="en-US" altLang="zh-TW" sz="36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 err="1" smtClean="0"/>
              <a:t>Gegeben</a:t>
            </a:r>
            <a:r>
              <a:rPr lang="en-US" altLang="zh-TW" sz="2800" dirty="0" smtClean="0"/>
              <a:t>:</a:t>
            </a:r>
            <a:endParaRPr lang="en-US" altLang="zh-TW" sz="2800" dirty="0"/>
          </a:p>
          <a:p>
            <a:pPr lvl="1"/>
            <a:r>
              <a:rPr lang="en-US" altLang="zh-TW" sz="2400" dirty="0" err="1" smtClean="0"/>
              <a:t>Zustände</a:t>
            </a:r>
            <a:r>
              <a:rPr lang="en-US" altLang="zh-TW" dirty="0" smtClean="0"/>
              <a:t>, </a:t>
            </a:r>
            <a:r>
              <a:rPr lang="en-US" altLang="zh-TW" sz="2400" dirty="0" err="1" smtClean="0"/>
              <a:t>Formeln</a:t>
            </a:r>
            <a:r>
              <a:rPr lang="en-US" altLang="zh-TW" dirty="0" smtClean="0"/>
              <a:t>, </a:t>
            </a:r>
            <a:r>
              <a:rPr lang="mr-IN" altLang="zh-TW" dirty="0" smtClean="0"/>
              <a:t>…</a:t>
            </a:r>
            <a:r>
              <a:rPr lang="de-DE" altLang="zh-TW" dirty="0" smtClean="0"/>
              <a:t>:</a:t>
            </a:r>
            <a:r>
              <a:rPr lang="en-US" altLang="zh-TW" sz="2400" dirty="0" smtClean="0"/>
              <a:t> 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altLang="zh-TW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zh-TW" sz="2400" i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altLang="zh-TW" sz="24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Times New Roman" charset="0"/>
              </a:rPr>
              <a:t>…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altLang="zh-TW" sz="2400" i="1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altLang="zh-TW" sz="2400" i="1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endParaRPr lang="en-US" altLang="zh-TW" sz="2400" i="1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altLang="zh-TW" sz="2400" dirty="0" err="1" smtClean="0"/>
              <a:t>Dichte</a:t>
            </a:r>
            <a:r>
              <a:rPr lang="en-US" altLang="zh-TW" sz="2400" dirty="0" smtClean="0"/>
              <a:t> </a:t>
            </a:r>
            <a:r>
              <a:rPr lang="en-US" altLang="zh-TW" sz="2400" i="1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altLang="zh-TW" sz="2400" i="1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</a:rPr>
              <a:t>) = </a:t>
            </a:r>
            <a:r>
              <a:rPr lang="en-US" altLang="zh-TW" sz="2400" i="1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zh-TW" sz="2400" i="1" baseline="-25000" dirty="0" err="1">
                <a:solidFill>
                  <a:schemeClr val="accent1">
                    <a:lumMod val="50000"/>
                  </a:schemeClr>
                </a:solidFill>
              </a:rPr>
              <a:t>s</a:t>
            </a:r>
            <a:endParaRPr lang="en-US" altLang="zh-TW" sz="2400" i="1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TW" sz="2800" dirty="0" smtClean="0">
                <a:solidFill>
                  <a:srgbClr val="1E0AFF"/>
                </a:solidFill>
              </a:rPr>
              <a:t>Maximum-Entropy-</a:t>
            </a:r>
            <a:r>
              <a:rPr lang="en-US" altLang="zh-TW" sz="2800" dirty="0" err="1" smtClean="0">
                <a:solidFill>
                  <a:srgbClr val="1E0AFF"/>
                </a:solidFill>
              </a:rPr>
              <a:t>Prinzip</a:t>
            </a:r>
            <a:r>
              <a:rPr lang="en-US" altLang="zh-TW" sz="2800" dirty="0" smtClean="0"/>
              <a:t>:</a:t>
            </a:r>
            <a:endParaRPr lang="en-US" altLang="zh-TW" sz="2800" dirty="0"/>
          </a:p>
          <a:p>
            <a:pPr lvl="1"/>
            <a:r>
              <a:rPr lang="en-US" altLang="zh-TW" sz="2400" dirty="0" err="1" smtClean="0"/>
              <a:t>Ohne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weitere</a:t>
            </a:r>
            <a:r>
              <a:rPr lang="en-US" altLang="zh-TW" sz="2400" dirty="0" smtClean="0"/>
              <a:t> Information, </a:t>
            </a:r>
            <a:r>
              <a:rPr lang="en-US" altLang="zh-TW" sz="2400" dirty="0" err="1" smtClean="0"/>
              <a:t>wähle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Dichte</a:t>
            </a:r>
            <a:r>
              <a:rPr lang="en-US" altLang="zh-TW" sz="2400" dirty="0" smtClean="0"/>
              <a:t> </a:t>
            </a:r>
            <a:r>
              <a:rPr lang="en-US" altLang="zh-TW" sz="2400" i="1" dirty="0" err="1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zh-TW" sz="2400" i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altLang="zh-TW" sz="2400" i="1" baseline="-25000" dirty="0" smtClean="0"/>
              <a:t> </a:t>
            </a:r>
            <a:r>
              <a:rPr lang="en-US" altLang="zh-TW" sz="2400" dirty="0" smtClean="0"/>
              <a:t>, so </a:t>
            </a:r>
            <a:r>
              <a:rPr lang="en-US" altLang="zh-TW" sz="2400" dirty="0" err="1" smtClean="0"/>
              <a:t>dass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Entropie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maximiert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wird</a:t>
            </a:r>
            <a:endParaRPr lang="en-US" altLang="zh-TW" sz="2400" dirty="0"/>
          </a:p>
          <a:p>
            <a:pPr lvl="1"/>
            <a:endParaRPr lang="en-US" altLang="zh-TW" sz="2400" dirty="0"/>
          </a:p>
          <a:p>
            <a:pPr lvl="1">
              <a:buFont typeface="Wingdings" charset="2"/>
              <a:buNone/>
            </a:pPr>
            <a:r>
              <a:rPr lang="en-US" altLang="zh-TW" sz="2400" dirty="0"/>
              <a:t>	</a:t>
            </a:r>
            <a:endParaRPr lang="en-US" altLang="zh-TW" sz="2400" dirty="0" smtClean="0"/>
          </a:p>
          <a:p>
            <a:pPr lvl="1"/>
            <a:r>
              <a:rPr lang="en-US" altLang="zh-TW" sz="2400" dirty="0" smtClean="0"/>
              <a:t>in </a:t>
            </a:r>
            <a:r>
              <a:rPr lang="en-US" altLang="zh-TW" sz="2400" dirty="0" err="1" smtClean="0"/>
              <a:t>Bezug</a:t>
            </a:r>
            <a:r>
              <a:rPr lang="en-US" altLang="zh-TW" sz="2400" dirty="0" smtClean="0"/>
              <a:t> auf </a:t>
            </a:r>
            <a:r>
              <a:rPr lang="en-US" altLang="zh-TW" sz="2400" dirty="0" err="1" smtClean="0"/>
              <a:t>Einschränkungen</a:t>
            </a:r>
            <a:endParaRPr lang="en-US" altLang="zh-TW" sz="2400" dirty="0"/>
          </a:p>
          <a:p>
            <a:pPr lvl="1">
              <a:lnSpc>
                <a:spcPct val="110000"/>
              </a:lnSpc>
              <a:buFont typeface="Wingdings" charset="2"/>
              <a:buNone/>
            </a:pPr>
            <a:endParaRPr lang="en-US" altLang="zh-TW" i="1" baseline="-25000" dirty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984022"/>
              </p:ext>
            </p:extLst>
          </p:nvPr>
        </p:nvGraphicFramePr>
        <p:xfrm>
          <a:off x="3131840" y="4077072"/>
          <a:ext cx="1600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3" imgW="837836" imgH="317362" progId="Equation.3">
                  <p:embed/>
                </p:oleObj>
              </mc:Choice>
              <mc:Fallback>
                <p:oleObj r:id="rId3" imgW="837836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077072"/>
                        <a:ext cx="16002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3352800" y="5562600"/>
          <a:ext cx="25146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r:id="rId5" imgW="1244060" imgH="317362" progId="Equation.3">
                  <p:embed/>
                </p:oleObj>
              </mc:Choice>
              <mc:Fallback>
                <p:oleObj r:id="rId5" imgW="1244060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562600"/>
                        <a:ext cx="2514600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6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</TotalTime>
  <Words>7274</Words>
  <Application>Microsoft Macintosh PowerPoint</Application>
  <PresentationFormat>On-screen Show (4:3)</PresentationFormat>
  <Paragraphs>2834</Paragraphs>
  <Slides>104</Slides>
  <Notes>26</Notes>
  <HiddenSlides>2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104</vt:i4>
      </vt:variant>
    </vt:vector>
  </HeadingPairs>
  <TitlesOfParts>
    <vt:vector size="118" baseType="lpstr">
      <vt:lpstr>Arial Black</vt:lpstr>
      <vt:lpstr>Calibri</vt:lpstr>
      <vt:lpstr>Courier</vt:lpstr>
      <vt:lpstr>Courier New</vt:lpstr>
      <vt:lpstr>ＭＳ Ｐゴシック</vt:lpstr>
      <vt:lpstr>ＭＳ ゴシック</vt:lpstr>
      <vt:lpstr>Myriad Pro</vt:lpstr>
      <vt:lpstr>Symbol</vt:lpstr>
      <vt:lpstr>Times New Roman</vt:lpstr>
      <vt:lpstr>Wingdings</vt:lpstr>
      <vt:lpstr>Arial</vt:lpstr>
      <vt:lpstr>7_Standarddesign</vt:lpstr>
      <vt:lpstr>Equation.3</vt:lpstr>
      <vt:lpstr>Equation</vt:lpstr>
      <vt:lpstr>Non-Standard-Datenbanken</vt:lpstr>
      <vt:lpstr>Non-Standard-Datenbanken</vt:lpstr>
      <vt:lpstr>Danksagung</vt:lpstr>
      <vt:lpstr>Probabilistische Datenbanken</vt:lpstr>
      <vt:lpstr>Beispiel 1: Informationsextraktion</vt:lpstr>
      <vt:lpstr>Beispiel 2: Modellierung fehlender Daten</vt:lpstr>
      <vt:lpstr>Beispiel 3: Datenreinigung</vt:lpstr>
      <vt:lpstr>Beispiel 4: OCR</vt:lpstr>
      <vt:lpstr>Zusammenfassung der Anwendungen</vt:lpstr>
      <vt:lpstr>Non-Standard-Datenbanken</vt:lpstr>
      <vt:lpstr>Wiederholung: Relationales Datenmodell</vt:lpstr>
      <vt:lpstr>Wiederholung: Relationales Datenmodell</vt:lpstr>
      <vt:lpstr>Wiederholung: Relationales Datenmodell</vt:lpstr>
      <vt:lpstr>Wiederholung: Relationales Datenmodell</vt:lpstr>
      <vt:lpstr>Wiederholung: Relationales Datenmodell</vt:lpstr>
      <vt:lpstr>Wiederholung: Komplexität der Anfragebeantwortung</vt:lpstr>
      <vt:lpstr>Non-Standard-Datenbanken</vt:lpstr>
      <vt:lpstr>Unvollständige Datenbank</vt:lpstr>
      <vt:lpstr>Unvollständige Datenbank</vt:lpstr>
      <vt:lpstr>Unvollständige Datenbank</vt:lpstr>
      <vt:lpstr>Unvollständige Datenbank</vt:lpstr>
      <vt:lpstr>Unvollständige Datenbank: Anfragesemantik</vt:lpstr>
      <vt:lpstr>Unvollständige Datenbank: Anfragesemantik</vt:lpstr>
      <vt:lpstr>Unvollständige Datenbank: Anfragesemantik</vt:lpstr>
      <vt:lpstr>Unvollständige Datenbank: Anfragesemantik</vt:lpstr>
      <vt:lpstr>Probabilistische Datenbank</vt:lpstr>
      <vt:lpstr>Probabilistische Datenbank</vt:lpstr>
      <vt:lpstr>Probabilistische Datenbank: Anfragesemantik</vt:lpstr>
      <vt:lpstr>Probabilistische Datenbank: Anfragesemantik</vt:lpstr>
      <vt:lpstr>Probabilistische Datenbank: Anfragesemantik</vt:lpstr>
      <vt:lpstr>Probabilistische Datenbank: Anfragesemantik</vt:lpstr>
      <vt:lpstr>Diskussion</vt:lpstr>
      <vt:lpstr>Unabhängige und disjunkte Tupel</vt:lpstr>
      <vt:lpstr>Unabhängige und disjunkte Tupel</vt:lpstr>
      <vt:lpstr>Beispiel: BUD-Tabelle</vt:lpstr>
      <vt:lpstr>Das Anfrage-Evaluationsproblem</vt:lpstr>
      <vt:lpstr>Ein Beispiel</vt:lpstr>
      <vt:lpstr>Zusammenfassung: Das probabilistische  Datenmodell</vt:lpstr>
      <vt:lpstr>Non-Standard-Datenbanken</vt:lpstr>
      <vt:lpstr>Relationale Algebra</vt:lpstr>
      <vt:lpstr>Wiederholung: Anfragebearbeitungspläne</vt:lpstr>
      <vt:lpstr>Wiederholung: Anfragebearbeitungspläne</vt:lpstr>
      <vt:lpstr>Wiederholung: Anfragebearbeitungspläne</vt:lpstr>
      <vt:lpstr>Wiederholung: Anfragebearbeitungspläne</vt:lpstr>
      <vt:lpstr>Wiederholung: Anfragebearbeitungspläne</vt:lpstr>
      <vt:lpstr>Extensionale Pläne</vt:lpstr>
      <vt:lpstr>Extensionale Operatoren</vt:lpstr>
      <vt:lpstr>Extensionale Operatoren</vt:lpstr>
      <vt:lpstr>Extensionale Operatoren</vt:lpstr>
      <vt:lpstr>Beispiel</vt:lpstr>
      <vt:lpstr>PowerPoint Presentation</vt:lpstr>
      <vt:lpstr>Non-Standard-Datenbanken</vt:lpstr>
      <vt:lpstr>Extensionale Operatoren</vt:lpstr>
      <vt:lpstr>PowerPoint Presentation</vt:lpstr>
      <vt:lpstr>PowerPoint Presentation</vt:lpstr>
      <vt:lpstr>Unsichere Anfragen</vt:lpstr>
      <vt:lpstr>Extensionale Pläne in PostgreSQL</vt:lpstr>
      <vt:lpstr>Untere Grenzen</vt:lpstr>
      <vt:lpstr>Diskussion</vt:lpstr>
      <vt:lpstr>Extensionale Pläne in PostgreSQL</vt:lpstr>
      <vt:lpstr>Extensionale Pläne in PostgreSQL</vt:lpstr>
      <vt:lpstr>Extensionale Pläne in PostgreSQL</vt:lpstr>
      <vt:lpstr>Eingaben für PostgreSQL:</vt:lpstr>
      <vt:lpstr>Eingaben für PostgreSQL:</vt:lpstr>
      <vt:lpstr>Einsichten 2</vt:lpstr>
      <vt:lpstr>Wiederholung: Unions of Conjunctive Queries</vt:lpstr>
      <vt:lpstr>Wiederholung: Unions of Conjunctive Queries</vt:lpstr>
      <vt:lpstr>Wiederholung: Unions of Conjunctive Queries</vt:lpstr>
      <vt:lpstr>Wiederholung: Unions of Conjunctive Queries</vt:lpstr>
      <vt:lpstr>Vier Regeln, um sichere Anfragen zu erzeugen</vt:lpstr>
      <vt:lpstr>PowerPoint Presentation</vt:lpstr>
      <vt:lpstr>PowerPoint Presentation</vt:lpstr>
      <vt:lpstr>PowerPoint Presentation</vt:lpstr>
      <vt:lpstr>Beispiel</vt:lpstr>
      <vt:lpstr>Beispiel</vt:lpstr>
      <vt:lpstr>Beispiel</vt:lpstr>
      <vt:lpstr>Beispiel</vt:lpstr>
      <vt:lpstr>Beispiel</vt:lpstr>
      <vt:lpstr>Beispiel</vt:lpstr>
      <vt:lpstr>Hierarchische Anfragen</vt:lpstr>
      <vt:lpstr>Warum sind nicht-hierarchische Regeln schwierig?</vt:lpstr>
      <vt:lpstr>Regel 4: Inclusion-Exclusion</vt:lpstr>
      <vt:lpstr>Beispiel</vt:lpstr>
      <vt:lpstr>Beispiel</vt:lpstr>
      <vt:lpstr>Beispiel</vt:lpstr>
      <vt:lpstr>Einsicht 3</vt:lpstr>
      <vt:lpstr>Zusammenfassung</vt:lpstr>
      <vt:lpstr>Neuere Forschung</vt:lpstr>
      <vt:lpstr>SAT und #SAT</vt:lpstr>
      <vt:lpstr>PowerPoint Presentation</vt:lpstr>
      <vt:lpstr>DPLL: Beispiel</vt:lpstr>
      <vt:lpstr>Caching</vt:lpstr>
      <vt:lpstr>Weighted Model Counting (WMC)</vt:lpstr>
      <vt:lpstr>Weighted Model Counting  </vt:lpstr>
      <vt:lpstr>Weighted First-Order Model Counting  </vt:lpstr>
      <vt:lpstr>Von Wahrscheinlichkeiten zu Gewichten</vt:lpstr>
      <vt:lpstr>Diskussion</vt:lpstr>
      <vt:lpstr>Markov Logic</vt:lpstr>
      <vt:lpstr>Einschub: Warum exp?</vt:lpstr>
      <vt:lpstr>Einschub: Warum exp?</vt:lpstr>
      <vt:lpstr>Anfragebeantwortungsproblem</vt:lpstr>
      <vt:lpstr>Z-Berechnung</vt:lpstr>
      <vt:lpstr>Beispiel</vt:lpstr>
      <vt:lpstr>Non-Standard-Datenbanken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1656</cp:revision>
  <cp:lastPrinted>2016-12-11T20:21:21Z</cp:lastPrinted>
  <dcterms:created xsi:type="dcterms:W3CDTF">2010-04-27T12:26:40Z</dcterms:created>
  <dcterms:modified xsi:type="dcterms:W3CDTF">2017-11-27T10:12:17Z</dcterms:modified>
</cp:coreProperties>
</file>