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88" r:id="rId2"/>
  </p:sldMasterIdLst>
  <p:notesMasterIdLst>
    <p:notesMasterId r:id="rId14"/>
  </p:notesMasterIdLst>
  <p:handoutMasterIdLst>
    <p:handoutMasterId r:id="rId15"/>
  </p:handoutMasterIdLst>
  <p:sldIdLst>
    <p:sldId id="421" r:id="rId3"/>
    <p:sldId id="420" r:id="rId4"/>
    <p:sldId id="353" r:id="rId5"/>
    <p:sldId id="357" r:id="rId6"/>
    <p:sldId id="417" r:id="rId7"/>
    <p:sldId id="418" r:id="rId8"/>
    <p:sldId id="404" r:id="rId9"/>
    <p:sldId id="312" r:id="rId10"/>
    <p:sldId id="313" r:id="rId11"/>
    <p:sldId id="314" r:id="rId12"/>
    <p:sldId id="419" r:id="rId13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A50021"/>
    <a:srgbClr val="008000"/>
    <a:srgbClr val="0033CC"/>
    <a:srgbClr val="003399"/>
    <a:srgbClr val="FFFF66"/>
    <a:srgbClr val="FFFF99"/>
    <a:srgbClr val="FFFF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51" autoAdjust="0"/>
    <p:restoredTop sz="86465" autoAdjust="0"/>
  </p:normalViewPr>
  <p:slideViewPr>
    <p:cSldViewPr snapToObjects="1">
      <p:cViewPr varScale="1">
        <p:scale>
          <a:sx n="88" d="100"/>
          <a:sy n="88" d="100"/>
        </p:scale>
        <p:origin x="52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599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DEBB355-176D-4F30-ACDF-772ECDBD27FE}" type="datetimeFigureOut">
              <a:rPr lang="en-US"/>
              <a:pPr>
                <a:defRPr/>
              </a:pPr>
              <a:t>1/15/18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E450F33-057B-47B8-AB66-A9278ACAF5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7722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798DB7C-9606-499D-8162-599412FCA45C}" type="datetimeFigureOut">
              <a:rPr lang="en-US"/>
              <a:pPr>
                <a:defRPr/>
              </a:pPr>
              <a:t>1/15/18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5B2E2B5A-1D01-47C6-A2C3-F9B97143DA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643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2E2B5A-1D01-47C6-A2C3-F9B97143DA4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270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2E2B5A-1D01-47C6-A2C3-F9B97143DA4F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527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B2E2B5A-1D01-47C6-A2C3-F9B97143DA4F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7023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4041648" cy="510422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052736"/>
            <a:ext cx="4041648" cy="510117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-13394"/>
            <a:ext cx="8229600" cy="778098"/>
          </a:xfrm>
        </p:spPr>
        <p:txBody>
          <a:bodyPr>
            <a:normAutofit/>
          </a:bodyPr>
          <a:lstStyle>
            <a:lvl1pPr algn="r">
              <a:defRPr sz="4000"/>
            </a:lvl1pPr>
          </a:lstStyle>
          <a:p>
            <a:r>
              <a:rPr lang="de-DE" dirty="0" smtClean="0"/>
              <a:t>Titelmasterformat durch Klicken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648072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052736"/>
            <a:ext cx="4041648" cy="510422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052736"/>
            <a:ext cx="4041648" cy="510117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246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-13394"/>
            <a:ext cx="8229600" cy="778098"/>
          </a:xfrm>
        </p:spPr>
        <p:txBody>
          <a:bodyPr>
            <a:normAutofit/>
          </a:bodyPr>
          <a:lstStyle>
            <a:lvl1pPr algn="r">
              <a:defRPr sz="4000"/>
            </a:lvl1pPr>
          </a:lstStyle>
          <a:p>
            <a:r>
              <a:rPr lang="de-DE" dirty="0" smtClean="0"/>
              <a:t>Titelmasterformat durch Klicken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711349"/>
            <a:ext cx="8229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6612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26082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2004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slideLayout" Target="../slideLayouts/slideLayout7.xml"/><Relationship Id="rId5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2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-297905"/>
            <a:ext cx="8229600" cy="99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" name="Straight Connector 28"/>
          <p:cNvSpPr>
            <a:spLocks noChangeShapeType="1"/>
          </p:cNvSpPr>
          <p:nvPr userDrawn="1"/>
        </p:nvSpPr>
        <p:spPr bwMode="auto">
          <a:xfrm>
            <a:off x="457200" y="764704"/>
            <a:ext cx="8229600" cy="0"/>
          </a:xfrm>
          <a:prstGeom prst="line">
            <a:avLst/>
          </a:prstGeom>
          <a:noFill/>
          <a:ln w="31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79" r:id="rId2"/>
    <p:sldLayoutId id="2147483683" r:id="rId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n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-297905"/>
            <a:ext cx="8229600" cy="99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" name="Straight Connector 28"/>
          <p:cNvSpPr>
            <a:spLocks noChangeShapeType="1"/>
          </p:cNvSpPr>
          <p:nvPr userDrawn="1"/>
        </p:nvSpPr>
        <p:spPr bwMode="auto">
          <a:xfrm>
            <a:off x="457200" y="764704"/>
            <a:ext cx="8229600" cy="0"/>
          </a:xfrm>
          <a:prstGeom prst="line">
            <a:avLst/>
          </a:prstGeom>
          <a:noFill/>
          <a:ln w="31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Gill Sans MT"/>
            </a:endParaRPr>
          </a:p>
        </p:txBody>
      </p:sp>
      <p:sp>
        <p:nvSpPr>
          <p:cNvPr id="16" name="Text Box 22"/>
          <p:cNvSpPr txBox="1">
            <a:spLocks noChangeArrowheads="1"/>
          </p:cNvSpPr>
          <p:nvPr userDrawn="1"/>
        </p:nvSpPr>
        <p:spPr bwMode="auto">
          <a:xfrm>
            <a:off x="8686800" y="6616700"/>
            <a:ext cx="322263" cy="179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fontAlgn="auto">
              <a:spcBef>
                <a:spcPct val="50000"/>
              </a:spcBef>
              <a:spcAft>
                <a:spcPts val="0"/>
              </a:spcAft>
              <a:defRPr/>
            </a:pPr>
            <a:fld id="{5DA05101-CD90-4E31-9CF6-9C029D4B7A59}" type="slidenum">
              <a:rPr lang="en-US" sz="1200" smtClean="0">
                <a:solidFill>
                  <a:prstClr val="white"/>
                </a:solidFill>
                <a:cs typeface="Arial" charset="0"/>
              </a:rPr>
              <a:pPr algn="r" fontAlgn="auto">
                <a:spcBef>
                  <a:spcPct val="50000"/>
                </a:spcBef>
                <a:spcAft>
                  <a:spcPts val="0"/>
                </a:spcAft>
                <a:defRPr/>
              </a:pPr>
              <a:t>‹#›</a:t>
            </a:fld>
            <a:endParaRPr lang="en-US" sz="1100" dirty="0" smtClean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961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2" r:id="rId3"/>
    <p:sldLayoutId id="2147483693" r:id="rId4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n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773238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 smtClean="0">
                <a:cs typeface="+mj-cs"/>
              </a:rPr>
              <a:t>Non-Standard-Datenbanken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997200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 smtClean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 smtClean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 smtClean="0">
              <a:cs typeface="+mn-cs"/>
            </a:endParaRPr>
          </a:p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Felix </a:t>
            </a:r>
            <a:r>
              <a:rPr lang="de-DE" sz="2400" dirty="0" err="1" smtClean="0">
                <a:cs typeface="+mn-cs"/>
              </a:rPr>
              <a:t>Kuhr</a:t>
            </a:r>
            <a:r>
              <a:rPr lang="de-DE" sz="2400" dirty="0" smtClean="0">
                <a:cs typeface="+mn-cs"/>
              </a:rPr>
              <a:t> (Übungen)</a:t>
            </a:r>
          </a:p>
        </p:txBody>
      </p:sp>
    </p:spTree>
    <p:extLst>
      <p:ext uri="{BB962C8B-B14F-4D97-AF65-F5344CB8AC3E}">
        <p14:creationId xmlns:p14="http://schemas.microsoft.com/office/powerpoint/2010/main" val="101807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Box 119"/>
          <p:cNvSpPr txBox="1"/>
          <p:nvPr/>
        </p:nvSpPr>
        <p:spPr>
          <a:xfrm>
            <a:off x="1259931" y="5786454"/>
            <a:ext cx="3448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p</a:t>
            </a:r>
            <a:r>
              <a:rPr lang="en-US" b="1" dirty="0" err="1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laysFor</a:t>
            </a:r>
            <a:r>
              <a:rPr lang="en-US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(Beckham, Real, T</a:t>
            </a:r>
            <a:r>
              <a:rPr lang="en-US" b="1" baseline="-25000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1</a:t>
            </a:r>
            <a:r>
              <a:rPr lang="en-US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</a:t>
            </a:r>
            <a:endParaRPr lang="en-US" b="1" dirty="0">
              <a:solidFill>
                <a:srgbClr val="0033CC"/>
              </a:solidFill>
              <a:latin typeface="Lucida Sans" panose="020B0602030504020204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0" y="5384085"/>
            <a:ext cx="10070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Facts</a:t>
            </a:r>
            <a:endParaRPr lang="en-US" sz="2400" b="1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0" y="1157843"/>
            <a:ext cx="193033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prstClr val="black"/>
                </a:solidFill>
                <a:cs typeface="Arial" pitchFamily="34" charset="0"/>
              </a:rPr>
              <a:t>Derived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prstClr val="black"/>
                </a:solidFill>
                <a:cs typeface="Arial" pitchFamily="34" charset="0"/>
              </a:rPr>
              <a:t>facts stored</a:t>
            </a:r>
            <a:br>
              <a:rPr lang="en-US" sz="2400" b="1" dirty="0" smtClean="0">
                <a:solidFill>
                  <a:prstClr val="black"/>
                </a:solidFill>
                <a:cs typeface="Arial" pitchFamily="34" charset="0"/>
              </a:rPr>
            </a:br>
            <a:r>
              <a:rPr lang="en-US" sz="2400" b="1" dirty="0" smtClean="0">
                <a:solidFill>
                  <a:prstClr val="black"/>
                </a:solidFill>
                <a:cs typeface="Arial" pitchFamily="34" charset="0"/>
              </a:rPr>
              <a:t>in views</a:t>
            </a:r>
            <a:endParaRPr lang="en-US" sz="2400" b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5292080" y="5795972"/>
            <a:ext cx="3355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p</a:t>
            </a:r>
            <a:r>
              <a:rPr lang="en-US" b="1" dirty="0" err="1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laysFor</a:t>
            </a:r>
            <a:r>
              <a:rPr lang="en-US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(Ronaldo, Real, T</a:t>
            </a:r>
            <a:r>
              <a:rPr lang="en-US" b="1" baseline="-25000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</a:t>
            </a:r>
            <a:endParaRPr lang="en-US" b="1" dirty="0">
              <a:solidFill>
                <a:srgbClr val="0033CC"/>
              </a:solidFill>
              <a:latin typeface="Lucida Sans" panose="020B0602030504020204" pitchFamily="34" charset="0"/>
              <a:cs typeface="Arial" pitchFamily="34" charset="0"/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3180403" y="5267199"/>
            <a:ext cx="3185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p</a:t>
            </a:r>
            <a:r>
              <a:rPr lang="en-US" b="1" dirty="0" err="1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laysFor</a:t>
            </a:r>
            <a:r>
              <a:rPr lang="en-US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</a:t>
            </a:r>
            <a:r>
              <a:rPr lang="en-US" b="1" dirty="0" err="1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Zidane</a:t>
            </a:r>
            <a:r>
              <a:rPr lang="en-US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, Real, T</a:t>
            </a:r>
            <a:r>
              <a:rPr lang="en-US" b="1" baseline="-25000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3</a:t>
            </a:r>
            <a:r>
              <a:rPr lang="en-US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</a:t>
            </a:r>
            <a:endParaRPr lang="en-US" b="1" dirty="0">
              <a:solidFill>
                <a:srgbClr val="0033CC"/>
              </a:solidFill>
              <a:latin typeface="Lucida Sans" panose="020B0602030504020204" pitchFamily="34" charset="0"/>
              <a:cs typeface="Arial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3655972" y="1196752"/>
            <a:ext cx="3887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t</a:t>
            </a:r>
            <a:r>
              <a:rPr lang="en-US" b="1" dirty="0" err="1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eamMates</a:t>
            </a:r>
            <a:r>
              <a:rPr lang="en-US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(Beckham,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                                Zidane, T</a:t>
            </a:r>
            <a:r>
              <a:rPr lang="en-US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5</a:t>
            </a:r>
            <a:r>
              <a:rPr lang="en-US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 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1702139" y="2206605"/>
            <a:ext cx="3961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t</a:t>
            </a:r>
            <a:r>
              <a:rPr lang="en-US" b="1" dirty="0" err="1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eamMates</a:t>
            </a:r>
            <a:r>
              <a:rPr lang="en-US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(Ronaldo,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                                 Zidane, T</a:t>
            </a:r>
            <a:r>
              <a:rPr lang="en-US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6</a:t>
            </a:r>
            <a:r>
              <a:rPr lang="en-US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 </a:t>
            </a:r>
          </a:p>
        </p:txBody>
      </p:sp>
      <p:cxnSp>
        <p:nvCxnSpPr>
          <p:cNvPr id="115" name="Straight Connector 114"/>
          <p:cNvCxnSpPr/>
          <p:nvPr/>
        </p:nvCxnSpPr>
        <p:spPr>
          <a:xfrm>
            <a:off x="71438" y="3714752"/>
            <a:ext cx="8929718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75914" y="3347700"/>
            <a:ext cx="185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+mn-lt"/>
              </a:rPr>
              <a:t>Non-independent</a:t>
            </a: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71406" y="3717032"/>
            <a:ext cx="1389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+mn-lt"/>
              </a:rPr>
              <a:t>Independent</a:t>
            </a: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69" name="Content Placeholder 2"/>
          <p:cNvSpPr>
            <a:spLocks noGrp="1"/>
          </p:cNvSpPr>
          <p:nvPr>
            <p:ph idx="1"/>
          </p:nvPr>
        </p:nvSpPr>
        <p:spPr>
          <a:xfrm>
            <a:off x="107504" y="4509120"/>
            <a:ext cx="8928992" cy="2263605"/>
          </a:xfrm>
          <a:gradFill flip="none" rotWithShape="1">
            <a:gsLst>
              <a:gs pos="0">
                <a:schemeClr val="bg1">
                  <a:lumMod val="50000"/>
                  <a:tint val="66000"/>
                  <a:satMod val="160000"/>
                </a:schemeClr>
              </a:gs>
              <a:gs pos="50000">
                <a:schemeClr val="bg1">
                  <a:lumMod val="50000"/>
                  <a:tint val="44500"/>
                  <a:satMod val="160000"/>
                </a:schemeClr>
              </a:gs>
              <a:gs pos="100000">
                <a:schemeClr val="bg1">
                  <a:lumMod val="50000"/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</a:rPr>
              <a:t>Closed</a:t>
            </a:r>
            <a:r>
              <a:rPr lang="en-US" sz="2400" b="1" dirty="0" smtClean="0"/>
              <a:t> </a:t>
            </a:r>
            <a:r>
              <a:rPr lang="en-US" sz="2400" dirty="0" smtClean="0"/>
              <a:t>and</a:t>
            </a:r>
            <a:r>
              <a:rPr lang="en-US" sz="2400" b="1" dirty="0" smtClean="0"/>
              <a:t> </a:t>
            </a:r>
            <a:r>
              <a:rPr lang="en-US" sz="2400" b="1" dirty="0" smtClean="0">
                <a:solidFill>
                  <a:srgbClr val="002060"/>
                </a:solidFill>
              </a:rPr>
              <a:t>complete</a:t>
            </a:r>
            <a:r>
              <a:rPr lang="en-US" sz="2400" b="1" dirty="0" smtClean="0"/>
              <a:t> </a:t>
            </a:r>
            <a:r>
              <a:rPr lang="en-US" sz="2400" dirty="0" smtClean="0"/>
              <a:t>representation model (incl. lineage) 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Temporal alignment </a:t>
            </a:r>
            <a:r>
              <a:rPr lang="en-US" sz="2400" dirty="0" smtClean="0"/>
              <a:t>is </a:t>
            </a:r>
            <a:r>
              <a:rPr lang="en-US" sz="2400" b="1" dirty="0" err="1" smtClean="0">
                <a:solidFill>
                  <a:srgbClr val="002060"/>
                </a:solidFill>
              </a:rPr>
              <a:t>polyn</a:t>
            </a:r>
            <a:r>
              <a:rPr lang="en-US" sz="2400" b="1" dirty="0">
                <a:solidFill>
                  <a:srgbClr val="002060"/>
                </a:solidFill>
              </a:rPr>
              <a:t>.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/>
              <a:t>in the number of input intervals</a:t>
            </a:r>
          </a:p>
          <a:p>
            <a:r>
              <a:rPr lang="en-US" sz="2400" b="1" dirty="0" smtClean="0">
                <a:solidFill>
                  <a:srgbClr val="002060"/>
                </a:solidFill>
              </a:rPr>
              <a:t>Confidence computation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smtClean="0"/>
              <a:t>per interval remains </a:t>
            </a:r>
            <a:r>
              <a:rPr lang="en-US" sz="2400" b="1" dirty="0" smtClean="0">
                <a:solidFill>
                  <a:srgbClr val="002060"/>
                </a:solidFill>
              </a:rPr>
              <a:t>#P-hard</a:t>
            </a:r>
          </a:p>
          <a:p>
            <a:r>
              <a:rPr lang="en-US" sz="2400" dirty="0" smtClean="0"/>
              <a:t>In general requires Monte Carlo approximations (</a:t>
            </a:r>
            <a:r>
              <a:rPr lang="en-US" sz="2400" dirty="0" err="1" smtClean="0"/>
              <a:t>Luby</a:t>
            </a:r>
            <a:r>
              <a:rPr lang="en-US" sz="2400" dirty="0" smtClean="0"/>
              <a:t>-Karp for DNF, MCMC-style </a:t>
            </a:r>
            <a:r>
              <a:rPr lang="en-US" sz="2400" dirty="0"/>
              <a:t>sampling</a:t>
            </a:r>
            <a:r>
              <a:rPr lang="en-US" sz="2400" dirty="0" smtClean="0"/>
              <a:t>), decompositions</a:t>
            </a:r>
            <a:r>
              <a:rPr lang="en-US" sz="2400" dirty="0"/>
              <a:t>, or top-</a:t>
            </a:r>
            <a:r>
              <a:rPr lang="en-US" sz="2400" i="1" dirty="0"/>
              <a:t>k</a:t>
            </a:r>
            <a:r>
              <a:rPr lang="en-US" sz="2400" dirty="0"/>
              <a:t> pruning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72580" y="1198493"/>
            <a:ext cx="4131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err="1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teamMates</a:t>
            </a:r>
            <a:r>
              <a:rPr lang="en-US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(Beckham,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                                 Ronaldo, T</a:t>
            </a:r>
            <a:r>
              <a:rPr lang="en-US" b="1" baseline="-25000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4</a:t>
            </a:r>
            <a:r>
              <a:rPr lang="en-US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 </a:t>
            </a:r>
          </a:p>
        </p:txBody>
      </p:sp>
      <p:grpSp>
        <p:nvGrpSpPr>
          <p:cNvPr id="3" name="Group 2"/>
          <p:cNvGrpSpPr/>
          <p:nvPr/>
        </p:nvGrpSpPr>
        <p:grpSpPr>
          <a:xfrm rot="1471042">
            <a:off x="6074654" y="2188756"/>
            <a:ext cx="3196767" cy="2036946"/>
            <a:chOff x="6197392" y="1919814"/>
            <a:chExt cx="2915438" cy="2036946"/>
          </a:xfrm>
        </p:grpSpPr>
        <p:sp>
          <p:nvSpPr>
            <p:cNvPr id="70" name="Explosion 2 69"/>
            <p:cNvSpPr/>
            <p:nvPr/>
          </p:nvSpPr>
          <p:spPr>
            <a:xfrm rot="20497452">
              <a:off x="6197392" y="1919814"/>
              <a:ext cx="2915438" cy="2036946"/>
            </a:xfrm>
            <a:prstGeom prst="irregularSeal2">
              <a:avLst/>
            </a:prstGeom>
            <a:gradFill flip="none" rotWithShape="1">
              <a:gsLst>
                <a:gs pos="0">
                  <a:schemeClr val="bg1">
                    <a:lumMod val="50000"/>
                    <a:tint val="66000"/>
                    <a:satMod val="160000"/>
                  </a:schemeClr>
                </a:gs>
                <a:gs pos="50000">
                  <a:schemeClr val="bg1">
                    <a:lumMod val="50000"/>
                    <a:tint val="44500"/>
                    <a:satMod val="160000"/>
                  </a:schemeClr>
                </a:gs>
                <a:gs pos="100000">
                  <a:schemeClr val="bg1">
                    <a:lumMod val="50000"/>
                    <a:tint val="23500"/>
                    <a:satMod val="16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3175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endParaRPr lang="en-US" sz="2400" b="1" i="1" dirty="0">
                <a:solidFill>
                  <a:prstClr val="black"/>
                </a:solidFill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 rot="19217421">
              <a:off x="6813303" y="2476999"/>
              <a:ext cx="1368661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800" b="1" i="1" dirty="0" smtClean="0">
                  <a:solidFill>
                    <a:prstClr val="black"/>
                  </a:solidFill>
                  <a:latin typeface="+mn-lt"/>
                </a:rPr>
                <a:t>Need</a:t>
              </a:r>
              <a:endParaRPr lang="en-US" sz="2800" b="1" i="1" dirty="0">
                <a:solidFill>
                  <a:prstClr val="black"/>
                </a:solidFill>
                <a:latin typeface="+mn-lt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2800" b="1" i="1" dirty="0">
                  <a:solidFill>
                    <a:prstClr val="black"/>
                  </a:solidFill>
                  <a:latin typeface="+mn-lt"/>
                </a:rPr>
                <a:t>Lineage</a:t>
              </a:r>
              <a:r>
                <a:rPr lang="en-US" sz="2800" b="1" i="1" dirty="0" smtClean="0">
                  <a:solidFill>
                    <a:prstClr val="black"/>
                  </a:solidFill>
                  <a:latin typeface="+mn-lt"/>
                </a:rPr>
                <a:t>!</a:t>
              </a:r>
              <a:endParaRPr lang="en-US" sz="2800" dirty="0">
                <a:latin typeface="+mn-lt"/>
              </a:endParaRPr>
            </a:p>
          </p:txBody>
        </p:sp>
      </p:grp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67544" y="-13394"/>
            <a:ext cx="8280920" cy="778098"/>
          </a:xfrm>
        </p:spPr>
        <p:txBody>
          <a:bodyPr>
            <a:noAutofit/>
          </a:bodyPr>
          <a:lstStyle/>
          <a:p>
            <a:pPr algn="ctr"/>
            <a:r>
              <a:rPr lang="en-US" sz="3400" dirty="0" smtClean="0"/>
              <a:t>Inference in Probabilistic-Temporal Databases</a:t>
            </a:r>
            <a:endParaRPr lang="en-US" sz="3400" dirty="0"/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3446372" y="764704"/>
            <a:ext cx="53741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dirty="0" smtClean="0">
                <a:latin typeface="+mn-lt"/>
              </a:rPr>
              <a:t>[Wang,Yahya,Theobald: MUD’10;  </a:t>
            </a:r>
            <a:r>
              <a:rPr lang="de-DE" sz="1400" dirty="0" err="1" smtClean="0">
                <a:latin typeface="+mn-lt"/>
              </a:rPr>
              <a:t>Dylla,Miliaraki,Theobald</a:t>
            </a:r>
            <a:r>
              <a:rPr lang="de-DE" sz="1400" dirty="0" smtClean="0">
                <a:latin typeface="+mn-lt"/>
              </a:rPr>
              <a:t>: PVLDB’13]</a:t>
            </a:r>
            <a:endParaRPr lang="de-DE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0678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5004048" y="4581128"/>
            <a:ext cx="4032448" cy="1872208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783" y="-27384"/>
            <a:ext cx="8199681" cy="778098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Lineage &amp; Possible Worlds</a:t>
            </a:r>
            <a:endParaRPr lang="en-US" sz="3600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004048" y="1518957"/>
            <a:ext cx="4032448" cy="515040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1) Deductive Grounding</a:t>
            </a:r>
          </a:p>
          <a:p>
            <a:pPr lvl="1"/>
            <a:r>
              <a:rPr lang="en-US" sz="1800" dirty="0" smtClean="0"/>
              <a:t>Dependency graph of the query</a:t>
            </a:r>
            <a:endParaRPr lang="en-US" sz="1800" b="1" baseline="-25000" dirty="0" smtClean="0"/>
          </a:p>
          <a:p>
            <a:pPr lvl="1"/>
            <a:r>
              <a:rPr lang="en-US" sz="1800" dirty="0" smtClean="0"/>
              <a:t>Trace lineage of individual query </a:t>
            </a:r>
          </a:p>
          <a:p>
            <a:pPr lvl="1">
              <a:buNone/>
            </a:pPr>
            <a:r>
              <a:rPr lang="en-US" sz="1800" dirty="0" smtClean="0"/>
              <a:t>	answers</a:t>
            </a:r>
          </a:p>
          <a:p>
            <a:pPr lvl="1">
              <a:buNone/>
            </a:pPr>
            <a:endParaRPr lang="en-US" sz="200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2) Lineage DAG (not in CNF),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	consisting of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800" dirty="0" smtClean="0"/>
              <a:t>Grounded soft &amp; hard views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1800" i="1" dirty="0" smtClean="0"/>
              <a:t>Probabilistic</a:t>
            </a:r>
            <a:r>
              <a:rPr lang="en-US" sz="1800" dirty="0" smtClean="0"/>
              <a:t> base facts</a:t>
            </a:r>
          </a:p>
          <a:p>
            <a:pPr marL="274638" lvl="1" indent="0" fontAlgn="auto">
              <a:spcAft>
                <a:spcPts val="0"/>
              </a:spcAft>
              <a:buNone/>
              <a:defRPr/>
            </a:pPr>
            <a:endParaRPr lang="en-US" sz="1800" dirty="0" smtClean="0"/>
          </a:p>
          <a:p>
            <a:pPr marL="274638" lvl="1" indent="0" fontAlgn="auto">
              <a:spcAft>
                <a:spcPts val="0"/>
              </a:spcAft>
              <a:buNone/>
              <a:defRPr/>
            </a:pPr>
            <a:endParaRPr lang="en-US" sz="200" dirty="0" smtClean="0"/>
          </a:p>
          <a:p>
            <a:pPr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3) Probabilistic Inference</a:t>
            </a:r>
          </a:p>
          <a:p>
            <a:pPr marL="274638" lvl="1" indent="0">
              <a:buNone/>
            </a:pPr>
            <a:r>
              <a:rPr lang="en-US" sz="1800" b="1" dirty="0" smtClean="0">
                <a:solidFill>
                  <a:schemeClr val="tx1"/>
                </a:solidFill>
                <a:sym typeface="Wingdings" pitchFamily="2" charset="2"/>
              </a:rPr>
              <a:t> </a:t>
            </a:r>
            <a:r>
              <a:rPr lang="en-US" sz="1800" b="1" dirty="0" smtClean="0">
                <a:solidFill>
                  <a:schemeClr val="tx1"/>
                </a:solidFill>
              </a:rPr>
              <a:t>Compute marginals:</a:t>
            </a:r>
            <a:r>
              <a:rPr lang="en-US" sz="1800" dirty="0" smtClean="0"/>
              <a:t> </a:t>
            </a:r>
          </a:p>
          <a:p>
            <a:pPr lvl="1">
              <a:buNone/>
            </a:pPr>
            <a:r>
              <a:rPr lang="en-US" sz="1800" dirty="0" smtClean="0"/>
              <a:t>    </a:t>
            </a:r>
            <a:r>
              <a:rPr lang="en-US" sz="1800" b="1" dirty="0" smtClean="0">
                <a:solidFill>
                  <a:schemeClr val="tx1"/>
                </a:solidFill>
              </a:rPr>
              <a:t>P(Q)</a:t>
            </a:r>
            <a:r>
              <a:rPr lang="en-US" sz="1800" dirty="0" smtClean="0">
                <a:solidFill>
                  <a:schemeClr val="tx1"/>
                </a:solidFill>
              </a:rPr>
              <a:t>: sum up the probabilities of   all possible worlds that entail </a:t>
            </a:r>
            <a:r>
              <a:rPr lang="en-US" sz="1800" dirty="0">
                <a:solidFill>
                  <a:schemeClr val="tx1"/>
                </a:solidFill>
              </a:rPr>
              <a:t>the </a:t>
            </a:r>
            <a:r>
              <a:rPr lang="en-US" sz="1800" dirty="0" smtClean="0">
                <a:solidFill>
                  <a:schemeClr val="tx1"/>
                </a:solidFill>
              </a:rPr>
              <a:t>query answers’ lineage</a:t>
            </a:r>
          </a:p>
          <a:p>
            <a:pPr marL="274638" lvl="1" indent="0">
              <a:buNone/>
            </a:pPr>
            <a:r>
              <a:rPr lang="en-US" sz="1800" b="1" dirty="0">
                <a:solidFill>
                  <a:schemeClr val="tx1"/>
                </a:solidFill>
              </a:rPr>
              <a:t> </a:t>
            </a:r>
            <a:r>
              <a:rPr lang="en-US" sz="1800" b="1" dirty="0" smtClean="0">
                <a:solidFill>
                  <a:schemeClr val="tx1"/>
                </a:solidFill>
              </a:rPr>
              <a:t>   P(Q|H)</a:t>
            </a:r>
            <a:r>
              <a:rPr lang="en-US" sz="1800" dirty="0" smtClean="0">
                <a:solidFill>
                  <a:schemeClr val="tx1"/>
                </a:solidFill>
              </a:rPr>
              <a:t>: drop “impossible worlds”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1727176" y="3407309"/>
            <a:ext cx="820440" cy="455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0">
            <a:solidFill>
              <a:srgbClr val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3200" dirty="0" smtClean="0">
                <a:latin typeface="Arial" pitchFamily="18"/>
                <a:ea typeface="Bitstream Vera Sans" pitchFamily="2"/>
                <a:cs typeface="Bitstream Vera Sans" pitchFamily="2"/>
                <a:sym typeface="Symbol"/>
              </a:rPr>
              <a:t></a:t>
            </a:r>
            <a:endParaRPr lang="en-US" sz="1800" b="0" i="0" u="none" strike="noStrike" kern="1200" dirty="0">
              <a:ln>
                <a:noFill/>
              </a:ln>
              <a:latin typeface="Arial" pitchFamily="18"/>
              <a:ea typeface="Bitstream Vera Sans" pitchFamily="2"/>
              <a:cs typeface="Bitstream Vera Sans" pitchFamily="2"/>
            </a:endParaRPr>
          </a:p>
        </p:txBody>
      </p:sp>
      <p:cxnSp>
        <p:nvCxnSpPr>
          <p:cNvPr id="12" name="Elbow Connector 9"/>
          <p:cNvCxnSpPr>
            <a:stCxn id="8" idx="3"/>
            <a:endCxn id="82" idx="0"/>
          </p:cNvCxnSpPr>
          <p:nvPr/>
        </p:nvCxnSpPr>
        <p:spPr>
          <a:xfrm rot="10800000" flipV="1">
            <a:off x="1007096" y="3635188"/>
            <a:ext cx="720080" cy="1017947"/>
          </a:xfrm>
          <a:prstGeom prst="bentConnector2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13" name="Elbow Connector 12"/>
          <p:cNvCxnSpPr>
            <a:stCxn id="35" idx="2"/>
            <a:endCxn id="8" idx="0"/>
          </p:cNvCxnSpPr>
          <p:nvPr/>
        </p:nvCxnSpPr>
        <p:spPr>
          <a:xfrm rot="16200000" flipH="1">
            <a:off x="1259310" y="2529222"/>
            <a:ext cx="698389" cy="1057784"/>
          </a:xfrm>
          <a:prstGeom prst="bentConnector3">
            <a:avLst>
              <a:gd name="adj1" fmla="val 50000"/>
            </a:avLst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sp>
        <p:nvSpPr>
          <p:cNvPr id="14" name="Freeform 13"/>
          <p:cNvSpPr/>
          <p:nvPr/>
        </p:nvSpPr>
        <p:spPr>
          <a:xfrm>
            <a:off x="2915816" y="3837336"/>
            <a:ext cx="820440" cy="455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0">
            <a:solidFill>
              <a:srgbClr val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dirty="0" smtClean="0">
                <a:latin typeface="Arial" pitchFamily="18"/>
                <a:ea typeface="Bitstream Vera Sans" pitchFamily="2"/>
                <a:cs typeface="Bitstream Vera Sans" pitchFamily="2"/>
              </a:rPr>
              <a:t>\/</a:t>
            </a:r>
            <a:endParaRPr lang="en-US" sz="1800" b="0" i="0" u="none" strike="noStrike" kern="1200" dirty="0">
              <a:ln>
                <a:noFill/>
              </a:ln>
              <a:latin typeface="Arial" pitchFamily="18"/>
              <a:ea typeface="Bitstream Vera Sans" pitchFamily="2"/>
              <a:cs typeface="Bitstream Vera Sans" pitchFamily="2"/>
            </a:endParaRPr>
          </a:p>
        </p:txBody>
      </p:sp>
      <p:cxnSp>
        <p:nvCxnSpPr>
          <p:cNvPr id="26" name="Elbow Connector 26"/>
          <p:cNvCxnSpPr>
            <a:stCxn id="14" idx="2"/>
            <a:endCxn id="88" idx="0"/>
          </p:cNvCxnSpPr>
          <p:nvPr/>
        </p:nvCxnSpPr>
        <p:spPr>
          <a:xfrm rot="16200000" flipH="1">
            <a:off x="3480966" y="4138166"/>
            <a:ext cx="360040" cy="669900"/>
          </a:xfrm>
          <a:prstGeom prst="bentConnector3">
            <a:avLst>
              <a:gd name="adj1" fmla="val 50000"/>
            </a:avLst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38" name="Elbow Connector 37"/>
          <p:cNvCxnSpPr>
            <a:stCxn id="36" idx="2"/>
            <a:endCxn id="8" idx="0"/>
          </p:cNvCxnSpPr>
          <p:nvPr/>
        </p:nvCxnSpPr>
        <p:spPr>
          <a:xfrm rot="5400000">
            <a:off x="2321428" y="2524888"/>
            <a:ext cx="698389" cy="1066452"/>
          </a:xfrm>
          <a:prstGeom prst="bentConnector3">
            <a:avLst>
              <a:gd name="adj1" fmla="val 50000"/>
            </a:avLst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57" name="Elbow Connector 9"/>
          <p:cNvCxnSpPr>
            <a:stCxn id="8" idx="1"/>
            <a:endCxn id="14" idx="0"/>
          </p:cNvCxnSpPr>
          <p:nvPr/>
        </p:nvCxnSpPr>
        <p:spPr>
          <a:xfrm>
            <a:off x="2547616" y="3635189"/>
            <a:ext cx="778420" cy="202147"/>
          </a:xfrm>
          <a:prstGeom prst="bentConnector2">
            <a:avLst/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sp>
        <p:nvSpPr>
          <p:cNvPr id="65" name="Freeform 64"/>
          <p:cNvSpPr/>
          <p:nvPr/>
        </p:nvSpPr>
        <p:spPr>
          <a:xfrm>
            <a:off x="2123728" y="4989464"/>
            <a:ext cx="820440" cy="45576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w="0">
            <a:solidFill>
              <a:srgbClr val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0000" tIns="45000" rIns="90000" bIns="45000" anchor="ctr" anchorCtr="0" compatLnSpc="0"/>
          <a:lstStyle/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sz="1800" b="0" i="0" u="none" strike="noStrike" kern="1200" dirty="0">
                <a:ln>
                  <a:noFill/>
                </a:ln>
                <a:latin typeface="Arial" pitchFamily="18"/>
                <a:ea typeface="Bitstream Vera Sans" pitchFamily="2"/>
                <a:cs typeface="Bitstream Vera Sans" pitchFamily="2"/>
              </a:rPr>
              <a:t>/\</a:t>
            </a:r>
          </a:p>
        </p:txBody>
      </p:sp>
      <p:sp>
        <p:nvSpPr>
          <p:cNvPr id="82" name="Freeform 81"/>
          <p:cNvSpPr/>
          <p:nvPr/>
        </p:nvSpPr>
        <p:spPr>
          <a:xfrm>
            <a:off x="107504" y="4653136"/>
            <a:ext cx="1799184" cy="64807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rgbClr val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0000" tIns="45000" rIns="90000" bIns="45000" anchor="ctr" anchorCtr="0" compatLnSpc="0"/>
          <a:lstStyle/>
          <a:p>
            <a:pPr lvl="0" algn="ctr" hangingPunct="0"/>
            <a:r>
              <a:rPr lang="en-US" sz="1400" b="1" dirty="0" err="1" smtClean="0">
                <a:solidFill>
                  <a:srgbClr val="0000FF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graduatedFrom</a:t>
            </a:r>
            <a:endParaRPr lang="en-US" sz="1400" b="1" dirty="0" smtClean="0">
              <a:solidFill>
                <a:srgbClr val="0000FF"/>
              </a:solidFill>
              <a:latin typeface="Consolas" pitchFamily="49" charset="0"/>
              <a:ea typeface="Bitstream Vera Sans" pitchFamily="2"/>
              <a:cs typeface="Bitstream Vera Sans" pitchFamily="2"/>
            </a:endParaRPr>
          </a:p>
          <a:p>
            <a:pPr lvl="0" algn="ctr" hangingPunct="0"/>
            <a:r>
              <a:rPr lang="en-US" sz="1400" b="1" dirty="0" smtClean="0">
                <a:solidFill>
                  <a:srgbClr val="0000FF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(</a:t>
            </a:r>
            <a:r>
              <a:rPr lang="en-US" sz="1400" b="1" dirty="0" err="1" smtClean="0">
                <a:solidFill>
                  <a:srgbClr val="0000FF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Surajit</a:t>
            </a:r>
            <a:r>
              <a:rPr lang="en-US" sz="1400" b="1" dirty="0" smtClean="0">
                <a:solidFill>
                  <a:srgbClr val="0000FF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, Princeton)</a:t>
            </a:r>
            <a:r>
              <a:rPr lang="en-US" sz="1200" b="1" dirty="0" smtClean="0">
                <a:solidFill>
                  <a:srgbClr val="FF0000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[0.7]</a:t>
            </a:r>
            <a:endParaRPr lang="en-US" sz="1400" b="1" dirty="0">
              <a:solidFill>
                <a:srgbClr val="FF0000"/>
              </a:solidFill>
              <a:latin typeface="Consolas" pitchFamily="49" charset="0"/>
              <a:ea typeface="Bitstream Vera Sans" pitchFamily="2"/>
              <a:cs typeface="Bitstream Vera Sans" pitchFamily="2"/>
            </a:endParaRPr>
          </a:p>
        </p:txBody>
      </p:sp>
      <p:sp>
        <p:nvSpPr>
          <p:cNvPr id="83" name="Freeform 82"/>
          <p:cNvSpPr/>
          <p:nvPr/>
        </p:nvSpPr>
        <p:spPr>
          <a:xfrm>
            <a:off x="395536" y="6021288"/>
            <a:ext cx="2016224" cy="50405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rgbClr val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0000" tIns="45000" rIns="90000" bIns="45000" anchor="ctr" anchorCtr="0" compatLnSpc="0"/>
          <a:lstStyle/>
          <a:p>
            <a:pPr lvl="0" algn="ctr" hangingPunct="0"/>
            <a:r>
              <a:rPr lang="en-US" sz="1400" b="1" dirty="0" err="1" smtClean="0">
                <a:solidFill>
                  <a:srgbClr val="0000FF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hasAdvisor</a:t>
            </a:r>
            <a:endParaRPr lang="en-US" sz="1400" b="1" dirty="0" smtClean="0">
              <a:solidFill>
                <a:srgbClr val="0000FF"/>
              </a:solidFill>
              <a:latin typeface="Consolas" pitchFamily="49" charset="0"/>
              <a:ea typeface="Bitstream Vera Sans" pitchFamily="2"/>
              <a:cs typeface="Bitstream Vera Sans" pitchFamily="2"/>
            </a:endParaRPr>
          </a:p>
          <a:p>
            <a:pPr lvl="0" algn="ctr" hangingPunct="0"/>
            <a:r>
              <a:rPr lang="en-US" sz="1400" b="1" dirty="0" smtClean="0">
                <a:solidFill>
                  <a:srgbClr val="0000FF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(</a:t>
            </a:r>
            <a:r>
              <a:rPr lang="en-US" sz="1400" b="1" dirty="0" err="1" smtClean="0">
                <a:solidFill>
                  <a:srgbClr val="0000FF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Surajit,Jeff</a:t>
            </a:r>
            <a:r>
              <a:rPr lang="en-US" sz="1200" b="1" dirty="0" smtClean="0">
                <a:solidFill>
                  <a:srgbClr val="0000FF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)</a:t>
            </a:r>
            <a:r>
              <a:rPr lang="en-US" sz="1200" b="1" dirty="0" smtClean="0">
                <a:solidFill>
                  <a:srgbClr val="FF0000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[0.8]</a:t>
            </a:r>
            <a:endParaRPr lang="en-US" sz="1400" b="1" dirty="0">
              <a:solidFill>
                <a:srgbClr val="FF0000"/>
              </a:solidFill>
              <a:latin typeface="Consolas" pitchFamily="49" charset="0"/>
              <a:ea typeface="Bitstream Vera Sans" pitchFamily="2"/>
              <a:cs typeface="Bitstream Vera Sans" pitchFamily="2"/>
            </a:endParaRPr>
          </a:p>
        </p:txBody>
      </p:sp>
      <p:sp>
        <p:nvSpPr>
          <p:cNvPr id="84" name="Freeform 83"/>
          <p:cNvSpPr/>
          <p:nvPr/>
        </p:nvSpPr>
        <p:spPr>
          <a:xfrm>
            <a:off x="2519264" y="6021288"/>
            <a:ext cx="2268760" cy="504056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rgbClr val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0000" tIns="45000" rIns="90000" bIns="45000" anchor="ctr" anchorCtr="0" compatLnSpc="0"/>
          <a:lstStyle/>
          <a:p>
            <a:pPr lvl="0" algn="ctr" hangingPunct="0"/>
            <a:r>
              <a:rPr lang="en-US" sz="1400" b="1" dirty="0" err="1" smtClean="0">
                <a:solidFill>
                  <a:srgbClr val="0000FF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worksAt</a:t>
            </a:r>
            <a:endParaRPr lang="en-US" sz="1400" b="1" dirty="0" smtClean="0">
              <a:solidFill>
                <a:srgbClr val="0000FF"/>
              </a:solidFill>
              <a:latin typeface="Consolas" pitchFamily="49" charset="0"/>
              <a:ea typeface="Bitstream Vera Sans" pitchFamily="2"/>
              <a:cs typeface="Bitstream Vera Sans" pitchFamily="2"/>
            </a:endParaRPr>
          </a:p>
          <a:p>
            <a:pPr lvl="0" algn="ctr" hangingPunct="0"/>
            <a:r>
              <a:rPr lang="en-US" sz="1400" b="1" dirty="0" smtClean="0">
                <a:solidFill>
                  <a:srgbClr val="0000FF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(</a:t>
            </a:r>
            <a:r>
              <a:rPr lang="en-US" sz="1400" b="1" dirty="0" err="1" smtClean="0">
                <a:solidFill>
                  <a:srgbClr val="0000FF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Jeff,Stanford</a:t>
            </a:r>
            <a:r>
              <a:rPr lang="en-US" sz="1200" b="1" dirty="0" smtClean="0">
                <a:solidFill>
                  <a:srgbClr val="0000FF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)</a:t>
            </a:r>
            <a:r>
              <a:rPr lang="en-US" sz="1200" b="1" dirty="0" smtClean="0">
                <a:solidFill>
                  <a:srgbClr val="FF0000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[0.9]</a:t>
            </a:r>
            <a:endParaRPr lang="en-US" sz="1400" b="1" dirty="0">
              <a:solidFill>
                <a:srgbClr val="FF0000"/>
              </a:solidFill>
              <a:latin typeface="Consolas" pitchFamily="49" charset="0"/>
              <a:ea typeface="Bitstream Vera Sans" pitchFamily="2"/>
              <a:cs typeface="Bitstream Vera Sans" pitchFamily="2"/>
            </a:endParaRPr>
          </a:p>
        </p:txBody>
      </p:sp>
      <p:cxnSp>
        <p:nvCxnSpPr>
          <p:cNvPr id="95" name="Elbow Connector 26"/>
          <p:cNvCxnSpPr>
            <a:stCxn id="65" idx="2"/>
            <a:endCxn id="83" idx="0"/>
          </p:cNvCxnSpPr>
          <p:nvPr/>
        </p:nvCxnSpPr>
        <p:spPr>
          <a:xfrm rot="5400000">
            <a:off x="1680766" y="5168106"/>
            <a:ext cx="576064" cy="1130300"/>
          </a:xfrm>
          <a:prstGeom prst="bentConnector3">
            <a:avLst>
              <a:gd name="adj1" fmla="val 50000"/>
            </a:avLst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98" name="Elbow Connector 26"/>
          <p:cNvCxnSpPr>
            <a:stCxn id="65" idx="2"/>
            <a:endCxn id="84" idx="0"/>
          </p:cNvCxnSpPr>
          <p:nvPr/>
        </p:nvCxnSpPr>
        <p:spPr>
          <a:xfrm rot="16200000" flipH="1">
            <a:off x="2805764" y="5173408"/>
            <a:ext cx="576064" cy="1119696"/>
          </a:xfrm>
          <a:prstGeom prst="bentConnector3">
            <a:avLst>
              <a:gd name="adj1" fmla="val 50000"/>
            </a:avLst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cxnSp>
        <p:nvCxnSpPr>
          <p:cNvPr id="102" name="Elbow Connector 26"/>
          <p:cNvCxnSpPr>
            <a:stCxn id="14" idx="2"/>
            <a:endCxn id="65" idx="0"/>
          </p:cNvCxnSpPr>
          <p:nvPr/>
        </p:nvCxnSpPr>
        <p:spPr>
          <a:xfrm rot="5400000">
            <a:off x="2581808" y="4245236"/>
            <a:ext cx="696368" cy="792088"/>
          </a:xfrm>
          <a:prstGeom prst="bentConnector3">
            <a:avLst>
              <a:gd name="adj1" fmla="val 26031"/>
            </a:avLst>
          </a:prstGeom>
          <a:noFill/>
          <a:ln w="0">
            <a:solidFill>
              <a:srgbClr val="000000"/>
            </a:solidFill>
            <a:prstDash val="solid"/>
            <a:tailEnd type="arrow"/>
          </a:ln>
        </p:spPr>
      </p:cxnSp>
      <p:sp>
        <p:nvSpPr>
          <p:cNvPr id="88" name="Freeform 87"/>
          <p:cNvSpPr/>
          <p:nvPr/>
        </p:nvSpPr>
        <p:spPr>
          <a:xfrm>
            <a:off x="3131840" y="4653136"/>
            <a:ext cx="1728192" cy="64807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rgbClr val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0000" tIns="45000" rIns="90000" bIns="45000" anchor="ctr" anchorCtr="0" compatLnSpc="0"/>
          <a:lstStyle/>
          <a:p>
            <a:pPr lvl="0" algn="ctr" hangingPunct="0"/>
            <a:r>
              <a:rPr lang="en-US" sz="1400" b="1" dirty="0" err="1" smtClean="0">
                <a:solidFill>
                  <a:srgbClr val="0000FF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graduatedFrom</a:t>
            </a:r>
            <a:endParaRPr lang="en-US" sz="1400" b="1" dirty="0" smtClean="0">
              <a:solidFill>
                <a:srgbClr val="0000FF"/>
              </a:solidFill>
              <a:latin typeface="Consolas" pitchFamily="49" charset="0"/>
              <a:ea typeface="Bitstream Vera Sans" pitchFamily="2"/>
              <a:cs typeface="Bitstream Vera Sans" pitchFamily="2"/>
            </a:endParaRPr>
          </a:p>
          <a:p>
            <a:pPr lvl="0" algn="ctr" hangingPunct="0"/>
            <a:r>
              <a:rPr lang="en-US" sz="1400" b="1" dirty="0" smtClean="0">
                <a:solidFill>
                  <a:srgbClr val="0000FF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(</a:t>
            </a:r>
            <a:r>
              <a:rPr lang="en-US" sz="1400" b="1" dirty="0" err="1" smtClean="0">
                <a:solidFill>
                  <a:srgbClr val="0000FF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Surajit</a:t>
            </a:r>
            <a:r>
              <a:rPr lang="en-US" sz="1400" b="1" dirty="0" smtClean="0">
                <a:solidFill>
                  <a:srgbClr val="0000FF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, Stanford)</a:t>
            </a:r>
            <a:r>
              <a:rPr lang="en-US" sz="1200" b="1" dirty="0" smtClean="0">
                <a:solidFill>
                  <a:srgbClr val="FF0000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[0.6]</a:t>
            </a:r>
            <a:endParaRPr lang="en-US" sz="1400" b="1" dirty="0">
              <a:solidFill>
                <a:srgbClr val="FF0000"/>
              </a:solidFill>
              <a:latin typeface="Consolas" pitchFamily="49" charset="0"/>
              <a:ea typeface="Bitstream Vera Sans" pitchFamily="2"/>
              <a:cs typeface="Bitstream Vera Sans" pitchFamily="2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95536" y="910461"/>
            <a:ext cx="3600400" cy="646331"/>
          </a:xfrm>
          <a:prstGeom prst="rect">
            <a:avLst/>
          </a:prstGeom>
          <a:solidFill>
            <a:schemeClr val="bg1"/>
          </a:solidFill>
          <a:ln w="6350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r>
              <a:rPr lang="en-US" b="1" dirty="0" smtClean="0"/>
              <a:t>Query</a:t>
            </a:r>
          </a:p>
          <a:p>
            <a:r>
              <a:rPr lang="en-US" dirty="0" smtClean="0">
                <a:latin typeface="Consolas" pitchFamily="49" charset="0"/>
              </a:rPr>
              <a:t> </a:t>
            </a:r>
            <a:r>
              <a:rPr lang="en-US" b="1" dirty="0" err="1" smtClean="0">
                <a:solidFill>
                  <a:srgbClr val="0000FF"/>
                </a:solidFill>
                <a:latin typeface="Consolas" pitchFamily="49" charset="0"/>
              </a:rPr>
              <a:t>graduatedFrom</a:t>
            </a:r>
            <a:r>
              <a:rPr lang="en-US" b="1" dirty="0" smtClean="0">
                <a:solidFill>
                  <a:srgbClr val="0000FF"/>
                </a:solidFill>
                <a:latin typeface="Consolas" pitchFamily="49" charset="0"/>
              </a:rPr>
              <a:t>(</a:t>
            </a:r>
            <a:r>
              <a:rPr lang="en-US" b="1" dirty="0" err="1" smtClean="0">
                <a:solidFill>
                  <a:srgbClr val="0000FF"/>
                </a:solidFill>
                <a:latin typeface="Consolas" pitchFamily="49" charset="0"/>
              </a:rPr>
              <a:t>Surajit</a:t>
            </a:r>
            <a:r>
              <a:rPr lang="en-US" b="1" dirty="0" smtClean="0">
                <a:solidFill>
                  <a:srgbClr val="0000FF"/>
                </a:solidFill>
                <a:latin typeface="Consolas" pitchFamily="49" charset="0"/>
              </a:rPr>
              <a:t>, y)</a:t>
            </a:r>
            <a:endParaRPr lang="en-US" b="1" dirty="0">
              <a:solidFill>
                <a:srgbClr val="0000FF"/>
              </a:solidFill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248275" y="1772816"/>
            <a:ext cx="3891677" cy="2952328"/>
            <a:chOff x="248275" y="1772816"/>
            <a:chExt cx="3891677" cy="2952328"/>
          </a:xfrm>
        </p:grpSpPr>
        <p:sp>
          <p:nvSpPr>
            <p:cNvPr id="133" name="TextBox 132"/>
            <p:cNvSpPr txBox="1"/>
            <p:nvPr/>
          </p:nvSpPr>
          <p:spPr>
            <a:xfrm>
              <a:off x="248275" y="1772816"/>
              <a:ext cx="17988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0.7x(1-0.888)=</a:t>
              </a:r>
              <a:r>
                <a:rPr lang="en-US" sz="1400" b="1" dirty="0" smtClean="0">
                  <a:solidFill>
                    <a:srgbClr val="FF0000"/>
                  </a:solidFill>
                </a:rPr>
                <a:t>0.078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134" name="TextBox 133"/>
            <p:cNvSpPr txBox="1"/>
            <p:nvPr/>
          </p:nvSpPr>
          <p:spPr>
            <a:xfrm>
              <a:off x="2339752" y="1772816"/>
              <a:ext cx="179889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(1-0.7)x0.888=</a:t>
              </a:r>
              <a:r>
                <a:rPr lang="en-US" sz="1400" b="1" dirty="0" smtClean="0">
                  <a:solidFill>
                    <a:srgbClr val="FF0000"/>
                  </a:solidFill>
                </a:rPr>
                <a:t>0.266</a:t>
              </a:r>
              <a:endParaRPr lang="en-US" sz="1400" b="1" dirty="0">
                <a:solidFill>
                  <a:srgbClr val="FF0000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555864" y="3284984"/>
              <a:ext cx="158408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1-(1-0.72)x(1-0.6)</a:t>
              </a:r>
            </a:p>
            <a:p>
              <a:pPr algn="r"/>
              <a:r>
                <a:rPr lang="en-US" sz="1400" dirty="0" smtClean="0">
                  <a:solidFill>
                    <a:srgbClr val="FF0000"/>
                  </a:solidFill>
                </a:rPr>
                <a:t>=0.888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28427" y="4201924"/>
              <a:ext cx="77136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FF0000"/>
                  </a:solidFill>
                </a:rPr>
                <a:t>0.8x0.9</a:t>
              </a:r>
            </a:p>
            <a:p>
              <a:r>
                <a:rPr lang="en-US" sz="1400" dirty="0" smtClean="0">
                  <a:solidFill>
                    <a:srgbClr val="FF0000"/>
                  </a:solidFill>
                </a:rPr>
                <a:t>=0.72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63394" y="4581128"/>
            <a:ext cx="3328580" cy="1706706"/>
            <a:chOff x="63394" y="4581128"/>
            <a:chExt cx="3328580" cy="1706706"/>
          </a:xfrm>
        </p:grpSpPr>
        <p:sp>
          <p:nvSpPr>
            <p:cNvPr id="39" name="TextBox 38"/>
            <p:cNvSpPr txBox="1"/>
            <p:nvPr/>
          </p:nvSpPr>
          <p:spPr>
            <a:xfrm>
              <a:off x="323528" y="5949280"/>
              <a:ext cx="3321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C</a:t>
              </a:r>
              <a:endParaRPr lang="en-US" b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441260" y="5949280"/>
              <a:ext cx="3321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D</a:t>
              </a:r>
              <a:endParaRPr lang="en-US" b="1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3394" y="4581128"/>
              <a:ext cx="3321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A</a:t>
              </a:r>
              <a:endParaRPr lang="en-US" b="1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059832" y="4581128"/>
              <a:ext cx="3321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/>
                <a:t>B</a:t>
              </a:r>
              <a:endParaRPr lang="en-US" b="1" dirty="0"/>
            </a:p>
          </p:txBody>
        </p:sp>
      </p:grpSp>
      <p:sp>
        <p:nvSpPr>
          <p:cNvPr id="44" name="Rectangle 43"/>
          <p:cNvSpPr/>
          <p:nvPr/>
        </p:nvSpPr>
        <p:spPr>
          <a:xfrm>
            <a:off x="251520" y="2780928"/>
            <a:ext cx="1656184" cy="33855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1600" b="1" dirty="0" smtClean="0"/>
              <a:t>A</a:t>
            </a:r>
            <a:r>
              <a:rPr lang="en-US" sz="1600" b="1" dirty="0" smtClean="0">
                <a:sym typeface="Symbol"/>
              </a:rPr>
              <a:t>(B (CD))</a:t>
            </a:r>
            <a:endParaRPr lang="en-US" sz="1600" b="1" dirty="0" smtClean="0"/>
          </a:p>
        </p:txBody>
      </p:sp>
      <p:sp>
        <p:nvSpPr>
          <p:cNvPr id="47" name="Rectangle 46"/>
          <p:cNvSpPr/>
          <p:nvPr/>
        </p:nvSpPr>
        <p:spPr>
          <a:xfrm>
            <a:off x="2339752" y="2802414"/>
            <a:ext cx="1728192" cy="33855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US" sz="1600" b="1" dirty="0" smtClean="0">
                <a:sym typeface="Symbol"/>
              </a:rPr>
              <a:t> </a:t>
            </a:r>
            <a:r>
              <a:rPr lang="en-US" sz="1600" b="1" dirty="0" smtClean="0"/>
              <a:t>A</a:t>
            </a:r>
            <a:r>
              <a:rPr lang="en-US" sz="1600" b="1" dirty="0" smtClean="0">
                <a:sym typeface="Symbol"/>
              </a:rPr>
              <a:t>(B (CD))</a:t>
            </a:r>
            <a:endParaRPr lang="en-US" sz="1600" b="1" dirty="0" smtClean="0"/>
          </a:p>
        </p:txBody>
      </p:sp>
      <p:sp>
        <p:nvSpPr>
          <p:cNvPr id="35" name="Freeform 34"/>
          <p:cNvSpPr/>
          <p:nvPr/>
        </p:nvSpPr>
        <p:spPr>
          <a:xfrm>
            <a:off x="251520" y="2060848"/>
            <a:ext cx="1656184" cy="64807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rgbClr val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0000" tIns="45000" rIns="90000" bIns="45000" anchor="ctr" anchorCtr="0" compatLnSpc="0"/>
          <a:lstStyle/>
          <a:p>
            <a:pPr lvl="0" algn="ctr" hangingPunct="0"/>
            <a:r>
              <a:rPr lang="en-US" sz="1400" b="1" dirty="0" err="1" smtClean="0">
                <a:solidFill>
                  <a:srgbClr val="0000FF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graduatedFrom</a:t>
            </a:r>
            <a:endParaRPr lang="en-US" sz="1400" b="1" dirty="0" smtClean="0">
              <a:solidFill>
                <a:srgbClr val="0000FF"/>
              </a:solidFill>
              <a:latin typeface="Consolas" pitchFamily="49" charset="0"/>
              <a:ea typeface="Bitstream Vera Sans" pitchFamily="2"/>
              <a:cs typeface="Bitstream Vera Sans" pitchFamily="2"/>
            </a:endParaRPr>
          </a:p>
          <a:p>
            <a:pPr lvl="0" algn="ctr" hangingPunct="0"/>
            <a:r>
              <a:rPr lang="en-US" sz="1400" b="1" dirty="0" smtClean="0">
                <a:solidFill>
                  <a:srgbClr val="0000FF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(</a:t>
            </a:r>
            <a:r>
              <a:rPr lang="en-US" sz="1400" b="1" dirty="0" err="1" smtClean="0">
                <a:solidFill>
                  <a:srgbClr val="0000FF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Surajit</a:t>
            </a:r>
            <a:r>
              <a:rPr lang="en-US" sz="1400" b="1" dirty="0" smtClean="0">
                <a:solidFill>
                  <a:srgbClr val="0000FF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, Princeton)</a:t>
            </a:r>
            <a:endParaRPr lang="en-US" sz="1400" b="1" dirty="0">
              <a:solidFill>
                <a:srgbClr val="0000FF"/>
              </a:solidFill>
              <a:latin typeface="Consolas" pitchFamily="49" charset="0"/>
              <a:ea typeface="Bitstream Vera Sans" pitchFamily="2"/>
              <a:cs typeface="Bitstream Vera Sans" pitchFamily="2"/>
            </a:endParaRPr>
          </a:p>
        </p:txBody>
      </p:sp>
      <p:sp>
        <p:nvSpPr>
          <p:cNvPr id="36" name="Freeform 35"/>
          <p:cNvSpPr/>
          <p:nvPr/>
        </p:nvSpPr>
        <p:spPr>
          <a:xfrm>
            <a:off x="2339752" y="2060848"/>
            <a:ext cx="1728192" cy="648072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chemeClr val="bg1"/>
          </a:solidFill>
          <a:ln w="0">
            <a:solidFill>
              <a:srgbClr val="000000"/>
            </a:solidFill>
            <a:prstDash val="soli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0000" tIns="45000" rIns="90000" bIns="45000" anchor="ctr" anchorCtr="0" compatLnSpc="0"/>
          <a:lstStyle/>
          <a:p>
            <a:pPr lvl="0" algn="ctr" hangingPunct="0"/>
            <a:r>
              <a:rPr lang="en-US" sz="1400" b="1" dirty="0" err="1" smtClean="0">
                <a:solidFill>
                  <a:srgbClr val="0000FF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graduatedFrom</a:t>
            </a:r>
            <a:endParaRPr lang="en-US" sz="1400" b="1" dirty="0" smtClean="0">
              <a:solidFill>
                <a:srgbClr val="0000FF"/>
              </a:solidFill>
              <a:latin typeface="Consolas" pitchFamily="49" charset="0"/>
              <a:ea typeface="Bitstream Vera Sans" pitchFamily="2"/>
              <a:cs typeface="Bitstream Vera Sans" pitchFamily="2"/>
            </a:endParaRPr>
          </a:p>
          <a:p>
            <a:pPr lvl="0" algn="ctr" hangingPunct="0"/>
            <a:r>
              <a:rPr lang="en-US" sz="1400" b="1" dirty="0" smtClean="0">
                <a:solidFill>
                  <a:srgbClr val="0000FF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(</a:t>
            </a:r>
            <a:r>
              <a:rPr lang="en-US" sz="1400" b="1" dirty="0" err="1" smtClean="0">
                <a:solidFill>
                  <a:srgbClr val="0000FF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Surajit</a:t>
            </a:r>
            <a:r>
              <a:rPr lang="en-US" sz="1400" b="1" dirty="0" smtClean="0">
                <a:solidFill>
                  <a:srgbClr val="0000FF"/>
                </a:solidFill>
                <a:latin typeface="Consolas" pitchFamily="49" charset="0"/>
                <a:ea typeface="Bitstream Vera Sans" pitchFamily="2"/>
                <a:cs typeface="Bitstream Vera Sans" pitchFamily="2"/>
              </a:rPr>
              <a:t>, Stanford)</a:t>
            </a:r>
            <a:endParaRPr lang="en-US" sz="1400" b="1" dirty="0">
              <a:solidFill>
                <a:srgbClr val="0000FF"/>
              </a:solidFill>
              <a:latin typeface="Consolas" pitchFamily="49" charset="0"/>
              <a:ea typeface="Bitstream Vera Sans" pitchFamily="2"/>
              <a:cs typeface="Bitstream Vera Sans" pitchFamily="2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91252" y="2370366"/>
            <a:ext cx="4203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Q</a:t>
            </a:r>
            <a:r>
              <a:rPr lang="en-US" sz="1600" b="1" baseline="-25000" dirty="0" smtClean="0"/>
              <a:t>1</a:t>
            </a:r>
            <a:endParaRPr lang="en-US" sz="1600" b="1" baseline="-25000" dirty="0"/>
          </a:p>
        </p:txBody>
      </p:sp>
      <p:sp>
        <p:nvSpPr>
          <p:cNvPr id="45" name="TextBox 44"/>
          <p:cNvSpPr txBox="1"/>
          <p:nvPr/>
        </p:nvSpPr>
        <p:spPr>
          <a:xfrm>
            <a:off x="2279484" y="2374299"/>
            <a:ext cx="4203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Q</a:t>
            </a:r>
            <a:r>
              <a:rPr lang="en-US" sz="1600" b="1" baseline="-25000" dirty="0" smtClean="0"/>
              <a:t>2</a:t>
            </a:r>
            <a:endParaRPr lang="en-US" sz="1600" b="1" baseline="-25000" dirty="0"/>
          </a:p>
        </p:txBody>
      </p:sp>
      <p:sp>
        <p:nvSpPr>
          <p:cNvPr id="46" name="Text Box 8"/>
          <p:cNvSpPr txBox="1">
            <a:spLocks noChangeArrowheads="1"/>
          </p:cNvSpPr>
          <p:nvPr/>
        </p:nvSpPr>
        <p:spPr bwMode="auto">
          <a:xfrm>
            <a:off x="5656144" y="766445"/>
            <a:ext cx="31643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dirty="0" smtClean="0">
                <a:latin typeface="+mn-lt"/>
              </a:rPr>
              <a:t>[Das </a:t>
            </a:r>
            <a:r>
              <a:rPr lang="de-DE" sz="1400" dirty="0" err="1" smtClean="0">
                <a:latin typeface="+mn-lt"/>
              </a:rPr>
              <a:t>Sarma,Theobald,Widom</a:t>
            </a:r>
            <a:r>
              <a:rPr lang="de-DE" sz="1400" dirty="0" smtClean="0">
                <a:latin typeface="+mn-lt"/>
              </a:rPr>
              <a:t>:  ICDE</a:t>
            </a:r>
            <a:r>
              <a:rPr lang="en-US" sz="1400" dirty="0" smtClean="0">
                <a:latin typeface="+mn-lt"/>
              </a:rPr>
              <a:t>’</a:t>
            </a:r>
            <a:r>
              <a:rPr lang="de-DE" sz="1400" dirty="0" smtClean="0">
                <a:latin typeface="+mn-lt"/>
              </a:rPr>
              <a:t>08 </a:t>
            </a:r>
          </a:p>
          <a:p>
            <a:pPr algn="r"/>
            <a:r>
              <a:rPr lang="de-DE" sz="1400" dirty="0" err="1" smtClean="0">
                <a:latin typeface="+mn-lt"/>
              </a:rPr>
              <a:t>Dylla,Miliaraki,Theobald</a:t>
            </a:r>
            <a:r>
              <a:rPr lang="de-DE" sz="1400" dirty="0" smtClean="0">
                <a:latin typeface="+mn-lt"/>
              </a:rPr>
              <a:t>: ICDE</a:t>
            </a:r>
            <a:r>
              <a:rPr lang="en-US" sz="1400" dirty="0" smtClean="0">
                <a:latin typeface="+mn-lt"/>
              </a:rPr>
              <a:t>’</a:t>
            </a:r>
            <a:r>
              <a:rPr lang="de-DE" sz="1400" dirty="0" smtClean="0">
                <a:latin typeface="+mn-lt"/>
              </a:rPr>
              <a:t>13]</a:t>
            </a:r>
            <a:endParaRPr lang="de-DE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7061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9672" y="4293096"/>
            <a:ext cx="69127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Gill Sans" charset="0"/>
                <a:ea typeface="Gill Sans" charset="0"/>
                <a:cs typeface="Gill Sans" charset="0"/>
              </a:rPr>
              <a:t>Temporal Alignment </a:t>
            </a:r>
          </a:p>
          <a:p>
            <a:r>
              <a:rPr lang="en-US" sz="2000" b="1" dirty="0">
                <a:latin typeface="Gill Sans" charset="0"/>
                <a:ea typeface="Gill Sans" charset="0"/>
                <a:cs typeface="Gill Sans" charset="0"/>
              </a:rPr>
              <a:t>Anton </a:t>
            </a:r>
            <a:r>
              <a:rPr lang="en-US" sz="2000" b="1" dirty="0" smtClean="0">
                <a:latin typeface="Gill Sans" charset="0"/>
                <a:ea typeface="Gill Sans" charset="0"/>
                <a:cs typeface="Gill Sans" charset="0"/>
              </a:rPr>
              <a:t>Dignös</a:t>
            </a:r>
            <a:r>
              <a:rPr lang="en-US" sz="2000" b="1" baseline="30000" dirty="0" smtClean="0"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lang="en-US" sz="2000" b="1" dirty="0" smtClean="0"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sz="2000" b="1" dirty="0">
                <a:latin typeface="Gill Sans" charset="0"/>
                <a:ea typeface="Gill Sans" charset="0"/>
                <a:cs typeface="Gill Sans" charset="0"/>
              </a:rPr>
              <a:t>Michael H. </a:t>
            </a:r>
            <a:r>
              <a:rPr lang="en-US" sz="2000" b="1" dirty="0" smtClean="0">
                <a:latin typeface="Gill Sans" charset="0"/>
                <a:ea typeface="Gill Sans" charset="0"/>
                <a:cs typeface="Gill Sans" charset="0"/>
              </a:rPr>
              <a:t>Böhlen</a:t>
            </a:r>
            <a:r>
              <a:rPr lang="en-US" sz="2000" b="1" baseline="30000" dirty="0" smtClean="0"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lang="en-US" sz="2000" b="1" dirty="0" smtClean="0"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sz="2000" b="1" dirty="0">
                <a:latin typeface="Gill Sans" charset="0"/>
                <a:ea typeface="Gill Sans" charset="0"/>
                <a:cs typeface="Gill Sans" charset="0"/>
              </a:rPr>
              <a:t>Johann Gamper</a:t>
            </a:r>
            <a:r>
              <a:rPr lang="en-US" sz="2000" b="1" baseline="30000" dirty="0">
                <a:latin typeface="Gill Sans" charset="0"/>
                <a:ea typeface="Gill Sans" charset="0"/>
                <a:cs typeface="Gill Sans" charset="0"/>
              </a:rPr>
              <a:t>2</a:t>
            </a:r>
            <a:r>
              <a:rPr lang="en-US" sz="2000" b="1" dirty="0">
                <a:latin typeface="Gill Sans" charset="0"/>
                <a:ea typeface="Gill Sans" charset="0"/>
                <a:cs typeface="Gill Sans" charset="0"/>
              </a:rPr>
              <a:t> </a:t>
            </a:r>
            <a:r>
              <a:rPr lang="en-US" sz="2000" baseline="30000" dirty="0">
                <a:latin typeface="Gill Sans" charset="0"/>
                <a:ea typeface="Gill Sans" charset="0"/>
                <a:cs typeface="Gill Sans" charset="0"/>
              </a:rPr>
              <a:t>1</a:t>
            </a:r>
            <a:r>
              <a:rPr lang="en-US" sz="2000" dirty="0">
                <a:latin typeface="Gill Sans" charset="0"/>
                <a:ea typeface="Gill Sans" charset="0"/>
                <a:cs typeface="Gill Sans" charset="0"/>
              </a:rPr>
              <a:t>University of </a:t>
            </a:r>
            <a:r>
              <a:rPr lang="en-US" sz="2000" dirty="0" smtClean="0">
                <a:latin typeface="Gill Sans" charset="0"/>
                <a:ea typeface="Gill Sans" charset="0"/>
                <a:cs typeface="Gill Sans" charset="0"/>
              </a:rPr>
              <a:t>Zürich</a:t>
            </a:r>
            <a:r>
              <a:rPr lang="en-US" sz="2000" dirty="0">
                <a:latin typeface="Gill Sans" charset="0"/>
                <a:ea typeface="Gill Sans" charset="0"/>
                <a:cs typeface="Gill Sans" charset="0"/>
              </a:rPr>
              <a:t>, Switzerland </a:t>
            </a:r>
          </a:p>
          <a:p>
            <a:r>
              <a:rPr lang="en-US" sz="2000" baseline="30000" dirty="0">
                <a:latin typeface="Gill Sans" charset="0"/>
                <a:ea typeface="Gill Sans" charset="0"/>
                <a:cs typeface="Gill Sans" charset="0"/>
              </a:rPr>
              <a:t>2</a:t>
            </a:r>
            <a:r>
              <a:rPr lang="en-US" sz="2000" dirty="0">
                <a:latin typeface="Gill Sans" charset="0"/>
                <a:ea typeface="Gill Sans" charset="0"/>
                <a:cs typeface="Gill Sans" charset="0"/>
              </a:rPr>
              <a:t>Free University of </a:t>
            </a:r>
            <a:r>
              <a:rPr lang="en-US" sz="2000" dirty="0" err="1">
                <a:latin typeface="Gill Sans" charset="0"/>
                <a:ea typeface="Gill Sans" charset="0"/>
                <a:cs typeface="Gill Sans" charset="0"/>
              </a:rPr>
              <a:t>Bozen</a:t>
            </a:r>
            <a:r>
              <a:rPr lang="en-US" sz="2000" dirty="0">
                <a:latin typeface="Gill Sans" charset="0"/>
                <a:ea typeface="Gill Sans" charset="0"/>
                <a:cs typeface="Gill Sans" charset="0"/>
              </a:rPr>
              <a:t>-Bolzano, Italy </a:t>
            </a:r>
          </a:p>
        </p:txBody>
      </p:sp>
      <p:sp>
        <p:nvSpPr>
          <p:cNvPr id="3" name="Rectangle 2"/>
          <p:cNvSpPr/>
          <p:nvPr/>
        </p:nvSpPr>
        <p:spPr>
          <a:xfrm>
            <a:off x="1647146" y="2708920"/>
            <a:ext cx="623722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>
                <a:latin typeface="Gill Sans" charset="0"/>
                <a:ea typeface="Gill Sans" charset="0"/>
                <a:cs typeface="Gill Sans" charset="0"/>
              </a:rPr>
              <a:t>10 </a:t>
            </a:r>
            <a:r>
              <a:rPr lang="en-US" sz="2000" dirty="0">
                <a:latin typeface="Gill Sans" charset="0"/>
                <a:ea typeface="Gill Sans" charset="0"/>
                <a:cs typeface="Gill Sans" charset="0"/>
              </a:rPr>
              <a:t>Years of Probabilistic Querying – What Next</a:t>
            </a:r>
            <a:r>
              <a:rPr lang="en-US" sz="2000" dirty="0" smtClean="0">
                <a:latin typeface="Gill Sans" charset="0"/>
                <a:ea typeface="Gill Sans" charset="0"/>
                <a:cs typeface="Gill Sans" charset="0"/>
              </a:rPr>
              <a:t>?</a:t>
            </a:r>
          </a:p>
          <a:p>
            <a:pPr marL="0" indent="0">
              <a:buNone/>
            </a:pPr>
            <a:r>
              <a:rPr lang="en-US" sz="2000" b="1" dirty="0">
                <a:latin typeface="Gill Sans" charset="0"/>
                <a:ea typeface="Gill Sans" charset="0"/>
                <a:cs typeface="Gill Sans" charset="0"/>
              </a:rPr>
              <a:t>Martin Theobald</a:t>
            </a:r>
          </a:p>
          <a:p>
            <a:pPr marL="0" indent="0">
              <a:buNone/>
            </a:pPr>
            <a:r>
              <a:rPr lang="en-US" sz="2000" dirty="0">
                <a:latin typeface="Gill Sans" charset="0"/>
                <a:ea typeface="Gill Sans" charset="0"/>
                <a:cs typeface="Gill Sans" charset="0"/>
              </a:rPr>
              <a:t>University of </a:t>
            </a:r>
            <a:r>
              <a:rPr lang="en-US" sz="2000" dirty="0" smtClean="0">
                <a:latin typeface="Gill Sans" charset="0"/>
                <a:ea typeface="Gill Sans" charset="0"/>
                <a:cs typeface="Gill Sans" charset="0"/>
              </a:rPr>
              <a:t>Antwerp</a:t>
            </a:r>
            <a:endParaRPr lang="en-US" sz="200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9632" y="1196752"/>
            <a:ext cx="6583084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latin typeface="Gill Sans" charset="0"/>
                <a:ea typeface="Gill Sans" charset="0"/>
                <a:cs typeface="Gill Sans" charset="0"/>
              </a:rPr>
              <a:t>Acknowledgements</a:t>
            </a:r>
            <a:r>
              <a:rPr lang="en-US" sz="2000" b="1" dirty="0" smtClean="0">
                <a:latin typeface="Gill Sans" charset="0"/>
                <a:ea typeface="Gill Sans" charset="0"/>
                <a:cs typeface="Gill Sans" charset="0"/>
              </a:rPr>
              <a:t>:</a:t>
            </a:r>
          </a:p>
          <a:p>
            <a:endParaRPr lang="en-US" sz="2000" dirty="0">
              <a:latin typeface="Gill Sans" charset="0"/>
              <a:ea typeface="Gill Sans" charset="0"/>
              <a:cs typeface="Gill Sans" charset="0"/>
            </a:endParaRPr>
          </a:p>
          <a:p>
            <a:r>
              <a:rPr lang="en-US" sz="2000" dirty="0" smtClean="0">
                <a:latin typeface="Gill Sans" charset="0"/>
                <a:ea typeface="Gill Sans" charset="0"/>
                <a:cs typeface="Gill Sans" charset="0"/>
              </a:rPr>
              <a:t>This presentation is based on the following two presentations</a:t>
            </a:r>
            <a:endParaRPr lang="en-US" sz="2000" dirty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92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7504" y="5445224"/>
            <a:ext cx="8907221" cy="1296144"/>
          </a:xfrm>
          <a:prstGeom prst="rect">
            <a:avLst/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33" y="3356992"/>
            <a:ext cx="8928992" cy="2995825"/>
          </a:xfrm>
        </p:spPr>
        <p:txBody>
          <a:bodyPr/>
          <a:lstStyle/>
          <a:p>
            <a:r>
              <a:rPr lang="en-US" sz="2400" u="sng" dirty="0" smtClean="0"/>
              <a:t>Special Cases: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1600" dirty="0" smtClean="0"/>
          </a:p>
          <a:p>
            <a:r>
              <a:rPr lang="en-US" sz="2400" u="sng" dirty="0" smtClean="0"/>
              <a:t>Query Semantics:</a:t>
            </a:r>
            <a:r>
              <a:rPr lang="en-US" sz="2400" dirty="0" smtClean="0"/>
              <a:t> (“Marginal Probabilities”)</a:t>
            </a:r>
          </a:p>
          <a:p>
            <a:pPr lvl="1"/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Run query Q against each instance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  <a:r>
              <a:rPr lang="en-US" sz="24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; for each answer tuple t, sum up the probabilities of all instances 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</a:t>
            </a:r>
            <a:r>
              <a:rPr lang="en-US" sz="2400" baseline="-25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where t is a result.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07504" y="980728"/>
            <a:ext cx="8928992" cy="83099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+mn-lt"/>
              </a:rPr>
              <a:t>A probabilistic </a:t>
            </a:r>
            <a:r>
              <a:rPr lang="en-US" sz="2400" dirty="0" smtClean="0">
                <a:latin typeface="+mn-lt"/>
              </a:rPr>
              <a:t>database </a:t>
            </a:r>
            <a:r>
              <a:rPr lang="en-US" sz="2400" b="1" dirty="0" err="1" smtClean="0">
                <a:latin typeface="+mn-lt"/>
              </a:rPr>
              <a:t>D</a:t>
            </a:r>
            <a:r>
              <a:rPr lang="en-US" sz="2400" baseline="30000" dirty="0" err="1" smtClean="0">
                <a:latin typeface="+mn-lt"/>
              </a:rPr>
              <a:t>p</a:t>
            </a:r>
            <a:r>
              <a:rPr lang="en-US" sz="2400" dirty="0" smtClean="0">
                <a:latin typeface="+mn-lt"/>
              </a:rPr>
              <a:t> (compactly) </a:t>
            </a:r>
            <a:r>
              <a:rPr lang="en-US" sz="2400" dirty="0">
                <a:latin typeface="+mn-lt"/>
              </a:rPr>
              <a:t>encodes a </a:t>
            </a:r>
            <a:r>
              <a:rPr lang="en-US" sz="2400" dirty="0" smtClean="0">
                <a:latin typeface="+mn-lt"/>
              </a:rPr>
              <a:t>probability distribution over a finite set of deterministic database instances </a:t>
            </a:r>
            <a:r>
              <a:rPr lang="en-US" sz="2400" b="1" dirty="0" smtClean="0">
                <a:latin typeface="+mn-lt"/>
              </a:rPr>
              <a:t>D</a:t>
            </a:r>
            <a:r>
              <a:rPr lang="en-US" sz="2400" baseline="-25000" dirty="0" smtClean="0">
                <a:latin typeface="+mn-lt"/>
              </a:rPr>
              <a:t>i</a:t>
            </a:r>
            <a:r>
              <a:rPr lang="en-US" sz="2400" dirty="0" smtClean="0">
                <a:latin typeface="+mn-lt"/>
              </a:rPr>
              <a:t>.</a:t>
            </a:r>
            <a:endParaRPr lang="en-US" sz="2400" dirty="0">
              <a:latin typeface="+mn-lt"/>
            </a:endParaRPr>
          </a:p>
        </p:txBody>
      </p:sp>
      <p:graphicFrame>
        <p:nvGraphicFramePr>
          <p:cNvPr id="18" name="Group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31041"/>
              </p:ext>
            </p:extLst>
          </p:nvPr>
        </p:nvGraphicFramePr>
        <p:xfrm>
          <a:off x="251520" y="2298576"/>
          <a:ext cx="1886297" cy="9144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662161"/>
                <a:gridCol w="1224136"/>
              </a:tblGrid>
              <a:tr h="26402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WorksAt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(Sub,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Obj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0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Jeff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Stanford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0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Jeff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Princeton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Group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2497802"/>
              </p:ext>
            </p:extLst>
          </p:nvPr>
        </p:nvGraphicFramePr>
        <p:xfrm>
          <a:off x="2483768" y="2298576"/>
          <a:ext cx="1886297" cy="6096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662161"/>
                <a:gridCol w="1224136"/>
              </a:tblGrid>
              <a:tr h="26402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WorksAt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(Sub,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Obj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0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Jeff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Stanford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" name="Group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3079438"/>
              </p:ext>
            </p:extLst>
          </p:nvPr>
        </p:nvGraphicFramePr>
        <p:xfrm>
          <a:off x="4716016" y="2298576"/>
          <a:ext cx="1886297" cy="6096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662161"/>
                <a:gridCol w="1224136"/>
              </a:tblGrid>
              <a:tr h="26402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WorksAt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(Sub,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Obj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0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Jeff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Princeton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Group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0454220"/>
              </p:ext>
            </p:extLst>
          </p:nvPr>
        </p:nvGraphicFramePr>
        <p:xfrm>
          <a:off x="6948264" y="2298576"/>
          <a:ext cx="1886297" cy="3048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886297"/>
              </a:tblGrid>
              <a:tr h="2640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WorksAt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(Sub,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Obj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666913" y="1916832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Lucida Sans" panose="020B0602030504020204" pitchFamily="34" charset="0"/>
              </a:rPr>
              <a:t>D</a:t>
            </a:r>
            <a:r>
              <a:rPr lang="en-US" b="1" baseline="-25000" dirty="0" smtClean="0">
                <a:latin typeface="Lucida Sans" panose="020B0602030504020204" pitchFamily="34" charset="0"/>
              </a:rPr>
              <a:t>1</a:t>
            </a:r>
            <a:r>
              <a:rPr lang="en-US" b="1" dirty="0" smtClean="0">
                <a:latin typeface="Lucida Sans" panose="020B0602030504020204" pitchFamily="34" charset="0"/>
              </a:rPr>
              <a:t>: 0.42</a:t>
            </a:r>
            <a:endParaRPr lang="en-US" b="1" dirty="0">
              <a:latin typeface="Lucida Sans" panose="020B0602030504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15816" y="1916832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Lucida Sans" panose="020B0602030504020204" pitchFamily="34" charset="0"/>
              </a:rPr>
              <a:t>D</a:t>
            </a:r>
            <a:r>
              <a:rPr lang="en-US" b="1" baseline="-25000" dirty="0" smtClean="0">
                <a:latin typeface="Lucida Sans" panose="020B0602030504020204" pitchFamily="34" charset="0"/>
              </a:rPr>
              <a:t>2</a:t>
            </a:r>
            <a:r>
              <a:rPr lang="en-US" b="1" dirty="0" smtClean="0">
                <a:latin typeface="Lucida Sans" panose="020B0602030504020204" pitchFamily="34" charset="0"/>
              </a:rPr>
              <a:t>: </a:t>
            </a:r>
            <a:r>
              <a:rPr lang="en-US" b="1" dirty="0">
                <a:latin typeface="Lucida Sans" panose="020B0602030504020204" pitchFamily="34" charset="0"/>
              </a:rPr>
              <a:t>0.18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148064" y="1916832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Lucida Sans" panose="020B0602030504020204" pitchFamily="34" charset="0"/>
              </a:rPr>
              <a:t>D</a:t>
            </a:r>
            <a:r>
              <a:rPr lang="en-US" b="1" baseline="-25000" dirty="0" smtClean="0">
                <a:latin typeface="Lucida Sans" panose="020B0602030504020204" pitchFamily="34" charset="0"/>
              </a:rPr>
              <a:t>3</a:t>
            </a:r>
            <a:r>
              <a:rPr lang="en-US" b="1" dirty="0" smtClean="0">
                <a:latin typeface="Lucida Sans" panose="020B0602030504020204" pitchFamily="34" charset="0"/>
              </a:rPr>
              <a:t>: </a:t>
            </a:r>
            <a:r>
              <a:rPr lang="en-US" b="1" dirty="0">
                <a:latin typeface="Lucida Sans" panose="020B0602030504020204" pitchFamily="34" charset="0"/>
              </a:rPr>
              <a:t>0.28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7308304" y="1916832"/>
            <a:ext cx="1096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Lucida Sans" panose="020B0602030504020204" pitchFamily="34" charset="0"/>
              </a:rPr>
              <a:t>D</a:t>
            </a:r>
            <a:r>
              <a:rPr lang="en-US" b="1" baseline="-25000" dirty="0" smtClean="0">
                <a:latin typeface="Lucida Sans" panose="020B0602030504020204" pitchFamily="34" charset="0"/>
              </a:rPr>
              <a:t>4</a:t>
            </a:r>
            <a:r>
              <a:rPr lang="en-US" b="1" dirty="0" smtClean="0">
                <a:latin typeface="Lucida Sans" panose="020B0602030504020204" pitchFamily="34" charset="0"/>
              </a:rPr>
              <a:t>: </a:t>
            </a:r>
            <a:r>
              <a:rPr lang="en-US" b="1" dirty="0">
                <a:latin typeface="Lucida Sans" panose="020B0602030504020204" pitchFamily="34" charset="0"/>
              </a:rPr>
              <a:t>0.12</a:t>
            </a:r>
          </a:p>
        </p:txBody>
      </p:sp>
      <p:graphicFrame>
        <p:nvGraphicFramePr>
          <p:cNvPr id="28" name="Group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9845209"/>
              </p:ext>
            </p:extLst>
          </p:nvPr>
        </p:nvGraphicFramePr>
        <p:xfrm>
          <a:off x="1187624" y="4314800"/>
          <a:ext cx="2549898" cy="9144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542833"/>
                <a:gridCol w="1358992"/>
                <a:gridCol w="648073"/>
              </a:tblGrid>
              <a:tr h="26402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WorksAt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(Sub, 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Obj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0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Jeff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Stanford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0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Jeff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Princeton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0.7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1043608" y="3861048"/>
            <a:ext cx="2770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(1) </a:t>
            </a:r>
            <a:r>
              <a:rPr lang="en-US" sz="2000" b="1" dirty="0" err="1"/>
              <a:t>D</a:t>
            </a:r>
            <a:r>
              <a:rPr lang="en-US" sz="2000" baseline="30000" dirty="0" err="1"/>
              <a:t>p</a:t>
            </a:r>
            <a:r>
              <a:rPr lang="en-US" sz="2000" baseline="30000" dirty="0"/>
              <a:t>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tuple-independent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929967" y="3861048"/>
            <a:ext cx="28103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(II) </a:t>
            </a:r>
            <a:r>
              <a:rPr lang="en-US" sz="2000" b="1" dirty="0" err="1"/>
              <a:t>D</a:t>
            </a:r>
            <a:r>
              <a:rPr lang="en-US" sz="2000" baseline="30000" dirty="0" err="1"/>
              <a:t>p</a:t>
            </a:r>
            <a:r>
              <a:rPr lang="en-US" sz="2000" baseline="30000" dirty="0"/>
              <a:t> </a:t>
            </a:r>
            <a:r>
              <a:rPr lang="en-US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</a:rPr>
              <a:t>block-independent</a:t>
            </a:r>
            <a:endParaRPr lang="en-US" sz="2000" dirty="0">
              <a:solidFill>
                <a:schemeClr val="tx1">
                  <a:lumMod val="95000"/>
                  <a:lumOff val="5000"/>
                </a:schemeClr>
              </a:solidFill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688654" y="4767535"/>
            <a:ext cx="1382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u="sng" dirty="0" smtClean="0">
                <a:latin typeface="+mn-lt"/>
              </a:rPr>
              <a:t>Note: </a:t>
            </a:r>
            <a:r>
              <a:rPr lang="en-US" sz="1200" dirty="0" smtClean="0">
                <a:latin typeface="+mn-lt"/>
              </a:rPr>
              <a:t>(I) and (II) </a:t>
            </a:r>
          </a:p>
          <a:p>
            <a:pPr algn="ctr"/>
            <a:r>
              <a:rPr lang="en-US" sz="1200" dirty="0" smtClean="0">
                <a:latin typeface="+mn-lt"/>
              </a:rPr>
              <a:t>are not equivalent!</a:t>
            </a:r>
            <a:endParaRPr lang="en-US" sz="1200" dirty="0">
              <a:latin typeface="+mn-lt"/>
            </a:endParaRPr>
          </a:p>
        </p:txBody>
      </p:sp>
      <p:sp>
        <p:nvSpPr>
          <p:cNvPr id="38" name="Title 1"/>
          <p:cNvSpPr txBox="1">
            <a:spLocks/>
          </p:cNvSpPr>
          <p:nvPr/>
        </p:nvSpPr>
        <p:spPr bwMode="auto">
          <a:xfrm>
            <a:off x="446856" y="-13394"/>
            <a:ext cx="8229600" cy="778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>
            <a:lvl1pPr algn="r" rtl="0" fontAlgn="base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2"/>
                </a:solidFill>
                <a:latin typeface="+mn-lt"/>
                <a:ea typeface="+mj-ea"/>
                <a:cs typeface="+mj-cs"/>
              </a:defRPr>
            </a:lvl1pPr>
            <a:lvl2pPr algn="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2pPr>
            <a:lvl3pPr algn="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3pPr>
            <a:lvl4pPr algn="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4pPr>
            <a:lvl5pPr algn="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5pPr>
            <a:lvl6pPr marL="457200" algn="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6pPr>
            <a:lvl7pPr marL="914400" algn="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7pPr>
            <a:lvl8pPr marL="1371600" algn="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8pPr>
            <a:lvl9pPr marL="1828800" algn="r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Bookman Old Style" pitchFamily="18" charset="0"/>
              </a:defRPr>
            </a:lvl9pPr>
          </a:lstStyle>
          <a:p>
            <a:pPr algn="ctr"/>
            <a:r>
              <a:rPr lang="en-US" dirty="0" smtClean="0"/>
              <a:t>Recap: Probabilistic Databases</a:t>
            </a:r>
            <a:endParaRPr lang="en-US" dirty="0"/>
          </a:p>
        </p:txBody>
      </p:sp>
      <p:graphicFrame>
        <p:nvGraphicFramePr>
          <p:cNvPr id="30" name="Group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5245308"/>
              </p:ext>
            </p:extLst>
          </p:nvPr>
        </p:nvGraphicFramePr>
        <p:xfrm>
          <a:off x="5076056" y="4314800"/>
          <a:ext cx="2549898" cy="91440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542833"/>
                <a:gridCol w="1358992"/>
                <a:gridCol w="648073"/>
              </a:tblGrid>
              <a:tr h="264029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WorksAt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(Sub, </a:t>
                      </a:r>
                      <a:r>
                        <a:rPr kumimoji="0" lang="en-US" sz="1400" b="1" i="0" u="sng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Ob</a:t>
                      </a:r>
                      <a:r>
                        <a:rPr kumimoji="0" lang="en-US" sz="1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j</a:t>
                      </a: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029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Jeff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Stanford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0.6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4029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Princeton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0.4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512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3" grpId="0" uiExpand="1" build="p"/>
      <p:bldP spid="24" grpId="0"/>
      <p:bldP spid="25" grpId="0"/>
      <p:bldP spid="26" grpId="0"/>
      <p:bldP spid="27" grpId="0"/>
      <p:bldP spid="31" grpId="0" uiExpand="1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3394"/>
            <a:ext cx="8229600" cy="778098"/>
          </a:xfrm>
        </p:spPr>
        <p:txBody>
          <a:bodyPr/>
          <a:lstStyle/>
          <a:p>
            <a:pPr algn="ctr"/>
            <a:r>
              <a:rPr lang="en-US" dirty="0"/>
              <a:t>Probabilistic &amp; </a:t>
            </a:r>
            <a:r>
              <a:rPr lang="en-US" smtClean="0"/>
              <a:t>Temporal Databases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008" y="3501008"/>
            <a:ext cx="9108504" cy="2592288"/>
          </a:xfrm>
        </p:spPr>
        <p:txBody>
          <a:bodyPr/>
          <a:lstStyle/>
          <a:p>
            <a:r>
              <a:rPr lang="en-US" sz="2400" dirty="0" smtClean="0"/>
              <a:t>Sequenced Semantics &amp; Snapshot Reducibility:</a:t>
            </a:r>
          </a:p>
          <a:p>
            <a:pPr lvl="1"/>
            <a:r>
              <a:rPr lang="en-US" sz="2000" dirty="0" smtClean="0"/>
              <a:t>Built-in semantics: </a:t>
            </a:r>
            <a:r>
              <a:rPr lang="en-US" sz="2000" b="1" dirty="0" smtClean="0">
                <a:solidFill>
                  <a:srgbClr val="002060"/>
                </a:solidFill>
              </a:rPr>
              <a:t>reduce temporal-relational operators </a:t>
            </a:r>
            <a:r>
              <a:rPr lang="en-US" sz="2000" dirty="0" smtClean="0"/>
              <a:t>to their non-temporal counterparts at </a:t>
            </a:r>
            <a:r>
              <a:rPr lang="en-US" sz="2000" i="1" dirty="0" smtClean="0"/>
              <a:t>each snapshot </a:t>
            </a:r>
            <a:r>
              <a:rPr lang="en-US" sz="2000" dirty="0" smtClean="0"/>
              <a:t>(i.e., time point) of the database.</a:t>
            </a:r>
          </a:p>
          <a:p>
            <a:pPr lvl="1"/>
            <a:r>
              <a:rPr lang="en-US" sz="2000" b="1" dirty="0" smtClean="0">
                <a:solidFill>
                  <a:srgbClr val="002060"/>
                </a:solidFill>
              </a:rPr>
              <a:t>Coalesce</a:t>
            </a:r>
            <a:r>
              <a:rPr lang="en-US" sz="2000" dirty="0" smtClean="0"/>
              <a:t>/</a:t>
            </a:r>
            <a:r>
              <a:rPr lang="en-US" sz="2000" b="1" dirty="0" smtClean="0">
                <a:solidFill>
                  <a:srgbClr val="002060"/>
                </a:solidFill>
              </a:rPr>
              <a:t>split </a:t>
            </a:r>
            <a:r>
              <a:rPr lang="en-US" sz="2000" b="1" dirty="0">
                <a:solidFill>
                  <a:srgbClr val="002060"/>
                </a:solidFill>
              </a:rPr>
              <a:t>tuples </a:t>
            </a:r>
            <a:r>
              <a:rPr lang="en-US" sz="2000" dirty="0"/>
              <a:t>with consecutive time intervals based on their </a:t>
            </a:r>
            <a:r>
              <a:rPr lang="en-US" sz="2000" dirty="0" smtClean="0"/>
              <a:t>lineages.</a:t>
            </a:r>
            <a:endParaRPr lang="en-US" sz="2000" dirty="0"/>
          </a:p>
          <a:p>
            <a:pPr lvl="1"/>
            <a:endParaRPr lang="en-US" sz="400" dirty="0" smtClean="0"/>
          </a:p>
          <a:p>
            <a:r>
              <a:rPr lang="en-US" sz="2400" dirty="0" smtClean="0"/>
              <a:t>Non-Sequenced Semantics</a:t>
            </a:r>
          </a:p>
          <a:p>
            <a:pPr lvl="1"/>
            <a:r>
              <a:rPr lang="en-US" sz="2000" dirty="0" smtClean="0"/>
              <a:t>Queries can </a:t>
            </a:r>
            <a:r>
              <a:rPr lang="en-US" sz="2000" b="1" dirty="0" smtClean="0">
                <a:solidFill>
                  <a:srgbClr val="002060"/>
                </a:solidFill>
              </a:rPr>
              <a:t>freely manipulate timestamps </a:t>
            </a:r>
            <a:r>
              <a:rPr lang="en-US" sz="2000" dirty="0" smtClean="0"/>
              <a:t>just like regular attributes. 	  Single temporal operator ≤</a:t>
            </a:r>
            <a:r>
              <a:rPr lang="en-US" sz="2000" baseline="30000" dirty="0" smtClean="0"/>
              <a:t>T</a:t>
            </a:r>
            <a:r>
              <a:rPr lang="en-US" sz="2000" dirty="0" smtClean="0"/>
              <a:t> supports all of Allen’s 13 temporal relations.</a:t>
            </a:r>
          </a:p>
          <a:p>
            <a:pPr lvl="1"/>
            <a:r>
              <a:rPr lang="en-US" sz="2000" b="1" dirty="0" err="1" smtClean="0">
                <a:solidFill>
                  <a:srgbClr val="002060"/>
                </a:solidFill>
              </a:rPr>
              <a:t>Deduplicate</a:t>
            </a:r>
            <a:r>
              <a:rPr lang="en-US" sz="2000" b="1" dirty="0" smtClean="0">
                <a:solidFill>
                  <a:srgbClr val="002060"/>
                </a:solidFill>
              </a:rPr>
              <a:t> tuples </a:t>
            </a:r>
            <a:r>
              <a:rPr lang="en-US" sz="2000" dirty="0" smtClean="0"/>
              <a:t>with overlapping time intervals based on their lineages.</a:t>
            </a:r>
            <a:endParaRPr lang="en-US" sz="2400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07504" y="836712"/>
            <a:ext cx="8928992" cy="1200329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1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1">
                  <a:lumMod val="60000"/>
                  <a:lumOff val="40000"/>
                  <a:tint val="23500"/>
                  <a:satMod val="160000"/>
                </a:schemeClr>
              </a:gs>
            </a:gsLst>
            <a:lin ang="5400000" scaled="1"/>
            <a:tileRect/>
          </a:gradFill>
          <a:ln w="635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+mn-lt"/>
              </a:rPr>
              <a:t>A </a:t>
            </a:r>
            <a:r>
              <a:rPr lang="en-US" sz="2400" dirty="0" smtClean="0">
                <a:latin typeface="+mn-lt"/>
              </a:rPr>
              <a:t>temporal-probabilistic database </a:t>
            </a:r>
            <a:r>
              <a:rPr lang="en-US" sz="2400" b="1" dirty="0" err="1" smtClean="0">
                <a:latin typeface="+mn-lt"/>
              </a:rPr>
              <a:t>D</a:t>
            </a:r>
            <a:r>
              <a:rPr lang="en-US" sz="2400" baseline="30000" dirty="0" err="1" smtClean="0">
                <a:latin typeface="+mn-lt"/>
              </a:rPr>
              <a:t>Tp</a:t>
            </a:r>
            <a:r>
              <a:rPr lang="en-US" sz="2400" dirty="0" smtClean="0">
                <a:latin typeface="+mn-lt"/>
              </a:rPr>
              <a:t> (compactly) </a:t>
            </a:r>
            <a:r>
              <a:rPr lang="en-US" sz="2400" dirty="0">
                <a:latin typeface="+mn-lt"/>
              </a:rPr>
              <a:t>encodes a </a:t>
            </a:r>
            <a:r>
              <a:rPr lang="en-US" sz="2400" dirty="0" smtClean="0">
                <a:latin typeface="+mn-lt"/>
              </a:rPr>
              <a:t>probability distribution over a finite set of deterministic database instances </a:t>
            </a:r>
            <a:r>
              <a:rPr lang="en-US" sz="2400" b="1" dirty="0" smtClean="0">
                <a:latin typeface="+mn-lt"/>
              </a:rPr>
              <a:t>D</a:t>
            </a:r>
            <a:r>
              <a:rPr lang="en-US" sz="2400" baseline="-25000" dirty="0" smtClean="0">
                <a:latin typeface="+mn-lt"/>
              </a:rPr>
              <a:t>i </a:t>
            </a:r>
            <a:r>
              <a:rPr lang="en-US" sz="2400" i="1" dirty="0" smtClean="0">
                <a:latin typeface="+mn-lt"/>
              </a:rPr>
              <a:t>at each time point </a:t>
            </a:r>
            <a:r>
              <a:rPr lang="en-US" sz="2400" dirty="0" smtClean="0">
                <a:latin typeface="+mn-lt"/>
              </a:rPr>
              <a:t>of a finite time domain </a:t>
            </a:r>
            <a:r>
              <a:rPr lang="en-US" sz="2400" dirty="0" smtClean="0">
                <a:latin typeface="+mn-lt"/>
                <a:sym typeface="Symbol"/>
              </a:rPr>
              <a:t></a:t>
            </a:r>
            <a:r>
              <a:rPr lang="en-US" sz="2400" baseline="30000" dirty="0" smtClean="0">
                <a:latin typeface="+mn-lt"/>
                <a:sym typeface="Symbol"/>
              </a:rPr>
              <a:t>T</a:t>
            </a:r>
            <a:r>
              <a:rPr lang="en-US" sz="2400" dirty="0" smtClean="0">
                <a:latin typeface="+mn-lt"/>
              </a:rPr>
              <a:t>.</a:t>
            </a:r>
            <a:endParaRPr lang="en-US" sz="2400" dirty="0">
              <a:latin typeface="+mn-lt"/>
            </a:endParaRPr>
          </a:p>
        </p:txBody>
      </p:sp>
      <p:graphicFrame>
        <p:nvGraphicFramePr>
          <p:cNvPr id="5" name="Group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458524"/>
              </p:ext>
            </p:extLst>
          </p:nvPr>
        </p:nvGraphicFramePr>
        <p:xfrm>
          <a:off x="179512" y="2248971"/>
          <a:ext cx="2643650" cy="119481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43271"/>
                <a:gridCol w="768897"/>
                <a:gridCol w="648072"/>
                <a:gridCol w="483410"/>
              </a:tblGrid>
              <a:tr h="25071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BornIn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(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Sub,Obj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1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DeNiro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Green- which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[1943,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 1944)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0.9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1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DeNiro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Tribeca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[1998,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 1999)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0.6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6428731" y="3645024"/>
            <a:ext cx="26077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+mn-lt"/>
              </a:rPr>
              <a:t>[</a:t>
            </a:r>
            <a:r>
              <a:rPr lang="en-US" sz="1200" dirty="0" err="1">
                <a:latin typeface="+mn-lt"/>
              </a:rPr>
              <a:t>Dignös</a:t>
            </a:r>
            <a:r>
              <a:rPr lang="en-US" sz="1200" dirty="0">
                <a:latin typeface="+mn-lt"/>
              </a:rPr>
              <a:t>, </a:t>
            </a:r>
            <a:r>
              <a:rPr lang="en-US" sz="1200" dirty="0" err="1">
                <a:latin typeface="+mn-lt"/>
              </a:rPr>
              <a:t>Gamper</a:t>
            </a:r>
            <a:r>
              <a:rPr lang="en-US" sz="1200" dirty="0">
                <a:latin typeface="+mn-lt"/>
              </a:rPr>
              <a:t>, </a:t>
            </a:r>
            <a:r>
              <a:rPr lang="en-US" sz="1200" dirty="0" err="1">
                <a:latin typeface="+mn-lt"/>
              </a:rPr>
              <a:t>Böhlen</a:t>
            </a:r>
            <a:r>
              <a:rPr lang="en-US" sz="1200" dirty="0">
                <a:latin typeface="+mn-lt"/>
              </a:rPr>
              <a:t>: SIGMOD’12]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413359" y="6525344"/>
            <a:ext cx="247279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[</a:t>
            </a:r>
            <a:r>
              <a:rPr lang="de-DE" sz="1200" dirty="0" err="1">
                <a:latin typeface="+mn-lt"/>
              </a:rPr>
              <a:t>Dylla,Miliaraki,Theobald</a:t>
            </a:r>
            <a:r>
              <a:rPr lang="de-DE" sz="1200" dirty="0">
                <a:latin typeface="+mn-lt"/>
              </a:rPr>
              <a:t>: </a:t>
            </a:r>
            <a:r>
              <a:rPr lang="de-DE" sz="1200" dirty="0" smtClean="0">
                <a:latin typeface="+mn-lt"/>
              </a:rPr>
              <a:t>PVLDB’13]</a:t>
            </a:r>
            <a:endParaRPr lang="en-US" sz="1200" dirty="0">
              <a:latin typeface="+mn-lt"/>
            </a:endParaRPr>
          </a:p>
        </p:txBody>
      </p:sp>
      <p:graphicFrame>
        <p:nvGraphicFramePr>
          <p:cNvPr id="17" name="Group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0650873"/>
              </p:ext>
            </p:extLst>
          </p:nvPr>
        </p:nvGraphicFramePr>
        <p:xfrm>
          <a:off x="2983045" y="2256227"/>
          <a:ext cx="2936461" cy="1194816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97641"/>
                <a:gridCol w="825142"/>
                <a:gridCol w="662365"/>
                <a:gridCol w="651313"/>
              </a:tblGrid>
              <a:tr h="25071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Wedding(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Sub,Obj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1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DeNiro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Abbott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[1936,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 1940)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0.3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1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DeNiro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Abbott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[1976,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 1977)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0.7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Group 3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1337664"/>
              </p:ext>
            </p:extLst>
          </p:nvPr>
        </p:nvGraphicFramePr>
        <p:xfrm>
          <a:off x="6079389" y="2262384"/>
          <a:ext cx="2936461" cy="734568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797641"/>
                <a:gridCol w="786587"/>
                <a:gridCol w="700920"/>
                <a:gridCol w="651313"/>
              </a:tblGrid>
              <a:tr h="250715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Divorce(</a:t>
                      </a:r>
                      <a:r>
                        <a:rPr kumimoji="0" lang="en-US" sz="1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Sub,Obj</a:t>
                      </a: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A50021"/>
                          </a:solidFill>
                          <a:effectLst/>
                          <a:latin typeface="Lucida Sans" panose="020B0602030504020204" pitchFamily="34" charset="0"/>
                        </a:rPr>
                        <a:t>p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128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DeNiro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Abbott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[1988,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Lucida Sans" panose="020B0602030504020204" pitchFamily="34" charset="0"/>
                        </a:rPr>
                        <a:t> 1989)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  <a:latin typeface="Lucida Sans" panose="020B0602030504020204" pitchFamily="34" charset="0"/>
                        </a:rPr>
                        <a:t>0.8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Lucida Sans" panose="020B0602030504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4517185" y="5085184"/>
            <a:ext cx="4375295" cy="46166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200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marriedTo</a:t>
            </a:r>
            <a:r>
              <a:rPr lang="en-US" sz="12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</a:t>
            </a:r>
            <a:r>
              <a:rPr lang="en-US" sz="1200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x,y</a:t>
            </a:r>
            <a:r>
              <a:rPr lang="en-US" sz="12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)[t</a:t>
            </a:r>
            <a:r>
              <a:rPr lang="en-US" sz="12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b1</a:t>
            </a:r>
            <a:r>
              <a:rPr lang="en-US" sz="12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,T</a:t>
            </a:r>
            <a:r>
              <a:rPr lang="en-US" sz="12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max</a:t>
            </a:r>
            <a:r>
              <a:rPr lang="en-US" sz="12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</a:t>
            </a:r>
            <a:r>
              <a:rPr lang="en-US" sz="12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  </a:t>
            </a:r>
            <a:r>
              <a:rPr lang="en-US" sz="1200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wedding(</a:t>
            </a:r>
            <a:r>
              <a:rPr lang="en-US" sz="1200" b="1" dirty="0" err="1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x,y</a:t>
            </a:r>
            <a:r>
              <a:rPr lang="en-US" sz="12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)[t</a:t>
            </a:r>
            <a:r>
              <a:rPr lang="en-US" sz="12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b1</a:t>
            </a:r>
            <a:r>
              <a:rPr lang="en-US" sz="12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,t</a:t>
            </a:r>
            <a:r>
              <a:rPr lang="en-US" sz="12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e1</a:t>
            </a:r>
            <a:r>
              <a:rPr lang="en-US" sz="12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</a:t>
            </a:r>
            <a:r>
              <a:rPr lang="en-US" sz="1200" b="1" dirty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  <a:t> </a:t>
            </a:r>
            <a:r>
              <a:rPr lang="en-US" sz="1200" b="1" dirty="0" smtClean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  <a:t></a:t>
            </a:r>
            <a:br>
              <a:rPr lang="en-US" sz="1200" b="1" dirty="0" smtClean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</a:br>
            <a:r>
              <a:rPr lang="en-US" sz="1200" b="1" dirty="0" smtClean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  <a:t>		    </a:t>
            </a:r>
            <a:r>
              <a:rPr lang="en-US" sz="1200" b="1" dirty="0" smtClean="0">
                <a:solidFill>
                  <a:srgbClr val="0033CC"/>
                </a:solidFill>
                <a:latin typeface="Lucida Sans" panose="020B0602030504020204" pitchFamily="34" charset="0"/>
              </a:rPr>
              <a:t>¬</a:t>
            </a:r>
            <a:r>
              <a:rPr lang="en-US" sz="1200" b="1" dirty="0">
                <a:solidFill>
                  <a:srgbClr val="0033CC"/>
                </a:solidFill>
                <a:latin typeface="Lucida Sans" panose="020B0602030504020204" pitchFamily="34" charset="0"/>
              </a:rPr>
              <a:t>d</a:t>
            </a:r>
            <a:r>
              <a:rPr lang="en-US" sz="12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ivorce(</a:t>
            </a:r>
            <a:r>
              <a:rPr lang="en-US" sz="1200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x,y</a:t>
            </a:r>
            <a:r>
              <a:rPr lang="en-US" sz="12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)[t</a:t>
            </a:r>
            <a:r>
              <a:rPr lang="en-US" sz="12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b2</a:t>
            </a:r>
            <a:r>
              <a:rPr lang="en-US" sz="12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,t</a:t>
            </a:r>
            <a:r>
              <a:rPr lang="en-US" sz="1200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e2</a:t>
            </a:r>
            <a:r>
              <a:rPr lang="en-US" sz="12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10538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Sequenced Semantics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836712"/>
            <a:ext cx="8392655" cy="5760640"/>
          </a:xfrm>
        </p:spPr>
      </p:pic>
      <p:sp>
        <p:nvSpPr>
          <p:cNvPr id="5" name="TextBox 4"/>
          <p:cNvSpPr txBox="1"/>
          <p:nvPr/>
        </p:nvSpPr>
        <p:spPr>
          <a:xfrm>
            <a:off x="6255208" y="6552220"/>
            <a:ext cx="26077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+mn-lt"/>
              </a:rPr>
              <a:t>[</a:t>
            </a:r>
            <a:r>
              <a:rPr lang="en-US" sz="1200" dirty="0" err="1">
                <a:latin typeface="+mn-lt"/>
              </a:rPr>
              <a:t>Dignös</a:t>
            </a:r>
            <a:r>
              <a:rPr lang="en-US" sz="1200" dirty="0">
                <a:latin typeface="+mn-lt"/>
              </a:rPr>
              <a:t>, </a:t>
            </a:r>
            <a:r>
              <a:rPr lang="en-US" sz="1200" dirty="0" err="1">
                <a:latin typeface="+mn-lt"/>
              </a:rPr>
              <a:t>Gamper</a:t>
            </a:r>
            <a:r>
              <a:rPr lang="en-US" sz="1200" dirty="0">
                <a:latin typeface="+mn-lt"/>
              </a:rPr>
              <a:t>, </a:t>
            </a:r>
            <a:r>
              <a:rPr lang="en-US" sz="1200" dirty="0" err="1">
                <a:latin typeface="+mn-lt"/>
              </a:rPr>
              <a:t>Böhlen</a:t>
            </a:r>
            <a:r>
              <a:rPr lang="en-US" sz="1200" dirty="0">
                <a:latin typeface="+mn-lt"/>
              </a:rPr>
              <a:t>: SIGMOD’12]</a:t>
            </a:r>
          </a:p>
        </p:txBody>
      </p:sp>
    </p:spTree>
    <p:extLst>
      <p:ext uri="{BB962C8B-B14F-4D97-AF65-F5344CB8AC3E}">
        <p14:creationId xmlns:p14="http://schemas.microsoft.com/office/powerpoint/2010/main" val="67131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Temporal Splitter / Snapshot Reduction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836712"/>
            <a:ext cx="8455730" cy="5760640"/>
          </a:xfrm>
        </p:spPr>
      </p:pic>
      <p:sp>
        <p:nvSpPr>
          <p:cNvPr id="5" name="TextBox 4"/>
          <p:cNvSpPr txBox="1"/>
          <p:nvPr/>
        </p:nvSpPr>
        <p:spPr>
          <a:xfrm>
            <a:off x="6255208" y="6552220"/>
            <a:ext cx="26077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+mn-lt"/>
              </a:rPr>
              <a:t>[</a:t>
            </a:r>
            <a:r>
              <a:rPr lang="en-US" sz="1200" dirty="0" err="1">
                <a:latin typeface="+mn-lt"/>
              </a:rPr>
              <a:t>Dignös</a:t>
            </a:r>
            <a:r>
              <a:rPr lang="en-US" sz="1200" dirty="0">
                <a:latin typeface="+mn-lt"/>
              </a:rPr>
              <a:t>, </a:t>
            </a:r>
            <a:r>
              <a:rPr lang="en-US" sz="1200" dirty="0" err="1">
                <a:latin typeface="+mn-lt"/>
              </a:rPr>
              <a:t>Gamper</a:t>
            </a:r>
            <a:r>
              <a:rPr lang="en-US" sz="1200" dirty="0">
                <a:latin typeface="+mn-lt"/>
              </a:rPr>
              <a:t>, </a:t>
            </a:r>
            <a:r>
              <a:rPr lang="en-US" sz="1200" dirty="0" err="1">
                <a:latin typeface="+mn-lt"/>
              </a:rPr>
              <a:t>Böhlen</a:t>
            </a:r>
            <a:r>
              <a:rPr lang="en-US" sz="1200" dirty="0">
                <a:latin typeface="+mn-lt"/>
              </a:rPr>
              <a:t>: SIGMOD’12]</a:t>
            </a:r>
          </a:p>
        </p:txBody>
      </p:sp>
    </p:spTree>
    <p:extLst>
      <p:ext uri="{BB962C8B-B14F-4D97-AF65-F5344CB8AC3E}">
        <p14:creationId xmlns:p14="http://schemas.microsoft.com/office/powerpoint/2010/main" val="1145558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5589240"/>
            <a:ext cx="8928992" cy="115212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1360483" y="2483604"/>
            <a:ext cx="6912768" cy="159346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1360483" y="980728"/>
            <a:ext cx="6912768" cy="14401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7" name="Rectangle 3076"/>
          <p:cNvSpPr/>
          <p:nvPr/>
        </p:nvSpPr>
        <p:spPr>
          <a:xfrm>
            <a:off x="1360483" y="4149080"/>
            <a:ext cx="6912768" cy="8640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-99392"/>
            <a:ext cx="8924238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Temporal Alignment &amp; </a:t>
            </a:r>
            <a:r>
              <a:rPr lang="en-US" dirty="0" err="1" smtClean="0"/>
              <a:t>Deduplication</a:t>
            </a:r>
            <a:r>
              <a:rPr lang="en-US" dirty="0" smtClean="0"/>
              <a:t>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5517232"/>
            <a:ext cx="8229600" cy="216024"/>
          </a:xfrm>
        </p:spPr>
        <p:txBody>
          <a:bodyPr/>
          <a:lstStyle/>
          <a:p>
            <a:pPr marL="0" indent="0">
              <a:buNone/>
            </a:pPr>
            <a:r>
              <a:rPr lang="en-US" u="sng" dirty="0" smtClean="0"/>
              <a:t>Non-Sequenced Semantics:</a:t>
            </a:r>
            <a:endParaRPr lang="en-US" u="sng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899592" y="5085184"/>
            <a:ext cx="7589683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1504499" y="908720"/>
            <a:ext cx="0" cy="424847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5104899" y="908720"/>
            <a:ext cx="0" cy="424847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6617067" y="908720"/>
            <a:ext cx="0" cy="424847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504499" y="4797152"/>
            <a:ext cx="72008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104899" y="4559062"/>
            <a:ext cx="2160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401228" y="4293096"/>
            <a:ext cx="216024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104899" y="3942348"/>
            <a:ext cx="32403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104899" y="3582308"/>
            <a:ext cx="151216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504499" y="3222268"/>
            <a:ext cx="684076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504499" y="2852936"/>
            <a:ext cx="511256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504499" y="2010326"/>
            <a:ext cx="36004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104899" y="1628800"/>
            <a:ext cx="1512168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617067" y="2255386"/>
            <a:ext cx="1728192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78" name="TextBox 3077"/>
          <p:cNvSpPr txBox="1"/>
          <p:nvPr/>
        </p:nvSpPr>
        <p:spPr>
          <a:xfrm>
            <a:off x="2267744" y="4612486"/>
            <a:ext cx="3465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Lucida Sans" panose="020B0602030504020204" pitchFamily="34" charset="0"/>
              </a:rPr>
              <a:t>f</a:t>
            </a:r>
            <a:r>
              <a:rPr lang="en-US" sz="1600" baseline="-25000" dirty="0" smtClean="0">
                <a:latin typeface="Lucida Sans" panose="020B0602030504020204" pitchFamily="34" charset="0"/>
              </a:rPr>
              <a:t>1</a:t>
            </a:r>
            <a:endParaRPr lang="en-US" sz="1600" baseline="-25000" dirty="0">
              <a:latin typeface="Lucida Sans" panose="020B0602030504020204" pitchFamily="34" charset="0"/>
            </a:endParaRPr>
          </a:p>
        </p:txBody>
      </p:sp>
      <p:sp>
        <p:nvSpPr>
          <p:cNvPr id="3079" name="TextBox 3078"/>
          <p:cNvSpPr txBox="1"/>
          <p:nvPr/>
        </p:nvSpPr>
        <p:spPr>
          <a:xfrm>
            <a:off x="1283561" y="5147900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Lucida Sans" panose="020B0602030504020204" pitchFamily="34" charset="0"/>
              </a:rPr>
              <a:t>1936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4768788" y="5147900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Lucida Sans" panose="020B0602030504020204" pitchFamily="34" charset="0"/>
              </a:rPr>
              <a:t>1976</a:t>
            </a:r>
            <a:endParaRPr lang="en-US" dirty="0">
              <a:latin typeface="Lucida Sans" panose="020B0602030504020204" pitchFamily="34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257027" y="5147900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Lucida Sans" panose="020B0602030504020204" pitchFamily="34" charset="0"/>
              </a:rPr>
              <a:t>1988</a:t>
            </a:r>
            <a:endParaRPr lang="en-US" dirty="0">
              <a:latin typeface="Lucida Sans" panose="020B0602030504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049115" y="3573016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Lucida Sans" panose="020B0602030504020204" pitchFamily="34" charset="0"/>
              </a:rPr>
              <a:t>f</a:t>
            </a:r>
            <a:r>
              <a:rPr lang="en-US" sz="1600" baseline="-25000" dirty="0" smtClean="0">
                <a:latin typeface="Lucida Sans" panose="020B0602030504020204" pitchFamily="34" charset="0"/>
              </a:rPr>
              <a:t>2 </a:t>
            </a:r>
            <a:r>
              <a:rPr lang="en-US" sz="1600" b="1" dirty="0" smtClean="0">
                <a:sym typeface="Symbol"/>
              </a:rPr>
              <a:t> </a:t>
            </a:r>
            <a:r>
              <a:rPr lang="en-US" sz="1600" dirty="0" smtClean="0">
                <a:latin typeface="Lucida Sans" panose="020B0602030504020204" pitchFamily="34" charset="0"/>
              </a:rPr>
              <a:t>¬f</a:t>
            </a:r>
            <a:r>
              <a:rPr lang="en-US" sz="1600" baseline="-25000" dirty="0" smtClean="0">
                <a:latin typeface="Lucida Sans" panose="020B0602030504020204" pitchFamily="34" charset="0"/>
              </a:rPr>
              <a:t>3</a:t>
            </a:r>
            <a:endParaRPr lang="en-US" sz="1600" baseline="-25000" dirty="0">
              <a:latin typeface="Lucida Sans" panose="020B0602030504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580112" y="3234462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Lucida Sans" panose="020B0602030504020204" pitchFamily="34" charset="0"/>
              </a:rPr>
              <a:t>f</a:t>
            </a:r>
            <a:r>
              <a:rPr lang="en-US" sz="1600" baseline="-25000" dirty="0" smtClean="0">
                <a:latin typeface="Lucida Sans" panose="020B0602030504020204" pitchFamily="34" charset="0"/>
              </a:rPr>
              <a:t>2 </a:t>
            </a:r>
            <a:r>
              <a:rPr lang="en-US" sz="1600" b="1" dirty="0" smtClean="0">
                <a:sym typeface="Symbol"/>
              </a:rPr>
              <a:t> </a:t>
            </a:r>
            <a:r>
              <a:rPr lang="en-US" sz="1600" dirty="0" smtClean="0">
                <a:latin typeface="Lucida Sans" panose="020B0602030504020204" pitchFamily="34" charset="0"/>
              </a:rPr>
              <a:t>f</a:t>
            </a:r>
            <a:r>
              <a:rPr lang="en-US" sz="1600" baseline="-25000" dirty="0" smtClean="0">
                <a:latin typeface="Lucida Sans" panose="020B0602030504020204" pitchFamily="34" charset="0"/>
              </a:rPr>
              <a:t>3</a:t>
            </a:r>
            <a:endParaRPr lang="en-US" sz="1600" baseline="-25000" dirty="0">
              <a:latin typeface="Lucida Sans" panose="020B0602030504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771800" y="3234462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Lucida Sans" panose="020B0602030504020204" pitchFamily="34" charset="0"/>
              </a:rPr>
              <a:t>f</a:t>
            </a:r>
            <a:r>
              <a:rPr lang="en-US" sz="1600" baseline="-25000" dirty="0" smtClean="0">
                <a:latin typeface="Lucida Sans" panose="020B0602030504020204" pitchFamily="34" charset="0"/>
              </a:rPr>
              <a:t>1 </a:t>
            </a:r>
            <a:r>
              <a:rPr lang="en-US" sz="1600" b="1" dirty="0" smtClean="0">
                <a:sym typeface="Symbol"/>
              </a:rPr>
              <a:t> </a:t>
            </a:r>
            <a:r>
              <a:rPr lang="en-US" sz="1600" dirty="0" smtClean="0">
                <a:latin typeface="Lucida Sans" panose="020B0602030504020204" pitchFamily="34" charset="0"/>
              </a:rPr>
              <a:t>¬f</a:t>
            </a:r>
            <a:r>
              <a:rPr lang="en-US" sz="1600" baseline="-25000" dirty="0" smtClean="0">
                <a:latin typeface="Lucida Sans" panose="020B0602030504020204" pitchFamily="34" charset="0"/>
              </a:rPr>
              <a:t>3</a:t>
            </a:r>
            <a:endParaRPr lang="en-US" sz="1600" baseline="-25000" dirty="0">
              <a:latin typeface="Lucida Sans" panose="020B0602030504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771800" y="2483604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Lucida Sans" panose="020B0602030504020204" pitchFamily="34" charset="0"/>
              </a:rPr>
              <a:t>f</a:t>
            </a:r>
            <a:r>
              <a:rPr lang="en-US" sz="1600" baseline="-25000" dirty="0" smtClean="0">
                <a:latin typeface="Lucida Sans" panose="020B0602030504020204" pitchFamily="34" charset="0"/>
              </a:rPr>
              <a:t>1 </a:t>
            </a:r>
            <a:r>
              <a:rPr lang="en-US" sz="1600" b="1" dirty="0" smtClean="0">
                <a:sym typeface="Symbol"/>
              </a:rPr>
              <a:t> </a:t>
            </a:r>
            <a:r>
              <a:rPr lang="en-US" sz="1600" dirty="0" smtClean="0">
                <a:latin typeface="Lucida Sans" panose="020B0602030504020204" pitchFamily="34" charset="0"/>
              </a:rPr>
              <a:t>f</a:t>
            </a:r>
            <a:r>
              <a:rPr lang="en-US" sz="1600" baseline="-25000" dirty="0" smtClean="0">
                <a:latin typeface="Lucida Sans" panose="020B0602030504020204" pitchFamily="34" charset="0"/>
              </a:rPr>
              <a:t>3</a:t>
            </a:r>
            <a:endParaRPr lang="en-US" sz="1600" baseline="-25000" dirty="0">
              <a:latin typeface="Lucida Sans" panose="020B0602030504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224579" y="1628800"/>
            <a:ext cx="2160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Lucida Sans" panose="020B0602030504020204" pitchFamily="34" charset="0"/>
              </a:rPr>
              <a:t>(f</a:t>
            </a:r>
            <a:r>
              <a:rPr lang="en-US" sz="1600" baseline="-25000" dirty="0" smtClean="0">
                <a:latin typeface="Lucida Sans" panose="020B0602030504020204" pitchFamily="34" charset="0"/>
              </a:rPr>
              <a:t>1 </a:t>
            </a:r>
            <a:r>
              <a:rPr lang="en-US" sz="1600" b="1" dirty="0" smtClean="0">
                <a:sym typeface="Symbol"/>
              </a:rPr>
              <a:t> </a:t>
            </a:r>
            <a:r>
              <a:rPr lang="en-US" sz="1600" dirty="0" smtClean="0">
                <a:latin typeface="Lucida Sans" panose="020B0602030504020204" pitchFamily="34" charset="0"/>
              </a:rPr>
              <a:t>f</a:t>
            </a:r>
            <a:r>
              <a:rPr lang="en-US" sz="1600" baseline="-25000" dirty="0" smtClean="0">
                <a:latin typeface="Lucida Sans" panose="020B0602030504020204" pitchFamily="34" charset="0"/>
              </a:rPr>
              <a:t>3</a:t>
            </a:r>
            <a:r>
              <a:rPr lang="en-US" sz="1600" dirty="0" smtClean="0">
                <a:latin typeface="Lucida Sans" panose="020B0602030504020204" pitchFamily="34" charset="0"/>
              </a:rPr>
              <a:t>)</a:t>
            </a:r>
            <a:r>
              <a:rPr lang="en-US" sz="1600" b="1" dirty="0">
                <a:sym typeface="Symbol"/>
              </a:rPr>
              <a:t> </a:t>
            </a:r>
            <a:r>
              <a:rPr lang="en-US" sz="1600" dirty="0" smtClean="0">
                <a:latin typeface="Lucida Sans" panose="020B0602030504020204" pitchFamily="34" charset="0"/>
              </a:rPr>
              <a:t> (</a:t>
            </a:r>
            <a:r>
              <a:rPr lang="en-US" sz="1600" dirty="0">
                <a:latin typeface="Lucida Sans" panose="020B0602030504020204" pitchFamily="34" charset="0"/>
              </a:rPr>
              <a:t>f</a:t>
            </a:r>
            <a:r>
              <a:rPr lang="en-US" sz="1600" baseline="-25000" dirty="0">
                <a:latin typeface="Lucida Sans" panose="020B0602030504020204" pitchFamily="34" charset="0"/>
              </a:rPr>
              <a:t>1 </a:t>
            </a:r>
            <a:r>
              <a:rPr lang="en-US" sz="1600" b="1" dirty="0">
                <a:sym typeface="Symbol"/>
              </a:rPr>
              <a:t> </a:t>
            </a:r>
            <a:r>
              <a:rPr lang="en-US" sz="1600" dirty="0">
                <a:latin typeface="Lucida Sans" panose="020B0602030504020204" pitchFamily="34" charset="0"/>
              </a:rPr>
              <a:t>¬</a:t>
            </a:r>
            <a:r>
              <a:rPr lang="en-US" sz="1600" dirty="0" smtClean="0">
                <a:latin typeface="Lucida Sans" panose="020B0602030504020204" pitchFamily="34" charset="0"/>
              </a:rPr>
              <a:t>f</a:t>
            </a:r>
            <a:r>
              <a:rPr lang="en-US" sz="1600" baseline="-25000" dirty="0" smtClean="0">
                <a:latin typeface="Lucida Sans" panose="020B0602030504020204" pitchFamily="34" charset="0"/>
              </a:rPr>
              <a:t>3</a:t>
            </a:r>
            <a:r>
              <a:rPr lang="en-US" sz="1600" dirty="0" smtClean="0">
                <a:latin typeface="Lucida Sans" panose="020B0602030504020204" pitchFamily="34" charset="0"/>
              </a:rPr>
              <a:t>)</a:t>
            </a:r>
            <a:endParaRPr lang="en-US" sz="1600" dirty="0">
              <a:latin typeface="Lucida Sans" panose="020B0602030504020204" pitchFamily="34" charset="0"/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248915" y="980728"/>
            <a:ext cx="2808312" cy="5847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Lucida Sans" panose="020B0602030504020204" pitchFamily="34" charset="0"/>
              </a:rPr>
              <a:t>(f</a:t>
            </a:r>
            <a:r>
              <a:rPr lang="en-US" sz="1600" baseline="-25000" dirty="0" smtClean="0">
                <a:latin typeface="Lucida Sans" panose="020B0602030504020204" pitchFamily="34" charset="0"/>
              </a:rPr>
              <a:t>1 </a:t>
            </a:r>
            <a:r>
              <a:rPr lang="en-US" sz="1600" b="1" dirty="0" smtClean="0">
                <a:sym typeface="Symbol"/>
              </a:rPr>
              <a:t> </a:t>
            </a:r>
            <a:r>
              <a:rPr lang="en-US" sz="1600" dirty="0" smtClean="0">
                <a:latin typeface="Lucida Sans" panose="020B0602030504020204" pitchFamily="34" charset="0"/>
              </a:rPr>
              <a:t>f</a:t>
            </a:r>
            <a:r>
              <a:rPr lang="en-US" sz="1600" baseline="-25000" dirty="0" smtClean="0">
                <a:latin typeface="Lucida Sans" panose="020B0602030504020204" pitchFamily="34" charset="0"/>
              </a:rPr>
              <a:t>3</a:t>
            </a:r>
            <a:r>
              <a:rPr lang="en-US" sz="1600" dirty="0" smtClean="0">
                <a:latin typeface="Lucida Sans" panose="020B0602030504020204" pitchFamily="34" charset="0"/>
              </a:rPr>
              <a:t>)</a:t>
            </a:r>
            <a:r>
              <a:rPr lang="en-US" sz="1600" b="1" dirty="0">
                <a:sym typeface="Symbol"/>
              </a:rPr>
              <a:t> </a:t>
            </a:r>
            <a:r>
              <a:rPr lang="en-US" sz="1600" dirty="0" smtClean="0">
                <a:latin typeface="Lucida Sans" panose="020B0602030504020204" pitchFamily="34" charset="0"/>
              </a:rPr>
              <a:t> (</a:t>
            </a:r>
            <a:r>
              <a:rPr lang="en-US" sz="1600" dirty="0">
                <a:latin typeface="Lucida Sans" panose="020B0602030504020204" pitchFamily="34" charset="0"/>
              </a:rPr>
              <a:t>f</a:t>
            </a:r>
            <a:r>
              <a:rPr lang="en-US" sz="1600" baseline="-25000" dirty="0">
                <a:latin typeface="Lucida Sans" panose="020B0602030504020204" pitchFamily="34" charset="0"/>
              </a:rPr>
              <a:t>1 </a:t>
            </a:r>
            <a:r>
              <a:rPr lang="en-US" sz="1600" b="1" dirty="0">
                <a:sym typeface="Symbol"/>
              </a:rPr>
              <a:t> </a:t>
            </a:r>
            <a:r>
              <a:rPr lang="en-US" sz="1600" dirty="0">
                <a:latin typeface="Lucida Sans" panose="020B0602030504020204" pitchFamily="34" charset="0"/>
              </a:rPr>
              <a:t>¬</a:t>
            </a:r>
            <a:r>
              <a:rPr lang="en-US" sz="1600" dirty="0" smtClean="0">
                <a:latin typeface="Lucida Sans" panose="020B0602030504020204" pitchFamily="34" charset="0"/>
              </a:rPr>
              <a:t>f</a:t>
            </a:r>
            <a:r>
              <a:rPr lang="en-US" sz="1600" baseline="-25000" dirty="0" smtClean="0">
                <a:latin typeface="Lucida Sans" panose="020B0602030504020204" pitchFamily="34" charset="0"/>
              </a:rPr>
              <a:t>3</a:t>
            </a:r>
            <a:r>
              <a:rPr lang="en-US" sz="1600" dirty="0" smtClean="0">
                <a:latin typeface="Lucida Sans" panose="020B0602030504020204" pitchFamily="34" charset="0"/>
              </a:rPr>
              <a:t>) </a:t>
            </a:r>
            <a:r>
              <a:rPr lang="en-US" sz="1600" b="1" dirty="0" smtClean="0">
                <a:sym typeface="Symbol"/>
              </a:rPr>
              <a:t> </a:t>
            </a:r>
          </a:p>
          <a:p>
            <a:r>
              <a:rPr lang="en-US" sz="1600" dirty="0" smtClean="0">
                <a:latin typeface="Lucida Sans" panose="020B0602030504020204" pitchFamily="34" charset="0"/>
              </a:rPr>
              <a:t>(f</a:t>
            </a:r>
            <a:r>
              <a:rPr lang="en-US" sz="1600" baseline="-25000" dirty="0" smtClean="0">
                <a:latin typeface="Lucida Sans" panose="020B0602030504020204" pitchFamily="34" charset="0"/>
              </a:rPr>
              <a:t>2 </a:t>
            </a:r>
            <a:r>
              <a:rPr lang="en-US" sz="1600" b="1" dirty="0">
                <a:sym typeface="Symbol"/>
              </a:rPr>
              <a:t> </a:t>
            </a:r>
            <a:r>
              <a:rPr lang="en-US" sz="1600" dirty="0">
                <a:latin typeface="Lucida Sans" panose="020B0602030504020204" pitchFamily="34" charset="0"/>
              </a:rPr>
              <a:t>f</a:t>
            </a:r>
            <a:r>
              <a:rPr lang="en-US" sz="1600" baseline="-25000" dirty="0">
                <a:latin typeface="Lucida Sans" panose="020B0602030504020204" pitchFamily="34" charset="0"/>
              </a:rPr>
              <a:t>3</a:t>
            </a:r>
            <a:r>
              <a:rPr lang="en-US" sz="1600" dirty="0">
                <a:latin typeface="Lucida Sans" panose="020B0602030504020204" pitchFamily="34" charset="0"/>
              </a:rPr>
              <a:t>)</a:t>
            </a:r>
            <a:r>
              <a:rPr lang="en-US" sz="1600" b="1" dirty="0">
                <a:sym typeface="Symbol"/>
              </a:rPr>
              <a:t> </a:t>
            </a:r>
            <a:r>
              <a:rPr lang="en-US" sz="1600" dirty="0">
                <a:latin typeface="Lucida Sans" panose="020B0602030504020204" pitchFamily="34" charset="0"/>
              </a:rPr>
              <a:t> (</a:t>
            </a:r>
            <a:r>
              <a:rPr lang="en-US" sz="1600" dirty="0" smtClean="0">
                <a:latin typeface="Lucida Sans" panose="020B0602030504020204" pitchFamily="34" charset="0"/>
              </a:rPr>
              <a:t>f</a:t>
            </a:r>
            <a:r>
              <a:rPr lang="en-US" sz="1600" baseline="-25000" dirty="0" smtClean="0">
                <a:latin typeface="Lucida Sans" panose="020B0602030504020204" pitchFamily="34" charset="0"/>
              </a:rPr>
              <a:t>2 </a:t>
            </a:r>
            <a:r>
              <a:rPr lang="en-US" sz="1600" b="1" dirty="0">
                <a:sym typeface="Symbol"/>
              </a:rPr>
              <a:t> </a:t>
            </a:r>
            <a:r>
              <a:rPr lang="en-US" sz="1600" dirty="0">
                <a:latin typeface="Lucida Sans" panose="020B0602030504020204" pitchFamily="34" charset="0"/>
              </a:rPr>
              <a:t>¬f</a:t>
            </a:r>
            <a:r>
              <a:rPr lang="en-US" sz="1600" baseline="-25000" dirty="0">
                <a:latin typeface="Lucida Sans" panose="020B0602030504020204" pitchFamily="34" charset="0"/>
              </a:rPr>
              <a:t>3</a:t>
            </a:r>
            <a:r>
              <a:rPr lang="en-US" sz="1600" dirty="0" smtClean="0">
                <a:latin typeface="Lucida Sans" panose="020B0602030504020204" pitchFamily="34" charset="0"/>
              </a:rPr>
              <a:t>)</a:t>
            </a:r>
            <a:endParaRPr lang="en-US" sz="1600" dirty="0">
              <a:latin typeface="Lucida Sans" panose="020B0602030504020204" pitchFamily="34" charset="0"/>
            </a:endParaRPr>
          </a:p>
        </p:txBody>
      </p:sp>
      <p:sp>
        <p:nvSpPr>
          <p:cNvPr id="3080" name="Rectangle 3079"/>
          <p:cNvSpPr/>
          <p:nvPr/>
        </p:nvSpPr>
        <p:spPr>
          <a:xfrm>
            <a:off x="6029245" y="1844824"/>
            <a:ext cx="2122697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1600" dirty="0">
                <a:latin typeface="Lucida Sans" panose="020B0602030504020204" pitchFamily="34" charset="0"/>
              </a:rPr>
              <a:t>(</a:t>
            </a:r>
            <a:r>
              <a:rPr lang="en-US" sz="1600" dirty="0" smtClean="0">
                <a:latin typeface="Lucida Sans" panose="020B0602030504020204" pitchFamily="34" charset="0"/>
              </a:rPr>
              <a:t>f</a:t>
            </a:r>
            <a:r>
              <a:rPr lang="en-US" sz="1600" baseline="-25000" dirty="0" smtClean="0">
                <a:latin typeface="Lucida Sans" panose="020B0602030504020204" pitchFamily="34" charset="0"/>
              </a:rPr>
              <a:t>1 </a:t>
            </a:r>
            <a:r>
              <a:rPr lang="en-US" sz="1600" b="1">
                <a:sym typeface="Symbol"/>
              </a:rPr>
              <a:t> </a:t>
            </a:r>
            <a:r>
              <a:rPr lang="en-US" sz="1600" smtClean="0">
                <a:latin typeface="Lucida Sans" panose="020B0602030504020204" pitchFamily="34" charset="0"/>
              </a:rPr>
              <a:t>¬f</a:t>
            </a:r>
            <a:r>
              <a:rPr lang="en-US" sz="1600" baseline="-25000" smtClean="0">
                <a:latin typeface="Lucida Sans" panose="020B0602030504020204" pitchFamily="34" charset="0"/>
              </a:rPr>
              <a:t>3</a:t>
            </a:r>
            <a:r>
              <a:rPr lang="en-US" sz="1600" dirty="0">
                <a:latin typeface="Lucida Sans" panose="020B0602030504020204" pitchFamily="34" charset="0"/>
              </a:rPr>
              <a:t>)</a:t>
            </a:r>
            <a:r>
              <a:rPr lang="en-US" sz="1600" b="1" dirty="0">
                <a:sym typeface="Symbol"/>
              </a:rPr>
              <a:t> </a:t>
            </a:r>
            <a:r>
              <a:rPr lang="en-US" sz="1600" dirty="0">
                <a:latin typeface="Lucida Sans" panose="020B0602030504020204" pitchFamily="34" charset="0"/>
              </a:rPr>
              <a:t> (f</a:t>
            </a:r>
            <a:r>
              <a:rPr lang="en-US" sz="1600" baseline="-25000" dirty="0">
                <a:latin typeface="Lucida Sans" panose="020B0602030504020204" pitchFamily="34" charset="0"/>
              </a:rPr>
              <a:t>2 </a:t>
            </a:r>
            <a:r>
              <a:rPr lang="en-US" sz="1600" b="1" dirty="0">
                <a:sym typeface="Symbol"/>
              </a:rPr>
              <a:t> </a:t>
            </a:r>
            <a:r>
              <a:rPr lang="en-US" sz="1600" dirty="0">
                <a:latin typeface="Lucida Sans" panose="020B0602030504020204" pitchFamily="34" charset="0"/>
              </a:rPr>
              <a:t>¬f</a:t>
            </a:r>
            <a:r>
              <a:rPr lang="en-US" sz="1600" baseline="-25000" dirty="0">
                <a:latin typeface="Lucida Sans" panose="020B0602030504020204" pitchFamily="34" charset="0"/>
              </a:rPr>
              <a:t>3</a:t>
            </a:r>
            <a:r>
              <a:rPr lang="en-US" sz="1600" dirty="0">
                <a:latin typeface="Lucida Sans" panose="020B0602030504020204" pitchFamily="34" charset="0"/>
              </a:rPr>
              <a:t>)</a:t>
            </a:r>
          </a:p>
        </p:txBody>
      </p:sp>
      <p:sp>
        <p:nvSpPr>
          <p:cNvPr id="3081" name="Rectangle 3080"/>
          <p:cNvSpPr/>
          <p:nvPr/>
        </p:nvSpPr>
        <p:spPr>
          <a:xfrm>
            <a:off x="8491154" y="4797152"/>
            <a:ext cx="5453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ym typeface="Symbol"/>
              </a:rPr>
              <a:t></a:t>
            </a:r>
            <a:r>
              <a:rPr lang="en-US" sz="2400" baseline="30000" dirty="0">
                <a:sym typeface="Symbol"/>
              </a:rPr>
              <a:t>T</a:t>
            </a:r>
            <a:endParaRPr lang="en-US" sz="2400" dirty="0"/>
          </a:p>
        </p:txBody>
      </p:sp>
      <p:sp>
        <p:nvSpPr>
          <p:cNvPr id="60" name="TextBox 59"/>
          <p:cNvSpPr txBox="1"/>
          <p:nvPr/>
        </p:nvSpPr>
        <p:spPr>
          <a:xfrm>
            <a:off x="107504" y="6021288"/>
            <a:ext cx="8529899" cy="6617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marriedTo</a:t>
            </a:r>
            <a:r>
              <a:rPr lang="en-US" sz="1600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</a:t>
            </a:r>
            <a:r>
              <a:rPr lang="en-US" sz="1600" b="1" dirty="0" err="1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x,y</a:t>
            </a:r>
            <a:r>
              <a:rPr lang="en-US" sz="1600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)[t</a:t>
            </a:r>
            <a:r>
              <a:rPr lang="en-US" sz="1600" b="1" baseline="-25000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b1</a:t>
            </a:r>
            <a:r>
              <a:rPr lang="en-US" sz="1600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,T</a:t>
            </a:r>
            <a:r>
              <a:rPr lang="en-US" sz="1600" b="1" baseline="-25000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max</a:t>
            </a:r>
            <a:r>
              <a:rPr lang="en-US" sz="1600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</a:t>
            </a:r>
            <a:r>
              <a:rPr lang="en-US" sz="1600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  wedding(</a:t>
            </a:r>
            <a:r>
              <a:rPr lang="en-US" sz="1600" b="1" dirty="0" err="1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x,y</a:t>
            </a:r>
            <a:r>
              <a:rPr lang="en-US" sz="1600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)[t</a:t>
            </a:r>
            <a:r>
              <a:rPr lang="en-US" sz="1600" b="1" baseline="-25000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b1</a:t>
            </a:r>
            <a:r>
              <a:rPr lang="en-US" sz="1600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,t</a:t>
            </a:r>
            <a:r>
              <a:rPr lang="en-US" sz="1600" b="1" baseline="-25000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e1</a:t>
            </a:r>
            <a:r>
              <a:rPr lang="en-US" sz="1600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  <a:t> </a:t>
            </a:r>
            <a:r>
              <a:rPr lang="en-US" sz="1600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 </a:t>
            </a:r>
            <a:r>
              <a:rPr lang="en-US" sz="1600" b="1" dirty="0" smtClean="0">
                <a:solidFill>
                  <a:srgbClr val="0033CC"/>
                </a:solidFill>
                <a:latin typeface="Lucida Sans" panose="020B0602030504020204" pitchFamily="34" charset="0"/>
              </a:rPr>
              <a:t>¬d</a:t>
            </a:r>
            <a:r>
              <a:rPr lang="en-US" sz="1600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ivorce(</a:t>
            </a:r>
            <a:r>
              <a:rPr lang="en-US" sz="1600" b="1" dirty="0" err="1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x,y</a:t>
            </a:r>
            <a:r>
              <a:rPr lang="en-US" sz="1600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)[t</a:t>
            </a:r>
            <a:r>
              <a:rPr lang="en-US" sz="1600" b="1" baseline="-25000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b2</a:t>
            </a:r>
            <a:r>
              <a:rPr lang="en-US" sz="1600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,t</a:t>
            </a:r>
            <a:r>
              <a:rPr lang="en-US" sz="1600" b="1" baseline="-25000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e2</a:t>
            </a:r>
            <a:r>
              <a:rPr lang="en-US" sz="1600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 sz="500" b="1" dirty="0" smtClean="0">
              <a:solidFill>
                <a:srgbClr val="0033CC"/>
              </a:solidFill>
              <a:latin typeface="Lucida Sans" panose="020B0602030504020204" pitchFamily="34" charset="0"/>
              <a:cs typeface="Arial" pitchFamily="34" charset="0"/>
              <a:sym typeface="Symbo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1600" b="1" dirty="0" err="1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marriedTo</a:t>
            </a:r>
            <a:r>
              <a:rPr lang="en-US" sz="1600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</a:t>
            </a:r>
            <a:r>
              <a:rPr lang="en-US" sz="1600" b="1" dirty="0" err="1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x,y</a:t>
            </a:r>
            <a:r>
              <a:rPr lang="en-US" sz="1600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)[t</a:t>
            </a:r>
            <a:r>
              <a:rPr lang="en-US" sz="1600" b="1" baseline="-25000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b1</a:t>
            </a:r>
            <a:r>
              <a:rPr lang="en-US" sz="1600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,t</a:t>
            </a:r>
            <a:r>
              <a:rPr lang="en-US" sz="1600" b="1" baseline="-25000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e2</a:t>
            </a:r>
            <a:r>
              <a:rPr lang="en-US" sz="1600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</a:t>
            </a:r>
            <a:r>
              <a:rPr lang="en-US" sz="1600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     wedding(</a:t>
            </a:r>
            <a:r>
              <a:rPr lang="en-US" sz="1600" b="1" dirty="0" err="1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x,y</a:t>
            </a:r>
            <a:r>
              <a:rPr lang="en-US" sz="1600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)[t</a:t>
            </a:r>
            <a:r>
              <a:rPr lang="en-US" sz="1600" b="1" baseline="-25000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b1</a:t>
            </a:r>
            <a:r>
              <a:rPr lang="en-US" sz="1600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,t</a:t>
            </a:r>
            <a:r>
              <a:rPr lang="en-US" sz="1600" b="1" baseline="-25000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e1</a:t>
            </a:r>
            <a:r>
              <a:rPr lang="en-US" sz="1600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</a:t>
            </a:r>
            <a:r>
              <a:rPr lang="en-US" sz="1600" b="1" dirty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  <a:t> </a:t>
            </a:r>
            <a:r>
              <a:rPr lang="en-US" sz="1600" b="1" dirty="0" smtClean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  <a:t></a:t>
            </a:r>
            <a:r>
              <a:rPr lang="en-US" sz="1600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 </a:t>
            </a:r>
            <a:r>
              <a:rPr lang="en-US" sz="1600" b="1" dirty="0" smtClean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  <a:t> d</a:t>
            </a:r>
            <a:r>
              <a:rPr lang="en-US" sz="1600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ivorce(</a:t>
            </a:r>
            <a:r>
              <a:rPr lang="en-US" sz="1600" b="1" dirty="0" err="1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x,y</a:t>
            </a:r>
            <a:r>
              <a:rPr lang="en-US" sz="1600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)[t</a:t>
            </a:r>
            <a:r>
              <a:rPr lang="en-US" sz="1600" b="1" baseline="-25000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b2</a:t>
            </a:r>
            <a:r>
              <a:rPr lang="en-US" sz="1600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,t</a:t>
            </a:r>
            <a:r>
              <a:rPr lang="en-US" sz="1600" b="1" baseline="-25000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e2</a:t>
            </a:r>
            <a:r>
              <a:rPr lang="en-US" sz="1600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 </a:t>
            </a:r>
            <a:r>
              <a:rPr lang="en-US" sz="1600" b="1" dirty="0" smtClean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  <a:t> t</a:t>
            </a:r>
            <a:r>
              <a:rPr lang="en-US" sz="1600" b="1" baseline="-25000" dirty="0" smtClean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  <a:t>e1</a:t>
            </a:r>
            <a:r>
              <a:rPr lang="en-US" sz="1600" b="1" dirty="0" smtClean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  <a:t> ≤</a:t>
            </a:r>
            <a:r>
              <a:rPr lang="en-US" sz="1600" b="1" baseline="30000" dirty="0" smtClean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  <a:t>T</a:t>
            </a:r>
            <a:r>
              <a:rPr lang="en-US" sz="1600" b="1" dirty="0" smtClean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  <a:t> t</a:t>
            </a:r>
            <a:r>
              <a:rPr lang="en-US" sz="1600" b="1" baseline="-25000" dirty="0" smtClean="0">
                <a:solidFill>
                  <a:srgbClr val="0033CC"/>
                </a:solidFill>
                <a:latin typeface="Lucida Sans" panose="020B0602030504020204" pitchFamily="34" charset="0"/>
                <a:sym typeface="Symbol"/>
              </a:rPr>
              <a:t>b2</a:t>
            </a:r>
            <a:endParaRPr lang="en-US" sz="1600" b="1" baseline="-25000" dirty="0">
              <a:solidFill>
                <a:srgbClr val="0033CC"/>
              </a:solidFill>
              <a:latin typeface="Lucida Sans" panose="020B0602030504020204" pitchFamily="34" charset="0"/>
              <a:cs typeface="Arial" pitchFamily="34" charset="0"/>
            </a:endParaRPr>
          </a:p>
        </p:txBody>
      </p:sp>
      <p:sp>
        <p:nvSpPr>
          <p:cNvPr id="3082" name="TextBox 3081"/>
          <p:cNvSpPr txBox="1"/>
          <p:nvPr/>
        </p:nvSpPr>
        <p:spPr>
          <a:xfrm>
            <a:off x="251520" y="4222829"/>
            <a:ext cx="7489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Base</a:t>
            </a:r>
          </a:p>
          <a:p>
            <a:r>
              <a:rPr lang="en-US" dirty="0" smtClean="0"/>
              <a:t>Facts</a:t>
            </a:r>
            <a:endParaRPr lang="en-US" dirty="0"/>
          </a:p>
        </p:txBody>
      </p:sp>
      <p:sp>
        <p:nvSpPr>
          <p:cNvPr id="62" name="TextBox 61"/>
          <p:cNvSpPr txBox="1"/>
          <p:nvPr/>
        </p:nvSpPr>
        <p:spPr>
          <a:xfrm>
            <a:off x="252487" y="2636912"/>
            <a:ext cx="979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Derived</a:t>
            </a:r>
          </a:p>
          <a:p>
            <a:r>
              <a:rPr lang="en-US" dirty="0" smtClean="0"/>
              <a:t>Facts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252487" y="1414517"/>
            <a:ext cx="9797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Dedupl</a:t>
            </a:r>
            <a:r>
              <a:rPr lang="en-US" dirty="0" smtClean="0"/>
              <a:t>.</a:t>
            </a:r>
          </a:p>
          <a:p>
            <a:r>
              <a:rPr lang="en-US" dirty="0" smtClean="0"/>
              <a:t>Facts</a:t>
            </a:r>
            <a:endParaRPr lang="en-US" dirty="0"/>
          </a:p>
        </p:txBody>
      </p:sp>
      <p:sp>
        <p:nvSpPr>
          <p:cNvPr id="3083" name="Rectangle 3082"/>
          <p:cNvSpPr/>
          <p:nvPr/>
        </p:nvSpPr>
        <p:spPr>
          <a:xfrm>
            <a:off x="1547664" y="4365104"/>
            <a:ext cx="2420856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1400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wedding(</a:t>
            </a:r>
            <a:r>
              <a:rPr lang="en-US" sz="1400" b="1" dirty="0" err="1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DeNiro,Abbott</a:t>
            </a:r>
            <a:r>
              <a:rPr lang="en-US" sz="1400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</a:t>
            </a:r>
            <a:endParaRPr lang="en-US" sz="1400" dirty="0"/>
          </a:p>
        </p:txBody>
      </p:sp>
      <p:sp>
        <p:nvSpPr>
          <p:cNvPr id="65" name="Rectangle 64"/>
          <p:cNvSpPr/>
          <p:nvPr/>
        </p:nvSpPr>
        <p:spPr>
          <a:xfrm>
            <a:off x="4139952" y="4653136"/>
            <a:ext cx="2420856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w</a:t>
            </a:r>
            <a:r>
              <a:rPr lang="en-US" sz="1400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edding(</a:t>
            </a:r>
            <a:r>
              <a:rPr lang="en-US" sz="1400" b="1" dirty="0" err="1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DeNiro,Abbott</a:t>
            </a:r>
            <a:r>
              <a:rPr lang="en-US" sz="1400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</a:t>
            </a:r>
            <a:endParaRPr lang="en-US" sz="1400" dirty="0"/>
          </a:p>
        </p:txBody>
      </p:sp>
      <p:sp>
        <p:nvSpPr>
          <p:cNvPr id="66" name="Rectangle 65"/>
          <p:cNvSpPr/>
          <p:nvPr/>
        </p:nvSpPr>
        <p:spPr>
          <a:xfrm>
            <a:off x="5940152" y="4365104"/>
            <a:ext cx="2308645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US" sz="1400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d</a:t>
            </a:r>
            <a:r>
              <a:rPr lang="en-US" sz="1400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ivorce(</a:t>
            </a:r>
            <a:r>
              <a:rPr lang="en-US" sz="1400" b="1" dirty="0" err="1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DeNiro,Abbott</a:t>
            </a:r>
            <a:r>
              <a:rPr lang="en-US" sz="1400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)</a:t>
            </a:r>
            <a:endParaRPr lang="en-US" sz="1400" dirty="0"/>
          </a:p>
        </p:txBody>
      </p:sp>
      <p:sp>
        <p:nvSpPr>
          <p:cNvPr id="67" name="TextBox 66"/>
          <p:cNvSpPr txBox="1"/>
          <p:nvPr/>
        </p:nvSpPr>
        <p:spPr>
          <a:xfrm>
            <a:off x="8100392" y="5147900"/>
            <a:ext cx="654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Lucida Sans" panose="020B0602030504020204" pitchFamily="34" charset="0"/>
              </a:rPr>
              <a:t>T</a:t>
            </a:r>
            <a:r>
              <a:rPr lang="en-US" baseline="-25000" dirty="0" err="1" smtClean="0">
                <a:latin typeface="Lucida Sans" panose="020B0602030504020204" pitchFamily="34" charset="0"/>
              </a:rPr>
              <a:t>max</a:t>
            </a:r>
            <a:endParaRPr lang="en-US" baseline="-25000" dirty="0">
              <a:latin typeface="Lucida Sans" panose="020B0602030504020204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353243" y="4365104"/>
            <a:ext cx="3465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Lucida Sans" panose="020B0602030504020204" pitchFamily="34" charset="0"/>
              </a:rPr>
              <a:t>f</a:t>
            </a:r>
            <a:r>
              <a:rPr lang="en-US" sz="1600" baseline="-25000" dirty="0">
                <a:latin typeface="Lucida Sans" panose="020B0602030504020204" pitchFamily="34" charset="0"/>
              </a:rPr>
              <a:t>2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677229" y="4077072"/>
            <a:ext cx="34657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Lucida Sans" panose="020B0602030504020204" pitchFamily="34" charset="0"/>
              </a:rPr>
              <a:t>f</a:t>
            </a:r>
            <a:r>
              <a:rPr lang="en-US" sz="1600" baseline="-25000" dirty="0">
                <a:latin typeface="Lucida Sans" panose="020B0602030504020204" pitchFamily="34" charset="0"/>
              </a:rPr>
              <a:t>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92589" y="5147900"/>
            <a:ext cx="6158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Lucida Sans" panose="020B0602030504020204" pitchFamily="34" charset="0"/>
              </a:rPr>
              <a:t>T</a:t>
            </a:r>
            <a:r>
              <a:rPr lang="en-US" baseline="-25000" dirty="0" err="1" smtClean="0">
                <a:latin typeface="Lucida Sans" panose="020B0602030504020204" pitchFamily="34" charset="0"/>
              </a:rPr>
              <a:t>min</a:t>
            </a:r>
            <a:endParaRPr lang="en-US" baseline="-25000" dirty="0">
              <a:latin typeface="Lucida Sans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8065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2" grpId="0" animBg="1"/>
      <p:bldP spid="43" grpId="0" animBg="1"/>
      <p:bldP spid="3" grpId="0" build="p"/>
      <p:bldP spid="50" grpId="0"/>
      <p:bldP spid="51" grpId="0"/>
      <p:bldP spid="52" grpId="0"/>
      <p:bldP spid="53" grpId="0"/>
      <p:bldP spid="54" grpId="0"/>
      <p:bldP spid="55" grpId="0" animBg="1"/>
      <p:bldP spid="3080" grpId="0" animBg="1"/>
      <p:bldP spid="60" grpId="0"/>
      <p:bldP spid="62" grpId="0"/>
      <p:bldP spid="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Rectangle 100"/>
          <p:cNvSpPr/>
          <p:nvPr/>
        </p:nvSpPr>
        <p:spPr>
          <a:xfrm>
            <a:off x="3347864" y="2653442"/>
            <a:ext cx="576064" cy="4155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</a:rPr>
              <a:t>0.08</a:t>
            </a:r>
            <a:endParaRPr lang="en-US" sz="1600" dirty="0">
              <a:solidFill>
                <a:prstClr val="black"/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4572000" y="2568894"/>
            <a:ext cx="864096" cy="50006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</a:rPr>
              <a:t>0.12</a:t>
            </a: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3923928" y="2293402"/>
            <a:ext cx="648072" cy="77555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dirty="0" smtClean="0">
                <a:solidFill>
                  <a:prstClr val="black"/>
                </a:solidFill>
              </a:rPr>
              <a:t>0.16</a:t>
            </a:r>
            <a:endParaRPr lang="en-US" sz="1600" dirty="0">
              <a:solidFill>
                <a:prstClr val="black"/>
              </a:solidFill>
            </a:endParaRPr>
          </a:p>
        </p:txBody>
      </p:sp>
      <p:cxnSp>
        <p:nvCxnSpPr>
          <p:cNvPr id="99" name="Straight Arrow Connector 98"/>
          <p:cNvCxnSpPr>
            <a:stCxn id="4" idx="0"/>
          </p:cNvCxnSpPr>
          <p:nvPr/>
        </p:nvCxnSpPr>
        <p:spPr>
          <a:xfrm rot="5400000" flipH="1" flipV="1">
            <a:off x="1910935" y="3268266"/>
            <a:ext cx="1928825" cy="1393040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stCxn id="23" idx="0"/>
          </p:cNvCxnSpPr>
          <p:nvPr/>
        </p:nvCxnSpPr>
        <p:spPr>
          <a:xfrm flipH="1" flipV="1">
            <a:off x="3786187" y="3000372"/>
            <a:ext cx="2550008" cy="2012804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4" idx="0"/>
          </p:cNvCxnSpPr>
          <p:nvPr/>
        </p:nvCxnSpPr>
        <p:spPr>
          <a:xfrm rot="5400000" flipH="1" flipV="1">
            <a:off x="2121260" y="2982513"/>
            <a:ext cx="2004252" cy="1889119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/>
          <p:cNvCxnSpPr>
            <a:stCxn id="17" idx="0"/>
          </p:cNvCxnSpPr>
          <p:nvPr/>
        </p:nvCxnSpPr>
        <p:spPr>
          <a:xfrm flipH="1" flipV="1">
            <a:off x="4427984" y="2924944"/>
            <a:ext cx="2484276" cy="1728192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Group 136"/>
          <p:cNvGrpSpPr/>
          <p:nvPr/>
        </p:nvGrpSpPr>
        <p:grpSpPr>
          <a:xfrm>
            <a:off x="1259931" y="4286256"/>
            <a:ext cx="3448380" cy="1869530"/>
            <a:chOff x="1259931" y="4286256"/>
            <a:chExt cx="3448380" cy="1869530"/>
          </a:xfrm>
        </p:grpSpPr>
        <p:sp>
          <p:nvSpPr>
            <p:cNvPr id="4" name="Rectangle 3"/>
            <p:cNvSpPr/>
            <p:nvPr/>
          </p:nvSpPr>
          <p:spPr>
            <a:xfrm>
              <a:off x="1714480" y="4929198"/>
              <a:ext cx="928693" cy="57150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0.4</a:t>
              </a:r>
              <a:endParaRPr lang="en-US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643174" y="4581128"/>
              <a:ext cx="1071570" cy="91957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0.6</a:t>
              </a:r>
              <a:endParaRPr lang="en-US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rot="5400000" flipH="1" flipV="1">
              <a:off x="963587" y="4893479"/>
              <a:ext cx="1215240" cy="79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571604" y="5500702"/>
              <a:ext cx="250033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1678761" y="5536421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2607455" y="5536421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3679025" y="5536421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1500166" y="5500702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black"/>
                  </a:solidFill>
                  <a:latin typeface="Calibri" panose="020F0502020204030204" pitchFamily="34" charset="0"/>
                </a:rPr>
                <a:t>‘03</a:t>
              </a:r>
              <a:endParaRPr lang="en-US" dirty="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357422" y="5488560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black"/>
                  </a:solidFill>
                  <a:latin typeface="Calibri" panose="020F0502020204030204" pitchFamily="34" charset="0"/>
                </a:rPr>
                <a:t>‘05</a:t>
              </a:r>
              <a:endParaRPr lang="en-US" dirty="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452646" y="5488560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black"/>
                  </a:solidFill>
                  <a:latin typeface="Calibri" panose="020F0502020204030204" pitchFamily="34" charset="0"/>
                </a:rPr>
                <a:t>‘07</a:t>
              </a:r>
              <a:endParaRPr lang="en-US" dirty="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1259931" y="5786454"/>
              <a:ext cx="34483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b="1" dirty="0" err="1">
                  <a:solidFill>
                    <a:srgbClr val="0033CC"/>
                  </a:solidFill>
                  <a:latin typeface="Lucida Sans" panose="020B0602030504020204" pitchFamily="34" charset="0"/>
                  <a:cs typeface="Arial" pitchFamily="34" charset="0"/>
                </a:rPr>
                <a:t>p</a:t>
              </a:r>
              <a:r>
                <a:rPr lang="en-US" b="1" dirty="0" err="1" smtClean="0">
                  <a:solidFill>
                    <a:srgbClr val="0033CC"/>
                  </a:solidFill>
                  <a:latin typeface="Lucida Sans" panose="020B0602030504020204" pitchFamily="34" charset="0"/>
                  <a:cs typeface="Arial" pitchFamily="34" charset="0"/>
                </a:rPr>
                <a:t>laysFor</a:t>
              </a:r>
              <a:r>
                <a:rPr lang="en-US" b="1" dirty="0" smtClean="0">
                  <a:solidFill>
                    <a:srgbClr val="0033CC"/>
                  </a:solidFill>
                  <a:latin typeface="Lucida Sans" panose="020B0602030504020204" pitchFamily="34" charset="0"/>
                  <a:cs typeface="Arial" pitchFamily="34" charset="0"/>
                </a:rPr>
                <a:t>(Beckham, Real, T</a:t>
              </a:r>
              <a:r>
                <a:rPr lang="en-US" b="1" baseline="-25000" dirty="0" smtClean="0">
                  <a:solidFill>
                    <a:srgbClr val="0033CC"/>
                  </a:solidFill>
                  <a:latin typeface="Lucida Sans" panose="020B0602030504020204" pitchFamily="34" charset="0"/>
                  <a:cs typeface="Arial" pitchFamily="34" charset="0"/>
                </a:rPr>
                <a:t>1</a:t>
              </a:r>
              <a:r>
                <a:rPr lang="en-US" b="1" dirty="0" smtClean="0">
                  <a:solidFill>
                    <a:srgbClr val="0033CC"/>
                  </a:solidFill>
                  <a:latin typeface="Lucida Sans" panose="020B0602030504020204" pitchFamily="34" charset="0"/>
                  <a:cs typeface="Arial" pitchFamily="34" charset="0"/>
                </a:rPr>
                <a:t>)</a:t>
              </a:r>
              <a:endPara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endParaRP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0" y="5384085"/>
            <a:ext cx="10070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prstClr val="black"/>
                </a:solidFill>
                <a:cs typeface="Arial" pitchFamily="34" charset="0"/>
              </a:rPr>
              <a:t>Base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prstClr val="black"/>
                </a:solidFill>
                <a:cs typeface="Arial" pitchFamily="34" charset="0"/>
              </a:rPr>
              <a:t>Facts</a:t>
            </a:r>
            <a:endParaRPr lang="en-US" sz="2400" b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0" y="1157843"/>
            <a:ext cx="13147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prstClr val="black"/>
                </a:solidFill>
                <a:cs typeface="Arial" pitchFamily="34" charset="0"/>
              </a:rPr>
              <a:t>Derived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prstClr val="black"/>
                </a:solidFill>
                <a:cs typeface="Arial" pitchFamily="34" charset="0"/>
              </a:rPr>
              <a:t>Facts</a:t>
            </a:r>
            <a:endParaRPr lang="en-US" sz="2400" b="1" dirty="0">
              <a:solidFill>
                <a:prstClr val="black"/>
              </a:solidFill>
              <a:cs typeface="Arial" pitchFamily="34" charset="0"/>
            </a:endParaRPr>
          </a:p>
        </p:txBody>
      </p:sp>
      <p:grpSp>
        <p:nvGrpSpPr>
          <p:cNvPr id="5" name="Group 137"/>
          <p:cNvGrpSpPr/>
          <p:nvPr/>
        </p:nvGrpSpPr>
        <p:grpSpPr>
          <a:xfrm>
            <a:off x="5236886" y="4286256"/>
            <a:ext cx="3410600" cy="1879048"/>
            <a:chOff x="5236886" y="4286256"/>
            <a:chExt cx="3410600" cy="1879048"/>
          </a:xfrm>
        </p:grpSpPr>
        <p:sp>
          <p:nvSpPr>
            <p:cNvPr id="98" name="Rectangle 97"/>
            <p:cNvSpPr/>
            <p:nvPr/>
          </p:nvSpPr>
          <p:spPr>
            <a:xfrm>
              <a:off x="7092278" y="5017166"/>
              <a:ext cx="792090" cy="50006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0.2</a:t>
              </a:r>
              <a:endParaRPr lang="en-US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940150" y="5013176"/>
              <a:ext cx="792090" cy="50006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0.2</a:t>
              </a:r>
              <a:endParaRPr lang="en-US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498984" y="5157192"/>
              <a:ext cx="441168" cy="36162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0.1</a:t>
              </a:r>
              <a:endParaRPr lang="en-US" sz="1600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660231" y="4653136"/>
              <a:ext cx="504057" cy="86409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black"/>
                  </a:solidFill>
                  <a:cs typeface="Arial" panose="020B0604020202020204" pitchFamily="34" charset="0"/>
                </a:rPr>
                <a:t>0.4</a:t>
              </a:r>
              <a:endParaRPr lang="en-US" dirty="0">
                <a:solidFill>
                  <a:prstClr val="black"/>
                </a:solidFill>
                <a:cs typeface="Arial" panose="020B0604020202020204" pitchFamily="34" charset="0"/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903900" y="5500702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black"/>
                  </a:solidFill>
                  <a:latin typeface="Calibri" panose="020F0502020204030204" pitchFamily="34" charset="0"/>
                </a:rPr>
                <a:t>‘05</a:t>
              </a:r>
              <a:endParaRPr lang="en-US" dirty="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5356108" y="4286256"/>
              <a:ext cx="0" cy="123256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5463265" y="5536421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6624513" y="5536421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7130279" y="5536421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7846369" y="5536421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5236886" y="5500702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black"/>
                  </a:solidFill>
                  <a:latin typeface="Calibri" panose="020F0502020204030204" pitchFamily="34" charset="0"/>
                </a:rPr>
                <a:t>‘00</a:t>
              </a:r>
              <a:endParaRPr lang="en-US" dirty="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679764" y="5500702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black"/>
                  </a:solidFill>
                  <a:latin typeface="Calibri" panose="020F0502020204030204" pitchFamily="34" charset="0"/>
                </a:rPr>
                <a:t>‘02</a:t>
              </a:r>
              <a:endParaRPr lang="en-US" dirty="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596336" y="5500702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black"/>
                  </a:solidFill>
                  <a:latin typeface="Calibri" panose="020F0502020204030204" pitchFamily="34" charset="0"/>
                </a:rPr>
                <a:t>‘07</a:t>
              </a:r>
              <a:endParaRPr lang="en-US" dirty="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5364088" y="5517232"/>
              <a:ext cx="2808312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Rectangle 82"/>
            <p:cNvSpPr/>
            <p:nvPr/>
          </p:nvSpPr>
          <p:spPr>
            <a:xfrm>
              <a:off x="5292080" y="5795972"/>
              <a:ext cx="33554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b="1" dirty="0" err="1">
                  <a:solidFill>
                    <a:srgbClr val="0033CC"/>
                  </a:solidFill>
                  <a:latin typeface="Lucida Sans" panose="020B0602030504020204" pitchFamily="34" charset="0"/>
                  <a:cs typeface="Arial" pitchFamily="34" charset="0"/>
                </a:rPr>
                <a:t>p</a:t>
              </a:r>
              <a:r>
                <a:rPr lang="en-US" b="1" dirty="0" err="1" smtClean="0">
                  <a:solidFill>
                    <a:srgbClr val="0033CC"/>
                  </a:solidFill>
                  <a:latin typeface="Lucida Sans" panose="020B0602030504020204" pitchFamily="34" charset="0"/>
                  <a:cs typeface="Arial" pitchFamily="34" charset="0"/>
                </a:rPr>
                <a:t>laysFor</a:t>
              </a:r>
              <a:r>
                <a:rPr lang="en-US" b="1" dirty="0" smtClean="0">
                  <a:solidFill>
                    <a:srgbClr val="0033CC"/>
                  </a:solidFill>
                  <a:latin typeface="Lucida Sans" panose="020B0602030504020204" pitchFamily="34" charset="0"/>
                  <a:cs typeface="Arial" pitchFamily="34" charset="0"/>
                </a:rPr>
                <a:t>(Ronaldo, Real, T</a:t>
              </a:r>
              <a:r>
                <a:rPr lang="en-US" b="1" baseline="-25000" dirty="0" smtClean="0">
                  <a:solidFill>
                    <a:srgbClr val="0033CC"/>
                  </a:solidFill>
                  <a:latin typeface="Lucida Sans" panose="020B0602030504020204" pitchFamily="34" charset="0"/>
                  <a:cs typeface="Arial" pitchFamily="34" charset="0"/>
                </a:rPr>
                <a:t>2</a:t>
              </a:r>
              <a:r>
                <a:rPr lang="en-US" b="1" dirty="0" smtClean="0">
                  <a:solidFill>
                    <a:srgbClr val="0033CC"/>
                  </a:solidFill>
                  <a:latin typeface="Lucida Sans" panose="020B0602030504020204" pitchFamily="34" charset="0"/>
                  <a:cs typeface="Arial" pitchFamily="34" charset="0"/>
                </a:rPr>
                <a:t>)</a:t>
              </a:r>
              <a:endParaRPr lang="en-US" b="1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endParaRPr>
            </a:p>
          </p:txBody>
        </p:sp>
        <p:cxnSp>
          <p:nvCxnSpPr>
            <p:cNvPr id="89" name="Straight Connector 88"/>
            <p:cNvCxnSpPr/>
            <p:nvPr/>
          </p:nvCxnSpPr>
          <p:spPr>
            <a:xfrm rot="5400000">
              <a:off x="5904433" y="5552951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6372199" y="5507940"/>
              <a:ext cx="5760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black"/>
                  </a:solidFill>
                  <a:latin typeface="Calibri" panose="020F0502020204030204" pitchFamily="34" charset="0"/>
                </a:rPr>
                <a:t>‘04</a:t>
              </a:r>
              <a:endParaRPr lang="en-US" dirty="0">
                <a:solidFill>
                  <a:prstClr val="black"/>
                </a:solidFill>
                <a:latin typeface="Calibri" panose="020F0502020204030204" pitchFamily="34" charset="0"/>
              </a:endParaRPr>
            </a:p>
          </p:txBody>
        </p:sp>
      </p:grpSp>
      <p:grpSp>
        <p:nvGrpSpPr>
          <p:cNvPr id="7" name="Group 141"/>
          <p:cNvGrpSpPr/>
          <p:nvPr/>
        </p:nvGrpSpPr>
        <p:grpSpPr>
          <a:xfrm>
            <a:off x="3059832" y="2000240"/>
            <a:ext cx="2808312" cy="1440902"/>
            <a:chOff x="3059832" y="2000240"/>
            <a:chExt cx="2808312" cy="1440902"/>
          </a:xfrm>
        </p:grpSpPr>
        <p:sp>
          <p:nvSpPr>
            <p:cNvPr id="58" name="TextBox 57"/>
            <p:cNvSpPr txBox="1"/>
            <p:nvPr/>
          </p:nvSpPr>
          <p:spPr>
            <a:xfrm>
              <a:off x="3059832" y="3071810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black"/>
                  </a:solidFill>
                  <a:latin typeface="Calibri"/>
                </a:rPr>
                <a:t>‘03</a:t>
              </a:r>
              <a:endParaRPr lang="en-US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3635896" y="3071810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black"/>
                  </a:solidFill>
                  <a:latin typeface="Calibri"/>
                </a:rPr>
                <a:t>‘04</a:t>
              </a:r>
              <a:endParaRPr lang="en-US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175708" y="3059668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black"/>
                  </a:solidFill>
                  <a:latin typeface="Calibri"/>
                </a:rPr>
                <a:t>‘07</a:t>
              </a:r>
              <a:endParaRPr lang="en-US" dirty="0">
                <a:solidFill>
                  <a:prstClr val="black"/>
                </a:solidFill>
                <a:latin typeface="Calibri"/>
              </a:endParaRPr>
            </a:p>
          </p:txBody>
        </p:sp>
        <p:cxnSp>
          <p:nvCxnSpPr>
            <p:cNvPr id="48" name="Straight Arrow Connector 47"/>
            <p:cNvCxnSpPr/>
            <p:nvPr/>
          </p:nvCxnSpPr>
          <p:spPr>
            <a:xfrm rot="5400000" flipH="1" flipV="1">
              <a:off x="2669454" y="2536422"/>
              <a:ext cx="1073158" cy="79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>
              <a:off x="3312145" y="3107529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8209" y="3107529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5402087" y="3107529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5400000">
              <a:off x="4536281" y="3107529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>
              <a:off x="3203848" y="3068960"/>
              <a:ext cx="2664296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TextBox 94"/>
            <p:cNvSpPr txBox="1"/>
            <p:nvPr/>
          </p:nvSpPr>
          <p:spPr>
            <a:xfrm>
              <a:off x="4355976" y="3068960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black"/>
                  </a:solidFill>
                  <a:latin typeface="Calibri"/>
                </a:rPr>
                <a:t>‘05</a:t>
              </a:r>
              <a:endParaRPr lang="en-US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22" name="TextBox 121"/>
          <p:cNvSpPr txBox="1"/>
          <p:nvPr/>
        </p:nvSpPr>
        <p:spPr>
          <a:xfrm>
            <a:off x="5004048" y="1203246"/>
            <a:ext cx="36583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   </a:t>
            </a:r>
            <a:r>
              <a:rPr lang="en-US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p</a:t>
            </a:r>
            <a:r>
              <a:rPr lang="en-US" b="1" dirty="0" err="1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laysFor</a:t>
            </a:r>
            <a:r>
              <a:rPr lang="en-US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(Beckham, Real, T</a:t>
            </a:r>
            <a:r>
              <a:rPr lang="en-US" b="1" baseline="-25000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1</a:t>
            </a:r>
            <a:r>
              <a:rPr lang="en-US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Symbol"/>
              <a:buChar char="Ù"/>
            </a:pPr>
            <a:r>
              <a:rPr lang="en-US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 </a:t>
            </a:r>
            <a:r>
              <a:rPr lang="en-US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p</a:t>
            </a:r>
            <a:r>
              <a:rPr lang="en-US" b="1" dirty="0" err="1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laysFor</a:t>
            </a:r>
            <a:r>
              <a:rPr lang="en-US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(Ronaldo, Real, T</a:t>
            </a:r>
            <a:r>
              <a:rPr lang="en-US" b="1" baseline="-25000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Symbol"/>
              <a:buChar char="Ù"/>
            </a:pPr>
            <a:r>
              <a:rPr lang="en-US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 overlaps(T</a:t>
            </a:r>
            <a:r>
              <a:rPr lang="en-US" b="1" baseline="-25000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1</a:t>
            </a:r>
            <a:r>
              <a:rPr lang="en-US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, T</a:t>
            </a:r>
            <a:r>
              <a:rPr lang="en-US" b="1" baseline="-25000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, T</a:t>
            </a:r>
            <a:r>
              <a:rPr lang="en-US" b="1" baseline="-25000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3</a:t>
            </a:r>
            <a:r>
              <a:rPr lang="en-US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4387269" y="1196752"/>
            <a:ext cx="1847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  <a:sym typeface="Symbol"/>
              </a:rPr>
              <a:t></a:t>
            </a:r>
            <a:endParaRPr lang="en-US" sz="2800" dirty="0">
              <a:solidFill>
                <a:srgbClr val="0033CC"/>
              </a:solidFill>
              <a:latin typeface="Lucida Sans" panose="020B0602030504020204" pitchFamily="34" charset="0"/>
              <a:cs typeface="Arial" pitchFamily="34" charset="0"/>
            </a:endParaRPr>
          </a:p>
        </p:txBody>
      </p:sp>
      <p:cxnSp>
        <p:nvCxnSpPr>
          <p:cNvPr id="130" name="Straight Arrow Connector 129"/>
          <p:cNvCxnSpPr>
            <a:stCxn id="15" idx="0"/>
          </p:cNvCxnSpPr>
          <p:nvPr/>
        </p:nvCxnSpPr>
        <p:spPr>
          <a:xfrm rot="5400000" flipH="1" flipV="1">
            <a:off x="3163855" y="3012056"/>
            <a:ext cx="1584176" cy="1553968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 rot="10800000">
            <a:off x="5220072" y="2996952"/>
            <a:ext cx="2592288" cy="2016224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211765" y="1198493"/>
            <a:ext cx="42162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err="1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teamMates</a:t>
            </a:r>
            <a:r>
              <a:rPr lang="en-US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(Beckham,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                                Ronaldo, T</a:t>
            </a:r>
            <a:r>
              <a:rPr lang="en-US" b="1" baseline="-25000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3</a:t>
            </a:r>
            <a:r>
              <a:rPr lang="en-US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 </a:t>
            </a:r>
          </a:p>
        </p:txBody>
      </p:sp>
      <p:sp>
        <p:nvSpPr>
          <p:cNvPr id="72" name="Title 1"/>
          <p:cNvSpPr>
            <a:spLocks noGrp="1"/>
          </p:cNvSpPr>
          <p:nvPr>
            <p:ph type="title"/>
          </p:nvPr>
        </p:nvSpPr>
        <p:spPr>
          <a:xfrm>
            <a:off x="467544" y="-13394"/>
            <a:ext cx="8280920" cy="778098"/>
          </a:xfrm>
        </p:spPr>
        <p:txBody>
          <a:bodyPr>
            <a:noAutofit/>
          </a:bodyPr>
          <a:lstStyle/>
          <a:p>
            <a:pPr algn="ctr"/>
            <a:r>
              <a:rPr lang="en-US" sz="3400" dirty="0" smtClean="0"/>
              <a:t>Inference in Probabilistic-Temporal Databases</a:t>
            </a:r>
            <a:endParaRPr lang="en-US" sz="3400" dirty="0"/>
          </a:p>
        </p:txBody>
      </p:sp>
      <p:sp>
        <p:nvSpPr>
          <p:cNvPr id="73" name="Text Box 8"/>
          <p:cNvSpPr txBox="1">
            <a:spLocks noChangeArrowheads="1"/>
          </p:cNvSpPr>
          <p:nvPr/>
        </p:nvSpPr>
        <p:spPr bwMode="auto">
          <a:xfrm>
            <a:off x="3446372" y="764704"/>
            <a:ext cx="53741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dirty="0" smtClean="0">
                <a:latin typeface="+mn-lt"/>
              </a:rPr>
              <a:t>[Wang,Yahya,Theobald: MUD’10;  </a:t>
            </a:r>
            <a:r>
              <a:rPr lang="de-DE" sz="1400" dirty="0" err="1" smtClean="0">
                <a:latin typeface="+mn-lt"/>
              </a:rPr>
              <a:t>Dylla,Miliaraki,Theobald</a:t>
            </a:r>
            <a:r>
              <a:rPr lang="de-DE" sz="1400" dirty="0" smtClean="0">
                <a:latin typeface="+mn-lt"/>
              </a:rPr>
              <a:t>: PVLDB’13]</a:t>
            </a:r>
            <a:endParaRPr lang="de-DE" sz="1400" dirty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0286" y="6309320"/>
            <a:ext cx="4196983" cy="369332"/>
          </a:xfrm>
          <a:prstGeom prst="rect">
            <a:avLst/>
          </a:prstGeom>
          <a:solidFill>
            <a:srgbClr val="FFFF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Example using the Allen predicate </a:t>
            </a:r>
            <a:r>
              <a:rPr lang="en-US" i="1" dirty="0">
                <a:latin typeface="+mn-lt"/>
              </a:rPr>
              <a:t>o</a:t>
            </a:r>
            <a:r>
              <a:rPr lang="en-US" i="1" dirty="0" smtClean="0">
                <a:latin typeface="+mn-lt"/>
              </a:rPr>
              <a:t>verlaps</a:t>
            </a:r>
            <a:endParaRPr lang="en-US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4406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" grpId="0" animBg="1"/>
      <p:bldP spid="102" grpId="0" animBg="1"/>
      <p:bldP spid="104" grpId="0" animBg="1"/>
      <p:bldP spid="62" grpId="0"/>
      <p:bldP spid="67" grpId="0"/>
      <p:bldP spid="122" grpId="0"/>
      <p:bldP spid="71" grpId="0"/>
      <p:bldP spid="9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500166" y="4286256"/>
            <a:ext cx="2571768" cy="1583778"/>
            <a:chOff x="1500166" y="4286256"/>
            <a:chExt cx="2571768" cy="1583778"/>
          </a:xfrm>
        </p:grpSpPr>
        <p:sp>
          <p:nvSpPr>
            <p:cNvPr id="4" name="Rectangle 3"/>
            <p:cNvSpPr/>
            <p:nvPr/>
          </p:nvSpPr>
          <p:spPr>
            <a:xfrm>
              <a:off x="1714480" y="4929198"/>
              <a:ext cx="928693" cy="57150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black"/>
                  </a:solidFill>
                </a:rPr>
                <a:t>0.4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643174" y="4581128"/>
              <a:ext cx="1071570" cy="91957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black"/>
                  </a:solidFill>
                </a:rPr>
                <a:t>0.6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>
            <a:xfrm rot="5400000" flipH="1" flipV="1">
              <a:off x="963587" y="4893479"/>
              <a:ext cx="1215240" cy="79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>
              <a:off x="1571604" y="5500702"/>
              <a:ext cx="250033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1678761" y="5536421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2607455" y="5536421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3679025" y="5536421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/>
            <p:cNvSpPr txBox="1"/>
            <p:nvPr/>
          </p:nvSpPr>
          <p:spPr>
            <a:xfrm>
              <a:off x="1500166" y="5500702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black"/>
                  </a:solidFill>
                  <a:latin typeface="Calibri"/>
                </a:rPr>
                <a:t>‘03</a:t>
              </a:r>
              <a:endParaRPr lang="en-US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2357422" y="5488560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black"/>
                  </a:solidFill>
                  <a:latin typeface="Calibri"/>
                </a:rPr>
                <a:t>‘05</a:t>
              </a:r>
              <a:endParaRPr lang="en-US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452646" y="5488560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black"/>
                  </a:solidFill>
                  <a:latin typeface="Calibri"/>
                </a:rPr>
                <a:t>‘07</a:t>
              </a:r>
              <a:endParaRPr lang="en-US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120" name="TextBox 119"/>
          <p:cNvSpPr txBox="1"/>
          <p:nvPr/>
        </p:nvSpPr>
        <p:spPr>
          <a:xfrm>
            <a:off x="1259931" y="5786454"/>
            <a:ext cx="34483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err="1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playsFor</a:t>
            </a:r>
            <a:r>
              <a:rPr lang="en-US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(Beckham, Real, T</a:t>
            </a:r>
            <a:r>
              <a:rPr lang="en-US" b="1" baseline="-25000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1</a:t>
            </a:r>
            <a:r>
              <a:rPr lang="en-US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</a:t>
            </a:r>
            <a:endParaRPr lang="en-US" b="1" dirty="0">
              <a:solidFill>
                <a:srgbClr val="0033CC"/>
              </a:solidFill>
              <a:latin typeface="Lucida Sans" panose="020B0602030504020204" pitchFamily="34" charset="0"/>
              <a:cs typeface="Arial" pitchFamily="34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0" y="5384085"/>
            <a:ext cx="10070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prstClr val="black"/>
                </a:solidFill>
                <a:cs typeface="Arial" pitchFamily="34" charset="0"/>
              </a:rPr>
              <a:t>Base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prstClr val="black"/>
                </a:solidFill>
                <a:cs typeface="Arial" pitchFamily="34" charset="0"/>
              </a:rPr>
              <a:t>Facts</a:t>
            </a:r>
            <a:endParaRPr lang="en-US" sz="2400" b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0" y="1157843"/>
            <a:ext cx="13147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prstClr val="black"/>
                </a:solidFill>
                <a:cs typeface="Arial" pitchFamily="34" charset="0"/>
              </a:rPr>
              <a:t>Derived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2400" b="1" dirty="0" smtClean="0">
                <a:solidFill>
                  <a:prstClr val="black"/>
                </a:solidFill>
                <a:cs typeface="Arial" pitchFamily="34" charset="0"/>
              </a:rPr>
              <a:t>Facts</a:t>
            </a:r>
            <a:endParaRPr lang="en-US" sz="2400" b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5292080" y="5795972"/>
            <a:ext cx="3355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p</a:t>
            </a:r>
            <a:r>
              <a:rPr lang="en-US" b="1" dirty="0" err="1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laysFor</a:t>
            </a:r>
            <a:r>
              <a:rPr lang="en-US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(Ronaldo, Real, T</a:t>
            </a:r>
            <a:r>
              <a:rPr lang="en-US" b="1" baseline="-25000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2</a:t>
            </a:r>
            <a:r>
              <a:rPr lang="en-US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</a:t>
            </a:r>
            <a:endParaRPr lang="en-US" b="1" dirty="0">
              <a:solidFill>
                <a:srgbClr val="0033CC"/>
              </a:solidFill>
              <a:latin typeface="Lucida Sans" panose="020B0602030504020204" pitchFamily="34" charset="0"/>
              <a:cs typeface="Arial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236886" y="4286256"/>
            <a:ext cx="2935514" cy="1591016"/>
            <a:chOff x="5236886" y="4286256"/>
            <a:chExt cx="2935514" cy="1591016"/>
          </a:xfrm>
        </p:grpSpPr>
        <p:sp>
          <p:nvSpPr>
            <p:cNvPr id="98" name="Rectangle 97"/>
            <p:cNvSpPr/>
            <p:nvPr/>
          </p:nvSpPr>
          <p:spPr>
            <a:xfrm>
              <a:off x="7092280" y="5017166"/>
              <a:ext cx="792088" cy="50006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black"/>
                  </a:solidFill>
                </a:rPr>
                <a:t>0.2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5940152" y="5013176"/>
              <a:ext cx="792088" cy="50006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black"/>
                  </a:solidFill>
                </a:rPr>
                <a:t>0.2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498985" y="5157192"/>
              <a:ext cx="441168" cy="36162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 smtClean="0">
                  <a:solidFill>
                    <a:prstClr val="black"/>
                  </a:solidFill>
                </a:rPr>
                <a:t>0.1</a:t>
              </a:r>
              <a:endParaRPr lang="en-US" sz="1600" dirty="0">
                <a:solidFill>
                  <a:prstClr val="black"/>
                </a:solidFill>
              </a:endParaRPr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6903900" y="5500702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black"/>
                  </a:solidFill>
                  <a:latin typeface="Calibri"/>
                </a:rPr>
                <a:t>‘05</a:t>
              </a:r>
              <a:endParaRPr lang="en-US" dirty="0">
                <a:solidFill>
                  <a:prstClr val="black"/>
                </a:solidFill>
                <a:latin typeface="Calibri"/>
              </a:endParaRP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5356108" y="4286256"/>
              <a:ext cx="0" cy="123256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5463265" y="5536421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6624513" y="5536421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7130279" y="5536421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7846369" y="5536421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3" name="TextBox 62"/>
            <p:cNvSpPr txBox="1"/>
            <p:nvPr/>
          </p:nvSpPr>
          <p:spPr>
            <a:xfrm>
              <a:off x="5236886" y="5500702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black"/>
                  </a:solidFill>
                  <a:latin typeface="Calibri"/>
                </a:rPr>
                <a:t>‘00</a:t>
              </a:r>
              <a:endParaRPr lang="en-US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679764" y="5500702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black"/>
                  </a:solidFill>
                  <a:latin typeface="Calibri"/>
                </a:rPr>
                <a:t>‘02</a:t>
              </a:r>
              <a:endParaRPr lang="en-US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596336" y="5500702"/>
              <a:ext cx="4764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black"/>
                  </a:solidFill>
                  <a:latin typeface="Calibri"/>
                </a:rPr>
                <a:t>‘07</a:t>
              </a:r>
              <a:endParaRPr lang="en-US" dirty="0">
                <a:solidFill>
                  <a:prstClr val="black"/>
                </a:solidFill>
                <a:latin typeface="Calibri"/>
              </a:endParaRPr>
            </a:p>
          </p:txBody>
        </p:sp>
        <p:cxnSp>
          <p:nvCxnSpPr>
            <p:cNvPr id="89" name="Straight Connector 88"/>
            <p:cNvCxnSpPr/>
            <p:nvPr/>
          </p:nvCxnSpPr>
          <p:spPr>
            <a:xfrm rot="5400000">
              <a:off x="5904433" y="5552951"/>
              <a:ext cx="71438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TextBox 93"/>
            <p:cNvSpPr txBox="1"/>
            <p:nvPr/>
          </p:nvSpPr>
          <p:spPr>
            <a:xfrm>
              <a:off x="6372200" y="5507940"/>
              <a:ext cx="4764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black"/>
                  </a:solidFill>
                  <a:latin typeface="Calibri"/>
                </a:rPr>
                <a:t>‘04</a:t>
              </a:r>
              <a:endParaRPr lang="en-US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660232" y="4653136"/>
              <a:ext cx="504056" cy="86409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black"/>
                  </a:solidFill>
                </a:rPr>
                <a:t>0.4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5364088" y="5517232"/>
              <a:ext cx="2808312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3059832" y="2000240"/>
            <a:ext cx="2808312" cy="1440902"/>
            <a:chOff x="3059832" y="2000240"/>
            <a:chExt cx="2808312" cy="1440902"/>
          </a:xfrm>
        </p:grpSpPr>
        <p:sp>
          <p:nvSpPr>
            <p:cNvPr id="101" name="Rectangle 100"/>
            <p:cNvSpPr/>
            <p:nvPr/>
          </p:nvSpPr>
          <p:spPr>
            <a:xfrm>
              <a:off x="3347864" y="2653442"/>
              <a:ext cx="576064" cy="41551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 smtClean="0">
                  <a:solidFill>
                    <a:prstClr val="black"/>
                  </a:solidFill>
                </a:rPr>
                <a:t>0.08</a:t>
              </a:r>
              <a:endParaRPr lang="en-US" sz="1600" dirty="0">
                <a:solidFill>
                  <a:prstClr val="black"/>
                </a:solidFill>
              </a:endParaRPr>
            </a:p>
          </p:txBody>
        </p:sp>
        <p:sp>
          <p:nvSpPr>
            <p:cNvPr id="102" name="Rectangle 101"/>
            <p:cNvSpPr/>
            <p:nvPr/>
          </p:nvSpPr>
          <p:spPr>
            <a:xfrm>
              <a:off x="4572000" y="2568894"/>
              <a:ext cx="864096" cy="50006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dirty="0" smtClean="0">
                  <a:solidFill>
                    <a:prstClr val="black"/>
                  </a:solidFill>
                </a:rPr>
                <a:t>0.12</a:t>
              </a:r>
              <a:endParaRPr lang="en-US" dirty="0">
                <a:solidFill>
                  <a:prstClr val="black"/>
                </a:solidFill>
              </a:endParaRPr>
            </a:p>
          </p:txBody>
        </p:sp>
        <p:sp>
          <p:nvSpPr>
            <p:cNvPr id="104" name="Rectangle 103"/>
            <p:cNvSpPr/>
            <p:nvPr/>
          </p:nvSpPr>
          <p:spPr>
            <a:xfrm>
              <a:off x="3923928" y="2293402"/>
              <a:ext cx="648072" cy="77555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</a:pPr>
              <a:r>
                <a:rPr lang="en-US" sz="1600" dirty="0" smtClean="0">
                  <a:solidFill>
                    <a:prstClr val="black"/>
                  </a:solidFill>
                </a:rPr>
                <a:t>0.16</a:t>
              </a:r>
              <a:endParaRPr lang="en-US" sz="1600" dirty="0">
                <a:solidFill>
                  <a:prstClr val="black"/>
                </a:solidFill>
              </a:endParaRPr>
            </a:p>
          </p:txBody>
        </p:sp>
        <p:grpSp>
          <p:nvGrpSpPr>
            <p:cNvPr id="7" name="Group 141"/>
            <p:cNvGrpSpPr/>
            <p:nvPr/>
          </p:nvGrpSpPr>
          <p:grpSpPr>
            <a:xfrm>
              <a:off x="3059832" y="2000240"/>
              <a:ext cx="2808312" cy="1440902"/>
              <a:chOff x="3059832" y="2000240"/>
              <a:chExt cx="2808312" cy="1440902"/>
            </a:xfrm>
          </p:grpSpPr>
          <p:sp>
            <p:nvSpPr>
              <p:cNvPr id="58" name="TextBox 57"/>
              <p:cNvSpPr txBox="1"/>
              <p:nvPr/>
            </p:nvSpPr>
            <p:spPr>
              <a:xfrm>
                <a:off x="3059832" y="3071810"/>
                <a:ext cx="476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 smtClean="0">
                    <a:solidFill>
                      <a:prstClr val="black"/>
                    </a:solidFill>
                    <a:latin typeface="Calibri"/>
                  </a:rPr>
                  <a:t>‘03</a:t>
                </a: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59" name="TextBox 58"/>
              <p:cNvSpPr txBox="1"/>
              <p:nvPr/>
            </p:nvSpPr>
            <p:spPr>
              <a:xfrm>
                <a:off x="3635896" y="3071810"/>
                <a:ext cx="476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 smtClean="0">
                    <a:solidFill>
                      <a:prstClr val="black"/>
                    </a:solidFill>
                    <a:latin typeface="Calibri"/>
                  </a:rPr>
                  <a:t>‘04</a:t>
                </a: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5175708" y="3059668"/>
                <a:ext cx="476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 smtClean="0">
                    <a:solidFill>
                      <a:prstClr val="black"/>
                    </a:solidFill>
                    <a:latin typeface="Calibri"/>
                  </a:rPr>
                  <a:t>‘07</a:t>
                </a: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  <p:cxnSp>
            <p:nvCxnSpPr>
              <p:cNvPr id="48" name="Straight Arrow Connector 47"/>
              <p:cNvCxnSpPr/>
              <p:nvPr/>
            </p:nvCxnSpPr>
            <p:spPr>
              <a:xfrm rot="5400000" flipH="1" flipV="1">
                <a:off x="2669454" y="2536422"/>
                <a:ext cx="1073158" cy="794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>
              <a:xfrm rot="5400000">
                <a:off x="3312145" y="3107529"/>
                <a:ext cx="7143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>
              <a:xfrm rot="5400000">
                <a:off x="3888209" y="3107529"/>
                <a:ext cx="7143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>
              <a:xfrm rot="5400000">
                <a:off x="5402087" y="3107529"/>
                <a:ext cx="7143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Straight Connector 67"/>
              <p:cNvCxnSpPr/>
              <p:nvPr/>
            </p:nvCxnSpPr>
            <p:spPr>
              <a:xfrm rot="5400000">
                <a:off x="4536281" y="3107529"/>
                <a:ext cx="71438" cy="0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Arrow Connector 48"/>
              <p:cNvCxnSpPr/>
              <p:nvPr/>
            </p:nvCxnSpPr>
            <p:spPr>
              <a:xfrm>
                <a:off x="3203848" y="3068960"/>
                <a:ext cx="2664296" cy="1588"/>
              </a:xfrm>
              <a:prstGeom prst="straightConnector1">
                <a:avLst/>
              </a:prstGeom>
              <a:ln w="28575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5" name="TextBox 94"/>
              <p:cNvSpPr txBox="1"/>
              <p:nvPr/>
            </p:nvSpPr>
            <p:spPr>
              <a:xfrm>
                <a:off x="4355976" y="3068960"/>
                <a:ext cx="47641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dirty="0" smtClean="0">
                    <a:solidFill>
                      <a:prstClr val="black"/>
                    </a:solidFill>
                    <a:latin typeface="Calibri"/>
                  </a:rPr>
                  <a:t>‘05</a:t>
                </a:r>
                <a:endParaRPr lang="en-US" dirty="0">
                  <a:solidFill>
                    <a:prstClr val="black"/>
                  </a:solidFill>
                  <a:latin typeface="Calibri"/>
                </a:endParaRPr>
              </a:p>
            </p:txBody>
          </p:sp>
        </p:grpSp>
      </p:grpSp>
      <p:sp>
        <p:nvSpPr>
          <p:cNvPr id="106" name="Rectangle 105"/>
          <p:cNvSpPr/>
          <p:nvPr/>
        </p:nvSpPr>
        <p:spPr>
          <a:xfrm>
            <a:off x="3180403" y="5267199"/>
            <a:ext cx="31854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p</a:t>
            </a:r>
            <a:r>
              <a:rPr lang="en-US" b="1" dirty="0" err="1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laysFor</a:t>
            </a:r>
            <a:r>
              <a:rPr lang="en-US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</a:t>
            </a:r>
            <a:r>
              <a:rPr lang="en-US" b="1" dirty="0" err="1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Zidane</a:t>
            </a:r>
            <a:r>
              <a:rPr lang="en-US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, Real, T</a:t>
            </a:r>
            <a:r>
              <a:rPr lang="en-US" b="1" baseline="-25000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3</a:t>
            </a:r>
            <a:r>
              <a:rPr lang="en-US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</a:t>
            </a:r>
            <a:endParaRPr lang="en-US" b="1" dirty="0">
              <a:solidFill>
                <a:srgbClr val="0033CC"/>
              </a:solidFill>
              <a:latin typeface="Lucida Sans" panose="020B0602030504020204" pitchFamily="34" charset="0"/>
              <a:cs typeface="Arial" pitchFamily="34" charset="0"/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3655972" y="1196752"/>
            <a:ext cx="38876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t</a:t>
            </a:r>
            <a:r>
              <a:rPr lang="en-US" b="1" dirty="0" err="1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eamMates</a:t>
            </a:r>
            <a:r>
              <a:rPr lang="en-US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(Beckham,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                                Zidane, T</a:t>
            </a:r>
            <a:r>
              <a:rPr lang="en-US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5</a:t>
            </a:r>
            <a:r>
              <a:rPr lang="en-US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 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1702139" y="2206605"/>
            <a:ext cx="39613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err="1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teamMates</a:t>
            </a:r>
            <a:r>
              <a:rPr lang="en-US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(Ronaldo,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                                 Zidane, T</a:t>
            </a:r>
            <a:r>
              <a:rPr lang="en-US" b="1" baseline="-25000" dirty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6</a:t>
            </a:r>
            <a:r>
              <a:rPr lang="en-US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 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572580" y="1198493"/>
            <a:ext cx="4131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err="1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t</a:t>
            </a:r>
            <a:r>
              <a:rPr lang="en-US" b="1" dirty="0" err="1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eamMates</a:t>
            </a:r>
            <a:r>
              <a:rPr lang="en-US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(Beckham, 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                                 Ronaldo, T</a:t>
            </a:r>
            <a:r>
              <a:rPr lang="en-US" b="1" baseline="-25000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4</a:t>
            </a:r>
            <a:r>
              <a:rPr lang="en-US" b="1" dirty="0" smtClean="0">
                <a:solidFill>
                  <a:srgbClr val="0033CC"/>
                </a:solidFill>
                <a:latin typeface="Lucida Sans" panose="020B0602030504020204" pitchFamily="34" charset="0"/>
                <a:cs typeface="Arial" pitchFamily="34" charset="0"/>
              </a:rPr>
              <a:t>) </a:t>
            </a:r>
          </a:p>
        </p:txBody>
      </p:sp>
      <p:cxnSp>
        <p:nvCxnSpPr>
          <p:cNvPr id="115" name="Straight Connector 114"/>
          <p:cNvCxnSpPr/>
          <p:nvPr/>
        </p:nvCxnSpPr>
        <p:spPr>
          <a:xfrm>
            <a:off x="71438" y="3714752"/>
            <a:ext cx="8929718" cy="0"/>
          </a:xfrm>
          <a:prstGeom prst="line">
            <a:avLst/>
          </a:prstGeom>
          <a:ln w="381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>
            <a:off x="75914" y="3347700"/>
            <a:ext cx="1852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+mn-lt"/>
              </a:rPr>
              <a:t>Non-independent</a:t>
            </a: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71406" y="3717032"/>
            <a:ext cx="13896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dirty="0" smtClean="0">
                <a:solidFill>
                  <a:prstClr val="black"/>
                </a:solidFill>
                <a:latin typeface="+mn-lt"/>
              </a:rPr>
              <a:t>Independent</a:t>
            </a:r>
            <a:endParaRPr lang="en-US" dirty="0">
              <a:solidFill>
                <a:prstClr val="black"/>
              </a:solidFill>
              <a:latin typeface="+mn-lt"/>
            </a:endParaRPr>
          </a:p>
        </p:txBody>
      </p:sp>
      <p:cxnSp>
        <p:nvCxnSpPr>
          <p:cNvPr id="69" name="Straight Arrow Connector 68"/>
          <p:cNvCxnSpPr>
            <a:stCxn id="55" idx="1"/>
            <a:endCxn id="114" idx="2"/>
          </p:cNvCxnSpPr>
          <p:nvPr/>
        </p:nvCxnSpPr>
        <p:spPr>
          <a:xfrm flipV="1">
            <a:off x="1500166" y="1844824"/>
            <a:ext cx="1138044" cy="3840544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/>
          <p:nvPr/>
        </p:nvCxnSpPr>
        <p:spPr>
          <a:xfrm flipH="1" flipV="1">
            <a:off x="3893604" y="1844825"/>
            <a:ext cx="1581488" cy="3847781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/>
          <p:cNvCxnSpPr>
            <a:stCxn id="55" idx="1"/>
            <a:endCxn id="110" idx="2"/>
          </p:cNvCxnSpPr>
          <p:nvPr/>
        </p:nvCxnSpPr>
        <p:spPr>
          <a:xfrm flipV="1">
            <a:off x="1500166" y="1843083"/>
            <a:ext cx="4099608" cy="3842285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flipV="1">
            <a:off x="3541485" y="1951965"/>
            <a:ext cx="2614691" cy="3262987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 flipV="1">
            <a:off x="3541485" y="2818927"/>
            <a:ext cx="526459" cy="2396024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 flipH="1" flipV="1">
            <a:off x="4867928" y="2861202"/>
            <a:ext cx="1864312" cy="2812024"/>
          </a:xfrm>
          <a:prstGeom prst="straightConnector1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  <a:tailEnd type="arrow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itle 1"/>
          <p:cNvSpPr>
            <a:spLocks noGrp="1"/>
          </p:cNvSpPr>
          <p:nvPr>
            <p:ph type="title"/>
          </p:nvPr>
        </p:nvSpPr>
        <p:spPr>
          <a:xfrm>
            <a:off x="467544" y="-13394"/>
            <a:ext cx="8280920" cy="778098"/>
          </a:xfrm>
        </p:spPr>
        <p:txBody>
          <a:bodyPr>
            <a:noAutofit/>
          </a:bodyPr>
          <a:lstStyle/>
          <a:p>
            <a:pPr algn="ctr"/>
            <a:r>
              <a:rPr lang="en-US" sz="3400" dirty="0" smtClean="0"/>
              <a:t>Inference in </a:t>
            </a:r>
            <a:r>
              <a:rPr lang="en-US" sz="3400" dirty="0"/>
              <a:t>Probabilistic-Temporal </a:t>
            </a:r>
            <a:r>
              <a:rPr lang="en-US" sz="3400" dirty="0" smtClean="0"/>
              <a:t>Databases</a:t>
            </a:r>
            <a:endParaRPr lang="en-US" sz="3400" dirty="0"/>
          </a:p>
        </p:txBody>
      </p:sp>
      <p:sp>
        <p:nvSpPr>
          <p:cNvPr id="73" name="Text Box 8"/>
          <p:cNvSpPr txBox="1">
            <a:spLocks noChangeArrowheads="1"/>
          </p:cNvSpPr>
          <p:nvPr/>
        </p:nvSpPr>
        <p:spPr bwMode="auto">
          <a:xfrm>
            <a:off x="3446372" y="764704"/>
            <a:ext cx="53741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dirty="0" smtClean="0">
                <a:latin typeface="+mn-lt"/>
              </a:rPr>
              <a:t>[Wang,Yahya,Theobald: MUD’10;  </a:t>
            </a:r>
            <a:r>
              <a:rPr lang="de-DE" sz="1400" dirty="0" err="1" smtClean="0">
                <a:latin typeface="+mn-lt"/>
              </a:rPr>
              <a:t>Dylla,Miliaraki,Theobald</a:t>
            </a:r>
            <a:r>
              <a:rPr lang="de-DE" sz="1400" dirty="0" smtClean="0">
                <a:latin typeface="+mn-lt"/>
              </a:rPr>
              <a:t>: PVLDB’13]</a:t>
            </a:r>
            <a:endParaRPr lang="de-DE" sz="1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7662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500"/>
                            </p:stCondLst>
                            <p:childTnLst>
                              <p:par>
                                <p:cTn id="6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00"/>
                            </p:stCondLst>
                            <p:childTnLst>
                              <p:par>
                                <p:cTn id="66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" grpId="0"/>
      <p:bldP spid="110" grpId="0"/>
      <p:bldP spid="113" grpId="0"/>
      <p:bldP spid="114" grpId="0"/>
      <p:bldP spid="117" grpId="0"/>
      <p:bldP spid="11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208</TotalTime>
  <Words>952</Words>
  <Application>Microsoft Macintosh PowerPoint</Application>
  <PresentationFormat>On-screen Show (4:3)</PresentationFormat>
  <Paragraphs>289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4" baseType="lpstr">
      <vt:lpstr>Bitstream Vera Sans</vt:lpstr>
      <vt:lpstr>Bookman Old Style</vt:lpstr>
      <vt:lpstr>Calibri</vt:lpstr>
      <vt:lpstr>Consolas</vt:lpstr>
      <vt:lpstr>Gill Sans</vt:lpstr>
      <vt:lpstr>Gill Sans MT</vt:lpstr>
      <vt:lpstr>Lucida Sans</vt:lpstr>
      <vt:lpstr>Symbol</vt:lpstr>
      <vt:lpstr>Wingdings</vt:lpstr>
      <vt:lpstr>Wingdings 3</vt:lpstr>
      <vt:lpstr>Arial</vt:lpstr>
      <vt:lpstr>Origin</vt:lpstr>
      <vt:lpstr>2_Origin</vt:lpstr>
      <vt:lpstr>Non-Standard-Datenbanken</vt:lpstr>
      <vt:lpstr>PowerPoint Presentation</vt:lpstr>
      <vt:lpstr>PowerPoint Presentation</vt:lpstr>
      <vt:lpstr>Probabilistic &amp; Temporal Databases</vt:lpstr>
      <vt:lpstr>Sequenced Semantics</vt:lpstr>
      <vt:lpstr>Temporal Splitter / Snapshot Reduction</vt:lpstr>
      <vt:lpstr>Temporal Alignment &amp; Deduplication Example</vt:lpstr>
      <vt:lpstr>Inference in Probabilistic-Temporal Databases</vt:lpstr>
      <vt:lpstr>Inference in Probabilistic-Temporal Databases</vt:lpstr>
      <vt:lpstr>Inference in Probabilistic-Temporal Databases</vt:lpstr>
      <vt:lpstr>Lineage &amp; Possible Worlds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URDF</dc:title>
  <dc:creator>Martin</dc:creator>
  <cp:lastModifiedBy>Ralf Möller</cp:lastModifiedBy>
  <cp:revision>772</cp:revision>
  <dcterms:modified xsi:type="dcterms:W3CDTF">2018-01-15T15:51:04Z</dcterms:modified>
</cp:coreProperties>
</file>