
<file path=[Content_Types].xml><?xml version="1.0" encoding="utf-8"?>
<Types xmlns="http://schemas.openxmlformats.org/package/2006/content-types">
  <Default Extension="xml" ContentType="application/xml"/>
  <Default Extension="bin" ContentType="application/vnd.openxmlformats-officedocument.oleObject"/>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wmf" ContentType="image/x-wm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5" r:id="rId1"/>
  </p:sldMasterIdLst>
  <p:notesMasterIdLst>
    <p:notesMasterId r:id="rId86"/>
  </p:notesMasterIdLst>
  <p:handoutMasterIdLst>
    <p:handoutMasterId r:id="rId87"/>
  </p:handoutMasterIdLst>
  <p:sldIdLst>
    <p:sldId id="273" r:id="rId2"/>
    <p:sldId id="1097" r:id="rId3"/>
    <p:sldId id="892" r:id="rId4"/>
    <p:sldId id="893" r:id="rId5"/>
    <p:sldId id="894" r:id="rId6"/>
    <p:sldId id="895" r:id="rId7"/>
    <p:sldId id="896" r:id="rId8"/>
    <p:sldId id="897" r:id="rId9"/>
    <p:sldId id="898" r:id="rId10"/>
    <p:sldId id="899" r:id="rId11"/>
    <p:sldId id="900" r:id="rId12"/>
    <p:sldId id="901" r:id="rId13"/>
    <p:sldId id="902" r:id="rId14"/>
    <p:sldId id="903" r:id="rId15"/>
    <p:sldId id="1018" r:id="rId16"/>
    <p:sldId id="1009" r:id="rId17"/>
    <p:sldId id="1010" r:id="rId18"/>
    <p:sldId id="1011" r:id="rId19"/>
    <p:sldId id="1012" r:id="rId20"/>
    <p:sldId id="1013" r:id="rId21"/>
    <p:sldId id="1014" r:id="rId22"/>
    <p:sldId id="1015" r:id="rId23"/>
    <p:sldId id="1016" r:id="rId24"/>
    <p:sldId id="1017" r:id="rId25"/>
    <p:sldId id="905" r:id="rId26"/>
    <p:sldId id="840" r:id="rId27"/>
    <p:sldId id="798" r:id="rId28"/>
    <p:sldId id="1005" r:id="rId29"/>
    <p:sldId id="1008" r:id="rId30"/>
    <p:sldId id="783" r:id="rId31"/>
    <p:sldId id="784" r:id="rId32"/>
    <p:sldId id="785" r:id="rId33"/>
    <p:sldId id="764" r:id="rId34"/>
    <p:sldId id="805" r:id="rId35"/>
    <p:sldId id="806" r:id="rId36"/>
    <p:sldId id="849" r:id="rId37"/>
    <p:sldId id="850" r:id="rId38"/>
    <p:sldId id="851" r:id="rId39"/>
    <p:sldId id="852" r:id="rId40"/>
    <p:sldId id="853" r:id="rId41"/>
    <p:sldId id="765" r:id="rId42"/>
    <p:sldId id="766" r:id="rId43"/>
    <p:sldId id="767" r:id="rId44"/>
    <p:sldId id="768" r:id="rId45"/>
    <p:sldId id="1113" r:id="rId46"/>
    <p:sldId id="1115" r:id="rId47"/>
    <p:sldId id="769" r:id="rId48"/>
    <p:sldId id="770" r:id="rId49"/>
    <p:sldId id="771" r:id="rId50"/>
    <p:sldId id="772" r:id="rId51"/>
    <p:sldId id="1118" r:id="rId52"/>
    <p:sldId id="813" r:id="rId53"/>
    <p:sldId id="814" r:id="rId54"/>
    <p:sldId id="1099" r:id="rId55"/>
    <p:sldId id="1100" r:id="rId56"/>
    <p:sldId id="1101" r:id="rId57"/>
    <p:sldId id="1102" r:id="rId58"/>
    <p:sldId id="1103" r:id="rId59"/>
    <p:sldId id="1104" r:id="rId60"/>
    <p:sldId id="1105" r:id="rId61"/>
    <p:sldId id="1106" r:id="rId62"/>
    <p:sldId id="1107" r:id="rId63"/>
    <p:sldId id="1117" r:id="rId64"/>
    <p:sldId id="866" r:id="rId65"/>
    <p:sldId id="867" r:id="rId66"/>
    <p:sldId id="980" r:id="rId67"/>
    <p:sldId id="981" r:id="rId68"/>
    <p:sldId id="982" r:id="rId69"/>
    <p:sldId id="983" r:id="rId70"/>
    <p:sldId id="984" r:id="rId71"/>
    <p:sldId id="985" r:id="rId72"/>
    <p:sldId id="986" r:id="rId73"/>
    <p:sldId id="987" r:id="rId74"/>
    <p:sldId id="988" r:id="rId75"/>
    <p:sldId id="989" r:id="rId76"/>
    <p:sldId id="990" r:id="rId77"/>
    <p:sldId id="991" r:id="rId78"/>
    <p:sldId id="992" r:id="rId79"/>
    <p:sldId id="993" r:id="rId80"/>
    <p:sldId id="994" r:id="rId81"/>
    <p:sldId id="996" r:id="rId82"/>
    <p:sldId id="995" r:id="rId83"/>
    <p:sldId id="997" r:id="rId84"/>
    <p:sldId id="1116" r:id="rId8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Myriad Pro"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F05FF"/>
    <a:srgbClr val="D70093"/>
    <a:srgbClr val="228F46"/>
    <a:srgbClr val="00394A"/>
    <a:srgbClr val="003241"/>
    <a:srgbClr val="DAD9D3"/>
    <a:srgbClr val="B2B1A9"/>
    <a:srgbClr val="004B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85" autoAdjust="0"/>
    <p:restoredTop sz="87313" autoAdjust="0"/>
  </p:normalViewPr>
  <p:slideViewPr>
    <p:cSldViewPr>
      <p:cViewPr varScale="1">
        <p:scale>
          <a:sx n="104" d="100"/>
          <a:sy n="104" d="100"/>
        </p:scale>
        <p:origin x="36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heme" Target="theme/theme1.xml"/><Relationship Id="rId9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notesMaster" Target="notesMasters/notesMaster1.xml"/><Relationship Id="rId87" Type="http://schemas.openxmlformats.org/officeDocument/2006/relationships/handoutMaster" Target="handoutMasters/handoutMaster1.xml"/><Relationship Id="rId88" Type="http://schemas.openxmlformats.org/officeDocument/2006/relationships/presProps" Target="presProps.xml"/><Relationship Id="rId8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wmf"/><Relationship Id="rId5" Type="http://schemas.openxmlformats.org/officeDocument/2006/relationships/image" Target="../media/image19.wmf"/><Relationship Id="rId6" Type="http://schemas.openxmlformats.org/officeDocument/2006/relationships/image" Target="../media/image20.wmf"/><Relationship Id="rId7" Type="http://schemas.openxmlformats.org/officeDocument/2006/relationships/image" Target="../media/image21.wmf"/><Relationship Id="rId1" Type="http://schemas.openxmlformats.org/officeDocument/2006/relationships/image" Target="../media/image15.emf"/><Relationship Id="rId2"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4" Type="http://schemas.openxmlformats.org/officeDocument/2006/relationships/image" Target="../media/image19.wmf"/><Relationship Id="rId5" Type="http://schemas.openxmlformats.org/officeDocument/2006/relationships/image" Target="../media/image24.wmf"/><Relationship Id="rId1" Type="http://schemas.openxmlformats.org/officeDocument/2006/relationships/image" Target="../media/image22.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1" Type="http://schemas.openxmlformats.org/officeDocument/2006/relationships/image" Target="../media/image25.wmf"/><Relationship Id="rId2"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76120B9-8230-544D-8B1C-CF8614484872}" type="datetimeFigureOut">
              <a:rPr lang="de-DE"/>
              <a:pPr>
                <a:defRPr/>
              </a:pPr>
              <a:t>14.01.18</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005DD81C-45EC-584C-B523-9280BF58788F}" type="slidenum">
              <a:rPr lang="en-US"/>
              <a:pPr>
                <a:defRPr/>
              </a:pPr>
              <a:t>‹#›</a:t>
            </a:fld>
            <a:endParaRPr lang="en-US"/>
          </a:p>
        </p:txBody>
      </p:sp>
    </p:spTree>
    <p:extLst>
      <p:ext uri="{BB962C8B-B14F-4D97-AF65-F5344CB8AC3E}">
        <p14:creationId xmlns:p14="http://schemas.microsoft.com/office/powerpoint/2010/main" val="1682374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182E4AE-5668-124F-9B5E-901F5F72967B}" type="datetimeFigureOut">
              <a:rPr lang="de-DE"/>
              <a:pPr>
                <a:defRPr/>
              </a:pPr>
              <a:t>14.01.18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smtClean="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E0B9E877-0E43-B249-88D5-7B9AFED89ADF}" type="slidenum">
              <a:rPr lang="en-US"/>
              <a:pPr>
                <a:defRPr/>
              </a:pPr>
              <a:t>‹#›</a:t>
            </a:fld>
            <a:endParaRPr lang="en-US"/>
          </a:p>
        </p:txBody>
      </p:sp>
    </p:spTree>
    <p:extLst>
      <p:ext uri="{BB962C8B-B14F-4D97-AF65-F5344CB8AC3E}">
        <p14:creationId xmlns:p14="http://schemas.microsoft.com/office/powerpoint/2010/main" val="7910262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C59765-AC50-D842-A8B5-02F405310D7B}" type="slidenum">
              <a:rPr lang="en-US"/>
              <a:pPr>
                <a:defRPr/>
              </a:pPr>
              <a:t>26</a:t>
            </a:fld>
            <a:endParaRPr lang="en-US"/>
          </a:p>
        </p:txBody>
      </p:sp>
      <p:sp>
        <p:nvSpPr>
          <p:cNvPr id="510978" name="Rectangle 2"/>
          <p:cNvSpPr>
            <a:spLocks noGrp="1" noRot="1" noChangeAspect="1" noChangeArrowheads="1" noTextEdit="1"/>
          </p:cNvSpPr>
          <p:nvPr>
            <p:ph type="sldImg"/>
          </p:nvPr>
        </p:nvSpPr>
        <p:spPr>
          <a:xfrm>
            <a:off x="3427413" y="2400300"/>
            <a:ext cx="0" cy="0"/>
          </a:xfrm>
          <a:ln w="12700" cap="flat">
            <a:solidFill>
              <a:schemeClr val="tx1"/>
            </a:solidFill>
          </a:ln>
          <a:extLst>
            <a:ext uri="{FAA26D3D-D897-4be2-8F04-BA451C77F1D7}">
              <ma14:placeholderFlag xmlns:ma14="http://schemas.microsoft.com/office/mac/drawingml/2011/main" val="1"/>
            </a:ext>
            <a:ext uri="{909E8E84-426E-40dd-AFC4-6F175D3DCCD1}">
              <a14:hiddenFill xmlns="" xmlns:a14="http://schemas.microsoft.com/office/drawing/2010/main">
                <a:noFill/>
              </a14:hiddenFill>
            </a:ext>
          </a:extLst>
        </p:spPr>
      </p:sp>
      <p:sp>
        <p:nvSpPr>
          <p:cNvPr id="510979" name="Rectangle 3"/>
          <p:cNvSpPr>
            <a:spLocks noGrp="1" noChangeArrowheads="1"/>
          </p:cNvSpPr>
          <p:nvPr>
            <p:ph type="body" idx="1"/>
          </p:nvPr>
        </p:nvSpPr>
        <p:spPr>
          <a:xfrm>
            <a:off x="913805" y="4343703"/>
            <a:ext cx="2647653" cy="1208011"/>
          </a:xfrm>
          <a:ln/>
          <a:extLst>
            <a:ext uri="{91240B29-F687-4f45-9708-019B960494DF}">
              <a14:hiddenLine xmlns="" xmlns:a14="http://schemas.microsoft.com/office/drawing/2010/main" w="12700">
                <a:solidFill>
                  <a:schemeClr val="tx1"/>
                </a:solidFill>
                <a:miter lim="800000"/>
                <a:headEnd/>
                <a:tailEnd/>
              </a14:hiddenLine>
            </a:ext>
          </a:extLst>
        </p:spPr>
        <p:txBody>
          <a:bodyPr lIns="95228" tIns="44439" rIns="95228" bIns="44439"/>
          <a:lstStyle/>
          <a:p>
            <a:pPr eaLnBrk="1" hangingPunct="1">
              <a:defRPr/>
            </a:pPr>
            <a:endParaRPr lang="de-DE"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864931" eaLnBrk="1" fontAlgn="auto" hangingPunct="1">
              <a:spcBef>
                <a:spcPts val="0"/>
              </a:spcBef>
              <a:spcAft>
                <a:spcPts val="0"/>
              </a:spcAft>
              <a:defRPr/>
            </a:pPr>
            <a:r>
              <a:rPr lang="en-US" dirty="0" smtClean="0">
                <a:ea typeface="ＭＳ Ｐゴシック" pitchFamily="34" charset="-128"/>
              </a:rPr>
              <a:t>d/100</a:t>
            </a:r>
            <a:r>
              <a:rPr lang="en-US" baseline="0" dirty="0" smtClean="0">
                <a:ea typeface="ＭＳ Ｐゴシック" pitchFamily="34" charset="-128"/>
              </a:rPr>
              <a:t> appear twice</a:t>
            </a:r>
            <a:r>
              <a:rPr lang="en-US" dirty="0" smtClean="0">
                <a:ea typeface="ＭＳ Ｐゴシック" pitchFamily="34" charset="-128"/>
              </a:rPr>
              <a:t>:</a:t>
            </a:r>
            <a:r>
              <a:rPr lang="en-US" baseline="0" dirty="0" smtClean="0">
                <a:ea typeface="ＭＳ Ｐゴシック" pitchFamily="34" charset="-128"/>
              </a:rPr>
              <a:t> </a:t>
            </a:r>
            <a:r>
              <a:rPr lang="en-US" dirty="0" smtClean="0">
                <a:ea typeface="ＭＳ Ｐゴシック" pitchFamily="34" charset="-128"/>
              </a:rPr>
              <a:t>1</a:t>
            </a:r>
            <a:r>
              <a:rPr lang="en-US" baseline="30000" dirty="0" smtClean="0">
                <a:ea typeface="ＭＳ Ｐゴシック" pitchFamily="34" charset="-128"/>
              </a:rPr>
              <a:t>st</a:t>
            </a:r>
            <a:r>
              <a:rPr lang="en-US" dirty="0" smtClean="0">
                <a:ea typeface="ＭＳ Ｐゴシック" pitchFamily="34" charset="-128"/>
              </a:rPr>
              <a:t> query gets sampled with prob. </a:t>
            </a:r>
            <a:r>
              <a:rPr lang="en-US" i="1" dirty="0" smtClean="0">
                <a:ea typeface="ＭＳ Ｐゴシック" pitchFamily="34" charset="-128"/>
              </a:rPr>
              <a:t>1/10</a:t>
            </a:r>
            <a:r>
              <a:rPr lang="en-US" dirty="0" smtClean="0">
                <a:ea typeface="ＭＳ Ｐゴシック" pitchFamily="34" charset="-128"/>
              </a:rPr>
              <a:t>, </a:t>
            </a:r>
            <a:r>
              <a:rPr lang="en-US" baseline="0" dirty="0" smtClean="0">
                <a:ea typeface="ＭＳ Ｐゴシック" pitchFamily="34" charset="-128"/>
              </a:rPr>
              <a:t> </a:t>
            </a:r>
            <a:r>
              <a:rPr lang="en-US" dirty="0" smtClean="0">
                <a:ea typeface="ＭＳ Ｐゴシック" pitchFamily="34" charset="-128"/>
              </a:rPr>
              <a:t>2</a:t>
            </a:r>
            <a:r>
              <a:rPr lang="en-US" baseline="30000" dirty="0" smtClean="0">
                <a:ea typeface="ＭＳ Ｐゴシック" pitchFamily="34" charset="-128"/>
              </a:rPr>
              <a:t>nd</a:t>
            </a:r>
            <a:r>
              <a:rPr lang="en-US" dirty="0" smtClean="0">
                <a:ea typeface="ＭＳ Ｐゴシック" pitchFamily="34" charset="-128"/>
              </a:rPr>
              <a:t> also with </a:t>
            </a:r>
            <a:r>
              <a:rPr lang="en-US" i="1" dirty="0" smtClean="0">
                <a:ea typeface="ＭＳ Ｐゴシック" pitchFamily="34" charset="-128"/>
              </a:rPr>
              <a:t>1/10</a:t>
            </a:r>
            <a:r>
              <a:rPr lang="en-US" dirty="0" smtClean="0">
                <a:ea typeface="ＭＳ Ｐゴシック" pitchFamily="34" charset="-128"/>
              </a:rPr>
              <a:t>, there are d such queries:  </a:t>
            </a:r>
            <a:r>
              <a:rPr lang="en-US" i="1" dirty="0" smtClean="0">
                <a:ea typeface="ＭＳ Ｐゴシック" pitchFamily="34" charset="-128"/>
              </a:rPr>
              <a:t>d/100</a:t>
            </a:r>
          </a:p>
          <a:p>
            <a:pPr marL="0" lvl="2" defTabSz="864931" eaLnBrk="1" fontAlgn="auto" hangingPunct="1">
              <a:spcBef>
                <a:spcPts val="0"/>
              </a:spcBef>
              <a:spcAft>
                <a:spcPts val="0"/>
              </a:spcAft>
              <a:defRPr/>
            </a:pPr>
            <a:r>
              <a:rPr lang="en-US" i="0" dirty="0" smtClean="0">
                <a:ea typeface="ＭＳ Ｐゴシック" pitchFamily="34" charset="-128"/>
              </a:rPr>
              <a:t>18d/100</a:t>
            </a:r>
            <a:r>
              <a:rPr lang="en-US" i="0" baseline="0" dirty="0" smtClean="0">
                <a:ea typeface="ＭＳ Ｐゴシック" pitchFamily="34" charset="-128"/>
              </a:rPr>
              <a:t> appear once. 1/10 for first to get selection and 9/10 for the second to not get selected. And the other way around so 18d/100</a:t>
            </a:r>
            <a:endParaRPr lang="en-US" i="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38</a:t>
            </a:fld>
            <a:endParaRPr lang="en-US"/>
          </a:p>
        </p:txBody>
      </p:sp>
    </p:spTree>
    <p:extLst>
      <p:ext uri="{BB962C8B-B14F-4D97-AF65-F5344CB8AC3E}">
        <p14:creationId xmlns:p14="http://schemas.microsoft.com/office/powerpoint/2010/main" val="236069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B43A95-17B9-AF45-8935-52EA7550E648}" type="slidenum">
              <a:rPr lang="en-US"/>
              <a:pPr>
                <a:defRPr/>
              </a:pPr>
              <a:t>41</a:t>
            </a:fld>
            <a:endParaRPr lang="en-US"/>
          </a:p>
        </p:txBody>
      </p:sp>
      <p:sp>
        <p:nvSpPr>
          <p:cNvPr id="531458"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1459"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1F3B6F-4D8E-AE44-AA79-A9828C2A4C6C}" type="slidenum">
              <a:rPr lang="en-US"/>
              <a:pPr>
                <a:defRPr/>
              </a:pPr>
              <a:t>42</a:t>
            </a:fld>
            <a:endParaRPr lang="en-US"/>
          </a:p>
        </p:txBody>
      </p:sp>
      <p:sp>
        <p:nvSpPr>
          <p:cNvPr id="533506"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3507"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FCADEB-461F-304F-BE3B-FB6A6ECA86F6}" type="slidenum">
              <a:rPr lang="en-US"/>
              <a:pPr>
                <a:defRPr/>
              </a:pPr>
              <a:t>43</a:t>
            </a:fld>
            <a:endParaRPr lang="en-US"/>
          </a:p>
        </p:txBody>
      </p:sp>
      <p:sp>
        <p:nvSpPr>
          <p:cNvPr id="53555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555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D297959-0191-4148-A668-1C1E5DE753A8}" type="slidenum">
              <a:rPr lang="en-US"/>
              <a:pPr>
                <a:defRPr/>
              </a:pPr>
              <a:t>44</a:t>
            </a:fld>
            <a:endParaRPr lang="en-US"/>
          </a:p>
        </p:txBody>
      </p:sp>
      <p:sp>
        <p:nvSpPr>
          <p:cNvPr id="537602"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37603"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EBE360-192D-184B-823A-9F9B46C6A6A7}" type="slidenum">
              <a:rPr lang="en-US"/>
              <a:pPr>
                <a:defRPr/>
              </a:pPr>
              <a:t>47</a:t>
            </a:fld>
            <a:endParaRPr lang="en-US"/>
          </a:p>
        </p:txBody>
      </p:sp>
      <p:sp>
        <p:nvSpPr>
          <p:cNvPr id="34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4067"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61005B4-2174-7A41-933A-17A6DD2F6BD8}" type="slidenum">
              <a:rPr lang="en-US"/>
              <a:pPr>
                <a:defRPr/>
              </a:pPr>
              <a:t>48</a:t>
            </a:fld>
            <a:endParaRPr lang="en-US"/>
          </a:p>
        </p:txBody>
      </p:sp>
      <p:sp>
        <p:nvSpPr>
          <p:cNvPr id="34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611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A27DB45-1201-BB46-AF47-7F0D4C79E7E7}" type="slidenum">
              <a:rPr lang="en-US"/>
              <a:pPr>
                <a:defRPr/>
              </a:pPr>
              <a:t>49</a:t>
            </a:fld>
            <a:endParaRPr lang="en-US"/>
          </a:p>
        </p:txBody>
      </p:sp>
      <p:sp>
        <p:nvSpPr>
          <p:cNvPr id="849922" name="Rectangle 2"/>
          <p:cNvSpPr>
            <a:spLocks noGrp="1" noRot="1" noChangeAspect="1" noChangeArrowheads="1" noTextEdit="1"/>
          </p:cNvSpPr>
          <p:nvPr>
            <p:ph type="sldImg"/>
          </p:nvPr>
        </p:nvSpPr>
        <p:spPr>
          <a:xfrm>
            <a:off x="1144588" y="684213"/>
            <a:ext cx="4570412" cy="3429000"/>
          </a:xfrm>
          <a:ln/>
          <a:extLst>
            <a:ext uri="{FAA26D3D-D897-4be2-8F04-BA451C77F1D7}">
              <ma14:placeholderFlag xmlns:ma14="http://schemas.microsoft.com/office/mac/drawingml/2011/main" val="1"/>
            </a:ext>
          </a:extLst>
        </p:spPr>
      </p:sp>
      <p:sp>
        <p:nvSpPr>
          <p:cNvPr id="849923" name="Rectangle 3"/>
          <p:cNvSpPr>
            <a:spLocks noGrp="1" noChangeArrowheads="1"/>
          </p:cNvSpPr>
          <p:nvPr>
            <p:ph type="body" idx="1"/>
          </p:nvPr>
        </p:nvSpPr>
        <p:spPr>
          <a:xfrm>
            <a:off x="913805" y="4343703"/>
            <a:ext cx="5030391" cy="4115405"/>
          </a:xfrm>
        </p:spPr>
        <p:txBody>
          <a:bodyPr/>
          <a:lstStyle/>
          <a:p>
            <a:pPr eaLnBrk="1" hangingPunct="1">
              <a:defRPr/>
            </a:pPr>
            <a:endParaRPr lang="en-GB"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50</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386B6F-E59E-7742-A874-FB143188C4FD}" type="slidenum">
              <a:rPr lang="en-US"/>
              <a:pPr>
                <a:defRPr/>
              </a:pPr>
              <a:t>51</a:t>
            </a:fld>
            <a:endParaRPr lang="en-US"/>
          </a:p>
        </p:txBody>
      </p:sp>
      <p:sp>
        <p:nvSpPr>
          <p:cNvPr id="48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80259"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44070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usually do not get all useful properties.   Easy to add is important</a:t>
            </a:r>
            <a:r>
              <a:rPr lang="en-US" baseline="0" dirty="0" smtClean="0"/>
              <a:t> for streams.  </a:t>
            </a:r>
            <a:r>
              <a:rPr lang="en-US" baseline="0" dirty="0" err="1" smtClean="0"/>
              <a:t>Mergeability</a:t>
            </a:r>
            <a:endParaRPr lang="en-US" baseline="0" dirty="0" smtClean="0"/>
          </a:p>
          <a:p>
            <a:r>
              <a:rPr lang="en-US" baseline="0" dirty="0" smtClean="0"/>
              <a:t>for distributing the computation.</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28</a:t>
            </a:fld>
            <a:endParaRPr lang="en-US"/>
          </a:p>
        </p:txBody>
      </p:sp>
    </p:spTree>
    <p:extLst>
      <p:ext uri="{BB962C8B-B14F-4D97-AF65-F5344CB8AC3E}">
        <p14:creationId xmlns:p14="http://schemas.microsoft.com/office/powerpoint/2010/main" val="41636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23FDE25-E610-6C43-A66A-D2FBA4094ACC}" type="slidenum">
              <a:rPr lang="en-US"/>
              <a:pPr>
                <a:defRPr/>
              </a:pPr>
              <a:t>58</a:t>
            </a:fld>
            <a:endParaRPr lang="en-US"/>
          </a:p>
        </p:txBody>
      </p:sp>
      <p:sp>
        <p:nvSpPr>
          <p:cNvPr id="852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2995"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2097314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4779B-8E2D-5048-9CA6-D9F10D15FF9A}" type="slidenum">
              <a:rPr lang="en-US"/>
              <a:pPr>
                <a:defRPr/>
              </a:pPr>
              <a:t>59</a:t>
            </a:fld>
            <a:endParaRPr lang="en-US"/>
          </a:p>
        </p:txBody>
      </p:sp>
      <p:sp>
        <p:nvSpPr>
          <p:cNvPr id="855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5043"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1510792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2A203D-F0A7-7D4A-AF96-C697C8F482BB}" type="slidenum">
              <a:rPr lang="en-US"/>
              <a:pPr>
                <a:defRPr/>
              </a:pPr>
              <a:t>61</a:t>
            </a:fld>
            <a:endParaRPr lang="en-US"/>
          </a:p>
        </p:txBody>
      </p:sp>
      <p:sp>
        <p:nvSpPr>
          <p:cNvPr id="857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857091"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2054237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C99747B-9E81-384D-BEBC-DD5A27F00AE5}" type="slidenum">
              <a:rPr lang="en-US"/>
              <a:pPr>
                <a:defRPr/>
              </a:pPr>
              <a:t>62</a:t>
            </a:fld>
            <a:endParaRPr lang="en-US"/>
          </a:p>
        </p:txBody>
      </p:sp>
      <p:sp>
        <p:nvSpPr>
          <p:cNvPr id="39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pPr eaLnBrk="1" hangingPunct="1">
              <a:defRPr/>
            </a:pPr>
            <a:endParaRPr lang="en-GB" smtClean="0">
              <a:cs typeface="+mn-cs"/>
            </a:endParaRPr>
          </a:p>
        </p:txBody>
      </p:sp>
    </p:spTree>
    <p:extLst>
      <p:ext uri="{BB962C8B-B14F-4D97-AF65-F5344CB8AC3E}">
        <p14:creationId xmlns:p14="http://schemas.microsoft.com/office/powerpoint/2010/main" val="482166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A proposed solution to</a:t>
            </a:r>
            <a:r>
              <a:rPr lang="en-US" sz="2800" kern="1200" baseline="0" dirty="0" smtClean="0">
                <a:solidFill>
                  <a:schemeClr val="tx1"/>
                </a:solidFill>
                <a:effectLst/>
                <a:latin typeface="+mn-lt"/>
                <a:ea typeface="+mn-ea"/>
                <a:cs typeface="+mn-cs"/>
              </a:rPr>
              <a:t> reduce the complexity of this problem is given by the LSH technique</a:t>
            </a: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-Since we only want to find the most similar</a:t>
            </a:r>
            <a:r>
              <a:rPr lang="en-US" sz="2800" kern="1200" baseline="0" dirty="0" smtClean="0">
                <a:solidFill>
                  <a:schemeClr val="tx1"/>
                </a:solidFill>
                <a:effectLst/>
                <a:latin typeface="+mn-lt"/>
                <a:ea typeface="+mn-ea"/>
                <a:cs typeface="+mn-cs"/>
              </a:rPr>
              <a:t> </a:t>
            </a:r>
            <a:r>
              <a:rPr lang="en-US" sz="2800" kern="1200" dirty="0" smtClean="0">
                <a:solidFill>
                  <a:schemeClr val="tx1"/>
                </a:solidFill>
                <a:effectLst/>
                <a:latin typeface="+mn-lt"/>
                <a:ea typeface="+mn-ea"/>
                <a:cs typeface="+mn-cs"/>
              </a:rPr>
              <a:t>of all pairs that are either above some lower bound we need to focus on streams that are likely to be similar without investigating every 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-The LSH technique: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800" dirty="0" smtClean="0"/>
              <a:t>Allows to find the most similar pairs above some lower bound without computing all similarity measures</a:t>
            </a:r>
          </a:p>
          <a:p>
            <a:pPr lvl="1"/>
            <a:r>
              <a:rPr lang="en-US" sz="2800" dirty="0" smtClean="0"/>
              <a:t>Not 100% accurate since it may not find some of the similar pairs</a:t>
            </a:r>
          </a:p>
          <a:p>
            <a:pPr lvl="1"/>
            <a:r>
              <a:rPr lang="en-US" sz="2800" dirty="0" smtClean="0"/>
              <a:t>We can reduce the probability that we have a such pairs</a:t>
            </a: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dirty="0" smtClean="0"/>
          </a:p>
          <a:p>
            <a:endParaRPr lang="en-US" sz="2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-One general approach to LSH is to hash items several times, in such a way that similar items are more likely to be hashed to the same bucket than dissimilar ones. </a:t>
            </a:r>
            <a:r>
              <a:rPr lang="en-US" sz="2800" dirty="0" smtClean="0"/>
              <a:t>One object may be hashed to more than one hash buckets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8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800" kern="1200" dirty="0" smtClean="0">
                <a:solidFill>
                  <a:schemeClr val="tx1"/>
                </a:solidFill>
                <a:effectLst/>
                <a:latin typeface="+mn-lt"/>
                <a:ea typeface="+mn-ea"/>
                <a:cs typeface="+mn-cs"/>
              </a:rPr>
              <a:t>- We then consider any pair that hashed to the same bucket for any of the </a:t>
            </a:r>
            <a:r>
              <a:rPr lang="en-US" sz="2800" kern="1200" dirty="0" err="1" smtClean="0">
                <a:solidFill>
                  <a:schemeClr val="tx1"/>
                </a:solidFill>
                <a:effectLst/>
                <a:latin typeface="+mn-lt"/>
                <a:ea typeface="+mn-ea"/>
                <a:cs typeface="+mn-cs"/>
              </a:rPr>
              <a:t>hashings</a:t>
            </a:r>
            <a:r>
              <a:rPr lang="en-US" sz="2800" kern="1200" dirty="0" smtClean="0">
                <a:solidFill>
                  <a:schemeClr val="tx1"/>
                </a:solidFill>
                <a:effectLst/>
                <a:latin typeface="+mn-lt"/>
                <a:ea typeface="+mn-ea"/>
                <a:cs typeface="+mn-cs"/>
              </a:rPr>
              <a:t> to be a candidate pair. We check only the candidate pairs for similarity. The hope is that most of the dissimilar pairs will never hash to the same bucket, and therefore will never be checked. </a:t>
            </a:r>
            <a:endParaRPr lang="en-US" sz="2800" dirty="0" smtClean="0"/>
          </a:p>
          <a:p>
            <a:endParaRPr lang="en-US" sz="2800" dirty="0" smtClean="0"/>
          </a:p>
        </p:txBody>
      </p:sp>
      <p:sp>
        <p:nvSpPr>
          <p:cNvPr id="4" name="Slide Number Placeholder 3"/>
          <p:cNvSpPr>
            <a:spLocks noGrp="1"/>
          </p:cNvSpPr>
          <p:nvPr>
            <p:ph type="sldNum" sz="quarter" idx="10"/>
          </p:nvPr>
        </p:nvSpPr>
        <p:spPr/>
        <p:txBody>
          <a:bodyPr/>
          <a:lstStyle/>
          <a:p>
            <a:fld id="{971983FD-0EDC-E84C-A1FE-19D53453A495}" type="slidenum">
              <a:rPr lang="en-US" smtClean="0"/>
              <a:pPr/>
              <a:t>65</a:t>
            </a:fld>
            <a:endParaRPr lang="en-US"/>
          </a:p>
        </p:txBody>
      </p:sp>
    </p:spTree>
    <p:extLst>
      <p:ext uri="{BB962C8B-B14F-4D97-AF65-F5344CB8AC3E}">
        <p14:creationId xmlns:p14="http://schemas.microsoft.com/office/powerpoint/2010/main" val="298050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B9E877-0E43-B249-88D5-7B9AFED89ADF}" type="slidenum">
              <a:rPr lang="en-US" smtClean="0"/>
              <a:pPr>
                <a:defRPr/>
              </a:pPr>
              <a:t>76</a:t>
            </a:fld>
            <a:endParaRPr lang="en-US"/>
          </a:p>
        </p:txBody>
      </p:sp>
    </p:spTree>
    <p:extLst>
      <p:ext uri="{BB962C8B-B14F-4D97-AF65-F5344CB8AC3E}">
        <p14:creationId xmlns:p14="http://schemas.microsoft.com/office/powerpoint/2010/main" val="1245923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Application when we need to count many things (network</a:t>
            </a:r>
            <a:r>
              <a:rPr lang="en-US" baseline="0" dirty="0" smtClean="0"/>
              <a:t> flows) at the same time.  Want to use smaller registers.</a:t>
            </a:r>
            <a:endParaRPr lang="en-US" dirty="0"/>
          </a:p>
        </p:txBody>
      </p:sp>
      <p:sp>
        <p:nvSpPr>
          <p:cNvPr id="4" name="Slide Number Placeholder 3"/>
          <p:cNvSpPr>
            <a:spLocks noGrp="1"/>
          </p:cNvSpPr>
          <p:nvPr>
            <p:ph type="sldNum" sz="quarter" idx="10"/>
          </p:nvPr>
        </p:nvSpPr>
        <p:spPr/>
        <p:txBody>
          <a:bodyPr/>
          <a:lstStyle/>
          <a:p>
            <a:fld id="{D6F1D4C4-D301-46E9-9620-4376E73D9A94}" type="slidenum">
              <a:rPr lang="en-US" smtClean="0"/>
              <a:t>29</a:t>
            </a:fld>
            <a:endParaRPr lang="en-US"/>
          </a:p>
        </p:txBody>
      </p:sp>
    </p:spTree>
    <p:extLst>
      <p:ext uri="{BB962C8B-B14F-4D97-AF65-F5344CB8AC3E}">
        <p14:creationId xmlns:p14="http://schemas.microsoft.com/office/powerpoint/2010/main" val="154054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0AC285D-1215-3A4B-BC4E-52CE43DCCF35}" type="slidenum">
              <a:rPr lang="en-US"/>
              <a:pPr>
                <a:defRPr/>
              </a:pPr>
              <a:t>30</a:t>
            </a:fld>
            <a:endParaRPr lang="en-US"/>
          </a:p>
        </p:txBody>
      </p:sp>
      <p:sp>
        <p:nvSpPr>
          <p:cNvPr id="515074" name="Rectangle 2"/>
          <p:cNvSpPr>
            <a:spLocks noGrp="1" noRot="1" noChangeAspect="1" noChangeArrowheads="1" noTextEdit="1"/>
          </p:cNvSpPr>
          <p:nvPr>
            <p:ph type="sldImg"/>
          </p:nvPr>
        </p:nvSpPr>
        <p:spPr>
          <a:xfrm>
            <a:off x="1144588" y="685800"/>
            <a:ext cx="4570412" cy="3429000"/>
          </a:xfrm>
          <a:ln/>
          <a:extLst>
            <a:ext uri="{FAA26D3D-D897-4be2-8F04-BA451C77F1D7}">
              <ma14:placeholderFlag xmlns:ma14="http://schemas.microsoft.com/office/mac/drawingml/2011/main" val="1"/>
            </a:ext>
          </a:extLst>
        </p:spPr>
      </p:sp>
      <p:sp>
        <p:nvSpPr>
          <p:cNvPr id="515075" name="Rectangle 3"/>
          <p:cNvSpPr>
            <a:spLocks noGrp="1" noChangeArrowheads="1"/>
          </p:cNvSpPr>
          <p:nvPr>
            <p:ph type="body" idx="1"/>
          </p:nvPr>
        </p:nvSpPr>
        <p:spPr/>
        <p:txBody>
          <a:bodyPr/>
          <a:lstStyle/>
          <a:p>
            <a:pPr eaLnBrk="1" hangingPunct="1">
              <a:defRPr/>
            </a:pPr>
            <a:endParaRPr lang="en-GB"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0CFA61F-CEA2-3346-A408-DCF2C9BE17DC}" type="slidenum">
              <a:rPr lang="en-US"/>
              <a:pPr>
                <a:defRPr/>
              </a:pPr>
              <a:t>31</a:t>
            </a:fld>
            <a:endParaRPr lang="en-US"/>
          </a:p>
        </p:txBody>
      </p:sp>
      <p:sp>
        <p:nvSpPr>
          <p:cNvPr id="51917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19171"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503273-78FE-444D-9E54-7E4C381639B5}" type="slidenum">
              <a:rPr lang="en-US"/>
              <a:pPr>
                <a:defRPr/>
              </a:pPr>
              <a:t>32</a:t>
            </a:fld>
            <a:endParaRPr lang="en-US"/>
          </a:p>
        </p:txBody>
      </p:sp>
      <p:sp>
        <p:nvSpPr>
          <p:cNvPr id="521218"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21219"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66AA32-7D42-5043-9411-AF6D2E3689BF}" type="slidenum">
              <a:rPr lang="en-US"/>
              <a:pPr>
                <a:defRPr/>
              </a:pPr>
              <a:t>33</a:t>
            </a:fld>
            <a:endParaRPr lang="en-US"/>
          </a:p>
        </p:txBody>
      </p:sp>
      <p:sp>
        <p:nvSpPr>
          <p:cNvPr id="529410" name="Rectangle 2"/>
          <p:cNvSpPr>
            <a:spLocks noGrp="1" noRot="1" noChangeAspect="1" noChangeArrowheads="1" noTextEdit="1"/>
          </p:cNvSpPr>
          <p:nvPr>
            <p:ph type="sldImg"/>
          </p:nvPr>
        </p:nvSpPr>
        <p:spPr>
          <a:xfrm>
            <a:off x="1158875" y="695325"/>
            <a:ext cx="4545013" cy="3409950"/>
          </a:xfrm>
          <a:ln/>
          <a:extLst>
            <a:ext uri="{FAA26D3D-D897-4be2-8F04-BA451C77F1D7}">
              <ma14:placeholderFlag xmlns:ma14="http://schemas.microsoft.com/office/mac/drawingml/2011/main" val="1"/>
            </a:ext>
          </a:extLst>
        </p:spPr>
      </p:sp>
      <p:sp>
        <p:nvSpPr>
          <p:cNvPr id="529411" name="Rectangle 3"/>
          <p:cNvSpPr>
            <a:spLocks noGrp="1" noChangeArrowheads="1"/>
          </p:cNvSpPr>
          <p:nvPr>
            <p:ph type="body" idx="1"/>
          </p:nvPr>
        </p:nvSpPr>
        <p:spPr>
          <a:xfrm>
            <a:off x="915294" y="4342190"/>
            <a:ext cx="5027414" cy="4112381"/>
          </a:xfrm>
        </p:spPr>
        <p:txBody>
          <a:bodyPr/>
          <a:lstStyle/>
          <a:p>
            <a:pPr eaLnBrk="1" hangingPunct="1">
              <a:defRPr/>
            </a:pPr>
            <a:endParaRPr lang="de-DE"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2BBA9225-A7B0-584A-B6A1-E33E63A02D32}" type="slidenum">
              <a:rPr lang="en-US"/>
              <a:pPr>
                <a:defRPr/>
              </a:pPr>
              <a:t>34</a:t>
            </a:fld>
            <a:endParaRPr lang="en-US"/>
          </a:p>
        </p:txBody>
      </p:sp>
      <p:sp>
        <p:nvSpPr>
          <p:cNvPr id="164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43" name="Rectangle 3"/>
          <p:cNvSpPr>
            <a:spLocks noGrp="1" noChangeArrowheads="1"/>
          </p:cNvSpPr>
          <p:nvPr>
            <p:ph type="body" idx="1"/>
          </p:nvPr>
        </p:nvSpPr>
        <p:spPr/>
        <p:txBody>
          <a:bodyPr/>
          <a:lstStyle/>
          <a:p>
            <a:pPr>
              <a:defRPr/>
            </a:pPr>
            <a:endParaRPr lang="de-DE"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p:txBody>
          <a:bodyPr/>
          <a:lstStyle/>
          <a:p>
            <a:pPr>
              <a:defRPr/>
            </a:pPr>
            <a:fld id="{176F5A90-7EBE-4C43-90D5-07D1E57B79AF}" type="slidenum">
              <a:rPr lang="en-US"/>
              <a:pPr>
                <a:defRPr/>
              </a:pPr>
              <a:t>35</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pPr>
              <a:defRPr/>
            </a:pPr>
            <a:endParaRPr lang="de-DE"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lgn="ctr">
              <a:defRPr/>
            </a:lvl1p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en-US"/>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6A8B246-3330-9542-98E8-0D009F9309E6}" type="slidenum">
              <a:rPr lang="de-DE"/>
              <a:pPr>
                <a:defRPr/>
              </a:pPr>
              <a:t>‹#›</a:t>
            </a:fld>
            <a:endParaRPr lang="de-DE"/>
          </a:p>
        </p:txBody>
      </p:sp>
    </p:spTree>
    <p:extLst>
      <p:ext uri="{BB962C8B-B14F-4D97-AF65-F5344CB8AC3E}">
        <p14:creationId xmlns:p14="http://schemas.microsoft.com/office/powerpoint/2010/main" val="20017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Mastertitelformat bearbeiten</a:t>
            </a:r>
            <a:endParaRPr lang="de-DE" noProof="0"/>
          </a:p>
        </p:txBody>
      </p:sp>
      <p:sp>
        <p:nvSpPr>
          <p:cNvPr id="3" name="Inhaltsplatzhalter 2"/>
          <p:cNvSpPr>
            <a:spLocks noGrp="1"/>
          </p:cNvSpPr>
          <p:nvPr>
            <p:ph idx="1"/>
          </p:nvPr>
        </p:nvSpPr>
        <p:spPr/>
        <p:txBody>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4" name="Datumsplatzhalter 3"/>
          <p:cNvSpPr>
            <a:spLocks noGrp="1"/>
          </p:cNvSpPr>
          <p:nvPr>
            <p:ph type="dt" sz="half" idx="10"/>
          </p:nvPr>
        </p:nvSpPr>
        <p:spPr>
          <a:xfrm>
            <a:off x="2627313" y="6400800"/>
            <a:ext cx="1223962" cy="196850"/>
          </a:xfrm>
          <a:prstGeom prst="rect">
            <a:avLst/>
          </a:prstGeom>
        </p:spPr>
        <p:txBody>
          <a:bodyPr/>
          <a:lstStyle>
            <a:lvl1pPr>
              <a:defRPr>
                <a:cs typeface="+mn-cs"/>
              </a:defRPr>
            </a:lvl1pPr>
          </a:lstStyle>
          <a:p>
            <a:pPr>
              <a:defRPr/>
            </a:pPr>
            <a:endParaRPr lang="de-DE"/>
          </a:p>
        </p:txBody>
      </p:sp>
      <p:sp>
        <p:nvSpPr>
          <p:cNvPr id="5" name="Fußzeilenplatzhalter 4"/>
          <p:cNvSpPr>
            <a:spLocks noGrp="1"/>
          </p:cNvSpPr>
          <p:nvPr>
            <p:ph type="ftr" sz="quarter" idx="11"/>
          </p:nvPr>
        </p:nvSpPr>
        <p:spPr>
          <a:xfrm>
            <a:off x="3133725" y="6400800"/>
            <a:ext cx="2895600" cy="196850"/>
          </a:xfrm>
          <a:prstGeom prst="rect">
            <a:avLst/>
          </a:prstGeom>
        </p:spPr>
        <p:txBody>
          <a:bodyPr/>
          <a:lstStyle>
            <a:lvl1pPr>
              <a:defRPr>
                <a:cs typeface="+mn-cs"/>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4E55964-1ACB-E742-83A7-6D5C6D2D6D17}" type="slidenum">
              <a:rPr lang="de-DE"/>
              <a:pPr>
                <a:defRPr/>
              </a:pPr>
              <a:t>‹#›</a:t>
            </a:fld>
            <a:endParaRPr lang="de-DE"/>
          </a:p>
        </p:txBody>
      </p:sp>
    </p:spTree>
    <p:extLst>
      <p:ext uri="{BB962C8B-B14F-4D97-AF65-F5344CB8AC3E}">
        <p14:creationId xmlns:p14="http://schemas.microsoft.com/office/powerpoint/2010/main" val="327821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oAutofit/>
          </a:bodyPr>
          <a:lstStyle>
            <a:lvl1pPr>
              <a:lnSpc>
                <a:spcPct val="100000"/>
              </a:lnSpc>
              <a:defRPr/>
            </a:lvl1pPr>
          </a:lstStyle>
          <a:p>
            <a:r>
              <a:rPr lang="de-DE" smtClean="0"/>
              <a:t>Titelmasterformat durch Klicken bearbeiten</a:t>
            </a:r>
            <a:endParaRPr lang="de-DE" dirty="0"/>
          </a:p>
        </p:txBody>
      </p:sp>
      <p:sp>
        <p:nvSpPr>
          <p:cNvPr id="9" name="Textplatzhalter 7"/>
          <p:cNvSpPr>
            <a:spLocks noGrp="1"/>
          </p:cNvSpPr>
          <p:nvPr>
            <p:ph type="body" sz="quarter" idx="13"/>
          </p:nvPr>
        </p:nvSpPr>
        <p:spPr>
          <a:xfrm>
            <a:off x="323850" y="854994"/>
            <a:ext cx="8496300" cy="336244"/>
          </a:xfrm>
        </p:spPr>
        <p:txBody>
          <a:bodyPr lIns="0" tIns="0" rIns="0" bIns="0">
            <a:noAutofit/>
          </a:bodyPr>
          <a:lstStyle>
            <a:lvl1pPr>
              <a:buNone/>
              <a:defRPr sz="2000"/>
            </a:lvl1pPr>
          </a:lstStyle>
          <a:p>
            <a:pPr lvl="0"/>
            <a:r>
              <a:rPr lang="de-DE" smtClean="0"/>
              <a:t>Textmasterformate durch Klicken bearbeiten</a:t>
            </a:r>
          </a:p>
        </p:txBody>
      </p:sp>
      <p:sp>
        <p:nvSpPr>
          <p:cNvPr id="4" name="Datumsplatzhalter 2"/>
          <p:cNvSpPr>
            <a:spLocks noGrp="1"/>
          </p:cNvSpPr>
          <p:nvPr>
            <p:ph type="dt" sz="half" idx="14"/>
          </p:nvPr>
        </p:nvSpPr>
        <p:spPr>
          <a:xfrm>
            <a:off x="457200" y="6356350"/>
            <a:ext cx="2133600" cy="365125"/>
          </a:xfrm>
          <a:prstGeom prst="rect">
            <a:avLst/>
          </a:prstGeom>
        </p:spPr>
        <p:txBody>
          <a:bodyPr/>
          <a:lstStyle>
            <a:lvl1pPr>
              <a:defRPr/>
            </a:lvl1pPr>
          </a:lstStyle>
          <a:p>
            <a:pPr>
              <a:defRPr/>
            </a:pPr>
            <a:fld id="{70CF5F6B-0EF4-0A45-A5AE-A60FF9680772}" type="datetime1">
              <a:rPr lang="de-DE"/>
              <a:pPr>
                <a:defRPr/>
              </a:pPr>
              <a:t>14.01.18</a:t>
            </a:fld>
            <a:endParaRPr lang="de-DE" dirty="0"/>
          </a:p>
        </p:txBody>
      </p:sp>
      <p:sp>
        <p:nvSpPr>
          <p:cNvPr id="5" name="Fußzeilenplatzhalter 3"/>
          <p:cNvSpPr>
            <a:spLocks noGrp="1"/>
          </p:cNvSpPr>
          <p:nvPr>
            <p:ph type="ftr" sz="quarter" idx="15"/>
          </p:nvPr>
        </p:nvSpPr>
        <p:spPr>
          <a:xfrm>
            <a:off x="3124200" y="6356350"/>
            <a:ext cx="2895600" cy="365125"/>
          </a:xfrm>
          <a:prstGeom prst="rect">
            <a:avLst/>
          </a:prstGeom>
        </p:spPr>
        <p:txBody>
          <a:bodyPr/>
          <a:lstStyle>
            <a:lvl1pPr>
              <a:defRPr/>
            </a:lvl1pPr>
          </a:lstStyle>
          <a:p>
            <a:pPr>
              <a:defRPr/>
            </a:pPr>
            <a:r>
              <a:rPr lang="de-DE"/>
              <a:t>Christian Matzat 14.Februar 2012</a:t>
            </a:r>
            <a:endParaRPr lang="de-DE" dirty="0"/>
          </a:p>
        </p:txBody>
      </p:sp>
      <p:sp>
        <p:nvSpPr>
          <p:cNvPr id="6" name="Foliennummernplatzhalter 4"/>
          <p:cNvSpPr>
            <a:spLocks noGrp="1"/>
          </p:cNvSpPr>
          <p:nvPr>
            <p:ph type="sldNum" sz="quarter" idx="16"/>
          </p:nvPr>
        </p:nvSpPr>
        <p:spPr/>
        <p:txBody>
          <a:bodyPr/>
          <a:lstStyle>
            <a:lvl1pPr>
              <a:defRPr/>
            </a:lvl1pPr>
          </a:lstStyle>
          <a:p>
            <a:pPr>
              <a:defRPr/>
            </a:pPr>
            <a:fld id="{E018BC72-DE70-DA4A-8022-86E03E264BEA}" type="slidenum">
              <a:rPr lang="de-DE"/>
              <a:pPr>
                <a:defRPr/>
              </a:pPr>
              <a:t>‹#›</a:t>
            </a:fld>
            <a:endParaRPr lang="de-DE" dirty="0"/>
          </a:p>
        </p:txBody>
      </p:sp>
    </p:spTree>
    <p:extLst>
      <p:ext uri="{BB962C8B-B14F-4D97-AF65-F5344CB8AC3E}">
        <p14:creationId xmlns:p14="http://schemas.microsoft.com/office/powerpoint/2010/main" val="8091071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56" name="Rectangle 44"/>
          <p:cNvSpPr>
            <a:spLocks noGrp="1" noChangeArrowheads="1"/>
          </p:cNvSpPr>
          <p:nvPr>
            <p:ph type="sldNum" sz="quarter" idx="4"/>
          </p:nvPr>
        </p:nvSpPr>
        <p:spPr bwMode="auto">
          <a:xfrm>
            <a:off x="7956550" y="6400800"/>
            <a:ext cx="1008063" cy="19685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91440" bIns="0" numCol="1" anchor="t" anchorCtr="0" compatLnSpc="1">
            <a:prstTxWarp prst="textNoShape">
              <a:avLst/>
            </a:prstTxWarp>
          </a:bodyPr>
          <a:lstStyle>
            <a:lvl1pPr algn="r">
              <a:defRPr sz="1100">
                <a:cs typeface="+mn-cs"/>
              </a:defRPr>
            </a:lvl1pPr>
          </a:lstStyle>
          <a:p>
            <a:pPr>
              <a:defRPr/>
            </a:pPr>
            <a:fld id="{7596E9E2-63BE-0548-850C-820607A00EB7}" type="slidenum">
              <a:rPr lang="de-DE"/>
              <a:pPr>
                <a:defRPr/>
              </a:pPr>
              <a:t>‹#›</a:t>
            </a:fld>
            <a:endParaRPr lang="de-DE" dirty="0"/>
          </a:p>
        </p:txBody>
      </p:sp>
      <p:pic>
        <p:nvPicPr>
          <p:cNvPr id="1027" name="Picture 45" descr="Logo_ImFoc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6453188"/>
            <a:ext cx="1377950" cy="84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58" name="Rectangle 46"/>
          <p:cNvSpPr>
            <a:spLocks noChangeArrowheads="1"/>
          </p:cNvSpPr>
          <p:nvPr/>
        </p:nvSpPr>
        <p:spPr bwMode="auto">
          <a:xfrm>
            <a:off x="179388" y="981075"/>
            <a:ext cx="8785225" cy="73025"/>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59" name="Rectangle 47"/>
          <p:cNvSpPr>
            <a:spLocks noChangeArrowheads="1"/>
          </p:cNvSpPr>
          <p:nvPr/>
        </p:nvSpPr>
        <p:spPr bwMode="auto">
          <a:xfrm flipV="1">
            <a:off x="179388" y="6669088"/>
            <a:ext cx="8785225" cy="188912"/>
          </a:xfrm>
          <a:prstGeom prst="rect">
            <a:avLst/>
          </a:prstGeom>
          <a:solidFill>
            <a:schemeClr val="bg1">
              <a:lumMod val="65000"/>
            </a:schemeClr>
          </a:solidFill>
          <a:ln>
            <a:noFill/>
          </a:ln>
          <a:effectLst/>
          <a:extLst/>
        </p:spPr>
        <p:txBody>
          <a:bodyPr wrap="none" anchor="ctr"/>
          <a:lstStyle/>
          <a:p>
            <a:pPr>
              <a:defRPr/>
            </a:pPr>
            <a:endParaRPr lang="en-US">
              <a:cs typeface="+mn-cs"/>
            </a:endParaRPr>
          </a:p>
        </p:txBody>
      </p:sp>
      <p:sp>
        <p:nvSpPr>
          <p:cNvPr id="64561" name="Rectangle 49"/>
          <p:cNvSpPr>
            <a:spLocks noGrp="1" noChangeArrowheads="1"/>
          </p:cNvSpPr>
          <p:nvPr>
            <p:ph type="title"/>
          </p:nvPr>
        </p:nvSpPr>
        <p:spPr bwMode="auto">
          <a:xfrm>
            <a:off x="468313" y="260350"/>
            <a:ext cx="8229600" cy="503238"/>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Titelmasterformat durch Klicken bearbeiten</a:t>
            </a:r>
          </a:p>
        </p:txBody>
      </p:sp>
      <p:sp>
        <p:nvSpPr>
          <p:cNvPr id="64562" name="Rectangle 50"/>
          <p:cNvSpPr>
            <a:spLocks noGrp="1" noChangeArrowheads="1"/>
          </p:cNvSpPr>
          <p:nvPr>
            <p:ph type="body" idx="1"/>
          </p:nvPr>
        </p:nvSpPr>
        <p:spPr bwMode="auto">
          <a:xfrm>
            <a:off x="457200" y="1196975"/>
            <a:ext cx="8229600" cy="4968875"/>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pic>
        <p:nvPicPr>
          <p:cNvPr id="1032" name="Bild 48" descr="Logo_Inst_InfSys_P309.pd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6167438"/>
            <a:ext cx="2160588"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hf hdr="0" ftr="0" dt="0"/>
  <p:txStyles>
    <p:titleStyle>
      <a:lvl1pPr algn="l" rtl="0" eaLnBrk="0" fontAlgn="base" hangingPunct="0">
        <a:spcBef>
          <a:spcPct val="0"/>
        </a:spcBef>
        <a:spcAft>
          <a:spcPct val="0"/>
        </a:spcAft>
        <a:defRPr sz="3200">
          <a:solidFill>
            <a:schemeClr val="tx1"/>
          </a:solidFill>
          <a:latin typeface="+mj-lt"/>
          <a:ea typeface="+mj-ea"/>
          <a:cs typeface="ＭＳ Ｐゴシック" charset="0"/>
        </a:defRPr>
      </a:lvl1pPr>
      <a:lvl2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Myriad Pro"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Myriad Pro" charset="0"/>
          <a:ea typeface="ＭＳ Ｐゴシック" charset="0"/>
        </a:defRPr>
      </a:lvl6pPr>
      <a:lvl7pPr marL="914400" algn="l" rtl="0" fontAlgn="base">
        <a:spcBef>
          <a:spcPct val="0"/>
        </a:spcBef>
        <a:spcAft>
          <a:spcPct val="0"/>
        </a:spcAft>
        <a:defRPr sz="3200">
          <a:solidFill>
            <a:schemeClr val="tx1"/>
          </a:solidFill>
          <a:latin typeface="Myriad Pro" charset="0"/>
          <a:ea typeface="ＭＳ Ｐゴシック" charset="0"/>
        </a:defRPr>
      </a:lvl7pPr>
      <a:lvl8pPr marL="1371600" algn="l" rtl="0" fontAlgn="base">
        <a:spcBef>
          <a:spcPct val="0"/>
        </a:spcBef>
        <a:spcAft>
          <a:spcPct val="0"/>
        </a:spcAft>
        <a:defRPr sz="3200">
          <a:solidFill>
            <a:schemeClr val="tx1"/>
          </a:solidFill>
          <a:latin typeface="Myriad Pro" charset="0"/>
          <a:ea typeface="ＭＳ Ｐゴシック" charset="0"/>
        </a:defRPr>
      </a:lvl8pPr>
      <a:lvl9pPr marL="1828800" algn="l" rtl="0" fontAlgn="base">
        <a:spcBef>
          <a:spcPct val="0"/>
        </a:spcBef>
        <a:spcAft>
          <a:spcPct val="0"/>
        </a:spcAft>
        <a:defRPr sz="3200">
          <a:solidFill>
            <a:schemeClr val="tx1"/>
          </a:solidFill>
          <a:latin typeface="Myriad Pro" charset="0"/>
          <a:ea typeface="ＭＳ Ｐゴシック"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11" Type="http://schemas.openxmlformats.org/officeDocument/2006/relationships/image" Target="../media/image18.wmf"/><Relationship Id="rId12" Type="http://schemas.openxmlformats.org/officeDocument/2006/relationships/oleObject" Target="../embeddings/oleObject5.bin"/><Relationship Id="rId13" Type="http://schemas.openxmlformats.org/officeDocument/2006/relationships/image" Target="../media/image19.wmf"/><Relationship Id="rId14" Type="http://schemas.openxmlformats.org/officeDocument/2006/relationships/oleObject" Target="../embeddings/oleObject6.bin"/><Relationship Id="rId15" Type="http://schemas.openxmlformats.org/officeDocument/2006/relationships/image" Target="../media/image20.wmf"/><Relationship Id="rId16" Type="http://schemas.openxmlformats.org/officeDocument/2006/relationships/oleObject" Target="../embeddings/oleObject7.bin"/><Relationship Id="rId17"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5.emf"/><Relationship Id="rId6" Type="http://schemas.openxmlformats.org/officeDocument/2006/relationships/oleObject" Target="../embeddings/oleObject2.bin"/><Relationship Id="rId7" Type="http://schemas.openxmlformats.org/officeDocument/2006/relationships/image" Target="../media/image16.emf"/><Relationship Id="rId8" Type="http://schemas.openxmlformats.org/officeDocument/2006/relationships/oleObject" Target="../embeddings/oleObject3.bin"/><Relationship Id="rId9" Type="http://schemas.openxmlformats.org/officeDocument/2006/relationships/image" Target="../media/image17.emf"/><Relationship Id="rId10"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1" Type="http://schemas.openxmlformats.org/officeDocument/2006/relationships/image" Target="../media/image19.wmf"/><Relationship Id="rId12" Type="http://schemas.openxmlformats.org/officeDocument/2006/relationships/oleObject" Target="../embeddings/oleObject12.bin"/><Relationship Id="rId13" Type="http://schemas.openxmlformats.org/officeDocument/2006/relationships/image" Target="../media/image24.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8.xml"/><Relationship Id="rId4" Type="http://schemas.openxmlformats.org/officeDocument/2006/relationships/oleObject" Target="../embeddings/oleObject8.bin"/><Relationship Id="rId5" Type="http://schemas.openxmlformats.org/officeDocument/2006/relationships/image" Target="../media/image22.wmf"/><Relationship Id="rId6" Type="http://schemas.openxmlformats.org/officeDocument/2006/relationships/oleObject" Target="../embeddings/oleObject9.bin"/><Relationship Id="rId7" Type="http://schemas.openxmlformats.org/officeDocument/2006/relationships/image" Target="../media/image18.wmf"/><Relationship Id="rId8" Type="http://schemas.openxmlformats.org/officeDocument/2006/relationships/oleObject" Target="../embeddings/oleObject10.bin"/><Relationship Id="rId9" Type="http://schemas.openxmlformats.org/officeDocument/2006/relationships/image" Target="../media/image23.wmf"/><Relationship Id="rId10"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11" Type="http://schemas.openxmlformats.org/officeDocument/2006/relationships/image" Target="../media/image27.wmf"/><Relationship Id="rId12" Type="http://schemas.openxmlformats.org/officeDocument/2006/relationships/oleObject" Target="../embeddings/oleObject17.bin"/><Relationship Id="rId13" Type="http://schemas.openxmlformats.org/officeDocument/2006/relationships/image" Target="../media/image28.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9.xml"/><Relationship Id="rId4" Type="http://schemas.openxmlformats.org/officeDocument/2006/relationships/oleObject" Target="../embeddings/oleObject13.bin"/><Relationship Id="rId5" Type="http://schemas.openxmlformats.org/officeDocument/2006/relationships/image" Target="../media/image25.wmf"/><Relationship Id="rId6" Type="http://schemas.openxmlformats.org/officeDocument/2006/relationships/oleObject" Target="../embeddings/oleObject14.bin"/><Relationship Id="rId7" Type="http://schemas.openxmlformats.org/officeDocument/2006/relationships/image" Target="../media/image18.wmf"/><Relationship Id="rId8" Type="http://schemas.openxmlformats.org/officeDocument/2006/relationships/oleObject" Target="../embeddings/oleObject15.bin"/><Relationship Id="rId9" Type="http://schemas.openxmlformats.org/officeDocument/2006/relationships/image" Target="../media/image26.wmf"/><Relationship Id="rId10" Type="http://schemas.openxmlformats.org/officeDocument/2006/relationships/oleObject" Target="../embeddings/oleObject16.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8.bin"/><Relationship Id="rId5" Type="http://schemas.openxmlformats.org/officeDocument/2006/relationships/image" Target="../media/image31.wmf"/><Relationship Id="rId6" Type="http://schemas.openxmlformats.org/officeDocument/2006/relationships/oleObject" Target="../embeddings/oleObject19.bin"/><Relationship Id="rId7" Type="http://schemas.openxmlformats.org/officeDocument/2006/relationships/image" Target="../media/image32.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jpeg"/><Relationship Id="rId5" Type="http://schemas.openxmlformats.org/officeDocument/2006/relationships/image" Target="../media/image37.jpg"/><Relationship Id="rId1" Type="http://schemas.openxmlformats.org/officeDocument/2006/relationships/slideLayout" Target="../slideLayouts/slideLayout3.xml"/><Relationship Id="rId2" Type="http://schemas.openxmlformats.org/officeDocument/2006/relationships/image" Target="../media/image34.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1.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0.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hangingPunct="1">
              <a:defRPr/>
            </a:pPr>
            <a:r>
              <a:rPr lang="de-DE" b="1" dirty="0" smtClean="0"/>
              <a:t>Non-Standard-Datenbanken</a:t>
            </a:r>
            <a:endParaRPr lang="de-DE" dirty="0" smtClean="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smtClean="0">
                <a:cs typeface="+mn-cs"/>
              </a:rPr>
              <a:t>Approximationstechniken</a:t>
            </a:r>
          </a:p>
          <a:p>
            <a:pPr eaLnBrk="1" hangingPunct="1">
              <a:defRPr/>
            </a:pPr>
            <a:endParaRPr lang="de-DE" dirty="0">
              <a:cs typeface="+mn-cs"/>
            </a:endParaRPr>
          </a:p>
          <a:p>
            <a:pPr eaLnBrk="1" hangingPunct="1">
              <a:defRPr/>
            </a:pPr>
            <a:endParaRPr lang="de-DE" dirty="0" smtClean="0">
              <a:cs typeface="+mn-cs"/>
            </a:endParaRPr>
          </a:p>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defRPr/>
            </a:pPr>
            <a:r>
              <a:rPr lang="de-DE" dirty="0" smtClean="0"/>
              <a:t>Analyse: Werfen von Pfeilen(3)</a:t>
            </a:r>
            <a:endParaRPr lang="de-DE" dirty="0"/>
          </a:p>
        </p:txBody>
      </p:sp>
      <p:sp>
        <p:nvSpPr>
          <p:cNvPr id="19460" name="Rectangle 3"/>
          <p:cNvSpPr>
            <a:spLocks noGrp="1" noChangeArrowheads="1"/>
          </p:cNvSpPr>
          <p:nvPr>
            <p:ph idx="1"/>
          </p:nvPr>
        </p:nvSpPr>
        <p:spPr>
          <a:xfrm>
            <a:off x="457199" y="1196975"/>
            <a:ext cx="8507413" cy="4968875"/>
          </a:xfrm>
        </p:spPr>
        <p:txBody>
          <a:bodyPr/>
          <a:lstStyle/>
          <a:p>
            <a:r>
              <a:rPr lang="de-DE" b="1" dirty="0" smtClean="0">
                <a:solidFill>
                  <a:srgbClr val="0000FF"/>
                </a:solidFill>
              </a:rPr>
              <a:t>Anteil der 1en im </a:t>
            </a:r>
            <a:r>
              <a:rPr lang="de-DE" b="1" dirty="0" err="1" smtClean="0">
                <a:solidFill>
                  <a:srgbClr val="0000FF"/>
                </a:solidFill>
              </a:rPr>
              <a:t>Bitfeld</a:t>
            </a:r>
            <a:r>
              <a:rPr lang="de-DE" b="1" dirty="0" smtClean="0">
                <a:solidFill>
                  <a:srgbClr val="0000FF"/>
                </a:solidFill>
              </a:rPr>
              <a:t> B</a:t>
            </a:r>
            <a:r>
              <a:rPr lang="de-DE" dirty="0" smtClean="0">
                <a:solidFill>
                  <a:srgbClr val="0000FF"/>
                </a:solidFill>
              </a:rPr>
              <a:t> </a:t>
            </a:r>
            <a:r>
              <a:rPr lang="de-DE" b="1" dirty="0" smtClean="0"/>
              <a:t>=</a:t>
            </a:r>
            <a:br>
              <a:rPr lang="de-DE" b="1" dirty="0" smtClean="0"/>
            </a:br>
            <a:r>
              <a:rPr lang="de-DE" b="1" dirty="0" smtClean="0"/>
              <a:t>= </a:t>
            </a:r>
            <a:r>
              <a:rPr lang="de-DE" b="1" dirty="0" smtClean="0">
                <a:solidFill>
                  <a:srgbClr val="D60093"/>
                </a:solidFill>
              </a:rPr>
              <a:t>Wahrscheinlichkeit eines falsch-positiven Resultats</a:t>
            </a:r>
            <a:r>
              <a:rPr lang="de-DE" dirty="0" smtClean="0"/>
              <a:t> </a:t>
            </a:r>
            <a:br>
              <a:rPr lang="de-DE" dirty="0" smtClean="0"/>
            </a:br>
            <a:r>
              <a:rPr lang="de-DE" b="1" dirty="0" smtClean="0"/>
              <a:t>=</a:t>
            </a:r>
            <a:r>
              <a:rPr lang="de-DE" dirty="0" smtClean="0"/>
              <a:t> </a:t>
            </a:r>
            <a:r>
              <a:rPr lang="de-DE" b="1" dirty="0" smtClean="0"/>
              <a:t>1 – </a:t>
            </a:r>
            <a:r>
              <a:rPr lang="de-DE" b="1" dirty="0" err="1" smtClean="0"/>
              <a:t>e</a:t>
            </a:r>
            <a:r>
              <a:rPr lang="de-DE" b="1" baseline="30000" dirty="0" smtClean="0"/>
              <a:t>-m/</a:t>
            </a:r>
            <a:r>
              <a:rPr lang="de-DE" b="1" baseline="30000" dirty="0" err="1" smtClean="0"/>
              <a:t>n</a:t>
            </a:r>
            <a:endParaRPr lang="de-DE" b="1" dirty="0" smtClean="0"/>
          </a:p>
          <a:p>
            <a:endParaRPr lang="de-DE" dirty="0" smtClean="0">
              <a:solidFill>
                <a:srgbClr val="33CC33"/>
              </a:solidFill>
            </a:endParaRPr>
          </a:p>
          <a:p>
            <a:r>
              <a:rPr lang="de-DE" b="1" dirty="0" smtClean="0">
                <a:solidFill>
                  <a:srgbClr val="0000FF"/>
                </a:solidFill>
              </a:rPr>
              <a:t>Beispiel:</a:t>
            </a:r>
            <a:r>
              <a:rPr lang="de-DE" dirty="0" smtClean="0"/>
              <a:t> </a:t>
            </a:r>
            <a:r>
              <a:rPr lang="de-DE" b="1" dirty="0" smtClean="0"/>
              <a:t>10</a:t>
            </a:r>
            <a:r>
              <a:rPr lang="de-DE" b="1" baseline="30000" dirty="0" smtClean="0"/>
              <a:t>9</a:t>
            </a:r>
            <a:r>
              <a:rPr lang="de-DE" dirty="0" smtClean="0"/>
              <a:t> Pfeile, </a:t>
            </a:r>
            <a:r>
              <a:rPr lang="de-DE" b="1" dirty="0" smtClean="0"/>
              <a:t>8∙10</a:t>
            </a:r>
            <a:r>
              <a:rPr lang="de-DE" b="1" baseline="30000" dirty="0" smtClean="0"/>
              <a:t>9</a:t>
            </a:r>
            <a:r>
              <a:rPr lang="de-DE" dirty="0" smtClean="0"/>
              <a:t> Zielfelder</a:t>
            </a:r>
          </a:p>
          <a:p>
            <a:pPr lvl="1"/>
            <a:r>
              <a:rPr lang="de-DE" dirty="0" smtClean="0">
                <a:ea typeface="ＭＳ Ｐゴシック" pitchFamily="34" charset="-128"/>
                <a:cs typeface="ＭＳ Ｐゴシック" pitchFamily="34" charset="-128"/>
              </a:rPr>
              <a:t>Anteil der </a:t>
            </a:r>
            <a:r>
              <a:rPr lang="de-DE" b="1" dirty="0" smtClean="0">
                <a:ea typeface="ＭＳ Ｐゴシック" pitchFamily="34" charset="-128"/>
                <a:cs typeface="ＭＳ Ｐゴシック" pitchFamily="34" charset="-128"/>
              </a:rPr>
              <a:t>1en</a:t>
            </a:r>
            <a:r>
              <a:rPr lang="de-DE" dirty="0" smtClean="0">
                <a:ea typeface="ＭＳ Ｐゴシック" pitchFamily="34" charset="-128"/>
                <a:cs typeface="ＭＳ Ｐゴシック" pitchFamily="34" charset="-128"/>
              </a:rPr>
              <a:t> in </a:t>
            </a:r>
            <a:r>
              <a:rPr lang="de-DE" b="1" dirty="0" smtClean="0">
                <a:ea typeface="ＭＳ Ｐゴシック" pitchFamily="34" charset="-128"/>
                <a:cs typeface="ＭＳ Ｐゴシック" pitchFamily="34" charset="-128"/>
              </a:rPr>
              <a:t>B = 1 – e</a:t>
            </a:r>
            <a:r>
              <a:rPr lang="de-DE" b="1" baseline="30000" dirty="0" smtClean="0">
                <a:ea typeface="ＭＳ Ｐゴシック" pitchFamily="34" charset="-128"/>
                <a:cs typeface="ＭＳ Ｐゴシック" pitchFamily="34" charset="-128"/>
              </a:rPr>
              <a:t>-1/8</a:t>
            </a:r>
            <a:r>
              <a:rPr lang="de-DE" b="1" dirty="0" smtClean="0">
                <a:ea typeface="ＭＳ Ｐゴシック" pitchFamily="34" charset="-128"/>
                <a:cs typeface="ＭＳ Ｐゴシック" pitchFamily="34" charset="-128"/>
              </a:rPr>
              <a:t> = 0.1175</a:t>
            </a:r>
          </a:p>
          <a:p>
            <a:pPr lvl="2"/>
            <a:r>
              <a:rPr lang="de-DE" dirty="0" smtClean="0">
                <a:ea typeface="ＭＳ Ｐゴシック" pitchFamily="34" charset="-128"/>
                <a:cs typeface="ＭＳ Ｐゴシック" pitchFamily="34" charset="-128"/>
              </a:rPr>
              <a:t>Vergleiche mit Schätzung: </a:t>
            </a:r>
            <a:r>
              <a:rPr lang="de-DE" b="1" dirty="0" smtClean="0">
                <a:ea typeface="ＭＳ Ｐゴシック" pitchFamily="34" charset="-128"/>
                <a:cs typeface="ＭＳ Ｐゴシック" pitchFamily="34" charset="-128"/>
              </a:rPr>
              <a:t>1/8 = 0.125</a:t>
            </a:r>
          </a:p>
        </p:txBody>
      </p:sp>
      <p:sp>
        <p:nvSpPr>
          <p:cNvPr id="19458" name="Slide Number Placeholder 5"/>
          <p:cNvSpPr>
            <a:spLocks noGrp="1"/>
          </p:cNvSpPr>
          <p:nvPr>
            <p:ph type="sldNum" sz="quarter" idx="12"/>
          </p:nvPr>
        </p:nvSpPr>
        <p:spPr bwMode="auto">
          <a:noFill/>
          <a:ln>
            <a:miter lim="800000"/>
            <a:headEnd/>
            <a:tailEnd/>
          </a:ln>
        </p:spPr>
        <p:txBody>
          <a:bodyPr/>
          <a:lstStyle/>
          <a:p>
            <a:fld id="{0B323438-2B68-4407-8A2F-891BDB0C5E2A}" type="slidenum">
              <a:rPr lang="de-DE" smtClean="0">
                <a:latin typeface="Calibri" pitchFamily="34" charset="0"/>
                <a:ea typeface="ＭＳ Ｐゴシック" pitchFamily="34" charset="-128"/>
              </a:rPr>
              <a:pPr/>
              <a:t>10</a:t>
            </a:fld>
            <a:endParaRPr lang="de-DE" dirty="0" smtClean="0">
              <a:latin typeface="Calibri" pitchFamily="34" charset="0"/>
              <a:ea typeface="ＭＳ Ｐゴシック" pitchFamily="34" charset="-128"/>
            </a:endParaRPr>
          </a:p>
        </p:txBody>
      </p:sp>
      <p:sp>
        <p:nvSpPr>
          <p:cNvPr id="7"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135488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Bloom-Filter</a:t>
            </a:r>
            <a:endParaRPr lang="de-DE" dirty="0"/>
          </a:p>
        </p:txBody>
      </p:sp>
      <p:sp>
        <p:nvSpPr>
          <p:cNvPr id="20483" name="Content Placeholder 2"/>
          <p:cNvSpPr>
            <a:spLocks noGrp="1"/>
          </p:cNvSpPr>
          <p:nvPr>
            <p:ph idx="1"/>
          </p:nvPr>
        </p:nvSpPr>
        <p:spPr>
          <a:xfrm>
            <a:off x="457200" y="1295400"/>
            <a:ext cx="8534400" cy="5410200"/>
          </a:xfrm>
        </p:spPr>
        <p:txBody>
          <a:bodyPr>
            <a:normAutofit/>
          </a:bodyPr>
          <a:lstStyle/>
          <a:p>
            <a:r>
              <a:rPr lang="de-DE" dirty="0" smtClean="0"/>
              <a:t>Betrachte: </a:t>
            </a:r>
            <a:r>
              <a:rPr lang="de-DE" b="1" dirty="0" smtClean="0"/>
              <a:t>|S| = </a:t>
            </a:r>
            <a:r>
              <a:rPr lang="de-DE" b="1" i="1" dirty="0" smtClean="0"/>
              <a:t>m</a:t>
            </a:r>
            <a:r>
              <a:rPr lang="de-DE" b="1" dirty="0" smtClean="0"/>
              <a:t>, |B| = </a:t>
            </a:r>
            <a:r>
              <a:rPr lang="de-DE" b="1" i="1" dirty="0" err="1" smtClean="0"/>
              <a:t>n</a:t>
            </a:r>
            <a:endParaRPr lang="de-DE" sz="2800" b="1" i="1" dirty="0" smtClean="0">
              <a:solidFill>
                <a:srgbClr val="008000"/>
              </a:solidFill>
            </a:endParaRPr>
          </a:p>
          <a:p>
            <a:r>
              <a:rPr lang="de-DE" dirty="0" smtClean="0">
                <a:solidFill>
                  <a:srgbClr val="0000FF"/>
                </a:solidFill>
              </a:rPr>
              <a:t>Verwende </a:t>
            </a:r>
            <a:r>
              <a:rPr lang="de-DE" b="1" i="1" dirty="0" err="1" smtClean="0">
                <a:solidFill>
                  <a:srgbClr val="0000FF"/>
                </a:solidFill>
              </a:rPr>
              <a:t>k</a:t>
            </a:r>
            <a:r>
              <a:rPr lang="de-DE" dirty="0" smtClean="0">
                <a:solidFill>
                  <a:srgbClr val="0000FF"/>
                </a:solidFill>
              </a:rPr>
              <a:t> unabhängige Hash-Funktionen </a:t>
            </a:r>
            <a:r>
              <a:rPr lang="de-DE" b="1" i="1" dirty="0" smtClean="0">
                <a:solidFill>
                  <a:srgbClr val="0000FF"/>
                </a:solidFill>
              </a:rPr>
              <a:t>h</a:t>
            </a:r>
            <a:r>
              <a:rPr lang="de-DE" b="1" i="1" baseline="-25000" dirty="0" smtClean="0">
                <a:solidFill>
                  <a:srgbClr val="0000FF"/>
                </a:solidFill>
              </a:rPr>
              <a:t>1 </a:t>
            </a:r>
            <a:r>
              <a:rPr lang="de-DE" b="1" i="1" dirty="0" smtClean="0">
                <a:solidFill>
                  <a:srgbClr val="0000FF"/>
                </a:solidFill>
              </a:rPr>
              <a:t>,…, </a:t>
            </a:r>
            <a:r>
              <a:rPr lang="de-DE" b="1" i="1" dirty="0" err="1" smtClean="0">
                <a:solidFill>
                  <a:srgbClr val="0000FF"/>
                </a:solidFill>
              </a:rPr>
              <a:t>h</a:t>
            </a:r>
            <a:r>
              <a:rPr lang="de-DE" b="1" i="1" baseline="-25000" dirty="0" err="1" smtClean="0">
                <a:solidFill>
                  <a:srgbClr val="0000FF"/>
                </a:solidFill>
              </a:rPr>
              <a:t>k</a:t>
            </a:r>
            <a:endParaRPr lang="de-DE" b="1" i="1" baseline="-25000" dirty="0" smtClean="0">
              <a:solidFill>
                <a:srgbClr val="0000FF"/>
              </a:solidFill>
            </a:endParaRPr>
          </a:p>
          <a:p>
            <a:r>
              <a:rPr lang="de-DE" b="1" dirty="0" smtClean="0">
                <a:solidFill>
                  <a:srgbClr val="D60093"/>
                </a:solidFill>
              </a:rPr>
              <a:t>Initialisierung:</a:t>
            </a:r>
          </a:p>
          <a:p>
            <a:pPr lvl="1"/>
            <a:r>
              <a:rPr lang="de-DE" dirty="0" smtClean="0"/>
              <a:t>Besetze </a:t>
            </a:r>
            <a:r>
              <a:rPr lang="de-DE" b="1" dirty="0" smtClean="0"/>
              <a:t>B </a:t>
            </a:r>
            <a:r>
              <a:rPr lang="de-DE" dirty="0" smtClean="0"/>
              <a:t>mit </a:t>
            </a:r>
            <a:r>
              <a:rPr lang="de-DE" b="1" dirty="0" smtClean="0"/>
              <a:t>0en</a:t>
            </a:r>
          </a:p>
          <a:p>
            <a:pPr lvl="1"/>
            <a:r>
              <a:rPr lang="de-DE" dirty="0" err="1" smtClean="0"/>
              <a:t>Hashe</a:t>
            </a:r>
            <a:r>
              <a:rPr lang="de-DE" dirty="0" smtClean="0"/>
              <a:t> jedes Element </a:t>
            </a:r>
            <a:r>
              <a:rPr lang="de-DE" b="1" i="1" dirty="0" smtClean="0"/>
              <a:t>s</a:t>
            </a:r>
            <a:r>
              <a:rPr lang="de-DE" b="1" i="1" dirty="0" smtClean="0">
                <a:sym typeface="Symbol"/>
              </a:rPr>
              <a:t> </a:t>
            </a:r>
            <a:r>
              <a:rPr lang="de-DE" b="1" i="1" dirty="0" smtClean="0"/>
              <a:t>S</a:t>
            </a:r>
            <a:r>
              <a:rPr lang="de-DE" dirty="0" smtClean="0"/>
              <a:t> mit jeder Hash-Funktion </a:t>
            </a:r>
            <a:r>
              <a:rPr lang="de-DE" b="1" i="1" dirty="0" smtClean="0"/>
              <a:t>h</a:t>
            </a:r>
            <a:r>
              <a:rPr lang="de-DE" b="1" i="1" baseline="-25000" dirty="0" smtClean="0"/>
              <a:t>i</a:t>
            </a:r>
            <a:r>
              <a:rPr lang="de-DE" dirty="0" smtClean="0"/>
              <a:t>, </a:t>
            </a:r>
            <a:br>
              <a:rPr lang="de-DE" dirty="0" smtClean="0"/>
            </a:br>
            <a:r>
              <a:rPr lang="de-DE" dirty="0" smtClean="0"/>
              <a:t>setze </a:t>
            </a:r>
            <a:r>
              <a:rPr lang="de-DE" b="1" dirty="0" smtClean="0">
                <a:solidFill>
                  <a:srgbClr val="0000FF"/>
                </a:solidFill>
              </a:rPr>
              <a:t>B[</a:t>
            </a:r>
            <a:r>
              <a:rPr lang="de-DE" b="1" i="1" dirty="0" smtClean="0">
                <a:solidFill>
                  <a:srgbClr val="0000FF"/>
                </a:solidFill>
              </a:rPr>
              <a:t>h</a:t>
            </a:r>
            <a:r>
              <a:rPr lang="de-DE" b="1" i="1" baseline="-25000" dirty="0" smtClean="0">
                <a:solidFill>
                  <a:srgbClr val="0000FF"/>
                </a:solidFill>
              </a:rPr>
              <a:t>i</a:t>
            </a:r>
            <a:r>
              <a:rPr lang="de-DE" b="1" i="1" dirty="0" smtClean="0">
                <a:solidFill>
                  <a:srgbClr val="0000FF"/>
                </a:solidFill>
              </a:rPr>
              <a:t>(s)</a:t>
            </a:r>
            <a:r>
              <a:rPr lang="de-DE" b="1" dirty="0" smtClean="0">
                <a:solidFill>
                  <a:srgbClr val="0000FF"/>
                </a:solidFill>
              </a:rPr>
              <a:t>] = 1</a:t>
            </a:r>
            <a:r>
              <a:rPr lang="de-DE" dirty="0" smtClean="0"/>
              <a:t>   (für jedes </a:t>
            </a:r>
            <a:r>
              <a:rPr lang="de-DE" b="1" i="1" dirty="0" smtClean="0"/>
              <a:t>i = 1,.., </a:t>
            </a:r>
            <a:r>
              <a:rPr lang="de-DE" b="1" i="1" dirty="0" err="1" smtClean="0"/>
              <a:t>k</a:t>
            </a:r>
            <a:r>
              <a:rPr lang="de-DE" dirty="0" smtClean="0"/>
              <a:t>)</a:t>
            </a:r>
          </a:p>
          <a:p>
            <a:r>
              <a:rPr lang="de-DE" b="1" dirty="0" smtClean="0">
                <a:solidFill>
                  <a:srgbClr val="D60093"/>
                </a:solidFill>
              </a:rPr>
              <a:t>Laufzeit:</a:t>
            </a:r>
          </a:p>
          <a:p>
            <a:pPr lvl="1"/>
            <a:r>
              <a:rPr lang="de-DE" dirty="0" smtClean="0"/>
              <a:t>Wenn ein Stromelement mit Schlüssel </a:t>
            </a:r>
            <a:r>
              <a:rPr lang="de-DE" b="1" i="1" dirty="0" smtClean="0"/>
              <a:t>x</a:t>
            </a:r>
            <a:r>
              <a:rPr lang="de-DE" dirty="0" smtClean="0"/>
              <a:t> erscheint</a:t>
            </a:r>
          </a:p>
          <a:p>
            <a:pPr lvl="2"/>
            <a:r>
              <a:rPr lang="de-DE" dirty="0" smtClean="0">
                <a:ea typeface="ＭＳ Ｐゴシック" pitchFamily="34" charset="-128"/>
                <a:cs typeface="ＭＳ Ｐゴシック" pitchFamily="34" charset="-128"/>
              </a:rPr>
              <a:t>Falls </a:t>
            </a:r>
            <a:r>
              <a:rPr lang="de-DE" b="1" dirty="0" smtClean="0">
                <a:solidFill>
                  <a:srgbClr val="0000FF"/>
                </a:solidFill>
                <a:ea typeface="ＭＳ Ｐゴシック" pitchFamily="34" charset="-128"/>
                <a:cs typeface="ＭＳ Ｐゴシック" pitchFamily="34" charset="-128"/>
              </a:rPr>
              <a:t>B[</a:t>
            </a:r>
            <a:r>
              <a:rPr lang="de-DE" b="1" i="1" dirty="0" smtClean="0">
                <a:solidFill>
                  <a:srgbClr val="0000FF"/>
                </a:solidFill>
                <a:ea typeface="ＭＳ Ｐゴシック" pitchFamily="34" charset="-128"/>
                <a:cs typeface="ＭＳ Ｐゴシック" pitchFamily="34" charset="-128"/>
              </a:rPr>
              <a:t>h</a:t>
            </a:r>
            <a:r>
              <a:rPr lang="de-DE" b="1" i="1" baseline="-25000" dirty="0" smtClean="0">
                <a:solidFill>
                  <a:srgbClr val="0000FF"/>
                </a:solidFill>
                <a:ea typeface="ＭＳ Ｐゴシック" pitchFamily="34" charset="-128"/>
                <a:cs typeface="ＭＳ Ｐゴシック" pitchFamily="34" charset="-128"/>
              </a:rPr>
              <a:t>i</a:t>
            </a:r>
            <a:r>
              <a:rPr lang="de-DE" b="1" i="1" dirty="0" smtClean="0">
                <a:solidFill>
                  <a:srgbClr val="0000FF"/>
                </a:solidFill>
                <a:ea typeface="ＭＳ Ｐゴシック" pitchFamily="34" charset="-128"/>
                <a:cs typeface="ＭＳ Ｐゴシック" pitchFamily="34" charset="-128"/>
              </a:rPr>
              <a:t>(x)</a:t>
            </a:r>
            <a:r>
              <a:rPr lang="de-DE" b="1" dirty="0" smtClean="0">
                <a:solidFill>
                  <a:srgbClr val="0000FF"/>
                </a:solidFill>
                <a:ea typeface="ＭＳ Ｐゴシック" pitchFamily="34" charset="-128"/>
                <a:cs typeface="ＭＳ Ｐゴシック" pitchFamily="34" charset="-128"/>
              </a:rPr>
              <a:t>] = 1</a:t>
            </a:r>
            <a:r>
              <a:rPr lang="de-DE" dirty="0" smtClean="0">
                <a:ea typeface="ＭＳ Ｐゴシック" pitchFamily="34" charset="-128"/>
                <a:cs typeface="ＭＳ Ｐゴシック" pitchFamily="34" charset="-128"/>
              </a:rPr>
              <a:t> </a:t>
            </a:r>
            <a:r>
              <a:rPr lang="de-DE" b="1" u="sng" dirty="0" smtClean="0">
                <a:solidFill>
                  <a:srgbClr val="D60093"/>
                </a:solidFill>
                <a:ea typeface="ＭＳ Ｐゴシック" pitchFamily="34" charset="-128"/>
                <a:cs typeface="ＭＳ Ｐゴシック" pitchFamily="34" charset="-128"/>
              </a:rPr>
              <a:t>für alle </a:t>
            </a:r>
            <a:r>
              <a:rPr lang="de-DE" b="1" i="1" dirty="0" smtClean="0">
                <a:solidFill>
                  <a:srgbClr val="0000FF"/>
                </a:solidFill>
                <a:ea typeface="ＭＳ Ｐゴシック" pitchFamily="34" charset="-128"/>
                <a:cs typeface="ＭＳ Ｐゴシック" pitchFamily="34" charset="-128"/>
              </a:rPr>
              <a:t>i </a:t>
            </a:r>
            <a:r>
              <a:rPr lang="de-DE" b="1" dirty="0" smtClean="0">
                <a:solidFill>
                  <a:srgbClr val="0000FF"/>
                </a:solidFill>
                <a:ea typeface="ＭＳ Ｐゴシック" pitchFamily="34" charset="-128"/>
                <a:cs typeface="ＭＳ Ｐゴシック" pitchFamily="34" charset="-128"/>
              </a:rPr>
              <a:t>= 1,..., </a:t>
            </a:r>
            <a:r>
              <a:rPr lang="de-DE" b="1" i="1" dirty="0" err="1" smtClean="0">
                <a:solidFill>
                  <a:srgbClr val="0000FF"/>
                </a:solidFill>
                <a:ea typeface="ＭＳ Ｐゴシック" pitchFamily="34" charset="-128"/>
                <a:cs typeface="ＭＳ Ｐゴシック" pitchFamily="34" charset="-128"/>
              </a:rPr>
              <a:t>k</a:t>
            </a:r>
            <a:r>
              <a:rPr lang="de-DE" dirty="0" smtClean="0">
                <a:ea typeface="ＭＳ Ｐゴシック" pitchFamily="34" charset="-128"/>
                <a:cs typeface="ＭＳ Ｐゴシック" pitchFamily="34" charset="-128"/>
              </a:rPr>
              <a:t> dann deklariere, dass </a:t>
            </a:r>
            <a:r>
              <a:rPr lang="de-DE" b="1" i="1" dirty="0" smtClean="0">
                <a:ea typeface="ＭＳ Ｐゴシック" pitchFamily="34" charset="-128"/>
                <a:cs typeface="ＭＳ Ｐゴシック" pitchFamily="34" charset="-128"/>
              </a:rPr>
              <a:t>x</a:t>
            </a:r>
            <a:r>
              <a:rPr lang="de-DE" dirty="0" smtClean="0">
                <a:ea typeface="ＭＳ Ｐゴシック" pitchFamily="34" charset="-128"/>
                <a:cs typeface="ＭＳ Ｐゴシック" pitchFamily="34" charset="-128"/>
              </a:rPr>
              <a:t> in</a:t>
            </a:r>
            <a:r>
              <a:rPr lang="de-DE" b="1" dirty="0" smtClean="0">
                <a:ea typeface="ＭＳ Ｐゴシック" pitchFamily="34" charset="-128"/>
                <a:cs typeface="ＭＳ Ｐゴシック" pitchFamily="34" charset="-128"/>
              </a:rPr>
              <a:t> </a:t>
            </a:r>
            <a:r>
              <a:rPr lang="de-DE" b="1" i="1" dirty="0" smtClean="0">
                <a:ea typeface="ＭＳ Ｐゴシック" pitchFamily="34" charset="-128"/>
                <a:cs typeface="ＭＳ Ｐゴシック" pitchFamily="34" charset="-128"/>
              </a:rPr>
              <a:t>S</a:t>
            </a:r>
          </a:p>
          <a:p>
            <a:pPr lvl="3"/>
            <a:r>
              <a:rPr lang="de-DE" dirty="0" smtClean="0">
                <a:ea typeface="ＭＳ Ｐゴシック" pitchFamily="34" charset="-128"/>
                <a:cs typeface="ＭＳ Ｐゴシック" pitchFamily="34" charset="-128"/>
              </a:rPr>
              <a:t>Also, </a:t>
            </a:r>
            <a:r>
              <a:rPr lang="de-DE" b="1" i="1" dirty="0" smtClean="0">
                <a:ea typeface="ＭＳ Ｐゴシック" pitchFamily="34" charset="-128"/>
                <a:cs typeface="ＭＳ Ｐゴシック" pitchFamily="34" charset="-128"/>
              </a:rPr>
              <a:t>x</a:t>
            </a:r>
            <a:r>
              <a:rPr lang="de-DE" dirty="0" smtClean="0">
                <a:ea typeface="ＭＳ Ｐゴシック" pitchFamily="34" charset="-128"/>
                <a:cs typeface="ＭＳ Ｐゴシック" pitchFamily="34" charset="-128"/>
              </a:rPr>
              <a:t> </a:t>
            </a:r>
            <a:r>
              <a:rPr lang="de-DE" dirty="0" err="1" smtClean="0">
                <a:ea typeface="ＭＳ Ｐゴシック" pitchFamily="34" charset="-128"/>
                <a:cs typeface="ＭＳ Ｐゴシック" pitchFamily="34" charset="-128"/>
              </a:rPr>
              <a:t>hasht</a:t>
            </a:r>
            <a:r>
              <a:rPr lang="de-DE" dirty="0" smtClean="0">
                <a:ea typeface="ＭＳ Ｐゴシック" pitchFamily="34" charset="-128"/>
                <a:cs typeface="ＭＳ Ｐゴシック" pitchFamily="34" charset="-128"/>
              </a:rPr>
              <a:t> auf ein </a:t>
            </a:r>
            <a:r>
              <a:rPr lang="de-DE" dirty="0" err="1" smtClean="0">
                <a:ea typeface="ＭＳ Ｐゴシック" pitchFamily="34" charset="-128"/>
                <a:cs typeface="ＭＳ Ｐゴシック" pitchFamily="34" charset="-128"/>
              </a:rPr>
              <a:t>Hashfeld</a:t>
            </a:r>
            <a:r>
              <a:rPr lang="de-DE" dirty="0" smtClean="0">
                <a:ea typeface="ＭＳ Ｐゴシック" pitchFamily="34" charset="-128"/>
                <a:cs typeface="ＭＳ Ｐゴシック" pitchFamily="34" charset="-128"/>
              </a:rPr>
              <a:t> mit </a:t>
            </a:r>
            <a:r>
              <a:rPr lang="de-DE" b="1" dirty="0" smtClean="0">
                <a:ea typeface="ＭＳ Ｐゴシック" pitchFamily="34" charset="-128"/>
                <a:cs typeface="ＭＳ Ｐゴシック" pitchFamily="34" charset="-128"/>
              </a:rPr>
              <a:t>1 </a:t>
            </a:r>
            <a:r>
              <a:rPr lang="de-DE" dirty="0" smtClean="0">
                <a:ea typeface="ＭＳ Ｐゴシック" pitchFamily="34" charset="-128"/>
                <a:cs typeface="ＭＳ Ｐゴシック" pitchFamily="34" charset="-128"/>
              </a:rPr>
              <a:t>für jede Hash-Funktion </a:t>
            </a:r>
            <a:r>
              <a:rPr lang="de-DE" b="1" i="1" dirty="0" smtClean="0">
                <a:ea typeface="ＭＳ Ｐゴシック" pitchFamily="34" charset="-128"/>
                <a:cs typeface="ＭＳ Ｐゴシック" pitchFamily="34" charset="-128"/>
              </a:rPr>
              <a:t>h</a:t>
            </a:r>
            <a:r>
              <a:rPr lang="de-DE" b="1" i="1" baseline="-25000" dirty="0" smtClean="0">
                <a:ea typeface="ＭＳ Ｐゴシック" pitchFamily="34" charset="-128"/>
                <a:cs typeface="ＭＳ Ｐゴシック" pitchFamily="34" charset="-128"/>
              </a:rPr>
              <a:t>i</a:t>
            </a:r>
            <a:r>
              <a:rPr lang="de-DE" b="1" i="1" dirty="0" smtClean="0"/>
              <a:t>(x)</a:t>
            </a:r>
            <a:endParaRPr lang="de-DE" b="1" i="1" baseline="-25000" dirty="0" smtClean="0">
              <a:ea typeface="ＭＳ Ｐゴシック" pitchFamily="34" charset="-128"/>
              <a:cs typeface="ＭＳ Ｐゴシック" pitchFamily="34" charset="-128"/>
            </a:endParaRPr>
          </a:p>
          <a:p>
            <a:pPr lvl="2"/>
            <a:r>
              <a:rPr lang="de-DE" dirty="0" smtClean="0">
                <a:ea typeface="ＭＳ Ｐゴシック" pitchFamily="34" charset="-128"/>
                <a:cs typeface="ＭＳ Ｐゴシック" pitchFamily="34" charset="-128"/>
              </a:rPr>
              <a:t>Sonst, ignoriere Element </a:t>
            </a:r>
            <a:r>
              <a:rPr lang="de-DE" b="1" i="1" dirty="0" smtClean="0">
                <a:ea typeface="ＭＳ Ｐゴシック" pitchFamily="34" charset="-128"/>
                <a:cs typeface="ＭＳ Ｐゴシック" pitchFamily="34" charset="-128"/>
              </a:rPr>
              <a:t>x</a:t>
            </a:r>
          </a:p>
        </p:txBody>
      </p:sp>
      <p:sp>
        <p:nvSpPr>
          <p:cNvPr id="20486" name="Slide Number Placeholder 5"/>
          <p:cNvSpPr>
            <a:spLocks noGrp="1"/>
          </p:cNvSpPr>
          <p:nvPr>
            <p:ph type="sldNum" sz="quarter" idx="12"/>
          </p:nvPr>
        </p:nvSpPr>
        <p:spPr bwMode="auto">
          <a:noFill/>
          <a:ln>
            <a:miter lim="800000"/>
            <a:headEnd/>
            <a:tailEnd/>
          </a:ln>
        </p:spPr>
        <p:txBody>
          <a:bodyPr/>
          <a:lstStyle/>
          <a:p>
            <a:fld id="{68AC50E9-5C52-4278-A61F-EF38E389DB43}" type="slidenum">
              <a:rPr lang="de-DE" smtClean="0">
                <a:latin typeface="Calibri" pitchFamily="34" charset="0"/>
                <a:ea typeface="ＭＳ Ｐゴシック" pitchFamily="34" charset="-128"/>
              </a:rPr>
              <a:pPr/>
              <a:t>11</a:t>
            </a:fld>
            <a:endParaRPr lang="de-DE" dirty="0" smtClean="0">
              <a:latin typeface="Calibri" pitchFamily="34" charset="0"/>
              <a:ea typeface="ＭＳ Ｐゴシック" pitchFamily="34" charset="-128"/>
            </a:endParaRPr>
          </a:p>
        </p:txBody>
      </p:sp>
      <p:sp>
        <p:nvSpPr>
          <p:cNvPr id="3" name="TextBox 2"/>
          <p:cNvSpPr txBox="1"/>
          <p:nvPr/>
        </p:nvSpPr>
        <p:spPr>
          <a:xfrm>
            <a:off x="6692236" y="3677334"/>
            <a:ext cx="1479892" cy="646331"/>
          </a:xfrm>
          <a:prstGeom prst="rect">
            <a:avLst/>
          </a:prstGeom>
          <a:noFill/>
        </p:spPr>
        <p:txBody>
          <a:bodyPr wrap="none" rtlCol="0">
            <a:spAutoFit/>
          </a:bodyPr>
          <a:lstStyle/>
          <a:p>
            <a:r>
              <a:rPr lang="de-DE" dirty="0" smtClean="0">
                <a:solidFill>
                  <a:srgbClr val="008000"/>
                </a:solidFill>
                <a:latin typeface="Arial" pitchFamily="34" charset="0"/>
                <a:cs typeface="Arial" pitchFamily="34" charset="0"/>
              </a:rPr>
              <a:t>Es gibt nur </a:t>
            </a:r>
            <a:br>
              <a:rPr lang="de-DE" dirty="0" smtClean="0">
                <a:solidFill>
                  <a:srgbClr val="008000"/>
                </a:solidFill>
                <a:latin typeface="Arial" pitchFamily="34" charset="0"/>
                <a:cs typeface="Arial" pitchFamily="34" charset="0"/>
              </a:rPr>
            </a:br>
            <a:r>
              <a:rPr lang="de-DE" i="1" dirty="0" smtClean="0">
                <a:solidFill>
                  <a:srgbClr val="008000"/>
                </a:solidFill>
                <a:latin typeface="Arial" pitchFamily="34" charset="0"/>
                <a:cs typeface="Arial" pitchFamily="34" charset="0"/>
              </a:rPr>
              <a:t>ein</a:t>
            </a:r>
            <a:r>
              <a:rPr lang="de-DE" dirty="0" smtClean="0">
                <a:solidFill>
                  <a:srgbClr val="008000"/>
                </a:solidFill>
                <a:latin typeface="Arial" pitchFamily="34" charset="0"/>
                <a:cs typeface="Arial" pitchFamily="34" charset="0"/>
              </a:rPr>
              <a:t> </a:t>
            </a:r>
            <a:r>
              <a:rPr lang="de-DE" dirty="0" err="1" smtClean="0">
                <a:solidFill>
                  <a:srgbClr val="008000"/>
                </a:solidFill>
                <a:latin typeface="Arial" pitchFamily="34" charset="0"/>
                <a:cs typeface="Arial" pitchFamily="34" charset="0"/>
              </a:rPr>
              <a:t>Bitfeld</a:t>
            </a:r>
            <a:r>
              <a:rPr lang="de-DE" dirty="0" smtClean="0">
                <a:solidFill>
                  <a:srgbClr val="008000"/>
                </a:solidFill>
                <a:latin typeface="Arial" pitchFamily="34" charset="0"/>
                <a:cs typeface="Arial" pitchFamily="34" charset="0"/>
              </a:rPr>
              <a:t> B!</a:t>
            </a:r>
            <a:endParaRPr lang="de-DE" dirty="0" smtClean="0">
              <a:latin typeface="Arial" pitchFamily="34" charset="0"/>
              <a:cs typeface="Arial" pitchFamily="34" charset="0"/>
            </a:endParaRPr>
          </a:p>
        </p:txBody>
      </p:sp>
      <p:sp>
        <p:nvSpPr>
          <p:cNvPr id="7"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184821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8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Bloom Filter – Analyse (1)</a:t>
            </a:r>
            <a:endParaRPr lang="de-DE" dirty="0"/>
          </a:p>
        </p:txBody>
      </p:sp>
      <p:sp>
        <p:nvSpPr>
          <p:cNvPr id="3" name="Content Placeholder 2"/>
          <p:cNvSpPr>
            <a:spLocks noGrp="1"/>
          </p:cNvSpPr>
          <p:nvPr>
            <p:ph idx="1"/>
          </p:nvPr>
        </p:nvSpPr>
        <p:spPr/>
        <p:txBody>
          <a:bodyPr/>
          <a:lstStyle/>
          <a:p>
            <a:r>
              <a:rPr lang="de-DE" b="1" dirty="0" smtClean="0">
                <a:solidFill>
                  <a:srgbClr val="D60093"/>
                </a:solidFill>
              </a:rPr>
              <a:t>Welcher Anteil des Bitfeldes ist mit 1en gefüllt?</a:t>
            </a:r>
          </a:p>
          <a:p>
            <a:pPr lvl="1"/>
            <a:r>
              <a:rPr lang="de-DE" dirty="0" smtClean="0">
                <a:ea typeface="ＭＳ Ｐゴシック" pitchFamily="34" charset="-128"/>
                <a:cs typeface="ＭＳ Ｐゴシック" pitchFamily="34" charset="-128"/>
              </a:rPr>
              <a:t>Werfe </a:t>
            </a:r>
            <a:r>
              <a:rPr lang="de-DE" b="1" i="1" dirty="0" err="1" smtClean="0">
                <a:ea typeface="ＭＳ Ｐゴシック" pitchFamily="34" charset="-128"/>
                <a:cs typeface="ＭＳ Ｐゴシック" pitchFamily="34" charset="-128"/>
              </a:rPr>
              <a:t>k∙m</a:t>
            </a:r>
            <a:r>
              <a:rPr lang="de-DE" dirty="0" smtClean="0">
                <a:ea typeface="ＭＳ Ｐゴシック" pitchFamily="34" charset="-128"/>
                <a:cs typeface="ＭＳ Ｐゴシック" pitchFamily="34" charset="-128"/>
              </a:rPr>
              <a:t> Pfeile auf </a:t>
            </a:r>
            <a:r>
              <a:rPr lang="de-DE" b="1" i="1" dirty="0" err="1" smtClean="0">
                <a:ea typeface="ＭＳ Ｐゴシック" pitchFamily="34" charset="-128"/>
                <a:cs typeface="ＭＳ Ｐゴシック" pitchFamily="34" charset="-128"/>
              </a:rPr>
              <a:t>n</a:t>
            </a:r>
            <a:r>
              <a:rPr lang="de-DE" dirty="0" smtClean="0">
                <a:ea typeface="ＭＳ Ｐゴシック" pitchFamily="34" charset="-128"/>
                <a:cs typeface="ＭＳ Ｐゴシック" pitchFamily="34" charset="-128"/>
              </a:rPr>
              <a:t> Zielfelder</a:t>
            </a:r>
          </a:p>
          <a:p>
            <a:pPr lvl="1"/>
            <a:r>
              <a:rPr lang="de-DE" dirty="0" smtClean="0">
                <a:ea typeface="ＭＳ Ｐゴシック" pitchFamily="34" charset="-128"/>
                <a:cs typeface="ＭＳ Ｐゴシック" pitchFamily="34" charset="-128"/>
              </a:rPr>
              <a:t>Der Anteil an </a:t>
            </a:r>
            <a:r>
              <a:rPr lang="de-DE" b="1" dirty="0" smtClean="0">
                <a:ea typeface="ＭＳ Ｐゴシック" pitchFamily="34" charset="-128"/>
                <a:cs typeface="ＭＳ Ｐゴシック" pitchFamily="34" charset="-128"/>
              </a:rPr>
              <a:t>1</a:t>
            </a:r>
            <a:r>
              <a:rPr lang="de-DE" dirty="0" smtClean="0">
                <a:ea typeface="ＭＳ Ｐゴシック" pitchFamily="34" charset="-128"/>
                <a:cs typeface="ＭＳ Ｐゴシック" pitchFamily="34" charset="-128"/>
              </a:rPr>
              <a:t>en ist also </a:t>
            </a:r>
            <a:r>
              <a:rPr lang="de-DE" b="1" i="1" dirty="0" smtClean="0">
                <a:solidFill>
                  <a:srgbClr val="0000FF"/>
                </a:solidFill>
                <a:ea typeface="ＭＳ Ｐゴシック" pitchFamily="34" charset="-128"/>
                <a:cs typeface="ＭＳ Ｐゴシック" pitchFamily="34" charset="-128"/>
              </a:rPr>
              <a:t>(1 – </a:t>
            </a:r>
            <a:r>
              <a:rPr lang="de-DE" b="1" i="1" dirty="0" err="1" smtClean="0">
                <a:solidFill>
                  <a:srgbClr val="0000FF"/>
                </a:solidFill>
                <a:ea typeface="ＭＳ Ｐゴシック" pitchFamily="34" charset="-128"/>
                <a:cs typeface="ＭＳ Ｐゴシック" pitchFamily="34" charset="-128"/>
              </a:rPr>
              <a:t>e</a:t>
            </a:r>
            <a:r>
              <a:rPr lang="de-DE" b="1" i="1" baseline="30000" dirty="0" smtClean="0">
                <a:solidFill>
                  <a:srgbClr val="0000FF"/>
                </a:solidFill>
                <a:ea typeface="ＭＳ Ｐゴシック" pitchFamily="34" charset="-128"/>
                <a:cs typeface="ＭＳ Ｐゴシック" pitchFamily="34" charset="-128"/>
              </a:rPr>
              <a:t>-km/</a:t>
            </a:r>
            <a:r>
              <a:rPr lang="de-DE" b="1" i="1" baseline="30000" dirty="0" err="1" smtClean="0">
                <a:solidFill>
                  <a:srgbClr val="0000FF"/>
                </a:solidFill>
                <a:ea typeface="ＭＳ Ｐゴシック" pitchFamily="34" charset="-128"/>
                <a:cs typeface="ＭＳ Ｐゴシック" pitchFamily="34" charset="-128"/>
              </a:rPr>
              <a:t>n</a:t>
            </a:r>
            <a:r>
              <a:rPr lang="de-DE" b="1" i="1" dirty="0" smtClean="0">
                <a:solidFill>
                  <a:srgbClr val="0000FF"/>
                </a:solidFill>
                <a:ea typeface="ＭＳ Ｐゴシック" pitchFamily="34" charset="-128"/>
                <a:cs typeface="ＭＳ Ｐゴシック" pitchFamily="34" charset="-128"/>
              </a:rPr>
              <a:t>)</a:t>
            </a:r>
          </a:p>
          <a:p>
            <a:pPr lvl="8"/>
            <a:endParaRPr lang="de-DE" dirty="0" smtClean="0">
              <a:ea typeface="ＭＳ Ｐゴシック" pitchFamily="34" charset="-128"/>
              <a:cs typeface="ＭＳ Ｐゴシック" pitchFamily="34" charset="-128"/>
            </a:endParaRPr>
          </a:p>
          <a:p>
            <a:r>
              <a:rPr lang="de-DE" dirty="0" smtClean="0"/>
              <a:t>Aber wir haben </a:t>
            </a:r>
            <a:r>
              <a:rPr lang="de-DE" b="1" i="1" dirty="0" err="1" smtClean="0"/>
              <a:t>k</a:t>
            </a:r>
            <a:r>
              <a:rPr lang="de-DE" dirty="0" smtClean="0"/>
              <a:t> unabhängige Hash-Funktionen und wir lassen </a:t>
            </a:r>
            <a:r>
              <a:rPr lang="de-DE" b="1" i="1" dirty="0" smtClean="0"/>
              <a:t>x</a:t>
            </a:r>
            <a:r>
              <a:rPr lang="de-DE" dirty="0" smtClean="0"/>
              <a:t> nur durch, falls </a:t>
            </a:r>
            <a:r>
              <a:rPr lang="de-DE" b="1" dirty="0" smtClean="0"/>
              <a:t>alle </a:t>
            </a:r>
            <a:r>
              <a:rPr lang="de-DE" b="1" i="1" dirty="0" err="1" smtClean="0"/>
              <a:t>k</a:t>
            </a:r>
            <a:r>
              <a:rPr lang="de-DE" dirty="0" smtClean="0"/>
              <a:t> Hashvorgängen das Element </a:t>
            </a:r>
            <a:r>
              <a:rPr lang="de-DE" b="1" i="1" dirty="0" smtClean="0"/>
              <a:t>x</a:t>
            </a:r>
            <a:r>
              <a:rPr lang="de-DE" dirty="0" smtClean="0"/>
              <a:t> auf eine </a:t>
            </a:r>
            <a:r>
              <a:rPr lang="de-DE" dirty="0" err="1" smtClean="0"/>
              <a:t>Bitfeld</a:t>
            </a:r>
            <a:r>
              <a:rPr lang="de-DE" dirty="0" smtClean="0"/>
              <a:t> mit Wert </a:t>
            </a:r>
            <a:r>
              <a:rPr lang="de-DE" b="1" dirty="0" smtClean="0"/>
              <a:t>1</a:t>
            </a:r>
            <a:r>
              <a:rPr lang="de-DE" dirty="0" smtClean="0"/>
              <a:t> abbilden</a:t>
            </a:r>
            <a:endParaRPr lang="de-DE" b="1" dirty="0" smtClean="0"/>
          </a:p>
          <a:p>
            <a:pPr lvl="8"/>
            <a:endParaRPr lang="de-DE" dirty="0" smtClean="0"/>
          </a:p>
          <a:p>
            <a:r>
              <a:rPr lang="de-DE" dirty="0" smtClean="0"/>
              <a:t>Also ist die </a:t>
            </a:r>
            <a:r>
              <a:rPr lang="de-DE" b="1" dirty="0" smtClean="0">
                <a:solidFill>
                  <a:srgbClr val="D70093"/>
                </a:solidFill>
              </a:rPr>
              <a:t>Wahrscheinlichkeit für ein </a:t>
            </a:r>
            <a:r>
              <a:rPr lang="de-DE" dirty="0" smtClean="0"/>
              <a:t/>
            </a:r>
            <a:br>
              <a:rPr lang="de-DE" dirty="0" smtClean="0"/>
            </a:br>
            <a:r>
              <a:rPr lang="de-DE" b="1" dirty="0" smtClean="0">
                <a:solidFill>
                  <a:srgbClr val="D60093"/>
                </a:solidFill>
              </a:rPr>
              <a:t>falsch-positives </a:t>
            </a:r>
            <a:r>
              <a:rPr lang="de-DE" dirty="0" smtClean="0"/>
              <a:t>Resultat</a:t>
            </a:r>
            <a:r>
              <a:rPr lang="de-DE" b="1" dirty="0" smtClean="0"/>
              <a:t> </a:t>
            </a:r>
            <a:r>
              <a:rPr lang="de-DE" b="1" dirty="0" smtClean="0">
                <a:solidFill>
                  <a:srgbClr val="0000FF"/>
                </a:solidFill>
              </a:rPr>
              <a:t>= </a:t>
            </a:r>
            <a:r>
              <a:rPr lang="de-DE" b="1" i="1" dirty="0" smtClean="0">
                <a:solidFill>
                  <a:srgbClr val="0000FF"/>
                </a:solidFill>
              </a:rPr>
              <a:t>(1 – </a:t>
            </a:r>
            <a:r>
              <a:rPr lang="de-DE" b="1" i="1" dirty="0" err="1" smtClean="0">
                <a:solidFill>
                  <a:srgbClr val="0000FF"/>
                </a:solidFill>
              </a:rPr>
              <a:t>e</a:t>
            </a:r>
            <a:r>
              <a:rPr lang="de-DE" b="1" i="1" baseline="30000" dirty="0" smtClean="0">
                <a:solidFill>
                  <a:srgbClr val="0000FF"/>
                </a:solidFill>
              </a:rPr>
              <a:t>-km/</a:t>
            </a:r>
            <a:r>
              <a:rPr lang="de-DE" b="1" i="1" baseline="30000" dirty="0" err="1" smtClean="0">
                <a:solidFill>
                  <a:srgbClr val="0000FF"/>
                </a:solidFill>
              </a:rPr>
              <a:t>n</a:t>
            </a:r>
            <a:r>
              <a:rPr lang="de-DE" b="1" i="1" dirty="0" smtClean="0">
                <a:solidFill>
                  <a:srgbClr val="0000FF"/>
                </a:solidFill>
              </a:rPr>
              <a:t>)</a:t>
            </a:r>
            <a:r>
              <a:rPr lang="de-DE" b="1" i="1" baseline="30000" dirty="0" err="1" smtClean="0">
                <a:solidFill>
                  <a:srgbClr val="0000FF"/>
                </a:solidFill>
              </a:rPr>
              <a:t>k</a:t>
            </a:r>
            <a:endParaRPr lang="de-DE" b="1" i="1" dirty="0" smtClean="0">
              <a:solidFill>
                <a:srgbClr val="0000FF"/>
              </a:solidFill>
            </a:endParaRPr>
          </a:p>
        </p:txBody>
      </p:sp>
      <p:sp>
        <p:nvSpPr>
          <p:cNvPr id="21510" name="Slide Number Placeholder 5"/>
          <p:cNvSpPr>
            <a:spLocks noGrp="1"/>
          </p:cNvSpPr>
          <p:nvPr>
            <p:ph type="sldNum" sz="quarter" idx="12"/>
          </p:nvPr>
        </p:nvSpPr>
        <p:spPr bwMode="auto">
          <a:noFill/>
          <a:ln>
            <a:miter lim="800000"/>
            <a:headEnd/>
            <a:tailEnd/>
          </a:ln>
        </p:spPr>
        <p:txBody>
          <a:bodyPr/>
          <a:lstStyle/>
          <a:p>
            <a:fld id="{EE1B4746-38C5-4F79-BDF1-F61B2BF67013}" type="slidenum">
              <a:rPr lang="de-DE" smtClean="0">
                <a:latin typeface="Calibri" pitchFamily="34" charset="0"/>
                <a:ea typeface="ＭＳ Ｐゴシック" pitchFamily="34" charset="-128"/>
              </a:rPr>
              <a:pPr/>
              <a:t>12</a:t>
            </a:fld>
            <a:endParaRPr lang="de-DE"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
        <p:nvSpPr>
          <p:cNvPr id="4" name="Rectangle 3"/>
          <p:cNvSpPr/>
          <p:nvPr/>
        </p:nvSpPr>
        <p:spPr>
          <a:xfrm>
            <a:off x="2483769" y="5958101"/>
            <a:ext cx="4572000" cy="415498"/>
          </a:xfrm>
          <a:prstGeom prst="rect">
            <a:avLst/>
          </a:prstGeom>
        </p:spPr>
        <p:txBody>
          <a:bodyPr>
            <a:spAutoFit/>
          </a:bodyPr>
          <a:lstStyle/>
          <a:p>
            <a:r>
              <a:rPr lang="en-US" sz="1050" dirty="0">
                <a:solidFill>
                  <a:srgbClr val="0F05FF"/>
                </a:solidFill>
                <a:latin typeface="Arial" charset="0"/>
              </a:rPr>
              <a:t>Burton H. Bloom: </a:t>
            </a:r>
            <a:r>
              <a:rPr lang="en-US" sz="1050" i="1" dirty="0">
                <a:solidFill>
                  <a:srgbClr val="0F05FF"/>
                </a:solidFill>
                <a:latin typeface="Arial" charset="0"/>
              </a:rPr>
              <a:t>Space/Time Trade-offs in Hash Coding with Allowable Errors</a:t>
            </a:r>
            <a:r>
              <a:rPr lang="en-US" sz="1050" dirty="0">
                <a:solidFill>
                  <a:srgbClr val="0F05FF"/>
                </a:solidFill>
                <a:latin typeface="Arial" charset="0"/>
              </a:rPr>
              <a:t>. In: </a:t>
            </a:r>
            <a:r>
              <a:rPr lang="en-US" sz="1050" i="1" dirty="0">
                <a:solidFill>
                  <a:srgbClr val="0F05FF"/>
                </a:solidFill>
                <a:latin typeface="Arial" charset="0"/>
              </a:rPr>
              <a:t>Communications of the ACM</a:t>
            </a:r>
            <a:r>
              <a:rPr lang="en-US" sz="1050" dirty="0">
                <a:solidFill>
                  <a:srgbClr val="0F05FF"/>
                </a:solidFill>
                <a:latin typeface="Arial" charset="0"/>
              </a:rPr>
              <a:t>. Band 13, </a:t>
            </a:r>
            <a:r>
              <a:rPr lang="en-US" sz="1050" dirty="0" err="1">
                <a:solidFill>
                  <a:srgbClr val="0F05FF"/>
                </a:solidFill>
                <a:latin typeface="Arial" charset="0"/>
              </a:rPr>
              <a:t>Nr</a:t>
            </a:r>
            <a:r>
              <a:rPr lang="en-US" sz="1050" dirty="0">
                <a:solidFill>
                  <a:srgbClr val="0F05FF"/>
                </a:solidFill>
                <a:latin typeface="Arial" charset="0"/>
              </a:rPr>
              <a:t>. 7, </a:t>
            </a:r>
            <a:r>
              <a:rPr lang="en-US" sz="1050" dirty="0" err="1">
                <a:solidFill>
                  <a:srgbClr val="0F05FF"/>
                </a:solidFill>
                <a:latin typeface="Arial" charset="0"/>
              </a:rPr>
              <a:t>Juli</a:t>
            </a:r>
            <a:r>
              <a:rPr lang="en-US" sz="1050" dirty="0">
                <a:solidFill>
                  <a:srgbClr val="0F05FF"/>
                </a:solidFill>
                <a:latin typeface="Arial" charset="0"/>
              </a:rPr>
              <a:t> </a:t>
            </a:r>
            <a:r>
              <a:rPr lang="en-US" sz="1050" b="1" dirty="0">
                <a:solidFill>
                  <a:srgbClr val="FF0000"/>
                </a:solidFill>
                <a:latin typeface="Arial" charset="0"/>
              </a:rPr>
              <a:t>1970</a:t>
            </a:r>
            <a:endParaRPr lang="en-US" sz="1050" b="1" dirty="0">
              <a:solidFill>
                <a:srgbClr val="FF0000"/>
              </a:solidFill>
            </a:endParaRPr>
          </a:p>
        </p:txBody>
      </p:sp>
    </p:spTree>
    <p:extLst>
      <p:ext uri="{BB962C8B-B14F-4D97-AF65-F5344CB8AC3E}">
        <p14:creationId xmlns:p14="http://schemas.microsoft.com/office/powerpoint/2010/main" val="1712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Bloom-Filter – Analyse (2)</a:t>
            </a:r>
            <a:endParaRPr lang="de-DE" dirty="0"/>
          </a:p>
        </p:txBody>
      </p:sp>
      <p:sp>
        <p:nvSpPr>
          <p:cNvPr id="3" name="Content Placeholder 2"/>
          <p:cNvSpPr>
            <a:spLocks noGrp="1"/>
          </p:cNvSpPr>
          <p:nvPr>
            <p:ph idx="1"/>
          </p:nvPr>
        </p:nvSpPr>
        <p:spPr/>
        <p:txBody>
          <a:bodyPr>
            <a:normAutofit/>
          </a:bodyPr>
          <a:lstStyle/>
          <a:p>
            <a:r>
              <a:rPr lang="de-DE" b="1" i="1" dirty="0" smtClean="0">
                <a:solidFill>
                  <a:srgbClr val="008000"/>
                </a:solidFill>
              </a:rPr>
              <a:t>m</a:t>
            </a:r>
            <a:r>
              <a:rPr lang="de-DE" b="1" dirty="0" smtClean="0">
                <a:solidFill>
                  <a:srgbClr val="008000"/>
                </a:solidFill>
              </a:rPr>
              <a:t> = 1 </a:t>
            </a:r>
            <a:r>
              <a:rPr lang="de-DE" b="1" dirty="0" err="1" smtClean="0">
                <a:solidFill>
                  <a:srgbClr val="008000"/>
                </a:solidFill>
              </a:rPr>
              <a:t>billion</a:t>
            </a:r>
            <a:r>
              <a:rPr lang="de-DE" b="1" dirty="0" smtClean="0">
                <a:solidFill>
                  <a:srgbClr val="008000"/>
                </a:solidFill>
              </a:rPr>
              <a:t>, </a:t>
            </a:r>
            <a:r>
              <a:rPr lang="de-DE" b="1" i="1" dirty="0" err="1" smtClean="0">
                <a:solidFill>
                  <a:srgbClr val="008000"/>
                </a:solidFill>
              </a:rPr>
              <a:t>n</a:t>
            </a:r>
            <a:r>
              <a:rPr lang="de-DE" b="1" dirty="0" smtClean="0">
                <a:solidFill>
                  <a:srgbClr val="008000"/>
                </a:solidFill>
              </a:rPr>
              <a:t> = 8 </a:t>
            </a:r>
            <a:r>
              <a:rPr lang="de-DE" b="1" dirty="0" err="1" smtClean="0">
                <a:solidFill>
                  <a:srgbClr val="008000"/>
                </a:solidFill>
              </a:rPr>
              <a:t>billion</a:t>
            </a:r>
            <a:endParaRPr lang="de-DE" b="1" dirty="0" smtClean="0">
              <a:solidFill>
                <a:srgbClr val="008000"/>
              </a:solidFill>
            </a:endParaRPr>
          </a:p>
          <a:p>
            <a:pPr lvl="1"/>
            <a:r>
              <a:rPr lang="de-DE" b="1" dirty="0" err="1" smtClean="0">
                <a:ea typeface="ＭＳ Ｐゴシック" pitchFamily="34" charset="-128"/>
                <a:cs typeface="ＭＳ Ｐゴシック" pitchFamily="34" charset="-128"/>
              </a:rPr>
              <a:t>k</a:t>
            </a:r>
            <a:r>
              <a:rPr lang="de-DE" b="1" dirty="0" smtClean="0">
                <a:ea typeface="ＭＳ Ｐゴシック" pitchFamily="34" charset="-128"/>
                <a:cs typeface="ＭＳ Ｐゴシック" pitchFamily="34" charset="-128"/>
              </a:rPr>
              <a:t> = 1</a:t>
            </a:r>
            <a:r>
              <a:rPr lang="de-DE" dirty="0" smtClean="0">
                <a:ea typeface="ＭＳ Ｐゴシック" pitchFamily="34" charset="-128"/>
                <a:cs typeface="ＭＳ Ｐゴシック" pitchFamily="34" charset="-128"/>
              </a:rPr>
              <a:t>: (1 – e</a:t>
            </a:r>
            <a:r>
              <a:rPr lang="de-DE" baseline="30000" dirty="0" smtClean="0">
                <a:ea typeface="ＭＳ Ｐゴシック" pitchFamily="34" charset="-128"/>
                <a:cs typeface="ＭＳ Ｐゴシック" pitchFamily="34" charset="-128"/>
              </a:rPr>
              <a:t>-1/8</a:t>
            </a:r>
            <a:r>
              <a:rPr lang="de-DE" dirty="0" smtClean="0">
                <a:ea typeface="ＭＳ Ｐゴシック" pitchFamily="34" charset="-128"/>
                <a:cs typeface="ＭＳ Ｐゴシック" pitchFamily="34" charset="-128"/>
              </a:rPr>
              <a:t>) = </a:t>
            </a:r>
            <a:r>
              <a:rPr lang="de-DE" b="1" dirty="0" smtClean="0">
                <a:ea typeface="ＭＳ Ｐゴシック" pitchFamily="34" charset="-128"/>
                <a:cs typeface="ＭＳ Ｐゴシック" pitchFamily="34" charset="-128"/>
              </a:rPr>
              <a:t>0.1175</a:t>
            </a:r>
          </a:p>
          <a:p>
            <a:pPr lvl="1"/>
            <a:r>
              <a:rPr lang="de-DE" b="1" dirty="0" err="1" smtClean="0">
                <a:ea typeface="ＭＳ Ｐゴシック" pitchFamily="34" charset="-128"/>
                <a:cs typeface="ＭＳ Ｐゴシック" pitchFamily="34" charset="-128"/>
              </a:rPr>
              <a:t>k</a:t>
            </a:r>
            <a:r>
              <a:rPr lang="de-DE" b="1" dirty="0" smtClean="0">
                <a:ea typeface="ＭＳ Ｐゴシック" pitchFamily="34" charset="-128"/>
                <a:cs typeface="ＭＳ Ｐゴシック" pitchFamily="34" charset="-128"/>
              </a:rPr>
              <a:t> = 2</a:t>
            </a:r>
            <a:r>
              <a:rPr lang="de-DE" dirty="0" smtClean="0">
                <a:ea typeface="ＭＳ Ｐゴシック" pitchFamily="34" charset="-128"/>
                <a:cs typeface="ＭＳ Ｐゴシック" pitchFamily="34" charset="-128"/>
              </a:rPr>
              <a:t>: (1 – e</a:t>
            </a:r>
            <a:r>
              <a:rPr lang="de-DE" baseline="30000" dirty="0" smtClean="0">
                <a:ea typeface="ＭＳ Ｐゴシック" pitchFamily="34" charset="-128"/>
                <a:cs typeface="ＭＳ Ｐゴシック" pitchFamily="34" charset="-128"/>
              </a:rPr>
              <a:t>-1/4</a:t>
            </a:r>
            <a:r>
              <a:rPr lang="de-DE" dirty="0" smtClean="0">
                <a:ea typeface="ＭＳ Ｐゴシック" pitchFamily="34" charset="-128"/>
                <a:cs typeface="ＭＳ Ｐゴシック" pitchFamily="34" charset="-128"/>
              </a:rPr>
              <a:t>)</a:t>
            </a:r>
            <a:r>
              <a:rPr lang="de-DE" baseline="30000" dirty="0" smtClean="0">
                <a:ea typeface="ＭＳ Ｐゴシック" pitchFamily="34" charset="-128"/>
                <a:cs typeface="ＭＳ Ｐゴシック" pitchFamily="34" charset="-128"/>
              </a:rPr>
              <a:t>2</a:t>
            </a:r>
            <a:r>
              <a:rPr lang="de-DE" dirty="0" smtClean="0">
                <a:ea typeface="ＭＳ Ｐゴシック" pitchFamily="34" charset="-128"/>
                <a:cs typeface="ＭＳ Ｐゴシック" pitchFamily="34" charset="-128"/>
              </a:rPr>
              <a:t> = </a:t>
            </a:r>
            <a:r>
              <a:rPr lang="de-DE" b="1" dirty="0" smtClean="0">
                <a:ea typeface="ＭＳ Ｐゴシック" pitchFamily="34" charset="-128"/>
                <a:cs typeface="ＭＳ Ｐゴシック" pitchFamily="34" charset="-128"/>
              </a:rPr>
              <a:t>0.0493</a:t>
            </a:r>
          </a:p>
          <a:p>
            <a:pPr lvl="8"/>
            <a:endParaRPr lang="de-DE" dirty="0" smtClean="0"/>
          </a:p>
          <a:p>
            <a:pPr lvl="8"/>
            <a:endParaRPr lang="de-DE" dirty="0" smtClean="0"/>
          </a:p>
          <a:p>
            <a:r>
              <a:rPr lang="de-DE" b="1" dirty="0" smtClean="0">
                <a:solidFill>
                  <a:srgbClr val="D60093"/>
                </a:solidFill>
              </a:rPr>
              <a:t>Was passiert, wenn </a:t>
            </a:r>
            <a:r>
              <a:rPr lang="de-DE" b="1" i="1" dirty="0" err="1" smtClean="0">
                <a:solidFill>
                  <a:srgbClr val="D60093"/>
                </a:solidFill>
              </a:rPr>
              <a:t>k</a:t>
            </a:r>
            <a:r>
              <a:rPr lang="de-DE" b="1" dirty="0" smtClean="0">
                <a:solidFill>
                  <a:srgbClr val="D60093"/>
                </a:solidFill>
              </a:rPr>
              <a:t> steigt?</a:t>
            </a:r>
          </a:p>
          <a:p>
            <a:pPr lvl="8"/>
            <a:endParaRPr lang="de-DE" dirty="0" smtClean="0"/>
          </a:p>
          <a:p>
            <a:r>
              <a:rPr lang="de-DE" dirty="0" smtClean="0">
                <a:solidFill>
                  <a:srgbClr val="0000FF"/>
                </a:solidFill>
              </a:rPr>
              <a:t>“Optimaler” Wert für</a:t>
            </a:r>
            <a:r>
              <a:rPr lang="de-DE" dirty="0" smtClean="0"/>
              <a:t> </a:t>
            </a:r>
            <a:r>
              <a:rPr lang="de-DE" b="1" i="1" dirty="0" err="1" smtClean="0">
                <a:solidFill>
                  <a:srgbClr val="0000FF"/>
                </a:solidFill>
              </a:rPr>
              <a:t>k</a:t>
            </a:r>
            <a:r>
              <a:rPr lang="de-DE" dirty="0" smtClean="0">
                <a:solidFill>
                  <a:srgbClr val="0000FF"/>
                </a:solidFill>
              </a:rPr>
              <a:t>:</a:t>
            </a:r>
            <a:r>
              <a:rPr lang="de-DE" b="1" dirty="0" smtClean="0"/>
              <a:t> </a:t>
            </a:r>
            <a:r>
              <a:rPr lang="de-DE" b="1" i="1" dirty="0" err="1" smtClean="0"/>
              <a:t>n</a:t>
            </a:r>
            <a:r>
              <a:rPr lang="de-DE" b="1" i="1" dirty="0" smtClean="0"/>
              <a:t>/m </a:t>
            </a:r>
            <a:r>
              <a:rPr lang="de-DE" b="1" dirty="0" err="1" smtClean="0"/>
              <a:t>ln</a:t>
            </a:r>
            <a:r>
              <a:rPr lang="de-DE" b="1" dirty="0" smtClean="0"/>
              <a:t>(2)</a:t>
            </a:r>
          </a:p>
          <a:p>
            <a:pPr lvl="1"/>
            <a:r>
              <a:rPr lang="de-DE" b="1" dirty="0" smtClean="0">
                <a:solidFill>
                  <a:srgbClr val="008000"/>
                </a:solidFill>
              </a:rPr>
              <a:t>In unserem Fall:</a:t>
            </a:r>
            <a:r>
              <a:rPr lang="de-DE" dirty="0" smtClean="0"/>
              <a:t> Optimal ist </a:t>
            </a:r>
            <a:r>
              <a:rPr lang="de-DE" b="1" dirty="0" err="1" smtClean="0"/>
              <a:t>k</a:t>
            </a:r>
            <a:r>
              <a:rPr lang="de-DE" b="1" dirty="0" smtClean="0"/>
              <a:t> =</a:t>
            </a:r>
            <a:r>
              <a:rPr lang="de-DE" dirty="0" smtClean="0"/>
              <a:t> </a:t>
            </a:r>
            <a:r>
              <a:rPr lang="de-DE" b="1" dirty="0" smtClean="0"/>
              <a:t>8 </a:t>
            </a:r>
            <a:r>
              <a:rPr lang="de-DE" b="1" dirty="0" err="1" smtClean="0"/>
              <a:t>ln</a:t>
            </a:r>
            <a:r>
              <a:rPr lang="de-DE" b="1" dirty="0" smtClean="0"/>
              <a:t>(2) = 5.54 ≈ 6</a:t>
            </a:r>
          </a:p>
          <a:p>
            <a:pPr lvl="2"/>
            <a:r>
              <a:rPr lang="de-DE" b="1" dirty="0" smtClean="0">
                <a:ea typeface="ＭＳ Ｐゴシック" pitchFamily="34" charset="-128"/>
                <a:cs typeface="ＭＳ Ｐゴシック" pitchFamily="34" charset="-128"/>
              </a:rPr>
              <a:t>Fehler bei </a:t>
            </a:r>
            <a:r>
              <a:rPr lang="de-DE" b="1" dirty="0" err="1" smtClean="0">
                <a:ea typeface="ＭＳ Ｐゴシック" pitchFamily="34" charset="-128"/>
                <a:cs typeface="ＭＳ Ｐゴシック" pitchFamily="34" charset="-128"/>
              </a:rPr>
              <a:t>k</a:t>
            </a:r>
            <a:r>
              <a:rPr lang="de-DE" b="1" dirty="0" smtClean="0">
                <a:ea typeface="ＭＳ Ｐゴシック" pitchFamily="34" charset="-128"/>
                <a:cs typeface="ＭＳ Ｐゴシック" pitchFamily="34" charset="-128"/>
              </a:rPr>
              <a:t> = 6</a:t>
            </a:r>
            <a:r>
              <a:rPr lang="de-DE" dirty="0" smtClean="0">
                <a:ea typeface="ＭＳ Ｐゴシック" pitchFamily="34" charset="-128"/>
                <a:cs typeface="ＭＳ Ｐゴシック" pitchFamily="34" charset="-128"/>
              </a:rPr>
              <a:t>: (1 – e</a:t>
            </a:r>
            <a:r>
              <a:rPr lang="de-DE" baseline="30000" dirty="0" smtClean="0">
                <a:ea typeface="ＭＳ Ｐゴシック" pitchFamily="34" charset="-128"/>
                <a:cs typeface="ＭＳ Ｐゴシック" pitchFamily="34" charset="-128"/>
              </a:rPr>
              <a:t>-6/8</a:t>
            </a:r>
            <a:r>
              <a:rPr lang="de-DE" dirty="0" smtClean="0">
                <a:ea typeface="ＭＳ Ｐゴシック" pitchFamily="34" charset="-128"/>
                <a:cs typeface="ＭＳ Ｐゴシック" pitchFamily="34" charset="-128"/>
              </a:rPr>
              <a:t>)</a:t>
            </a:r>
            <a:r>
              <a:rPr lang="de-DE" baseline="30000" dirty="0" smtClean="0">
                <a:ea typeface="ＭＳ Ｐゴシック" pitchFamily="34" charset="-128"/>
                <a:cs typeface="ＭＳ Ｐゴシック" pitchFamily="34" charset="-128"/>
              </a:rPr>
              <a:t>6</a:t>
            </a:r>
            <a:r>
              <a:rPr lang="de-DE" dirty="0" smtClean="0">
                <a:ea typeface="ＭＳ Ｐゴシック" pitchFamily="34" charset="-128"/>
                <a:cs typeface="ＭＳ Ｐゴシック" pitchFamily="34" charset="-128"/>
              </a:rPr>
              <a:t> = </a:t>
            </a:r>
            <a:r>
              <a:rPr lang="de-DE" b="1" dirty="0" smtClean="0">
                <a:ea typeface="ＭＳ Ｐゴシック" pitchFamily="34" charset="-128"/>
                <a:cs typeface="ＭＳ Ｐゴシック" pitchFamily="34" charset="-128"/>
              </a:rPr>
              <a:t>0.0215</a:t>
            </a:r>
          </a:p>
          <a:p>
            <a:pPr lvl="2"/>
            <a:endParaRPr lang="de-DE" b="1" dirty="0" smtClean="0"/>
          </a:p>
        </p:txBody>
      </p:sp>
      <p:sp>
        <p:nvSpPr>
          <p:cNvPr id="22534" name="Slide Number Placeholder 5"/>
          <p:cNvSpPr>
            <a:spLocks noGrp="1"/>
          </p:cNvSpPr>
          <p:nvPr>
            <p:ph type="sldNum" sz="quarter" idx="12"/>
          </p:nvPr>
        </p:nvSpPr>
        <p:spPr bwMode="auto">
          <a:noFill/>
          <a:ln>
            <a:miter lim="800000"/>
            <a:headEnd/>
            <a:tailEnd/>
          </a:ln>
        </p:spPr>
        <p:txBody>
          <a:bodyPr/>
          <a:lstStyle/>
          <a:p>
            <a:fld id="{2C448A88-6C53-4994-AA88-15CBB6D5A2DE}" type="slidenum">
              <a:rPr lang="de-DE" smtClean="0">
                <a:latin typeface="Calibri" pitchFamily="34" charset="0"/>
                <a:ea typeface="ＭＳ Ｐゴシック" pitchFamily="34" charset="-128"/>
              </a:rPr>
              <a:pPr/>
              <a:t>13</a:t>
            </a:fld>
            <a:endParaRPr lang="de-DE" dirty="0" smtClean="0">
              <a:latin typeface="Calibri" pitchFamily="34" charset="0"/>
              <a:ea typeface="ＭＳ Ｐゴシック" pitchFamily="34" charset="-128"/>
            </a:endParaRPr>
          </a:p>
        </p:txBody>
      </p:sp>
      <p:grpSp>
        <p:nvGrpSpPr>
          <p:cNvPr id="10" name="Group 9"/>
          <p:cNvGrpSpPr/>
          <p:nvPr/>
        </p:nvGrpSpPr>
        <p:grpSpPr>
          <a:xfrm>
            <a:off x="5480433" y="1219200"/>
            <a:ext cx="3966473" cy="3154947"/>
            <a:chOff x="5084520" y="1219200"/>
            <a:chExt cx="4665591" cy="3711029"/>
          </a:xfrm>
        </p:grpSpPr>
        <p:pic>
          <p:nvPicPr>
            <p:cNvPr id="4098" name="Picture 2"/>
            <p:cNvPicPr>
              <a:picLocks noChangeAspect="1" noChangeArrowheads="1"/>
            </p:cNvPicPr>
            <p:nvPr/>
          </p:nvPicPr>
          <p:blipFill>
            <a:blip r:embed="rId2" cstate="print"/>
            <a:srcRect/>
            <a:stretch>
              <a:fillRect/>
            </a:stretch>
          </p:blipFill>
          <p:spPr bwMode="auto">
            <a:xfrm>
              <a:off x="5181600" y="1219200"/>
              <a:ext cx="3962400" cy="3566492"/>
            </a:xfrm>
            <a:prstGeom prst="rect">
              <a:avLst/>
            </a:prstGeom>
            <a:noFill/>
            <a:ln w="9525">
              <a:noFill/>
              <a:miter lim="800000"/>
              <a:headEnd/>
              <a:tailEnd/>
            </a:ln>
            <a:effectLst/>
          </p:spPr>
        </p:pic>
        <p:sp>
          <p:nvSpPr>
            <p:cNvPr id="8" name="TextBox 7"/>
            <p:cNvSpPr txBox="1"/>
            <p:nvPr/>
          </p:nvSpPr>
          <p:spPr>
            <a:xfrm>
              <a:off x="5867400" y="4495800"/>
              <a:ext cx="3882711" cy="434429"/>
            </a:xfrm>
            <a:prstGeom prst="rect">
              <a:avLst/>
            </a:prstGeom>
            <a:noFill/>
          </p:spPr>
          <p:txBody>
            <a:bodyPr wrap="none" rtlCol="0">
              <a:spAutoFit/>
            </a:bodyPr>
            <a:lstStyle/>
            <a:p>
              <a:r>
                <a:rPr lang="de-DE" b="1" dirty="0" err="1" smtClean="0">
                  <a:solidFill>
                    <a:srgbClr val="008000"/>
                  </a:solidFill>
                  <a:latin typeface="Arial" pitchFamily="34" charset="0"/>
                  <a:cs typeface="Arial" pitchFamily="34" charset="0"/>
                </a:rPr>
                <a:t>Number</a:t>
              </a:r>
              <a:r>
                <a:rPr lang="de-DE" b="1" dirty="0" smtClean="0">
                  <a:solidFill>
                    <a:srgbClr val="008000"/>
                  </a:solidFill>
                  <a:latin typeface="Arial" pitchFamily="34" charset="0"/>
                  <a:cs typeface="Arial" pitchFamily="34" charset="0"/>
                </a:rPr>
                <a:t> </a:t>
              </a:r>
              <a:r>
                <a:rPr lang="de-DE" b="1" dirty="0" err="1" smtClean="0">
                  <a:solidFill>
                    <a:srgbClr val="008000"/>
                  </a:solidFill>
                  <a:latin typeface="Arial" pitchFamily="34" charset="0"/>
                  <a:cs typeface="Arial" pitchFamily="34" charset="0"/>
                </a:rPr>
                <a:t>of</a:t>
              </a:r>
              <a:r>
                <a:rPr lang="de-DE" b="1" dirty="0" smtClean="0">
                  <a:solidFill>
                    <a:srgbClr val="008000"/>
                  </a:solidFill>
                  <a:latin typeface="Arial" pitchFamily="34" charset="0"/>
                  <a:cs typeface="Arial" pitchFamily="34" charset="0"/>
                </a:rPr>
                <a:t> </a:t>
              </a:r>
              <a:r>
                <a:rPr lang="de-DE" b="1" dirty="0" err="1" smtClean="0">
                  <a:solidFill>
                    <a:srgbClr val="008000"/>
                  </a:solidFill>
                  <a:latin typeface="Arial" pitchFamily="34" charset="0"/>
                  <a:cs typeface="Arial" pitchFamily="34" charset="0"/>
                </a:rPr>
                <a:t>hash</a:t>
              </a:r>
              <a:r>
                <a:rPr lang="de-DE" b="1" dirty="0" smtClean="0">
                  <a:solidFill>
                    <a:srgbClr val="008000"/>
                  </a:solidFill>
                  <a:latin typeface="Arial" pitchFamily="34" charset="0"/>
                  <a:cs typeface="Arial" pitchFamily="34" charset="0"/>
                </a:rPr>
                <a:t> </a:t>
              </a:r>
              <a:r>
                <a:rPr lang="de-DE" b="1" dirty="0" err="1" smtClean="0">
                  <a:solidFill>
                    <a:srgbClr val="008000"/>
                  </a:solidFill>
                  <a:latin typeface="Arial" pitchFamily="34" charset="0"/>
                  <a:cs typeface="Arial" pitchFamily="34" charset="0"/>
                </a:rPr>
                <a:t>functions</a:t>
              </a:r>
              <a:r>
                <a:rPr lang="de-DE" b="1" dirty="0" smtClean="0">
                  <a:solidFill>
                    <a:srgbClr val="008000"/>
                  </a:solidFill>
                  <a:latin typeface="Arial" pitchFamily="34" charset="0"/>
                  <a:cs typeface="Arial" pitchFamily="34" charset="0"/>
                </a:rPr>
                <a:t>, </a:t>
              </a:r>
              <a:r>
                <a:rPr lang="de-DE" b="1" i="1" dirty="0" err="1" smtClean="0">
                  <a:solidFill>
                    <a:srgbClr val="008000"/>
                  </a:solidFill>
                  <a:latin typeface="Arial" pitchFamily="34" charset="0"/>
                  <a:cs typeface="Arial" pitchFamily="34" charset="0"/>
                </a:rPr>
                <a:t>k</a:t>
              </a:r>
              <a:endParaRPr lang="de-DE" b="1" i="1" dirty="0">
                <a:solidFill>
                  <a:srgbClr val="008000"/>
                </a:solidFill>
                <a:latin typeface="Arial" pitchFamily="34" charset="0"/>
                <a:cs typeface="Arial" pitchFamily="34" charset="0"/>
              </a:endParaRPr>
            </a:p>
          </p:txBody>
        </p:sp>
        <p:sp>
          <p:nvSpPr>
            <p:cNvPr id="9" name="TextBox 8"/>
            <p:cNvSpPr txBox="1"/>
            <p:nvPr/>
          </p:nvSpPr>
          <p:spPr>
            <a:xfrm rot="16200000">
              <a:off x="3918500" y="3114530"/>
              <a:ext cx="2766470" cy="434429"/>
            </a:xfrm>
            <a:prstGeom prst="rect">
              <a:avLst/>
            </a:prstGeom>
            <a:noFill/>
          </p:spPr>
          <p:txBody>
            <a:bodyPr wrap="none" rtlCol="0">
              <a:spAutoFit/>
            </a:bodyPr>
            <a:lstStyle/>
            <a:p>
              <a:r>
                <a:rPr lang="de-DE" b="1" dirty="0" err="1" smtClean="0">
                  <a:solidFill>
                    <a:srgbClr val="008000"/>
                  </a:solidFill>
                  <a:latin typeface="Arial" pitchFamily="34" charset="0"/>
                  <a:cs typeface="Arial" pitchFamily="34" charset="0"/>
                </a:rPr>
                <a:t>False</a:t>
              </a:r>
              <a:r>
                <a:rPr lang="de-DE" b="1" dirty="0" smtClean="0">
                  <a:solidFill>
                    <a:srgbClr val="008000"/>
                  </a:solidFill>
                  <a:latin typeface="Arial" pitchFamily="34" charset="0"/>
                  <a:cs typeface="Arial" pitchFamily="34" charset="0"/>
                </a:rPr>
                <a:t> positive prob.</a:t>
              </a:r>
              <a:endParaRPr lang="de-DE" b="1" dirty="0">
                <a:solidFill>
                  <a:srgbClr val="008000"/>
                </a:solidFill>
                <a:latin typeface="Arial" pitchFamily="34" charset="0"/>
                <a:cs typeface="Arial" pitchFamily="34" charset="0"/>
              </a:endParaRPr>
            </a:p>
          </p:txBody>
        </p:sp>
      </p:grpSp>
      <p:sp>
        <p:nvSpPr>
          <p:cNvPr id="11"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20032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de-DE" dirty="0" smtClean="0"/>
              <a:t>Bloom Filter: Zusammenfassung</a:t>
            </a:r>
            <a:endParaRPr lang="de-DE" dirty="0"/>
          </a:p>
        </p:txBody>
      </p:sp>
      <p:sp>
        <p:nvSpPr>
          <p:cNvPr id="23555" name="Content Placeholder 2"/>
          <p:cNvSpPr>
            <a:spLocks noGrp="1"/>
          </p:cNvSpPr>
          <p:nvPr>
            <p:ph idx="1"/>
          </p:nvPr>
        </p:nvSpPr>
        <p:spPr/>
        <p:txBody>
          <a:bodyPr/>
          <a:lstStyle/>
          <a:p>
            <a:r>
              <a:rPr lang="de-DE" b="1" dirty="0" smtClean="0">
                <a:solidFill>
                  <a:srgbClr val="0000FF"/>
                </a:solidFill>
              </a:rPr>
              <a:t>Bloom-Filter garantieren, dass falsch-positive Ausgaben selten sind und verwenden begrenzten Speicher</a:t>
            </a:r>
          </a:p>
          <a:p>
            <a:pPr lvl="1"/>
            <a:r>
              <a:rPr lang="de-DE" dirty="0" smtClean="0">
                <a:ea typeface="ＭＳ Ｐゴシック" pitchFamily="34" charset="-128"/>
                <a:cs typeface="ＭＳ Ｐゴシック" pitchFamily="34" charset="-128"/>
              </a:rPr>
              <a:t>Gut zur Vorverarbeitung bevor teure Tests durchgeführt werden</a:t>
            </a:r>
          </a:p>
          <a:p>
            <a:r>
              <a:rPr lang="de-DE" b="1" dirty="0" smtClean="0">
                <a:solidFill>
                  <a:srgbClr val="D60093"/>
                </a:solidFill>
              </a:rPr>
              <a:t>Geeignet für Hardware-Implementation</a:t>
            </a:r>
          </a:p>
          <a:p>
            <a:pPr lvl="1"/>
            <a:r>
              <a:rPr lang="de-DE" dirty="0" smtClean="0">
                <a:ea typeface="ＭＳ Ｐゴシック" pitchFamily="34" charset="-128"/>
                <a:cs typeface="ＭＳ Ｐゴシック" pitchFamily="34" charset="-128"/>
              </a:rPr>
              <a:t>Hash-Vorgänge können parallelisiert werden</a:t>
            </a:r>
          </a:p>
          <a:p>
            <a:pPr lvl="8"/>
            <a:endParaRPr lang="de-DE" dirty="0" smtClean="0">
              <a:ea typeface="ＭＳ Ｐゴシック" pitchFamily="34" charset="-128"/>
              <a:cs typeface="ＭＳ Ｐゴシック" pitchFamily="34" charset="-128"/>
            </a:endParaRPr>
          </a:p>
          <a:p>
            <a:r>
              <a:rPr lang="de-DE" dirty="0" smtClean="0">
                <a:solidFill>
                  <a:srgbClr val="008000"/>
                </a:solidFill>
                <a:ea typeface="ＭＳ Ｐゴシック" pitchFamily="34" charset="-128"/>
                <a:cs typeface="ＭＳ Ｐゴシック" pitchFamily="34" charset="-128"/>
              </a:rPr>
              <a:t>Ist es besser </a:t>
            </a:r>
            <a:r>
              <a:rPr lang="de-DE" b="1" dirty="0" smtClean="0">
                <a:solidFill>
                  <a:srgbClr val="0000FF"/>
                </a:solidFill>
                <a:ea typeface="ＭＳ Ｐゴシック" pitchFamily="34" charset="-128"/>
                <a:cs typeface="ＭＳ Ｐゴシック" pitchFamily="34" charset="-128"/>
              </a:rPr>
              <a:t>1</a:t>
            </a:r>
            <a:r>
              <a:rPr lang="de-DE" dirty="0" smtClean="0">
                <a:solidFill>
                  <a:srgbClr val="0000FF"/>
                </a:solidFill>
                <a:ea typeface="ＭＳ Ｐゴシック" pitchFamily="34" charset="-128"/>
                <a:cs typeface="ＭＳ Ｐゴシック" pitchFamily="34" charset="-128"/>
              </a:rPr>
              <a:t> großes </a:t>
            </a:r>
            <a:r>
              <a:rPr lang="de-DE" b="1" dirty="0" smtClean="0">
                <a:solidFill>
                  <a:srgbClr val="0000FF"/>
                </a:solidFill>
                <a:ea typeface="ＭＳ Ｐゴシック" pitchFamily="34" charset="-128"/>
                <a:cs typeface="ＭＳ Ｐゴシック" pitchFamily="34" charset="-128"/>
              </a:rPr>
              <a:t>B</a:t>
            </a:r>
            <a:r>
              <a:rPr lang="de-DE" dirty="0" smtClean="0">
                <a:solidFill>
                  <a:srgbClr val="008000"/>
                </a:solidFill>
                <a:ea typeface="ＭＳ Ｐゴシック" pitchFamily="34" charset="-128"/>
                <a:cs typeface="ＭＳ Ｐゴシック" pitchFamily="34" charset="-128"/>
              </a:rPr>
              <a:t> zu haben oder </a:t>
            </a:r>
            <a:r>
              <a:rPr lang="de-DE" b="1" i="1" dirty="0" err="1" smtClean="0">
                <a:solidFill>
                  <a:srgbClr val="D60093"/>
                </a:solidFill>
                <a:ea typeface="ＭＳ Ｐゴシック" pitchFamily="34" charset="-128"/>
                <a:cs typeface="ＭＳ Ｐゴシック" pitchFamily="34" charset="-128"/>
              </a:rPr>
              <a:t>k</a:t>
            </a:r>
            <a:r>
              <a:rPr lang="de-DE" dirty="0" smtClean="0">
                <a:solidFill>
                  <a:srgbClr val="D60093"/>
                </a:solidFill>
                <a:ea typeface="ＭＳ Ｐゴシック" pitchFamily="34" charset="-128"/>
                <a:cs typeface="ＭＳ Ｐゴシック" pitchFamily="34" charset="-128"/>
              </a:rPr>
              <a:t> kleine </a:t>
            </a:r>
            <a:r>
              <a:rPr lang="de-DE" b="1" dirty="0" err="1" smtClean="0">
                <a:solidFill>
                  <a:srgbClr val="D60093"/>
                </a:solidFill>
                <a:ea typeface="ＭＳ Ｐゴシック" pitchFamily="34" charset="-128"/>
                <a:cs typeface="ＭＳ Ｐゴシック" pitchFamily="34" charset="-128"/>
              </a:rPr>
              <a:t>B</a:t>
            </a:r>
            <a:r>
              <a:rPr lang="de-DE" dirty="0" err="1" smtClean="0">
                <a:solidFill>
                  <a:srgbClr val="D60093"/>
                </a:solidFill>
                <a:ea typeface="ＭＳ Ｐゴシック" pitchFamily="34" charset="-128"/>
                <a:cs typeface="ＭＳ Ｐゴシック" pitchFamily="34" charset="-128"/>
              </a:rPr>
              <a:t>s</a:t>
            </a:r>
            <a:r>
              <a:rPr lang="de-DE" dirty="0" smtClean="0">
                <a:solidFill>
                  <a:srgbClr val="008000"/>
                </a:solidFill>
                <a:ea typeface="ＭＳ Ｐゴシック" pitchFamily="34" charset="-128"/>
                <a:cs typeface="ＭＳ Ｐゴシック" pitchFamily="34" charset="-128"/>
              </a:rPr>
              <a:t>?</a:t>
            </a:r>
          </a:p>
          <a:p>
            <a:pPr lvl="1"/>
            <a:r>
              <a:rPr lang="de-DE" b="1" dirty="0" smtClean="0"/>
              <a:t>Es ist gleich:</a:t>
            </a:r>
            <a:r>
              <a:rPr lang="de-DE" b="1" i="1" dirty="0" smtClean="0">
                <a:solidFill>
                  <a:srgbClr val="0000FF"/>
                </a:solidFill>
              </a:rPr>
              <a:t> (1 – </a:t>
            </a:r>
            <a:r>
              <a:rPr lang="de-DE" b="1" i="1" dirty="0" err="1" smtClean="0">
                <a:solidFill>
                  <a:srgbClr val="0000FF"/>
                </a:solidFill>
              </a:rPr>
              <a:t>e</a:t>
            </a:r>
            <a:r>
              <a:rPr lang="de-DE" b="1" i="1" baseline="30000" dirty="0" smtClean="0">
                <a:solidFill>
                  <a:srgbClr val="0000FF"/>
                </a:solidFill>
              </a:rPr>
              <a:t>-km/</a:t>
            </a:r>
            <a:r>
              <a:rPr lang="de-DE" b="1" i="1" baseline="30000" dirty="0" err="1" smtClean="0">
                <a:solidFill>
                  <a:srgbClr val="0000FF"/>
                </a:solidFill>
              </a:rPr>
              <a:t>n</a:t>
            </a:r>
            <a:r>
              <a:rPr lang="de-DE" b="1" i="1" dirty="0" smtClean="0">
                <a:solidFill>
                  <a:srgbClr val="0000FF"/>
                </a:solidFill>
              </a:rPr>
              <a:t>)</a:t>
            </a:r>
            <a:r>
              <a:rPr lang="de-DE" b="1" i="1" baseline="30000" dirty="0" err="1" smtClean="0">
                <a:solidFill>
                  <a:srgbClr val="0000FF"/>
                </a:solidFill>
              </a:rPr>
              <a:t>k</a:t>
            </a:r>
            <a:r>
              <a:rPr lang="de-DE" b="1" i="1" baseline="30000" dirty="0" smtClean="0">
                <a:solidFill>
                  <a:srgbClr val="0000FF"/>
                </a:solidFill>
              </a:rPr>
              <a:t>  </a:t>
            </a:r>
            <a:r>
              <a:rPr lang="de-DE" dirty="0" smtClean="0"/>
              <a:t>vs. </a:t>
            </a:r>
            <a:r>
              <a:rPr lang="de-DE" b="1" i="1" dirty="0" smtClean="0">
                <a:solidFill>
                  <a:srgbClr val="D60093"/>
                </a:solidFill>
              </a:rPr>
              <a:t>(1 – </a:t>
            </a:r>
            <a:r>
              <a:rPr lang="de-DE" b="1" i="1" dirty="0" err="1" smtClean="0">
                <a:solidFill>
                  <a:srgbClr val="D60093"/>
                </a:solidFill>
              </a:rPr>
              <a:t>e</a:t>
            </a:r>
            <a:r>
              <a:rPr lang="de-DE" b="1" i="1" baseline="30000" dirty="0" smtClean="0">
                <a:solidFill>
                  <a:srgbClr val="D60093"/>
                </a:solidFill>
              </a:rPr>
              <a:t>-m/(</a:t>
            </a:r>
            <a:r>
              <a:rPr lang="de-DE" b="1" i="1" baseline="30000" dirty="0" err="1" smtClean="0">
                <a:solidFill>
                  <a:srgbClr val="D60093"/>
                </a:solidFill>
              </a:rPr>
              <a:t>n</a:t>
            </a:r>
            <a:r>
              <a:rPr lang="de-DE" b="1" i="1" baseline="30000" dirty="0" smtClean="0">
                <a:solidFill>
                  <a:srgbClr val="D60093"/>
                </a:solidFill>
              </a:rPr>
              <a:t>/</a:t>
            </a:r>
            <a:r>
              <a:rPr lang="de-DE" b="1" i="1" baseline="30000" dirty="0" err="1" smtClean="0">
                <a:solidFill>
                  <a:srgbClr val="D60093"/>
                </a:solidFill>
              </a:rPr>
              <a:t>k</a:t>
            </a:r>
            <a:r>
              <a:rPr lang="de-DE" b="1" i="1" baseline="30000" dirty="0" smtClean="0">
                <a:solidFill>
                  <a:srgbClr val="D60093"/>
                </a:solidFill>
              </a:rPr>
              <a:t>)</a:t>
            </a:r>
            <a:r>
              <a:rPr lang="de-DE" b="1" i="1" dirty="0" smtClean="0">
                <a:solidFill>
                  <a:srgbClr val="D60093"/>
                </a:solidFill>
              </a:rPr>
              <a:t>)</a:t>
            </a:r>
            <a:r>
              <a:rPr lang="de-DE" b="1" i="1" baseline="30000" dirty="0" err="1" smtClean="0">
                <a:solidFill>
                  <a:srgbClr val="D60093"/>
                </a:solidFill>
              </a:rPr>
              <a:t>k</a:t>
            </a:r>
            <a:endParaRPr lang="de-DE" b="1" i="1" dirty="0" smtClean="0">
              <a:solidFill>
                <a:srgbClr val="D60093"/>
              </a:solidFill>
            </a:endParaRPr>
          </a:p>
          <a:p>
            <a:pPr lvl="1"/>
            <a:r>
              <a:rPr lang="de-DE" dirty="0" smtClean="0">
                <a:solidFill>
                  <a:srgbClr val="008000"/>
                </a:solidFill>
                <a:ea typeface="ＭＳ Ｐゴシック" pitchFamily="34" charset="-128"/>
                <a:cs typeface="ＭＳ Ｐゴシック" pitchFamily="34" charset="-128"/>
              </a:rPr>
              <a:t>Aber </a:t>
            </a:r>
            <a:r>
              <a:rPr lang="de-DE" b="1" dirty="0" smtClean="0">
                <a:solidFill>
                  <a:srgbClr val="0000FF"/>
                </a:solidFill>
                <a:ea typeface="ＭＳ Ｐゴシック" pitchFamily="34" charset="-128"/>
                <a:cs typeface="ＭＳ Ｐゴシック" pitchFamily="34" charset="-128"/>
              </a:rPr>
              <a:t>1 großes B</a:t>
            </a:r>
            <a:r>
              <a:rPr lang="de-DE" dirty="0" smtClean="0">
                <a:solidFill>
                  <a:srgbClr val="008000"/>
                </a:solidFill>
                <a:ea typeface="ＭＳ Ｐゴシック" pitchFamily="34" charset="-128"/>
                <a:cs typeface="ＭＳ Ｐゴシック" pitchFamily="34" charset="-128"/>
              </a:rPr>
              <a:t> ist einfacher</a:t>
            </a:r>
          </a:p>
          <a:p>
            <a:pPr lvl="1"/>
            <a:endParaRPr lang="de-DE" dirty="0" smtClean="0">
              <a:ea typeface="ＭＳ Ｐゴシック" pitchFamily="34" charset="-128"/>
              <a:cs typeface="ＭＳ Ｐゴシック" pitchFamily="34" charset="-128"/>
            </a:endParaRPr>
          </a:p>
        </p:txBody>
      </p:sp>
      <p:sp>
        <p:nvSpPr>
          <p:cNvPr id="23558" name="Slide Number Placeholder 5"/>
          <p:cNvSpPr>
            <a:spLocks noGrp="1"/>
          </p:cNvSpPr>
          <p:nvPr>
            <p:ph type="sldNum" sz="quarter" idx="12"/>
          </p:nvPr>
        </p:nvSpPr>
        <p:spPr bwMode="auto">
          <a:noFill/>
          <a:ln>
            <a:miter lim="800000"/>
            <a:headEnd/>
            <a:tailEnd/>
          </a:ln>
        </p:spPr>
        <p:txBody>
          <a:bodyPr/>
          <a:lstStyle/>
          <a:p>
            <a:fld id="{17F8CA0B-9AF1-472A-8DA3-994B777B7AF6}" type="slidenum">
              <a:rPr lang="de-DE" smtClean="0">
                <a:latin typeface="Calibri" pitchFamily="34" charset="0"/>
                <a:ea typeface="ＭＳ Ｐゴシック" pitchFamily="34" charset="-128"/>
              </a:rPr>
              <a:pPr/>
              <a:t>14</a:t>
            </a:fld>
            <a:endParaRPr lang="de-DE" dirty="0" smtClean="0">
              <a:latin typeface="Calibri" pitchFamily="34" charset="0"/>
              <a:ea typeface="ＭＳ Ｐゴシック" pitchFamily="34" charset="-128"/>
            </a:endParaRPr>
          </a:p>
        </p:txBody>
      </p:sp>
      <p:sp>
        <p:nvSpPr>
          <p:cNvPr id="6"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559126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en-US" dirty="0" err="1" smtClean="0"/>
              <a:t>Filterung</a:t>
            </a:r>
            <a:r>
              <a:rPr lang="en-US" dirty="0" smtClean="0"/>
              <a:t> von </a:t>
            </a:r>
            <a:r>
              <a:rPr lang="en-US" dirty="0" err="1" smtClean="0"/>
              <a:t>Datenströmen</a:t>
            </a:r>
            <a:endParaRPr lang="en-US" dirty="0"/>
          </a:p>
        </p:txBody>
      </p:sp>
      <p:sp>
        <p:nvSpPr>
          <p:cNvPr id="12291" name="Rectangle 3"/>
          <p:cNvSpPr>
            <a:spLocks noGrp="1"/>
          </p:cNvSpPr>
          <p:nvPr>
            <p:ph idx="1"/>
          </p:nvPr>
        </p:nvSpPr>
        <p:spPr>
          <a:xfrm>
            <a:off x="457200" y="1295400"/>
            <a:ext cx="8382000" cy="5257801"/>
          </a:xfrm>
        </p:spPr>
        <p:txBody>
          <a:bodyPr/>
          <a:lstStyle/>
          <a:p>
            <a:r>
              <a:rPr lang="en-US" b="1" dirty="0" err="1" smtClean="0"/>
              <a:t>Fenster-weise</a:t>
            </a:r>
            <a:r>
              <a:rPr lang="en-US" b="1" dirty="0" smtClean="0"/>
              <a:t> </a:t>
            </a:r>
            <a:r>
              <a:rPr lang="en-US" b="1" dirty="0" err="1" smtClean="0"/>
              <a:t>Verarbeitung</a:t>
            </a:r>
            <a:r>
              <a:rPr lang="en-US" b="1" dirty="0" smtClean="0"/>
              <a:t> </a:t>
            </a:r>
            <a:r>
              <a:rPr lang="en-US" b="1" dirty="0" err="1" smtClean="0"/>
              <a:t>eines</a:t>
            </a:r>
            <a:r>
              <a:rPr lang="en-US" b="1" dirty="0" smtClean="0"/>
              <a:t> </a:t>
            </a:r>
            <a:r>
              <a:rPr lang="en-US" b="1" dirty="0" err="1" smtClean="0"/>
              <a:t>Datenstroms</a:t>
            </a:r>
            <a:endParaRPr lang="en-US" b="1" dirty="0" smtClean="0"/>
          </a:p>
          <a:p>
            <a:r>
              <a:rPr lang="en-US" dirty="0" err="1" smtClean="0"/>
              <a:t>Gegeben</a:t>
            </a:r>
            <a:r>
              <a:rPr lang="en-US" dirty="0" smtClean="0"/>
              <a:t> </a:t>
            </a:r>
            <a:r>
              <a:rPr lang="en-US" dirty="0" err="1" smtClean="0"/>
              <a:t>sei</a:t>
            </a:r>
            <a:r>
              <a:rPr lang="en-US" dirty="0" smtClean="0"/>
              <a:t> </a:t>
            </a:r>
            <a:r>
              <a:rPr lang="en-US" dirty="0" err="1" smtClean="0"/>
              <a:t>eine</a:t>
            </a:r>
            <a:r>
              <a:rPr lang="en-US" dirty="0" smtClean="0"/>
              <a:t> </a:t>
            </a:r>
            <a:r>
              <a:rPr lang="en-US" dirty="0" err="1" smtClean="0"/>
              <a:t>Liste</a:t>
            </a:r>
            <a:r>
              <a:rPr lang="en-US" dirty="0" smtClean="0"/>
              <a:t> von </a:t>
            </a:r>
            <a:r>
              <a:rPr lang="en-US" dirty="0" err="1" smtClean="0"/>
              <a:t>Schlüsselworten</a:t>
            </a:r>
            <a:r>
              <a:rPr lang="en-US" b="1" dirty="0" smtClean="0"/>
              <a:t> S</a:t>
            </a:r>
          </a:p>
          <a:p>
            <a:r>
              <a:rPr lang="en-US" b="1" dirty="0" err="1" smtClean="0">
                <a:solidFill>
                  <a:srgbClr val="0000FF"/>
                </a:solidFill>
              </a:rPr>
              <a:t>Bestimme</a:t>
            </a:r>
            <a:r>
              <a:rPr lang="en-US" b="1" dirty="0" smtClean="0">
                <a:solidFill>
                  <a:srgbClr val="0000FF"/>
                </a:solidFill>
              </a:rPr>
              <a:t> </a:t>
            </a:r>
            <a:r>
              <a:rPr lang="en-US" b="1" dirty="0" err="1" smtClean="0">
                <a:solidFill>
                  <a:srgbClr val="0000FF"/>
                </a:solidFill>
              </a:rPr>
              <a:t>Ähnlichkeit</a:t>
            </a:r>
            <a:r>
              <a:rPr lang="en-US" b="1" dirty="0" smtClean="0">
                <a:solidFill>
                  <a:srgbClr val="0000FF"/>
                </a:solidFill>
              </a:rPr>
              <a:t> von </a:t>
            </a:r>
            <a:r>
              <a:rPr lang="en-US" b="1" dirty="0" err="1" smtClean="0">
                <a:solidFill>
                  <a:srgbClr val="0000FF"/>
                </a:solidFill>
              </a:rPr>
              <a:t>Tupeln</a:t>
            </a:r>
            <a:r>
              <a:rPr lang="en-US" b="1" dirty="0" smtClean="0">
                <a:solidFill>
                  <a:srgbClr val="0000FF"/>
                </a:solidFill>
              </a:rPr>
              <a:t> </a:t>
            </a:r>
            <a:r>
              <a:rPr lang="en-US" b="1" dirty="0" err="1" smtClean="0">
                <a:solidFill>
                  <a:srgbClr val="0000FF"/>
                </a:solidFill>
              </a:rPr>
              <a:t>im</a:t>
            </a:r>
            <a:r>
              <a:rPr lang="en-US" b="1" dirty="0" smtClean="0">
                <a:solidFill>
                  <a:srgbClr val="0000FF"/>
                </a:solidFill>
              </a:rPr>
              <a:t> </a:t>
            </a:r>
            <a:r>
              <a:rPr lang="en-US" b="1" dirty="0" err="1" smtClean="0">
                <a:solidFill>
                  <a:srgbClr val="0000FF"/>
                </a:solidFill>
              </a:rPr>
              <a:t>Fenster</a:t>
            </a:r>
            <a:r>
              <a:rPr lang="en-US" b="1" dirty="0" smtClean="0">
                <a:solidFill>
                  <a:srgbClr val="0000FF"/>
                </a:solidFill>
              </a:rPr>
              <a:t> </a:t>
            </a:r>
            <a:r>
              <a:rPr lang="en-US" b="1" dirty="0" err="1" smtClean="0">
                <a:solidFill>
                  <a:srgbClr val="0000FF"/>
                </a:solidFill>
              </a:rPr>
              <a:t>mit</a:t>
            </a:r>
            <a:r>
              <a:rPr lang="en-US" b="1" dirty="0" smtClean="0">
                <a:solidFill>
                  <a:srgbClr val="0000FF"/>
                </a:solidFill>
              </a:rPr>
              <a:t> </a:t>
            </a:r>
            <a:r>
              <a:rPr lang="en-US" b="1" dirty="0" err="1" smtClean="0">
                <a:solidFill>
                  <a:srgbClr val="0000FF"/>
                </a:solidFill>
              </a:rPr>
              <a:t>Schlüsseln</a:t>
            </a:r>
            <a:r>
              <a:rPr lang="en-US" b="1" dirty="0" smtClean="0">
                <a:solidFill>
                  <a:srgbClr val="0000FF"/>
                </a:solidFill>
              </a:rPr>
              <a:t> in S</a:t>
            </a:r>
          </a:p>
          <a:p>
            <a:r>
              <a:rPr lang="en-US" b="1" dirty="0" err="1" smtClean="0">
                <a:solidFill>
                  <a:srgbClr val="0000FF"/>
                </a:solidFill>
              </a:rPr>
              <a:t>Anwendung</a:t>
            </a:r>
            <a:r>
              <a:rPr lang="en-US" b="1" dirty="0" smtClean="0">
                <a:solidFill>
                  <a:srgbClr val="0000FF"/>
                </a:solidFill>
              </a:rPr>
              <a:t>: </a:t>
            </a:r>
            <a:r>
              <a:rPr lang="en-US" b="1" dirty="0" err="1" smtClean="0">
                <a:solidFill>
                  <a:srgbClr val="D60093"/>
                </a:solidFill>
              </a:rPr>
              <a:t>Erkennen</a:t>
            </a:r>
            <a:r>
              <a:rPr lang="en-US" b="1" dirty="0" smtClean="0">
                <a:solidFill>
                  <a:srgbClr val="D60093"/>
                </a:solidFill>
              </a:rPr>
              <a:t> von </a:t>
            </a:r>
            <a:r>
              <a:rPr lang="en-US" b="1" dirty="0" err="1" smtClean="0">
                <a:solidFill>
                  <a:srgbClr val="D60093"/>
                </a:solidFill>
              </a:rPr>
              <a:t>bestimmten</a:t>
            </a:r>
            <a:r>
              <a:rPr lang="en-US" b="1" dirty="0" smtClean="0">
                <a:solidFill>
                  <a:srgbClr val="D60093"/>
                </a:solidFill>
              </a:rPr>
              <a:t> </a:t>
            </a:r>
            <a:r>
              <a:rPr lang="en-US" b="1" dirty="0" err="1" smtClean="0">
                <a:solidFill>
                  <a:srgbClr val="D60093"/>
                </a:solidFill>
              </a:rPr>
              <a:t>Mustern</a:t>
            </a:r>
            <a:endParaRPr lang="en-US" b="1" dirty="0">
              <a:solidFill>
                <a:srgbClr val="D60093"/>
              </a:solidFill>
            </a:endParaRPr>
          </a:p>
          <a:p>
            <a:endParaRPr lang="en-US" b="1" dirty="0" smtClean="0">
              <a:solidFill>
                <a:schemeClr val="accent2"/>
              </a:solidFill>
            </a:endParaRPr>
          </a:p>
        </p:txBody>
      </p:sp>
      <p:sp>
        <p:nvSpPr>
          <p:cNvPr id="5" name="Slide Number Placeholder 4"/>
          <p:cNvSpPr>
            <a:spLocks noGrp="1"/>
          </p:cNvSpPr>
          <p:nvPr>
            <p:ph type="sldNum" sz="quarter" idx="12"/>
          </p:nvPr>
        </p:nvSpPr>
        <p:spPr/>
        <p:txBody>
          <a:bodyPr/>
          <a:lstStyle/>
          <a:p>
            <a:fld id="{19B12225-5612-419B-A8D5-4B8EEE4C217E}" type="slidenum">
              <a:rPr lang="en-US" smtClean="0"/>
              <a:pPr/>
              <a:t>15</a:t>
            </a:fld>
            <a:endParaRPr lang="en-US" dirty="0"/>
          </a:p>
        </p:txBody>
      </p:sp>
      <p:sp>
        <p:nvSpPr>
          <p:cNvPr id="2" name="Rectangle 1"/>
          <p:cNvSpPr/>
          <p:nvPr/>
        </p:nvSpPr>
        <p:spPr>
          <a:xfrm>
            <a:off x="2555776" y="6144538"/>
            <a:ext cx="4572000" cy="430887"/>
          </a:xfrm>
          <a:prstGeom prst="rect">
            <a:avLst/>
          </a:prstGeom>
        </p:spPr>
        <p:txBody>
          <a:bodyPr>
            <a:spAutoFit/>
          </a:bodyPr>
          <a:lstStyle/>
          <a:p>
            <a:r>
              <a:rPr lang="en-US" sz="1100" dirty="0">
                <a:solidFill>
                  <a:srgbClr val="0F05FF"/>
                </a:solidFill>
                <a:latin typeface="Arial" charset="0"/>
              </a:rPr>
              <a:t>Andrei Broder, Michael </a:t>
            </a:r>
            <a:r>
              <a:rPr lang="en-US" sz="1100" dirty="0" err="1">
                <a:solidFill>
                  <a:srgbClr val="0F05FF"/>
                </a:solidFill>
                <a:latin typeface="Arial" charset="0"/>
              </a:rPr>
              <a:t>Mitzenmacher</a:t>
            </a:r>
            <a:r>
              <a:rPr lang="en-US" sz="1100" dirty="0">
                <a:solidFill>
                  <a:srgbClr val="0F05FF"/>
                </a:solidFill>
                <a:latin typeface="Arial" charset="0"/>
              </a:rPr>
              <a:t>: </a:t>
            </a:r>
            <a:r>
              <a:rPr lang="en-US" sz="1100" i="1" dirty="0">
                <a:solidFill>
                  <a:srgbClr val="0F05FF"/>
                </a:solidFill>
                <a:latin typeface="Arial" charset="0"/>
              </a:rPr>
              <a:t>Network applications of bloom filters: A survey</a:t>
            </a:r>
            <a:r>
              <a:rPr lang="en-US" sz="1100" dirty="0">
                <a:solidFill>
                  <a:srgbClr val="0F05FF"/>
                </a:solidFill>
                <a:latin typeface="Arial" charset="0"/>
              </a:rPr>
              <a:t>. In: </a:t>
            </a:r>
            <a:r>
              <a:rPr lang="en-US" sz="1100" i="1" dirty="0">
                <a:solidFill>
                  <a:srgbClr val="0F05FF"/>
                </a:solidFill>
                <a:latin typeface="Arial" charset="0"/>
              </a:rPr>
              <a:t>Internet Mathematics</a:t>
            </a:r>
            <a:r>
              <a:rPr lang="en-US" sz="1100" dirty="0">
                <a:solidFill>
                  <a:srgbClr val="0F05FF"/>
                </a:solidFill>
                <a:latin typeface="Arial" charset="0"/>
              </a:rPr>
              <a:t>. </a:t>
            </a:r>
            <a:r>
              <a:rPr lang="en-US" sz="1100" b="1" dirty="0">
                <a:solidFill>
                  <a:srgbClr val="FF0000"/>
                </a:solidFill>
                <a:latin typeface="Arial" charset="0"/>
              </a:rPr>
              <a:t>2002</a:t>
            </a:r>
            <a:r>
              <a:rPr lang="en-US" sz="1100" dirty="0">
                <a:solidFill>
                  <a:srgbClr val="0F05FF"/>
                </a:solidFill>
                <a:latin typeface="Arial" charset="0"/>
              </a:rPr>
              <a:t>, S. 636–646</a:t>
            </a:r>
            <a:endParaRPr lang="en-US" sz="1100" dirty="0">
              <a:solidFill>
                <a:srgbClr val="0F05FF"/>
              </a:solidFill>
            </a:endParaRPr>
          </a:p>
        </p:txBody>
      </p:sp>
    </p:spTree>
    <p:extLst>
      <p:ext uri="{BB962C8B-B14F-4D97-AF65-F5344CB8AC3E}">
        <p14:creationId xmlns:p14="http://schemas.microsoft.com/office/powerpoint/2010/main" val="1261304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Min-Hashing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21269"/>
            <a:ext cx="8229600" cy="458399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16</a:t>
            </a:fld>
            <a:endParaRPr lang="de-DE"/>
          </a:p>
        </p:txBody>
      </p:sp>
      <p:sp>
        <p:nvSpPr>
          <p:cNvPr id="6" name="Rectangle 5"/>
          <p:cNvSpPr/>
          <p:nvPr/>
        </p:nvSpPr>
        <p:spPr>
          <a:xfrm>
            <a:off x="2422873" y="6057086"/>
            <a:ext cx="4320480" cy="646331"/>
          </a:xfrm>
          <a:prstGeom prst="rect">
            <a:avLst/>
          </a:prstGeom>
        </p:spPr>
        <p:txBody>
          <a:bodyPr wrap="square">
            <a:spAutoFit/>
          </a:bodyPr>
          <a:lstStyle/>
          <a:p>
            <a:r>
              <a:rPr lang="en-US" sz="1200" dirty="0">
                <a:solidFill>
                  <a:srgbClr val="0F05FF"/>
                </a:solidFill>
              </a:rPr>
              <a:t>Andrei </a:t>
            </a:r>
            <a:r>
              <a:rPr lang="en-US" sz="1200" dirty="0" smtClean="0">
                <a:solidFill>
                  <a:srgbClr val="0F05FF"/>
                </a:solidFill>
              </a:rPr>
              <a:t>Broder, </a:t>
            </a:r>
            <a:r>
              <a:rPr lang="en-US" sz="1200" dirty="0">
                <a:solidFill>
                  <a:srgbClr val="0F05FF"/>
                </a:solidFill>
              </a:rPr>
              <a:t>On the resemblance and containment </a:t>
            </a:r>
            <a:r>
              <a:rPr lang="en-US" sz="1200" dirty="0" smtClean="0">
                <a:solidFill>
                  <a:srgbClr val="0F05FF"/>
                </a:solidFill>
              </a:rPr>
              <a:t>of documents</a:t>
            </a:r>
            <a:r>
              <a:rPr lang="en-US" sz="1200" dirty="0">
                <a:solidFill>
                  <a:srgbClr val="0F05FF"/>
                </a:solidFill>
              </a:rPr>
              <a:t>. In </a:t>
            </a:r>
            <a:r>
              <a:rPr lang="en-US" sz="1200" dirty="0" smtClean="0">
                <a:solidFill>
                  <a:srgbClr val="0F05FF"/>
                </a:solidFill>
              </a:rPr>
              <a:t>SEQUENCES </a:t>
            </a:r>
            <a:r>
              <a:rPr lang="en-US" sz="1200" dirty="0">
                <a:solidFill>
                  <a:srgbClr val="0F05FF"/>
                </a:solidFill>
              </a:rPr>
              <a:t>'97 Proceedings of the Compression and Complexity of </a:t>
            </a:r>
            <a:r>
              <a:rPr lang="en-US" sz="1200" dirty="0" smtClean="0">
                <a:solidFill>
                  <a:srgbClr val="0F05FF"/>
                </a:solidFill>
              </a:rPr>
              <a:t>Sequences, </a:t>
            </a:r>
            <a:r>
              <a:rPr lang="en-US" sz="1200" b="1" dirty="0" smtClean="0">
                <a:solidFill>
                  <a:srgbClr val="FF0000"/>
                </a:solidFill>
              </a:rPr>
              <a:t>1997</a:t>
            </a:r>
            <a:endParaRPr lang="en-US" sz="1200" b="1" dirty="0">
              <a:solidFill>
                <a:srgbClr val="FF0000"/>
              </a:solidFill>
            </a:endParaRPr>
          </a:p>
        </p:txBody>
      </p:sp>
      <p:sp>
        <p:nvSpPr>
          <p:cNvPr id="3" name="Rectangle 2"/>
          <p:cNvSpPr/>
          <p:nvPr/>
        </p:nvSpPr>
        <p:spPr>
          <a:xfrm>
            <a:off x="1259632" y="4581128"/>
            <a:ext cx="7128792" cy="216024"/>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79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514576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17</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668993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196975"/>
            <a:ext cx="729678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18</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702375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Min-Hashing (2)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19470"/>
            <a:ext cx="8229600" cy="432388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19</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894533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smtClean="0"/>
                  <a:t>Intervall-Skyline,</a:t>
                </a:r>
                <a:br>
                  <a:rPr lang="de-DE" sz="2000" dirty="0" smtClean="0"/>
                </a:br>
                <a:r>
                  <a:rPr lang="de-DE" sz="2000" dirty="0" smtClean="0"/>
                  <a:t>inkrementelle</a:t>
                </a:r>
                <a:br>
                  <a:rPr lang="de-DE" sz="2000" dirty="0" smtClean="0"/>
                </a:br>
                <a:r>
                  <a:rPr lang="de-DE" sz="2000" dirty="0" smtClean="0"/>
                  <a:t>Auswertungstechniken</a:t>
                </a:r>
                <a:r>
                  <a:rPr lang="de-DE" sz="2000" noProof="1">
                    <a:cs typeface="Arial" charset="0"/>
                  </a:rPr>
                  <a:t/>
                </a:r>
                <a:br>
                  <a:rPr lang="de-DE" sz="2000" noProof="1">
                    <a:cs typeface="Arial" charset="0"/>
                  </a:rPr>
                </a:br>
                <a:r>
                  <a:rPr lang="de-DE" sz="2000" noProof="1" smtClean="0">
                    <a:cs typeface="Arial" charset="0"/>
                  </a:rPr>
                  <a:t>Skizzen</a:t>
                </a:r>
                <a:endParaRPr lang="de-DE" sz="2000" dirty="0" smtClean="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Übersicht</a:t>
            </a:r>
            <a:endParaRPr lang="de-DE" b="1" dirty="0"/>
          </a:p>
        </p:txBody>
      </p:sp>
      <p:grpSp>
        <p:nvGrpSpPr>
          <p:cNvPr id="9221" name="Gruppieren 32"/>
          <p:cNvGrpSpPr>
            <a:grpSpLocks/>
          </p:cNvGrpSpPr>
          <p:nvPr/>
        </p:nvGrpSpPr>
        <p:grpSpPr bwMode="auto">
          <a:xfrm>
            <a:off x="3131169" y="3140967"/>
            <a:ext cx="3379121" cy="2369247"/>
            <a:chOff x="3131840" y="3141387"/>
            <a:chExt cx="3377546" cy="2369563"/>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141387"/>
              <a:ext cx="3377546" cy="2237353"/>
              <a:chOff x="2157973" y="3243488"/>
              <a:chExt cx="3377546" cy="2237353"/>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243488"/>
                <a:ext cx="3232926" cy="877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smtClean="0">
                    <a:cs typeface="Arial" charset="0"/>
                  </a:rPr>
                  <a:t>Approximative Auswertung: Bloom-Filter, Min-Hashing, Stichproben</a:t>
                </a:r>
                <a:endParaRPr lang="de-DE" sz="2000" noProof="1">
                  <a:cs typeface="Arial" charset="0"/>
                </a:endParaRP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glow rad="1397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652119" y="2564905"/>
            <a:ext cx="3168353" cy="2402390"/>
            <a:chOff x="5652107" y="2565121"/>
            <a:chExt cx="3168469" cy="240290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652107" y="2565121"/>
              <a:ext cx="3168469" cy="58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smtClean="0">
                  <a:cs typeface="Arial" charset="0"/>
                </a:rPr>
                <a:t>Approximative Auswertung </a:t>
              </a:r>
              <a:br>
                <a:rPr lang="de-DE" sz="2000" noProof="1" smtClean="0">
                  <a:cs typeface="Arial" charset="0"/>
                </a:rPr>
              </a:br>
              <a:r>
                <a:rPr lang="de-DE" sz="2000" noProof="1" smtClean="0">
                  <a:cs typeface="Arial" charset="0"/>
                </a:rPr>
                <a:t>(CM-, und FM-Skizzen)</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Stromkonzept</a:t>
                </a:r>
                <a:r>
                  <a:rPr lang="de-DE" sz="2000" smtClean="0"/>
                  <a:t>, relationale Anfragesprachen</a:t>
                </a:r>
                <a:r>
                  <a:rPr lang="de-DE" sz="2000" dirty="0" smtClean="0"/>
                  <a:t>, exakte Auswertung, </a:t>
                </a:r>
                <a:r>
                  <a:rPr lang="de-DE" sz="2000" dirty="0" err="1" smtClean="0"/>
                  <a:t>QoS</a:t>
                </a:r>
                <a:r>
                  <a:rPr lang="de-DE" sz="2000" dirty="0" smtClean="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029670443"/>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836" y="1196975"/>
            <a:ext cx="802232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20</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204532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smtClean="0"/>
              <a:t>zweite</a:t>
            </a:r>
            <a:r>
              <a:rPr lang="en-US" dirty="0" smtClean="0"/>
              <a:t> </a:t>
            </a:r>
            <a:r>
              <a:rPr lang="en-US" dirty="0" err="1"/>
              <a:t>Hashfunktion</a:t>
            </a:r>
            <a:r>
              <a:rPr lang="en-US" dirty="0"/>
              <a:t> </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196975"/>
            <a:ext cx="4791415"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21</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00539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Beispiel</a:t>
            </a:r>
            <a:r>
              <a:rPr lang="en-US" dirty="0"/>
              <a:t>: </a:t>
            </a:r>
            <a:r>
              <a:rPr lang="en-US" dirty="0" err="1"/>
              <a:t>zweite</a:t>
            </a:r>
            <a:r>
              <a:rPr lang="en-US" dirty="0"/>
              <a:t> </a:t>
            </a:r>
            <a:r>
              <a:rPr lang="en-US" dirty="0" err="1"/>
              <a:t>Hashfunktion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1076" y="1196975"/>
            <a:ext cx="7793372"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22</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265623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Beispiel</a:t>
            </a:r>
            <a:r>
              <a:rPr lang="en-US" dirty="0" smtClean="0"/>
              <a:t> 2</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51884"/>
            <a:ext cx="8229600" cy="485905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23</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509800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Min-Hashing - </a:t>
            </a:r>
            <a:r>
              <a:rPr lang="en-US" sz="2400" dirty="0" err="1"/>
              <a:t>Mehrere</a:t>
            </a:r>
            <a:r>
              <a:rPr lang="en-US" sz="2400" dirty="0"/>
              <a:t> min-</a:t>
            </a:r>
            <a:r>
              <a:rPr lang="en-US" sz="2400" dirty="0" err="1"/>
              <a:t>Werte</a:t>
            </a:r>
            <a:r>
              <a:rPr lang="en-US" sz="2400" dirty="0"/>
              <a:t> </a:t>
            </a:r>
            <a:r>
              <a:rPr lang="en-US" sz="2400" dirty="0" err="1"/>
              <a:t>bzw</a:t>
            </a:r>
            <a:r>
              <a:rPr lang="en-US" sz="2400" dirty="0"/>
              <a:t>. </a:t>
            </a:r>
            <a:r>
              <a:rPr lang="en-US" sz="2400" dirty="0" err="1"/>
              <a:t>Hashfunktionen</a:t>
            </a:r>
            <a:r>
              <a:rPr lang="en-US" sz="2400" dirty="0"/>
              <a:t> </a:t>
            </a:r>
            <a:br>
              <a:rPr lang="en-US" sz="2400" dirty="0"/>
            </a:br>
            <a:endParaRPr lang="en-US" sz="24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1037"/>
            <a:ext cx="8229600" cy="432075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24</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3" name="TextBox 2"/>
          <p:cNvSpPr txBox="1"/>
          <p:nvPr/>
        </p:nvSpPr>
        <p:spPr>
          <a:xfrm>
            <a:off x="6118034" y="5367012"/>
            <a:ext cx="1574470" cy="400110"/>
          </a:xfrm>
          <a:prstGeom prst="rect">
            <a:avLst/>
          </a:prstGeom>
          <a:noFill/>
        </p:spPr>
        <p:txBody>
          <a:bodyPr wrap="none" rtlCol="0">
            <a:spAutoFit/>
          </a:bodyPr>
          <a:lstStyle/>
          <a:p>
            <a:r>
              <a:rPr lang="en-US" sz="2000" dirty="0" err="1" smtClean="0"/>
              <a:t>Ohne</a:t>
            </a:r>
            <a:r>
              <a:rPr lang="en-US" sz="2000" dirty="0" smtClean="0"/>
              <a:t> </a:t>
            </a:r>
            <a:r>
              <a:rPr lang="en-US" sz="2000" dirty="0" err="1" smtClean="0"/>
              <a:t>Beweis</a:t>
            </a:r>
            <a:endParaRPr lang="en-US" sz="2000" dirty="0"/>
          </a:p>
        </p:txBody>
      </p:sp>
    </p:spTree>
    <p:extLst>
      <p:ext uri="{BB962C8B-B14F-4D97-AF65-F5344CB8AC3E}">
        <p14:creationId xmlns:p14="http://schemas.microsoft.com/office/powerpoint/2010/main" val="1907223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 4" descr="randomly-picked-e1384190856897-620x41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841753"/>
            <a:ext cx="8748465" cy="5827607"/>
          </a:xfrm>
          <a:prstGeom prst="rect">
            <a:avLst/>
          </a:prstGeom>
        </p:spPr>
      </p:pic>
      <p:sp>
        <p:nvSpPr>
          <p:cNvPr id="6" name="Textfeld 5"/>
          <p:cNvSpPr txBox="1"/>
          <p:nvPr/>
        </p:nvSpPr>
        <p:spPr>
          <a:xfrm>
            <a:off x="251520" y="1484784"/>
            <a:ext cx="4097597" cy="3600986"/>
          </a:xfrm>
          <a:prstGeom prst="rect">
            <a:avLst/>
          </a:prstGeom>
          <a:noFill/>
        </p:spPr>
        <p:txBody>
          <a:bodyPr wrap="none" rtlCol="0">
            <a:spAutoFit/>
          </a:bodyPr>
          <a:lstStyle/>
          <a:p>
            <a:endParaRPr lang="de-DE" sz="3600" dirty="0" smtClean="0">
              <a:solidFill>
                <a:srgbClr val="0000FF"/>
              </a:solidFill>
            </a:endParaRPr>
          </a:p>
          <a:p>
            <a:endParaRPr lang="de-DE" sz="3600" dirty="0">
              <a:solidFill>
                <a:srgbClr val="0000FF"/>
              </a:solidFill>
            </a:endParaRPr>
          </a:p>
          <a:p>
            <a:endParaRPr lang="de-DE" sz="3600" dirty="0" smtClean="0">
              <a:solidFill>
                <a:srgbClr val="0000FF"/>
              </a:solidFill>
            </a:endParaRPr>
          </a:p>
          <a:p>
            <a:endParaRPr lang="de-DE" sz="3600" dirty="0">
              <a:solidFill>
                <a:srgbClr val="0000FF"/>
              </a:solidFill>
            </a:endParaRPr>
          </a:p>
          <a:p>
            <a:r>
              <a:rPr lang="de-DE" sz="2800" dirty="0" smtClean="0">
                <a:solidFill>
                  <a:srgbClr val="0000FF"/>
                </a:solidFill>
              </a:rPr>
              <a:t>Approximation mit </a:t>
            </a:r>
            <a:br>
              <a:rPr lang="de-DE" sz="2800" dirty="0" smtClean="0">
                <a:solidFill>
                  <a:srgbClr val="0000FF"/>
                </a:solidFill>
              </a:rPr>
            </a:br>
            <a:r>
              <a:rPr lang="de-DE" sz="2800" dirty="0" smtClean="0">
                <a:solidFill>
                  <a:srgbClr val="0000FF"/>
                </a:solidFill>
              </a:rPr>
              <a:t>Stichproben und Skizzen</a:t>
            </a:r>
          </a:p>
          <a:p>
            <a:r>
              <a:rPr lang="de-DE" sz="2800" dirty="0" err="1" smtClean="0">
                <a:solidFill>
                  <a:srgbClr val="0000FF"/>
                </a:solidFill>
              </a:rPr>
              <a:t>Probabilistische</a:t>
            </a:r>
            <a:r>
              <a:rPr lang="de-DE" sz="2800" dirty="0" smtClean="0">
                <a:solidFill>
                  <a:srgbClr val="0000FF"/>
                </a:solidFill>
              </a:rPr>
              <a:t> Garantien</a:t>
            </a:r>
          </a:p>
        </p:txBody>
      </p:sp>
    </p:spTree>
    <p:extLst>
      <p:ext uri="{BB962C8B-B14F-4D97-AF65-F5344CB8AC3E}">
        <p14:creationId xmlns:p14="http://schemas.microsoft.com/office/powerpoint/2010/main" val="1352554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liennummernplatzhalter 4"/>
          <p:cNvSpPr>
            <a:spLocks noGrp="1"/>
          </p:cNvSpPr>
          <p:nvPr>
            <p:ph type="sldNum" sz="quarter" idx="11"/>
          </p:nvPr>
        </p:nvSpPr>
        <p:spPr>
          <a:xfrm>
            <a:off x="8604449" y="6309320"/>
            <a:ext cx="432048" cy="288032"/>
          </a:xfrm>
        </p:spPr>
        <p:txBody>
          <a:bodyPr/>
          <a:lstStyle/>
          <a:p>
            <a:pPr>
              <a:defRPr/>
            </a:pPr>
            <a:fld id="{80B0C53D-4C32-A843-AB82-A6DC4DC6111B}" type="slidenum">
              <a:rPr lang="en-US" sz="1400"/>
              <a:pPr>
                <a:defRPr/>
              </a:pPr>
              <a:t>26</a:t>
            </a:fld>
            <a:endParaRPr lang="en-US" sz="1400" dirty="0"/>
          </a:p>
        </p:txBody>
      </p:sp>
      <p:sp>
        <p:nvSpPr>
          <p:cNvPr id="509954" name="Rectangle 2"/>
          <p:cNvSpPr>
            <a:spLocks noGrp="1" noChangeArrowheads="1"/>
          </p:cNvSpPr>
          <p:nvPr>
            <p:ph type="title"/>
          </p:nvPr>
        </p:nvSpPr>
        <p:spPr>
          <a:xfrm>
            <a:off x="381000" y="304800"/>
            <a:ext cx="8231188" cy="838200"/>
          </a:xfrm>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eaLnBrk="1" hangingPunct="1">
              <a:defRPr/>
            </a:pPr>
            <a:r>
              <a:rPr lang="en-US" sz="2800" dirty="0" err="1" smtClean="0">
                <a:cs typeface="+mj-cs"/>
              </a:rPr>
              <a:t>Stromverarbeitungsmodelle</a:t>
            </a:r>
            <a:r>
              <a:rPr lang="en-US" sz="2800" dirty="0" smtClean="0">
                <a:cs typeface="+mj-cs"/>
              </a:rPr>
              <a:t> – </a:t>
            </a:r>
            <a:r>
              <a:rPr lang="en-US" sz="2800" dirty="0" err="1" smtClean="0">
                <a:cs typeface="+mj-cs"/>
              </a:rPr>
              <a:t>interner</a:t>
            </a:r>
            <a:r>
              <a:rPr lang="en-US" sz="2800" dirty="0" smtClean="0">
                <a:cs typeface="+mj-cs"/>
              </a:rPr>
              <a:t> </a:t>
            </a:r>
            <a:r>
              <a:rPr lang="en-US" sz="2800" dirty="0" err="1" smtClean="0">
                <a:cs typeface="+mj-cs"/>
              </a:rPr>
              <a:t>Speicher</a:t>
            </a:r>
            <a:r>
              <a:rPr lang="en-US" sz="2800" dirty="0" smtClean="0">
                <a:cs typeface="+mj-cs"/>
              </a:rPr>
              <a:t> A[</a:t>
            </a:r>
            <a:r>
              <a:rPr lang="en-US" sz="2800" baseline="30000" dirty="0" smtClean="0">
                <a:cs typeface="+mj-cs"/>
              </a:rPr>
              <a:t>.</a:t>
            </a:r>
            <a:r>
              <a:rPr lang="en-US" sz="2800" dirty="0" smtClean="0">
                <a:cs typeface="+mj-cs"/>
              </a:rPr>
              <a:t>]</a:t>
            </a:r>
          </a:p>
        </p:txBody>
      </p:sp>
      <p:sp>
        <p:nvSpPr>
          <p:cNvPr id="509955" name="Rectangle 3"/>
          <p:cNvSpPr>
            <a:spLocks noGrp="1" noChangeArrowheads="1"/>
          </p:cNvSpPr>
          <p:nvPr>
            <p:ph type="body" idx="1"/>
          </p:nvPr>
        </p:nvSpPr>
        <p:spPr>
          <a:xfrm>
            <a:off x="419100" y="1295400"/>
            <a:ext cx="8420100" cy="4725888"/>
          </a:xfrm>
          <a:extLst>
            <a:ext uri="{91240B29-F687-4f45-9708-019B960494DF}">
              <a14:hiddenLine xmlns="" xmlns:a14="http://schemas.microsoft.com/office/drawing/2010/main" w="12700">
                <a:solidFill>
                  <a:schemeClr val="tx1"/>
                </a:solidFill>
                <a:miter lim="800000"/>
                <a:headEnd/>
                <a:tailEnd/>
              </a14:hiddenLine>
            </a:ext>
          </a:extLst>
        </p:spPr>
        <p:txBody>
          <a:bodyPr lIns="90488" tIns="44450" rIns="90488" bIns="44450"/>
          <a:lstStyle/>
          <a:p>
            <a:pPr marL="171450" indent="-171450" eaLnBrk="1" hangingPunct="1">
              <a:tabLst>
                <a:tab pos="1082675" algn="l"/>
              </a:tabLst>
              <a:defRPr/>
            </a:pPr>
            <a:r>
              <a:rPr lang="en-US" dirty="0" smtClean="0">
                <a:solidFill>
                  <a:srgbClr val="CC0000"/>
                </a:solidFill>
                <a:cs typeface="+mn-cs"/>
              </a:rPr>
              <a:t>Absolute </a:t>
            </a:r>
            <a:r>
              <a:rPr lang="en-US" dirty="0" err="1" smtClean="0">
                <a:solidFill>
                  <a:srgbClr val="CC0000"/>
                </a:solidFill>
                <a:cs typeface="+mn-cs"/>
              </a:rPr>
              <a:t>Werte</a:t>
            </a:r>
            <a:r>
              <a:rPr lang="en-US" dirty="0" smtClean="0">
                <a:solidFill>
                  <a:srgbClr val="CC0000"/>
                </a:solidFill>
                <a:cs typeface="+mn-cs"/>
              </a:rPr>
              <a:t> (</a:t>
            </a:r>
            <a:r>
              <a:rPr lang="en-US" dirty="0" err="1" smtClean="0">
                <a:solidFill>
                  <a:srgbClr val="CC0000"/>
                </a:solidFill>
                <a:cs typeface="+mn-cs"/>
              </a:rPr>
              <a:t>Zeitreihenmodell</a:t>
            </a:r>
            <a:r>
              <a:rPr lang="en-US" dirty="0" smtClean="0">
                <a:solidFill>
                  <a:srgbClr val="CC0000"/>
                </a:solidFill>
                <a:cs typeface="+mn-cs"/>
              </a:rPr>
              <a:t>)</a:t>
            </a:r>
          </a:p>
          <a:p>
            <a:pPr marL="455613" lvl="1" indent="-169863" eaLnBrk="1" hangingPunct="1">
              <a:tabLst>
                <a:tab pos="1082675" algn="l"/>
              </a:tabLst>
              <a:defRPr/>
            </a:pPr>
            <a:r>
              <a:rPr lang="en-US" sz="2300" dirty="0" err="1" smtClean="0"/>
              <a:t>Jeder</a:t>
            </a:r>
            <a:r>
              <a:rPr lang="en-US" sz="2300" dirty="0" smtClean="0"/>
              <a:t> </a:t>
            </a:r>
            <a:r>
              <a:rPr lang="en-US" sz="2300" dirty="0" err="1" smtClean="0"/>
              <a:t>neue</a:t>
            </a:r>
            <a:r>
              <a:rPr lang="en-US" sz="2300" dirty="0" smtClean="0"/>
              <a:t> Wert pro </a:t>
            </a:r>
            <a:r>
              <a:rPr lang="en-US" sz="2300" dirty="0" err="1" smtClean="0"/>
              <a:t>Zeiteinheit</a:t>
            </a:r>
            <a:r>
              <a:rPr lang="en-US" sz="2300" dirty="0" smtClean="0"/>
              <a:t> x </a:t>
            </a:r>
            <a:r>
              <a:rPr lang="en-US" sz="2300" dirty="0" err="1" smtClean="0"/>
              <a:t>wird</a:t>
            </a:r>
            <a:r>
              <a:rPr lang="en-US" sz="2300" dirty="0" smtClean="0"/>
              <a:t> </a:t>
            </a:r>
            <a:r>
              <a:rPr lang="en-US" sz="2300" dirty="0" err="1" smtClean="0"/>
              <a:t>gespeichert</a:t>
            </a:r>
            <a:r>
              <a:rPr lang="en-US" sz="2300" dirty="0" smtClean="0"/>
              <a:t/>
            </a:r>
            <a:br>
              <a:rPr lang="en-US" sz="2300" dirty="0" smtClean="0"/>
            </a:br>
            <a:r>
              <a:rPr lang="en-US" sz="2300" dirty="0" smtClean="0"/>
              <a:t>(x </a:t>
            </a:r>
            <a:r>
              <a:rPr lang="en-US" sz="2300" dirty="0" err="1" smtClean="0"/>
              <a:t>aus</a:t>
            </a:r>
            <a:r>
              <a:rPr lang="en-US" sz="2300" dirty="0" smtClean="0"/>
              <a:t> </a:t>
            </a:r>
            <a:r>
              <a:rPr lang="en-US" sz="2300" dirty="0" err="1" smtClean="0"/>
              <a:t>Menge</a:t>
            </a:r>
            <a:r>
              <a:rPr lang="en-US" sz="2300" dirty="0" smtClean="0"/>
              <a:t> von </a:t>
            </a:r>
            <a:r>
              <a:rPr lang="en-US" sz="2300" dirty="0" err="1" smtClean="0"/>
              <a:t>Zeitpunkten</a:t>
            </a:r>
            <a:r>
              <a:rPr lang="en-US" sz="2300" dirty="0" smtClean="0"/>
              <a:t>)</a:t>
            </a:r>
          </a:p>
          <a:p>
            <a:pPr marL="55563" indent="-169863" eaLnBrk="1" hangingPunct="1">
              <a:tabLst>
                <a:tab pos="1082675" algn="l"/>
              </a:tabLst>
              <a:defRPr/>
            </a:pPr>
            <a:r>
              <a:rPr lang="en-US" sz="2400" dirty="0" err="1" smtClean="0">
                <a:solidFill>
                  <a:srgbClr val="CC0000"/>
                </a:solidFill>
              </a:rPr>
              <a:t>Akkumulierte</a:t>
            </a:r>
            <a:r>
              <a:rPr lang="en-US" sz="2400" dirty="0" smtClean="0">
                <a:solidFill>
                  <a:srgbClr val="CC0000"/>
                </a:solidFill>
              </a:rPr>
              <a:t> </a:t>
            </a:r>
            <a:r>
              <a:rPr lang="en-US" sz="2400" dirty="0" err="1" smtClean="0">
                <a:solidFill>
                  <a:srgbClr val="CC0000"/>
                </a:solidFill>
              </a:rPr>
              <a:t>Werte</a:t>
            </a:r>
            <a:endParaRPr lang="en-US" sz="2500" dirty="0" smtClean="0">
              <a:solidFill>
                <a:srgbClr val="FF6600"/>
              </a:solidFill>
            </a:endParaRPr>
          </a:p>
          <a:p>
            <a:pPr marL="571500" lvl="1" indent="-171450" eaLnBrk="1" hangingPunct="1">
              <a:tabLst>
                <a:tab pos="1082675" algn="l"/>
              </a:tabLst>
              <a:defRPr/>
            </a:pPr>
            <a:r>
              <a:rPr lang="en-US" dirty="0" err="1" smtClean="0">
                <a:solidFill>
                  <a:srgbClr val="CC0000"/>
                </a:solidFill>
                <a:cs typeface="+mn-cs"/>
              </a:rPr>
              <a:t>Nur</a:t>
            </a:r>
            <a:r>
              <a:rPr lang="en-US" dirty="0" smtClean="0">
                <a:solidFill>
                  <a:srgbClr val="CC0000"/>
                </a:solidFill>
                <a:cs typeface="+mn-cs"/>
              </a:rPr>
              <a:t> </a:t>
            </a:r>
            <a:r>
              <a:rPr lang="en-US" dirty="0" err="1" smtClean="0">
                <a:solidFill>
                  <a:srgbClr val="CC0000"/>
                </a:solidFill>
                <a:cs typeface="+mn-cs"/>
              </a:rPr>
              <a:t>Eingänge</a:t>
            </a:r>
            <a:r>
              <a:rPr lang="en-US" dirty="0" smtClean="0">
                <a:solidFill>
                  <a:srgbClr val="CC0000"/>
                </a:solidFill>
                <a:cs typeface="+mn-cs"/>
              </a:rPr>
              <a:t> (</a:t>
            </a:r>
            <a:r>
              <a:rPr lang="en-US" dirty="0" err="1" smtClean="0">
                <a:solidFill>
                  <a:srgbClr val="CC0000"/>
                </a:solidFill>
                <a:cs typeface="+mn-cs"/>
              </a:rPr>
              <a:t>Akkumulation</a:t>
            </a:r>
            <a:r>
              <a:rPr lang="en-US" dirty="0" smtClean="0">
                <a:solidFill>
                  <a:srgbClr val="CC0000"/>
                </a:solidFill>
                <a:cs typeface="+mn-cs"/>
              </a:rPr>
              <a:t> von </a:t>
            </a:r>
            <a:r>
              <a:rPr lang="en-US" dirty="0" err="1" smtClean="0">
                <a:solidFill>
                  <a:srgbClr val="CC0000"/>
                </a:solidFill>
                <a:cs typeface="+mn-cs"/>
              </a:rPr>
              <a:t>Zählern</a:t>
            </a:r>
            <a:r>
              <a:rPr lang="en-US" dirty="0" smtClean="0">
                <a:solidFill>
                  <a:srgbClr val="CC0000"/>
                </a:solidFill>
                <a:cs typeface="+mn-cs"/>
              </a:rPr>
              <a:t>)</a:t>
            </a:r>
          </a:p>
          <a:p>
            <a:pPr marL="855663" lvl="2" indent="-169863" eaLnBrk="1" hangingPunct="1">
              <a:tabLst>
                <a:tab pos="1082675" algn="l"/>
              </a:tabLst>
              <a:defRPr/>
            </a:pPr>
            <a:r>
              <a:rPr lang="en-US" sz="2100" dirty="0" smtClean="0"/>
              <a:t> </a:t>
            </a:r>
            <a:r>
              <a:rPr lang="en-US" sz="2100" dirty="0" err="1" smtClean="0"/>
              <a:t>Zähler</a:t>
            </a:r>
            <a:r>
              <a:rPr lang="en-US" sz="2100" dirty="0" smtClean="0"/>
              <a:t> </a:t>
            </a:r>
            <a:r>
              <a:rPr lang="en-US" sz="2100" dirty="0" err="1" smtClean="0"/>
              <a:t>immer</a:t>
            </a:r>
            <a:r>
              <a:rPr lang="en-US" sz="2100" dirty="0" smtClean="0"/>
              <a:t> </a:t>
            </a:r>
            <a:r>
              <a:rPr lang="en-US" sz="2100" dirty="0" smtClean="0">
                <a:solidFill>
                  <a:schemeClr val="bg2"/>
                </a:solidFill>
              </a:rPr>
              <a:t>≥ 0</a:t>
            </a:r>
            <a:r>
              <a:rPr lang="en-US" sz="2100" dirty="0" smtClean="0"/>
              <a:t>  </a:t>
            </a:r>
          </a:p>
          <a:p>
            <a:pPr marL="855663" lvl="2" indent="-169863" eaLnBrk="1" hangingPunct="1">
              <a:tabLst>
                <a:tab pos="1082675" algn="l"/>
              </a:tabLst>
              <a:defRPr/>
            </a:pPr>
            <a:r>
              <a:rPr lang="en-US" sz="2100" dirty="0" smtClean="0"/>
              <a:t> </a:t>
            </a:r>
            <a:r>
              <a:rPr lang="en-US" sz="2100" dirty="0" err="1" smtClean="0"/>
              <a:t>Multimengenmodell</a:t>
            </a:r>
            <a:endParaRPr lang="en-US" sz="2100" dirty="0"/>
          </a:p>
          <a:p>
            <a:pPr marL="855663" lvl="2" indent="-169863" eaLnBrk="1" hangingPunct="1">
              <a:tabLst>
                <a:tab pos="1082675" algn="l"/>
              </a:tabLst>
              <a:defRPr/>
            </a:pPr>
            <a:r>
              <a:rPr lang="en-US" sz="2100" dirty="0" smtClean="0"/>
              <a:t> (x, y </a:t>
            </a:r>
            <a:r>
              <a:rPr lang="en-US" sz="2100" dirty="0" err="1" smtClean="0"/>
              <a:t>sind</a:t>
            </a:r>
            <a:r>
              <a:rPr lang="en-US" sz="2100" dirty="0" smtClean="0"/>
              <a:t> </a:t>
            </a:r>
            <a:r>
              <a:rPr lang="en-US" sz="2100" dirty="0" err="1" smtClean="0"/>
              <a:t>Objekte</a:t>
            </a:r>
            <a:r>
              <a:rPr lang="en-US" sz="2100" dirty="0"/>
              <a:t> </a:t>
            </a:r>
            <a:r>
              <a:rPr lang="en-US" sz="2100" dirty="0" err="1" smtClean="0"/>
              <a:t>bzw</a:t>
            </a:r>
            <a:r>
              <a:rPr lang="en-US" sz="2100" dirty="0" smtClean="0"/>
              <a:t>. </a:t>
            </a:r>
            <a:r>
              <a:rPr lang="en-US" sz="2100" dirty="0" err="1" smtClean="0"/>
              <a:t>Objekttypen</a:t>
            </a:r>
            <a:r>
              <a:rPr lang="en-US" sz="2100" dirty="0" smtClean="0"/>
              <a:t>)</a:t>
            </a:r>
            <a:endParaRPr lang="en-US" dirty="0" smtClean="0"/>
          </a:p>
          <a:p>
            <a:pPr marL="571500" lvl="1" indent="-171450" eaLnBrk="1" hangingPunct="1">
              <a:tabLst>
                <a:tab pos="1082675" algn="l"/>
              </a:tabLst>
              <a:defRPr/>
            </a:pPr>
            <a:r>
              <a:rPr lang="en-US" dirty="0" err="1" smtClean="0">
                <a:solidFill>
                  <a:srgbClr val="CC0000"/>
                </a:solidFill>
              </a:rPr>
              <a:t>Eingänge</a:t>
            </a:r>
            <a:r>
              <a:rPr lang="en-US" dirty="0" smtClean="0">
                <a:solidFill>
                  <a:srgbClr val="CC0000"/>
                </a:solidFill>
              </a:rPr>
              <a:t> und </a:t>
            </a:r>
            <a:r>
              <a:rPr lang="en-US" dirty="0" err="1" smtClean="0">
                <a:solidFill>
                  <a:srgbClr val="CC0000"/>
                </a:solidFill>
              </a:rPr>
              <a:t>Abgänge</a:t>
            </a:r>
            <a:r>
              <a:rPr lang="en-US" dirty="0" smtClean="0">
                <a:solidFill>
                  <a:srgbClr val="CC0000"/>
                </a:solidFill>
              </a:rPr>
              <a:t> (</a:t>
            </a:r>
            <a:r>
              <a:rPr lang="en-US" dirty="0" err="1" smtClean="0">
                <a:solidFill>
                  <a:srgbClr val="CC0000"/>
                </a:solidFill>
              </a:rPr>
              <a:t>Drehkreuzmodell</a:t>
            </a:r>
            <a:r>
              <a:rPr lang="en-US" dirty="0" smtClean="0">
                <a:solidFill>
                  <a:srgbClr val="CC0000"/>
                </a:solidFill>
              </a:rPr>
              <a:t>)</a:t>
            </a:r>
            <a:endParaRPr lang="en-US" dirty="0">
              <a:solidFill>
                <a:srgbClr val="CC0000"/>
              </a:solidFill>
            </a:endParaRPr>
          </a:p>
          <a:p>
            <a:pPr marL="855663" lvl="2" indent="-169863" eaLnBrk="1" hangingPunct="1">
              <a:tabLst>
                <a:tab pos="1082675" algn="l"/>
              </a:tabLst>
              <a:defRPr/>
            </a:pPr>
            <a:r>
              <a:rPr lang="en-US" sz="2100" dirty="0" smtClean="0"/>
              <a:t> </a:t>
            </a:r>
            <a:r>
              <a:rPr lang="en-US" sz="2100" dirty="0" err="1" smtClean="0"/>
              <a:t>Multimengenmodell</a:t>
            </a:r>
            <a:endParaRPr lang="en-US" sz="2100" dirty="0" smtClean="0"/>
          </a:p>
          <a:p>
            <a:pPr marL="855663" lvl="2" indent="-169863" eaLnBrk="1" hangingPunct="1">
              <a:tabLst>
                <a:tab pos="1082675" algn="l"/>
              </a:tabLst>
              <a:defRPr/>
            </a:pPr>
            <a:r>
              <a:rPr lang="en-US" sz="2100" dirty="0"/>
              <a:t> </a:t>
            </a:r>
            <a:r>
              <a:rPr lang="en-US" sz="2100" dirty="0" smtClean="0"/>
              <a:t>(x,</a:t>
            </a:r>
            <a:r>
              <a:rPr lang="en-US" sz="2100" dirty="0"/>
              <a:t> </a:t>
            </a:r>
            <a:r>
              <a:rPr lang="en-US" sz="2100" dirty="0" smtClean="0"/>
              <a:t>y </a:t>
            </a:r>
            <a:r>
              <a:rPr lang="en-US" sz="2100" dirty="0" err="1"/>
              <a:t>sind</a:t>
            </a:r>
            <a:r>
              <a:rPr lang="en-US" sz="2100" dirty="0"/>
              <a:t> </a:t>
            </a:r>
            <a:r>
              <a:rPr lang="en-US" sz="2100" dirty="0" err="1"/>
              <a:t>Objekte</a:t>
            </a:r>
            <a:r>
              <a:rPr lang="en-US" sz="2100" dirty="0"/>
              <a:t> </a:t>
            </a:r>
            <a:r>
              <a:rPr lang="en-US" sz="2100" dirty="0" err="1"/>
              <a:t>bzw</a:t>
            </a:r>
            <a:r>
              <a:rPr lang="en-US" sz="2100" dirty="0"/>
              <a:t>. </a:t>
            </a:r>
            <a:r>
              <a:rPr lang="en-US" sz="2100" dirty="0" err="1" smtClean="0"/>
              <a:t>Objekttypen</a:t>
            </a:r>
            <a:r>
              <a:rPr lang="en-US" sz="2100" dirty="0" smtClean="0"/>
              <a:t>)</a:t>
            </a:r>
          </a:p>
        </p:txBody>
      </p:sp>
      <p:grpSp>
        <p:nvGrpSpPr>
          <p:cNvPr id="509957" name="Group 5"/>
          <p:cNvGrpSpPr>
            <a:grpSpLocks/>
          </p:cNvGrpSpPr>
          <p:nvPr/>
        </p:nvGrpSpPr>
        <p:grpSpPr bwMode="auto">
          <a:xfrm>
            <a:off x="6781800" y="3505200"/>
            <a:ext cx="1066800" cy="304800"/>
            <a:chOff x="1152" y="2496"/>
            <a:chExt cx="672" cy="192"/>
          </a:xfrm>
        </p:grpSpPr>
        <p:sp>
          <p:nvSpPr>
            <p:cNvPr id="509958" name="Oval 6"/>
            <p:cNvSpPr>
              <a:spLocks noChangeArrowheads="1"/>
            </p:cNvSpPr>
            <p:nvPr/>
          </p:nvSpPr>
          <p:spPr bwMode="auto">
            <a:xfrm>
              <a:off x="115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59" name="Oval 7"/>
            <p:cNvSpPr>
              <a:spLocks noChangeArrowheads="1"/>
            </p:cNvSpPr>
            <p:nvPr/>
          </p:nvSpPr>
          <p:spPr bwMode="auto">
            <a:xfrm>
              <a:off x="139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0" name="Oval 8"/>
            <p:cNvSpPr>
              <a:spLocks noChangeArrowheads="1"/>
            </p:cNvSpPr>
            <p:nvPr/>
          </p:nvSpPr>
          <p:spPr bwMode="auto">
            <a:xfrm>
              <a:off x="163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1" name="Group 9"/>
          <p:cNvGrpSpPr>
            <a:grpSpLocks/>
          </p:cNvGrpSpPr>
          <p:nvPr/>
        </p:nvGrpSpPr>
        <p:grpSpPr bwMode="auto">
          <a:xfrm>
            <a:off x="7924800" y="3505200"/>
            <a:ext cx="685800" cy="304800"/>
            <a:chOff x="1872" y="2496"/>
            <a:chExt cx="432" cy="192"/>
          </a:xfrm>
        </p:grpSpPr>
        <p:sp>
          <p:nvSpPr>
            <p:cNvPr id="509962" name="Oval 10"/>
            <p:cNvSpPr>
              <a:spLocks noChangeArrowheads="1"/>
            </p:cNvSpPr>
            <p:nvPr/>
          </p:nvSpPr>
          <p:spPr bwMode="auto">
            <a:xfrm>
              <a:off x="187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3" name="Oval 11"/>
            <p:cNvSpPr>
              <a:spLocks noChangeArrowheads="1"/>
            </p:cNvSpPr>
            <p:nvPr/>
          </p:nvSpPr>
          <p:spPr bwMode="auto">
            <a:xfrm>
              <a:off x="2112" y="249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509964" name="Group 12"/>
          <p:cNvGrpSpPr>
            <a:grpSpLocks/>
          </p:cNvGrpSpPr>
          <p:nvPr/>
        </p:nvGrpSpPr>
        <p:grpSpPr bwMode="auto">
          <a:xfrm>
            <a:off x="6781800" y="3886200"/>
            <a:ext cx="685800" cy="304800"/>
            <a:chOff x="1152" y="2736"/>
            <a:chExt cx="432" cy="192"/>
          </a:xfrm>
        </p:grpSpPr>
        <p:sp>
          <p:nvSpPr>
            <p:cNvPr id="509965" name="Oval 13"/>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09966" name="Oval 14"/>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09967" name="Text Box 15"/>
          <p:cNvSpPr txBox="1">
            <a:spLocks noChangeArrowheads="1"/>
          </p:cNvSpPr>
          <p:nvPr/>
        </p:nvSpPr>
        <p:spPr bwMode="auto">
          <a:xfrm>
            <a:off x="6248400" y="3429000"/>
            <a:ext cx="685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1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
        <p:nvSpPr>
          <p:cNvPr id="19" name="Text Box 5"/>
          <p:cNvSpPr txBox="1">
            <a:spLocks noChangeArrowheads="1"/>
          </p:cNvSpPr>
          <p:nvPr/>
        </p:nvSpPr>
        <p:spPr bwMode="auto">
          <a:xfrm>
            <a:off x="6228184" y="5198963"/>
            <a:ext cx="685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400">
                <a:solidFill>
                  <a:schemeClr val="bg2"/>
                </a:solidFill>
                <a:cs typeface="+mn-cs"/>
              </a:rPr>
              <a:t>x</a:t>
            </a:r>
          </a:p>
          <a:p>
            <a:pPr>
              <a:defRPr/>
            </a:pPr>
            <a:r>
              <a:rPr lang="en-US" sz="2400">
                <a:solidFill>
                  <a:schemeClr val="bg2"/>
                </a:solidFill>
                <a:cs typeface="+mn-cs"/>
              </a:rPr>
              <a:t>y</a:t>
            </a:r>
          </a:p>
        </p:txBody>
      </p:sp>
      <p:sp>
        <p:nvSpPr>
          <p:cNvPr id="20" name="Oval 6"/>
          <p:cNvSpPr>
            <a:spLocks noChangeArrowheads="1"/>
          </p:cNvSpPr>
          <p:nvPr/>
        </p:nvSpPr>
        <p:spPr bwMode="auto">
          <a:xfrm>
            <a:off x="6761584" y="5275163"/>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nvGrpSpPr>
          <p:cNvPr id="21" name="Group 7"/>
          <p:cNvGrpSpPr>
            <a:grpSpLocks/>
          </p:cNvGrpSpPr>
          <p:nvPr/>
        </p:nvGrpSpPr>
        <p:grpSpPr bwMode="auto">
          <a:xfrm>
            <a:off x="7142584" y="5275163"/>
            <a:ext cx="685800" cy="304800"/>
            <a:chOff x="4416" y="2976"/>
            <a:chExt cx="432" cy="192"/>
          </a:xfrm>
        </p:grpSpPr>
        <p:sp>
          <p:nvSpPr>
            <p:cNvPr id="22" name="Oval 8"/>
            <p:cNvSpPr>
              <a:spLocks noChangeArrowheads="1"/>
            </p:cNvSpPr>
            <p:nvPr/>
          </p:nvSpPr>
          <p:spPr bwMode="auto">
            <a:xfrm>
              <a:off x="4416" y="297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3" name="Oval 9"/>
            <p:cNvSpPr>
              <a:spLocks noChangeArrowheads="1"/>
            </p:cNvSpPr>
            <p:nvPr/>
          </p:nvSpPr>
          <p:spPr bwMode="auto">
            <a:xfrm>
              <a:off x="4656" y="2976"/>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24" name="Group 10"/>
          <p:cNvGrpSpPr>
            <a:grpSpLocks/>
          </p:cNvGrpSpPr>
          <p:nvPr/>
        </p:nvGrpSpPr>
        <p:grpSpPr bwMode="auto">
          <a:xfrm>
            <a:off x="6761584" y="5656163"/>
            <a:ext cx="685800" cy="304800"/>
            <a:chOff x="1152" y="2736"/>
            <a:chExt cx="432" cy="192"/>
          </a:xfrm>
        </p:grpSpPr>
        <p:sp>
          <p:nvSpPr>
            <p:cNvPr id="25" name="Oval 11"/>
            <p:cNvSpPr>
              <a:spLocks noChangeArrowheads="1"/>
            </p:cNvSpPr>
            <p:nvPr/>
          </p:nvSpPr>
          <p:spPr bwMode="auto">
            <a:xfrm>
              <a:off x="115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26" name="Oval 12"/>
            <p:cNvSpPr>
              <a:spLocks noChangeArrowheads="1"/>
            </p:cNvSpPr>
            <p:nvPr/>
          </p:nvSpPr>
          <p:spPr bwMode="auto">
            <a:xfrm>
              <a:off x="1392" y="2736"/>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Tree>
    <p:extLst>
      <p:ext uri="{BB962C8B-B14F-4D97-AF65-F5344CB8AC3E}">
        <p14:creationId xmlns:p14="http://schemas.microsoft.com/office/powerpoint/2010/main" val="40414481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09957"/>
                                        </p:tgtEl>
                                        <p:attrNameLst>
                                          <p:attrName>style.visibility</p:attrName>
                                        </p:attrNameLst>
                                      </p:cBhvr>
                                      <p:to>
                                        <p:strVal val="visible"/>
                                      </p:to>
                                    </p:set>
                                    <p:anim calcmode="lin" valueType="num">
                                      <p:cBhvr additive="base">
                                        <p:cTn id="7" dur="1000" fill="hold"/>
                                        <p:tgtEl>
                                          <p:spTgt spid="509957"/>
                                        </p:tgtEl>
                                        <p:attrNameLst>
                                          <p:attrName>ppt_x</p:attrName>
                                        </p:attrNameLst>
                                      </p:cBhvr>
                                      <p:tavLst>
                                        <p:tav tm="0">
                                          <p:val>
                                            <p:strVal val="1+#ppt_w/2"/>
                                          </p:val>
                                        </p:tav>
                                        <p:tav tm="100000">
                                          <p:val>
                                            <p:strVal val="#ppt_x"/>
                                          </p:val>
                                        </p:tav>
                                      </p:tavLst>
                                    </p:anim>
                                    <p:anim calcmode="lin" valueType="num">
                                      <p:cBhvr additive="base">
                                        <p:cTn id="8" dur="1000" fill="hold"/>
                                        <p:tgtEl>
                                          <p:spTgt spid="50995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509964"/>
                                        </p:tgtEl>
                                        <p:attrNameLst>
                                          <p:attrName>style.visibility</p:attrName>
                                        </p:attrNameLst>
                                      </p:cBhvr>
                                      <p:to>
                                        <p:strVal val="visible"/>
                                      </p:to>
                                    </p:set>
                                    <p:anim calcmode="lin" valueType="num">
                                      <p:cBhvr additive="base">
                                        <p:cTn id="12" dur="1000" fill="hold"/>
                                        <p:tgtEl>
                                          <p:spTgt spid="509964"/>
                                        </p:tgtEl>
                                        <p:attrNameLst>
                                          <p:attrName>ppt_x</p:attrName>
                                        </p:attrNameLst>
                                      </p:cBhvr>
                                      <p:tavLst>
                                        <p:tav tm="0">
                                          <p:val>
                                            <p:strVal val="1+#ppt_w/2"/>
                                          </p:val>
                                        </p:tav>
                                        <p:tav tm="100000">
                                          <p:val>
                                            <p:strVal val="#ppt_x"/>
                                          </p:val>
                                        </p:tav>
                                      </p:tavLst>
                                    </p:anim>
                                    <p:anim calcmode="lin" valueType="num">
                                      <p:cBhvr additive="base">
                                        <p:cTn id="13" dur="1000" fill="hold"/>
                                        <p:tgtEl>
                                          <p:spTgt spid="50996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2" fill="hold" nodeType="afterEffect">
                                  <p:stCondLst>
                                    <p:cond delay="0"/>
                                  </p:stCondLst>
                                  <p:childTnLst>
                                    <p:set>
                                      <p:cBhvr>
                                        <p:cTn id="16" dur="1" fill="hold">
                                          <p:stCondLst>
                                            <p:cond delay="0"/>
                                          </p:stCondLst>
                                        </p:cTn>
                                        <p:tgtEl>
                                          <p:spTgt spid="509961"/>
                                        </p:tgtEl>
                                        <p:attrNameLst>
                                          <p:attrName>style.visibility</p:attrName>
                                        </p:attrNameLst>
                                      </p:cBhvr>
                                      <p:to>
                                        <p:strVal val="visible"/>
                                      </p:to>
                                    </p:set>
                                    <p:anim calcmode="lin" valueType="num">
                                      <p:cBhvr additive="base">
                                        <p:cTn id="17" dur="1000" fill="hold"/>
                                        <p:tgtEl>
                                          <p:spTgt spid="509961"/>
                                        </p:tgtEl>
                                        <p:attrNameLst>
                                          <p:attrName>ppt_x</p:attrName>
                                        </p:attrNameLst>
                                      </p:cBhvr>
                                      <p:tavLst>
                                        <p:tav tm="0">
                                          <p:val>
                                            <p:strVal val="1+#ppt_w/2"/>
                                          </p:val>
                                        </p:tav>
                                        <p:tav tm="100000">
                                          <p:val>
                                            <p:strVal val="#ppt_x"/>
                                          </p:val>
                                        </p:tav>
                                      </p:tavLst>
                                    </p:anim>
                                    <p:anim calcmode="lin" valueType="num">
                                      <p:cBhvr additive="base">
                                        <p:cTn id="18" dur="1000" fill="hold"/>
                                        <p:tgtEl>
                                          <p:spTgt spid="50996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1000" fill="hold"/>
                                        <p:tgtEl>
                                          <p:spTgt spid="21"/>
                                        </p:tgtEl>
                                        <p:attrNameLst>
                                          <p:attrName>ppt_x</p:attrName>
                                        </p:attrNameLst>
                                      </p:cBhvr>
                                      <p:tavLst>
                                        <p:tav tm="0">
                                          <p:val>
                                            <p:strVal val="1+#ppt_w/2"/>
                                          </p:val>
                                        </p:tav>
                                        <p:tav tm="100000">
                                          <p:val>
                                            <p:strVal val="#ppt_x"/>
                                          </p:val>
                                        </p:tav>
                                      </p:tavLst>
                                    </p:anim>
                                    <p:anim calcmode="lin" valueType="num">
                                      <p:cBhvr additive="base">
                                        <p:cTn id="24" dur="10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1+#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fill="hold"/>
                                        <p:tgtEl>
                                          <p:spTgt spid="24"/>
                                        </p:tgtEl>
                                        <p:attrNameLst>
                                          <p:attrName>ppt_x</p:attrName>
                                        </p:attrNameLst>
                                      </p:cBhvr>
                                      <p:tavLst>
                                        <p:tav tm="0">
                                          <p:val>
                                            <p:strVal val="1+#ppt_w/2"/>
                                          </p:val>
                                        </p:tav>
                                        <p:tav tm="100000">
                                          <p:val>
                                            <p:strVal val="#ppt_x"/>
                                          </p:val>
                                        </p:tav>
                                      </p:tavLst>
                                    </p:anim>
                                    <p:anim calcmode="lin" valueType="num">
                                      <p:cBhvr additive="base">
                                        <p:cTn id="33" dur="10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xit" presetSubtype="2" fill="hold" nodeType="afterEffect">
                                  <p:stCondLst>
                                    <p:cond delay="0"/>
                                  </p:stCondLst>
                                  <p:childTnLst>
                                    <p:anim calcmode="lin" valueType="num">
                                      <p:cBhvr additive="base">
                                        <p:cTn id="36" dur="1000"/>
                                        <p:tgtEl>
                                          <p:spTgt spid="21"/>
                                        </p:tgtEl>
                                        <p:attrNameLst>
                                          <p:attrName>ppt_x</p:attrName>
                                        </p:attrNameLst>
                                      </p:cBhvr>
                                      <p:tavLst>
                                        <p:tav tm="0">
                                          <p:val>
                                            <p:strVal val="ppt_x"/>
                                          </p:val>
                                        </p:tav>
                                        <p:tav tm="100000">
                                          <p:val>
                                            <p:strVal val="1+ppt_w/2"/>
                                          </p:val>
                                        </p:tav>
                                      </p:tavLst>
                                    </p:anim>
                                    <p:anim calcmode="lin" valueType="num">
                                      <p:cBhvr additive="base">
                                        <p:cTn id="37" dur="1000"/>
                                        <p:tgtEl>
                                          <p:spTgt spid="21"/>
                                        </p:tgtEl>
                                        <p:attrNameLst>
                                          <p:attrName>ppt_y</p:attrName>
                                        </p:attrNameLst>
                                      </p:cBhvr>
                                      <p:tavLst>
                                        <p:tav tm="0">
                                          <p:val>
                                            <p:strVal val="ppt_y"/>
                                          </p:val>
                                        </p:tav>
                                        <p:tav tm="100000">
                                          <p:val>
                                            <p:strVal val="ppt_y"/>
                                          </p:val>
                                        </p:tav>
                                      </p:tavLst>
                                    </p:anim>
                                    <p:set>
                                      <p:cBhvr>
                                        <p:cTn id="38"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Approximation</a:t>
            </a:r>
            <a:endParaRPr lang="de-DE" dirty="0"/>
          </a:p>
        </p:txBody>
      </p:sp>
      <p:sp>
        <p:nvSpPr>
          <p:cNvPr id="3" name="Inhaltsplatzhalter 2"/>
          <p:cNvSpPr>
            <a:spLocks noGrp="1"/>
          </p:cNvSpPr>
          <p:nvPr>
            <p:ph idx="1"/>
          </p:nvPr>
        </p:nvSpPr>
        <p:spPr/>
        <p:txBody>
          <a:bodyPr/>
          <a:lstStyle/>
          <a:p>
            <a:r>
              <a:rPr lang="de-DE" sz="2400" dirty="0" smtClean="0"/>
              <a:t>Daten werden nur einmal betrachtet und</a:t>
            </a:r>
          </a:p>
          <a:p>
            <a:r>
              <a:rPr lang="de-DE" sz="2400" dirty="0" smtClean="0"/>
              <a:t>Speicher für Zustand (stark) begrenzt: O( </a:t>
            </a:r>
            <a:r>
              <a:rPr lang="de-DE" sz="2400" dirty="0" err="1" smtClean="0"/>
              <a:t>poly</a:t>
            </a:r>
            <a:r>
              <a:rPr lang="de-DE" sz="2400" dirty="0" smtClean="0"/>
              <a:t>( log( |</a:t>
            </a:r>
            <a:r>
              <a:rPr lang="de-DE" sz="2400" dirty="0" err="1" smtClean="0"/>
              <a:t>Strm</a:t>
            </a:r>
            <a:r>
              <a:rPr lang="de-DE" sz="2400" dirty="0" smtClean="0"/>
              <a:t>| )))</a:t>
            </a:r>
          </a:p>
          <a:p>
            <a:r>
              <a:rPr lang="de-DE" sz="2400" dirty="0" smtClean="0"/>
              <a:t>Rechenzeit pro </a:t>
            </a:r>
            <a:r>
              <a:rPr lang="de-DE" sz="2400" dirty="0" err="1" smtClean="0"/>
              <a:t>Tupel</a:t>
            </a:r>
            <a:r>
              <a:rPr lang="de-DE" sz="2400" dirty="0" smtClean="0"/>
              <a:t> möglichst klein (auch um Zustand zu modifizieren)</a:t>
            </a:r>
          </a:p>
        </p:txBody>
      </p:sp>
      <p:sp>
        <p:nvSpPr>
          <p:cNvPr id="4" name="Foliennummernplatzhalter 3"/>
          <p:cNvSpPr>
            <a:spLocks noGrp="1"/>
          </p:cNvSpPr>
          <p:nvPr>
            <p:ph type="sldNum" sz="quarter" idx="12"/>
          </p:nvPr>
        </p:nvSpPr>
        <p:spPr>
          <a:xfrm>
            <a:off x="7956550" y="6381328"/>
            <a:ext cx="1008063" cy="196850"/>
          </a:xfrm>
        </p:spPr>
        <p:txBody>
          <a:bodyPr/>
          <a:lstStyle/>
          <a:p>
            <a:pPr>
              <a:defRPr/>
            </a:pPr>
            <a:fld id="{D4E55964-1ACB-E742-83A7-6D5C6D2D6D17}" type="slidenum">
              <a:rPr lang="de-DE" smtClean="0"/>
              <a:pPr>
                <a:defRPr/>
              </a:pPr>
              <a:t>27</a:t>
            </a:fld>
            <a:endParaRPr lang="de-DE"/>
          </a:p>
        </p:txBody>
      </p:sp>
      <p:sp>
        <p:nvSpPr>
          <p:cNvPr id="21" name="Rectangle 4"/>
          <p:cNvSpPr>
            <a:spLocks noChangeArrowheads="1"/>
          </p:cNvSpPr>
          <p:nvPr/>
        </p:nvSpPr>
        <p:spPr bwMode="auto">
          <a:xfrm>
            <a:off x="564207" y="41229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2" name="Rectangle 5"/>
          <p:cNvSpPr>
            <a:spLocks noChangeArrowheads="1"/>
          </p:cNvSpPr>
          <p:nvPr/>
        </p:nvSpPr>
        <p:spPr bwMode="auto">
          <a:xfrm>
            <a:off x="576907" y="5672336"/>
            <a:ext cx="2616200" cy="1524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3" name="Rectangle 6"/>
          <p:cNvSpPr>
            <a:spLocks noChangeArrowheads="1"/>
          </p:cNvSpPr>
          <p:nvPr/>
        </p:nvSpPr>
        <p:spPr bwMode="auto">
          <a:xfrm>
            <a:off x="1681807" y="45420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4" name="Rectangle 7"/>
          <p:cNvSpPr>
            <a:spLocks noChangeArrowheads="1"/>
          </p:cNvSpPr>
          <p:nvPr/>
        </p:nvSpPr>
        <p:spPr bwMode="auto">
          <a:xfrm>
            <a:off x="1694507" y="4948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5" name="Rectangle 8"/>
          <p:cNvSpPr>
            <a:spLocks noChangeArrowheads="1"/>
          </p:cNvSpPr>
          <p:nvPr/>
        </p:nvSpPr>
        <p:spPr bwMode="auto">
          <a:xfrm>
            <a:off x="1694507" y="5329436"/>
            <a:ext cx="74613" cy="74612"/>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26" name="Rectangle 9"/>
          <p:cNvSpPr>
            <a:spLocks noChangeArrowheads="1"/>
          </p:cNvSpPr>
          <p:nvPr/>
        </p:nvSpPr>
        <p:spPr bwMode="auto">
          <a:xfrm>
            <a:off x="4298007" y="4338836"/>
            <a:ext cx="1435100" cy="12319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7" name="Text Box 10"/>
          <p:cNvSpPr txBox="1">
            <a:spLocks noChangeArrowheads="1"/>
          </p:cNvSpPr>
          <p:nvPr/>
        </p:nvSpPr>
        <p:spPr bwMode="auto">
          <a:xfrm>
            <a:off x="4332932" y="4394398"/>
            <a:ext cx="1421157" cy="1016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smtClean="0">
                <a:solidFill>
                  <a:schemeClr val="tx1"/>
                </a:solidFill>
                <a:cs typeface="+mn-cs"/>
              </a:rPr>
              <a:t>Strom-</a:t>
            </a:r>
            <a:r>
              <a:rPr lang="de-DE" sz="2000" b="0" u="none" dirty="0" err="1" smtClean="0">
                <a:solidFill>
                  <a:schemeClr val="tx1"/>
                </a:solidFill>
                <a:cs typeface="+mn-cs"/>
              </a:rPr>
              <a:t>Ver</a:t>
            </a:r>
            <a:r>
              <a:rPr lang="de-DE" sz="2000" b="0" u="none" dirty="0" smtClean="0">
                <a:solidFill>
                  <a:schemeClr val="tx1"/>
                </a:solidFill>
                <a:cs typeface="+mn-cs"/>
              </a:rPr>
              <a:t>-</a:t>
            </a:r>
            <a:br>
              <a:rPr lang="de-DE" sz="2000" b="0" u="none" dirty="0" smtClean="0">
                <a:solidFill>
                  <a:schemeClr val="tx1"/>
                </a:solidFill>
                <a:cs typeface="+mn-cs"/>
              </a:rPr>
            </a:br>
            <a:r>
              <a:rPr lang="de-DE" sz="2000" b="0" u="none" dirty="0" err="1" smtClean="0">
                <a:solidFill>
                  <a:schemeClr val="tx1"/>
                </a:solidFill>
                <a:cs typeface="+mn-cs"/>
              </a:rPr>
              <a:t>arbeitungs</a:t>
            </a:r>
            <a:r>
              <a:rPr lang="de-DE" sz="2000" b="0" u="none" dirty="0" smtClean="0">
                <a:solidFill>
                  <a:schemeClr val="tx1"/>
                </a:solidFill>
                <a:cs typeface="+mn-cs"/>
              </a:rPr>
              <a:t>-</a:t>
            </a:r>
            <a:br>
              <a:rPr lang="de-DE" sz="2000" b="0" u="none" dirty="0" smtClean="0">
                <a:solidFill>
                  <a:schemeClr val="tx1"/>
                </a:solidFill>
                <a:cs typeface="+mn-cs"/>
              </a:rPr>
            </a:br>
            <a:r>
              <a:rPr lang="de-DE" sz="2000" b="0" u="none" dirty="0" smtClean="0">
                <a:solidFill>
                  <a:schemeClr val="tx1"/>
                </a:solidFill>
                <a:cs typeface="+mn-cs"/>
              </a:rPr>
              <a:t>Maschine</a:t>
            </a:r>
            <a:endParaRPr lang="de-DE" sz="2000" b="0" u="none" dirty="0">
              <a:solidFill>
                <a:schemeClr val="tx1"/>
              </a:solidFill>
              <a:cs typeface="+mn-cs"/>
            </a:endParaRPr>
          </a:p>
        </p:txBody>
      </p:sp>
      <p:sp>
        <p:nvSpPr>
          <p:cNvPr id="28" name="Line 11"/>
          <p:cNvSpPr>
            <a:spLocks noChangeShapeType="1"/>
          </p:cNvSpPr>
          <p:nvPr/>
        </p:nvSpPr>
        <p:spPr bwMode="auto">
          <a:xfrm>
            <a:off x="3180407" y="4186436"/>
            <a:ext cx="1117600" cy="66040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29" name="Line 12"/>
          <p:cNvSpPr>
            <a:spLocks noChangeShapeType="1"/>
          </p:cNvSpPr>
          <p:nvPr/>
        </p:nvSpPr>
        <p:spPr bwMode="auto">
          <a:xfrm flipV="1">
            <a:off x="3193107" y="5126236"/>
            <a:ext cx="1104900" cy="60960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0" name="Line 13"/>
          <p:cNvSpPr>
            <a:spLocks noChangeShapeType="1"/>
          </p:cNvSpPr>
          <p:nvPr/>
        </p:nvSpPr>
        <p:spPr bwMode="auto">
          <a:xfrm>
            <a:off x="5733107" y="4948436"/>
            <a:ext cx="825500" cy="0"/>
          </a:xfrm>
          <a:prstGeom prst="line">
            <a:avLst/>
          </a:prstGeom>
          <a:noFill/>
          <a:ln w="28575">
            <a:solidFill>
              <a:schemeClr val="tx1"/>
            </a:solidFill>
            <a:round/>
            <a:headEnd type="none" w="med" len="sm"/>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1" name="Text Box 14"/>
          <p:cNvSpPr txBox="1">
            <a:spLocks noChangeArrowheads="1"/>
          </p:cNvSpPr>
          <p:nvPr/>
        </p:nvSpPr>
        <p:spPr bwMode="auto">
          <a:xfrm>
            <a:off x="6568132" y="4559498"/>
            <a:ext cx="1904880"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0" u="none" dirty="0" smtClean="0">
                <a:solidFill>
                  <a:schemeClr val="tx1"/>
                </a:solidFill>
                <a:cs typeface="+mn-cs"/>
              </a:rPr>
              <a:t>(Approximative)</a:t>
            </a:r>
          </a:p>
          <a:p>
            <a:pPr algn="l">
              <a:defRPr/>
            </a:pPr>
            <a:r>
              <a:rPr lang="de-DE" sz="2000" b="0" u="none" dirty="0" smtClean="0">
                <a:solidFill>
                  <a:schemeClr val="tx1"/>
                </a:solidFill>
                <a:cs typeface="+mn-cs"/>
              </a:rPr>
              <a:t>     Antwort</a:t>
            </a:r>
            <a:endParaRPr lang="de-DE" sz="2000" b="0" u="none" dirty="0">
              <a:solidFill>
                <a:schemeClr val="tx1"/>
              </a:solidFill>
              <a:cs typeface="+mn-cs"/>
            </a:endParaRPr>
          </a:p>
        </p:txBody>
      </p:sp>
      <p:sp>
        <p:nvSpPr>
          <p:cNvPr id="32" name="Rectangle 15"/>
          <p:cNvSpPr>
            <a:spLocks noChangeArrowheads="1"/>
          </p:cNvSpPr>
          <p:nvPr/>
        </p:nvSpPr>
        <p:spPr bwMode="auto">
          <a:xfrm>
            <a:off x="3536007" y="2852936"/>
            <a:ext cx="3048000" cy="698500"/>
          </a:xfrm>
          <a:prstGeom prst="rect">
            <a:avLst/>
          </a:prstGeom>
          <a:solidFill>
            <a:srgbClr val="CCFF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3" name="Text Box 16"/>
          <p:cNvSpPr txBox="1">
            <a:spLocks noChangeArrowheads="1"/>
          </p:cNvSpPr>
          <p:nvPr/>
        </p:nvSpPr>
        <p:spPr bwMode="auto">
          <a:xfrm>
            <a:off x="3688519" y="2822799"/>
            <a:ext cx="2827697" cy="7085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de-DE" sz="2000" b="1" i="1" u="none" dirty="0" smtClean="0">
                <a:solidFill>
                  <a:schemeClr val="tx1"/>
                </a:solidFill>
                <a:cs typeface="+mn-cs"/>
              </a:rPr>
              <a:t>S</a:t>
            </a:r>
            <a:r>
              <a:rPr lang="de-DE" sz="2000" b="0" u="none" dirty="0" smtClean="0">
                <a:solidFill>
                  <a:schemeClr val="tx1"/>
                </a:solidFill>
                <a:cs typeface="+mn-cs"/>
              </a:rPr>
              <a:t>ynopse (auch Summary</a:t>
            </a:r>
            <a:br>
              <a:rPr lang="de-DE" sz="2000" b="0" u="none" dirty="0" smtClean="0">
                <a:solidFill>
                  <a:schemeClr val="tx1"/>
                </a:solidFill>
                <a:cs typeface="+mn-cs"/>
              </a:rPr>
            </a:br>
            <a:r>
              <a:rPr lang="de-DE" sz="2000" b="0" u="none" dirty="0" smtClean="0">
                <a:solidFill>
                  <a:schemeClr val="tx1"/>
                </a:solidFill>
                <a:cs typeface="+mn-cs"/>
              </a:rPr>
              <a:t>genannt) im Speicher</a:t>
            </a:r>
            <a:endParaRPr lang="de-DE" sz="2000" b="0" u="none" dirty="0">
              <a:solidFill>
                <a:schemeClr val="tx1"/>
              </a:solidFill>
              <a:cs typeface="+mn-cs"/>
            </a:endParaRPr>
          </a:p>
        </p:txBody>
      </p:sp>
      <p:sp>
        <p:nvSpPr>
          <p:cNvPr id="34" name="Line 17"/>
          <p:cNvSpPr>
            <a:spLocks noChangeShapeType="1"/>
          </p:cNvSpPr>
          <p:nvPr/>
        </p:nvSpPr>
        <p:spPr bwMode="auto">
          <a:xfrm>
            <a:off x="4996507" y="3576836"/>
            <a:ext cx="0" cy="76200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spAutoFit/>
          </a:bodyPr>
          <a:lstStyle/>
          <a:p>
            <a:pPr>
              <a:defRPr/>
            </a:pPr>
            <a:endParaRPr lang="de-DE">
              <a:cs typeface="+mn-cs"/>
            </a:endParaRPr>
          </a:p>
        </p:txBody>
      </p:sp>
      <p:sp>
        <p:nvSpPr>
          <p:cNvPr id="35" name="Text Box 18"/>
          <p:cNvSpPr txBox="1">
            <a:spLocks noChangeArrowheads="1"/>
          </p:cNvSpPr>
          <p:nvPr/>
        </p:nvSpPr>
        <p:spPr bwMode="auto">
          <a:xfrm>
            <a:off x="865832" y="3670498"/>
            <a:ext cx="1584536"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2000" b="0" u="none" dirty="0" err="1" smtClean="0">
                <a:solidFill>
                  <a:schemeClr val="tx1"/>
                </a:solidFill>
                <a:cs typeface="+mn-cs"/>
              </a:rPr>
              <a:t>Datenströme</a:t>
            </a:r>
            <a:endParaRPr lang="en-US" sz="2000" b="0" u="none" dirty="0">
              <a:solidFill>
                <a:schemeClr val="tx1"/>
              </a:solidFill>
              <a:cs typeface="+mn-cs"/>
            </a:endParaRPr>
          </a:p>
        </p:txBody>
      </p:sp>
      <p:sp>
        <p:nvSpPr>
          <p:cNvPr id="20" name="Text Box 22"/>
          <p:cNvSpPr txBox="1">
            <a:spLocks noChangeArrowheads="1"/>
          </p:cNvSpPr>
          <p:nvPr/>
        </p:nvSpPr>
        <p:spPr bwMode="auto">
          <a:xfrm>
            <a:off x="978545" y="3376762"/>
            <a:ext cx="1250342"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(Terabytes)</a:t>
            </a:r>
          </a:p>
        </p:txBody>
      </p:sp>
      <p:sp>
        <p:nvSpPr>
          <p:cNvPr id="36" name="Line 18"/>
          <p:cNvSpPr>
            <a:spLocks noChangeShapeType="1"/>
          </p:cNvSpPr>
          <p:nvPr/>
        </p:nvSpPr>
        <p:spPr bwMode="auto">
          <a:xfrm>
            <a:off x="5031308" y="5585569"/>
            <a:ext cx="0" cy="304800"/>
          </a:xfrm>
          <a:prstGeom prst="line">
            <a:avLst/>
          </a:prstGeom>
          <a:noFill/>
          <a:ln w="28575">
            <a:solidFill>
              <a:srgbClr val="CC0000"/>
            </a:solidFill>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37" name="Text Box 19"/>
          <p:cNvSpPr txBox="1">
            <a:spLocks noChangeArrowheads="1"/>
          </p:cNvSpPr>
          <p:nvPr/>
        </p:nvSpPr>
        <p:spPr bwMode="auto">
          <a:xfrm>
            <a:off x="4497908" y="5890369"/>
            <a:ext cx="1173398"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de-DE" b="0" dirty="0" smtClean="0">
                <a:cs typeface="+mn-cs"/>
              </a:rPr>
              <a:t>Anfrage Q</a:t>
            </a:r>
            <a:endParaRPr lang="de-DE" b="0" dirty="0">
              <a:cs typeface="+mn-cs"/>
            </a:endParaRPr>
          </a:p>
        </p:txBody>
      </p:sp>
      <p:sp>
        <p:nvSpPr>
          <p:cNvPr id="3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
        <p:nvSpPr>
          <p:cNvPr id="39" name="Text Box 23"/>
          <p:cNvSpPr txBox="1">
            <a:spLocks noChangeArrowheads="1"/>
          </p:cNvSpPr>
          <p:nvPr/>
        </p:nvSpPr>
        <p:spPr bwMode="auto">
          <a:xfrm>
            <a:off x="6668728" y="2637812"/>
            <a:ext cx="1200225"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dirty="0">
                <a:solidFill>
                  <a:srgbClr val="0000FF"/>
                </a:solidFill>
                <a:cs typeface="+mn-cs"/>
              </a:rPr>
              <a:t>(Kilobytes)</a:t>
            </a:r>
          </a:p>
        </p:txBody>
      </p:sp>
      <p:sp>
        <p:nvSpPr>
          <p:cNvPr id="5" name="TextBox 4"/>
          <p:cNvSpPr txBox="1"/>
          <p:nvPr/>
        </p:nvSpPr>
        <p:spPr>
          <a:xfrm>
            <a:off x="6696465" y="3066764"/>
            <a:ext cx="2066591" cy="923330"/>
          </a:xfrm>
          <a:prstGeom prst="rect">
            <a:avLst/>
          </a:prstGeom>
          <a:noFill/>
        </p:spPr>
        <p:txBody>
          <a:bodyPr wrap="none" rtlCol="0">
            <a:spAutoFit/>
          </a:bodyPr>
          <a:lstStyle/>
          <a:p>
            <a:r>
              <a:rPr lang="de-DE" dirty="0" smtClean="0"/>
              <a:t>Ziel: Schätzung von</a:t>
            </a:r>
            <a:br>
              <a:rPr lang="de-DE" dirty="0" smtClean="0"/>
            </a:br>
            <a:r>
              <a:rPr lang="de-DE" dirty="0" smtClean="0"/>
              <a:t>Eigenschaften der </a:t>
            </a:r>
            <a:br>
              <a:rPr lang="de-DE" dirty="0" smtClean="0"/>
            </a:br>
            <a:r>
              <a:rPr lang="de-DE" dirty="0" smtClean="0"/>
              <a:t>Datenströme</a:t>
            </a:r>
            <a:endParaRPr lang="de-DE" dirty="0"/>
          </a:p>
        </p:txBody>
      </p:sp>
      <mc:AlternateContent xmlns:mc="http://schemas.openxmlformats.org/markup-compatibility/2006" xmlns:a14="http://schemas.microsoft.com/office/drawing/2010/main">
        <mc:Choice Requires="a14">
          <p:sp>
            <p:nvSpPr>
              <p:cNvPr id="40" name="TextBox 39"/>
              <p:cNvSpPr txBox="1"/>
              <p:nvPr/>
            </p:nvSpPr>
            <p:spPr>
              <a:xfrm>
                <a:off x="2929412" y="4686564"/>
                <a:ext cx="931986" cy="369332"/>
              </a:xfrm>
              <a:prstGeom prst="rect">
                <a:avLst/>
              </a:prstGeom>
              <a:noFill/>
            </p:spPr>
            <p:txBody>
              <a:bodyPr wrap="none" rtlCol="0">
                <a:spAutoFit/>
              </a:bodyPr>
              <a:lstStyle/>
              <a:p>
                <a:r>
                  <a:rPr lang="en-US" b="1" dirty="0" smtClean="0"/>
                  <a:t>?    </a:t>
                </a:r>
                <a14:m>
                  <m:oMath xmlns:m="http://schemas.openxmlformats.org/officeDocument/2006/math">
                    <m:r>
                      <a:rPr lang="en-US" b="0" i="1" dirty="0" smtClean="0">
                        <a:latin typeface="Cambria Math"/>
                      </a:rPr>
                      <m:t>𝑓</m:t>
                    </m:r>
                    <m:r>
                      <a:rPr lang="en-US" b="1" i="1" dirty="0" smtClean="0">
                        <a:latin typeface="Cambria Math"/>
                      </a:rPr>
                      <m:t>(</m:t>
                    </m:r>
                    <m:r>
                      <a:rPr lang="en-US" b="1" i="1" dirty="0" smtClean="0">
                        <a:latin typeface="Cambria Math"/>
                      </a:rPr>
                      <m:t>𝒙</m:t>
                    </m:r>
                    <m:r>
                      <a:rPr lang="en-US" b="1" i="1" dirty="0" smtClean="0">
                        <a:latin typeface="Cambria Math"/>
                      </a:rPr>
                      <m:t>)</m:t>
                    </m:r>
                  </m:oMath>
                </a14:m>
                <a:endParaRPr lang="en-US"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2929412" y="4686564"/>
                <a:ext cx="931986" cy="369332"/>
              </a:xfrm>
              <a:prstGeom prst="rect">
                <a:avLst/>
              </a:prstGeom>
              <a:blipFill rotWithShape="0">
                <a:blip r:embed="rId2"/>
                <a:stretch>
                  <a:fillRect l="-5921" t="-8333" r="-1974" b="-2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8041080" y="3615503"/>
                <a:ext cx="688329" cy="3849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charset="0"/>
                            </a:rPr>
                          </m:ctrlPr>
                        </m:accPr>
                        <m:e>
                          <m:r>
                            <a:rPr lang="en-US" i="1">
                              <a:latin typeface="Cambria Math"/>
                            </a:rPr>
                            <m:t>𝑓</m:t>
                          </m:r>
                        </m:e>
                      </m:acc>
                      <m:r>
                        <a:rPr lang="en-US" i="1" dirty="0">
                          <a:latin typeface="Cambria Math"/>
                        </a:rPr>
                        <m:t>(</m:t>
                      </m:r>
                      <m:r>
                        <a:rPr lang="en-US" b="1" i="1" dirty="0">
                          <a:latin typeface="Cambria Math"/>
                        </a:rPr>
                        <m:t>𝑺</m:t>
                      </m:r>
                      <m:r>
                        <a:rPr lang="en-US" i="1" dirty="0">
                          <a:latin typeface="Cambria Math"/>
                        </a:rPr>
                        <m:t>)</m:t>
                      </m:r>
                    </m:oMath>
                  </m:oMathPara>
                </a14:m>
                <a:endParaRPr lang="en-US"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8041080" y="3615503"/>
                <a:ext cx="688329" cy="384914"/>
              </a:xfrm>
              <a:prstGeom prst="rect">
                <a:avLst/>
              </a:prstGeom>
              <a:blipFill rotWithShape="0">
                <a:blip r:embed="rId3"/>
                <a:stretch>
                  <a:fillRect t="-9524" b="-12698"/>
                </a:stretch>
              </a:blipFill>
            </p:spPr>
            <p:txBody>
              <a:bodyPr/>
              <a:lstStyle/>
              <a:p>
                <a:r>
                  <a:rPr lang="en-US">
                    <a:noFill/>
                  </a:rPr>
                  <a:t> </a:t>
                </a:r>
              </a:p>
            </p:txBody>
          </p:sp>
        </mc:Fallback>
      </mc:AlternateContent>
    </p:spTree>
    <p:extLst>
      <p:ext uri="{BB962C8B-B14F-4D97-AF65-F5344CB8AC3E}">
        <p14:creationId xmlns:p14="http://schemas.microsoft.com/office/powerpoint/2010/main" val="349457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de-DE" dirty="0" smtClean="0"/>
              <a:t>Synopsen</a:t>
            </a:r>
            <a:endParaRPr lang="de-DE" dirty="0"/>
          </a:p>
        </p:txBody>
      </p:sp>
      <p:sp>
        <p:nvSpPr>
          <p:cNvPr id="3" name="Content Placeholder 2"/>
          <p:cNvSpPr>
            <a:spLocks noGrp="1"/>
          </p:cNvSpPr>
          <p:nvPr>
            <p:ph idx="1"/>
          </p:nvPr>
        </p:nvSpPr>
        <p:spPr>
          <a:xfrm>
            <a:off x="228600" y="2819400"/>
            <a:ext cx="8610600" cy="3810000"/>
          </a:xfrm>
        </p:spPr>
        <p:txBody>
          <a:bodyPr>
            <a:normAutofit/>
          </a:bodyPr>
          <a:lstStyle/>
          <a:p>
            <a:pPr marL="0" indent="0">
              <a:buNone/>
            </a:pPr>
            <a:r>
              <a:rPr lang="de-DE" sz="2000" b="1" dirty="0" smtClean="0"/>
              <a:t>Nützliche Eigenschaften</a:t>
            </a:r>
            <a:r>
              <a:rPr lang="de-DE" sz="2000" dirty="0" smtClean="0"/>
              <a:t>:</a:t>
            </a:r>
          </a:p>
          <a:p>
            <a:pPr lvl="1">
              <a:buFont typeface="Wingdings" panose="05000000000000000000" pitchFamily="2" charset="2"/>
              <a:buChar char="§"/>
            </a:pPr>
            <a:r>
              <a:rPr lang="de-DE" dirty="0" smtClean="0"/>
              <a:t>Es ist leicht, ein Element hinzuzufügen</a:t>
            </a:r>
          </a:p>
          <a:p>
            <a:pPr lvl="1">
              <a:buFont typeface="Wingdings" panose="05000000000000000000" pitchFamily="2" charset="2"/>
              <a:buChar char="§"/>
            </a:pPr>
            <a:r>
              <a:rPr lang="de-DE" dirty="0" smtClean="0"/>
              <a:t>Unterstützung für Lösungen ("</a:t>
            </a:r>
            <a:r>
              <a:rPr lang="de-DE" dirty="0" err="1" smtClean="0"/>
              <a:t>undo</a:t>
            </a:r>
            <a:r>
              <a:rPr lang="de-DE" dirty="0" smtClean="0"/>
              <a:t>")</a:t>
            </a:r>
          </a:p>
          <a:p>
            <a:pPr lvl="1">
              <a:buFont typeface="Wingdings" panose="05000000000000000000" pitchFamily="2" charset="2"/>
              <a:buChar char="§"/>
            </a:pPr>
            <a:r>
              <a:rPr lang="de-DE" dirty="0" smtClean="0"/>
              <a:t>Zusammenführung mehrerer Synopsen sollte leicht sein Wichtig für horizontale Skalierung</a:t>
            </a:r>
          </a:p>
          <a:p>
            <a:pPr lvl="1">
              <a:buFont typeface="Wingdings" panose="05000000000000000000" pitchFamily="2" charset="2"/>
              <a:buChar char="§"/>
            </a:pPr>
            <a:r>
              <a:rPr lang="de-DE" dirty="0" smtClean="0"/>
              <a:t>Flexibler Einsatz:  Unterstützung mehrerer Anfragetypen</a:t>
            </a:r>
            <a:endParaRPr lang="de-DE" dirty="0"/>
          </a:p>
        </p:txBody>
      </p:sp>
      <p:sp>
        <p:nvSpPr>
          <p:cNvPr id="4" name="Content Placeholder 2"/>
          <p:cNvSpPr txBox="1">
            <a:spLocks/>
          </p:cNvSpPr>
          <p:nvPr/>
        </p:nvSpPr>
        <p:spPr>
          <a:xfrm>
            <a:off x="596862" y="1473200"/>
            <a:ext cx="8015808" cy="1053480"/>
          </a:xfrm>
          <a:prstGeom prst="rect">
            <a:avLst/>
          </a:prstGeom>
          <a:gradFill>
            <a:gsLst>
              <a:gs pos="96000">
                <a:schemeClr val="accent1">
                  <a:tint val="66000"/>
                  <a:satMod val="160000"/>
                </a:schemeClr>
              </a:gs>
              <a:gs pos="82000">
                <a:schemeClr val="accent1">
                  <a:tint val="44500"/>
                  <a:satMod val="160000"/>
                  <a:alpha val="67000"/>
                </a:schemeClr>
              </a:gs>
              <a:gs pos="100000">
                <a:schemeClr val="accent1">
                  <a:tint val="23500"/>
                  <a:satMod val="160000"/>
                </a:schemeClr>
              </a:gs>
            </a:gsLst>
            <a:lin ang="5400000" scaled="0"/>
          </a:gra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e-DE" sz="2400" dirty="0" smtClean="0">
                <a:solidFill>
                  <a:schemeClr val="tx2"/>
                </a:solidFill>
              </a:rPr>
              <a:t>Eine kleine Zusammenfassung großer Datenmengen, die ziemlich gut die interessierenden statistischen Größen abschätzen</a:t>
            </a:r>
          </a:p>
        </p:txBody>
      </p:sp>
      <p:sp>
        <p:nvSpPr>
          <p:cNvPr id="5" name="TextBox 4"/>
          <p:cNvSpPr txBox="1"/>
          <p:nvPr/>
        </p:nvSpPr>
        <p:spPr>
          <a:xfrm>
            <a:off x="4050768" y="6381328"/>
            <a:ext cx="1107996" cy="276999"/>
          </a:xfrm>
          <a:prstGeom prst="rect">
            <a:avLst/>
          </a:prstGeom>
          <a:noFill/>
        </p:spPr>
        <p:txBody>
          <a:bodyPr wrap="none" rtlCol="0">
            <a:spAutoFit/>
          </a:bodyPr>
          <a:lstStyle/>
          <a:p>
            <a:r>
              <a:rPr lang="de-DE" sz="1200" smtClean="0">
                <a:solidFill>
                  <a:srgbClr val="0F05FF"/>
                </a:solidFill>
              </a:rPr>
              <a:t>© Edith Cohen</a:t>
            </a:r>
            <a:endParaRPr lang="en-US" sz="1200" dirty="0">
              <a:solidFill>
                <a:srgbClr val="0F05FF"/>
              </a:solidFill>
            </a:endParaRPr>
          </a:p>
        </p:txBody>
      </p:sp>
    </p:spTree>
    <p:extLst>
      <p:ext uri="{BB962C8B-B14F-4D97-AF65-F5344CB8AC3E}">
        <p14:creationId xmlns:p14="http://schemas.microsoft.com/office/powerpoint/2010/main" val="65332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1665"/>
            <a:ext cx="8229600" cy="504056"/>
          </a:xfrm>
        </p:spPr>
        <p:txBody>
          <a:bodyPr>
            <a:normAutofit fontScale="90000"/>
          </a:bodyPr>
          <a:lstStyle/>
          <a:p>
            <a:r>
              <a:rPr lang="en-US" dirty="0" smtClean="0"/>
              <a:t>Was </a:t>
            </a:r>
            <a:r>
              <a:rPr lang="en-US" dirty="0" err="1" smtClean="0"/>
              <a:t>kann</a:t>
            </a:r>
            <a:r>
              <a:rPr lang="en-US" dirty="0" smtClean="0"/>
              <a:t> </a:t>
            </a:r>
            <a:r>
              <a:rPr lang="en-US" dirty="0" err="1" smtClean="0"/>
              <a:t>über</a:t>
            </a:r>
            <a:r>
              <a:rPr lang="en-US" dirty="0" smtClean="0"/>
              <a:t> </a:t>
            </a:r>
            <a:r>
              <a:rPr lang="en-US" dirty="0" err="1" smtClean="0"/>
              <a:t>einem</a:t>
            </a:r>
            <a:r>
              <a:rPr lang="en-US" dirty="0" smtClean="0"/>
              <a:t> Strom </a:t>
            </a:r>
            <a:r>
              <a:rPr lang="en-US" dirty="0" err="1" smtClean="0"/>
              <a:t>berechnet</a:t>
            </a:r>
            <a:r>
              <a:rPr lang="en-US" dirty="0" smtClean="0"/>
              <a:t> </a:t>
            </a:r>
            <a:r>
              <a:rPr lang="en-US" dirty="0" err="1" smtClean="0"/>
              <a:t>werden</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311589"/>
                <a:ext cx="8261548" cy="4144963"/>
              </a:xfrm>
            </p:spPr>
            <p:txBody>
              <a:bodyPr>
                <a:normAutofit/>
              </a:bodyPr>
              <a:lstStyle/>
              <a:p>
                <a:pPr marL="0" indent="0">
                  <a:buNone/>
                </a:pPr>
                <a:r>
                  <a:rPr lang="en-US" dirty="0" err="1" smtClean="0"/>
                  <a:t>Einige</a:t>
                </a:r>
                <a:r>
                  <a:rPr lang="en-US" dirty="0" smtClean="0"/>
                  <a:t> </a:t>
                </a:r>
                <a:r>
                  <a:rPr lang="en-US" dirty="0" err="1" smtClean="0"/>
                  <a:t>Funktionen</a:t>
                </a:r>
                <a:r>
                  <a:rPr lang="en-US" dirty="0" smtClean="0"/>
                  <a:t> </a:t>
                </a:r>
                <a:r>
                  <a:rPr lang="en-US" dirty="0" err="1" smtClean="0"/>
                  <a:t>sind</a:t>
                </a:r>
                <a:r>
                  <a:rPr lang="en-US" dirty="0" smtClean="0"/>
                  <a:t> </a:t>
                </a:r>
                <a:r>
                  <a:rPr lang="en-US" dirty="0" err="1" smtClean="0"/>
                  <a:t>leicht</a:t>
                </a:r>
                <a:r>
                  <a:rPr lang="en-US" dirty="0" smtClean="0"/>
                  <a:t>:</a:t>
                </a:r>
                <a:br>
                  <a:rPr lang="en-US" dirty="0" smtClean="0"/>
                </a:br>
                <a:r>
                  <a:rPr lang="en-US" dirty="0" smtClean="0"/>
                  <a:t>min, max, sum,  …</a:t>
                </a:r>
                <a:endParaRPr lang="en-US" dirty="0"/>
              </a:p>
              <a:p>
                <a:pPr marL="0" indent="0">
                  <a:buNone/>
                </a:pPr>
                <a:r>
                  <a:rPr lang="en-US" dirty="0" err="1" smtClean="0"/>
                  <a:t>Es</a:t>
                </a:r>
                <a:r>
                  <a:rPr lang="en-US" dirty="0" smtClean="0"/>
                  <a:t> </a:t>
                </a:r>
                <a:r>
                  <a:rPr lang="en-US" dirty="0" err="1" smtClean="0"/>
                  <a:t>wird</a:t>
                </a:r>
                <a:r>
                  <a:rPr lang="en-US" dirty="0" smtClean="0"/>
                  <a:t> </a:t>
                </a:r>
                <a:r>
                  <a:rPr lang="en-US" dirty="0" err="1" smtClean="0"/>
                  <a:t>jeweils</a:t>
                </a:r>
                <a:r>
                  <a:rPr lang="en-US" dirty="0" smtClean="0"/>
                  <a:t> </a:t>
                </a:r>
                <a:r>
                  <a:rPr lang="en-US" dirty="0" err="1" smtClean="0"/>
                  <a:t>nur</a:t>
                </a:r>
                <a:r>
                  <a:rPr lang="en-US" dirty="0" smtClean="0"/>
                  <a:t> </a:t>
                </a:r>
                <a:r>
                  <a:rPr lang="en-US" dirty="0" err="1" smtClean="0"/>
                  <a:t>eine</a:t>
                </a:r>
                <a:r>
                  <a:rPr lang="en-US" dirty="0" smtClean="0"/>
                  <a:t> </a:t>
                </a:r>
                <a:r>
                  <a:rPr lang="en-US" dirty="0" err="1" smtClean="0"/>
                  <a:t>einzige</a:t>
                </a:r>
                <a:r>
                  <a:rPr lang="en-US" dirty="0" smtClean="0"/>
                  <a:t> Variable </a:t>
                </a:r>
                <a:r>
                  <a:rPr lang="en-US" dirty="0" err="1" smtClean="0"/>
                  <a:t>benötigt</a:t>
                </a:r>
                <a:r>
                  <a:rPr lang="en-US" dirty="0" smtClean="0"/>
                  <a:t>: </a:t>
                </a:r>
                <a:endParaRPr lang="en-US" dirty="0"/>
              </a:p>
              <a:p>
                <a:r>
                  <a:rPr lang="en-US" dirty="0"/>
                  <a:t>Maximum: </a:t>
                </a:r>
                <a:r>
                  <a:rPr lang="en-US" b="1" dirty="0" err="1" smtClean="0">
                    <a:solidFill>
                      <a:schemeClr val="tx2"/>
                    </a:solidFill>
                  </a:rPr>
                  <a:t>Initialisiere</a:t>
                </a:r>
                <a:r>
                  <a:rPr lang="en-US" b="1" dirty="0" smtClean="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endParaRPr lang="en-US" b="1" dirty="0" smtClean="0">
                  <a:solidFill>
                    <a:schemeClr val="tx2"/>
                  </a:solidFill>
                </a:endParaRPr>
              </a:p>
              <a:p>
                <a:pPr marL="0" indent="0">
                  <a:buNone/>
                </a:pPr>
                <a:r>
                  <a:rPr lang="en-US" b="1" dirty="0">
                    <a:solidFill>
                      <a:schemeClr val="tx2"/>
                    </a:solidFill>
                  </a:rPr>
                  <a:t> </a:t>
                </a:r>
                <a:r>
                  <a:rPr lang="en-US" b="1" dirty="0" smtClean="0">
                    <a:solidFill>
                      <a:schemeClr val="tx2"/>
                    </a:solidFill>
                  </a:rPr>
                  <a:t>                       For </a:t>
                </a:r>
                <a:r>
                  <a:rPr lang="en-US" b="1" dirty="0">
                    <a:solidFill>
                      <a:schemeClr val="tx2"/>
                    </a:solidFill>
                  </a:rPr>
                  <a:t>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a:t>
                </a:r>
                <a:r>
                  <a:rPr lang="en-US" b="1" dirty="0" smtClean="0">
                    <a:solidFill>
                      <a:schemeClr val="tx2"/>
                    </a:solidFill>
                  </a:rPr>
                  <a:t>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m:rPr>
                        <m:sty m:val="p"/>
                      </m:rPr>
                      <a:rPr lang="en-US" b="1" i="1" dirty="0" smtClean="0">
                        <a:solidFill>
                          <a:schemeClr val="tx2"/>
                        </a:solidFill>
                        <a:latin typeface="Cambria Math"/>
                      </a:rPr>
                      <m:t>max</m:t>
                    </m:r>
                    <m:r>
                      <a:rPr lang="en-US" b="1" i="1" dirty="0">
                        <a:solidFill>
                          <a:schemeClr val="tx2"/>
                        </a:solidFill>
                        <a:latin typeface="Cambria Math"/>
                      </a:rPr>
                      <m:t> </m:t>
                    </m:r>
                    <m:r>
                      <a:rPr lang="en-US" b="1" i="1" dirty="0" err="1">
                        <a:solidFill>
                          <a:schemeClr val="tx2"/>
                        </a:solidFill>
                        <a:latin typeface="Cambria Math"/>
                      </a:rPr>
                      <m:t>𝒔</m:t>
                    </m:r>
                    <m:r>
                      <a:rPr lang="en-US" b="1" i="1" dirty="0" err="1">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a:solidFill>
                    <a:schemeClr val="tx2"/>
                  </a:solidFill>
                </a:endParaRPr>
              </a:p>
              <a:p>
                <a:r>
                  <a:rPr lang="en-US" dirty="0" smtClean="0"/>
                  <a:t>Sum: </a:t>
                </a:r>
                <a:r>
                  <a:rPr lang="en-US" b="1" dirty="0" err="1" smtClean="0">
                    <a:solidFill>
                      <a:schemeClr val="tx2"/>
                    </a:solidFill>
                  </a:rPr>
                  <a:t>Initialisiere</a:t>
                </a:r>
                <a:r>
                  <a:rPr lang="en-US" b="1" dirty="0" smtClean="0">
                    <a:solidFill>
                      <a:schemeClr val="tx2"/>
                    </a:solidFill>
                  </a:rPr>
                  <a:t>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m:t>
                    </m:r>
                  </m:oMath>
                </a14:m>
                <a:r>
                  <a:rPr lang="en-US" b="1" dirty="0">
                    <a:solidFill>
                      <a:schemeClr val="tx2"/>
                    </a:solidFill>
                  </a:rPr>
                  <a:t> 0   </a:t>
                </a:r>
                <a:endParaRPr lang="en-US" b="1" dirty="0" smtClean="0">
                  <a:solidFill>
                    <a:schemeClr val="tx2"/>
                  </a:solidFill>
                </a:endParaRPr>
              </a:p>
              <a:p>
                <a:pPr marL="0" indent="0">
                  <a:buNone/>
                </a:pPr>
                <a:r>
                  <a:rPr lang="en-US" b="1" dirty="0">
                    <a:solidFill>
                      <a:schemeClr val="tx2"/>
                    </a:solidFill>
                  </a:rPr>
                  <a:t> </a:t>
                </a:r>
                <a:r>
                  <a:rPr lang="en-US" b="1" dirty="0" smtClean="0">
                    <a:solidFill>
                      <a:schemeClr val="tx2"/>
                    </a:solidFill>
                  </a:rPr>
                  <a:t>             For </a:t>
                </a:r>
                <a:r>
                  <a:rPr lang="en-US" b="1" dirty="0">
                    <a:solidFill>
                      <a:schemeClr val="tx2"/>
                    </a:solidFill>
                  </a:rPr>
                  <a:t>element </a:t>
                </a:r>
                <a14:m>
                  <m:oMath xmlns:m="http://schemas.openxmlformats.org/officeDocument/2006/math">
                    <m:r>
                      <a:rPr lang="en-US" b="1" i="1" dirty="0" smtClean="0">
                        <a:solidFill>
                          <a:schemeClr val="tx2"/>
                        </a:solidFill>
                        <a:latin typeface="Cambria Math"/>
                      </a:rPr>
                      <m:t>𝒙</m:t>
                    </m:r>
                  </m:oMath>
                </a14:m>
                <a:r>
                  <a:rPr lang="en-US" b="1" dirty="0">
                    <a:solidFill>
                      <a:schemeClr val="tx2"/>
                    </a:solidFill>
                  </a:rPr>
                  <a:t> </a:t>
                </a:r>
                <a:r>
                  <a:rPr lang="en-US" b="1" dirty="0" smtClean="0">
                    <a:solidFill>
                      <a:schemeClr val="tx2"/>
                    </a:solidFill>
                  </a:rPr>
                  <a:t>do  </a:t>
                </a:r>
                <a14:m>
                  <m:oMath xmlns:m="http://schemas.openxmlformats.org/officeDocument/2006/math">
                    <m:r>
                      <a:rPr lang="en-US" b="1" i="1" dirty="0">
                        <a:solidFill>
                          <a:schemeClr val="tx2"/>
                        </a:solidFill>
                        <a:latin typeface="Cambria Math"/>
                      </a:rPr>
                      <m:t>𝒔</m:t>
                    </m:r>
                    <m:r>
                      <a:rPr lang="en-US" b="1" i="1" dirty="0">
                        <a:solidFill>
                          <a:schemeClr val="tx2"/>
                        </a:solidFill>
                        <a:latin typeface="Cambria Math"/>
                      </a:rPr>
                      <m:t> ← </m:t>
                    </m:r>
                    <m:r>
                      <a:rPr lang="en-US" b="1" i="1" dirty="0" err="1">
                        <a:solidFill>
                          <a:schemeClr val="tx2"/>
                        </a:solidFill>
                        <a:latin typeface="Cambria Math"/>
                      </a:rPr>
                      <m:t>𝒔</m:t>
                    </m:r>
                    <m:r>
                      <a:rPr lang="en-US" b="1" i="1" dirty="0" smtClean="0">
                        <a:solidFill>
                          <a:schemeClr val="tx2"/>
                        </a:solidFill>
                        <a:latin typeface="Cambria Math"/>
                      </a:rPr>
                      <m:t>+</m:t>
                    </m:r>
                    <m:r>
                      <a:rPr lang="en-US" b="1" i="1" dirty="0" err="1">
                        <a:solidFill>
                          <a:schemeClr val="tx2"/>
                        </a:solidFill>
                        <a:latin typeface="Cambria Math"/>
                      </a:rPr>
                      <m:t>𝒙</m:t>
                    </m:r>
                    <m:r>
                      <a:rPr lang="en-US" b="1" i="1" dirty="0">
                        <a:solidFill>
                          <a:schemeClr val="tx2"/>
                        </a:solidFill>
                        <a:latin typeface="Cambria Math"/>
                      </a:rPr>
                      <m:t> </m:t>
                    </m:r>
                  </m:oMath>
                </a14:m>
                <a:endParaRPr lang="en-US" b="1" dirty="0" smtClean="0">
                  <a:solidFill>
                    <a:schemeClr val="tx2"/>
                  </a:solidFill>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311589"/>
                <a:ext cx="8261548" cy="4144963"/>
              </a:xfrm>
              <a:blipFill rotWithShape="0">
                <a:blip r:embed="rId3"/>
                <a:stretch>
                  <a:fillRect l="-1328" t="-1176"/>
                </a:stretch>
              </a:blipFill>
            </p:spPr>
            <p:txBody>
              <a:bodyPr/>
              <a:lstStyle/>
              <a:p>
                <a:r>
                  <a:rPr lang="en-US">
                    <a:noFill/>
                  </a:rPr>
                  <a:t> </a:t>
                </a:r>
              </a:p>
            </p:txBody>
          </p:sp>
        </mc:Fallback>
      </mc:AlternateContent>
      <p:sp>
        <p:nvSpPr>
          <p:cNvPr id="4" name="TextBox 3"/>
          <p:cNvSpPr txBox="1"/>
          <p:nvPr/>
        </p:nvSpPr>
        <p:spPr>
          <a:xfrm>
            <a:off x="563116" y="4851157"/>
            <a:ext cx="7969324" cy="954107"/>
          </a:xfrm>
          <a:prstGeom prst="rect">
            <a:avLst/>
          </a:prstGeom>
          <a:noFill/>
        </p:spPr>
        <p:txBody>
          <a:bodyPr wrap="square" rtlCol="0">
            <a:spAutoFit/>
          </a:bodyPr>
          <a:lstStyle/>
          <a:p>
            <a:r>
              <a:rPr lang="en-US" sz="2800" dirty="0" smtClean="0">
                <a:solidFill>
                  <a:srgbClr val="C00000"/>
                </a:solidFill>
              </a:rPr>
              <a:t>Die "</a:t>
            </a:r>
            <a:r>
              <a:rPr lang="en-US" sz="2800" dirty="0" err="1" smtClean="0">
                <a:solidFill>
                  <a:srgbClr val="C00000"/>
                </a:solidFill>
              </a:rPr>
              <a:t>Synopse</a:t>
            </a:r>
            <a:r>
              <a:rPr lang="en-US" sz="2800" dirty="0" smtClean="0">
                <a:solidFill>
                  <a:srgbClr val="C00000"/>
                </a:solidFill>
              </a:rPr>
              <a:t>" </a:t>
            </a:r>
            <a:r>
              <a:rPr lang="en-US" sz="2800" dirty="0" err="1" smtClean="0">
                <a:solidFill>
                  <a:srgbClr val="C00000"/>
                </a:solidFill>
              </a:rPr>
              <a:t>ist</a:t>
            </a:r>
            <a:r>
              <a:rPr lang="en-US" sz="2800" dirty="0" smtClean="0">
                <a:solidFill>
                  <a:srgbClr val="C00000"/>
                </a:solidFill>
              </a:rPr>
              <a:t> </a:t>
            </a:r>
            <a:r>
              <a:rPr lang="en-US" sz="2800" dirty="0" err="1" smtClean="0">
                <a:solidFill>
                  <a:srgbClr val="C00000"/>
                </a:solidFill>
              </a:rPr>
              <a:t>ein</a:t>
            </a:r>
            <a:r>
              <a:rPr lang="en-US" sz="2800" dirty="0" smtClean="0">
                <a:solidFill>
                  <a:srgbClr val="C00000"/>
                </a:solidFill>
              </a:rPr>
              <a:t> </a:t>
            </a:r>
            <a:r>
              <a:rPr lang="en-US" sz="2800" dirty="0" err="1" smtClean="0">
                <a:solidFill>
                  <a:srgbClr val="C00000"/>
                </a:solidFill>
              </a:rPr>
              <a:t>einzelner</a:t>
            </a:r>
            <a:r>
              <a:rPr lang="en-US" sz="2800" dirty="0" smtClean="0">
                <a:solidFill>
                  <a:srgbClr val="C00000"/>
                </a:solidFill>
              </a:rPr>
              <a:t> Wert</a:t>
            </a:r>
          </a:p>
          <a:p>
            <a:r>
              <a:rPr lang="en-US" sz="2800" dirty="0" err="1" smtClean="0">
                <a:solidFill>
                  <a:srgbClr val="C00000"/>
                </a:solidFill>
              </a:rPr>
              <a:t>Eine</a:t>
            </a:r>
            <a:r>
              <a:rPr lang="en-US" sz="2800" dirty="0" smtClean="0">
                <a:solidFill>
                  <a:srgbClr val="C00000"/>
                </a:solidFill>
              </a:rPr>
              <a:t> </a:t>
            </a:r>
            <a:r>
              <a:rPr lang="en-US" sz="2800" dirty="0" err="1" smtClean="0">
                <a:solidFill>
                  <a:srgbClr val="C00000"/>
                </a:solidFill>
              </a:rPr>
              <a:t>solche</a:t>
            </a:r>
            <a:r>
              <a:rPr lang="en-US" sz="2800" dirty="0" smtClean="0">
                <a:solidFill>
                  <a:srgbClr val="C00000"/>
                </a:solidFill>
              </a:rPr>
              <a:t> </a:t>
            </a:r>
            <a:r>
              <a:rPr lang="en-US" sz="2800" dirty="0" err="1" smtClean="0">
                <a:solidFill>
                  <a:srgbClr val="C00000"/>
                </a:solidFill>
              </a:rPr>
              <a:t>Synopse</a:t>
            </a:r>
            <a:r>
              <a:rPr lang="en-US" sz="2800" dirty="0" smtClean="0">
                <a:solidFill>
                  <a:srgbClr val="C00000"/>
                </a:solidFill>
              </a:rPr>
              <a:t> </a:t>
            </a:r>
            <a:r>
              <a:rPr lang="en-US" sz="2800" dirty="0" err="1" smtClean="0">
                <a:solidFill>
                  <a:srgbClr val="C00000"/>
                </a:solidFill>
              </a:rPr>
              <a:t>kann</a:t>
            </a:r>
            <a:r>
              <a:rPr lang="en-US" sz="2800" dirty="0" smtClean="0">
                <a:solidFill>
                  <a:srgbClr val="C00000"/>
                </a:solidFill>
              </a:rPr>
              <a:t> </a:t>
            </a:r>
            <a:r>
              <a:rPr lang="en-US" sz="2800" dirty="0" err="1" smtClean="0">
                <a:solidFill>
                  <a:srgbClr val="C00000"/>
                </a:solidFill>
              </a:rPr>
              <a:t>zusammengeführ</a:t>
            </a:r>
            <a:r>
              <a:rPr lang="en-US" sz="2800" dirty="0" smtClean="0">
                <a:solidFill>
                  <a:srgbClr val="C00000"/>
                </a:solidFill>
              </a:rPr>
              <a:t> </a:t>
            </a:r>
            <a:r>
              <a:rPr lang="en-US" sz="2800" dirty="0" err="1" smtClean="0">
                <a:solidFill>
                  <a:srgbClr val="C00000"/>
                </a:solidFill>
              </a:rPr>
              <a:t>werden</a:t>
            </a:r>
            <a:endParaRPr lang="en-US" sz="2800" dirty="0">
              <a:solidFill>
                <a:srgbClr val="C00000"/>
              </a:solidFill>
            </a:endParaRPr>
          </a:p>
        </p:txBody>
      </p:sp>
      <p:sp>
        <p:nvSpPr>
          <p:cNvPr id="13" name="TextBox 12"/>
          <p:cNvSpPr txBox="1"/>
          <p:nvPr/>
        </p:nvSpPr>
        <p:spPr>
          <a:xfrm>
            <a:off x="4050768" y="6381328"/>
            <a:ext cx="1107996" cy="276999"/>
          </a:xfrm>
          <a:prstGeom prst="rect">
            <a:avLst/>
          </a:prstGeom>
          <a:noFill/>
        </p:spPr>
        <p:txBody>
          <a:bodyPr wrap="none" rtlCol="0">
            <a:spAutoFit/>
          </a:bodyPr>
          <a:lstStyle/>
          <a:p>
            <a:r>
              <a:rPr lang="de-DE" sz="1200" smtClean="0">
                <a:solidFill>
                  <a:srgbClr val="0F05FF"/>
                </a:solidFill>
              </a:rPr>
              <a:t>© Edith Cohen</a:t>
            </a:r>
            <a:endParaRPr lang="en-US" sz="1200" dirty="0">
              <a:solidFill>
                <a:srgbClr val="0F05FF"/>
              </a:solidFill>
            </a:endParaRPr>
          </a:p>
        </p:txBody>
      </p:sp>
    </p:spTree>
    <p:extLst>
      <p:ext uri="{BB962C8B-B14F-4D97-AF65-F5344CB8AC3E}">
        <p14:creationId xmlns:p14="http://schemas.microsoft.com/office/powerpoint/2010/main" val="213454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smtClean="0"/>
              <a:t>Filterung von Datenströmen</a:t>
            </a:r>
            <a:endParaRPr lang="de-DE" dirty="0"/>
          </a:p>
        </p:txBody>
      </p:sp>
      <p:sp>
        <p:nvSpPr>
          <p:cNvPr id="12291" name="Rectangle 3"/>
          <p:cNvSpPr>
            <a:spLocks noGrp="1"/>
          </p:cNvSpPr>
          <p:nvPr>
            <p:ph idx="1"/>
          </p:nvPr>
        </p:nvSpPr>
        <p:spPr>
          <a:xfrm>
            <a:off x="457200" y="1295400"/>
            <a:ext cx="8382000" cy="5257801"/>
          </a:xfrm>
        </p:spPr>
        <p:txBody>
          <a:bodyPr/>
          <a:lstStyle/>
          <a:p>
            <a:r>
              <a:rPr lang="de-DE" b="1" dirty="0" smtClean="0"/>
              <a:t>Jedes Element eines Datenstroms ist ein Tupel</a:t>
            </a:r>
          </a:p>
          <a:p>
            <a:r>
              <a:rPr lang="de-DE" dirty="0" smtClean="0"/>
              <a:t>Gegeben sei eine Liste von Schlüsseln</a:t>
            </a:r>
            <a:r>
              <a:rPr lang="de-DE" b="1" dirty="0" smtClean="0"/>
              <a:t> S</a:t>
            </a:r>
          </a:p>
          <a:p>
            <a:r>
              <a:rPr lang="de-DE" b="1" dirty="0" smtClean="0">
                <a:solidFill>
                  <a:srgbClr val="0000FF"/>
                </a:solidFill>
              </a:rPr>
              <a:t>Bestimme, welche Tupel eines Strom in S sind</a:t>
            </a:r>
            <a:endParaRPr lang="de-DE" b="1" dirty="0" smtClean="0">
              <a:solidFill>
                <a:schemeClr val="accent2"/>
              </a:solidFill>
            </a:endParaRPr>
          </a:p>
          <a:p>
            <a:r>
              <a:rPr lang="de-DE" b="1" dirty="0" smtClean="0">
                <a:solidFill>
                  <a:srgbClr val="008000"/>
                </a:solidFill>
              </a:rPr>
              <a:t>Offensichtliche Lösung: </a:t>
            </a:r>
            <a:r>
              <a:rPr lang="de-DE" b="1" dirty="0" smtClean="0"/>
              <a:t>Hashtabelle</a:t>
            </a:r>
          </a:p>
          <a:p>
            <a:pPr lvl="1"/>
            <a:r>
              <a:rPr lang="de-DE" dirty="0" smtClean="0">
                <a:ea typeface="ＭＳ Ｐゴシック" pitchFamily="34" charset="-128"/>
                <a:cs typeface="ＭＳ Ｐゴシック" pitchFamily="34" charset="-128"/>
              </a:rPr>
              <a:t>Aber was machen wir, wenn </a:t>
            </a:r>
            <a:r>
              <a:rPr lang="de-DE" b="1" dirty="0" smtClean="0">
                <a:solidFill>
                  <a:srgbClr val="D60093"/>
                </a:solidFill>
                <a:ea typeface="ＭＳ Ｐゴシック" pitchFamily="34" charset="-128"/>
                <a:cs typeface="ＭＳ Ｐゴシック" pitchFamily="34" charset="-128"/>
              </a:rPr>
              <a:t>nicht genügend Hauptspeicher bereitsteht</a:t>
            </a:r>
            <a:r>
              <a:rPr lang="de-DE" dirty="0" smtClean="0">
                <a:ea typeface="ＭＳ Ｐゴシック" pitchFamily="34" charset="-128"/>
                <a:cs typeface="ＭＳ Ｐゴシック" pitchFamily="34" charset="-128"/>
              </a:rPr>
              <a:t>, um alle Elemente von </a:t>
            </a:r>
            <a:r>
              <a:rPr lang="de-DE" b="1" i="1" dirty="0" smtClean="0">
                <a:ea typeface="ＭＳ Ｐゴシック" pitchFamily="34" charset="-128"/>
                <a:cs typeface="ＭＳ Ｐゴシック" pitchFamily="34" charset="-128"/>
              </a:rPr>
              <a:t>S</a:t>
            </a:r>
            <a:r>
              <a:rPr lang="de-DE" dirty="0" smtClean="0">
                <a:ea typeface="ＭＳ Ｐゴシック" pitchFamily="34" charset="-128"/>
                <a:cs typeface="ＭＳ Ｐゴシック" pitchFamily="34" charset="-128"/>
              </a:rPr>
              <a:t> in einer Hashtabelle zu platzieren</a:t>
            </a:r>
          </a:p>
          <a:p>
            <a:pPr lvl="2"/>
            <a:r>
              <a:rPr lang="de-DE" dirty="0" smtClean="0">
                <a:ea typeface="ＭＳ Ｐゴシック" pitchFamily="34" charset="-128"/>
                <a:cs typeface="ＭＳ Ｐゴシック" pitchFamily="34" charset="-128"/>
              </a:rPr>
              <a:t>Z.B. könnten wir Millionen von Filtern auf einem Strom evaluieren</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a:t>
            </a:fld>
            <a:endParaRPr lang="en-US" dirty="0"/>
          </a:p>
        </p:txBody>
      </p:sp>
      <p:sp>
        <p:nvSpPr>
          <p:cNvPr id="6" name="Footer Placeholder 5"/>
          <p:cNvSpPr>
            <a:spLocks noGrp="1"/>
          </p:cNvSpPr>
          <p:nvPr>
            <p:ph type="ftr" sz="quarter" idx="11"/>
          </p:nvPr>
        </p:nvSpPr>
        <p:spPr>
          <a:xfrm>
            <a:off x="2483769" y="6381328"/>
            <a:ext cx="4824535" cy="216024"/>
          </a:xfrm>
        </p:spPr>
        <p:txBody>
          <a:bodyPr/>
          <a:lstStyle/>
          <a:p>
            <a:r>
              <a:rPr lang="en-US" sz="900" dirty="0" smtClean="0"/>
              <a:t>J. </a:t>
            </a:r>
            <a:r>
              <a:rPr lang="en-US" sz="900" dirty="0" err="1" smtClean="0"/>
              <a:t>Leskovec</a:t>
            </a:r>
            <a:r>
              <a:rPr lang="en-US" sz="900" dirty="0" smtClean="0"/>
              <a:t>, A. </a:t>
            </a:r>
            <a:r>
              <a:rPr lang="en-US" sz="900" dirty="0" err="1" smtClean="0"/>
              <a:t>Rajaraman</a:t>
            </a:r>
            <a:r>
              <a:rPr lang="en-US" sz="900" dirty="0" smtClean="0"/>
              <a:t>, J. Ullman: Mining of Massive Datasets, http://</a:t>
            </a:r>
            <a:r>
              <a:rPr lang="en-US" sz="900" dirty="0" err="1" smtClean="0"/>
              <a:t>www.mmds.org</a:t>
            </a:r>
            <a:r>
              <a:rPr lang="en-US" sz="900" dirty="0" smtClean="0"/>
              <a:t> </a:t>
            </a:r>
            <a:endParaRPr lang="en-US" sz="900" dirty="0"/>
          </a:p>
        </p:txBody>
      </p:sp>
    </p:spTree>
    <p:extLst>
      <p:ext uri="{BB962C8B-B14F-4D97-AF65-F5344CB8AC3E}">
        <p14:creationId xmlns:p14="http://schemas.microsoft.com/office/powerpoint/2010/main" val="119028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defRPr/>
            </a:pPr>
            <a:r>
              <a:rPr lang="en-US" dirty="0" smtClean="0">
                <a:cs typeface="+mj-cs"/>
              </a:rPr>
              <a:t>Approximation und </a:t>
            </a:r>
            <a:r>
              <a:rPr lang="en-US" dirty="0" err="1" smtClean="0">
                <a:cs typeface="+mj-cs"/>
              </a:rPr>
              <a:t>Randomisierung</a:t>
            </a:r>
            <a:endParaRPr lang="en-US" dirty="0" smtClean="0">
              <a:cs typeface="+mj-cs"/>
            </a:endParaRPr>
          </a:p>
        </p:txBody>
      </p:sp>
      <p:sp>
        <p:nvSpPr>
          <p:cNvPr id="514051" name="Rectangle 3"/>
          <p:cNvSpPr>
            <a:spLocks noGrp="1" noChangeArrowheads="1"/>
          </p:cNvSpPr>
          <p:nvPr>
            <p:ph type="body" idx="1"/>
          </p:nvPr>
        </p:nvSpPr>
        <p:spPr/>
        <p:txBody>
          <a:bodyPr/>
          <a:lstStyle/>
          <a:p>
            <a:pPr eaLnBrk="1" hangingPunct="1">
              <a:defRPr/>
            </a:pPr>
            <a:r>
              <a:rPr lang="en-US" sz="2400" dirty="0" err="1" smtClean="0">
                <a:cs typeface="+mn-cs"/>
              </a:rPr>
              <a:t>Viele</a:t>
            </a:r>
            <a:r>
              <a:rPr lang="en-US" sz="2400" dirty="0" smtClean="0">
                <a:cs typeface="+mn-cs"/>
              </a:rPr>
              <a:t> </a:t>
            </a:r>
            <a:r>
              <a:rPr lang="en-US" sz="2400" dirty="0" err="1" smtClean="0">
                <a:cs typeface="+mn-cs"/>
              </a:rPr>
              <a:t>Probleme</a:t>
            </a:r>
            <a:r>
              <a:rPr lang="en-US" sz="2400" dirty="0" smtClean="0">
                <a:cs typeface="+mn-cs"/>
              </a:rPr>
              <a:t> </a:t>
            </a:r>
            <a:r>
              <a:rPr lang="en-US" sz="2400" dirty="0" err="1" smtClean="0">
                <a:cs typeface="+mn-cs"/>
              </a:rPr>
              <a:t>sind</a:t>
            </a:r>
            <a:r>
              <a:rPr lang="en-US" sz="2400" dirty="0" smtClean="0">
                <a:cs typeface="+mn-cs"/>
              </a:rPr>
              <a:t> </a:t>
            </a:r>
            <a:r>
              <a:rPr lang="en-US" sz="2400" dirty="0" err="1" smtClean="0">
                <a:cs typeface="+mn-cs"/>
              </a:rPr>
              <a:t>schwierig</a:t>
            </a:r>
            <a:r>
              <a:rPr lang="en-US" sz="2400" dirty="0" smtClean="0">
                <a:cs typeface="+mn-cs"/>
              </a:rPr>
              <a:t>, </a:t>
            </a:r>
            <a:r>
              <a:rPr lang="en-US" sz="2400" dirty="0" err="1" smtClean="0">
                <a:cs typeface="+mn-cs"/>
              </a:rPr>
              <a:t>exakt</a:t>
            </a:r>
            <a:r>
              <a:rPr lang="en-US" sz="2400" dirty="0" smtClean="0">
                <a:cs typeface="+mn-cs"/>
              </a:rPr>
              <a:t> </a:t>
            </a:r>
            <a:r>
              <a:rPr lang="en-US" sz="2400" dirty="0" err="1" smtClean="0">
                <a:cs typeface="+mn-cs"/>
              </a:rPr>
              <a:t>zu</a:t>
            </a:r>
            <a:r>
              <a:rPr lang="en-US" sz="2400" dirty="0" smtClean="0">
                <a:cs typeface="+mn-cs"/>
              </a:rPr>
              <a:t> </a:t>
            </a:r>
            <a:r>
              <a:rPr lang="en-US" sz="2400" dirty="0" err="1" smtClean="0">
                <a:cs typeface="+mn-cs"/>
              </a:rPr>
              <a:t>berechnen</a:t>
            </a:r>
            <a:endParaRPr lang="en-US" sz="2400" dirty="0" smtClean="0">
              <a:cs typeface="+mn-cs"/>
            </a:endParaRPr>
          </a:p>
          <a:p>
            <a:pPr lvl="1" eaLnBrk="1" hangingPunct="1">
              <a:defRPr/>
            </a:pPr>
            <a:r>
              <a:rPr lang="en-US" sz="2000" dirty="0" err="1" smtClean="0"/>
              <a:t>Anzahl</a:t>
            </a:r>
            <a:r>
              <a:rPr lang="en-US" sz="2000" dirty="0" smtClean="0"/>
              <a:t> der </a:t>
            </a:r>
            <a:r>
              <a:rPr lang="en-US" sz="2000" dirty="0" err="1" smtClean="0"/>
              <a:t>Elemente</a:t>
            </a:r>
            <a:r>
              <a:rPr lang="en-US" sz="2000" dirty="0" smtClean="0"/>
              <a:t> </a:t>
            </a:r>
            <a:r>
              <a:rPr lang="en-US" sz="2000" dirty="0" err="1" smtClean="0"/>
              <a:t>einer</a:t>
            </a:r>
            <a:r>
              <a:rPr lang="en-US" sz="2000" dirty="0" smtClean="0"/>
              <a:t> </a:t>
            </a:r>
            <a:r>
              <a:rPr lang="en-US" sz="2000" dirty="0" err="1" smtClean="0"/>
              <a:t>gegebenen</a:t>
            </a:r>
            <a:r>
              <a:rPr lang="en-US" sz="2000" dirty="0" smtClean="0"/>
              <a:t> </a:t>
            </a:r>
            <a:r>
              <a:rPr lang="en-US" sz="2000" dirty="0" err="1" smtClean="0"/>
              <a:t>Menge</a:t>
            </a:r>
            <a:r>
              <a:rPr lang="en-US" sz="2000" dirty="0" smtClean="0"/>
              <a:t> von </a:t>
            </a:r>
            <a:r>
              <a:rPr lang="en-US" sz="2000" dirty="0" err="1" smtClean="0"/>
              <a:t>Elementklassen</a:t>
            </a:r>
            <a:r>
              <a:rPr lang="en-US" sz="2000" dirty="0" smtClean="0"/>
              <a:t> </a:t>
            </a:r>
            <a:r>
              <a:rPr lang="en-US" sz="2000" dirty="0" err="1" smtClean="0"/>
              <a:t>identisch</a:t>
            </a:r>
            <a:r>
              <a:rPr lang="en-US" sz="2000" dirty="0" smtClean="0"/>
              <a:t> in </a:t>
            </a:r>
            <a:r>
              <a:rPr lang="en-US" sz="2000" dirty="0" err="1" smtClean="0"/>
              <a:t>zwei</a:t>
            </a:r>
            <a:r>
              <a:rPr lang="en-US" sz="2000" dirty="0" smtClean="0"/>
              <a:t> </a:t>
            </a:r>
            <a:r>
              <a:rPr lang="en-US" sz="2000" dirty="0" err="1" smtClean="0"/>
              <a:t>verschiedenen</a:t>
            </a:r>
            <a:r>
              <a:rPr lang="en-US" sz="2000" dirty="0" smtClean="0"/>
              <a:t> </a:t>
            </a:r>
            <a:r>
              <a:rPr lang="en-US" sz="2000" dirty="0" err="1" smtClean="0"/>
              <a:t>Strömen</a:t>
            </a:r>
            <a:r>
              <a:rPr lang="en-US" sz="2000" dirty="0" smtClean="0"/>
              <a:t>?</a:t>
            </a:r>
          </a:p>
          <a:p>
            <a:pPr lvl="1" eaLnBrk="1" hangingPunct="1">
              <a:defRPr/>
            </a:pPr>
            <a:r>
              <a:rPr lang="en-US" sz="2000" dirty="0" err="1" smtClean="0"/>
              <a:t>Platzbedarf</a:t>
            </a:r>
            <a:r>
              <a:rPr lang="en-US" sz="2000" dirty="0" smtClean="0"/>
              <a:t> linear </a:t>
            </a:r>
            <a:r>
              <a:rPr lang="en-US" sz="2000" dirty="0" err="1" smtClean="0"/>
              <a:t>bezogen</a:t>
            </a:r>
            <a:r>
              <a:rPr lang="en-US" sz="2000" dirty="0" smtClean="0"/>
              <a:t> auf </a:t>
            </a:r>
            <a:r>
              <a:rPr lang="en-US" sz="2000" dirty="0" err="1" smtClean="0"/>
              <a:t>Anzahl</a:t>
            </a:r>
            <a:r>
              <a:rPr lang="en-US" sz="2000" dirty="0" smtClean="0"/>
              <a:t> der </a:t>
            </a:r>
            <a:r>
              <a:rPr lang="en-US" sz="2000" dirty="0" err="1" smtClean="0"/>
              <a:t>Elementklassen</a:t>
            </a:r>
            <a:endParaRPr lang="en-US" sz="2000" dirty="0" smtClean="0"/>
          </a:p>
          <a:p>
            <a:pPr eaLnBrk="1" hangingPunct="1">
              <a:defRPr/>
            </a:pPr>
            <a:r>
              <a:rPr lang="en-US" sz="2400" b="1" dirty="0" smtClean="0">
                <a:cs typeface="+mn-cs"/>
              </a:rPr>
              <a:t>Approximation</a:t>
            </a:r>
            <a:r>
              <a:rPr lang="en-US" sz="2400" dirty="0" smtClean="0">
                <a:cs typeface="+mn-cs"/>
              </a:rPr>
              <a:t>: </a:t>
            </a:r>
            <a:r>
              <a:rPr lang="en-US" sz="2400" smtClean="0">
                <a:cs typeface="+mn-cs"/>
              </a:rPr>
              <a:t>Finde </a:t>
            </a:r>
            <a:r>
              <a:rPr lang="en-US" sz="2400" dirty="0" err="1" smtClean="0">
                <a:cs typeface="+mn-cs"/>
              </a:rPr>
              <a:t>eine</a:t>
            </a:r>
            <a:r>
              <a:rPr lang="en-US" sz="2400" dirty="0" smtClean="0">
                <a:cs typeface="+mn-cs"/>
              </a:rPr>
              <a:t> </a:t>
            </a:r>
            <a:r>
              <a:rPr lang="en-US" sz="2400" dirty="0" err="1" smtClean="0">
                <a:cs typeface="+mn-cs"/>
              </a:rPr>
              <a:t>Antwort</a:t>
            </a:r>
            <a:r>
              <a:rPr lang="en-US" sz="2400" dirty="0" smtClean="0">
                <a:cs typeface="+mn-cs"/>
              </a:rPr>
              <a:t>, die </a:t>
            </a:r>
            <a:r>
              <a:rPr lang="en-US" sz="2400" dirty="0" err="1" smtClean="0">
                <a:cs typeface="+mn-cs"/>
              </a:rPr>
              <a:t>korrekt</a:t>
            </a:r>
            <a:r>
              <a:rPr lang="en-US" sz="2400" dirty="0" smtClean="0">
                <a:cs typeface="+mn-cs"/>
              </a:rPr>
              <a:t> </a:t>
            </a:r>
            <a:r>
              <a:rPr lang="en-US" sz="2400" dirty="0" err="1" smtClean="0">
                <a:cs typeface="+mn-cs"/>
              </a:rPr>
              <a:t>ist</a:t>
            </a:r>
            <a:r>
              <a:rPr lang="en-US" sz="2400" dirty="0" smtClean="0">
                <a:cs typeface="+mn-cs"/>
              </a:rPr>
              <a:t> </a:t>
            </a:r>
            <a:r>
              <a:rPr lang="en-US" sz="2400" dirty="0" err="1" smtClean="0">
                <a:cs typeface="+mn-cs"/>
              </a:rPr>
              <a:t>bezogen</a:t>
            </a:r>
            <a:r>
              <a:rPr lang="en-US" sz="2400" dirty="0" smtClean="0">
                <a:cs typeface="+mn-cs"/>
              </a:rPr>
              <a:t> auf </a:t>
            </a:r>
            <a:r>
              <a:rPr lang="en-US" sz="2400" dirty="0" err="1" smtClean="0">
                <a:cs typeface="+mn-cs"/>
              </a:rPr>
              <a:t>einen</a:t>
            </a:r>
            <a:r>
              <a:rPr lang="en-US" sz="2400" dirty="0" smtClean="0">
                <a:cs typeface="+mn-cs"/>
              </a:rPr>
              <a:t> </a:t>
            </a:r>
            <a:r>
              <a:rPr lang="en-US" sz="2400" dirty="0" err="1" smtClean="0">
                <a:cs typeface="+mn-cs"/>
              </a:rPr>
              <a:t>gegebenen</a:t>
            </a:r>
            <a:r>
              <a:rPr lang="en-US" sz="2400" dirty="0" smtClean="0">
                <a:cs typeface="+mn-cs"/>
              </a:rPr>
              <a:t> </a:t>
            </a:r>
            <a:r>
              <a:rPr lang="en-US" sz="2400" dirty="0" err="1" smtClean="0">
                <a:cs typeface="+mn-cs"/>
              </a:rPr>
              <a:t>Faktor</a:t>
            </a:r>
            <a:endParaRPr lang="en-US" sz="2400" dirty="0" smtClean="0">
              <a:cs typeface="+mn-cs"/>
            </a:endParaRPr>
          </a:p>
          <a:p>
            <a:pPr lvl="1" eaLnBrk="1" hangingPunct="1">
              <a:defRPr/>
            </a:pPr>
            <a:r>
              <a:rPr lang="en-US" sz="2000" dirty="0" err="1" smtClean="0"/>
              <a:t>Finde</a:t>
            </a:r>
            <a:r>
              <a:rPr lang="en-US" sz="2000" dirty="0" smtClean="0"/>
              <a:t> </a:t>
            </a:r>
            <a:r>
              <a:rPr lang="en-US" sz="2000" dirty="0" err="1" smtClean="0"/>
              <a:t>Antwort</a:t>
            </a:r>
            <a:r>
              <a:rPr lang="en-US" sz="2000" dirty="0" smtClean="0"/>
              <a:t> </a:t>
            </a:r>
            <a:r>
              <a:rPr lang="en-US" sz="2000" dirty="0" err="1" smtClean="0"/>
              <a:t>im</a:t>
            </a:r>
            <a:r>
              <a:rPr lang="en-US" sz="2000" dirty="0" smtClean="0"/>
              <a:t> </a:t>
            </a:r>
            <a:r>
              <a:rPr lang="en-US" sz="2000" dirty="0" err="1" smtClean="0"/>
              <a:t>Bereich</a:t>
            </a:r>
            <a:r>
              <a:rPr lang="en-US" sz="2000" dirty="0" smtClean="0"/>
              <a:t> von ±10% des </a:t>
            </a:r>
            <a:r>
              <a:rPr lang="en-US" sz="2000" dirty="0" err="1" smtClean="0"/>
              <a:t>korrekten</a:t>
            </a:r>
            <a:r>
              <a:rPr lang="en-US" sz="2000" dirty="0" smtClean="0"/>
              <a:t> </a:t>
            </a:r>
            <a:r>
              <a:rPr lang="en-US" sz="2000" dirty="0" err="1" smtClean="0"/>
              <a:t>Ergebnisses</a:t>
            </a:r>
            <a:endParaRPr lang="en-US" sz="2000" dirty="0" smtClean="0"/>
          </a:p>
          <a:p>
            <a:pPr lvl="1" eaLnBrk="1" hangingPunct="1">
              <a:defRPr/>
            </a:pPr>
            <a:r>
              <a:rPr lang="en-US" sz="2000" b="1" dirty="0" err="1" smtClean="0"/>
              <a:t>Genereller</a:t>
            </a:r>
            <a:r>
              <a:rPr lang="en-US" sz="2000" dirty="0" smtClean="0"/>
              <a:t>: </a:t>
            </a:r>
            <a:r>
              <a:rPr lang="en-US" sz="2000" dirty="0" err="1" smtClean="0">
                <a:solidFill>
                  <a:srgbClr val="000000"/>
                </a:solidFill>
              </a:rPr>
              <a:t>finde</a:t>
            </a:r>
            <a:r>
              <a:rPr lang="en-US" sz="2000" dirty="0" smtClean="0">
                <a:solidFill>
                  <a:srgbClr val="000000"/>
                </a:solidFill>
              </a:rPr>
              <a:t> (1</a:t>
            </a:r>
            <a:r>
              <a:rPr lang="en-US" sz="2000" dirty="0" smtClean="0">
                <a:solidFill>
                  <a:srgbClr val="000000"/>
                </a:solidFill>
                <a:latin typeface="Symbol" charset="0"/>
                <a:sym typeface="Symbol" charset="0"/>
              </a:rPr>
              <a:t></a:t>
            </a:r>
            <a:r>
              <a:rPr lang="en-US" sz="2000" dirty="0" smtClean="0">
                <a:solidFill>
                  <a:srgbClr val="000000"/>
                </a:solidFill>
              </a:rPr>
              <a:t> </a:t>
            </a:r>
            <a:r>
              <a:rPr lang="en-US" sz="2000" dirty="0" smtClean="0">
                <a:solidFill>
                  <a:srgbClr val="000000"/>
                </a:solidFill>
                <a:latin typeface="Symbol" charset="0"/>
                <a:sym typeface="Symbol" charset="0"/>
              </a:rPr>
              <a:t></a:t>
            </a:r>
            <a:r>
              <a:rPr lang="en-US" sz="2000" dirty="0" smtClean="0">
                <a:solidFill>
                  <a:srgbClr val="000000"/>
                </a:solidFill>
              </a:rPr>
              <a:t>)</a:t>
            </a:r>
            <a:r>
              <a:rPr lang="en-US" sz="2000" dirty="0">
                <a:solidFill>
                  <a:srgbClr val="000000"/>
                </a:solidFill>
              </a:rPr>
              <a:t>-</a:t>
            </a:r>
            <a:r>
              <a:rPr lang="en-US" sz="2000" dirty="0" err="1" smtClean="0">
                <a:solidFill>
                  <a:srgbClr val="000000"/>
                </a:solidFill>
              </a:rPr>
              <a:t>F</a:t>
            </a:r>
            <a:r>
              <a:rPr lang="en-US" sz="2000" dirty="0" err="1" smtClean="0"/>
              <a:t>aktor</a:t>
            </a:r>
            <a:r>
              <a:rPr lang="en-US" sz="2000" dirty="0" smtClean="0"/>
              <a:t>-Approximation</a:t>
            </a:r>
          </a:p>
          <a:p>
            <a:pPr eaLnBrk="1" hangingPunct="1">
              <a:defRPr/>
            </a:pPr>
            <a:r>
              <a:rPr lang="en-US" sz="2400" b="1" dirty="0" err="1" smtClean="0">
                <a:solidFill>
                  <a:srgbClr val="000000"/>
                </a:solidFill>
                <a:cs typeface="+mn-cs"/>
              </a:rPr>
              <a:t>Randomisierung</a:t>
            </a:r>
            <a:r>
              <a:rPr lang="en-US" sz="2400" dirty="0" smtClean="0">
                <a:cs typeface="+mn-cs"/>
              </a:rPr>
              <a:t>: </a:t>
            </a:r>
            <a:r>
              <a:rPr lang="en-US" sz="2400" dirty="0" err="1" smtClean="0">
                <a:cs typeface="+mn-cs"/>
              </a:rPr>
              <a:t>Erlaube</a:t>
            </a:r>
            <a:r>
              <a:rPr lang="en-US" sz="2400" dirty="0" smtClean="0">
                <a:cs typeface="+mn-cs"/>
              </a:rPr>
              <a:t> </a:t>
            </a:r>
            <a:r>
              <a:rPr lang="en-US" sz="2400" dirty="0" err="1" smtClean="0">
                <a:cs typeface="+mn-cs"/>
              </a:rPr>
              <a:t>Fehler</a:t>
            </a:r>
            <a:r>
              <a:rPr lang="en-US" sz="2400" dirty="0" smtClean="0">
                <a:cs typeface="+mn-cs"/>
              </a:rPr>
              <a:t> </a:t>
            </a:r>
            <a:r>
              <a:rPr lang="en-US" sz="2400" dirty="0" err="1" smtClean="0">
                <a:cs typeface="+mn-cs"/>
              </a:rPr>
              <a:t>mit</a:t>
            </a:r>
            <a:r>
              <a:rPr lang="en-US" sz="2400" dirty="0" smtClean="0">
                <a:cs typeface="+mn-cs"/>
              </a:rPr>
              <a:t> </a:t>
            </a:r>
            <a:r>
              <a:rPr lang="en-US" sz="2400" dirty="0" err="1" smtClean="0">
                <a:cs typeface="+mn-cs"/>
              </a:rPr>
              <a:t>kleiner</a:t>
            </a:r>
            <a:r>
              <a:rPr lang="en-US" sz="2400" dirty="0" smtClean="0">
                <a:cs typeface="+mn-cs"/>
              </a:rPr>
              <a:t> </a:t>
            </a:r>
            <a:r>
              <a:rPr lang="en-US" sz="2400" dirty="0" err="1" smtClean="0">
                <a:cs typeface="+mn-cs"/>
              </a:rPr>
              <a:t>Wahrscheinlichkeit</a:t>
            </a:r>
            <a:endParaRPr lang="en-US" sz="2400" dirty="0" smtClean="0">
              <a:cs typeface="+mn-cs"/>
            </a:endParaRPr>
          </a:p>
          <a:p>
            <a:pPr lvl="1" eaLnBrk="1" hangingPunct="1">
              <a:defRPr/>
            </a:pPr>
            <a:r>
              <a:rPr lang="en-US" sz="2000" dirty="0" err="1" smtClean="0"/>
              <a:t>Eine</a:t>
            </a:r>
            <a:r>
              <a:rPr lang="en-US" sz="2000" dirty="0" smtClean="0"/>
              <a:t> von 10000 </a:t>
            </a:r>
            <a:r>
              <a:rPr lang="en-US" sz="2000" dirty="0" err="1" smtClean="0"/>
              <a:t>Antworten</a:t>
            </a:r>
            <a:r>
              <a:rPr lang="en-US" sz="2000" dirty="0" smtClean="0"/>
              <a:t> </a:t>
            </a:r>
            <a:r>
              <a:rPr lang="en-US" sz="2000" dirty="0" err="1" smtClean="0"/>
              <a:t>darf</a:t>
            </a:r>
            <a:r>
              <a:rPr lang="en-US" sz="2000" dirty="0" smtClean="0"/>
              <a:t> </a:t>
            </a:r>
            <a:r>
              <a:rPr lang="en-US" sz="2000" dirty="0" err="1" smtClean="0"/>
              <a:t>falsch</a:t>
            </a:r>
            <a:r>
              <a:rPr lang="en-US" sz="2000" dirty="0" smtClean="0"/>
              <a:t> </a:t>
            </a:r>
            <a:r>
              <a:rPr lang="en-US" sz="2000" dirty="0" err="1" smtClean="0"/>
              <a:t>sein</a:t>
            </a:r>
            <a:endParaRPr lang="en-US" sz="2000" dirty="0" smtClean="0"/>
          </a:p>
          <a:p>
            <a:pPr lvl="1" eaLnBrk="1" hangingPunct="1">
              <a:defRPr/>
            </a:pPr>
            <a:r>
              <a:rPr lang="en-US" sz="2000" b="1" dirty="0" err="1" smtClean="0"/>
              <a:t>Genereller</a:t>
            </a:r>
            <a:r>
              <a:rPr lang="en-US" sz="2000" dirty="0" smtClean="0"/>
              <a:t>: </a:t>
            </a:r>
            <a:r>
              <a:rPr lang="en-US" sz="2000" dirty="0" err="1" smtClean="0"/>
              <a:t>Erfolgswahrscheinlichkeit</a:t>
            </a:r>
            <a:r>
              <a:rPr lang="en-US" sz="2000" dirty="0" smtClean="0"/>
              <a:t> </a:t>
            </a:r>
            <a:r>
              <a:rPr lang="en-US" sz="2000" dirty="0" smtClean="0">
                <a:solidFill>
                  <a:srgbClr val="000000"/>
                </a:solidFill>
              </a:rPr>
              <a:t>(1-</a:t>
            </a:r>
            <a:r>
              <a:rPr lang="en-US" sz="2000" dirty="0" smtClean="0">
                <a:solidFill>
                  <a:srgbClr val="000000"/>
                </a:solidFill>
                <a:latin typeface="Symbol" charset="0"/>
                <a:sym typeface="Symbol" charset="0"/>
              </a:rPr>
              <a:t></a:t>
            </a:r>
            <a:r>
              <a:rPr lang="en-US" sz="2000" dirty="0" smtClean="0">
                <a:solidFill>
                  <a:srgbClr val="000000"/>
                </a:solidFill>
              </a:rPr>
              <a:t>)</a:t>
            </a:r>
          </a:p>
          <a:p>
            <a:pPr eaLnBrk="1" hangingPunct="1">
              <a:defRPr/>
            </a:pPr>
            <a:r>
              <a:rPr lang="en-US" sz="2400" i="1" dirty="0" smtClean="0">
                <a:solidFill>
                  <a:srgbClr val="000000"/>
                </a:solidFill>
                <a:effectLst>
                  <a:outerShdw blurRad="38100" dist="38100" dir="2700000" algn="tl">
                    <a:srgbClr val="DDDDDD"/>
                  </a:outerShdw>
                </a:effectLst>
                <a:cs typeface="+mn-cs"/>
              </a:rPr>
              <a:t>Approximation </a:t>
            </a:r>
            <a:r>
              <a:rPr lang="en-US" sz="2400" b="1" i="1" dirty="0" smtClean="0">
                <a:solidFill>
                  <a:srgbClr val="000000"/>
                </a:solidFill>
                <a:effectLst>
                  <a:outerShdw blurRad="38100" dist="38100" dir="2700000" algn="tl">
                    <a:srgbClr val="DDDDDD"/>
                  </a:outerShdw>
                </a:effectLst>
                <a:cs typeface="+mn-cs"/>
              </a:rPr>
              <a:t>und</a:t>
            </a:r>
            <a:r>
              <a:rPr lang="en-US" sz="2400" i="1" dirty="0" smtClean="0">
                <a:solidFill>
                  <a:srgbClr val="000000"/>
                </a:solidFill>
                <a:effectLst>
                  <a:outerShdw blurRad="38100" dist="38100" dir="2700000" algn="tl">
                    <a:srgbClr val="DDDDDD"/>
                  </a:outerShdw>
                </a:effectLst>
                <a:cs typeface="+mn-cs"/>
              </a:rPr>
              <a:t> </a:t>
            </a:r>
            <a:r>
              <a:rPr lang="en-US" sz="2400" i="1" dirty="0" err="1" smtClean="0">
                <a:solidFill>
                  <a:srgbClr val="000000"/>
                </a:solidFill>
                <a:effectLst>
                  <a:outerShdw blurRad="38100" dist="38100" dir="2700000" algn="tl">
                    <a:srgbClr val="DDDDDD"/>
                  </a:outerShdw>
                </a:effectLst>
                <a:cs typeface="+mn-cs"/>
              </a:rPr>
              <a:t>Randomisierung</a:t>
            </a:r>
            <a:r>
              <a:rPr lang="en-US" sz="2400" dirty="0" smtClean="0">
                <a:cs typeface="+mn-cs"/>
              </a:rPr>
              <a:t>: </a:t>
            </a:r>
            <a:r>
              <a:rPr lang="en-US" sz="2400" dirty="0" smtClean="0">
                <a:solidFill>
                  <a:schemeClr val="bg2"/>
                </a:solidFill>
                <a:cs typeface="+mn-cs"/>
              </a:rPr>
              <a:t>(</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 </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a:t>
            </a:r>
            <a:r>
              <a:rPr lang="en-US" sz="2400" dirty="0" smtClean="0">
                <a:cs typeface="+mn-cs"/>
              </a:rPr>
              <a:t>-</a:t>
            </a:r>
            <a:r>
              <a:rPr lang="en-US" sz="2400" dirty="0" err="1" smtClean="0">
                <a:cs typeface="+mn-cs"/>
              </a:rPr>
              <a:t>Approximationen</a:t>
            </a:r>
            <a:endParaRPr lang="en-US" sz="2400" dirty="0" smtClean="0">
              <a:cs typeface="+mn-cs"/>
            </a:endParaRPr>
          </a:p>
        </p:txBody>
      </p:sp>
      <p:sp>
        <p:nvSpPr>
          <p:cNvPr id="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30</a:t>
            </a:fld>
            <a:endParaRPr lang="en-US" dirty="0"/>
          </a:p>
        </p:txBody>
      </p:sp>
      <p:sp>
        <p:nvSpPr>
          <p:cNvPr id="8" name="Fußzeilenplatzhalter 3"/>
          <p:cNvSpPr txBox="1">
            <a:spLocks/>
          </p:cNvSpPr>
          <p:nvPr/>
        </p:nvSpPr>
        <p:spPr>
          <a:xfrm>
            <a:off x="2339752" y="6356176"/>
            <a:ext cx="4648200" cy="457200"/>
          </a:xfrm>
          <a:prstGeom prst="rect">
            <a:avLst/>
          </a:prstGeom>
        </p:spPr>
        <p:txBody>
          <a:bodyPr/>
          <a:lstStyle>
            <a:defPPr>
              <a:defRPr lang="de-DE"/>
            </a:defPPr>
            <a:lvl1pPr algn="l" rtl="0" fontAlgn="base">
              <a:spcBef>
                <a:spcPct val="0"/>
              </a:spcBef>
              <a:spcAft>
                <a:spcPct val="0"/>
              </a:spcAft>
              <a:defRPr kern="1200">
                <a:solidFill>
                  <a:schemeClr val="tx1"/>
                </a:solidFill>
                <a:latin typeface="Myriad Pro" charset="0"/>
                <a:ea typeface="ＭＳ Ｐゴシック" charset="0"/>
                <a:cs typeface="+mn-cs"/>
              </a:defRPr>
            </a:lvl1pPr>
            <a:lvl2pPr marL="457200" algn="l" rtl="0" fontAlgn="base">
              <a:spcBef>
                <a:spcPct val="0"/>
              </a:spcBef>
              <a:spcAft>
                <a:spcPct val="0"/>
              </a:spcAft>
              <a:defRPr kern="1200">
                <a:solidFill>
                  <a:schemeClr val="tx1"/>
                </a:solidFill>
                <a:latin typeface="Myriad Pro"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Myriad Pro"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Myriad Pro"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Myriad Pro" charset="0"/>
                <a:ea typeface="ＭＳ Ｐゴシック" charset="0"/>
                <a:cs typeface="ＭＳ Ｐゴシック" charset="0"/>
              </a:defRPr>
            </a:lvl5pPr>
            <a:lvl6pPr marL="2286000" algn="l" defTabSz="457200" rtl="0" eaLnBrk="1" latinLnBrk="0" hangingPunct="1">
              <a:defRPr kern="1200">
                <a:solidFill>
                  <a:schemeClr val="tx1"/>
                </a:solidFill>
                <a:latin typeface="Myriad Pro" charset="0"/>
                <a:ea typeface="ＭＳ Ｐゴシック" charset="0"/>
                <a:cs typeface="ＭＳ Ｐゴシック" charset="0"/>
              </a:defRPr>
            </a:lvl6pPr>
            <a:lvl7pPr marL="2743200" algn="l" defTabSz="457200" rtl="0" eaLnBrk="1" latinLnBrk="0" hangingPunct="1">
              <a:defRPr kern="1200">
                <a:solidFill>
                  <a:schemeClr val="tx1"/>
                </a:solidFill>
                <a:latin typeface="Myriad Pro" charset="0"/>
                <a:ea typeface="ＭＳ Ｐゴシック" charset="0"/>
                <a:cs typeface="ＭＳ Ｐゴシック" charset="0"/>
              </a:defRPr>
            </a:lvl7pPr>
            <a:lvl8pPr marL="3200400" algn="l" defTabSz="457200" rtl="0" eaLnBrk="1" latinLnBrk="0" hangingPunct="1">
              <a:defRPr kern="1200">
                <a:solidFill>
                  <a:schemeClr val="tx1"/>
                </a:solidFill>
                <a:latin typeface="Myriad Pro" charset="0"/>
                <a:ea typeface="ＭＳ Ｐゴシック" charset="0"/>
                <a:cs typeface="ＭＳ Ｐゴシック" charset="0"/>
              </a:defRPr>
            </a:lvl8pPr>
            <a:lvl9pPr marL="3657600" algn="l" defTabSz="457200" rtl="0" eaLnBrk="1" latinLnBrk="0" hangingPunct="1">
              <a:defRPr kern="1200">
                <a:solidFill>
                  <a:schemeClr val="tx1"/>
                </a:solidFill>
                <a:latin typeface="Myriad Pro" charset="0"/>
                <a:ea typeface="ＭＳ Ｐゴシック" charset="0"/>
                <a:cs typeface="ＭＳ Ｐゴシック" charset="0"/>
              </a:defRPr>
            </a:lvl9pPr>
          </a:lstStyle>
          <a:p>
            <a:pPr>
              <a:defRPr/>
            </a:pPr>
            <a:r>
              <a:rPr lang="en-US" sz="1200" dirty="0">
                <a:solidFill>
                  <a:srgbClr val="0000FF"/>
                </a:solidFill>
              </a:rPr>
              <a:t>Minos </a:t>
            </a:r>
            <a:r>
              <a:rPr lang="en-US" sz="1200" dirty="0" err="1" smtClean="0">
                <a:solidFill>
                  <a:srgbClr val="0000FF"/>
                </a:solidFill>
              </a:rPr>
              <a:t>Garofalakis</a:t>
            </a:r>
            <a:r>
              <a:rPr lang="en-US" sz="1200" dirty="0" smtClean="0">
                <a:solidFill>
                  <a:srgbClr val="0000FF"/>
                </a:solidFill>
              </a:rPr>
              <a:t>: A Quick Intro to Data Stream </a:t>
            </a:r>
            <a:r>
              <a:rPr lang="en-US" sz="1200" dirty="0" err="1" smtClean="0">
                <a:solidFill>
                  <a:srgbClr val="0000FF"/>
                </a:solidFill>
              </a:rPr>
              <a:t>Algorithmics</a:t>
            </a:r>
            <a:r>
              <a:rPr lang="en-US" sz="1200" dirty="0" smtClean="0">
                <a:solidFill>
                  <a:srgbClr val="0000FF"/>
                </a:solidFill>
              </a:rPr>
              <a:t> – </a:t>
            </a:r>
            <a:r>
              <a:rPr lang="en-US" sz="1200" i="1" dirty="0" smtClean="0">
                <a:solidFill>
                  <a:srgbClr val="0000FF"/>
                </a:solidFill>
              </a:rPr>
              <a:t>CS262 </a:t>
            </a:r>
            <a:r>
              <a:rPr lang="en-US" sz="1200" dirty="0" smtClean="0">
                <a:solidFill>
                  <a:srgbClr val="0000FF"/>
                </a:solidFill>
              </a:rPr>
              <a:t> </a:t>
            </a:r>
            <a:endParaRPr lang="en-US" sz="1200" dirty="0">
              <a:solidFill>
                <a:srgbClr val="0000FF"/>
              </a:solidFill>
            </a:endParaRPr>
          </a:p>
        </p:txBody>
      </p:sp>
    </p:spTree>
    <p:extLst>
      <p:ext uri="{BB962C8B-B14F-4D97-AF65-F5344CB8AC3E}">
        <p14:creationId xmlns:p14="http://schemas.microsoft.com/office/powerpoint/2010/main" val="1397939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40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405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405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405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40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a:xfrm>
            <a:off x="457200" y="304800"/>
            <a:ext cx="7696200" cy="838200"/>
          </a:xfrm>
        </p:spPr>
        <p:txBody>
          <a:bodyPr/>
          <a:lstStyle/>
          <a:p>
            <a:pPr eaLnBrk="1" hangingPunct="1">
              <a:defRPr/>
            </a:pPr>
            <a:r>
              <a:rPr lang="en-US" dirty="0" err="1" smtClean="0">
                <a:cs typeface="+mj-cs"/>
              </a:rPr>
              <a:t>Probabilistische</a:t>
            </a:r>
            <a:r>
              <a:rPr lang="en-US" dirty="0" smtClean="0">
                <a:cs typeface="+mj-cs"/>
              </a:rPr>
              <a:t> </a:t>
            </a:r>
            <a:r>
              <a:rPr lang="en-US" dirty="0" err="1" smtClean="0">
                <a:cs typeface="+mj-cs"/>
              </a:rPr>
              <a:t>Garantien</a:t>
            </a:r>
            <a:r>
              <a:rPr lang="en-US" dirty="0" smtClean="0">
                <a:cs typeface="+mj-cs"/>
              </a:rPr>
              <a:t> </a:t>
            </a:r>
          </a:p>
        </p:txBody>
      </p:sp>
      <p:sp>
        <p:nvSpPr>
          <p:cNvPr id="518147" name="Rectangle 3"/>
          <p:cNvSpPr>
            <a:spLocks noGrp="1" noChangeArrowheads="1"/>
          </p:cNvSpPr>
          <p:nvPr>
            <p:ph type="body" idx="1"/>
          </p:nvPr>
        </p:nvSpPr>
        <p:spPr>
          <a:xfrm>
            <a:off x="457200" y="1219200"/>
            <a:ext cx="8229600" cy="4876800"/>
          </a:xfrm>
        </p:spPr>
        <p:txBody>
          <a:bodyPr/>
          <a:lstStyle/>
          <a:p>
            <a:pPr eaLnBrk="1" hangingPunct="1">
              <a:defRPr/>
            </a:pPr>
            <a:r>
              <a:rPr lang="en-US" dirty="0" err="1" smtClean="0">
                <a:cs typeface="+mn-cs"/>
              </a:rPr>
              <a:t>Benutzerbestimmte</a:t>
            </a:r>
            <a:r>
              <a:rPr lang="en-US" dirty="0" smtClean="0">
                <a:cs typeface="+mn-cs"/>
              </a:rPr>
              <a:t> </a:t>
            </a:r>
            <a:r>
              <a:rPr lang="en-US" i="1" dirty="0" smtClean="0">
                <a:solidFill>
                  <a:schemeClr val="bg2"/>
                </a:solidFill>
                <a:cs typeface="+mn-cs"/>
              </a:rPr>
              <a:t>(</a:t>
            </a:r>
            <a:r>
              <a:rPr lang="en-US" i="1" dirty="0" smtClean="0">
                <a:solidFill>
                  <a:schemeClr val="bg2"/>
                </a:solidFill>
                <a:latin typeface="Symbol" charset="0"/>
                <a:cs typeface="+mn-cs"/>
                <a:sym typeface="Symbol" charset="0"/>
              </a:rPr>
              <a:t></a:t>
            </a:r>
            <a:r>
              <a:rPr lang="en-US" i="1" dirty="0" smtClean="0">
                <a:solidFill>
                  <a:schemeClr val="bg2"/>
                </a:solidFill>
                <a:cs typeface="+mn-cs"/>
              </a:rPr>
              <a:t>,</a:t>
            </a:r>
            <a:r>
              <a:rPr lang="en-US" i="1" dirty="0" smtClean="0">
                <a:solidFill>
                  <a:schemeClr val="bg2"/>
                </a:solidFill>
                <a:latin typeface="Symbol" charset="0"/>
                <a:cs typeface="+mn-cs"/>
                <a:sym typeface="Symbol" charset="0"/>
              </a:rPr>
              <a:t></a:t>
            </a:r>
            <a:r>
              <a:rPr lang="en-US" i="1" dirty="0" smtClean="0">
                <a:solidFill>
                  <a:schemeClr val="bg2"/>
                </a:solidFill>
                <a:cs typeface="+mn-cs"/>
              </a:rPr>
              <a:t>)-</a:t>
            </a:r>
            <a:r>
              <a:rPr lang="en-US" i="1" dirty="0" err="1" smtClean="0">
                <a:solidFill>
                  <a:schemeClr val="bg2"/>
                </a:solidFill>
                <a:cs typeface="+mn-cs"/>
              </a:rPr>
              <a:t>Approximationen</a:t>
            </a:r>
            <a:endParaRPr lang="en-US" i="1" dirty="0" smtClean="0">
              <a:solidFill>
                <a:schemeClr val="bg2"/>
              </a:solidFill>
              <a:cs typeface="+mn-cs"/>
            </a:endParaRPr>
          </a:p>
          <a:p>
            <a:pPr lvl="1" eaLnBrk="1" hangingPunct="1">
              <a:defRPr/>
            </a:pPr>
            <a:r>
              <a:rPr lang="en-US" sz="2000" dirty="0" err="1" smtClean="0"/>
              <a:t>Beispiel</a:t>
            </a:r>
            <a:r>
              <a:rPr lang="en-US" sz="2000" dirty="0" smtClean="0"/>
              <a:t>: </a:t>
            </a:r>
            <a:r>
              <a:rPr lang="en-US" sz="2000" dirty="0" err="1" smtClean="0"/>
              <a:t>Tatsächliche</a:t>
            </a:r>
            <a:r>
              <a:rPr lang="en-US" sz="2000" dirty="0" smtClean="0"/>
              <a:t> </a:t>
            </a:r>
            <a:r>
              <a:rPr lang="en-US" sz="2000" dirty="0" err="1" smtClean="0"/>
              <a:t>Antworten</a:t>
            </a:r>
            <a:r>
              <a:rPr lang="en-US" sz="2000" dirty="0" smtClean="0"/>
              <a:t> </a:t>
            </a:r>
            <a:r>
              <a:rPr lang="en-US" sz="2000" dirty="0" err="1" smtClean="0"/>
              <a:t>innerhalb</a:t>
            </a:r>
            <a:r>
              <a:rPr lang="en-US" sz="2000" dirty="0" smtClean="0"/>
              <a:t> von </a:t>
            </a:r>
            <a:r>
              <a:rPr lang="en-US" sz="2000" dirty="0" err="1" smtClean="0"/>
              <a:t>Faktor</a:t>
            </a:r>
            <a:r>
              <a:rPr lang="en-US" sz="2000" dirty="0" smtClean="0"/>
              <a:t> 1.1  </a:t>
            </a:r>
            <a:r>
              <a:rPr lang="en-US" sz="2000" dirty="0" err="1" smtClean="0"/>
              <a:t>mit</a:t>
            </a:r>
            <a:r>
              <a:rPr lang="en-US" sz="2000" dirty="0" smtClean="0"/>
              <a:t> </a:t>
            </a:r>
            <a:r>
              <a:rPr lang="en-US" sz="2000" dirty="0" err="1" smtClean="0"/>
              <a:t>Wahrscheinlichkeit</a:t>
            </a:r>
            <a:r>
              <a:rPr lang="en-US" sz="2000" dirty="0" smtClean="0"/>
              <a:t> </a:t>
            </a:r>
            <a:r>
              <a:rPr lang="en-US" sz="2000" dirty="0" smtClean="0">
                <a:sym typeface="Symbol" charset="0"/>
              </a:rPr>
              <a:t> 0.8 (</a:t>
            </a:r>
            <a:r>
              <a:rPr lang="en-US" sz="1800" i="1" dirty="0" smtClean="0">
                <a:solidFill>
                  <a:schemeClr val="bg2"/>
                </a:solidFill>
                <a:latin typeface="Symbol" charset="0"/>
                <a:sym typeface="Symbol" charset="0"/>
              </a:rPr>
              <a:t> = 0.1,  = 0.2)</a:t>
            </a:r>
            <a:endParaRPr lang="en-US" sz="2000" dirty="0" smtClean="0">
              <a:sym typeface="Symbol" charset="0"/>
            </a:endParaRPr>
          </a:p>
          <a:p>
            <a:pPr eaLnBrk="1" hangingPunct="1">
              <a:defRPr/>
            </a:pPr>
            <a:r>
              <a:rPr lang="en-US" dirty="0" err="1" smtClean="0">
                <a:solidFill>
                  <a:srgbClr val="000000"/>
                </a:solidFill>
                <a:cs typeface="+mn-cs"/>
                <a:sym typeface="Symbol" charset="0"/>
              </a:rPr>
              <a:t>Wie</a:t>
            </a:r>
            <a:r>
              <a:rPr lang="en-US" dirty="0" smtClean="0">
                <a:solidFill>
                  <a:srgbClr val="000000"/>
                </a:solidFill>
                <a:cs typeface="+mn-cs"/>
                <a:sym typeface="Symbol" charset="0"/>
              </a:rPr>
              <a:t> </a:t>
            </a:r>
            <a:r>
              <a:rPr lang="en-US" dirty="0" err="1" smtClean="0">
                <a:solidFill>
                  <a:srgbClr val="000000"/>
                </a:solidFill>
                <a:cs typeface="+mn-cs"/>
                <a:sym typeface="Symbol" charset="0"/>
              </a:rPr>
              <a:t>können</a:t>
            </a:r>
            <a:r>
              <a:rPr lang="en-US" dirty="0" smtClean="0">
                <a:solidFill>
                  <a:srgbClr val="000000"/>
                </a:solidFill>
                <a:cs typeface="+mn-cs"/>
                <a:sym typeface="Symbol" charset="0"/>
              </a:rPr>
              <a:t> </a:t>
            </a:r>
            <a:r>
              <a:rPr lang="en-US" dirty="0" err="1" smtClean="0">
                <a:solidFill>
                  <a:srgbClr val="000000"/>
                </a:solidFill>
                <a:cs typeface="+mn-cs"/>
                <a:sym typeface="Symbol" charset="0"/>
              </a:rPr>
              <a:t>wir</a:t>
            </a:r>
            <a:r>
              <a:rPr lang="en-US" dirty="0" smtClean="0">
                <a:solidFill>
                  <a:srgbClr val="000000"/>
                </a:solidFill>
                <a:cs typeface="+mn-cs"/>
                <a:sym typeface="Symbol" charset="0"/>
              </a:rPr>
              <a:t> </a:t>
            </a:r>
            <a:r>
              <a:rPr lang="en-US" dirty="0" err="1" smtClean="0">
                <a:solidFill>
                  <a:srgbClr val="000000"/>
                </a:solidFill>
                <a:cs typeface="+mn-cs"/>
                <a:sym typeface="Symbol" charset="0"/>
              </a:rPr>
              <a:t>prüfen</a:t>
            </a:r>
            <a:r>
              <a:rPr lang="en-US" dirty="0" smtClean="0">
                <a:solidFill>
                  <a:srgbClr val="000000"/>
                </a:solidFill>
                <a:cs typeface="+mn-cs"/>
                <a:sym typeface="Symbol" charset="0"/>
              </a:rPr>
              <a:t>, </a:t>
            </a:r>
            <a:r>
              <a:rPr lang="en-US" dirty="0" err="1" smtClean="0">
                <a:solidFill>
                  <a:srgbClr val="000000"/>
                </a:solidFill>
                <a:cs typeface="+mn-cs"/>
                <a:sym typeface="Symbol" charset="0"/>
              </a:rPr>
              <a:t>ob</a:t>
            </a:r>
            <a:r>
              <a:rPr lang="en-US" dirty="0" smtClean="0">
                <a:solidFill>
                  <a:srgbClr val="000000"/>
                </a:solidFill>
                <a:cs typeface="+mn-cs"/>
                <a:sym typeface="Symbol" charset="0"/>
              </a:rPr>
              <a:t> </a:t>
            </a:r>
            <a:r>
              <a:rPr lang="en-US" dirty="0" err="1" smtClean="0">
                <a:solidFill>
                  <a:srgbClr val="000000"/>
                </a:solidFill>
                <a:cs typeface="+mn-cs"/>
                <a:sym typeface="Symbol" charset="0"/>
              </a:rPr>
              <a:t>durch</a:t>
            </a:r>
            <a:r>
              <a:rPr lang="en-US" dirty="0" smtClean="0">
                <a:solidFill>
                  <a:srgbClr val="000000"/>
                </a:solidFill>
                <a:cs typeface="+mn-cs"/>
                <a:sym typeface="Symbol" charset="0"/>
              </a:rPr>
              <a:t> </a:t>
            </a:r>
            <a:r>
              <a:rPr lang="en-US" dirty="0" err="1" smtClean="0">
                <a:solidFill>
                  <a:srgbClr val="000000"/>
                </a:solidFill>
                <a:cs typeface="+mn-cs"/>
                <a:sym typeface="Symbol" charset="0"/>
              </a:rPr>
              <a:t>ein</a:t>
            </a:r>
            <a:r>
              <a:rPr lang="en-US" dirty="0" smtClean="0">
                <a:solidFill>
                  <a:srgbClr val="000000"/>
                </a:solidFill>
                <a:cs typeface="+mn-cs"/>
                <a:sym typeface="Symbol" charset="0"/>
              </a:rPr>
              <a:t> </a:t>
            </a:r>
            <a:r>
              <a:rPr lang="en-US" dirty="0" err="1" smtClean="0">
                <a:solidFill>
                  <a:srgbClr val="000000"/>
                </a:solidFill>
                <a:cs typeface="+mn-cs"/>
                <a:sym typeface="Symbol" charset="0"/>
              </a:rPr>
              <a:t>spezielles</a:t>
            </a:r>
            <a:r>
              <a:rPr lang="en-US" dirty="0" smtClean="0">
                <a:solidFill>
                  <a:srgbClr val="000000"/>
                </a:solidFill>
                <a:cs typeface="+mn-cs"/>
                <a:sym typeface="Symbol" charset="0"/>
              </a:rPr>
              <a:t> </a:t>
            </a:r>
            <a:r>
              <a:rPr lang="en-US" dirty="0" err="1" smtClean="0">
                <a:solidFill>
                  <a:srgbClr val="000000"/>
                </a:solidFill>
                <a:cs typeface="+mn-cs"/>
                <a:sym typeface="Symbol" charset="0"/>
              </a:rPr>
              <a:t>Verfahren</a:t>
            </a:r>
            <a:r>
              <a:rPr lang="en-US" dirty="0" smtClean="0">
                <a:solidFill>
                  <a:srgbClr val="000000"/>
                </a:solidFill>
                <a:cs typeface="+mn-cs"/>
                <a:sym typeface="Symbol" charset="0"/>
              </a:rPr>
              <a:t> die </a:t>
            </a:r>
            <a:r>
              <a:rPr lang="en-US" dirty="0" err="1" smtClean="0">
                <a:solidFill>
                  <a:srgbClr val="000000"/>
                </a:solidFill>
                <a:cs typeface="+mn-cs"/>
                <a:sym typeface="Symbol" charset="0"/>
              </a:rPr>
              <a:t>Gütekriterien</a:t>
            </a:r>
            <a:r>
              <a:rPr lang="en-US" dirty="0" smtClean="0">
                <a:solidFill>
                  <a:srgbClr val="000000"/>
                </a:solidFill>
                <a:cs typeface="+mn-cs"/>
                <a:sym typeface="Symbol" charset="0"/>
              </a:rPr>
              <a:t> </a:t>
            </a:r>
            <a:r>
              <a:rPr lang="en-US" dirty="0" err="1" smtClean="0">
                <a:solidFill>
                  <a:srgbClr val="000000"/>
                </a:solidFill>
                <a:cs typeface="+mn-cs"/>
                <a:sym typeface="Symbol" charset="0"/>
              </a:rPr>
              <a:t>eingehalten</a:t>
            </a:r>
            <a:r>
              <a:rPr lang="en-US" dirty="0" smtClean="0">
                <a:solidFill>
                  <a:srgbClr val="000000"/>
                </a:solidFill>
                <a:cs typeface="+mn-cs"/>
                <a:sym typeface="Symbol" charset="0"/>
              </a:rPr>
              <a:t> </a:t>
            </a:r>
            <a:r>
              <a:rPr lang="en-US" dirty="0" err="1" smtClean="0">
                <a:solidFill>
                  <a:srgbClr val="000000"/>
                </a:solidFill>
                <a:cs typeface="+mn-cs"/>
                <a:sym typeface="Symbol" charset="0"/>
              </a:rPr>
              <a:t>werden</a:t>
            </a:r>
            <a:r>
              <a:rPr lang="en-US" dirty="0" smtClean="0">
                <a:solidFill>
                  <a:srgbClr val="000000"/>
                </a:solidFill>
                <a:cs typeface="+mn-cs"/>
                <a:sym typeface="Symbol" charset="0"/>
              </a:rPr>
              <a:t>?</a:t>
            </a:r>
          </a:p>
          <a:p>
            <a:pPr lvl="1" eaLnBrk="1" hangingPunct="1">
              <a:defRPr/>
            </a:pPr>
            <a:r>
              <a:rPr lang="en-US" dirty="0" err="1" smtClean="0">
                <a:solidFill>
                  <a:srgbClr val="000000"/>
                </a:solidFill>
                <a:cs typeface="+mn-cs"/>
                <a:sym typeface="Symbol" charset="0"/>
              </a:rPr>
              <a:t>Verwendung</a:t>
            </a:r>
            <a:r>
              <a:rPr lang="en-US" dirty="0" smtClean="0">
                <a:solidFill>
                  <a:srgbClr val="000000"/>
                </a:solidFill>
                <a:cs typeface="+mn-cs"/>
                <a:sym typeface="Symbol" charset="0"/>
              </a:rPr>
              <a:t> von </a:t>
            </a:r>
            <a:r>
              <a:rPr lang="en-US" dirty="0" err="1" smtClean="0">
                <a:solidFill>
                  <a:srgbClr val="000000"/>
                </a:solidFill>
                <a:cs typeface="+mn-cs"/>
                <a:sym typeface="Symbol" charset="0"/>
              </a:rPr>
              <a:t>Randbereichsabschätzungen</a:t>
            </a:r>
            <a:endParaRPr lang="en-US" sz="2400" dirty="0" smtClean="0">
              <a:solidFill>
                <a:srgbClr val="000000"/>
              </a:solidFill>
              <a:cs typeface="+mn-cs"/>
              <a:sym typeface="Symbol" charset="0"/>
            </a:endParaRP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31</a:t>
            </a:fld>
            <a:endParaRPr lang="en-US" dirty="0"/>
          </a:p>
        </p:txBody>
      </p:sp>
    </p:spTree>
    <p:extLst>
      <p:ext uri="{BB962C8B-B14F-4D97-AF65-F5344CB8AC3E}">
        <p14:creationId xmlns:p14="http://schemas.microsoft.com/office/powerpoint/2010/main" val="141715648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en-US" dirty="0" err="1" smtClean="0">
                <a:cs typeface="+mj-cs"/>
              </a:rPr>
              <a:t>Exkurs</a:t>
            </a:r>
            <a:r>
              <a:rPr lang="en-US" dirty="0" smtClean="0">
                <a:cs typeface="+mj-cs"/>
              </a:rPr>
              <a:t>: </a:t>
            </a:r>
            <a:r>
              <a:rPr lang="en-US" dirty="0" err="1" smtClean="0">
                <a:cs typeface="+mj-cs"/>
              </a:rPr>
              <a:t>Randbereichsabschätzungen</a:t>
            </a:r>
            <a:endParaRPr lang="en-US" dirty="0" smtClean="0">
              <a:cs typeface="+mj-cs"/>
            </a:endParaRPr>
          </a:p>
        </p:txBody>
      </p:sp>
      <p:sp>
        <p:nvSpPr>
          <p:cNvPr id="520195" name="Rectangle 3"/>
          <p:cNvSpPr>
            <a:spLocks noGrp="1" noChangeArrowheads="1"/>
          </p:cNvSpPr>
          <p:nvPr>
            <p:ph type="body" idx="1"/>
          </p:nvPr>
        </p:nvSpPr>
        <p:spPr>
          <a:xfrm>
            <a:off x="131244" y="1052736"/>
            <a:ext cx="8229600" cy="4343400"/>
          </a:xfrm>
        </p:spPr>
        <p:txBody>
          <a:bodyPr/>
          <a:lstStyle/>
          <a:p>
            <a:pPr eaLnBrk="1" hangingPunct="1">
              <a:defRPr/>
            </a:pPr>
            <a:r>
              <a:rPr lang="en-US" dirty="0" err="1" smtClean="0">
                <a:cs typeface="+mn-cs"/>
              </a:rPr>
              <a:t>Generelle</a:t>
            </a:r>
            <a:r>
              <a:rPr lang="en-US" dirty="0" smtClean="0">
                <a:cs typeface="+mn-cs"/>
              </a:rPr>
              <a:t> </a:t>
            </a:r>
            <a:r>
              <a:rPr lang="en-US" dirty="0" err="1" smtClean="0">
                <a:cs typeface="+mn-cs"/>
              </a:rPr>
              <a:t>Grenzen</a:t>
            </a:r>
            <a:r>
              <a:rPr lang="en-US" dirty="0" smtClean="0">
                <a:cs typeface="+mn-cs"/>
              </a:rPr>
              <a:t> der </a:t>
            </a:r>
            <a:r>
              <a:rPr lang="en-US" dirty="0" err="1" smtClean="0">
                <a:cs typeface="+mn-cs"/>
              </a:rPr>
              <a:t>Randbereichswahrscheinlichkeit</a:t>
            </a:r>
            <a:r>
              <a:rPr lang="en-US" dirty="0" smtClean="0">
                <a:cs typeface="+mn-cs"/>
              </a:rPr>
              <a:t> </a:t>
            </a:r>
            <a:r>
              <a:rPr lang="en-US" dirty="0" err="1" smtClean="0">
                <a:cs typeface="+mn-cs"/>
              </a:rPr>
              <a:t>einer</a:t>
            </a:r>
            <a:r>
              <a:rPr lang="en-US" dirty="0" smtClean="0">
                <a:cs typeface="+mn-cs"/>
              </a:rPr>
              <a:t> </a:t>
            </a:r>
            <a:r>
              <a:rPr lang="en-US" dirty="0" err="1" smtClean="0">
                <a:cs typeface="+mn-cs"/>
              </a:rPr>
              <a:t>Zufallsvariable</a:t>
            </a:r>
            <a:r>
              <a:rPr lang="en-US" dirty="0" smtClean="0">
                <a:cs typeface="+mn-cs"/>
              </a:rPr>
              <a:t>  (</a:t>
            </a:r>
            <a:r>
              <a:rPr lang="en-US" dirty="0" err="1" smtClean="0">
                <a:cs typeface="+mn-cs"/>
              </a:rPr>
              <a:t>Wahrscheinlichkeit</a:t>
            </a:r>
            <a:r>
              <a:rPr lang="en-US" dirty="0" smtClean="0">
                <a:cs typeface="+mn-cs"/>
              </a:rPr>
              <a:t>, </a:t>
            </a:r>
            <a:r>
              <a:rPr lang="en-US" dirty="0" err="1" smtClean="0">
                <a:cs typeface="+mn-cs"/>
              </a:rPr>
              <a:t>dass</a:t>
            </a:r>
            <a:r>
              <a:rPr lang="en-US" dirty="0" smtClean="0">
                <a:cs typeface="+mn-cs"/>
              </a:rPr>
              <a:t> Wert </a:t>
            </a:r>
            <a:r>
              <a:rPr lang="en-US" dirty="0" err="1" smtClean="0">
                <a:cs typeface="+mn-cs"/>
              </a:rPr>
              <a:t>weit</a:t>
            </a:r>
            <a:r>
              <a:rPr lang="en-US" dirty="0" smtClean="0">
                <a:cs typeface="+mn-cs"/>
              </a:rPr>
              <a:t> </a:t>
            </a:r>
            <a:r>
              <a:rPr lang="en-US" dirty="0" err="1" smtClean="0">
                <a:cs typeface="+mn-cs"/>
              </a:rPr>
              <a:t>vom</a:t>
            </a:r>
            <a:r>
              <a:rPr lang="en-US" dirty="0" smtClean="0">
                <a:cs typeface="+mn-cs"/>
              </a:rPr>
              <a:t> </a:t>
            </a:r>
            <a:r>
              <a:rPr lang="en-US" dirty="0" err="1" smtClean="0">
                <a:cs typeface="+mn-cs"/>
              </a:rPr>
              <a:t>Erwartungswert</a:t>
            </a:r>
            <a:r>
              <a:rPr lang="en-US" dirty="0" smtClean="0">
                <a:cs typeface="+mn-cs"/>
              </a:rPr>
              <a:t> </a:t>
            </a:r>
            <a:r>
              <a:rPr lang="en-US" dirty="0" err="1" smtClean="0">
                <a:cs typeface="+mn-cs"/>
              </a:rPr>
              <a:t>abweicht</a:t>
            </a:r>
            <a:r>
              <a:rPr lang="en-US" dirty="0" smtClean="0">
                <a:cs typeface="+mn-cs"/>
              </a:rPr>
              <a:t>)</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r>
              <a:rPr lang="en-US" dirty="0" smtClean="0">
                <a:cs typeface="+mn-cs"/>
              </a:rPr>
              <a:t/>
            </a:r>
            <a:br>
              <a:rPr lang="en-US" dirty="0" smtClean="0">
                <a:cs typeface="+mn-cs"/>
              </a:rPr>
            </a:br>
            <a:endParaRPr lang="en-US" sz="3200" dirty="0" smtClean="0">
              <a:cs typeface="+mn-cs"/>
            </a:endParaRPr>
          </a:p>
          <a:p>
            <a:pPr marL="0" indent="0" eaLnBrk="1" hangingPunct="1">
              <a:buNone/>
              <a:defRPr/>
            </a:pPr>
            <a:endParaRPr lang="en-US" sz="900" dirty="0" smtClean="0">
              <a:cs typeface="+mn-cs"/>
              <a:sym typeface="Symbol" charset="0"/>
            </a:endParaRPr>
          </a:p>
          <a:p>
            <a:pPr eaLnBrk="1" hangingPunct="1">
              <a:defRPr/>
            </a:pPr>
            <a:r>
              <a:rPr lang="en-US" u="sng" dirty="0" err="1" smtClean="0">
                <a:cs typeface="+mn-cs"/>
                <a:sym typeface="Symbol" charset="0"/>
              </a:rPr>
              <a:t>Basisungleichungen</a:t>
            </a:r>
            <a:r>
              <a:rPr lang="en-US" u="sng" dirty="0" smtClean="0">
                <a:cs typeface="+mn-cs"/>
                <a:sym typeface="Symbol" charset="0"/>
              </a:rPr>
              <a:t>:</a:t>
            </a:r>
            <a:r>
              <a:rPr lang="en-US" dirty="0" smtClean="0">
                <a:cs typeface="+mn-cs"/>
                <a:sym typeface="Symbol" charset="0"/>
              </a:rPr>
              <a:t> </a:t>
            </a:r>
            <a:r>
              <a:rPr lang="en-US" dirty="0" err="1" smtClean="0">
                <a:cs typeface="+mn-cs"/>
                <a:sym typeface="Symbol" charset="0"/>
              </a:rPr>
              <a:t>Sei</a:t>
            </a:r>
            <a:r>
              <a:rPr lang="en-US" dirty="0" smtClean="0">
                <a:cs typeface="+mn-cs"/>
                <a:sym typeface="Symbol" charset="0"/>
              </a:rPr>
              <a:t> X </a:t>
            </a:r>
            <a:r>
              <a:rPr lang="en-US" dirty="0" err="1" smtClean="0">
                <a:cs typeface="+mn-cs"/>
                <a:sym typeface="Symbol" charset="0"/>
              </a:rPr>
              <a:t>eine</a:t>
            </a:r>
            <a:r>
              <a:rPr lang="en-US" dirty="0" smtClean="0">
                <a:cs typeface="+mn-cs"/>
                <a:sym typeface="Symbol" charset="0"/>
              </a:rPr>
              <a:t> </a:t>
            </a:r>
            <a:r>
              <a:rPr lang="en-US" dirty="0" err="1" smtClean="0">
                <a:cs typeface="+mn-cs"/>
                <a:sym typeface="Symbol" charset="0"/>
              </a:rPr>
              <a:t>Zufallsvariable</a:t>
            </a:r>
            <a:r>
              <a:rPr lang="en-US" dirty="0" smtClean="0">
                <a:cs typeface="+mn-cs"/>
                <a:sym typeface="Symbol" charset="0"/>
              </a:rPr>
              <a:t> </a:t>
            </a:r>
            <a:r>
              <a:rPr lang="en-US" dirty="0" err="1" smtClean="0">
                <a:cs typeface="+mn-cs"/>
                <a:sym typeface="Symbol" charset="0"/>
              </a:rPr>
              <a:t>mit</a:t>
            </a:r>
            <a:r>
              <a:rPr lang="en-US" dirty="0" smtClean="0">
                <a:cs typeface="+mn-cs"/>
                <a:sym typeface="Symbol" charset="0"/>
              </a:rPr>
              <a:t> </a:t>
            </a:r>
            <a:r>
              <a:rPr lang="en-US" dirty="0" err="1" smtClean="0">
                <a:cs typeface="+mn-cs"/>
                <a:sym typeface="Symbol" charset="0"/>
              </a:rPr>
              <a:t>Erwartungswert</a:t>
            </a:r>
            <a:r>
              <a:rPr lang="en-US" dirty="0" smtClean="0">
                <a:cs typeface="+mn-cs"/>
                <a:sym typeface="Symbol" charset="0"/>
              </a:rPr>
              <a:t>     und </a:t>
            </a:r>
            <a:r>
              <a:rPr lang="en-US" dirty="0" err="1" smtClean="0">
                <a:cs typeface="+mn-cs"/>
                <a:sym typeface="Symbol" charset="0"/>
              </a:rPr>
              <a:t>Varianz</a:t>
            </a:r>
            <a:r>
              <a:rPr lang="en-US" dirty="0" smtClean="0">
                <a:cs typeface="+mn-cs"/>
                <a:sym typeface="Symbol" charset="0"/>
              </a:rPr>
              <a:t> </a:t>
            </a:r>
            <a:r>
              <a:rPr lang="en-US" dirty="0" err="1" smtClean="0">
                <a:cs typeface="+mn-cs"/>
                <a:sym typeface="Symbol" charset="0"/>
              </a:rPr>
              <a:t>Var</a:t>
            </a:r>
            <a:r>
              <a:rPr lang="en-US" dirty="0" smtClean="0">
                <a:cs typeface="+mn-cs"/>
                <a:sym typeface="Symbol" charset="0"/>
              </a:rPr>
              <a:t>[X]. </a:t>
            </a:r>
            <a:r>
              <a:rPr lang="en-US" dirty="0" err="1" smtClean="0">
                <a:cs typeface="+mn-cs"/>
                <a:sym typeface="Symbol" charset="0"/>
              </a:rPr>
              <a:t>Dann</a:t>
            </a:r>
            <a:r>
              <a:rPr lang="en-US" dirty="0" smtClean="0">
                <a:cs typeface="+mn-cs"/>
                <a:sym typeface="Symbol" charset="0"/>
              </a:rPr>
              <a:t> gilt  </a:t>
            </a:r>
            <a:r>
              <a:rPr lang="en-US" dirty="0" err="1" smtClean="0">
                <a:cs typeface="+mn-cs"/>
                <a:sym typeface="Symbol" charset="0"/>
              </a:rPr>
              <a:t>für</a:t>
            </a:r>
            <a:r>
              <a:rPr lang="en-US" dirty="0" smtClean="0">
                <a:cs typeface="+mn-cs"/>
                <a:sym typeface="Symbol" charset="0"/>
              </a:rPr>
              <a:t> </a:t>
            </a:r>
            <a:r>
              <a:rPr lang="en-US" dirty="0" err="1" smtClean="0">
                <a:cs typeface="+mn-cs"/>
                <a:sym typeface="Symbol" charset="0"/>
              </a:rPr>
              <a:t>alle</a:t>
            </a:r>
            <a:endParaRPr lang="en-US" dirty="0" smtClean="0">
              <a:cs typeface="+mn-cs"/>
              <a:sym typeface="Symbol" charset="0"/>
            </a:endParaRPr>
          </a:p>
        </p:txBody>
      </p:sp>
      <p:grpSp>
        <p:nvGrpSpPr>
          <p:cNvPr id="41989" name="Group 4"/>
          <p:cNvGrpSpPr>
            <a:grpSpLocks/>
          </p:cNvGrpSpPr>
          <p:nvPr/>
        </p:nvGrpSpPr>
        <p:grpSpPr bwMode="auto">
          <a:xfrm>
            <a:off x="275725" y="2420238"/>
            <a:ext cx="8669361" cy="2031626"/>
            <a:chOff x="-367" y="1084"/>
            <a:chExt cx="6251" cy="1454"/>
          </a:xfrm>
        </p:grpSpPr>
        <p:graphicFrame>
          <p:nvGraphicFramePr>
            <p:cNvPr id="41996" name="Object 5"/>
            <p:cNvGraphicFramePr>
              <a:graphicFrameLocks noChangeAspect="1"/>
            </p:cNvGraphicFramePr>
            <p:nvPr>
              <p:extLst>
                <p:ext uri="{D42A27DB-BD31-4B8C-83A1-F6EECF244321}">
                  <p14:modId xmlns:p14="http://schemas.microsoft.com/office/powerpoint/2010/main" val="277320105"/>
                </p:ext>
              </p:extLst>
            </p:nvPr>
          </p:nvGraphicFramePr>
          <p:xfrm>
            <a:off x="1932" y="2304"/>
            <a:ext cx="277" cy="222"/>
          </p:xfrm>
          <a:graphic>
            <a:graphicData uri="http://schemas.openxmlformats.org/presentationml/2006/ole">
              <mc:AlternateContent xmlns:mc="http://schemas.openxmlformats.org/markup-compatibility/2006">
                <mc:Choice xmlns:v="urn:schemas-microsoft-com:vml" Requires="v">
                  <p:oleObj spid="_x0000_s105455" name="Formel" r:id="rId4" imgW="203200" imgH="165100" progId="Equation.3">
                    <p:embed/>
                  </p:oleObj>
                </mc:Choice>
                <mc:Fallback>
                  <p:oleObj name="Formel" r:id="rId4" imgW="203200" imgH="165100" progId="Equation.3">
                    <p:embed/>
                    <p:pic>
                      <p:nvPicPr>
                        <p:cNvPr id="0" name=""/>
                        <p:cNvPicPr>
                          <a:picLocks noChangeAspect="1" noChangeArrowheads="1"/>
                        </p:cNvPicPr>
                        <p:nvPr/>
                      </p:nvPicPr>
                      <p:blipFill>
                        <a:blip r:embed="rId5"/>
                        <a:srcRect/>
                        <a:stretch>
                          <a:fillRect/>
                        </a:stretch>
                      </p:blipFill>
                      <p:spPr bwMode="auto">
                        <a:xfrm>
                          <a:off x="1932" y="2304"/>
                          <a:ext cx="277" cy="22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198" name="Rectangle 6"/>
            <p:cNvSpPr>
              <a:spLocks noChangeArrowheads="1"/>
            </p:cNvSpPr>
            <p:nvPr/>
          </p:nvSpPr>
          <p:spPr bwMode="auto">
            <a:xfrm>
              <a:off x="1680" y="2104"/>
              <a:ext cx="1960" cy="65"/>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199" name="Line 7"/>
            <p:cNvSpPr>
              <a:spLocks noChangeShapeType="1"/>
            </p:cNvSpPr>
            <p:nvPr/>
          </p:nvSpPr>
          <p:spPr bwMode="auto">
            <a:xfrm>
              <a:off x="776" y="2176"/>
              <a:ext cx="394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0" name="Freeform 8"/>
            <p:cNvSpPr>
              <a:spLocks/>
            </p:cNvSpPr>
            <p:nvPr/>
          </p:nvSpPr>
          <p:spPr bwMode="auto">
            <a:xfrm>
              <a:off x="816" y="1176"/>
              <a:ext cx="3856" cy="971"/>
            </a:xfrm>
            <a:custGeom>
              <a:avLst/>
              <a:gdLst>
                <a:gd name="T0" fmla="*/ 0 w 3648"/>
                <a:gd name="T1" fmla="*/ 864 h 924"/>
                <a:gd name="T2" fmla="*/ 880 w 3648"/>
                <a:gd name="T3" fmla="*/ 784 h 924"/>
                <a:gd name="T4" fmla="*/ 1616 w 3648"/>
                <a:gd name="T5" fmla="*/ 96 h 924"/>
                <a:gd name="T6" fmla="*/ 2024 w 3648"/>
                <a:gd name="T7" fmla="*/ 208 h 924"/>
                <a:gd name="T8" fmla="*/ 2624 w 3648"/>
                <a:gd name="T9" fmla="*/ 808 h 924"/>
                <a:gd name="T10" fmla="*/ 3648 w 3648"/>
                <a:gd name="T11" fmla="*/ 904 h 924"/>
              </a:gdLst>
              <a:ahLst/>
              <a:cxnLst>
                <a:cxn ang="0">
                  <a:pos x="T0" y="T1"/>
                </a:cxn>
                <a:cxn ang="0">
                  <a:pos x="T2" y="T3"/>
                </a:cxn>
                <a:cxn ang="0">
                  <a:pos x="T4" y="T5"/>
                </a:cxn>
                <a:cxn ang="0">
                  <a:pos x="T6" y="T7"/>
                </a:cxn>
                <a:cxn ang="0">
                  <a:pos x="T8" y="T9"/>
                </a:cxn>
                <a:cxn ang="0">
                  <a:pos x="T10" y="T11"/>
                </a:cxn>
              </a:cxnLst>
              <a:rect l="0" t="0" r="r" b="b"/>
              <a:pathLst>
                <a:path w="3648" h="924">
                  <a:moveTo>
                    <a:pt x="0" y="864"/>
                  </a:moveTo>
                  <a:cubicBezTo>
                    <a:pt x="305" y="888"/>
                    <a:pt x="611" y="912"/>
                    <a:pt x="880" y="784"/>
                  </a:cubicBezTo>
                  <a:cubicBezTo>
                    <a:pt x="1149" y="656"/>
                    <a:pt x="1426" y="192"/>
                    <a:pt x="1616" y="96"/>
                  </a:cubicBezTo>
                  <a:cubicBezTo>
                    <a:pt x="1806" y="0"/>
                    <a:pt x="1856" y="89"/>
                    <a:pt x="2024" y="208"/>
                  </a:cubicBezTo>
                  <a:cubicBezTo>
                    <a:pt x="2192" y="327"/>
                    <a:pt x="2353" y="692"/>
                    <a:pt x="2624" y="808"/>
                  </a:cubicBezTo>
                  <a:cubicBezTo>
                    <a:pt x="2895" y="924"/>
                    <a:pt x="3271" y="914"/>
                    <a:pt x="3648" y="904"/>
                  </a:cubicBezTo>
                </a:path>
              </a:pathLst>
            </a:custGeom>
            <a:solidFill>
              <a:srgbClr val="99CCFF"/>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1" name="Line 9"/>
            <p:cNvSpPr>
              <a:spLocks noChangeShapeType="1"/>
            </p:cNvSpPr>
            <p:nvPr/>
          </p:nvSpPr>
          <p:spPr bwMode="auto">
            <a:xfrm>
              <a:off x="2664" y="1240"/>
              <a:ext cx="0" cy="9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1" name="Object 10"/>
            <p:cNvGraphicFramePr>
              <a:graphicFrameLocks noChangeAspect="1"/>
            </p:cNvGraphicFramePr>
            <p:nvPr>
              <p:extLst>
                <p:ext uri="{D42A27DB-BD31-4B8C-83A1-F6EECF244321}">
                  <p14:modId xmlns:p14="http://schemas.microsoft.com/office/powerpoint/2010/main" val="2949078312"/>
                </p:ext>
              </p:extLst>
            </p:nvPr>
          </p:nvGraphicFramePr>
          <p:xfrm>
            <a:off x="2547" y="2192"/>
            <a:ext cx="238" cy="283"/>
          </p:xfrm>
          <a:graphic>
            <a:graphicData uri="http://schemas.openxmlformats.org/presentationml/2006/ole">
              <mc:AlternateContent xmlns:mc="http://schemas.openxmlformats.org/markup-compatibility/2006">
                <mc:Choice xmlns:v="urn:schemas-microsoft-com:vml" Requires="v">
                  <p:oleObj spid="_x0000_s105456" name="Formel" r:id="rId6" imgW="139700" imgH="165100" progId="Equation.3">
                    <p:embed/>
                  </p:oleObj>
                </mc:Choice>
                <mc:Fallback>
                  <p:oleObj name="Formel" r:id="rId6" imgW="139700" imgH="165100" progId="Equation.3">
                    <p:embed/>
                    <p:pic>
                      <p:nvPicPr>
                        <p:cNvPr id="0" name=""/>
                        <p:cNvPicPr>
                          <a:picLocks noChangeAspect="1" noChangeArrowheads="1"/>
                        </p:cNvPicPr>
                        <p:nvPr/>
                      </p:nvPicPr>
                      <p:blipFill>
                        <a:blip r:embed="rId7"/>
                        <a:srcRect/>
                        <a:stretch>
                          <a:fillRect/>
                        </a:stretch>
                      </p:blipFill>
                      <p:spPr bwMode="auto">
                        <a:xfrm>
                          <a:off x="2547" y="2192"/>
                          <a:ext cx="238" cy="28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3" name="Line 11"/>
            <p:cNvSpPr>
              <a:spLocks noChangeShapeType="1"/>
            </p:cNvSpPr>
            <p:nvPr/>
          </p:nvSpPr>
          <p:spPr bwMode="auto">
            <a:xfrm>
              <a:off x="2776" y="2312"/>
              <a:ext cx="888"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4" name="Line 12"/>
            <p:cNvSpPr>
              <a:spLocks noChangeShapeType="1"/>
            </p:cNvSpPr>
            <p:nvPr/>
          </p:nvSpPr>
          <p:spPr bwMode="auto">
            <a:xfrm>
              <a:off x="1680" y="2297"/>
              <a:ext cx="888" cy="0"/>
            </a:xfrm>
            <a:prstGeom prst="line">
              <a:avLst/>
            </a:prstGeom>
            <a:noFill/>
            <a:ln w="952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aphicFrame>
          <p:nvGraphicFramePr>
            <p:cNvPr id="42004" name="Object 13"/>
            <p:cNvGraphicFramePr>
              <a:graphicFrameLocks noChangeAspect="1"/>
            </p:cNvGraphicFramePr>
            <p:nvPr>
              <p:extLst>
                <p:ext uri="{D42A27DB-BD31-4B8C-83A1-F6EECF244321}">
                  <p14:modId xmlns:p14="http://schemas.microsoft.com/office/powerpoint/2010/main" val="745491557"/>
                </p:ext>
              </p:extLst>
            </p:nvPr>
          </p:nvGraphicFramePr>
          <p:xfrm>
            <a:off x="3049" y="2312"/>
            <a:ext cx="276" cy="226"/>
          </p:xfrm>
          <a:graphic>
            <a:graphicData uri="http://schemas.openxmlformats.org/presentationml/2006/ole">
              <mc:AlternateContent xmlns:mc="http://schemas.openxmlformats.org/markup-compatibility/2006">
                <mc:Choice xmlns:v="urn:schemas-microsoft-com:vml" Requires="v">
                  <p:oleObj spid="_x0000_s105457" name="Formel" r:id="rId8" imgW="203200" imgH="165100" progId="Equation.3">
                    <p:embed/>
                  </p:oleObj>
                </mc:Choice>
                <mc:Fallback>
                  <p:oleObj name="Formel" r:id="rId8" imgW="203200" imgH="165100" progId="Equation.3">
                    <p:embed/>
                    <p:pic>
                      <p:nvPicPr>
                        <p:cNvPr id="0" name=""/>
                        <p:cNvPicPr>
                          <a:picLocks noChangeAspect="1" noChangeArrowheads="1"/>
                        </p:cNvPicPr>
                        <p:nvPr/>
                      </p:nvPicPr>
                      <p:blipFill>
                        <a:blip r:embed="rId9"/>
                        <a:srcRect/>
                        <a:stretch>
                          <a:fillRect/>
                        </a:stretch>
                      </p:blipFill>
                      <p:spPr bwMode="auto">
                        <a:xfrm>
                          <a:off x="3049" y="2312"/>
                          <a:ext cx="276" cy="22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06" name="Line 14"/>
            <p:cNvSpPr>
              <a:spLocks noChangeShapeType="1"/>
            </p:cNvSpPr>
            <p:nvPr/>
          </p:nvSpPr>
          <p:spPr bwMode="auto">
            <a:xfrm flipH="1">
              <a:off x="3648" y="2048"/>
              <a:ext cx="0" cy="12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7" name="Line 15"/>
            <p:cNvSpPr>
              <a:spLocks noChangeShapeType="1"/>
            </p:cNvSpPr>
            <p:nvPr/>
          </p:nvSpPr>
          <p:spPr bwMode="auto">
            <a:xfrm flipH="1">
              <a:off x="1672" y="2024"/>
              <a:ext cx="0"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08" name="Freeform 16"/>
            <p:cNvSpPr>
              <a:spLocks/>
            </p:cNvSpPr>
            <p:nvPr/>
          </p:nvSpPr>
          <p:spPr bwMode="auto">
            <a:xfrm>
              <a:off x="824" y="2032"/>
              <a:ext cx="856" cy="136"/>
            </a:xfrm>
            <a:custGeom>
              <a:avLst/>
              <a:gdLst>
                <a:gd name="T0" fmla="*/ 0 w 856"/>
                <a:gd name="T1" fmla="*/ 152 h 152"/>
                <a:gd name="T2" fmla="*/ 0 w 856"/>
                <a:gd name="T3" fmla="*/ 48 h 152"/>
                <a:gd name="T4" fmla="*/ 432 w 856"/>
                <a:gd name="T5" fmla="*/ 72 h 152"/>
                <a:gd name="T6" fmla="*/ 688 w 856"/>
                <a:gd name="T7" fmla="*/ 48 h 152"/>
                <a:gd name="T8" fmla="*/ 856 w 856"/>
                <a:gd name="T9" fmla="*/ 0 h 152"/>
                <a:gd name="T10" fmla="*/ 848 w 856"/>
                <a:gd name="T11" fmla="*/ 152 h 152"/>
              </a:gdLst>
              <a:ahLst/>
              <a:cxnLst>
                <a:cxn ang="0">
                  <a:pos x="T0" y="T1"/>
                </a:cxn>
                <a:cxn ang="0">
                  <a:pos x="T2" y="T3"/>
                </a:cxn>
                <a:cxn ang="0">
                  <a:pos x="T4" y="T5"/>
                </a:cxn>
                <a:cxn ang="0">
                  <a:pos x="T6" y="T7"/>
                </a:cxn>
                <a:cxn ang="0">
                  <a:pos x="T8" y="T9"/>
                </a:cxn>
                <a:cxn ang="0">
                  <a:pos x="T10" y="T11"/>
                </a:cxn>
              </a:cxnLst>
              <a:rect l="0" t="0" r="r" b="b"/>
              <a:pathLst>
                <a:path w="856" h="152">
                  <a:moveTo>
                    <a:pt x="0" y="152"/>
                  </a:moveTo>
                  <a:lnTo>
                    <a:pt x="0" y="48"/>
                  </a:lnTo>
                  <a:lnTo>
                    <a:pt x="432" y="72"/>
                  </a:lnTo>
                  <a:lnTo>
                    <a:pt x="688" y="48"/>
                  </a:lnTo>
                  <a:lnTo>
                    <a:pt x="856" y="0"/>
                  </a:lnTo>
                  <a:lnTo>
                    <a:pt x="848" y="152"/>
                  </a:lnTo>
                </a:path>
              </a:pathLst>
            </a:custGeom>
            <a:solidFill>
              <a:srgbClr val="FF99CC"/>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09" name="Freeform 17"/>
            <p:cNvSpPr>
              <a:spLocks/>
            </p:cNvSpPr>
            <p:nvPr/>
          </p:nvSpPr>
          <p:spPr bwMode="auto">
            <a:xfrm>
              <a:off x="3640" y="2048"/>
              <a:ext cx="1016" cy="136"/>
            </a:xfrm>
            <a:custGeom>
              <a:avLst/>
              <a:gdLst>
                <a:gd name="T0" fmla="*/ 8 w 1016"/>
                <a:gd name="T1" fmla="*/ 136 h 136"/>
                <a:gd name="T2" fmla="*/ 0 w 1016"/>
                <a:gd name="T3" fmla="*/ 0 h 136"/>
                <a:gd name="T4" fmla="*/ 264 w 1016"/>
                <a:gd name="T5" fmla="*/ 64 h 136"/>
                <a:gd name="T6" fmla="*/ 456 w 1016"/>
                <a:gd name="T7" fmla="*/ 80 h 136"/>
                <a:gd name="T8" fmla="*/ 1008 w 1016"/>
                <a:gd name="T9" fmla="*/ 80 h 136"/>
                <a:gd name="T10" fmla="*/ 1016 w 1016"/>
                <a:gd name="T11" fmla="*/ 136 h 136"/>
              </a:gdLst>
              <a:ahLst/>
              <a:cxnLst>
                <a:cxn ang="0">
                  <a:pos x="T0" y="T1"/>
                </a:cxn>
                <a:cxn ang="0">
                  <a:pos x="T2" y="T3"/>
                </a:cxn>
                <a:cxn ang="0">
                  <a:pos x="T4" y="T5"/>
                </a:cxn>
                <a:cxn ang="0">
                  <a:pos x="T6" y="T7"/>
                </a:cxn>
                <a:cxn ang="0">
                  <a:pos x="T8" y="T9"/>
                </a:cxn>
                <a:cxn ang="0">
                  <a:pos x="T10" y="T11"/>
                </a:cxn>
              </a:cxnLst>
              <a:rect l="0" t="0" r="r" b="b"/>
              <a:pathLst>
                <a:path w="1016" h="136">
                  <a:moveTo>
                    <a:pt x="8" y="136"/>
                  </a:moveTo>
                  <a:lnTo>
                    <a:pt x="0" y="0"/>
                  </a:lnTo>
                  <a:lnTo>
                    <a:pt x="264" y="64"/>
                  </a:lnTo>
                  <a:lnTo>
                    <a:pt x="456" y="80"/>
                  </a:lnTo>
                  <a:lnTo>
                    <a:pt x="1008" y="80"/>
                  </a:lnTo>
                  <a:lnTo>
                    <a:pt x="1016" y="136"/>
                  </a:lnTo>
                </a:path>
              </a:pathLst>
            </a:custGeom>
            <a:solidFill>
              <a:srgbClr val="FF99CC"/>
            </a:solidFill>
            <a:ln w="9525" cap="flat" cmpd="sng">
              <a:solidFill>
                <a:schemeClr val="tx1"/>
              </a:solidFill>
              <a:prstDash val="solid"/>
              <a:round/>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de-DE">
                <a:cs typeface="+mn-cs"/>
              </a:endParaRPr>
            </a:p>
          </p:txBody>
        </p:sp>
        <p:sp>
          <p:nvSpPr>
            <p:cNvPr id="520210" name="Text Box 18"/>
            <p:cNvSpPr txBox="1">
              <a:spLocks noChangeArrowheads="1"/>
            </p:cNvSpPr>
            <p:nvPr/>
          </p:nvSpPr>
          <p:spPr bwMode="auto">
            <a:xfrm>
              <a:off x="-367" y="1084"/>
              <a:ext cx="2492" cy="463"/>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dirty="0" err="1" smtClean="0">
                  <a:solidFill>
                    <a:srgbClr val="FF5050"/>
                  </a:solidFill>
                  <a:latin typeface="Comic Sans MS" charset="0"/>
                  <a:cs typeface="+mn-cs"/>
                </a:rPr>
                <a:t>Dichtefunktion</a:t>
              </a:r>
              <a:r>
                <a:rPr lang="en-US" dirty="0" smtClean="0">
                  <a:solidFill>
                    <a:srgbClr val="FF5050"/>
                  </a:solidFill>
                  <a:latin typeface="Comic Sans MS" charset="0"/>
                  <a:cs typeface="+mn-cs"/>
                </a:rPr>
                <a:t> </a:t>
              </a:r>
              <a:r>
                <a:rPr lang="en-US" dirty="0" err="1" smtClean="0">
                  <a:solidFill>
                    <a:srgbClr val="FF5050"/>
                  </a:solidFill>
                  <a:latin typeface="Comic Sans MS" charset="0"/>
                  <a:cs typeface="+mn-cs"/>
                </a:rPr>
                <a:t>einer</a:t>
              </a:r>
              <a:r>
                <a:rPr lang="en-US" dirty="0" smtClean="0">
                  <a:solidFill>
                    <a:srgbClr val="FF5050"/>
                  </a:solidFill>
                  <a:latin typeface="Comic Sans MS" charset="0"/>
                  <a:cs typeface="+mn-cs"/>
                </a:rPr>
                <a:t/>
              </a:r>
              <a:br>
                <a:rPr lang="en-US" dirty="0" smtClean="0">
                  <a:solidFill>
                    <a:srgbClr val="FF5050"/>
                  </a:solidFill>
                  <a:latin typeface="Comic Sans MS" charset="0"/>
                  <a:cs typeface="+mn-cs"/>
                </a:rPr>
              </a:br>
              <a:r>
                <a:rPr lang="en-US" dirty="0" err="1" smtClean="0">
                  <a:solidFill>
                    <a:srgbClr val="FF5050"/>
                  </a:solidFill>
                  <a:latin typeface="Comic Sans MS" charset="0"/>
                  <a:cs typeface="+mn-cs"/>
                </a:rPr>
                <a:t>Wahrscheinlichkeitsverteilung</a:t>
              </a:r>
              <a:endParaRPr lang="en-US" b="0" dirty="0">
                <a:solidFill>
                  <a:srgbClr val="FF5050"/>
                </a:solidFill>
                <a:latin typeface="Comic Sans MS" charset="0"/>
                <a:cs typeface="+mn-cs"/>
              </a:endParaRPr>
            </a:p>
          </p:txBody>
        </p:sp>
        <p:sp>
          <p:nvSpPr>
            <p:cNvPr id="520211" name="Text Box 19"/>
            <p:cNvSpPr txBox="1">
              <a:spLocks noChangeArrowheads="1"/>
            </p:cNvSpPr>
            <p:nvPr/>
          </p:nvSpPr>
          <p:spPr bwMode="auto">
            <a:xfrm>
              <a:off x="3263" y="1239"/>
              <a:ext cx="2621" cy="463"/>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b="0" dirty="0" err="1" smtClean="0">
                  <a:solidFill>
                    <a:srgbClr val="FF5050"/>
                  </a:solidFill>
                  <a:latin typeface="Comic Sans MS" charset="0"/>
                  <a:cs typeface="+mn-cs"/>
                </a:rPr>
                <a:t>Randbereichswahrscheinlichkeit</a:t>
              </a:r>
              <a:r>
                <a:rPr lang="en-US" b="0" dirty="0" smtClean="0">
                  <a:solidFill>
                    <a:srgbClr val="FF5050"/>
                  </a:solidFill>
                  <a:latin typeface="Comic Sans MS" charset="0"/>
                  <a:cs typeface="+mn-cs"/>
                </a:rPr>
                <a:t/>
              </a:r>
              <a:br>
                <a:rPr lang="en-US" b="0" dirty="0" smtClean="0">
                  <a:solidFill>
                    <a:srgbClr val="FF5050"/>
                  </a:solidFill>
                  <a:latin typeface="Comic Sans MS" charset="0"/>
                  <a:cs typeface="+mn-cs"/>
                </a:rPr>
              </a:br>
              <a:r>
                <a:rPr lang="en-US" b="0" dirty="0" smtClean="0">
                  <a:solidFill>
                    <a:srgbClr val="FF5050"/>
                  </a:solidFill>
                  <a:latin typeface="Comic Sans MS" charset="0"/>
                  <a:cs typeface="+mn-cs"/>
                </a:rPr>
                <a:t>(tail probability)</a:t>
              </a:r>
              <a:endParaRPr lang="en-US" b="0" dirty="0">
                <a:solidFill>
                  <a:srgbClr val="FF5050"/>
                </a:solidFill>
                <a:latin typeface="Comic Sans MS" charset="0"/>
                <a:cs typeface="+mn-cs"/>
              </a:endParaRPr>
            </a:p>
          </p:txBody>
        </p:sp>
        <p:sp>
          <p:nvSpPr>
            <p:cNvPr id="520212" name="Line 20"/>
            <p:cNvSpPr>
              <a:spLocks noChangeShapeType="1"/>
            </p:cNvSpPr>
            <p:nvPr/>
          </p:nvSpPr>
          <p:spPr bwMode="auto">
            <a:xfrm flipH="1">
              <a:off x="3912" y="1704"/>
              <a:ext cx="383" cy="384"/>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0213" name="Line 21"/>
            <p:cNvSpPr>
              <a:spLocks noChangeShapeType="1"/>
            </p:cNvSpPr>
            <p:nvPr/>
          </p:nvSpPr>
          <p:spPr bwMode="auto">
            <a:xfrm>
              <a:off x="1672" y="1561"/>
              <a:ext cx="432" cy="143"/>
            </a:xfrm>
            <a:prstGeom prst="line">
              <a:avLst/>
            </a:prstGeom>
            <a:noFill/>
            <a:ln w="1905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aphicFrame>
        <p:nvGraphicFramePr>
          <p:cNvPr id="41990" name="Object 22"/>
          <p:cNvGraphicFramePr>
            <a:graphicFrameLocks noChangeAspect="1"/>
          </p:cNvGraphicFramePr>
          <p:nvPr>
            <p:extLst>
              <p:ext uri="{D42A27DB-BD31-4B8C-83A1-F6EECF244321}">
                <p14:modId xmlns:p14="http://schemas.microsoft.com/office/powerpoint/2010/main" val="299842173"/>
              </p:ext>
            </p:extLst>
          </p:nvPr>
        </p:nvGraphicFramePr>
        <p:xfrm>
          <a:off x="8226228" y="5014849"/>
          <a:ext cx="762000" cy="381000"/>
        </p:xfrm>
        <a:graphic>
          <a:graphicData uri="http://schemas.openxmlformats.org/presentationml/2006/ole">
            <mc:AlternateContent xmlns:mc="http://schemas.openxmlformats.org/markup-compatibility/2006">
              <mc:Choice xmlns:v="urn:schemas-microsoft-com:vml" Requires="v">
                <p:oleObj spid="_x0000_s105458" name="Equation" r:id="rId10" imgW="355138" imgH="177569" progId="Equation.3">
                  <p:embed/>
                </p:oleObj>
              </mc:Choice>
              <mc:Fallback>
                <p:oleObj name="Equation" r:id="rId10" imgW="355138" imgH="17756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6228" y="5014849"/>
                        <a:ext cx="76200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1" name="Object 23"/>
          <p:cNvGraphicFramePr>
            <a:graphicFrameLocks noChangeAspect="1"/>
          </p:cNvGraphicFramePr>
          <p:nvPr>
            <p:extLst>
              <p:ext uri="{D42A27DB-BD31-4B8C-83A1-F6EECF244321}">
                <p14:modId xmlns:p14="http://schemas.microsoft.com/office/powerpoint/2010/main" val="647324750"/>
              </p:ext>
            </p:extLst>
          </p:nvPr>
        </p:nvGraphicFramePr>
        <p:xfrm>
          <a:off x="2747272" y="5090750"/>
          <a:ext cx="349250" cy="381000"/>
        </p:xfrm>
        <a:graphic>
          <a:graphicData uri="http://schemas.openxmlformats.org/presentationml/2006/ole">
            <mc:AlternateContent xmlns:mc="http://schemas.openxmlformats.org/markup-compatibility/2006">
              <mc:Choice xmlns:v="urn:schemas-microsoft-com:vml" Requires="v">
                <p:oleObj spid="_x0000_s105459" name="Equation" r:id="rId12" imgW="152268" imgH="164957" progId="Equation.3">
                  <p:embed/>
                </p:oleObj>
              </mc:Choice>
              <mc:Fallback>
                <p:oleObj name="Equation" r:id="rId12" imgW="152268" imgH="16495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7272" y="5090750"/>
                        <a:ext cx="3492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20216" name="Text Box 24"/>
          <p:cNvSpPr txBox="1">
            <a:spLocks noChangeArrowheads="1"/>
          </p:cNvSpPr>
          <p:nvPr/>
        </p:nvSpPr>
        <p:spPr bwMode="auto">
          <a:xfrm>
            <a:off x="477068" y="5481910"/>
            <a:ext cx="1374776" cy="45720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400" i="1" dirty="0">
                <a:solidFill>
                  <a:schemeClr val="bg2"/>
                </a:solidFill>
                <a:latin typeface="Comic Sans MS" charset="0"/>
                <a:cs typeface="+mn-cs"/>
              </a:rPr>
              <a:t>Markov:</a:t>
            </a:r>
          </a:p>
        </p:txBody>
      </p:sp>
      <p:sp>
        <p:nvSpPr>
          <p:cNvPr id="520217" name="Text Box 25"/>
          <p:cNvSpPr txBox="1">
            <a:spLocks noChangeArrowheads="1"/>
          </p:cNvSpPr>
          <p:nvPr/>
        </p:nvSpPr>
        <p:spPr bwMode="auto">
          <a:xfrm>
            <a:off x="5034756" y="5481910"/>
            <a:ext cx="1841500" cy="45720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400" i="1" dirty="0" err="1">
                <a:solidFill>
                  <a:schemeClr val="bg2"/>
                </a:solidFill>
                <a:latin typeface="Comic Sans MS" charset="0"/>
                <a:cs typeface="+mn-cs"/>
              </a:rPr>
              <a:t>Chebyshev</a:t>
            </a:r>
            <a:r>
              <a:rPr lang="en-US" sz="2400" i="1" dirty="0">
                <a:solidFill>
                  <a:schemeClr val="bg2"/>
                </a:solidFill>
                <a:latin typeface="Comic Sans MS" charset="0"/>
                <a:cs typeface="+mn-cs"/>
              </a:rPr>
              <a:t>:</a:t>
            </a:r>
          </a:p>
        </p:txBody>
      </p:sp>
      <p:graphicFrame>
        <p:nvGraphicFramePr>
          <p:cNvPr id="41994" name="Object 26"/>
          <p:cNvGraphicFramePr>
            <a:graphicFrameLocks noChangeAspect="1"/>
          </p:cNvGraphicFramePr>
          <p:nvPr>
            <p:extLst>
              <p:ext uri="{D42A27DB-BD31-4B8C-83A1-F6EECF244321}">
                <p14:modId xmlns:p14="http://schemas.microsoft.com/office/powerpoint/2010/main" val="3245047593"/>
              </p:ext>
            </p:extLst>
          </p:nvPr>
        </p:nvGraphicFramePr>
        <p:xfrm>
          <a:off x="5638800" y="5710510"/>
          <a:ext cx="3294063" cy="869950"/>
        </p:xfrm>
        <a:graphic>
          <a:graphicData uri="http://schemas.openxmlformats.org/presentationml/2006/ole">
            <mc:AlternateContent xmlns:mc="http://schemas.openxmlformats.org/markup-compatibility/2006">
              <mc:Choice xmlns:v="urn:schemas-microsoft-com:vml" Requires="v">
                <p:oleObj spid="_x0000_s105460" name="Equation" r:id="rId14" imgW="1587500" imgH="419100" progId="Equation.3">
                  <p:embed/>
                </p:oleObj>
              </mc:Choice>
              <mc:Fallback>
                <p:oleObj name="Equation" r:id="rId14" imgW="15875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38800" y="5710510"/>
                        <a:ext cx="3294063" cy="8699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95" name="Object 27"/>
          <p:cNvGraphicFramePr>
            <a:graphicFrameLocks noChangeAspect="1"/>
          </p:cNvGraphicFramePr>
          <p:nvPr>
            <p:extLst>
              <p:ext uri="{D42A27DB-BD31-4B8C-83A1-F6EECF244321}">
                <p14:modId xmlns:p14="http://schemas.microsoft.com/office/powerpoint/2010/main" val="250265710"/>
              </p:ext>
            </p:extLst>
          </p:nvPr>
        </p:nvGraphicFramePr>
        <p:xfrm>
          <a:off x="762000" y="5710510"/>
          <a:ext cx="3017838" cy="831850"/>
        </p:xfrm>
        <a:graphic>
          <a:graphicData uri="http://schemas.openxmlformats.org/presentationml/2006/ole">
            <mc:AlternateContent xmlns:mc="http://schemas.openxmlformats.org/markup-compatibility/2006">
              <mc:Choice xmlns:v="urn:schemas-microsoft-com:vml" Requires="v">
                <p:oleObj spid="_x0000_s105461" name="Formel" r:id="rId16" imgW="1422400" imgH="393700" progId="Equation.3">
                  <p:embed/>
                </p:oleObj>
              </mc:Choice>
              <mc:Fallback>
                <p:oleObj name="Formel" r:id="rId16" imgW="1422400" imgH="3937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2000" y="5710510"/>
                        <a:ext cx="3017838" cy="831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0" name="Foliennummernplatzhalter 5"/>
          <p:cNvSpPr>
            <a:spLocks noGrp="1"/>
          </p:cNvSpPr>
          <p:nvPr>
            <p:ph type="sldNum" sz="quarter" idx="12"/>
          </p:nvPr>
        </p:nvSpPr>
        <p:spPr>
          <a:xfrm>
            <a:off x="7956550" y="6472510"/>
            <a:ext cx="1008063" cy="196850"/>
          </a:xfrm>
        </p:spPr>
        <p:txBody>
          <a:bodyPr/>
          <a:lstStyle/>
          <a:p>
            <a:fld id="{E3502DC1-8384-C640-9D14-4B8C55F3B65C}" type="slidenum">
              <a:rPr lang="en-US"/>
              <a:pPr/>
              <a:t>32</a:t>
            </a:fld>
            <a:endParaRPr lang="en-US" dirty="0"/>
          </a:p>
        </p:txBody>
      </p:sp>
      <p:sp>
        <p:nvSpPr>
          <p:cNvPr id="2" name="Rechteck 1"/>
          <p:cNvSpPr/>
          <p:nvPr/>
        </p:nvSpPr>
        <p:spPr>
          <a:xfrm>
            <a:off x="4038084" y="6392361"/>
            <a:ext cx="1326004" cy="276999"/>
          </a:xfrm>
          <a:prstGeom prst="rect">
            <a:avLst/>
          </a:prstGeom>
        </p:spPr>
        <p:txBody>
          <a:bodyPr wrap="none">
            <a:spAutoFit/>
          </a:bodyPr>
          <a:lstStyle/>
          <a:p>
            <a:r>
              <a:rPr lang="en-US" sz="1200" dirty="0">
                <a:solidFill>
                  <a:srgbClr val="0000FF"/>
                </a:solidFill>
              </a:rPr>
              <a:t>Minos </a:t>
            </a:r>
            <a:r>
              <a:rPr lang="en-US" sz="1200" dirty="0" err="1">
                <a:solidFill>
                  <a:srgbClr val="0000FF"/>
                </a:solidFill>
              </a:rPr>
              <a:t>Garofalakis</a:t>
            </a:r>
            <a:endParaRPr lang="de-DE" sz="1200" dirty="0"/>
          </a:p>
        </p:txBody>
      </p:sp>
    </p:spTree>
    <p:extLst>
      <p:ext uri="{BB962C8B-B14F-4D97-AF65-F5344CB8AC3E}">
        <p14:creationId xmlns:p14="http://schemas.microsoft.com/office/powerpoint/2010/main" val="30866560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528386" name="Rectangle 2"/>
          <p:cNvSpPr>
            <a:spLocks noChangeArrowheads="1"/>
          </p:cNvSpPr>
          <p:nvPr/>
        </p:nvSpPr>
        <p:spPr bwMode="auto">
          <a:xfrm>
            <a:off x="3824536" y="3933056"/>
            <a:ext cx="1497013" cy="419100"/>
          </a:xfrm>
          <a:prstGeom prst="rect">
            <a:avLst/>
          </a:prstGeom>
          <a:solidFill>
            <a:srgbClr val="FF99CC"/>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7" name="Rectangle 3"/>
          <p:cNvSpPr>
            <a:spLocks noChangeArrowheads="1"/>
          </p:cNvSpPr>
          <p:nvPr/>
        </p:nvSpPr>
        <p:spPr bwMode="auto">
          <a:xfrm>
            <a:off x="3824536" y="3323456"/>
            <a:ext cx="4483100" cy="419100"/>
          </a:xfrm>
          <a:prstGeom prst="rect">
            <a:avLst/>
          </a:prstGeom>
          <a:solidFill>
            <a:srgbClr val="99CCFF"/>
          </a:solidFill>
          <a:ln w="28575">
            <a:solidFill>
              <a:schemeClr val="tx1"/>
            </a:solidFill>
            <a:miter lim="800000"/>
            <a:headEnd type="none" w="med" len="sm"/>
            <a:tailEnd type="none" w="med" len="sm"/>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sp>
        <p:nvSpPr>
          <p:cNvPr id="528388" name="Rectangle 4"/>
          <p:cNvSpPr>
            <a:spLocks noGrp="1" noChangeArrowheads="1"/>
          </p:cNvSpPr>
          <p:nvPr>
            <p:ph type="title"/>
          </p:nvPr>
        </p:nvSpPr>
        <p:spPr>
          <a:xfrm>
            <a:off x="468312" y="260350"/>
            <a:ext cx="8496175" cy="503238"/>
          </a:xfrm>
        </p:spPr>
        <p:txBody>
          <a:bodyPr/>
          <a:lstStyle/>
          <a:p>
            <a:pPr eaLnBrk="1" hangingPunct="1">
              <a:defRPr/>
            </a:pPr>
            <a:r>
              <a:rPr lang="en-US" dirty="0" err="1" smtClean="0">
                <a:cs typeface="+mj-cs"/>
              </a:rPr>
              <a:t>Stichproben</a:t>
            </a:r>
            <a:r>
              <a:rPr lang="en-US" dirty="0" smtClean="0">
                <a:cs typeface="+mj-cs"/>
              </a:rPr>
              <a:t> (</a:t>
            </a:r>
            <a:r>
              <a:rPr lang="en-US" dirty="0" err="1" smtClean="0">
                <a:cs typeface="+mj-cs"/>
              </a:rPr>
              <a:t>Abtastung</a:t>
            </a:r>
            <a:r>
              <a:rPr lang="en-US" dirty="0" smtClean="0">
                <a:cs typeface="+mj-cs"/>
              </a:rPr>
              <a:t>, sampling): </a:t>
            </a:r>
            <a:r>
              <a:rPr lang="en-US" dirty="0" err="1" smtClean="0">
                <a:cs typeface="+mj-cs"/>
              </a:rPr>
              <a:t>Grundlagen</a:t>
            </a:r>
            <a:endParaRPr lang="en-US" dirty="0" smtClean="0">
              <a:cs typeface="+mj-cs"/>
            </a:endParaRPr>
          </a:p>
        </p:txBody>
      </p:sp>
      <p:sp>
        <p:nvSpPr>
          <p:cNvPr id="528389" name="Rectangle 5"/>
          <p:cNvSpPr>
            <a:spLocks noGrp="1" noChangeArrowheads="1"/>
          </p:cNvSpPr>
          <p:nvPr>
            <p:ph type="body" idx="1"/>
          </p:nvPr>
        </p:nvSpPr>
        <p:spPr>
          <a:xfrm>
            <a:off x="395536" y="1134616"/>
            <a:ext cx="8686800" cy="4958680"/>
          </a:xfrm>
          <a:extLst>
            <a:ext uri="{91240B29-F687-4f45-9708-019B960494DF}">
              <a14:hiddenLine xmlns="" xmlns:a14="http://schemas.microsoft.com/office/drawing/2010/main" w="9525">
                <a:solidFill>
                  <a:schemeClr val="bg1"/>
                </a:solidFill>
                <a:miter lim="800000"/>
                <a:headEnd/>
                <a:tailEnd/>
              </a14:hiddenLine>
            </a:ext>
          </a:extLst>
        </p:spPr>
        <p:txBody>
          <a:bodyPr/>
          <a:lstStyle/>
          <a:p>
            <a:pPr marL="0" indent="0" eaLnBrk="1" hangingPunct="1">
              <a:buNone/>
              <a:defRPr/>
            </a:pPr>
            <a:r>
              <a:rPr lang="en-US" dirty="0" err="1" smtClean="0">
                <a:cs typeface="+mn-cs"/>
              </a:rPr>
              <a:t>Idee</a:t>
            </a:r>
            <a:r>
              <a:rPr lang="en-US" dirty="0" smtClean="0">
                <a:cs typeface="+mn-cs"/>
              </a:rPr>
              <a:t>:  </a:t>
            </a:r>
            <a:r>
              <a:rPr lang="en-US" dirty="0" err="1" smtClean="0">
                <a:cs typeface="+mn-cs"/>
              </a:rPr>
              <a:t>Ein</a:t>
            </a:r>
            <a:r>
              <a:rPr lang="en-US" dirty="0" smtClean="0">
                <a:cs typeface="+mn-cs"/>
              </a:rPr>
              <a:t> </a:t>
            </a:r>
            <a:r>
              <a:rPr lang="en-US" dirty="0" err="1" smtClean="0">
                <a:cs typeface="+mn-cs"/>
              </a:rPr>
              <a:t>kleiner</a:t>
            </a:r>
            <a:r>
              <a:rPr lang="en-US" dirty="0" smtClean="0">
                <a:cs typeface="+mn-cs"/>
              </a:rPr>
              <a:t> </a:t>
            </a:r>
            <a:r>
              <a:rPr lang="en-US" dirty="0" err="1" smtClean="0">
                <a:cs typeface="+mn-cs"/>
              </a:rPr>
              <a:t>Ausschnitt</a:t>
            </a:r>
            <a:r>
              <a:rPr lang="en-US" dirty="0" smtClean="0">
                <a:cs typeface="+mn-cs"/>
              </a:rPr>
              <a:t> (</a:t>
            </a:r>
            <a:r>
              <a:rPr lang="en-US" dirty="0" err="1" smtClean="0">
                <a:cs typeface="+mn-cs"/>
              </a:rPr>
              <a:t>Stichprobe</a:t>
            </a:r>
            <a:r>
              <a:rPr lang="en-US" dirty="0" smtClean="0">
                <a:cs typeface="+mn-cs"/>
              </a:rPr>
              <a:t>) </a:t>
            </a:r>
            <a:r>
              <a:rPr lang="en-US" i="1" dirty="0" smtClean="0">
                <a:cs typeface="+mn-cs"/>
              </a:rPr>
              <a:t>S</a:t>
            </a:r>
            <a:r>
              <a:rPr lang="en-US" dirty="0" smtClean="0">
                <a:cs typeface="+mn-cs"/>
              </a:rPr>
              <a:t> </a:t>
            </a:r>
            <a:r>
              <a:rPr lang="en-US" dirty="0" err="1" smtClean="0">
                <a:cs typeface="+mn-cs"/>
              </a:rPr>
              <a:t>einer</a:t>
            </a:r>
            <a:r>
              <a:rPr lang="en-US" dirty="0" smtClean="0">
                <a:cs typeface="+mn-cs"/>
              </a:rPr>
              <a:t> </a:t>
            </a:r>
            <a:r>
              <a:rPr lang="en-US" dirty="0" err="1" smtClean="0">
                <a:cs typeface="+mn-cs"/>
              </a:rPr>
              <a:t>Datenmenge</a:t>
            </a:r>
            <a:r>
              <a:rPr lang="en-US" dirty="0" smtClean="0">
                <a:cs typeface="+mn-cs"/>
              </a:rPr>
              <a:t> </a:t>
            </a:r>
            <a:r>
              <a:rPr lang="en-US" dirty="0" err="1" smtClean="0">
                <a:cs typeface="+mn-cs"/>
              </a:rPr>
              <a:t>repräsentiert</a:t>
            </a:r>
            <a:r>
              <a:rPr lang="en-US" dirty="0" smtClean="0">
                <a:cs typeface="+mn-cs"/>
              </a:rPr>
              <a:t> die </a:t>
            </a:r>
            <a:r>
              <a:rPr lang="en-US" dirty="0" err="1" smtClean="0">
                <a:cs typeface="+mn-cs"/>
              </a:rPr>
              <a:t>Eigenschaften</a:t>
            </a:r>
            <a:r>
              <a:rPr lang="en-US" dirty="0" smtClean="0">
                <a:cs typeface="+mn-cs"/>
              </a:rPr>
              <a:t> </a:t>
            </a:r>
            <a:r>
              <a:rPr lang="en-US" dirty="0" err="1" smtClean="0">
                <a:cs typeface="+mn-cs"/>
              </a:rPr>
              <a:t>aller</a:t>
            </a:r>
            <a:r>
              <a:rPr lang="en-US" dirty="0" smtClean="0">
                <a:cs typeface="+mn-cs"/>
              </a:rPr>
              <a:t> </a:t>
            </a:r>
            <a:r>
              <a:rPr lang="en-US" dirty="0" err="1" smtClean="0">
                <a:cs typeface="+mn-cs"/>
              </a:rPr>
              <a:t>Daten</a:t>
            </a:r>
            <a:endParaRPr lang="en-US" dirty="0" smtClean="0">
              <a:cs typeface="+mn-cs"/>
            </a:endParaRPr>
          </a:p>
          <a:p>
            <a:pPr lvl="1" eaLnBrk="1" hangingPunct="1">
              <a:defRPr/>
            </a:pPr>
            <a:r>
              <a:rPr lang="en-US" dirty="0" err="1" smtClean="0"/>
              <a:t>Zur</a:t>
            </a:r>
            <a:r>
              <a:rPr lang="en-US" dirty="0" smtClean="0"/>
              <a:t> </a:t>
            </a:r>
            <a:r>
              <a:rPr lang="en-US" dirty="0" err="1" smtClean="0"/>
              <a:t>schnellen</a:t>
            </a:r>
            <a:r>
              <a:rPr lang="en-US" dirty="0" smtClean="0"/>
              <a:t> </a:t>
            </a:r>
            <a:r>
              <a:rPr lang="en-US" dirty="0" err="1" smtClean="0"/>
              <a:t>Approximierung</a:t>
            </a:r>
            <a:r>
              <a:rPr lang="en-US" dirty="0" smtClean="0"/>
              <a:t>, </a:t>
            </a:r>
            <a:r>
              <a:rPr lang="en-US" dirty="0" err="1" smtClean="0"/>
              <a:t>wende</a:t>
            </a:r>
            <a:r>
              <a:rPr lang="en-US" dirty="0" smtClean="0"/>
              <a:t> “</a:t>
            </a:r>
            <a:r>
              <a:rPr lang="en-US" dirty="0" err="1" smtClean="0"/>
              <a:t>modifizierte</a:t>
            </a:r>
            <a:r>
              <a:rPr lang="en-US" dirty="0" smtClean="0"/>
              <a:t>” </a:t>
            </a:r>
            <a:r>
              <a:rPr lang="en-US" dirty="0" err="1" smtClean="0"/>
              <a:t>Anfrage</a:t>
            </a:r>
            <a:r>
              <a:rPr lang="en-US" dirty="0" smtClean="0"/>
              <a:t> auf </a:t>
            </a:r>
            <a:r>
              <a:rPr lang="en-US" i="1" dirty="0" smtClean="0"/>
              <a:t>S</a:t>
            </a:r>
            <a:r>
              <a:rPr lang="en-US" dirty="0" smtClean="0"/>
              <a:t> an</a:t>
            </a:r>
          </a:p>
          <a:p>
            <a:pPr lvl="1" eaLnBrk="1" hangingPunct="1">
              <a:defRPr/>
            </a:pPr>
            <a:r>
              <a:rPr lang="en-US" u="sng" dirty="0" err="1" smtClean="0"/>
              <a:t>Beispiel</a:t>
            </a:r>
            <a:r>
              <a:rPr lang="en-US" u="sng" dirty="0" smtClean="0"/>
              <a:t>:</a:t>
            </a:r>
            <a:r>
              <a:rPr lang="en-US" dirty="0" smtClean="0"/>
              <a:t> select </a:t>
            </a:r>
            <a:r>
              <a:rPr lang="en-US" u="sng" dirty="0" err="1" smtClean="0">
                <a:solidFill>
                  <a:schemeClr val="bg2"/>
                </a:solidFill>
              </a:rPr>
              <a:t>agg</a:t>
            </a:r>
            <a:r>
              <a:rPr lang="en-US" dirty="0" smtClean="0"/>
              <a:t> from R where </a:t>
            </a:r>
            <a:r>
              <a:rPr lang="en-US" dirty="0" err="1" smtClean="0"/>
              <a:t>R.e</a:t>
            </a:r>
            <a:r>
              <a:rPr lang="en-US" dirty="0" smtClean="0"/>
              <a:t> is odd                  (n=12)</a:t>
            </a:r>
            <a:br>
              <a:rPr lang="en-US" dirty="0" smtClean="0"/>
            </a:br>
            <a:r>
              <a:rPr lang="en-US" dirty="0" smtClean="0"/>
              <a:t>                                             </a:t>
            </a:r>
            <a:br>
              <a:rPr lang="en-US" dirty="0" smtClean="0"/>
            </a:br>
            <a:endParaRPr lang="en-US" dirty="0" smtClean="0"/>
          </a:p>
          <a:p>
            <a:pPr lvl="1" eaLnBrk="1" hangingPunct="1">
              <a:defRPr/>
            </a:pPr>
            <a:endParaRPr lang="en-US" dirty="0" smtClean="0"/>
          </a:p>
          <a:p>
            <a:pPr lvl="1" eaLnBrk="1" hangingPunct="1">
              <a:defRPr/>
            </a:pPr>
            <a:r>
              <a:rPr lang="en-US" u="sng" dirty="0" err="1" smtClean="0">
                <a:solidFill>
                  <a:schemeClr val="bg2"/>
                </a:solidFill>
              </a:rPr>
              <a:t>agg</a:t>
            </a:r>
            <a:r>
              <a:rPr lang="en-US" dirty="0" smtClean="0"/>
              <a:t> = </a:t>
            </a:r>
            <a:r>
              <a:rPr lang="en-US" dirty="0" err="1" smtClean="0">
                <a:solidFill>
                  <a:schemeClr val="tx2"/>
                </a:solidFill>
              </a:rPr>
              <a:t>avg</a:t>
            </a:r>
            <a:r>
              <a:rPr lang="en-US" dirty="0" smtClean="0">
                <a:solidFill>
                  <a:schemeClr val="tx2"/>
                </a:solidFill>
              </a:rPr>
              <a:t> </a:t>
            </a:r>
            <a:r>
              <a:rPr lang="en-US" dirty="0" smtClean="0">
                <a:solidFill>
                  <a:schemeClr val="tx2"/>
                </a:solidFill>
                <a:sym typeface="Wingdings"/>
              </a:rPr>
              <a:t></a:t>
            </a:r>
            <a:r>
              <a:rPr lang="en-US" dirty="0" smtClean="0"/>
              <a:t> </a:t>
            </a:r>
            <a:r>
              <a:rPr lang="en-US" dirty="0" err="1" smtClean="0"/>
              <a:t>Mittel</a:t>
            </a:r>
            <a:r>
              <a:rPr lang="en-US" dirty="0" smtClean="0"/>
              <a:t> der </a:t>
            </a:r>
            <a:r>
              <a:rPr lang="en-US" dirty="0" err="1" smtClean="0"/>
              <a:t>ungeraden</a:t>
            </a:r>
            <a:r>
              <a:rPr lang="en-US" dirty="0" smtClean="0"/>
              <a:t> </a:t>
            </a:r>
            <a:r>
              <a:rPr lang="en-US" dirty="0" err="1" smtClean="0"/>
              <a:t>Elemente</a:t>
            </a:r>
            <a:r>
              <a:rPr lang="en-US" dirty="0" smtClean="0"/>
              <a:t> in </a:t>
            </a:r>
            <a:r>
              <a:rPr lang="en-US" i="1" dirty="0" smtClean="0"/>
              <a:t>S</a:t>
            </a:r>
            <a:r>
              <a:rPr lang="en-US" dirty="0" smtClean="0"/>
              <a:t> </a:t>
            </a:r>
          </a:p>
          <a:p>
            <a:pPr lvl="1" eaLnBrk="1" hangingPunct="1">
              <a:defRPr/>
            </a:pPr>
            <a:r>
              <a:rPr lang="en-US" u="sng" dirty="0" err="1" smtClean="0">
                <a:solidFill>
                  <a:schemeClr val="bg2"/>
                </a:solidFill>
              </a:rPr>
              <a:t>agg</a:t>
            </a:r>
            <a:r>
              <a:rPr lang="en-US" dirty="0" smtClean="0">
                <a:solidFill>
                  <a:schemeClr val="bg2"/>
                </a:solidFill>
              </a:rPr>
              <a:t> </a:t>
            </a:r>
            <a:r>
              <a:rPr lang="en-US" dirty="0" smtClean="0"/>
              <a:t>= </a:t>
            </a:r>
            <a:r>
              <a:rPr lang="en-US" dirty="0" smtClean="0">
                <a:solidFill>
                  <a:schemeClr val="tx2"/>
                </a:solidFill>
              </a:rPr>
              <a:t>count</a:t>
            </a:r>
            <a:r>
              <a:rPr lang="en-US" dirty="0" smtClean="0"/>
              <a:t> </a:t>
            </a:r>
            <a:r>
              <a:rPr lang="en-US" dirty="0" smtClean="0">
                <a:sym typeface="Wingdings"/>
              </a:rPr>
              <a:t></a:t>
            </a:r>
            <a:r>
              <a:rPr lang="en-US" dirty="0" smtClean="0"/>
              <a:t> </a:t>
            </a:r>
            <a:r>
              <a:rPr lang="en-US" dirty="0" err="1" smtClean="0"/>
              <a:t>Mittel</a:t>
            </a:r>
            <a:r>
              <a:rPr lang="en-US" dirty="0" smtClean="0"/>
              <a:t> </a:t>
            </a:r>
            <a:r>
              <a:rPr lang="en-US" dirty="0" err="1" smtClean="0"/>
              <a:t>über</a:t>
            </a:r>
            <a:r>
              <a:rPr lang="en-US" dirty="0" smtClean="0"/>
              <a:t> </a:t>
            </a:r>
            <a:r>
              <a:rPr lang="en-US" dirty="0" err="1" smtClean="0"/>
              <a:t>Summanden</a:t>
            </a:r>
            <a:r>
              <a:rPr lang="en-US" dirty="0" smtClean="0"/>
              <a:t> </a:t>
            </a:r>
            <a:r>
              <a:rPr lang="en-US" dirty="0" err="1" smtClean="0"/>
              <a:t>abgel</a:t>
            </a:r>
            <a:r>
              <a:rPr lang="en-US" dirty="0" smtClean="0"/>
              <a:t>. </a:t>
            </a:r>
            <a:r>
              <a:rPr lang="en-US" dirty="0" err="1" smtClean="0"/>
              <a:t>aus</a:t>
            </a:r>
            <a:r>
              <a:rPr lang="en-US" dirty="0" smtClean="0"/>
              <a:t> e </a:t>
            </a:r>
            <a:r>
              <a:rPr lang="en-US" dirty="0"/>
              <a:t>in S </a:t>
            </a:r>
            <a:r>
              <a:rPr lang="en-US" dirty="0" err="1"/>
              <a:t>mit</a:t>
            </a:r>
            <a:r>
              <a:rPr lang="en-US" dirty="0"/>
              <a:t> </a:t>
            </a:r>
            <a:endParaRPr lang="en-US" dirty="0" smtClean="0"/>
          </a:p>
          <a:p>
            <a:pPr lvl="2" eaLnBrk="1" hangingPunct="1">
              <a:defRPr/>
            </a:pPr>
            <a:r>
              <a:rPr lang="en-US" i="1" dirty="0" smtClean="0"/>
              <a:t>n</a:t>
            </a:r>
            <a:r>
              <a:rPr lang="en-US" dirty="0" smtClean="0"/>
              <a:t> falls </a:t>
            </a:r>
            <a:r>
              <a:rPr lang="en-US" i="1" dirty="0" smtClean="0"/>
              <a:t>e</a:t>
            </a:r>
            <a:r>
              <a:rPr lang="en-US" dirty="0" smtClean="0"/>
              <a:t> </a:t>
            </a:r>
            <a:r>
              <a:rPr lang="en-US" dirty="0" err="1" smtClean="0"/>
              <a:t>ungerade</a:t>
            </a:r>
            <a:endParaRPr lang="en-US" dirty="0" smtClean="0"/>
          </a:p>
          <a:p>
            <a:pPr lvl="2" eaLnBrk="1" hangingPunct="1">
              <a:defRPr/>
            </a:pPr>
            <a:r>
              <a:rPr lang="en-US" dirty="0" smtClean="0"/>
              <a:t>0 falls </a:t>
            </a:r>
            <a:r>
              <a:rPr lang="en-US" i="1" dirty="0" smtClean="0"/>
              <a:t>e</a:t>
            </a:r>
            <a:r>
              <a:rPr lang="en-US" dirty="0" smtClean="0"/>
              <a:t> </a:t>
            </a:r>
            <a:r>
              <a:rPr lang="en-US" dirty="0" err="1" smtClean="0"/>
              <a:t>gerade</a:t>
            </a:r>
            <a:endParaRPr lang="en-US" dirty="0" smtClean="0"/>
          </a:p>
        </p:txBody>
      </p:sp>
      <p:sp>
        <p:nvSpPr>
          <p:cNvPr id="528390" name="Text Box 6"/>
          <p:cNvSpPr txBox="1">
            <a:spLocks noChangeArrowheads="1"/>
          </p:cNvSpPr>
          <p:nvPr/>
        </p:nvSpPr>
        <p:spPr bwMode="auto">
          <a:xfrm>
            <a:off x="2160745" y="3323456"/>
            <a:ext cx="6156508"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dirty="0" err="1" smtClean="0">
                <a:latin typeface="Comic Sans MS" charset="0"/>
                <a:cs typeface="+mn-cs"/>
              </a:rPr>
              <a:t>Datenstrom</a:t>
            </a:r>
            <a:r>
              <a:rPr lang="en-US" sz="2000" b="0" dirty="0" smtClean="0">
                <a:latin typeface="Comic Sans MS" charset="0"/>
                <a:cs typeface="+mn-cs"/>
              </a:rPr>
              <a:t>:  </a:t>
            </a:r>
            <a:r>
              <a:rPr lang="en-US" sz="2000" b="0" dirty="0">
                <a:solidFill>
                  <a:schemeClr val="tx2"/>
                </a:solidFill>
                <a:latin typeface="Comic Sans MS" charset="0"/>
                <a:cs typeface="+mn-cs"/>
              </a:rPr>
              <a:t>9</a:t>
            </a:r>
            <a:r>
              <a:rPr lang="en-US" sz="2000" b="0" dirty="0">
                <a:latin typeface="Comic Sans MS" charset="0"/>
                <a:cs typeface="+mn-cs"/>
              </a:rPr>
              <a:t>   3   </a:t>
            </a:r>
            <a:r>
              <a:rPr lang="en-US" sz="2000" b="0" dirty="0">
                <a:solidFill>
                  <a:schemeClr val="tx2"/>
                </a:solidFill>
                <a:latin typeface="Comic Sans MS" charset="0"/>
                <a:cs typeface="+mn-cs"/>
              </a:rPr>
              <a:t>5</a:t>
            </a:r>
            <a:r>
              <a:rPr lang="en-US" sz="2000" b="0" dirty="0">
                <a:latin typeface="Comic Sans MS" charset="0"/>
                <a:cs typeface="+mn-cs"/>
              </a:rPr>
              <a:t>   2   7   </a:t>
            </a:r>
            <a:r>
              <a:rPr lang="en-US" sz="2000" b="0" dirty="0">
                <a:solidFill>
                  <a:schemeClr val="tx2"/>
                </a:solidFill>
                <a:latin typeface="Comic Sans MS" charset="0"/>
                <a:cs typeface="+mn-cs"/>
              </a:rPr>
              <a:t>1</a:t>
            </a:r>
            <a:r>
              <a:rPr lang="en-US" sz="2000" b="0" dirty="0">
                <a:latin typeface="Comic Sans MS" charset="0"/>
                <a:cs typeface="+mn-cs"/>
              </a:rPr>
              <a:t>   6   5   </a:t>
            </a:r>
            <a:r>
              <a:rPr lang="en-US" sz="2000" b="0" dirty="0">
                <a:solidFill>
                  <a:schemeClr val="tx2"/>
                </a:solidFill>
                <a:latin typeface="Comic Sans MS" charset="0"/>
                <a:cs typeface="+mn-cs"/>
              </a:rPr>
              <a:t>8</a:t>
            </a:r>
            <a:r>
              <a:rPr lang="en-US" sz="2000" b="0" dirty="0">
                <a:latin typeface="Comic Sans MS" charset="0"/>
                <a:cs typeface="+mn-cs"/>
              </a:rPr>
              <a:t>   4   9   1</a:t>
            </a:r>
          </a:p>
        </p:txBody>
      </p:sp>
      <p:sp>
        <p:nvSpPr>
          <p:cNvPr id="528391" name="Text Box 7"/>
          <p:cNvSpPr txBox="1">
            <a:spLocks noChangeArrowheads="1"/>
          </p:cNvSpPr>
          <p:nvPr/>
        </p:nvSpPr>
        <p:spPr bwMode="auto">
          <a:xfrm>
            <a:off x="1835696" y="3933056"/>
            <a:ext cx="3667611"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defRPr/>
            </a:pPr>
            <a:r>
              <a:rPr lang="en-US" sz="2000" b="0" dirty="0" err="1" smtClean="0">
                <a:latin typeface="Comic Sans MS" charset="0"/>
                <a:cs typeface="+mn-cs"/>
              </a:rPr>
              <a:t>Ausschnitt</a:t>
            </a:r>
            <a:r>
              <a:rPr lang="en-US" sz="2000" b="0" dirty="0" smtClean="0">
                <a:latin typeface="Comic Sans MS" charset="0"/>
                <a:cs typeface="+mn-cs"/>
              </a:rPr>
              <a:t> S</a:t>
            </a:r>
            <a:r>
              <a:rPr lang="en-US" sz="2000" b="0" dirty="0">
                <a:latin typeface="Comic Sans MS" charset="0"/>
                <a:cs typeface="+mn-cs"/>
              </a:rPr>
              <a:t>:  9   5   1   8</a:t>
            </a:r>
          </a:p>
        </p:txBody>
      </p:sp>
      <p:sp>
        <p:nvSpPr>
          <p:cNvPr id="528392" name="Text Box 8"/>
          <p:cNvSpPr txBox="1">
            <a:spLocks noChangeArrowheads="1"/>
          </p:cNvSpPr>
          <p:nvPr/>
        </p:nvSpPr>
        <p:spPr bwMode="auto">
          <a:xfrm>
            <a:off x="7475435" y="4435495"/>
            <a:ext cx="1491614"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dirty="0" err="1" smtClean="0">
                <a:solidFill>
                  <a:srgbClr val="FF5050"/>
                </a:solidFill>
                <a:latin typeface="Comic Sans MS" charset="0"/>
                <a:cs typeface="+mn-cs"/>
              </a:rPr>
              <a:t>Antwort</a:t>
            </a:r>
            <a:r>
              <a:rPr lang="en-US" sz="2000" dirty="0" smtClean="0">
                <a:solidFill>
                  <a:srgbClr val="FF5050"/>
                </a:solidFill>
                <a:latin typeface="Comic Sans MS" charset="0"/>
                <a:cs typeface="+mn-cs"/>
              </a:rPr>
              <a:t>: </a:t>
            </a:r>
            <a:r>
              <a:rPr lang="en-US" sz="2000" dirty="0">
                <a:solidFill>
                  <a:srgbClr val="FF5050"/>
                </a:solidFill>
                <a:latin typeface="Comic Sans MS" charset="0"/>
                <a:cs typeface="+mn-cs"/>
              </a:rPr>
              <a:t>5</a:t>
            </a:r>
          </a:p>
        </p:txBody>
      </p:sp>
      <p:sp>
        <p:nvSpPr>
          <p:cNvPr id="528393" name="Rectangle 9"/>
          <p:cNvSpPr>
            <a:spLocks noChangeArrowheads="1"/>
          </p:cNvSpPr>
          <p:nvPr/>
        </p:nvSpPr>
        <p:spPr bwMode="auto">
          <a:xfrm>
            <a:off x="7600528" y="4437112"/>
            <a:ext cx="1371600" cy="3810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28394" name="Text Box 10"/>
          <p:cNvSpPr txBox="1">
            <a:spLocks noChangeArrowheads="1"/>
          </p:cNvSpPr>
          <p:nvPr/>
        </p:nvSpPr>
        <p:spPr bwMode="auto">
          <a:xfrm>
            <a:off x="4730880" y="5461119"/>
            <a:ext cx="2551350"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eaLnBrk="0" hangingPunct="0">
              <a:defRPr/>
            </a:pPr>
            <a:r>
              <a:rPr lang="en-US" sz="2000" dirty="0" err="1" smtClean="0">
                <a:solidFill>
                  <a:srgbClr val="FF5050"/>
                </a:solidFill>
                <a:latin typeface="Comic Sans MS" charset="0"/>
                <a:cs typeface="+mn-cs"/>
              </a:rPr>
              <a:t>Antwort</a:t>
            </a:r>
            <a:r>
              <a:rPr lang="en-US" sz="2000" dirty="0" smtClean="0">
                <a:solidFill>
                  <a:srgbClr val="FF5050"/>
                </a:solidFill>
                <a:latin typeface="Comic Sans MS" charset="0"/>
                <a:cs typeface="+mn-cs"/>
              </a:rPr>
              <a:t>: </a:t>
            </a:r>
            <a:r>
              <a:rPr lang="en-US" sz="2000" dirty="0">
                <a:solidFill>
                  <a:srgbClr val="FF5050"/>
                </a:solidFill>
                <a:latin typeface="Comic Sans MS" charset="0"/>
                <a:cs typeface="+mn-cs"/>
              </a:rPr>
              <a:t>12*3/4 =9</a:t>
            </a:r>
          </a:p>
        </p:txBody>
      </p:sp>
      <p:sp>
        <p:nvSpPr>
          <p:cNvPr id="528395" name="Rectangle 11"/>
          <p:cNvSpPr>
            <a:spLocks noChangeArrowheads="1"/>
          </p:cNvSpPr>
          <p:nvPr/>
        </p:nvSpPr>
        <p:spPr bwMode="auto">
          <a:xfrm>
            <a:off x="4793704" y="5492080"/>
            <a:ext cx="2514600" cy="4572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33</a:t>
            </a:fld>
            <a:endParaRPr lang="en-US" dirty="0"/>
          </a:p>
        </p:txBody>
      </p:sp>
    </p:spTree>
    <p:extLst>
      <p:ext uri="{BB962C8B-B14F-4D97-AF65-F5344CB8AC3E}">
        <p14:creationId xmlns:p14="http://schemas.microsoft.com/office/powerpoint/2010/main" val="20984000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7618" name="Rectangle 2"/>
          <p:cNvSpPr>
            <a:spLocks noGrp="1" noChangeArrowheads="1"/>
          </p:cNvSpPr>
          <p:nvPr>
            <p:ph type="title"/>
          </p:nvPr>
        </p:nvSpPr>
        <p:spPr/>
        <p:txBody>
          <a:bodyPr/>
          <a:lstStyle/>
          <a:p>
            <a:pPr>
              <a:defRPr/>
            </a:pPr>
            <a:r>
              <a:rPr lang="en-US" dirty="0" err="1" smtClean="0">
                <a:cs typeface="+mj-cs"/>
              </a:rPr>
              <a:t>Randbereichsschätzungen</a:t>
            </a:r>
            <a:r>
              <a:rPr lang="en-US" dirty="0" smtClean="0">
                <a:cs typeface="+mj-cs"/>
              </a:rPr>
              <a:t> </a:t>
            </a:r>
            <a:r>
              <a:rPr lang="en-US" dirty="0" err="1" smtClean="0">
                <a:cs typeface="+mj-cs"/>
              </a:rPr>
              <a:t>für</a:t>
            </a:r>
            <a:r>
              <a:rPr lang="en-US" dirty="0" smtClean="0">
                <a:cs typeface="+mj-cs"/>
              </a:rPr>
              <a:t> </a:t>
            </a:r>
            <a:r>
              <a:rPr lang="en-US" dirty="0" err="1" smtClean="0">
                <a:cs typeface="+mj-cs"/>
              </a:rPr>
              <a:t>Summen</a:t>
            </a:r>
            <a:endParaRPr lang="en-US" dirty="0" smtClean="0">
              <a:cs typeface="+mj-cs"/>
            </a:endParaRPr>
          </a:p>
        </p:txBody>
      </p:sp>
      <p:sp>
        <p:nvSpPr>
          <p:cNvPr id="1647619" name="Rectangle 3"/>
          <p:cNvSpPr>
            <a:spLocks noGrp="1" noChangeArrowheads="1"/>
          </p:cNvSpPr>
          <p:nvPr>
            <p:ph type="body" idx="1"/>
          </p:nvPr>
        </p:nvSpPr>
        <p:spPr/>
        <p:txBody>
          <a:bodyPr/>
          <a:lstStyle/>
          <a:p>
            <a:pPr>
              <a:defRPr/>
            </a:pPr>
            <a:r>
              <a:rPr lang="en-US" sz="2000" b="1" u="sng" dirty="0" err="1" smtClean="0">
                <a:cs typeface="+mn-cs"/>
                <a:sym typeface="Symbol" charset="0"/>
              </a:rPr>
              <a:t>Hoeffding-Ungleichung</a:t>
            </a:r>
            <a:r>
              <a:rPr lang="en-US" sz="2000" u="sng" dirty="0" smtClean="0">
                <a:cs typeface="+mn-cs"/>
                <a:sym typeface="Symbol" charset="0"/>
              </a:rPr>
              <a:t>:</a:t>
            </a:r>
            <a:r>
              <a:rPr lang="en-US" sz="2000" dirty="0" smtClean="0">
                <a:cs typeface="+mn-cs"/>
                <a:sym typeface="Symbol" charset="0"/>
              </a:rPr>
              <a:t> </a:t>
            </a:r>
            <a:r>
              <a:rPr lang="en-US" sz="2000" dirty="0" err="1" smtClean="0">
                <a:cs typeface="+mn-cs"/>
                <a:sym typeface="Symbol" charset="0"/>
              </a:rPr>
              <a:t>Seien</a:t>
            </a:r>
            <a:r>
              <a:rPr lang="en-US" sz="2000" dirty="0" smtClean="0">
                <a:cs typeface="+mn-cs"/>
                <a:sym typeface="Symbol" charset="0"/>
              </a:rPr>
              <a:t> X</a:t>
            </a:r>
            <a:r>
              <a:rPr lang="en-US" sz="2000" baseline="-25000" dirty="0" smtClean="0">
                <a:cs typeface="+mn-cs"/>
                <a:sym typeface="Symbol" charset="0"/>
              </a:rPr>
              <a:t>1</a:t>
            </a:r>
            <a:r>
              <a:rPr lang="en-US" sz="2000" dirty="0" smtClean="0">
                <a:cs typeface="+mn-cs"/>
                <a:sym typeface="Symbol" charset="0"/>
              </a:rPr>
              <a:t>, ..., </a:t>
            </a:r>
            <a:r>
              <a:rPr lang="en-US" sz="2000" dirty="0" err="1" smtClean="0">
                <a:cs typeface="+mn-cs"/>
                <a:sym typeface="Symbol" charset="0"/>
              </a:rPr>
              <a:t>X</a:t>
            </a:r>
            <a:r>
              <a:rPr lang="en-US" sz="2000" baseline="-25000" dirty="0" err="1" smtClean="0">
                <a:cs typeface="+mn-cs"/>
                <a:sym typeface="Symbol" charset="0"/>
              </a:rPr>
              <a:t>m</a:t>
            </a:r>
            <a:r>
              <a:rPr lang="en-US" sz="2000" dirty="0" smtClean="0">
                <a:cs typeface="+mn-cs"/>
                <a:sym typeface="Symbol" charset="0"/>
              </a:rPr>
              <a:t> </a:t>
            </a:r>
            <a:r>
              <a:rPr lang="en-US" sz="2000" dirty="0" err="1" smtClean="0">
                <a:cs typeface="+mn-cs"/>
                <a:sym typeface="Symbol" charset="0"/>
              </a:rPr>
              <a:t>unabhängige</a:t>
            </a:r>
            <a:r>
              <a:rPr lang="en-US" sz="2000" dirty="0" smtClean="0">
                <a:cs typeface="+mn-cs"/>
                <a:sym typeface="Symbol" charset="0"/>
              </a:rPr>
              <a:t> </a:t>
            </a:r>
            <a:r>
              <a:rPr lang="en-US" sz="2000" dirty="0" err="1" smtClean="0">
                <a:cs typeface="+mn-cs"/>
                <a:sym typeface="Symbol" charset="0"/>
              </a:rPr>
              <a:t>Zufallsvariablenmit</a:t>
            </a:r>
            <a:r>
              <a:rPr lang="en-US" sz="2000" dirty="0" smtClean="0">
                <a:cs typeface="+mn-cs"/>
                <a:sym typeface="Symbol" charset="0"/>
              </a:rPr>
              <a:t> 0 ≤ X</a:t>
            </a:r>
            <a:r>
              <a:rPr lang="en-US" sz="2000" baseline="-25000" dirty="0" smtClean="0">
                <a:cs typeface="+mn-cs"/>
                <a:sym typeface="Symbol" charset="0"/>
              </a:rPr>
              <a:t>i</a:t>
            </a:r>
            <a:r>
              <a:rPr lang="en-US" sz="2000" dirty="0" smtClean="0">
                <a:cs typeface="+mn-cs"/>
                <a:sym typeface="Symbol" charset="0"/>
              </a:rPr>
              <a:t> ≤ r</a:t>
            </a:r>
            <a:r>
              <a:rPr lang="en-US" sz="2000" dirty="0" smtClean="0">
                <a:cs typeface="+mn-cs"/>
              </a:rPr>
              <a:t>. </a:t>
            </a:r>
            <a:br>
              <a:rPr lang="en-US" sz="2000" dirty="0" smtClean="0">
                <a:cs typeface="+mn-cs"/>
              </a:rPr>
            </a:br>
            <a:r>
              <a:rPr lang="en-US" sz="2000" dirty="0" smtClean="0">
                <a:cs typeface="+mn-cs"/>
              </a:rPr>
              <a:t/>
            </a:r>
            <a:br>
              <a:rPr lang="en-US" sz="2000" dirty="0" smtClean="0">
                <a:cs typeface="+mn-cs"/>
              </a:rPr>
            </a:br>
            <a:r>
              <a:rPr lang="en-US" sz="2000" dirty="0" err="1" smtClean="0">
                <a:cs typeface="+mn-cs"/>
              </a:rPr>
              <a:t>Sei</a:t>
            </a:r>
            <a:r>
              <a:rPr lang="en-US" sz="2000" dirty="0" smtClean="0">
                <a:cs typeface="+mn-cs"/>
              </a:rPr>
              <a:t>                             und       der </a:t>
            </a:r>
            <a:r>
              <a:rPr lang="en-US" sz="2000" dirty="0" err="1" smtClean="0">
                <a:cs typeface="+mn-cs"/>
              </a:rPr>
              <a:t>Erwartungswert</a:t>
            </a:r>
            <a:r>
              <a:rPr lang="en-US" sz="2000" dirty="0" smtClean="0">
                <a:cs typeface="+mn-cs"/>
              </a:rPr>
              <a:t> von </a:t>
            </a:r>
          </a:p>
          <a:p>
            <a:pPr marL="0" indent="0">
              <a:lnSpc>
                <a:spcPct val="120000"/>
              </a:lnSpc>
              <a:buNone/>
              <a:defRPr/>
            </a:pPr>
            <a:r>
              <a:rPr lang="en-US" sz="2000" dirty="0" smtClean="0">
                <a:cs typeface="+mn-cs"/>
              </a:rPr>
              <a:t>      </a:t>
            </a:r>
            <a:r>
              <a:rPr lang="en-US" sz="2000" dirty="0" err="1" smtClean="0">
                <a:cs typeface="+mn-cs"/>
              </a:rPr>
              <a:t>Dann</a:t>
            </a:r>
            <a:r>
              <a:rPr lang="en-US" sz="2000" dirty="0" smtClean="0">
                <a:cs typeface="+mn-cs"/>
              </a:rPr>
              <a:t> gilt </a:t>
            </a:r>
            <a:r>
              <a:rPr lang="en-US" sz="2000" dirty="0" err="1" smtClean="0">
                <a:cs typeface="+mn-cs"/>
              </a:rPr>
              <a:t>für</a:t>
            </a:r>
            <a:r>
              <a:rPr lang="en-US" sz="2000" dirty="0" smtClean="0">
                <a:cs typeface="+mn-cs"/>
              </a:rPr>
              <a:t> </a:t>
            </a:r>
            <a:r>
              <a:rPr lang="en-US" sz="2000" dirty="0" err="1" smtClean="0">
                <a:cs typeface="+mn-cs"/>
              </a:rPr>
              <a:t>alle</a:t>
            </a:r>
            <a:endParaRPr lang="en-US" sz="2000" dirty="0" smtClean="0">
              <a:cs typeface="+mn-cs"/>
              <a:sym typeface="Symbol" charset="0"/>
            </a:endParaRPr>
          </a:p>
        </p:txBody>
      </p:sp>
      <p:sp>
        <p:nvSpPr>
          <p:cNvPr id="1647620" name="Rectangle 4"/>
          <p:cNvSpPr>
            <a:spLocks noChangeArrowheads="1"/>
          </p:cNvSpPr>
          <p:nvPr/>
        </p:nvSpPr>
        <p:spPr bwMode="auto">
          <a:xfrm>
            <a:off x="467544" y="3429000"/>
            <a:ext cx="8676456"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en-US" sz="2000" dirty="0" err="1" smtClean="0">
                <a:cs typeface="+mn-cs"/>
              </a:rPr>
              <a:t>Anwendung</a:t>
            </a:r>
            <a:r>
              <a:rPr lang="en-US" sz="2000" dirty="0" smtClean="0">
                <a:cs typeface="+mn-cs"/>
              </a:rPr>
              <a:t> </a:t>
            </a:r>
            <a:r>
              <a:rPr lang="en-US" sz="2000" dirty="0" err="1" smtClean="0">
                <a:cs typeface="+mn-cs"/>
              </a:rPr>
              <a:t>für</a:t>
            </a:r>
            <a:r>
              <a:rPr lang="en-US" sz="2000" dirty="0" smtClean="0">
                <a:cs typeface="+mn-cs"/>
              </a:rPr>
              <a:t> </a:t>
            </a:r>
            <a:r>
              <a:rPr lang="en-US" sz="2000" dirty="0" err="1" smtClean="0">
                <a:cs typeface="+mn-cs"/>
              </a:rPr>
              <a:t>Anfragen</a:t>
            </a:r>
            <a:r>
              <a:rPr lang="en-US" sz="2000" dirty="0" smtClean="0">
                <a:cs typeface="+mn-cs"/>
              </a:rPr>
              <a:t> </a:t>
            </a:r>
            <a:r>
              <a:rPr lang="en-US" sz="2000" dirty="0" err="1" smtClean="0">
                <a:cs typeface="+mn-cs"/>
              </a:rPr>
              <a:t>mit</a:t>
            </a:r>
            <a:r>
              <a:rPr lang="en-US" sz="2000" dirty="0" smtClean="0">
                <a:cs typeface="+mn-cs"/>
              </a:rPr>
              <a:t> </a:t>
            </a:r>
            <a:r>
              <a:rPr lang="en-US" sz="2000" dirty="0" err="1" smtClean="0">
                <a:cs typeface="+mn-cs"/>
              </a:rPr>
              <a:t>Mittelwert</a:t>
            </a:r>
            <a:r>
              <a:rPr lang="en-US" sz="2000" dirty="0" smtClean="0">
                <a:cs typeface="+mn-cs"/>
              </a:rPr>
              <a:t>-Operation (</a:t>
            </a:r>
            <a:r>
              <a:rPr lang="en-US" sz="2000" dirty="0" err="1" smtClean="0">
                <a:cs typeface="+mn-cs"/>
              </a:rPr>
              <a:t>avg</a:t>
            </a:r>
            <a:r>
              <a:rPr lang="en-US" sz="2000" dirty="0" smtClean="0">
                <a:cs typeface="+mn-cs"/>
              </a:rPr>
              <a:t>)</a:t>
            </a:r>
            <a:r>
              <a:rPr lang="en-US" sz="2000" b="0" u="none" dirty="0" smtClean="0">
                <a:solidFill>
                  <a:schemeClr val="tx1"/>
                </a:solidFill>
                <a:cs typeface="+mn-cs"/>
              </a:rPr>
              <a:t> : </a:t>
            </a:r>
            <a:endParaRPr lang="en-US" sz="20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Untermenge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S, die das </a:t>
            </a:r>
            <a:r>
              <a:rPr lang="en-US" sz="1800" b="0" u="none" dirty="0" err="1" smtClean="0">
                <a:solidFill>
                  <a:schemeClr val="tx1"/>
                </a:solidFill>
                <a:cs typeface="+mn-cs"/>
              </a:rPr>
              <a:t>Prädikat</a:t>
            </a:r>
            <a:r>
              <a:rPr lang="en-US" sz="1800" b="0" u="none" dirty="0" smtClean="0">
                <a:solidFill>
                  <a:schemeClr val="tx1"/>
                </a:solidFill>
                <a:cs typeface="+mn-cs"/>
              </a:rPr>
              <a:t> </a:t>
            </a:r>
            <a:r>
              <a:rPr lang="en-US" sz="1800" b="0" u="none" dirty="0" err="1" smtClean="0">
                <a:solidFill>
                  <a:schemeClr val="tx1"/>
                </a:solidFill>
                <a:cs typeface="+mn-cs"/>
              </a:rPr>
              <a:t>erfüllt</a:t>
            </a:r>
            <a:r>
              <a:rPr lang="en-US" sz="1800" b="0" u="none" dirty="0" smtClean="0">
                <a:solidFill>
                  <a:schemeClr val="tx1"/>
                </a:solidFill>
                <a:cs typeface="+mn-cs"/>
              </a:rPr>
              <a:t> </a:t>
            </a:r>
            <a:br>
              <a:rPr lang="en-US" sz="1800" b="0" u="none" dirty="0" smtClean="0">
                <a:solidFill>
                  <a:schemeClr val="tx1"/>
                </a:solidFill>
                <a:cs typeface="+mn-cs"/>
              </a:rPr>
            </a:br>
            <a:r>
              <a:rPr lang="en-US" sz="1800" b="0" u="none" dirty="0" smtClean="0">
                <a:solidFill>
                  <a:schemeClr val="tx1"/>
                </a:solidFill>
                <a:cs typeface="+mn-cs"/>
              </a:rPr>
              <a:t>(</a:t>
            </a:r>
            <a:r>
              <a:rPr lang="en-US" sz="1800" b="0" u="none" dirty="0">
                <a:solidFill>
                  <a:schemeClr val="tx1"/>
                </a:solidFill>
                <a:cs typeface="+mn-cs"/>
              </a:rPr>
              <a:t>3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r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Bereich</a:t>
            </a:r>
            <a:r>
              <a:rPr lang="en-US" sz="1800" b="0" u="none" dirty="0" smtClean="0">
                <a:solidFill>
                  <a:schemeClr val="tx1"/>
                </a:solidFill>
                <a:cs typeface="+mn-cs"/>
              </a:rPr>
              <a:t> der </a:t>
            </a:r>
            <a:r>
              <a:rPr lang="en-US" sz="1800" b="0" u="none" dirty="0" err="1" smtClean="0">
                <a:solidFill>
                  <a:schemeClr val="tx1"/>
                </a:solidFill>
                <a:cs typeface="+mn-cs"/>
              </a:rPr>
              <a:t>Elemente</a:t>
            </a:r>
            <a:r>
              <a:rPr lang="en-US" sz="1800" b="0" u="none" dirty="0" smtClean="0">
                <a:solidFill>
                  <a:schemeClr val="tx1"/>
                </a:solidFill>
                <a:cs typeface="+mn-cs"/>
              </a:rPr>
              <a:t> </a:t>
            </a:r>
            <a:r>
              <a:rPr lang="en-US" dirty="0" smtClean="0">
                <a:cs typeface="+mn-cs"/>
              </a:rPr>
              <a:t>in der </a:t>
            </a:r>
            <a:r>
              <a:rPr lang="en-US" dirty="0" err="1" smtClean="0">
                <a:cs typeface="+mn-cs"/>
              </a:rPr>
              <a:t>Stichprobe</a:t>
            </a:r>
            <a:r>
              <a:rPr lang="en-US" dirty="0" smtClean="0">
                <a:cs typeface="+mn-cs"/>
              </a:rPr>
              <a:t> (</a:t>
            </a:r>
            <a:r>
              <a:rPr lang="en-US" sz="1800" b="0" u="none" dirty="0" smtClean="0">
                <a:solidFill>
                  <a:schemeClr val="tx1"/>
                </a:solidFill>
                <a:cs typeface="+mn-cs"/>
              </a:rPr>
              <a:t>8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342900" indent="-342900" algn="l">
              <a:lnSpc>
                <a:spcPct val="120000"/>
              </a:lnSpc>
              <a:spcBef>
                <a:spcPct val="20000"/>
              </a:spcBef>
              <a:buSzPct val="100000"/>
              <a:buFontTx/>
              <a:buChar char="•"/>
              <a:defRPr/>
            </a:pPr>
            <a:r>
              <a:rPr lang="en-US" sz="2000" b="0" u="none" dirty="0" err="1" smtClean="0">
                <a:solidFill>
                  <a:schemeClr val="tx1"/>
                </a:solidFill>
                <a:cs typeface="+mn-cs"/>
              </a:rPr>
              <a:t>Anwendung</a:t>
            </a:r>
            <a:r>
              <a:rPr lang="en-US" sz="2000" b="0" u="none" dirty="0" smtClean="0">
                <a:solidFill>
                  <a:schemeClr val="tx1"/>
                </a:solidFill>
                <a:cs typeface="+mn-cs"/>
              </a:rPr>
              <a:t> auf </a:t>
            </a:r>
            <a:r>
              <a:rPr lang="en-US" sz="2000" b="0" u="none" dirty="0" err="1" smtClean="0">
                <a:solidFill>
                  <a:schemeClr val="tx1"/>
                </a:solidFill>
                <a:cs typeface="+mn-cs"/>
              </a:rPr>
              <a:t>Zählanfragen</a:t>
            </a:r>
            <a:r>
              <a:rPr lang="en-US" sz="2000" b="0" u="none" dirty="0" smtClean="0">
                <a:solidFill>
                  <a:schemeClr val="tx1"/>
                </a:solidFill>
                <a:cs typeface="+mn-cs"/>
              </a:rPr>
              <a:t> (count):</a:t>
            </a:r>
            <a:endParaRPr lang="en-US" sz="2000" b="0" u="none" dirty="0">
              <a:solidFill>
                <a:schemeClr val="tx1"/>
              </a:solidFill>
              <a:cs typeface="+mn-cs"/>
            </a:endParaRPr>
          </a:p>
          <a:p>
            <a:pPr marL="742950" lvl="1" indent="-285750">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a:t>
            </a:r>
            <a:r>
              <a:rPr lang="en-US" sz="1800" b="0" i="1" u="none" dirty="0" smtClean="0">
                <a:solidFill>
                  <a:schemeClr val="tx1"/>
                </a:solidFill>
                <a:cs typeface="+mn-cs"/>
              </a:rPr>
              <a:t>S</a:t>
            </a:r>
            <a:r>
              <a:rPr lang="en-US" sz="1800" b="0" u="none" dirty="0" smtClean="0">
                <a:solidFill>
                  <a:schemeClr val="tx1"/>
                </a:solidFill>
                <a:cs typeface="+mn-cs"/>
              </a:rPr>
              <a:t> </a:t>
            </a:r>
            <a:r>
              <a:rPr lang="en-US" sz="1800" b="0" u="none" dirty="0">
                <a:solidFill>
                  <a:schemeClr val="tx1"/>
                </a:solidFill>
                <a:cs typeface="+mn-cs"/>
              </a:rPr>
              <a:t>(4 </a:t>
            </a:r>
            <a:r>
              <a:rPr lang="en-US" dirty="0" err="1"/>
              <a:t>im</a:t>
            </a:r>
            <a:r>
              <a:rPr lang="en-US" dirty="0"/>
              <a:t> </a:t>
            </a:r>
            <a:r>
              <a:rPr lang="en-US" dirty="0" err="1"/>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nSpc>
                <a:spcPct val="120000"/>
              </a:lnSpc>
              <a:spcBef>
                <a:spcPct val="20000"/>
              </a:spcBef>
              <a:buSzPct val="100000"/>
              <a:buFontTx/>
              <a:buChar char="–"/>
              <a:defRPr/>
            </a:pPr>
            <a:r>
              <a:rPr lang="en-US" sz="1800" b="0" u="none" dirty="0">
                <a:solidFill>
                  <a:schemeClr val="tx1"/>
                </a:solidFill>
                <a:cs typeface="+mn-cs"/>
              </a:rPr>
              <a:t>r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Anzahl</a:t>
            </a:r>
            <a:r>
              <a:rPr lang="en-US" sz="1800" b="0" u="none" dirty="0" smtClean="0">
                <a:solidFill>
                  <a:schemeClr val="tx1"/>
                </a:solidFill>
                <a:cs typeface="+mn-cs"/>
              </a:rPr>
              <a:t> der </a:t>
            </a:r>
            <a:r>
              <a:rPr lang="en-US" sz="1800" b="0" u="none" dirty="0" err="1" smtClean="0">
                <a:solidFill>
                  <a:schemeClr val="tx1"/>
                </a:solidFill>
                <a:cs typeface="+mn-cs"/>
              </a:rPr>
              <a:t>Elemente</a:t>
            </a:r>
            <a:r>
              <a:rPr lang="en-US" sz="1800" b="0" u="none" dirty="0" smtClean="0">
                <a:solidFill>
                  <a:schemeClr val="tx1"/>
                </a:solidFill>
                <a:cs typeface="+mn-cs"/>
              </a:rPr>
              <a:t> n </a:t>
            </a:r>
            <a:r>
              <a:rPr lang="en-US" sz="1800" b="0" u="none" dirty="0" err="1" smtClean="0">
                <a:solidFill>
                  <a:schemeClr val="tx1"/>
                </a:solidFill>
                <a:cs typeface="+mn-cs"/>
              </a:rPr>
              <a:t>im</a:t>
            </a:r>
            <a:r>
              <a:rPr lang="en-US" sz="1800" b="0" u="none" dirty="0" smtClean="0">
                <a:solidFill>
                  <a:schemeClr val="tx1"/>
                </a:solidFill>
                <a:cs typeface="+mn-cs"/>
              </a:rPr>
              <a:t> Strom (</a:t>
            </a:r>
            <a:r>
              <a:rPr lang="en-US" sz="1800" b="0" u="none" dirty="0">
                <a:solidFill>
                  <a:schemeClr val="tx1"/>
                </a:solidFill>
                <a:cs typeface="+mn-cs"/>
              </a:rPr>
              <a:t>12 </a:t>
            </a:r>
            <a:r>
              <a:rPr lang="en-US" dirty="0" err="1"/>
              <a:t>im</a:t>
            </a:r>
            <a:r>
              <a:rPr lang="en-US" dirty="0"/>
              <a:t> </a:t>
            </a:r>
            <a:r>
              <a:rPr lang="en-US" dirty="0" err="1"/>
              <a:t>Beispiel</a:t>
            </a:r>
            <a:r>
              <a:rPr lang="en-US" sz="1800" b="0" u="none" dirty="0" smtClean="0">
                <a:solidFill>
                  <a:schemeClr val="tx1"/>
                </a:solidFill>
                <a:cs typeface="+mn-cs"/>
              </a:rPr>
              <a:t>)</a:t>
            </a:r>
            <a:endParaRPr lang="en-US" sz="1800" b="0" u="none" dirty="0">
              <a:solidFill>
                <a:schemeClr val="tx1"/>
              </a:solidFill>
              <a:cs typeface="+mn-cs"/>
            </a:endParaRPr>
          </a:p>
        </p:txBody>
      </p:sp>
      <p:graphicFrame>
        <p:nvGraphicFramePr>
          <p:cNvPr id="22532" name="Object 5"/>
          <p:cNvGraphicFramePr>
            <a:graphicFrameLocks noChangeAspect="1"/>
          </p:cNvGraphicFramePr>
          <p:nvPr>
            <p:extLst>
              <p:ext uri="{D42A27DB-BD31-4B8C-83A1-F6EECF244321}">
                <p14:modId xmlns:p14="http://schemas.microsoft.com/office/powerpoint/2010/main" val="1130753998"/>
              </p:ext>
            </p:extLst>
          </p:nvPr>
        </p:nvGraphicFramePr>
        <p:xfrm>
          <a:off x="1691680" y="2560637"/>
          <a:ext cx="4038600" cy="868363"/>
        </p:xfrm>
        <a:graphic>
          <a:graphicData uri="http://schemas.openxmlformats.org/presentationml/2006/ole">
            <mc:AlternateContent xmlns:mc="http://schemas.openxmlformats.org/markup-compatibility/2006">
              <mc:Choice xmlns:v="urn:schemas-microsoft-com:vml" Requires="v">
                <p:oleObj spid="_x0000_s106165" name="Equation" r:id="rId4" imgW="1714500" imgH="368300" progId="Equation.3">
                  <p:embed/>
                </p:oleObj>
              </mc:Choice>
              <mc:Fallback>
                <p:oleObj name="Equation" r:id="rId4" imgW="17145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560637"/>
                        <a:ext cx="4038600" cy="8683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3" name="Object 6"/>
          <p:cNvGraphicFramePr>
            <a:graphicFrameLocks noChangeAspect="1"/>
          </p:cNvGraphicFramePr>
          <p:nvPr>
            <p:extLst>
              <p:ext uri="{D42A27DB-BD31-4B8C-83A1-F6EECF244321}">
                <p14:modId xmlns:p14="http://schemas.microsoft.com/office/powerpoint/2010/main" val="1955510770"/>
              </p:ext>
            </p:extLst>
          </p:nvPr>
        </p:nvGraphicFramePr>
        <p:xfrm>
          <a:off x="2757162" y="2524319"/>
          <a:ext cx="685800" cy="342900"/>
        </p:xfrm>
        <a:graphic>
          <a:graphicData uri="http://schemas.openxmlformats.org/presentationml/2006/ole">
            <mc:AlternateContent xmlns:mc="http://schemas.openxmlformats.org/markup-compatibility/2006">
              <mc:Choice xmlns:v="urn:schemas-microsoft-com:vml" Requires="v">
                <p:oleObj spid="_x0000_s106166"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7162" y="2524319"/>
                        <a:ext cx="685800"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4" name="Object 7"/>
          <p:cNvGraphicFramePr>
            <a:graphicFrameLocks noChangeAspect="1"/>
          </p:cNvGraphicFramePr>
          <p:nvPr>
            <p:extLst>
              <p:ext uri="{D42A27DB-BD31-4B8C-83A1-F6EECF244321}">
                <p14:modId xmlns:p14="http://schemas.microsoft.com/office/powerpoint/2010/main" val="3606671047"/>
              </p:ext>
            </p:extLst>
          </p:nvPr>
        </p:nvGraphicFramePr>
        <p:xfrm>
          <a:off x="1305812" y="1970884"/>
          <a:ext cx="1406525" cy="642938"/>
        </p:xfrm>
        <a:graphic>
          <a:graphicData uri="http://schemas.openxmlformats.org/presentationml/2006/ole">
            <mc:AlternateContent xmlns:mc="http://schemas.openxmlformats.org/markup-compatibility/2006">
              <mc:Choice xmlns:v="urn:schemas-microsoft-com:vml" Requires="v">
                <p:oleObj spid="_x0000_s106167" name="Equation" r:id="rId8" imgW="863225" imgH="393529" progId="Equation.3">
                  <p:embed/>
                </p:oleObj>
              </mc:Choice>
              <mc:Fallback>
                <p:oleObj name="Equation" r:id="rId8" imgW="8632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5812" y="1970884"/>
                        <a:ext cx="1406525" cy="642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5" name="Object 8"/>
          <p:cNvGraphicFramePr>
            <a:graphicFrameLocks noChangeAspect="1"/>
          </p:cNvGraphicFramePr>
          <p:nvPr>
            <p:extLst>
              <p:ext uri="{D42A27DB-BD31-4B8C-83A1-F6EECF244321}">
                <p14:modId xmlns:p14="http://schemas.microsoft.com/office/powerpoint/2010/main" val="1025974491"/>
              </p:ext>
            </p:extLst>
          </p:nvPr>
        </p:nvGraphicFramePr>
        <p:xfrm>
          <a:off x="3203848" y="2169254"/>
          <a:ext cx="349250" cy="381000"/>
        </p:xfrm>
        <a:graphic>
          <a:graphicData uri="http://schemas.openxmlformats.org/presentationml/2006/ole">
            <mc:AlternateContent xmlns:mc="http://schemas.openxmlformats.org/markup-compatibility/2006">
              <mc:Choice xmlns:v="urn:schemas-microsoft-com:vml" Requires="v">
                <p:oleObj spid="_x0000_s106168" name="Equation" r:id="rId10" imgW="152268" imgH="164957" progId="Equation.3">
                  <p:embed/>
                </p:oleObj>
              </mc:Choice>
              <mc:Fallback>
                <p:oleObj name="Equation" r:id="rId10" imgW="152268"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848" y="2169254"/>
                        <a:ext cx="349250" cy="381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2536" name="Object 9"/>
          <p:cNvGraphicFramePr>
            <a:graphicFrameLocks noChangeAspect="1"/>
          </p:cNvGraphicFramePr>
          <p:nvPr>
            <p:extLst>
              <p:ext uri="{D42A27DB-BD31-4B8C-83A1-F6EECF244321}">
                <p14:modId xmlns:p14="http://schemas.microsoft.com/office/powerpoint/2010/main" val="4038802113"/>
              </p:ext>
            </p:extLst>
          </p:nvPr>
        </p:nvGraphicFramePr>
        <p:xfrm>
          <a:off x="6228184" y="2145514"/>
          <a:ext cx="287338" cy="312738"/>
        </p:xfrm>
        <a:graphic>
          <a:graphicData uri="http://schemas.openxmlformats.org/presentationml/2006/ole">
            <mc:AlternateContent xmlns:mc="http://schemas.openxmlformats.org/markup-compatibility/2006">
              <mc:Choice xmlns:v="urn:schemas-microsoft-com:vml" Requires="v">
                <p:oleObj spid="_x0000_s106169" name="Formel" r:id="rId12" imgW="177646" imgH="190335" progId="Equation.3">
                  <p:embed/>
                </p:oleObj>
              </mc:Choice>
              <mc:Fallback>
                <p:oleObj name="Formel" r:id="rId12" imgW="177646" imgH="190335"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28184" y="2145514"/>
                        <a:ext cx="287338" cy="3127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34</a:t>
            </a:fld>
            <a:endParaRPr lang="en-US" dirty="0"/>
          </a:p>
        </p:txBody>
      </p:sp>
      <p:sp>
        <p:nvSpPr>
          <p:cNvPr id="2" name="Rechteck 1"/>
          <p:cNvSpPr/>
          <p:nvPr/>
        </p:nvSpPr>
        <p:spPr>
          <a:xfrm>
            <a:off x="2555776" y="6207695"/>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“Online Aggregation”. ACM SIGMOD </a:t>
            </a:r>
            <a:r>
              <a:rPr lang="de-DE" sz="1200" b="1" dirty="0">
                <a:solidFill>
                  <a:srgbClr val="FF0000"/>
                </a:solidFill>
              </a:rPr>
              <a:t>1997</a:t>
            </a:r>
          </a:p>
        </p:txBody>
      </p:sp>
    </p:spTree>
    <p:extLst>
      <p:ext uri="{BB962C8B-B14F-4D97-AF65-F5344CB8AC3E}">
        <p14:creationId xmlns:p14="http://schemas.microsoft.com/office/powerpoint/2010/main" val="14916919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title"/>
          </p:nvPr>
        </p:nvSpPr>
        <p:spPr>
          <a:xfrm>
            <a:off x="285328" y="136352"/>
            <a:ext cx="8175104" cy="628352"/>
          </a:xfrm>
        </p:spPr>
        <p:txBody>
          <a:bodyPr/>
          <a:lstStyle/>
          <a:p>
            <a:pPr>
              <a:defRPr/>
            </a:pPr>
            <a:r>
              <a:rPr lang="en-US" dirty="0" err="1"/>
              <a:t>Randbereichsschätzungen</a:t>
            </a:r>
            <a:r>
              <a:rPr lang="en-US" dirty="0"/>
              <a:t> </a:t>
            </a:r>
            <a:r>
              <a:rPr lang="en-US" dirty="0" err="1"/>
              <a:t>für</a:t>
            </a:r>
            <a:r>
              <a:rPr lang="en-US" dirty="0"/>
              <a:t> </a:t>
            </a:r>
            <a:r>
              <a:rPr lang="en-US" dirty="0" err="1" smtClean="0"/>
              <a:t>Summen</a:t>
            </a:r>
            <a:r>
              <a:rPr lang="en-US" dirty="0" smtClean="0"/>
              <a:t> (2)</a:t>
            </a:r>
            <a:endParaRPr lang="en-US" sz="3200" dirty="0" smtClean="0">
              <a:cs typeface="+mj-cs"/>
            </a:endParaRPr>
          </a:p>
        </p:txBody>
      </p:sp>
      <p:sp>
        <p:nvSpPr>
          <p:cNvPr id="1649667" name="Rectangle 3"/>
          <p:cNvSpPr>
            <a:spLocks noGrp="1" noChangeArrowheads="1"/>
          </p:cNvSpPr>
          <p:nvPr>
            <p:ph type="body" idx="1"/>
          </p:nvPr>
        </p:nvSpPr>
        <p:spPr>
          <a:xfrm>
            <a:off x="457200" y="1196975"/>
            <a:ext cx="8507288" cy="4968875"/>
          </a:xfrm>
        </p:spPr>
        <p:txBody>
          <a:bodyPr/>
          <a:lstStyle/>
          <a:p>
            <a:pPr marL="0" indent="0">
              <a:buNone/>
              <a:defRPr/>
            </a:pPr>
            <a:r>
              <a:rPr lang="en-US" sz="2000" dirty="0" err="1" smtClean="0">
                <a:cs typeface="+mn-cs"/>
              </a:rPr>
              <a:t>Für</a:t>
            </a:r>
            <a:r>
              <a:rPr lang="en-US" sz="2000" dirty="0" smtClean="0">
                <a:cs typeface="+mn-cs"/>
              </a:rPr>
              <a:t> Bernoulli-</a:t>
            </a:r>
            <a:r>
              <a:rPr lang="en-US" sz="2000" dirty="0" err="1" smtClean="0">
                <a:cs typeface="+mn-cs"/>
              </a:rPr>
              <a:t>Versuche</a:t>
            </a:r>
            <a:r>
              <a:rPr lang="en-US" sz="2000" dirty="0" smtClean="0">
                <a:cs typeface="+mn-cs"/>
              </a:rPr>
              <a:t> (</a:t>
            </a:r>
            <a:r>
              <a:rPr lang="en-US" sz="2000" dirty="0" err="1" smtClean="0">
                <a:cs typeface="+mn-cs"/>
              </a:rPr>
              <a:t>zwei</a:t>
            </a:r>
            <a:r>
              <a:rPr lang="en-US" sz="2000" dirty="0" smtClean="0">
                <a:cs typeface="+mn-cs"/>
              </a:rPr>
              <a:t> </a:t>
            </a:r>
            <a:r>
              <a:rPr lang="en-US" sz="2000" dirty="0" err="1" smtClean="0">
                <a:cs typeface="+mn-cs"/>
              </a:rPr>
              <a:t>mögliche</a:t>
            </a:r>
            <a:r>
              <a:rPr lang="en-US" sz="2000" dirty="0" smtClean="0">
                <a:cs typeface="+mn-cs"/>
              </a:rPr>
              <a:t> Erg.) </a:t>
            </a:r>
            <a:r>
              <a:rPr lang="en-US" sz="2000" dirty="0" err="1" smtClean="0">
                <a:cs typeface="+mn-cs"/>
              </a:rPr>
              <a:t>sogar</a:t>
            </a:r>
            <a:r>
              <a:rPr lang="en-US" sz="2000" dirty="0" smtClean="0">
                <a:cs typeface="+mn-cs"/>
              </a:rPr>
              <a:t> </a:t>
            </a:r>
            <a:r>
              <a:rPr lang="en-US" sz="2000" dirty="0" err="1" smtClean="0">
                <a:cs typeface="+mn-cs"/>
              </a:rPr>
              <a:t>stärke</a:t>
            </a:r>
            <a:r>
              <a:rPr lang="en-US" sz="2000" dirty="0" smtClean="0">
                <a:cs typeface="+mn-cs"/>
              </a:rPr>
              <a:t> </a:t>
            </a:r>
            <a:r>
              <a:rPr lang="en-US" sz="2000" dirty="0" err="1" smtClean="0">
                <a:cs typeface="+mn-cs"/>
              </a:rPr>
              <a:t>Eingrenzung</a:t>
            </a:r>
            <a:r>
              <a:rPr lang="en-US" sz="2000" dirty="0" smtClean="0">
                <a:cs typeface="+mn-cs"/>
              </a:rPr>
              <a:t> </a:t>
            </a:r>
            <a:r>
              <a:rPr lang="en-US" sz="2000" dirty="0" err="1" smtClean="0">
                <a:cs typeface="+mn-cs"/>
              </a:rPr>
              <a:t>möglich</a:t>
            </a:r>
            <a:r>
              <a:rPr lang="en-US" sz="2000" dirty="0" smtClean="0">
                <a:cs typeface="+mn-cs"/>
              </a:rPr>
              <a:t>:</a:t>
            </a:r>
            <a:endParaRPr lang="en-US" sz="2000" dirty="0" smtClean="0">
              <a:cs typeface="+mn-cs"/>
              <a:sym typeface="Symbol" charset="0"/>
            </a:endParaRPr>
          </a:p>
          <a:p>
            <a:pPr>
              <a:defRPr/>
            </a:pPr>
            <a:r>
              <a:rPr lang="en-US" sz="2000" b="1" u="sng" dirty="0" err="1" smtClean="0">
                <a:cs typeface="+mn-cs"/>
                <a:sym typeface="Symbol" charset="0"/>
              </a:rPr>
              <a:t>Chernoff</a:t>
            </a:r>
            <a:r>
              <a:rPr lang="en-US" sz="2000" b="1" u="sng" dirty="0" smtClean="0">
                <a:cs typeface="+mn-cs"/>
                <a:sym typeface="Symbol" charset="0"/>
              </a:rPr>
              <a:t> </a:t>
            </a:r>
            <a:r>
              <a:rPr lang="en-US" sz="2000" b="1" u="sng" dirty="0" err="1" smtClean="0">
                <a:cs typeface="+mn-cs"/>
                <a:sym typeface="Symbol" charset="0"/>
              </a:rPr>
              <a:t>Abschätzung</a:t>
            </a:r>
            <a:r>
              <a:rPr lang="en-US" sz="2000" u="sng" dirty="0" smtClean="0">
                <a:cs typeface="+mn-cs"/>
                <a:sym typeface="Symbol" charset="0"/>
              </a:rPr>
              <a:t>:</a:t>
            </a:r>
            <a:r>
              <a:rPr lang="en-US" sz="2000" dirty="0" smtClean="0">
                <a:cs typeface="+mn-cs"/>
                <a:sym typeface="Symbol" charset="0"/>
              </a:rPr>
              <a:t> </a:t>
            </a:r>
            <a:r>
              <a:rPr lang="en-US" sz="2000" dirty="0" err="1" smtClean="0">
                <a:cs typeface="+mn-cs"/>
                <a:sym typeface="Symbol" charset="0"/>
              </a:rPr>
              <a:t>Seien</a:t>
            </a:r>
            <a:r>
              <a:rPr lang="en-US" sz="2000" dirty="0" smtClean="0">
                <a:cs typeface="+mn-cs"/>
                <a:sym typeface="Symbol" charset="0"/>
              </a:rPr>
              <a:t> </a:t>
            </a:r>
            <a:r>
              <a:rPr lang="en-US" sz="2000" i="1" dirty="0" smtClean="0">
                <a:cs typeface="+mn-cs"/>
                <a:sym typeface="Symbol" charset="0"/>
              </a:rPr>
              <a:t>X</a:t>
            </a:r>
            <a:r>
              <a:rPr lang="en-US" sz="2000" i="1" baseline="-25000" dirty="0" smtClean="0">
                <a:cs typeface="+mn-cs"/>
                <a:sym typeface="Symbol" charset="0"/>
              </a:rPr>
              <a:t>1</a:t>
            </a:r>
            <a:r>
              <a:rPr lang="en-US" sz="2000" i="1" dirty="0" smtClean="0">
                <a:cs typeface="+mn-cs"/>
                <a:sym typeface="Symbol" charset="0"/>
              </a:rPr>
              <a:t>, ..., </a:t>
            </a:r>
            <a:r>
              <a:rPr lang="en-US" sz="2000" i="1" dirty="0" err="1" smtClean="0">
                <a:cs typeface="+mn-cs"/>
                <a:sym typeface="Symbol" charset="0"/>
              </a:rPr>
              <a:t>X</a:t>
            </a:r>
            <a:r>
              <a:rPr lang="en-US" sz="2000" i="1" baseline="-25000" dirty="0" err="1" smtClean="0">
                <a:cs typeface="+mn-cs"/>
                <a:sym typeface="Symbol" charset="0"/>
              </a:rPr>
              <a:t>m</a:t>
            </a:r>
            <a:r>
              <a:rPr lang="en-US" sz="2000" i="1" dirty="0" smtClean="0">
                <a:cs typeface="+mn-cs"/>
                <a:sym typeface="Symbol" charset="0"/>
              </a:rPr>
              <a:t> </a:t>
            </a:r>
            <a:r>
              <a:rPr lang="en-US" sz="2000" dirty="0" err="1" smtClean="0">
                <a:cs typeface="+mn-cs"/>
                <a:sym typeface="Symbol" charset="0"/>
              </a:rPr>
              <a:t>unabhängige</a:t>
            </a:r>
            <a:r>
              <a:rPr lang="en-US" sz="2000" dirty="0" smtClean="0">
                <a:cs typeface="+mn-cs"/>
                <a:sym typeface="Symbol" charset="0"/>
              </a:rPr>
              <a:t> </a:t>
            </a:r>
            <a:r>
              <a:rPr lang="en-US" sz="2000" dirty="0" err="1" smtClean="0">
                <a:cs typeface="+mn-cs"/>
                <a:sym typeface="Symbol" charset="0"/>
              </a:rPr>
              <a:t>Zufallsvariable</a:t>
            </a:r>
            <a:r>
              <a:rPr lang="en-US" sz="2000" dirty="0" smtClean="0">
                <a:cs typeface="+mn-cs"/>
                <a:sym typeface="Symbol" charset="0"/>
              </a:rPr>
              <a:t> </a:t>
            </a:r>
            <a:r>
              <a:rPr lang="en-US" sz="2000" dirty="0" err="1" smtClean="0">
                <a:cs typeface="+mn-cs"/>
                <a:sym typeface="Symbol" charset="0"/>
              </a:rPr>
              <a:t>für</a:t>
            </a:r>
            <a:r>
              <a:rPr lang="en-US" sz="2000" dirty="0" smtClean="0">
                <a:cs typeface="+mn-cs"/>
                <a:sym typeface="Symbol" charset="0"/>
              </a:rPr>
              <a:t> Bernoulli-</a:t>
            </a:r>
            <a:r>
              <a:rPr lang="en-US" sz="2000" dirty="0" err="1" smtClean="0">
                <a:cs typeface="+mn-cs"/>
                <a:sym typeface="Symbol" charset="0"/>
              </a:rPr>
              <a:t>Versuche</a:t>
            </a:r>
            <a:r>
              <a:rPr lang="en-US" sz="2000" dirty="0" smtClean="0">
                <a:cs typeface="+mn-cs"/>
                <a:sym typeface="Symbol" charset="0"/>
              </a:rPr>
              <a:t>, so </a:t>
            </a:r>
            <a:r>
              <a:rPr lang="en-US" sz="2000" dirty="0" err="1" smtClean="0">
                <a:cs typeface="+mn-cs"/>
                <a:sym typeface="Symbol" charset="0"/>
              </a:rPr>
              <a:t>dass</a:t>
            </a:r>
            <a:r>
              <a:rPr lang="en-US" sz="2000" dirty="0" smtClean="0">
                <a:cs typeface="+mn-cs"/>
                <a:sym typeface="Symbol" charset="0"/>
              </a:rPr>
              <a:t> </a:t>
            </a:r>
            <a:r>
              <a:rPr lang="en-US" sz="2000" i="1" dirty="0" err="1" smtClean="0">
                <a:cs typeface="+mn-cs"/>
                <a:sym typeface="Symbol" charset="0"/>
              </a:rPr>
              <a:t>Pr</a:t>
            </a:r>
            <a:r>
              <a:rPr lang="en-US" sz="2000" i="1" dirty="0" smtClean="0">
                <a:cs typeface="+mn-cs"/>
                <a:sym typeface="Symbol" charset="0"/>
              </a:rPr>
              <a:t>[X</a:t>
            </a:r>
            <a:r>
              <a:rPr lang="en-US" sz="2000" i="1" baseline="-25000" dirty="0" smtClean="0">
                <a:cs typeface="+mn-cs"/>
                <a:sym typeface="Symbol" charset="0"/>
              </a:rPr>
              <a:t>i</a:t>
            </a:r>
            <a:r>
              <a:rPr lang="en-US" sz="2000" i="1" dirty="0" smtClean="0">
                <a:cs typeface="+mn-cs"/>
                <a:sym typeface="Symbol" charset="0"/>
              </a:rPr>
              <a:t>=1] = p </a:t>
            </a:r>
            <a:r>
              <a:rPr lang="en-US" sz="2000" dirty="0" smtClean="0">
                <a:cs typeface="+mn-cs"/>
                <a:sym typeface="Symbol" charset="0"/>
              </a:rPr>
              <a:t>(</a:t>
            </a:r>
            <a:r>
              <a:rPr lang="en-US" sz="2000" i="1" dirty="0" err="1" smtClean="0">
                <a:cs typeface="+mn-cs"/>
                <a:sym typeface="Symbol" charset="0"/>
              </a:rPr>
              <a:t>Pr</a:t>
            </a:r>
            <a:r>
              <a:rPr lang="en-US" sz="2000" i="1" dirty="0" smtClean="0">
                <a:cs typeface="+mn-cs"/>
                <a:sym typeface="Symbol" charset="0"/>
              </a:rPr>
              <a:t>[X</a:t>
            </a:r>
            <a:r>
              <a:rPr lang="en-US" sz="2000" i="1" baseline="-25000" dirty="0" smtClean="0">
                <a:cs typeface="+mn-cs"/>
                <a:sym typeface="Symbol" charset="0"/>
              </a:rPr>
              <a:t>i</a:t>
            </a:r>
            <a:r>
              <a:rPr lang="en-US" sz="2000" i="1" dirty="0" smtClean="0">
                <a:cs typeface="+mn-cs"/>
                <a:sym typeface="Symbol" charset="0"/>
              </a:rPr>
              <a:t>=0] = 1-p</a:t>
            </a:r>
            <a:r>
              <a:rPr lang="en-US" sz="2000" dirty="0" smtClean="0">
                <a:cs typeface="+mn-cs"/>
                <a:sym typeface="Symbol" charset="0"/>
              </a:rPr>
              <a:t>) </a:t>
            </a:r>
          </a:p>
          <a:p>
            <a:pPr>
              <a:defRPr/>
            </a:pPr>
            <a:r>
              <a:rPr lang="en-US" sz="2000" dirty="0" err="1" smtClean="0">
                <a:cs typeface="+mn-cs"/>
              </a:rPr>
              <a:t>Sei</a:t>
            </a:r>
            <a:r>
              <a:rPr lang="en-US" sz="2000" dirty="0" smtClean="0">
                <a:cs typeface="+mn-cs"/>
              </a:rPr>
              <a:t>                       und                    der </a:t>
            </a:r>
            <a:r>
              <a:rPr lang="en-US" sz="2000" dirty="0" err="1" smtClean="0">
                <a:cs typeface="+mn-cs"/>
              </a:rPr>
              <a:t>Erwartungswert</a:t>
            </a:r>
            <a:r>
              <a:rPr lang="en-US" sz="2000" dirty="0" smtClean="0">
                <a:cs typeface="+mn-cs"/>
              </a:rPr>
              <a:t> von     </a:t>
            </a:r>
          </a:p>
          <a:p>
            <a:pPr>
              <a:defRPr/>
            </a:pPr>
            <a:r>
              <a:rPr lang="en-US" sz="2000" dirty="0" err="1" smtClean="0">
                <a:cs typeface="+mn-cs"/>
              </a:rPr>
              <a:t>Dann</a:t>
            </a:r>
            <a:r>
              <a:rPr lang="en-US" sz="2000" dirty="0" smtClean="0">
                <a:cs typeface="+mn-cs"/>
              </a:rPr>
              <a:t> gilt, </a:t>
            </a:r>
            <a:r>
              <a:rPr lang="en-US" sz="2000" dirty="0" err="1" smtClean="0">
                <a:cs typeface="+mn-cs"/>
              </a:rPr>
              <a:t>für</a:t>
            </a:r>
            <a:r>
              <a:rPr lang="en-US" sz="2000" dirty="0" smtClean="0">
                <a:cs typeface="+mn-cs"/>
              </a:rPr>
              <a:t> </a:t>
            </a:r>
            <a:r>
              <a:rPr lang="en-US" sz="2000" dirty="0" err="1" smtClean="0">
                <a:cs typeface="+mn-cs"/>
              </a:rPr>
              <a:t>jedes</a:t>
            </a:r>
            <a:r>
              <a:rPr lang="en-US" sz="2000" dirty="0" smtClean="0">
                <a:cs typeface="+mn-cs"/>
              </a:rPr>
              <a:t> </a:t>
            </a:r>
            <a:endParaRPr lang="en-US" sz="2000" dirty="0" smtClean="0">
              <a:cs typeface="+mn-cs"/>
              <a:sym typeface="Symbol" charset="0"/>
            </a:endParaRPr>
          </a:p>
        </p:txBody>
      </p:sp>
      <p:sp>
        <p:nvSpPr>
          <p:cNvPr id="1649668" name="Rectangle 4"/>
          <p:cNvSpPr>
            <a:spLocks noChangeArrowheads="1"/>
          </p:cNvSpPr>
          <p:nvPr/>
        </p:nvSpPr>
        <p:spPr bwMode="auto">
          <a:xfrm>
            <a:off x="467544" y="3933056"/>
            <a:ext cx="8676456" cy="21267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marL="342900" indent="-342900" algn="l">
              <a:lnSpc>
                <a:spcPct val="120000"/>
              </a:lnSpc>
              <a:spcBef>
                <a:spcPct val="20000"/>
              </a:spcBef>
              <a:buSzPct val="100000"/>
              <a:buFontTx/>
              <a:buChar char="•"/>
              <a:defRPr/>
            </a:pPr>
            <a:r>
              <a:rPr lang="en-US" sz="2000" b="0" u="none" dirty="0" err="1" smtClean="0">
                <a:solidFill>
                  <a:schemeClr val="tx1"/>
                </a:solidFill>
                <a:cs typeface="+mn-cs"/>
              </a:rPr>
              <a:t>Verwendung</a:t>
            </a:r>
            <a:r>
              <a:rPr lang="en-US" sz="2000" b="0" u="none" dirty="0" smtClean="0">
                <a:solidFill>
                  <a:schemeClr val="tx1"/>
                </a:solidFill>
                <a:cs typeface="+mn-cs"/>
              </a:rPr>
              <a:t> </a:t>
            </a:r>
            <a:r>
              <a:rPr lang="en-US" sz="2000" b="0" u="none" dirty="0" err="1" smtClean="0">
                <a:solidFill>
                  <a:schemeClr val="tx1"/>
                </a:solidFill>
                <a:cs typeface="+mn-cs"/>
              </a:rPr>
              <a:t>für</a:t>
            </a:r>
            <a:r>
              <a:rPr lang="en-US" sz="2000" b="0" u="none" dirty="0" smtClean="0">
                <a:solidFill>
                  <a:schemeClr val="tx1"/>
                </a:solidFill>
                <a:cs typeface="+mn-cs"/>
              </a:rPr>
              <a:t> </a:t>
            </a:r>
            <a:r>
              <a:rPr lang="en-US" sz="2000" dirty="0" err="1" smtClean="0">
                <a:cs typeface="+mn-cs"/>
              </a:rPr>
              <a:t>Anzahlanfrage</a:t>
            </a:r>
            <a:r>
              <a:rPr lang="en-US" sz="2000" dirty="0" smtClean="0">
                <a:cs typeface="+mn-cs"/>
              </a:rPr>
              <a:t> (</a:t>
            </a:r>
            <a:r>
              <a:rPr lang="en-US" sz="2000" b="0" u="none" dirty="0" smtClean="0">
                <a:solidFill>
                  <a:schemeClr val="tx2"/>
                </a:solidFill>
                <a:cs typeface="+mn-cs"/>
              </a:rPr>
              <a:t>count</a:t>
            </a:r>
            <a:r>
              <a:rPr lang="en-US" sz="2000" b="0" u="none" dirty="0" smtClean="0">
                <a:solidFill>
                  <a:schemeClr val="tx1"/>
                </a:solidFill>
                <a:cs typeface="+mn-cs"/>
              </a:rPr>
              <a:t> queries):</a:t>
            </a:r>
            <a:endParaRPr lang="en-US" sz="20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m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Größe</a:t>
            </a:r>
            <a:r>
              <a:rPr lang="en-US" sz="1800" b="0" u="none" dirty="0" smtClean="0">
                <a:solidFill>
                  <a:schemeClr val="tx1"/>
                </a:solidFill>
                <a:cs typeface="+mn-cs"/>
              </a:rPr>
              <a:t> der </a:t>
            </a:r>
            <a:r>
              <a:rPr lang="en-US" sz="1800" b="0" u="none" dirty="0" err="1" smtClean="0">
                <a:solidFill>
                  <a:schemeClr val="tx1"/>
                </a:solidFill>
                <a:cs typeface="+mn-cs"/>
              </a:rPr>
              <a:t>Stichprobe</a:t>
            </a:r>
            <a:r>
              <a:rPr lang="en-US" sz="1800" b="0" u="none" dirty="0" smtClean="0">
                <a:solidFill>
                  <a:schemeClr val="tx1"/>
                </a:solidFill>
                <a:cs typeface="+mn-cs"/>
              </a:rPr>
              <a:t> S (</a:t>
            </a:r>
            <a:r>
              <a:rPr lang="en-US" sz="1800" b="0" u="none" dirty="0">
                <a:solidFill>
                  <a:schemeClr val="tx1"/>
                </a:solidFill>
                <a:cs typeface="+mn-cs"/>
              </a:rPr>
              <a:t>4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742950" lvl="1" indent="-285750" algn="l">
              <a:lnSpc>
                <a:spcPct val="120000"/>
              </a:lnSpc>
              <a:spcBef>
                <a:spcPct val="20000"/>
              </a:spcBef>
              <a:buSzPct val="100000"/>
              <a:buFontTx/>
              <a:buChar char="–"/>
              <a:defRPr/>
            </a:pPr>
            <a:r>
              <a:rPr lang="en-US" sz="1800" b="0" u="none" dirty="0">
                <a:solidFill>
                  <a:schemeClr val="tx1"/>
                </a:solidFill>
                <a:cs typeface="+mn-cs"/>
              </a:rPr>
              <a:t>p </a:t>
            </a:r>
            <a:r>
              <a:rPr lang="en-US" sz="1800" b="0" u="none" dirty="0" err="1" smtClean="0">
                <a:solidFill>
                  <a:schemeClr val="tx1"/>
                </a:solidFill>
                <a:cs typeface="+mn-cs"/>
              </a:rPr>
              <a:t>ist</a:t>
            </a:r>
            <a:r>
              <a:rPr lang="en-US" sz="1800" b="0" u="none" dirty="0" smtClean="0">
                <a:solidFill>
                  <a:schemeClr val="tx1"/>
                </a:solidFill>
                <a:cs typeface="+mn-cs"/>
              </a:rPr>
              <a:t> </a:t>
            </a:r>
            <a:r>
              <a:rPr lang="en-US" sz="1800" b="0" u="none" dirty="0" err="1" smtClean="0">
                <a:solidFill>
                  <a:schemeClr val="tx1"/>
                </a:solidFill>
                <a:cs typeface="+mn-cs"/>
              </a:rPr>
              <a:t>Anteil</a:t>
            </a:r>
            <a:r>
              <a:rPr lang="en-US" sz="1800" b="0" u="none" dirty="0" smtClean="0">
                <a:solidFill>
                  <a:schemeClr val="tx1"/>
                </a:solidFill>
                <a:cs typeface="+mn-cs"/>
              </a:rPr>
              <a:t> der </a:t>
            </a:r>
            <a:r>
              <a:rPr lang="en-US" sz="1800" b="0" u="none" dirty="0" err="1" smtClean="0">
                <a:solidFill>
                  <a:schemeClr val="tx1"/>
                </a:solidFill>
                <a:cs typeface="+mn-cs"/>
              </a:rPr>
              <a:t>ungeraden</a:t>
            </a:r>
            <a:r>
              <a:rPr lang="en-US" sz="1800" b="0" u="none" dirty="0" smtClean="0">
                <a:solidFill>
                  <a:schemeClr val="tx1"/>
                </a:solidFill>
                <a:cs typeface="+mn-cs"/>
              </a:rPr>
              <a:t> </a:t>
            </a:r>
            <a:r>
              <a:rPr lang="en-US" sz="1800" b="0" u="none" dirty="0" err="1" smtClean="0">
                <a:solidFill>
                  <a:schemeClr val="tx1"/>
                </a:solidFill>
                <a:cs typeface="+mn-cs"/>
              </a:rPr>
              <a:t>Elemente</a:t>
            </a:r>
            <a:r>
              <a:rPr lang="en-US" sz="1800" b="0" u="none" dirty="0" smtClean="0">
                <a:solidFill>
                  <a:schemeClr val="tx1"/>
                </a:solidFill>
                <a:cs typeface="+mn-cs"/>
              </a:rPr>
              <a:t> </a:t>
            </a:r>
            <a:r>
              <a:rPr lang="en-US" sz="1800" b="0" u="none" dirty="0" err="1" smtClean="0">
                <a:solidFill>
                  <a:schemeClr val="tx1"/>
                </a:solidFill>
                <a:cs typeface="+mn-cs"/>
              </a:rPr>
              <a:t>im</a:t>
            </a:r>
            <a:r>
              <a:rPr lang="en-US" sz="1800" b="0" u="none" dirty="0" smtClean="0">
                <a:solidFill>
                  <a:schemeClr val="tx1"/>
                </a:solidFill>
                <a:cs typeface="+mn-cs"/>
              </a:rPr>
              <a:t> Strom (</a:t>
            </a:r>
            <a:r>
              <a:rPr lang="en-US" sz="1800" b="0" u="none" dirty="0">
                <a:solidFill>
                  <a:schemeClr val="tx1"/>
                </a:solidFill>
                <a:cs typeface="+mn-cs"/>
              </a:rPr>
              <a:t>2/3 </a:t>
            </a:r>
            <a:r>
              <a:rPr lang="en-US" sz="1800" b="0" u="none" dirty="0" err="1" smtClean="0">
                <a:solidFill>
                  <a:schemeClr val="tx1"/>
                </a:solidFill>
                <a:cs typeface="+mn-cs"/>
              </a:rPr>
              <a:t>im</a:t>
            </a:r>
            <a:r>
              <a:rPr lang="en-US" sz="1800" b="0" u="none" dirty="0" smtClean="0">
                <a:solidFill>
                  <a:schemeClr val="tx1"/>
                </a:solidFill>
                <a:cs typeface="+mn-cs"/>
              </a:rPr>
              <a:t> </a:t>
            </a:r>
            <a:r>
              <a:rPr lang="en-US" sz="1800" b="0" u="none" dirty="0" err="1" smtClean="0">
                <a:solidFill>
                  <a:schemeClr val="tx1"/>
                </a:solidFill>
                <a:cs typeface="+mn-cs"/>
              </a:rPr>
              <a:t>Beispiel</a:t>
            </a:r>
            <a:r>
              <a:rPr lang="en-US" sz="1800" b="0" u="none" dirty="0" smtClean="0">
                <a:solidFill>
                  <a:schemeClr val="tx1"/>
                </a:solidFill>
                <a:cs typeface="+mn-cs"/>
              </a:rPr>
              <a:t>)</a:t>
            </a:r>
            <a:endParaRPr lang="en-US" sz="1800" b="0" u="none" dirty="0">
              <a:solidFill>
                <a:schemeClr val="tx1"/>
              </a:solidFill>
              <a:cs typeface="+mn-cs"/>
            </a:endParaRPr>
          </a:p>
          <a:p>
            <a:pPr marL="342900" indent="-342900" algn="l">
              <a:lnSpc>
                <a:spcPct val="120000"/>
              </a:lnSpc>
              <a:spcBef>
                <a:spcPct val="20000"/>
              </a:spcBef>
              <a:buSzPct val="100000"/>
              <a:buFontTx/>
              <a:buChar char="•"/>
              <a:defRPr/>
            </a:pPr>
            <a:r>
              <a:rPr lang="en-US" sz="2000" b="0" u="none" dirty="0" err="1" smtClean="0">
                <a:solidFill>
                  <a:schemeClr val="tx1"/>
                </a:solidFill>
                <a:cs typeface="+mn-cs"/>
              </a:rPr>
              <a:t>Anmerkung</a:t>
            </a:r>
            <a:r>
              <a:rPr lang="en-US" sz="2000" b="0" u="none" dirty="0" smtClean="0">
                <a:solidFill>
                  <a:schemeClr val="tx1"/>
                </a:solidFill>
                <a:cs typeface="+mn-cs"/>
              </a:rPr>
              <a:t>: </a:t>
            </a:r>
            <a:r>
              <a:rPr lang="en-US" sz="2000" b="0" u="none" dirty="0" err="1" smtClean="0">
                <a:solidFill>
                  <a:schemeClr val="tx1"/>
                </a:solidFill>
                <a:cs typeface="+mn-cs"/>
              </a:rPr>
              <a:t>Chernoff</a:t>
            </a:r>
            <a:r>
              <a:rPr lang="en-US" sz="2000" dirty="0" err="1" smtClean="0">
                <a:cs typeface="+mn-cs"/>
              </a:rPr>
              <a:t>-Abschätzung</a:t>
            </a:r>
            <a:r>
              <a:rPr lang="en-US" sz="2000" dirty="0" smtClean="0">
                <a:cs typeface="+mn-cs"/>
              </a:rPr>
              <a:t> </a:t>
            </a:r>
            <a:r>
              <a:rPr lang="en-US" sz="2000" dirty="0" err="1" smtClean="0">
                <a:cs typeface="+mn-cs"/>
              </a:rPr>
              <a:t>liefert</a:t>
            </a:r>
            <a:r>
              <a:rPr lang="en-US" sz="2000" dirty="0" smtClean="0">
                <a:cs typeface="+mn-cs"/>
              </a:rPr>
              <a:t> </a:t>
            </a:r>
            <a:r>
              <a:rPr lang="en-US" sz="2000" dirty="0" err="1" smtClean="0">
                <a:cs typeface="+mn-cs"/>
              </a:rPr>
              <a:t>engere</a:t>
            </a:r>
            <a:r>
              <a:rPr lang="en-US" sz="2000" dirty="0" smtClean="0">
                <a:cs typeface="+mn-cs"/>
              </a:rPr>
              <a:t> </a:t>
            </a:r>
            <a:r>
              <a:rPr lang="en-US" sz="2000" dirty="0" err="1" smtClean="0">
                <a:cs typeface="+mn-cs"/>
              </a:rPr>
              <a:t>Grenzen</a:t>
            </a:r>
            <a:r>
              <a:rPr lang="en-US" sz="2000" dirty="0" smtClean="0">
                <a:cs typeface="+mn-cs"/>
              </a:rPr>
              <a:t> </a:t>
            </a:r>
            <a:r>
              <a:rPr lang="en-US" sz="2000" dirty="0" err="1" smtClean="0">
                <a:cs typeface="+mn-cs"/>
              </a:rPr>
              <a:t>für</a:t>
            </a:r>
            <a:r>
              <a:rPr lang="en-US" sz="2000" dirty="0" smtClean="0">
                <a:cs typeface="+mn-cs"/>
              </a:rPr>
              <a:t> </a:t>
            </a:r>
            <a:r>
              <a:rPr lang="en-US" sz="2000" dirty="0" err="1" smtClean="0">
                <a:cs typeface="+mn-cs"/>
              </a:rPr>
              <a:t>Anzahlanfragen</a:t>
            </a:r>
            <a:r>
              <a:rPr lang="en-US" sz="2000" dirty="0" smtClean="0">
                <a:cs typeface="+mn-cs"/>
              </a:rPr>
              <a:t> </a:t>
            </a:r>
            <a:r>
              <a:rPr lang="en-US" sz="2000" dirty="0" err="1" smtClean="0">
                <a:cs typeface="+mn-cs"/>
              </a:rPr>
              <a:t>als</a:t>
            </a:r>
            <a:r>
              <a:rPr lang="en-US" sz="2000" dirty="0" smtClean="0">
                <a:cs typeface="+mn-cs"/>
              </a:rPr>
              <a:t> die </a:t>
            </a:r>
            <a:r>
              <a:rPr lang="en-US" sz="2000" dirty="0" err="1" smtClean="0">
                <a:cs typeface="+mn-cs"/>
              </a:rPr>
              <a:t>Hoeffding-Ungleichung</a:t>
            </a:r>
            <a:endParaRPr lang="en-US" sz="2000" b="0" u="none" dirty="0">
              <a:solidFill>
                <a:schemeClr val="tx1"/>
              </a:solidFill>
              <a:cs typeface="+mn-cs"/>
            </a:endParaRPr>
          </a:p>
        </p:txBody>
      </p:sp>
      <p:graphicFrame>
        <p:nvGraphicFramePr>
          <p:cNvPr id="24580" name="Object 5"/>
          <p:cNvGraphicFramePr>
            <a:graphicFrameLocks noChangeAspect="1"/>
          </p:cNvGraphicFramePr>
          <p:nvPr/>
        </p:nvGraphicFramePr>
        <p:xfrm>
          <a:off x="2495550" y="2873375"/>
          <a:ext cx="4129088" cy="835025"/>
        </p:xfrm>
        <a:graphic>
          <a:graphicData uri="http://schemas.openxmlformats.org/presentationml/2006/ole">
            <mc:AlternateContent xmlns:mc="http://schemas.openxmlformats.org/markup-compatibility/2006">
              <mc:Choice xmlns:v="urn:schemas-microsoft-com:vml" Requires="v">
                <p:oleObj spid="_x0000_s107189" name="Equation" r:id="rId4" imgW="1752600" imgH="355600" progId="Equation.3">
                  <p:embed/>
                </p:oleObj>
              </mc:Choice>
              <mc:Fallback>
                <p:oleObj name="Equation" r:id="rId4" imgW="17526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2873375"/>
                        <a:ext cx="4129088" cy="8350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1" name="Object 6"/>
          <p:cNvGraphicFramePr>
            <a:graphicFrameLocks noChangeAspect="1"/>
          </p:cNvGraphicFramePr>
          <p:nvPr>
            <p:extLst>
              <p:ext uri="{D42A27DB-BD31-4B8C-83A1-F6EECF244321}">
                <p14:modId xmlns:p14="http://schemas.microsoft.com/office/powerpoint/2010/main" val="4142737455"/>
              </p:ext>
            </p:extLst>
          </p:nvPr>
        </p:nvGraphicFramePr>
        <p:xfrm>
          <a:off x="2987824" y="2613890"/>
          <a:ext cx="685800" cy="342900"/>
        </p:xfrm>
        <a:graphic>
          <a:graphicData uri="http://schemas.openxmlformats.org/presentationml/2006/ole">
            <mc:AlternateContent xmlns:mc="http://schemas.openxmlformats.org/markup-compatibility/2006">
              <mc:Choice xmlns:v="urn:schemas-microsoft-com:vml" Requires="v">
                <p:oleObj spid="_x0000_s107190" name="Equation" r:id="rId6" imgW="355138" imgH="177569" progId="Equation.3">
                  <p:embed/>
                </p:oleObj>
              </mc:Choice>
              <mc:Fallback>
                <p:oleObj name="Equation" r:id="rId6" imgW="355138"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613890"/>
                        <a:ext cx="685800" cy="3429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2" name="Object 7"/>
          <p:cNvGraphicFramePr>
            <a:graphicFrameLocks noChangeAspect="1"/>
          </p:cNvGraphicFramePr>
          <p:nvPr>
            <p:extLst>
              <p:ext uri="{D42A27DB-BD31-4B8C-83A1-F6EECF244321}">
                <p14:modId xmlns:p14="http://schemas.microsoft.com/office/powerpoint/2010/main" val="2074502068"/>
              </p:ext>
            </p:extLst>
          </p:nvPr>
        </p:nvGraphicFramePr>
        <p:xfrm>
          <a:off x="1259632" y="2242237"/>
          <a:ext cx="1160462" cy="434975"/>
        </p:xfrm>
        <a:graphic>
          <a:graphicData uri="http://schemas.openxmlformats.org/presentationml/2006/ole">
            <mc:AlternateContent xmlns:mc="http://schemas.openxmlformats.org/markup-compatibility/2006">
              <mc:Choice xmlns:v="urn:schemas-microsoft-com:vml" Requires="v">
                <p:oleObj spid="_x0000_s107191" name="Equation" r:id="rId8" imgW="710891" imgH="266584" progId="Equation.3">
                  <p:embed/>
                </p:oleObj>
              </mc:Choice>
              <mc:Fallback>
                <p:oleObj name="Equation" r:id="rId8" imgW="710891" imgH="266584"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9632" y="2242237"/>
                        <a:ext cx="1160462"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4583" name="Object 8"/>
          <p:cNvGraphicFramePr>
            <a:graphicFrameLocks noChangeAspect="1"/>
          </p:cNvGraphicFramePr>
          <p:nvPr>
            <p:extLst>
              <p:ext uri="{D42A27DB-BD31-4B8C-83A1-F6EECF244321}">
                <p14:modId xmlns:p14="http://schemas.microsoft.com/office/powerpoint/2010/main" val="2227630546"/>
              </p:ext>
            </p:extLst>
          </p:nvPr>
        </p:nvGraphicFramePr>
        <p:xfrm>
          <a:off x="2930256" y="2311507"/>
          <a:ext cx="950038" cy="316203"/>
        </p:xfrm>
        <a:graphic>
          <a:graphicData uri="http://schemas.openxmlformats.org/presentationml/2006/ole">
            <mc:AlternateContent xmlns:mc="http://schemas.openxmlformats.org/markup-compatibility/2006">
              <mc:Choice xmlns:v="urn:schemas-microsoft-com:vml" Requires="v">
                <p:oleObj spid="_x0000_s107192" name="Equation" r:id="rId10" imgW="494870" imgH="164957" progId="Equation.3">
                  <p:embed/>
                </p:oleObj>
              </mc:Choice>
              <mc:Fallback>
                <p:oleObj name="Equation" r:id="rId10" imgW="494870" imgH="164957"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0256" y="2311507"/>
                        <a:ext cx="950038" cy="316203"/>
                      </a:xfrm>
                      <a:prstGeom prst="rect">
                        <a:avLst/>
                      </a:prstGeom>
                      <a:noFill/>
                      <a:ln>
                        <a:noFill/>
                      </a:ln>
                      <a:effectLst/>
                      <a:extLst/>
                    </p:spPr>
                  </p:pic>
                </p:oleObj>
              </mc:Fallback>
            </mc:AlternateContent>
          </a:graphicData>
        </a:graphic>
      </p:graphicFrame>
      <p:graphicFrame>
        <p:nvGraphicFramePr>
          <p:cNvPr id="24584" name="Object 9"/>
          <p:cNvGraphicFramePr>
            <a:graphicFrameLocks noChangeAspect="1"/>
          </p:cNvGraphicFramePr>
          <p:nvPr>
            <p:extLst>
              <p:ext uri="{D42A27DB-BD31-4B8C-83A1-F6EECF244321}">
                <p14:modId xmlns:p14="http://schemas.microsoft.com/office/powerpoint/2010/main" val="38459423"/>
              </p:ext>
            </p:extLst>
          </p:nvPr>
        </p:nvGraphicFramePr>
        <p:xfrm>
          <a:off x="6536568" y="2296616"/>
          <a:ext cx="287338" cy="268288"/>
        </p:xfrm>
        <a:graphic>
          <a:graphicData uri="http://schemas.openxmlformats.org/presentationml/2006/ole">
            <mc:AlternateContent xmlns:mc="http://schemas.openxmlformats.org/markup-compatibility/2006">
              <mc:Choice xmlns:v="urn:schemas-microsoft-com:vml" Requires="v">
                <p:oleObj spid="_x0000_s107193" name="Formel" r:id="rId12" imgW="177492" imgH="164814" progId="Equation.3">
                  <p:embed/>
                </p:oleObj>
              </mc:Choice>
              <mc:Fallback>
                <p:oleObj name="Formel" r:id="rId12" imgW="177492" imgH="164814"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36568" y="2296616"/>
                        <a:ext cx="287338" cy="268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35</a:t>
            </a:fld>
            <a:endParaRPr lang="en-US" dirty="0"/>
          </a:p>
        </p:txBody>
      </p:sp>
      <p:sp>
        <p:nvSpPr>
          <p:cNvPr id="11" name="Rechteck 10"/>
          <p:cNvSpPr/>
          <p:nvPr/>
        </p:nvSpPr>
        <p:spPr>
          <a:xfrm>
            <a:off x="2555776" y="6237312"/>
            <a:ext cx="4176464" cy="461665"/>
          </a:xfrm>
          <a:prstGeom prst="rect">
            <a:avLst/>
          </a:prstGeom>
        </p:spPr>
        <p:txBody>
          <a:bodyPr wrap="square">
            <a:spAutoFit/>
          </a:bodyPr>
          <a:lstStyle/>
          <a:p>
            <a:r>
              <a:rPr lang="de-DE" sz="1200" dirty="0">
                <a:solidFill>
                  <a:srgbClr val="0000FF"/>
                </a:solidFill>
              </a:rPr>
              <a:t>J. M. </a:t>
            </a:r>
            <a:r>
              <a:rPr lang="de-DE" sz="1200" dirty="0" err="1">
                <a:solidFill>
                  <a:srgbClr val="0000FF"/>
                </a:solidFill>
              </a:rPr>
              <a:t>Hellerstein</a:t>
            </a:r>
            <a:r>
              <a:rPr lang="de-DE" sz="1200" dirty="0">
                <a:solidFill>
                  <a:srgbClr val="0000FF"/>
                </a:solidFill>
              </a:rPr>
              <a:t>, P. J. Haas, </a:t>
            </a:r>
            <a:r>
              <a:rPr lang="de-DE" sz="1200" dirty="0" err="1">
                <a:solidFill>
                  <a:srgbClr val="0000FF"/>
                </a:solidFill>
              </a:rPr>
              <a:t>and</a:t>
            </a:r>
            <a:r>
              <a:rPr lang="de-DE" sz="1200" dirty="0">
                <a:solidFill>
                  <a:srgbClr val="0000FF"/>
                </a:solidFill>
              </a:rPr>
              <a:t> H. J. Wang. “Online Aggregation”. ACM SIGMOD </a:t>
            </a:r>
            <a:r>
              <a:rPr lang="de-DE" sz="1200" b="1" dirty="0">
                <a:solidFill>
                  <a:srgbClr val="FF0000"/>
                </a:solidFill>
              </a:rPr>
              <a:t>1997</a:t>
            </a:r>
          </a:p>
        </p:txBody>
      </p:sp>
    </p:spTree>
    <p:extLst>
      <p:ext uri="{BB962C8B-B14F-4D97-AF65-F5344CB8AC3E}">
        <p14:creationId xmlns:p14="http://schemas.microsoft.com/office/powerpoint/2010/main" val="646272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Stichprobem</a:t>
            </a:r>
            <a:r>
              <a:rPr lang="en-US" dirty="0" smtClean="0">
                <a:ea typeface="+mj-ea"/>
              </a:rPr>
              <a:t> </a:t>
            </a:r>
            <a:r>
              <a:rPr lang="en-US" dirty="0" err="1" smtClean="0">
                <a:ea typeface="+mj-ea"/>
              </a:rPr>
              <a:t>für</a:t>
            </a:r>
            <a:r>
              <a:rPr lang="en-US" dirty="0" smtClean="0">
                <a:ea typeface="+mj-ea"/>
              </a:rPr>
              <a:t> </a:t>
            </a:r>
            <a:r>
              <a:rPr lang="en-US" dirty="0" err="1" smtClean="0">
                <a:ea typeface="+mj-ea"/>
              </a:rPr>
              <a:t>Datenströme</a:t>
            </a:r>
            <a:endParaRPr lang="en-US" dirty="0">
              <a:ea typeface="+mj-ea"/>
            </a:endParaRPr>
          </a:p>
        </p:txBody>
      </p:sp>
      <p:sp>
        <p:nvSpPr>
          <p:cNvPr id="24579" name="Content Placeholder 2"/>
          <p:cNvSpPr>
            <a:spLocks noGrp="1"/>
          </p:cNvSpPr>
          <p:nvPr>
            <p:ph idx="1"/>
          </p:nvPr>
        </p:nvSpPr>
        <p:spPr>
          <a:xfrm>
            <a:off x="457200" y="1295400"/>
            <a:ext cx="8458200" cy="5410200"/>
          </a:xfrm>
        </p:spPr>
        <p:txBody>
          <a:bodyPr>
            <a:normAutofit/>
          </a:bodyPr>
          <a:lstStyle/>
          <a:p>
            <a:r>
              <a:rPr lang="en-US" b="1" dirty="0" smtClean="0">
                <a:ea typeface="ＭＳ Ｐゴシック" pitchFamily="34" charset="-128"/>
              </a:rPr>
              <a:t>(1)</a:t>
            </a:r>
            <a:r>
              <a:rPr lang="en-US" dirty="0" smtClean="0">
                <a:ea typeface="ＭＳ Ｐゴシック" pitchFamily="34" charset="-128"/>
              </a:rPr>
              <a:t> </a:t>
            </a:r>
            <a:r>
              <a:rPr lang="en-US" dirty="0" err="1" smtClean="0">
                <a:ea typeface="ＭＳ Ｐゴシック" pitchFamily="34" charset="-128"/>
              </a:rPr>
              <a:t>Betrachtung</a:t>
            </a:r>
            <a:r>
              <a:rPr lang="en-US" dirty="0" smtClean="0">
                <a:ea typeface="ＭＳ Ｐゴシック" pitchFamily="34" charset="-128"/>
              </a:rPr>
              <a:t> </a:t>
            </a:r>
            <a:r>
              <a:rPr lang="en-US" dirty="0" err="1" smtClean="0">
                <a:ea typeface="ＭＳ Ｐゴシック" pitchFamily="34" charset="-128"/>
              </a:rPr>
              <a:t>einer</a:t>
            </a:r>
            <a:r>
              <a:rPr lang="en-US" dirty="0" smtClean="0">
                <a:ea typeface="ＭＳ Ｐゴシック" pitchFamily="34" charset="-128"/>
              </a:rPr>
              <a:t> </a:t>
            </a:r>
            <a:r>
              <a:rPr lang="en-US" b="1" dirty="0" err="1" smtClean="0">
                <a:solidFill>
                  <a:srgbClr val="008000"/>
                </a:solidFill>
                <a:ea typeface="ＭＳ Ｐゴシック" pitchFamily="34" charset="-128"/>
              </a:rPr>
              <a:t>festgelegten</a:t>
            </a:r>
            <a:r>
              <a:rPr lang="en-US" b="1" dirty="0" smtClean="0">
                <a:solidFill>
                  <a:srgbClr val="008000"/>
                </a:solidFill>
                <a:ea typeface="ＭＳ Ｐゴシック" pitchFamily="34" charset="-128"/>
              </a:rPr>
              <a:t> </a:t>
            </a:r>
            <a:r>
              <a:rPr lang="en-US" b="1" dirty="0" err="1" smtClean="0">
                <a:solidFill>
                  <a:srgbClr val="008000"/>
                </a:solidFill>
                <a:ea typeface="ＭＳ Ｐゴシック" pitchFamily="34" charset="-128"/>
              </a:rPr>
              <a:t>Teilmenge</a:t>
            </a:r>
            <a:r>
              <a:rPr lang="en-US" b="1" dirty="0" smtClean="0">
                <a:solidFill>
                  <a:srgbClr val="008000"/>
                </a:solidFill>
                <a:ea typeface="ＭＳ Ｐゴシック" pitchFamily="34" charset="-128"/>
              </a:rPr>
              <a:t> </a:t>
            </a:r>
            <a:r>
              <a:rPr lang="en-US" dirty="0" smtClean="0">
                <a:ea typeface="ＭＳ Ｐゴシック" pitchFamily="34" charset="-128"/>
              </a:rPr>
              <a:t>der </a:t>
            </a:r>
            <a:r>
              <a:rPr lang="en-US" dirty="0" err="1" smtClean="0">
                <a:ea typeface="ＭＳ Ｐゴシック" pitchFamily="34" charset="-128"/>
              </a:rPr>
              <a:t>Elemente</a:t>
            </a:r>
            <a:r>
              <a:rPr lang="en-US" dirty="0" smtClean="0">
                <a:ea typeface="ＭＳ Ｐゴシック" pitchFamily="34" charset="-128"/>
              </a:rPr>
              <a:t>, die </a:t>
            </a:r>
            <a:r>
              <a:rPr lang="en-US" dirty="0" err="1" smtClean="0">
                <a:ea typeface="ＭＳ Ｐゴシック" pitchFamily="34" charset="-128"/>
              </a:rPr>
              <a:t>im</a:t>
            </a:r>
            <a:r>
              <a:rPr lang="en-US" dirty="0" smtClean="0">
                <a:ea typeface="ＭＳ Ｐゴシック" pitchFamily="34" charset="-128"/>
              </a:rPr>
              <a:t> </a:t>
            </a:r>
            <a:r>
              <a:rPr lang="en-US" dirty="0" err="1" smtClean="0">
                <a:ea typeface="ＭＳ Ｐゴシック" pitchFamily="34" charset="-128"/>
              </a:rPr>
              <a:t>Datenstrom</a:t>
            </a:r>
            <a:r>
              <a:rPr lang="en-US" dirty="0" smtClean="0">
                <a:ea typeface="ＭＳ Ｐゴシック" pitchFamily="34" charset="-128"/>
              </a:rPr>
              <a:t> </a:t>
            </a:r>
            <a:r>
              <a:rPr lang="en-US" dirty="0" err="1" smtClean="0">
                <a:ea typeface="ＭＳ Ｐゴシック" pitchFamily="34" charset="-128"/>
              </a:rPr>
              <a:t>auftreten</a:t>
            </a:r>
            <a:r>
              <a:rPr lang="en-US" dirty="0" smtClean="0">
                <a:ea typeface="ＭＳ Ｐゴシック" pitchFamily="34" charset="-128"/>
              </a:rPr>
              <a:t> (</a:t>
            </a:r>
            <a:r>
              <a:rPr lang="en-US" dirty="0" err="1" smtClean="0">
                <a:ea typeface="ＭＳ Ｐゴシック" pitchFamily="34" charset="-128"/>
              </a:rPr>
              <a:t>z.B</a:t>
            </a:r>
            <a:r>
              <a:rPr lang="en-US" dirty="0" smtClean="0">
                <a:ea typeface="ＭＳ Ｐゴシック" pitchFamily="34" charset="-128"/>
              </a:rPr>
              <a:t>. 1 von 10)</a:t>
            </a:r>
          </a:p>
          <a:p>
            <a:r>
              <a:rPr lang="en-US" b="1" dirty="0" smtClean="0"/>
              <a:t>(2)</a:t>
            </a:r>
            <a:r>
              <a:rPr lang="en-US" dirty="0" smtClean="0"/>
              <a:t> </a:t>
            </a:r>
            <a:r>
              <a:rPr lang="en-US" dirty="0" err="1" smtClean="0"/>
              <a:t>Extraktion</a:t>
            </a:r>
            <a:r>
              <a:rPr lang="en-US" dirty="0" smtClean="0"/>
              <a:t> </a:t>
            </a:r>
            <a:r>
              <a:rPr lang="en-US" dirty="0" err="1" smtClean="0"/>
              <a:t>einer</a:t>
            </a:r>
            <a:r>
              <a:rPr lang="en-US" dirty="0" smtClean="0"/>
              <a:t> </a:t>
            </a:r>
            <a:r>
              <a:rPr lang="en-US" b="1" dirty="0" err="1" smtClean="0">
                <a:solidFill>
                  <a:srgbClr val="008000"/>
                </a:solidFill>
              </a:rPr>
              <a:t>Teilmenge</a:t>
            </a:r>
            <a:r>
              <a:rPr lang="en-US" b="1" dirty="0" smtClean="0">
                <a:solidFill>
                  <a:srgbClr val="008000"/>
                </a:solidFill>
              </a:rPr>
              <a:t> fester </a:t>
            </a:r>
            <a:r>
              <a:rPr lang="en-US" b="1" dirty="0" err="1" smtClean="0">
                <a:solidFill>
                  <a:srgbClr val="008000"/>
                </a:solidFill>
              </a:rPr>
              <a:t>Größe</a:t>
            </a:r>
            <a:r>
              <a:rPr lang="en-US" b="1" dirty="0" smtClean="0">
                <a:solidFill>
                  <a:srgbClr val="008000"/>
                </a:solidFill>
              </a:rPr>
              <a:t> </a:t>
            </a:r>
            <a:br>
              <a:rPr lang="en-US" b="1" dirty="0" smtClean="0">
                <a:solidFill>
                  <a:srgbClr val="008000"/>
                </a:solidFill>
              </a:rPr>
            </a:br>
            <a:r>
              <a:rPr lang="en-US" dirty="0" err="1" smtClean="0"/>
              <a:t>über</a:t>
            </a:r>
            <a:r>
              <a:rPr lang="en-US" dirty="0" smtClean="0"/>
              <a:t> </a:t>
            </a:r>
            <a:r>
              <a:rPr lang="en-US" dirty="0" err="1" smtClean="0"/>
              <a:t>einem</a:t>
            </a:r>
            <a:r>
              <a:rPr lang="en-US" dirty="0" smtClean="0"/>
              <a:t> </a:t>
            </a:r>
            <a:r>
              <a:rPr lang="en-US" dirty="0" err="1" smtClean="0"/>
              <a:t>potentiell</a:t>
            </a:r>
            <a:r>
              <a:rPr lang="en-US" dirty="0" smtClean="0"/>
              <a:t> </a:t>
            </a:r>
            <a:r>
              <a:rPr lang="en-US" dirty="0" err="1" smtClean="0"/>
              <a:t>unendlichen</a:t>
            </a:r>
            <a:r>
              <a:rPr lang="en-US" dirty="0" smtClean="0"/>
              <a:t> Strom</a:t>
            </a:r>
            <a:endParaRPr lang="en-US" dirty="0"/>
          </a:p>
          <a:p>
            <a:pPr lvl="1"/>
            <a:r>
              <a:rPr lang="en-US" dirty="0" err="1" smtClean="0">
                <a:solidFill>
                  <a:srgbClr val="D60093"/>
                </a:solidFill>
              </a:rPr>
              <a:t>Zu</a:t>
            </a:r>
            <a:r>
              <a:rPr lang="en-US" dirty="0" smtClean="0">
                <a:solidFill>
                  <a:srgbClr val="D60093"/>
                </a:solidFill>
              </a:rPr>
              <a:t> </a:t>
            </a:r>
            <a:r>
              <a:rPr lang="en-US" dirty="0" err="1" smtClean="0">
                <a:solidFill>
                  <a:srgbClr val="D60093"/>
                </a:solidFill>
              </a:rPr>
              <a:t>jedem</a:t>
            </a:r>
            <a:r>
              <a:rPr lang="en-US" dirty="0" smtClean="0">
                <a:solidFill>
                  <a:srgbClr val="D60093"/>
                </a:solidFill>
              </a:rPr>
              <a:t> </a:t>
            </a:r>
            <a:r>
              <a:rPr lang="en-US" dirty="0" err="1" smtClean="0">
                <a:solidFill>
                  <a:srgbClr val="D60093"/>
                </a:solidFill>
              </a:rPr>
              <a:t>Zeitpunkt</a:t>
            </a:r>
            <a:r>
              <a:rPr lang="en-US" dirty="0" smtClean="0">
                <a:solidFill>
                  <a:srgbClr val="D60093"/>
                </a:solidFill>
              </a:rPr>
              <a:t> k </a:t>
            </a:r>
            <a:r>
              <a:rPr lang="en-US" dirty="0" err="1" smtClean="0">
                <a:solidFill>
                  <a:srgbClr val="D60093"/>
                </a:solidFill>
              </a:rPr>
              <a:t>liegt</a:t>
            </a:r>
            <a:r>
              <a:rPr lang="en-US" dirty="0" smtClean="0">
                <a:solidFill>
                  <a:srgbClr val="D60093"/>
                </a:solidFill>
              </a:rPr>
              <a:t> </a:t>
            </a:r>
            <a:r>
              <a:rPr lang="en-US" dirty="0" err="1" smtClean="0">
                <a:solidFill>
                  <a:srgbClr val="D60093"/>
                </a:solidFill>
              </a:rPr>
              <a:t>eine</a:t>
            </a:r>
            <a:r>
              <a:rPr lang="en-US" dirty="0" smtClean="0">
                <a:solidFill>
                  <a:srgbClr val="D60093"/>
                </a:solidFill>
              </a:rPr>
              <a:t> </a:t>
            </a:r>
            <a:r>
              <a:rPr lang="en-US" dirty="0" err="1" smtClean="0">
                <a:solidFill>
                  <a:srgbClr val="D60093"/>
                </a:solidFill>
              </a:rPr>
              <a:t>Teilmenge</a:t>
            </a:r>
            <a:r>
              <a:rPr lang="en-US" dirty="0" smtClean="0">
                <a:solidFill>
                  <a:srgbClr val="D60093"/>
                </a:solidFill>
              </a:rPr>
              <a:t> der </a:t>
            </a:r>
            <a:r>
              <a:rPr lang="en-US" dirty="0" err="1" smtClean="0">
                <a:solidFill>
                  <a:srgbClr val="D60093"/>
                </a:solidFill>
              </a:rPr>
              <a:t>Größe</a:t>
            </a:r>
            <a:r>
              <a:rPr lang="en-US" dirty="0" smtClean="0">
                <a:solidFill>
                  <a:srgbClr val="D60093"/>
                </a:solidFill>
              </a:rPr>
              <a:t> s </a:t>
            </a:r>
            <a:r>
              <a:rPr lang="en-US" dirty="0" err="1" smtClean="0">
                <a:solidFill>
                  <a:srgbClr val="D60093"/>
                </a:solidFill>
              </a:rPr>
              <a:t>vor</a:t>
            </a:r>
            <a:endParaRPr lang="en-US" dirty="0" smtClean="0">
              <a:solidFill>
                <a:srgbClr val="D60093"/>
              </a:solidFill>
            </a:endParaRPr>
          </a:p>
          <a:p>
            <a:pPr lvl="1"/>
            <a:r>
              <a:rPr lang="en-US" b="1" dirty="0" smtClean="0"/>
              <a:t>Was </a:t>
            </a:r>
            <a:r>
              <a:rPr lang="en-US" b="1" dirty="0" err="1" smtClean="0"/>
              <a:t>sind</a:t>
            </a:r>
            <a:r>
              <a:rPr lang="en-US" b="1" dirty="0" smtClean="0"/>
              <a:t> die </a:t>
            </a:r>
            <a:r>
              <a:rPr lang="en-US" b="1" dirty="0" err="1" smtClean="0"/>
              <a:t>Eigenschaften</a:t>
            </a:r>
            <a:r>
              <a:rPr lang="en-US" b="1" dirty="0" smtClean="0"/>
              <a:t> der </a:t>
            </a:r>
            <a:r>
              <a:rPr lang="en-US" b="1" dirty="0" err="1" smtClean="0"/>
              <a:t>Teilmenge</a:t>
            </a:r>
            <a:r>
              <a:rPr lang="en-US" b="1" dirty="0" smtClean="0"/>
              <a:t>, die </a:t>
            </a:r>
            <a:r>
              <a:rPr lang="en-US" b="1" dirty="0" err="1" smtClean="0"/>
              <a:t>verwaltet</a:t>
            </a:r>
            <a:r>
              <a:rPr lang="en-US" b="1" dirty="0" smtClean="0"/>
              <a:t> </a:t>
            </a:r>
            <a:r>
              <a:rPr lang="en-US" b="1" dirty="0" err="1" smtClean="0"/>
              <a:t>wird</a:t>
            </a:r>
            <a:r>
              <a:rPr lang="en-US" b="1" dirty="0" smtClean="0"/>
              <a:t>?</a:t>
            </a:r>
            <a:br>
              <a:rPr lang="en-US" b="1" dirty="0" smtClean="0"/>
            </a:br>
            <a:r>
              <a:rPr lang="en-US" dirty="0" err="1" smtClean="0"/>
              <a:t>Für</a:t>
            </a:r>
            <a:r>
              <a:rPr lang="en-US" dirty="0" smtClean="0"/>
              <a:t> </a:t>
            </a:r>
            <a:r>
              <a:rPr lang="en-US" dirty="0" err="1" smtClean="0"/>
              <a:t>alle</a:t>
            </a:r>
            <a:r>
              <a:rPr lang="en-US" dirty="0" smtClean="0"/>
              <a:t> </a:t>
            </a:r>
            <a:r>
              <a:rPr lang="en-US" dirty="0" err="1" smtClean="0"/>
              <a:t>Zeitpunkte</a:t>
            </a:r>
            <a:r>
              <a:rPr lang="en-US" dirty="0" smtClean="0"/>
              <a:t> k, </a:t>
            </a:r>
            <a:r>
              <a:rPr lang="en-US" dirty="0" err="1" smtClean="0"/>
              <a:t>soll</a:t>
            </a:r>
            <a:r>
              <a:rPr lang="en-US" dirty="0" smtClean="0"/>
              <a:t> </a:t>
            </a:r>
            <a:r>
              <a:rPr lang="en-US" dirty="0" err="1" smtClean="0"/>
              <a:t>jedes</a:t>
            </a:r>
            <a:r>
              <a:rPr lang="en-US" smtClean="0"/>
              <a:t> der </a:t>
            </a:r>
            <a:r>
              <a:rPr lang="en-US" dirty="0" smtClean="0"/>
              <a:t>k </a:t>
            </a:r>
            <a:r>
              <a:rPr lang="en-US" dirty="0" err="1" smtClean="0"/>
              <a:t>Elemente</a:t>
            </a:r>
            <a:r>
              <a:rPr lang="en-US" dirty="0" smtClean="0"/>
              <a:t>, die </a:t>
            </a:r>
            <a:r>
              <a:rPr lang="en-US" dirty="0" err="1" smtClean="0"/>
              <a:t>betrachet</a:t>
            </a:r>
            <a:r>
              <a:rPr lang="en-US" dirty="0" smtClean="0"/>
              <a:t> </a:t>
            </a:r>
            <a:r>
              <a:rPr lang="en-US" dirty="0" err="1" smtClean="0"/>
              <a:t>wurden</a:t>
            </a:r>
            <a:r>
              <a:rPr lang="en-US" dirty="0" smtClean="0"/>
              <a:t>, die </a:t>
            </a:r>
            <a:r>
              <a:rPr lang="en-US" dirty="0" err="1" smtClean="0"/>
              <a:t>gleiche</a:t>
            </a:r>
            <a:r>
              <a:rPr lang="en-US" dirty="0" smtClean="0"/>
              <a:t> </a:t>
            </a:r>
            <a:r>
              <a:rPr lang="en-US" dirty="0" err="1" smtClean="0"/>
              <a:t>Wahrscheinlichkeit</a:t>
            </a:r>
            <a:r>
              <a:rPr lang="en-US" dirty="0" smtClean="0"/>
              <a:t> </a:t>
            </a:r>
            <a:r>
              <a:rPr lang="en-US" dirty="0" err="1" smtClean="0"/>
              <a:t>haben</a:t>
            </a:r>
            <a:r>
              <a:rPr lang="en-US" dirty="0" smtClean="0"/>
              <a:t>, in die </a:t>
            </a:r>
            <a:r>
              <a:rPr lang="en-US" dirty="0" err="1" smtClean="0"/>
              <a:t>Teilmenge</a:t>
            </a:r>
            <a:r>
              <a:rPr lang="en-US" dirty="0" smtClean="0"/>
              <a:t> </a:t>
            </a:r>
            <a:r>
              <a:rPr lang="en-US" dirty="0" err="1" smtClean="0"/>
              <a:t>übernommen</a:t>
            </a:r>
            <a:r>
              <a:rPr lang="en-US" dirty="0" smtClean="0"/>
              <a:t> </a:t>
            </a:r>
            <a:r>
              <a:rPr lang="en-US" dirty="0" err="1" smtClean="0"/>
              <a:t>zu</a:t>
            </a:r>
            <a:r>
              <a:rPr lang="en-US" dirty="0" smtClean="0"/>
              <a:t> </a:t>
            </a:r>
            <a:r>
              <a:rPr lang="en-US" dirty="0" err="1" smtClean="0"/>
              <a:t>werden</a:t>
            </a:r>
            <a:endParaRPr lang="en-US" dirty="0" smtClean="0"/>
          </a:p>
        </p:txBody>
      </p:sp>
      <p:sp>
        <p:nvSpPr>
          <p:cNvPr id="24582" name="Slide Number Placeholder 5"/>
          <p:cNvSpPr>
            <a:spLocks noGrp="1"/>
          </p:cNvSpPr>
          <p:nvPr>
            <p:ph type="sldNum" sz="quarter" idx="12"/>
          </p:nvPr>
        </p:nvSpPr>
        <p:spPr bwMode="auto">
          <a:noFill/>
          <a:ln>
            <a:miter lim="800000"/>
            <a:headEnd/>
            <a:tailEnd/>
          </a:ln>
        </p:spPr>
        <p:txBody>
          <a:bodyPr/>
          <a:lstStyle/>
          <a:p>
            <a:fld id="{DD20F55C-4A6D-46CD-9BD6-781AD4E03E79}" type="slidenum">
              <a:rPr lang="en-US"/>
              <a:pPr/>
              <a:t>36</a:t>
            </a:fld>
            <a:endParaRPr lang="en-US"/>
          </a:p>
        </p:txBody>
      </p:sp>
      <p:sp>
        <p:nvSpPr>
          <p:cNvPr id="6"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177509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Verwendung</a:t>
            </a:r>
            <a:r>
              <a:rPr lang="en-US" dirty="0" smtClean="0">
                <a:ea typeface="+mj-ea"/>
              </a:rPr>
              <a:t> </a:t>
            </a:r>
            <a:r>
              <a:rPr lang="en-US" dirty="0" err="1" smtClean="0">
                <a:ea typeface="+mj-ea"/>
              </a:rPr>
              <a:t>einer</a:t>
            </a:r>
            <a:r>
              <a:rPr lang="en-US" dirty="0" smtClean="0">
                <a:ea typeface="+mj-ea"/>
              </a:rPr>
              <a:t> </a:t>
            </a:r>
            <a:r>
              <a:rPr lang="en-US" dirty="0" err="1" smtClean="0">
                <a:ea typeface="+mj-ea"/>
              </a:rPr>
              <a:t>festgelegten</a:t>
            </a:r>
            <a:r>
              <a:rPr lang="en-US" dirty="0" smtClean="0">
                <a:ea typeface="+mj-ea"/>
              </a:rPr>
              <a:t> </a:t>
            </a:r>
            <a:r>
              <a:rPr lang="en-US" dirty="0" err="1" smtClean="0">
                <a:ea typeface="+mj-ea"/>
              </a:rPr>
              <a:t>Teilmenge</a:t>
            </a:r>
            <a:endParaRPr lang="en-US" dirty="0">
              <a:ea typeface="+mj-ea"/>
            </a:endParaRPr>
          </a:p>
        </p:txBody>
      </p:sp>
      <p:sp>
        <p:nvSpPr>
          <p:cNvPr id="3" name="Content Placeholder 2"/>
          <p:cNvSpPr>
            <a:spLocks noGrp="1"/>
          </p:cNvSpPr>
          <p:nvPr>
            <p:ph idx="1"/>
          </p:nvPr>
        </p:nvSpPr>
        <p:spPr>
          <a:xfrm>
            <a:off x="457200" y="1124744"/>
            <a:ext cx="8229600" cy="4968875"/>
          </a:xfrm>
        </p:spPr>
        <p:txBody>
          <a:bodyPr>
            <a:normAutofit/>
          </a:bodyPr>
          <a:lstStyle/>
          <a:p>
            <a:r>
              <a:rPr lang="en-US" b="1" dirty="0" err="1" smtClean="0">
                <a:solidFill>
                  <a:srgbClr val="0000FF"/>
                </a:solidFill>
              </a:rPr>
              <a:t>Szenario</a:t>
            </a:r>
            <a:r>
              <a:rPr lang="en-US" b="1" dirty="0" smtClean="0">
                <a:solidFill>
                  <a:srgbClr val="0000FF"/>
                </a:solidFill>
              </a:rPr>
              <a:t>:</a:t>
            </a:r>
            <a:r>
              <a:rPr lang="en-US" dirty="0" smtClean="0"/>
              <a:t> </a:t>
            </a:r>
            <a:r>
              <a:rPr lang="en-US" dirty="0" err="1" smtClean="0"/>
              <a:t>Auswertung</a:t>
            </a:r>
            <a:r>
              <a:rPr lang="en-US" dirty="0" smtClean="0"/>
              <a:t> von </a:t>
            </a:r>
            <a:r>
              <a:rPr lang="en-US" dirty="0" err="1" smtClean="0"/>
              <a:t>Anfragen</a:t>
            </a:r>
            <a:r>
              <a:rPr lang="en-US" dirty="0" smtClean="0"/>
              <a:t> an </a:t>
            </a:r>
            <a:r>
              <a:rPr lang="en-US" dirty="0" err="1" smtClean="0"/>
              <a:t>eine</a:t>
            </a:r>
            <a:r>
              <a:rPr lang="en-US" dirty="0" smtClean="0"/>
              <a:t> </a:t>
            </a:r>
            <a:r>
              <a:rPr lang="en-US" dirty="0" err="1" smtClean="0"/>
              <a:t>Suchmaschine</a:t>
            </a:r>
            <a:endParaRPr lang="en-US" dirty="0" smtClean="0"/>
          </a:p>
          <a:p>
            <a:pPr lvl="1"/>
            <a:r>
              <a:rPr lang="en-US" b="1" dirty="0" smtClean="0">
                <a:solidFill>
                  <a:srgbClr val="008000"/>
                </a:solidFill>
                <a:ea typeface="ＭＳ Ｐゴシック" pitchFamily="34" charset="-128"/>
              </a:rPr>
              <a:t>Strom von </a:t>
            </a:r>
            <a:r>
              <a:rPr lang="en-US" b="1" dirty="0" err="1" smtClean="0">
                <a:solidFill>
                  <a:srgbClr val="008000"/>
                </a:solidFill>
                <a:ea typeface="ＭＳ Ｐゴシック" pitchFamily="34" charset="-128"/>
              </a:rPr>
              <a:t>Tupeln</a:t>
            </a:r>
            <a:r>
              <a:rPr lang="en-US" b="1" dirty="0" smtClean="0">
                <a:solidFill>
                  <a:srgbClr val="008000"/>
                </a:solidFill>
                <a:ea typeface="ＭＳ Ｐゴシック" pitchFamily="34" charset="-128"/>
              </a:rPr>
              <a:t>:</a:t>
            </a:r>
            <a:r>
              <a:rPr lang="en-US" dirty="0" smtClean="0">
                <a:solidFill>
                  <a:srgbClr val="008000"/>
                </a:solidFill>
                <a:ea typeface="ＭＳ Ｐゴシック" pitchFamily="34" charset="-128"/>
              </a:rPr>
              <a:t> </a:t>
            </a:r>
            <a:r>
              <a:rPr lang="en-US" dirty="0" smtClean="0">
                <a:ea typeface="ＭＳ Ｐゴシック" pitchFamily="34" charset="-128"/>
              </a:rPr>
              <a:t>(user, query, time)</a:t>
            </a:r>
          </a:p>
          <a:p>
            <a:pPr lvl="1"/>
            <a:r>
              <a:rPr lang="en-US" b="1" dirty="0" err="1" smtClean="0">
                <a:solidFill>
                  <a:srgbClr val="008000"/>
                </a:solidFill>
                <a:ea typeface="ＭＳ Ｐゴシック" pitchFamily="34" charset="-128"/>
              </a:rPr>
              <a:t>Stromanfrage</a:t>
            </a:r>
            <a:r>
              <a:rPr lang="en-US" b="1" dirty="0" smtClean="0">
                <a:solidFill>
                  <a:srgbClr val="008000"/>
                </a:solidFill>
                <a:ea typeface="ＭＳ Ｐゴシック" pitchFamily="34" charset="-128"/>
              </a:rPr>
              <a:t>:</a:t>
            </a:r>
            <a:r>
              <a:rPr lang="en-US" dirty="0" smtClean="0">
                <a:solidFill>
                  <a:srgbClr val="008000"/>
                </a:solidFill>
                <a:ea typeface="ＭＳ Ｐゴシック" pitchFamily="34" charset="-128"/>
              </a:rPr>
              <a:t> </a:t>
            </a:r>
            <a:r>
              <a:rPr lang="en-US" b="1" dirty="0" smtClean="0">
                <a:ea typeface="ＭＳ Ｐゴシック" pitchFamily="34" charset="-128"/>
              </a:rPr>
              <a:t>How often did a user run the same query in a single day</a:t>
            </a:r>
          </a:p>
          <a:p>
            <a:pPr lvl="1"/>
            <a:r>
              <a:rPr lang="en-US" dirty="0" smtClean="0">
                <a:ea typeface="ＭＳ Ｐゴシック" pitchFamily="34" charset="-128"/>
              </a:rPr>
              <a:t>Ann: </a:t>
            </a:r>
            <a:r>
              <a:rPr lang="en-US" dirty="0" err="1" smtClean="0">
                <a:ea typeface="ＭＳ Ｐゴシック" pitchFamily="34" charset="-128"/>
              </a:rPr>
              <a:t>Platz</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a:t>
            </a:r>
            <a:r>
              <a:rPr lang="en-US" b="1" dirty="0" smtClean="0">
                <a:ea typeface="ＭＳ Ｐゴシック" pitchFamily="34" charset="-128"/>
              </a:rPr>
              <a:t>1/10</a:t>
            </a:r>
            <a:r>
              <a:rPr lang="en-US" dirty="0" smtClean="0">
                <a:ea typeface="ＭＳ Ｐゴシック" pitchFamily="34" charset="-128"/>
              </a:rPr>
              <a:t> des </a:t>
            </a:r>
            <a:r>
              <a:rPr lang="en-US" dirty="0" err="1" smtClean="0">
                <a:ea typeface="ＭＳ Ｐゴシック" pitchFamily="34" charset="-128"/>
              </a:rPr>
              <a:t>Stroms</a:t>
            </a:r>
            <a:endParaRPr lang="en-US" dirty="0" smtClean="0">
              <a:ea typeface="ＭＳ Ｐゴシック" pitchFamily="34" charset="-128"/>
            </a:endParaRPr>
          </a:p>
          <a:p>
            <a:r>
              <a:rPr lang="en-US" b="1" dirty="0" smtClean="0">
                <a:solidFill>
                  <a:srgbClr val="0000FF"/>
                </a:solidFill>
              </a:rPr>
              <a:t>Naive </a:t>
            </a:r>
            <a:r>
              <a:rPr lang="en-US" b="1" dirty="0" err="1" smtClean="0">
                <a:solidFill>
                  <a:srgbClr val="0000FF"/>
                </a:solidFill>
              </a:rPr>
              <a:t>Lösung</a:t>
            </a:r>
            <a:r>
              <a:rPr lang="en-US" b="1" dirty="0" smtClean="0">
                <a:solidFill>
                  <a:srgbClr val="0000FF"/>
                </a:solidFill>
              </a:rPr>
              <a:t>:</a:t>
            </a:r>
          </a:p>
          <a:p>
            <a:pPr lvl="1"/>
            <a:r>
              <a:rPr lang="en-US" dirty="0" err="1" smtClean="0">
                <a:ea typeface="ＭＳ Ｐゴシック" pitchFamily="34" charset="-128"/>
              </a:rPr>
              <a:t>Generiere</a:t>
            </a:r>
            <a:r>
              <a:rPr lang="en-US" dirty="0" smtClean="0">
                <a:ea typeface="ＭＳ Ｐゴシック" pitchFamily="34" charset="-128"/>
              </a:rPr>
              <a:t> </a:t>
            </a:r>
            <a:r>
              <a:rPr lang="en-US" dirty="0" err="1" smtClean="0">
                <a:ea typeface="ＭＳ Ｐゴシック" pitchFamily="34" charset="-128"/>
              </a:rPr>
              <a:t>ganzzahlige</a:t>
            </a:r>
            <a:r>
              <a:rPr lang="en-US" dirty="0" smtClean="0">
                <a:ea typeface="ＭＳ Ｐゴシック" pitchFamily="34" charset="-128"/>
              </a:rPr>
              <a:t> </a:t>
            </a:r>
            <a:r>
              <a:rPr lang="en-US" dirty="0" err="1" smtClean="0">
                <a:ea typeface="ＭＳ Ｐゴシック" pitchFamily="34" charset="-128"/>
              </a:rPr>
              <a:t>Zufallszahl</a:t>
            </a:r>
            <a:r>
              <a:rPr lang="en-US" dirty="0" smtClean="0">
                <a:ea typeface="ＭＳ Ｐゴシック" pitchFamily="34" charset="-128"/>
              </a:rPr>
              <a:t> </a:t>
            </a:r>
            <a:r>
              <a:rPr lang="en-US" b="1" dirty="0" smtClean="0">
                <a:ea typeface="ＭＳ Ｐゴシック" pitchFamily="34" charset="-128"/>
              </a:rPr>
              <a:t>[0..9]</a:t>
            </a:r>
            <a:r>
              <a:rPr lang="en-US" dirty="0" smtClean="0">
                <a:ea typeface="ＭＳ Ｐゴシック" pitchFamily="34" charset="-128"/>
              </a:rPr>
              <a:t> </a:t>
            </a:r>
            <a:r>
              <a:rPr lang="en-US" dirty="0" err="1" smtClean="0">
                <a:ea typeface="ＭＳ Ｐゴシック" pitchFamily="34" charset="-128"/>
              </a:rPr>
              <a:t>für</a:t>
            </a:r>
            <a:r>
              <a:rPr lang="en-US" dirty="0" smtClean="0">
                <a:ea typeface="ＭＳ Ｐゴシック" pitchFamily="34" charset="-128"/>
              </a:rPr>
              <a:t> </a:t>
            </a:r>
            <a:r>
              <a:rPr lang="en-US" dirty="0" err="1" smtClean="0">
                <a:ea typeface="ＭＳ Ｐゴシック" pitchFamily="34" charset="-128"/>
              </a:rPr>
              <a:t>jede</a:t>
            </a:r>
            <a:r>
              <a:rPr lang="en-US" dirty="0" smtClean="0">
                <a:ea typeface="ＭＳ Ｐゴシック" pitchFamily="34" charset="-128"/>
              </a:rPr>
              <a:t> </a:t>
            </a:r>
            <a:r>
              <a:rPr lang="en-US" dirty="0" err="1" smtClean="0">
                <a:ea typeface="ＭＳ Ｐゴシック" pitchFamily="34" charset="-128"/>
              </a:rPr>
              <a:t>Anfrage</a:t>
            </a:r>
            <a:endParaRPr lang="en-US" dirty="0" smtClean="0">
              <a:ea typeface="ＭＳ Ｐゴシック" pitchFamily="34" charset="-128"/>
            </a:endParaRPr>
          </a:p>
          <a:p>
            <a:pPr lvl="1"/>
            <a:r>
              <a:rPr lang="en-US" dirty="0" err="1" smtClean="0">
                <a:ea typeface="ＭＳ Ｐゴシック" pitchFamily="34" charset="-128"/>
              </a:rPr>
              <a:t>Speichere</a:t>
            </a:r>
            <a:r>
              <a:rPr lang="en-US" dirty="0" smtClean="0">
                <a:ea typeface="ＭＳ Ｐゴシック" pitchFamily="34" charset="-128"/>
              </a:rPr>
              <a:t> </a:t>
            </a:r>
            <a:r>
              <a:rPr lang="en-US" dirty="0" err="1" smtClean="0">
                <a:ea typeface="ＭＳ Ｐゴシック" pitchFamily="34" charset="-128"/>
              </a:rPr>
              <a:t>Anfrage</a:t>
            </a:r>
            <a:r>
              <a:rPr lang="en-US" dirty="0" smtClean="0">
                <a:ea typeface="ＭＳ Ｐゴシック" pitchFamily="34" charset="-128"/>
              </a:rPr>
              <a:t> falls </a:t>
            </a:r>
            <a:r>
              <a:rPr lang="en-US" dirty="0" err="1" smtClean="0">
                <a:ea typeface="ＭＳ Ｐゴシック" pitchFamily="34" charset="-128"/>
              </a:rPr>
              <a:t>Zahl</a:t>
            </a:r>
            <a:r>
              <a:rPr lang="en-US" dirty="0" smtClean="0">
                <a:ea typeface="ＭＳ Ｐゴシック" pitchFamily="34" charset="-128"/>
              </a:rPr>
              <a:t> = </a:t>
            </a:r>
            <a:r>
              <a:rPr lang="en-US" b="1" dirty="0" smtClean="0">
                <a:ea typeface="ＭＳ Ｐゴシック" pitchFamily="34" charset="-128"/>
              </a:rPr>
              <a:t>0</a:t>
            </a:r>
            <a:r>
              <a:rPr lang="en-US" dirty="0" smtClean="0">
                <a:ea typeface="ＭＳ Ｐゴシック" pitchFamily="34" charset="-128"/>
              </a:rPr>
              <a:t>, </a:t>
            </a:r>
            <a:r>
              <a:rPr lang="en-US" dirty="0" err="1" smtClean="0">
                <a:ea typeface="ＭＳ Ｐゴシック" pitchFamily="34" charset="-128"/>
              </a:rPr>
              <a:t>sonst</a:t>
            </a:r>
            <a:r>
              <a:rPr lang="en-US" dirty="0" smtClean="0">
                <a:ea typeface="ＭＳ Ｐゴシック" pitchFamily="34" charset="-128"/>
              </a:rPr>
              <a:t> </a:t>
            </a:r>
            <a:r>
              <a:rPr lang="en-US" dirty="0" err="1" smtClean="0">
                <a:ea typeface="ＭＳ Ｐゴシック" pitchFamily="34" charset="-128"/>
              </a:rPr>
              <a:t>ignoriere</a:t>
            </a:r>
            <a:r>
              <a:rPr lang="en-US" dirty="0" smtClean="0">
                <a:ea typeface="ＭＳ Ｐゴシック" pitchFamily="34" charset="-128"/>
              </a:rPr>
              <a:t> </a:t>
            </a:r>
            <a:r>
              <a:rPr lang="en-US" dirty="0" err="1" smtClean="0">
                <a:ea typeface="ＭＳ Ｐゴシック" pitchFamily="34" charset="-128"/>
              </a:rPr>
              <a:t>Stromelement</a:t>
            </a:r>
            <a:r>
              <a:rPr lang="en-US" dirty="0" smtClean="0">
                <a:ea typeface="ＭＳ Ｐゴシック" pitchFamily="34" charset="-128"/>
              </a:rPr>
              <a:t> (</a:t>
            </a:r>
            <a:r>
              <a:rPr lang="en-US" dirty="0" err="1" smtClean="0">
                <a:ea typeface="ＭＳ Ｐゴシック" pitchFamily="34" charset="-128"/>
              </a:rPr>
              <a:t>eine</a:t>
            </a:r>
            <a:r>
              <a:rPr lang="en-US" dirty="0" smtClean="0">
                <a:ea typeface="ＭＳ Ｐゴシック" pitchFamily="34" charset="-128"/>
              </a:rPr>
              <a:t> </a:t>
            </a:r>
            <a:r>
              <a:rPr lang="en-US" dirty="0" err="1" smtClean="0">
                <a:ea typeface="ＭＳ Ｐゴシック" pitchFamily="34" charset="-128"/>
              </a:rPr>
              <a:t>Anfrage</a:t>
            </a:r>
            <a:r>
              <a:rPr lang="en-US" dirty="0" smtClean="0">
                <a:ea typeface="ＭＳ Ｐゴシック" pitchFamily="34" charset="-128"/>
              </a:rPr>
              <a:t>) </a:t>
            </a:r>
          </a:p>
          <a:p>
            <a:endParaRPr lang="en-US" dirty="0" smtClean="0"/>
          </a:p>
        </p:txBody>
      </p:sp>
      <p:sp>
        <p:nvSpPr>
          <p:cNvPr id="25606" name="Slide Number Placeholder 5"/>
          <p:cNvSpPr>
            <a:spLocks noGrp="1"/>
          </p:cNvSpPr>
          <p:nvPr>
            <p:ph type="sldNum" sz="quarter" idx="12"/>
          </p:nvPr>
        </p:nvSpPr>
        <p:spPr bwMode="auto">
          <a:noFill/>
          <a:ln>
            <a:miter lim="800000"/>
            <a:headEnd/>
            <a:tailEnd/>
          </a:ln>
        </p:spPr>
        <p:txBody>
          <a:bodyPr/>
          <a:lstStyle/>
          <a:p>
            <a:fld id="{85F71D2B-DD3B-423F-828A-39E9CD946191}" type="slidenum">
              <a:rPr lang="en-US"/>
              <a:pPr/>
              <a:t>37</a:t>
            </a:fld>
            <a:endParaRPr lang="en-US"/>
          </a:p>
        </p:txBody>
      </p:sp>
      <p:sp>
        <p:nvSpPr>
          <p:cNvPr id="7"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244991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Probleme</a:t>
            </a:r>
            <a:r>
              <a:rPr lang="en-US" dirty="0" smtClean="0">
                <a:ea typeface="+mj-ea"/>
              </a:rPr>
              <a:t> des </a:t>
            </a:r>
            <a:r>
              <a:rPr lang="en-US" dirty="0" err="1" smtClean="0">
                <a:ea typeface="+mj-ea"/>
              </a:rPr>
              <a:t>naiven</a:t>
            </a:r>
            <a:r>
              <a:rPr lang="en-US" dirty="0" smtClean="0">
                <a:ea typeface="+mj-ea"/>
              </a:rPr>
              <a:t> </a:t>
            </a:r>
            <a:r>
              <a:rPr lang="en-US" dirty="0" err="1" smtClean="0">
                <a:ea typeface="+mj-ea"/>
              </a:rPr>
              <a:t>Ansatzes</a:t>
            </a:r>
            <a:endParaRPr lang="en-US" dirty="0">
              <a:ea typeface="+mj-ea"/>
            </a:endParaRPr>
          </a:p>
        </p:txBody>
      </p:sp>
      <p:sp>
        <p:nvSpPr>
          <p:cNvPr id="3" name="Content Placeholder 2"/>
          <p:cNvSpPr>
            <a:spLocks noGrp="1"/>
          </p:cNvSpPr>
          <p:nvPr>
            <p:ph idx="1"/>
          </p:nvPr>
        </p:nvSpPr>
        <p:spPr>
          <a:xfrm>
            <a:off x="457200" y="1124744"/>
            <a:ext cx="8686800" cy="5562600"/>
          </a:xfrm>
        </p:spPr>
        <p:txBody>
          <a:bodyPr>
            <a:normAutofit/>
          </a:bodyPr>
          <a:lstStyle/>
          <a:p>
            <a:r>
              <a:rPr lang="en-US" sz="2400" b="1" dirty="0" err="1" smtClean="0">
                <a:solidFill>
                  <a:srgbClr val="FF0066"/>
                </a:solidFill>
              </a:rPr>
              <a:t>Auswertung</a:t>
            </a:r>
            <a:r>
              <a:rPr lang="en-US" sz="2400" b="1" dirty="0" smtClean="0">
                <a:solidFill>
                  <a:srgbClr val="FF0066"/>
                </a:solidFill>
              </a:rPr>
              <a:t> von: </a:t>
            </a:r>
            <a:r>
              <a:rPr lang="en-US" sz="2400" b="1" dirty="0" err="1" smtClean="0">
                <a:solidFill>
                  <a:srgbClr val="0000FF"/>
                </a:solidFill>
              </a:rPr>
              <a:t>Welcher</a:t>
            </a:r>
            <a:r>
              <a:rPr lang="en-US" sz="2400" b="1" dirty="0" smtClean="0">
                <a:solidFill>
                  <a:srgbClr val="0000FF"/>
                </a:solidFill>
              </a:rPr>
              <a:t> </a:t>
            </a:r>
            <a:r>
              <a:rPr lang="en-US" sz="2400" b="1" dirty="0" err="1" smtClean="0">
                <a:solidFill>
                  <a:srgbClr val="0000FF"/>
                </a:solidFill>
              </a:rPr>
              <a:t>Bruchteil</a:t>
            </a:r>
            <a:r>
              <a:rPr lang="en-US" sz="2400" b="1" dirty="0" smtClean="0">
                <a:solidFill>
                  <a:srgbClr val="0000FF"/>
                </a:solidFill>
              </a:rPr>
              <a:t> von </a:t>
            </a:r>
            <a:r>
              <a:rPr lang="en-US" sz="2400" b="1" dirty="0" err="1" smtClean="0">
                <a:solidFill>
                  <a:srgbClr val="0000FF"/>
                </a:solidFill>
              </a:rPr>
              <a:t>Anfragen</a:t>
            </a:r>
            <a:r>
              <a:rPr lang="en-US" sz="2400" b="1" dirty="0" smtClean="0">
                <a:solidFill>
                  <a:srgbClr val="0000FF"/>
                </a:solidFill>
              </a:rPr>
              <a:t> </a:t>
            </a:r>
            <a:r>
              <a:rPr lang="en-US" sz="2400" b="1" dirty="0" err="1" smtClean="0">
                <a:solidFill>
                  <a:srgbClr val="0000FF"/>
                </a:solidFill>
              </a:rPr>
              <a:t>sind</a:t>
            </a:r>
            <a:r>
              <a:rPr lang="en-US" sz="2400" b="1" dirty="0" smtClean="0">
                <a:solidFill>
                  <a:srgbClr val="0000FF"/>
                </a:solidFill>
              </a:rPr>
              <a:t> </a:t>
            </a:r>
            <a:r>
              <a:rPr lang="en-US" sz="2400" b="1" dirty="0" err="1" smtClean="0">
                <a:solidFill>
                  <a:srgbClr val="0000FF"/>
                </a:solidFill>
              </a:rPr>
              <a:t>Duplikate</a:t>
            </a:r>
            <a:r>
              <a:rPr lang="en-US" sz="2400" b="1" dirty="0" smtClean="0">
                <a:solidFill>
                  <a:srgbClr val="0000FF"/>
                </a:solidFill>
              </a:rPr>
              <a:t>?</a:t>
            </a:r>
          </a:p>
          <a:p>
            <a:pPr lvl="1"/>
            <a:r>
              <a:rPr lang="en-US" sz="2000" dirty="0" err="1" smtClean="0">
                <a:solidFill>
                  <a:srgbClr val="008000"/>
                </a:solidFill>
              </a:rPr>
              <a:t>Nehme</a:t>
            </a:r>
            <a:r>
              <a:rPr lang="en-US" sz="2000" dirty="0" smtClean="0">
                <a:solidFill>
                  <a:srgbClr val="008000"/>
                </a:solidFill>
              </a:rPr>
              <a:t> an, </a:t>
            </a:r>
            <a:r>
              <a:rPr lang="en-US" sz="2000" dirty="0" err="1" smtClean="0">
                <a:solidFill>
                  <a:srgbClr val="008000"/>
                </a:solidFill>
              </a:rPr>
              <a:t>jeder</a:t>
            </a:r>
            <a:r>
              <a:rPr lang="en-US" sz="2000" dirty="0" smtClean="0">
                <a:solidFill>
                  <a:srgbClr val="008000"/>
                </a:solidFill>
              </a:rPr>
              <a:t> </a:t>
            </a:r>
            <a:r>
              <a:rPr lang="en-US" sz="2000" dirty="0" err="1" smtClean="0">
                <a:solidFill>
                  <a:srgbClr val="008000"/>
                </a:solidFill>
              </a:rPr>
              <a:t>Benutzer</a:t>
            </a:r>
            <a:r>
              <a:rPr lang="en-US" sz="2000" dirty="0" smtClean="0">
                <a:solidFill>
                  <a:srgbClr val="008000"/>
                </a:solidFill>
              </a:rPr>
              <a:t> </a:t>
            </a:r>
            <a:r>
              <a:rPr lang="en-US" sz="2000" dirty="0" err="1" smtClean="0">
                <a:solidFill>
                  <a:srgbClr val="008000"/>
                </a:solidFill>
              </a:rPr>
              <a:t>sendet</a:t>
            </a:r>
            <a:r>
              <a:rPr lang="en-US" sz="2000" dirty="0" smtClean="0">
                <a:solidFill>
                  <a:srgbClr val="008000"/>
                </a:solidFill>
              </a:rPr>
              <a:t> </a:t>
            </a:r>
            <a:r>
              <a:rPr lang="en-US" sz="2000" b="1" i="1" dirty="0" smtClean="0">
                <a:solidFill>
                  <a:srgbClr val="008000"/>
                </a:solidFill>
              </a:rPr>
              <a:t>x</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 </a:t>
            </a:r>
            <a:r>
              <a:rPr lang="en-US" sz="2000" dirty="0" err="1" smtClean="0">
                <a:solidFill>
                  <a:srgbClr val="008000"/>
                </a:solidFill>
              </a:rPr>
              <a:t>einmal</a:t>
            </a:r>
            <a:r>
              <a:rPr lang="en-US" sz="2000" dirty="0" smtClean="0">
                <a:solidFill>
                  <a:srgbClr val="008000"/>
                </a:solidFill>
              </a:rPr>
              <a:t> und </a:t>
            </a:r>
            <a:r>
              <a:rPr lang="en-US" sz="2000" b="1" i="1" dirty="0" smtClean="0">
                <a:solidFill>
                  <a:srgbClr val="008000"/>
                </a:solidFill>
              </a:rPr>
              <a:t>d</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 </a:t>
            </a:r>
            <a:r>
              <a:rPr lang="en-US" sz="2000" dirty="0" err="1" smtClean="0">
                <a:solidFill>
                  <a:srgbClr val="008000"/>
                </a:solidFill>
              </a:rPr>
              <a:t>zweimal</a:t>
            </a:r>
            <a:r>
              <a:rPr lang="en-US" sz="2000" dirty="0" smtClean="0">
                <a:solidFill>
                  <a:srgbClr val="008000"/>
                </a:solidFill>
              </a:rPr>
              <a:t> (</a:t>
            </a:r>
            <a:r>
              <a:rPr lang="en-US" sz="2000" dirty="0" err="1" smtClean="0">
                <a:solidFill>
                  <a:srgbClr val="008000"/>
                </a:solidFill>
              </a:rPr>
              <a:t>insgesamt</a:t>
            </a:r>
            <a:r>
              <a:rPr lang="en-US" sz="2000" dirty="0" smtClean="0">
                <a:solidFill>
                  <a:srgbClr val="008000"/>
                </a:solidFill>
              </a:rPr>
              <a:t> also </a:t>
            </a:r>
            <a:r>
              <a:rPr lang="en-US" sz="2000" b="1" i="1" dirty="0" smtClean="0">
                <a:solidFill>
                  <a:srgbClr val="008000"/>
                </a:solidFill>
              </a:rPr>
              <a:t>x</a:t>
            </a:r>
            <a:r>
              <a:rPr lang="en-US" sz="2000" b="1" dirty="0" smtClean="0">
                <a:solidFill>
                  <a:srgbClr val="008000"/>
                </a:solidFill>
              </a:rPr>
              <a:t>+2</a:t>
            </a:r>
            <a:r>
              <a:rPr lang="en-US" sz="2000" b="1" i="1" dirty="0" smtClean="0">
                <a:solidFill>
                  <a:srgbClr val="008000"/>
                </a:solidFill>
              </a:rPr>
              <a:t>d</a:t>
            </a:r>
            <a:r>
              <a:rPr lang="en-US" sz="2000" dirty="0" smtClean="0">
                <a:solidFill>
                  <a:srgbClr val="008000"/>
                </a:solidFill>
              </a:rPr>
              <a:t> </a:t>
            </a:r>
            <a:r>
              <a:rPr lang="en-US" sz="2000" dirty="0" err="1" smtClean="0">
                <a:solidFill>
                  <a:srgbClr val="008000"/>
                </a:solidFill>
              </a:rPr>
              <a:t>Anfragen</a:t>
            </a:r>
            <a:r>
              <a:rPr lang="en-US" sz="2000" dirty="0" smtClean="0">
                <a:solidFill>
                  <a:srgbClr val="008000"/>
                </a:solidFill>
              </a:rPr>
              <a:t>)</a:t>
            </a:r>
          </a:p>
          <a:p>
            <a:pPr lvl="2"/>
            <a:r>
              <a:rPr lang="en-US" sz="1800" b="1" dirty="0" err="1" smtClean="0">
                <a:solidFill>
                  <a:srgbClr val="0000FF"/>
                </a:solidFill>
                <a:ea typeface="ＭＳ Ｐゴシック" pitchFamily="34" charset="-128"/>
              </a:rPr>
              <a:t>Korrekte</a:t>
            </a:r>
            <a:r>
              <a:rPr lang="en-US" sz="1800" b="1" dirty="0" smtClean="0">
                <a:solidFill>
                  <a:srgbClr val="0000FF"/>
                </a:solidFill>
                <a:ea typeface="ＭＳ Ｐゴシック" pitchFamily="34" charset="-128"/>
              </a:rPr>
              <a:t> </a:t>
            </a:r>
            <a:r>
              <a:rPr lang="en-US" sz="1800" b="1" dirty="0" err="1" smtClean="0">
                <a:solidFill>
                  <a:srgbClr val="0000FF"/>
                </a:solidFill>
                <a:ea typeface="ＭＳ Ｐゴシック" pitchFamily="34" charset="-128"/>
              </a:rPr>
              <a:t>Antwort</a:t>
            </a:r>
            <a:r>
              <a:rPr lang="en-US" sz="1800" b="1" dirty="0" smtClean="0">
                <a:solidFill>
                  <a:srgbClr val="0000FF"/>
                </a:solidFill>
                <a:ea typeface="ＭＳ Ｐゴシック" pitchFamily="34" charset="-128"/>
              </a:rPr>
              <a:t>:</a:t>
            </a:r>
            <a:r>
              <a:rPr lang="en-US" sz="1800" dirty="0" smtClean="0">
                <a:solidFill>
                  <a:srgbClr val="0000FF"/>
                </a:solidFill>
                <a:ea typeface="ＭＳ Ｐゴシック" pitchFamily="34" charset="-128"/>
              </a:rPr>
              <a:t> </a:t>
            </a:r>
            <a:r>
              <a:rPr lang="en-US" sz="1800" b="1" i="1" dirty="0" smtClean="0">
                <a:ea typeface="ＭＳ Ｐゴシック" pitchFamily="34" charset="-128"/>
              </a:rPr>
              <a:t>d</a:t>
            </a:r>
            <a:r>
              <a:rPr lang="en-US" sz="1800" b="1" dirty="0" smtClean="0">
                <a:ea typeface="ＭＳ Ｐゴシック" pitchFamily="34" charset="-128"/>
              </a:rPr>
              <a:t>/(</a:t>
            </a:r>
            <a:r>
              <a:rPr lang="en-US" sz="1800" b="1" i="1" dirty="0" err="1" smtClean="0">
                <a:ea typeface="ＭＳ Ｐゴシック" pitchFamily="34" charset="-128"/>
              </a:rPr>
              <a:t>x</a:t>
            </a:r>
            <a:r>
              <a:rPr lang="en-US" sz="1800" b="1" dirty="0" err="1" smtClean="0">
                <a:ea typeface="ＭＳ Ｐゴシック" pitchFamily="34" charset="-128"/>
              </a:rPr>
              <a:t>+</a:t>
            </a:r>
            <a:r>
              <a:rPr lang="en-US" sz="1800" b="1" i="1" dirty="0" err="1" smtClean="0">
                <a:ea typeface="ＭＳ Ｐゴシック" pitchFamily="34" charset="-128"/>
              </a:rPr>
              <a:t>d</a:t>
            </a:r>
            <a:r>
              <a:rPr lang="en-US" sz="1800" b="1" dirty="0" smtClean="0">
                <a:ea typeface="ＭＳ Ｐゴシック" pitchFamily="34" charset="-128"/>
              </a:rPr>
              <a:t>)</a:t>
            </a:r>
          </a:p>
          <a:p>
            <a:pPr lvl="1"/>
            <a:r>
              <a:rPr lang="en-US" sz="2000" b="1" dirty="0" err="1" smtClean="0">
                <a:ea typeface="ＭＳ Ｐゴシック" pitchFamily="34" charset="-128"/>
              </a:rPr>
              <a:t>Vorgeschlagene</a:t>
            </a:r>
            <a:r>
              <a:rPr lang="en-US" sz="2000" b="1" dirty="0" smtClean="0">
                <a:ea typeface="ＭＳ Ｐゴシック" pitchFamily="34" charset="-128"/>
              </a:rPr>
              <a:t> </a:t>
            </a:r>
            <a:r>
              <a:rPr lang="en-US" sz="2000" b="1" dirty="0" err="1" smtClean="0">
                <a:ea typeface="ＭＳ Ｐゴシック" pitchFamily="34" charset="-128"/>
              </a:rPr>
              <a:t>Lösung</a:t>
            </a:r>
            <a:r>
              <a:rPr lang="en-US" sz="2000" b="1" dirty="0" smtClean="0">
                <a:ea typeface="ＭＳ Ｐゴシック" pitchFamily="34" charset="-128"/>
              </a:rPr>
              <a:t>: </a:t>
            </a:r>
            <a:r>
              <a:rPr lang="en-US" sz="2000" b="1" dirty="0" err="1" smtClean="0">
                <a:solidFill>
                  <a:srgbClr val="FF0066"/>
                </a:solidFill>
                <a:ea typeface="ＭＳ Ｐゴシック" pitchFamily="34" charset="-128"/>
              </a:rPr>
              <a:t>Verwende</a:t>
            </a:r>
            <a:r>
              <a:rPr lang="en-US" sz="2000" b="1" dirty="0" smtClean="0">
                <a:solidFill>
                  <a:srgbClr val="FF0066"/>
                </a:solidFill>
                <a:ea typeface="ＭＳ Ｐゴシック" pitchFamily="34" charset="-128"/>
              </a:rPr>
              <a:t> 10% der </a:t>
            </a:r>
            <a:r>
              <a:rPr lang="en-US" sz="2000" b="1" dirty="0" err="1" smtClean="0">
                <a:solidFill>
                  <a:srgbClr val="FF0066"/>
                </a:solidFill>
                <a:ea typeface="ＭＳ Ｐゴシック" pitchFamily="34" charset="-128"/>
              </a:rPr>
              <a:t>auftretenden</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Anfragen</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aus</a:t>
            </a:r>
            <a:r>
              <a:rPr lang="en-US" sz="2000" b="1" dirty="0" smtClean="0">
                <a:solidFill>
                  <a:srgbClr val="FF0066"/>
                </a:solidFill>
                <a:ea typeface="ＭＳ Ｐゴシック" pitchFamily="34" charset="-128"/>
              </a:rPr>
              <a:t> </a:t>
            </a:r>
            <a:r>
              <a:rPr lang="en-US" sz="2000" b="1" dirty="0" err="1" smtClean="0">
                <a:solidFill>
                  <a:srgbClr val="FF0066"/>
                </a:solidFill>
                <a:ea typeface="ＭＳ Ｐゴシック" pitchFamily="34" charset="-128"/>
              </a:rPr>
              <a:t>dem</a:t>
            </a:r>
            <a:r>
              <a:rPr lang="en-US" sz="2000" b="1" dirty="0" smtClean="0">
                <a:solidFill>
                  <a:srgbClr val="FF0066"/>
                </a:solidFill>
                <a:ea typeface="ＭＳ Ｐゴシック" pitchFamily="34" charset="-128"/>
              </a:rPr>
              <a:t> Strom</a:t>
            </a:r>
          </a:p>
          <a:p>
            <a:pPr lvl="2"/>
            <a:r>
              <a:rPr lang="en-US" sz="1800" dirty="0" err="1" smtClean="0">
                <a:ea typeface="ＭＳ Ｐゴシック" pitchFamily="34" charset="-128"/>
              </a:rPr>
              <a:t>Stichprobe</a:t>
            </a:r>
            <a:r>
              <a:rPr lang="en-US" sz="1800" dirty="0" smtClean="0">
                <a:ea typeface="ＭＳ Ｐゴシック" pitchFamily="34" charset="-128"/>
              </a:rPr>
              <a:t> </a:t>
            </a:r>
            <a:r>
              <a:rPr lang="en-US" sz="1800" dirty="0" err="1" smtClean="0">
                <a:ea typeface="ＭＳ Ｐゴシック" pitchFamily="34" charset="-128"/>
              </a:rPr>
              <a:t>enthält</a:t>
            </a:r>
            <a:r>
              <a:rPr lang="en-US" sz="1800" dirty="0" smtClean="0">
                <a:ea typeface="ＭＳ Ｐゴシック" pitchFamily="34" charset="-128"/>
              </a:rPr>
              <a:t> </a:t>
            </a:r>
            <a:r>
              <a:rPr lang="en-US" sz="1800" b="1" i="1" dirty="0" smtClean="0">
                <a:ea typeface="ＭＳ Ｐゴシック" pitchFamily="34" charset="-128"/>
              </a:rPr>
              <a:t>x</a:t>
            </a:r>
            <a:r>
              <a:rPr lang="en-US" sz="1800" b="1" dirty="0" smtClean="0">
                <a:ea typeface="ＭＳ Ｐゴシック" pitchFamily="34" charset="-128"/>
              </a:rPr>
              <a:t>/10</a:t>
            </a:r>
            <a:r>
              <a:rPr lang="en-US" sz="1800" dirty="0" smtClean="0">
                <a:ea typeface="ＭＳ Ｐゴシック" pitchFamily="34" charset="-128"/>
              </a:rPr>
              <a:t> der </a:t>
            </a:r>
            <a:r>
              <a:rPr lang="en-US" sz="1800" dirty="0" err="1" smtClean="0">
                <a:ea typeface="ＭＳ Ｐゴシック" pitchFamily="34" charset="-128"/>
              </a:rPr>
              <a:t>Einfachanfragen</a:t>
            </a:r>
            <a:r>
              <a:rPr lang="en-US" sz="1800" dirty="0" smtClean="0">
                <a:ea typeface="ＭＳ Ｐゴシック" pitchFamily="34" charset="-128"/>
              </a:rPr>
              <a:t> und </a:t>
            </a:r>
            <a:r>
              <a:rPr lang="en-US" sz="1800" dirty="0" err="1" smtClean="0">
                <a:ea typeface="ＭＳ Ｐゴシック" pitchFamily="34" charset="-128"/>
              </a:rPr>
              <a:t>mindestens</a:t>
            </a:r>
            <a:r>
              <a:rPr lang="en-US" sz="1800" dirty="0" smtClean="0">
                <a:ea typeface="ＭＳ Ｐゴシック" pitchFamily="34" charset="-128"/>
              </a:rPr>
              <a:t/>
            </a:r>
            <a:br>
              <a:rPr lang="en-US" sz="1800" dirty="0" smtClean="0">
                <a:ea typeface="ＭＳ Ｐゴシック" pitchFamily="34" charset="-128"/>
              </a:rPr>
            </a:br>
            <a:r>
              <a:rPr lang="en-US" sz="1800" b="1" dirty="0" smtClean="0">
                <a:ea typeface="ＭＳ Ｐゴシック" pitchFamily="34" charset="-128"/>
              </a:rPr>
              <a:t>2</a:t>
            </a:r>
            <a:r>
              <a:rPr lang="en-US" sz="1800" b="1" i="1" dirty="0" smtClean="0">
                <a:ea typeface="ＭＳ Ｐゴシック" pitchFamily="34" charset="-128"/>
              </a:rPr>
              <a:t>d</a:t>
            </a:r>
            <a:r>
              <a:rPr lang="en-US" sz="1800" b="1" dirty="0" smtClean="0">
                <a:ea typeface="ＭＳ Ｐゴシック" pitchFamily="34" charset="-128"/>
              </a:rPr>
              <a:t>/10</a:t>
            </a:r>
            <a:r>
              <a:rPr lang="en-US" sz="1800" dirty="0" smtClean="0">
                <a:ea typeface="ＭＳ Ｐゴシック" pitchFamily="34" charset="-128"/>
              </a:rPr>
              <a:t> der </a:t>
            </a:r>
            <a:r>
              <a:rPr lang="en-US" sz="1800" dirty="0" err="1" smtClean="0">
                <a:ea typeface="ＭＳ Ｐゴシック" pitchFamily="34" charset="-128"/>
              </a:rPr>
              <a:t>Mehrfachanfragen</a:t>
            </a:r>
            <a:endParaRPr lang="en-US" sz="1800" dirty="0" smtClean="0">
              <a:ea typeface="ＭＳ Ｐゴシック" pitchFamily="34" charset="-128"/>
            </a:endParaRPr>
          </a:p>
          <a:p>
            <a:pPr lvl="2"/>
            <a:r>
              <a:rPr lang="en-US" sz="1800" dirty="0" err="1" smtClean="0">
                <a:ea typeface="ＭＳ Ｐゴシック" pitchFamily="34" charset="-128"/>
              </a:rPr>
              <a:t>Aber</a:t>
            </a:r>
            <a:r>
              <a:rPr lang="en-US" sz="1800" dirty="0" smtClean="0">
                <a:ea typeface="ＭＳ Ｐゴシック" pitchFamily="34" charset="-128"/>
              </a:rPr>
              <a:t> </a:t>
            </a:r>
            <a:r>
              <a:rPr lang="en-US" sz="1800" dirty="0" err="1" smtClean="0">
                <a:ea typeface="ＭＳ Ｐゴシック" pitchFamily="34" charset="-128"/>
              </a:rPr>
              <a:t>es</a:t>
            </a:r>
            <a:r>
              <a:rPr lang="en-US" sz="1800" dirty="0" smtClean="0">
                <a:ea typeface="ＭＳ Ｐゴシック" pitchFamily="34" charset="-128"/>
              </a:rPr>
              <a:t> </a:t>
            </a:r>
            <a:r>
              <a:rPr lang="en-US" sz="1800" dirty="0" err="1" smtClean="0">
                <a:ea typeface="ＭＳ Ｐゴシック" pitchFamily="34" charset="-128"/>
              </a:rPr>
              <a:t>werden</a:t>
            </a:r>
            <a:r>
              <a:rPr lang="en-US" sz="1800" dirty="0" smtClean="0">
                <a:ea typeface="ＭＳ Ｐゴシック" pitchFamily="34" charset="-128"/>
              </a:rPr>
              <a:t> </a:t>
            </a:r>
            <a:r>
              <a:rPr lang="en-US" sz="1800" dirty="0" err="1" smtClean="0">
                <a:ea typeface="ＭＳ Ｐゴシック" pitchFamily="34" charset="-128"/>
              </a:rPr>
              <a:t>nur</a:t>
            </a:r>
            <a:r>
              <a:rPr lang="en-US" sz="1800" dirty="0" smtClean="0">
                <a:ea typeface="ＭＳ Ｐゴシック" pitchFamily="34" charset="-128"/>
              </a:rPr>
              <a:t> </a:t>
            </a:r>
            <a:r>
              <a:rPr lang="en-US" sz="1800" b="1" i="1" dirty="0" smtClean="0">
                <a:ea typeface="ＭＳ Ｐゴシック" pitchFamily="34" charset="-128"/>
              </a:rPr>
              <a:t>d</a:t>
            </a:r>
            <a:r>
              <a:rPr lang="en-US" sz="1800" b="1" dirty="0" smtClean="0">
                <a:ea typeface="ＭＳ Ｐゴシック" pitchFamily="34" charset="-128"/>
              </a:rPr>
              <a:t>/100</a:t>
            </a:r>
            <a:r>
              <a:rPr lang="en-US" sz="1800" dirty="0" smtClean="0">
                <a:ea typeface="ＭＳ Ｐゴシック" pitchFamily="34" charset="-128"/>
              </a:rPr>
              <a:t> der </a:t>
            </a:r>
            <a:r>
              <a:rPr lang="en-US" sz="1800" dirty="0" err="1" smtClean="0">
                <a:ea typeface="ＭＳ Ｐゴシック" pitchFamily="34" charset="-128"/>
              </a:rPr>
              <a:t>Paare</a:t>
            </a:r>
            <a:r>
              <a:rPr lang="en-US" sz="1800" dirty="0" smtClean="0">
                <a:ea typeface="ＭＳ Ｐゴシック" pitchFamily="34" charset="-128"/>
              </a:rPr>
              <a:t> </a:t>
            </a:r>
            <a:r>
              <a:rPr lang="en-US" sz="1800" dirty="0" err="1" smtClean="0">
                <a:ea typeface="ＭＳ Ｐゴシック" pitchFamily="34" charset="-128"/>
              </a:rPr>
              <a:t>wirklich</a:t>
            </a:r>
            <a:r>
              <a:rPr lang="en-US" sz="1800" dirty="0" smtClean="0">
                <a:ea typeface="ＭＳ Ｐゴシック" pitchFamily="34" charset="-128"/>
              </a:rPr>
              <a:t> </a:t>
            </a:r>
            <a:r>
              <a:rPr lang="en-US" sz="1800" dirty="0" err="1" smtClean="0">
                <a:ea typeface="ＭＳ Ｐゴシック" pitchFamily="34" charset="-128"/>
              </a:rPr>
              <a:t>als</a:t>
            </a:r>
            <a:r>
              <a:rPr lang="en-US" sz="1800" dirty="0" smtClean="0">
                <a:ea typeface="ＭＳ Ｐゴシック" pitchFamily="34" charset="-128"/>
              </a:rPr>
              <a:t> </a:t>
            </a:r>
            <a:r>
              <a:rPr lang="en-US" sz="1800" dirty="0" err="1" smtClean="0">
                <a:ea typeface="ＭＳ Ｐゴシック" pitchFamily="34" charset="-128"/>
              </a:rPr>
              <a:t>Duplikate</a:t>
            </a:r>
            <a:r>
              <a:rPr lang="en-US" sz="1800" dirty="0" smtClean="0">
                <a:ea typeface="ＭＳ Ｐゴシック" pitchFamily="34" charset="-128"/>
              </a:rPr>
              <a:t> </a:t>
            </a:r>
            <a:r>
              <a:rPr lang="en-US" sz="1800" dirty="0" err="1" smtClean="0">
                <a:ea typeface="ＭＳ Ｐゴシック" pitchFamily="34" charset="-128"/>
              </a:rPr>
              <a:t>erkannt</a:t>
            </a:r>
            <a:endParaRPr lang="en-US" sz="1800" dirty="0" smtClean="0">
              <a:ea typeface="ＭＳ Ｐゴシック" pitchFamily="34" charset="-128"/>
            </a:endParaRPr>
          </a:p>
          <a:p>
            <a:pPr lvl="3"/>
            <a:r>
              <a:rPr lang="en-US" sz="1600" b="1" dirty="0" smtClean="0">
                <a:ea typeface="ＭＳ Ｐゴシック" pitchFamily="34" charset="-128"/>
              </a:rPr>
              <a:t>d/100</a:t>
            </a:r>
            <a:r>
              <a:rPr lang="en-US" sz="1600" dirty="0" smtClean="0">
                <a:ea typeface="ＭＳ Ｐゴシック" pitchFamily="34" charset="-128"/>
              </a:rPr>
              <a:t> = </a:t>
            </a:r>
            <a:r>
              <a:rPr lang="en-US" sz="1600" b="1" dirty="0" smtClean="0">
                <a:ea typeface="ＭＳ Ｐゴシック" pitchFamily="34" charset="-128"/>
              </a:rPr>
              <a:t>1/10 ∙ 1/10 ∙ d</a:t>
            </a:r>
          </a:p>
          <a:p>
            <a:pPr lvl="2"/>
            <a:r>
              <a:rPr lang="en-US" sz="1800" dirty="0" smtClean="0">
                <a:ea typeface="ＭＳ Ｐゴシック" pitchFamily="34" charset="-128"/>
              </a:rPr>
              <a:t>Von </a:t>
            </a:r>
            <a:r>
              <a:rPr lang="en-US" sz="1800" b="1" i="1" dirty="0" smtClean="0">
                <a:ea typeface="ＭＳ Ｐゴシック" pitchFamily="34" charset="-128"/>
              </a:rPr>
              <a:t>d</a:t>
            </a:r>
            <a:r>
              <a:rPr lang="en-US" sz="1800" dirty="0" smtClean="0">
                <a:ea typeface="ＭＳ Ｐゴシック" pitchFamily="34" charset="-128"/>
              </a:rPr>
              <a:t> “</a:t>
            </a:r>
            <a:r>
              <a:rPr lang="en-US" sz="1800" dirty="0" err="1" smtClean="0">
                <a:ea typeface="ＭＳ Ｐゴシック" pitchFamily="34" charset="-128"/>
              </a:rPr>
              <a:t>Duplikaten</a:t>
            </a:r>
            <a:r>
              <a:rPr lang="en-US" sz="1800" dirty="0" smtClean="0">
                <a:ea typeface="ＭＳ Ｐゴシック" pitchFamily="34" charset="-128"/>
              </a:rPr>
              <a:t>” </a:t>
            </a:r>
            <a:r>
              <a:rPr lang="en-US" sz="1800" dirty="0" err="1" smtClean="0">
                <a:ea typeface="ＭＳ Ｐゴシック" pitchFamily="34" charset="-128"/>
              </a:rPr>
              <a:t>kommen</a:t>
            </a:r>
            <a:r>
              <a:rPr lang="en-US" sz="1800" dirty="0" smtClean="0">
                <a:ea typeface="ＭＳ Ｐゴシック" pitchFamily="34" charset="-128"/>
              </a:rPr>
              <a:t> </a:t>
            </a:r>
            <a:r>
              <a:rPr lang="en-US" sz="1800" b="1" i="1" dirty="0" smtClean="0">
                <a:ea typeface="ＭＳ Ｐゴシック" pitchFamily="34" charset="-128"/>
              </a:rPr>
              <a:t>18d/100</a:t>
            </a:r>
            <a:r>
              <a:rPr lang="en-US" sz="1800" dirty="0" smtClean="0">
                <a:ea typeface="ＭＳ Ｐゴシック" pitchFamily="34" charset="-128"/>
              </a:rPr>
              <a:t> </a:t>
            </a:r>
            <a:r>
              <a:rPr lang="en-US" sz="1800" dirty="0" err="1" smtClean="0">
                <a:ea typeface="ＭＳ Ｐゴシック" pitchFamily="34" charset="-128"/>
              </a:rPr>
              <a:t>nur</a:t>
            </a:r>
            <a:r>
              <a:rPr lang="en-US" sz="1800" dirty="0" smtClean="0">
                <a:ea typeface="ＭＳ Ｐゴシック" pitchFamily="34" charset="-128"/>
              </a:rPr>
              <a:t> </a:t>
            </a:r>
            <a:r>
              <a:rPr lang="en-US" sz="1800" dirty="0" err="1" smtClean="0">
                <a:ea typeface="ＭＳ Ｐゴシック" pitchFamily="34" charset="-128"/>
              </a:rPr>
              <a:t>genau</a:t>
            </a:r>
            <a:r>
              <a:rPr lang="en-US" sz="1800" dirty="0" smtClean="0">
                <a:ea typeface="ＭＳ Ｐゴシック" pitchFamily="34" charset="-128"/>
              </a:rPr>
              <a:t> </a:t>
            </a:r>
            <a:r>
              <a:rPr lang="en-US" sz="1800" dirty="0" err="1" smtClean="0">
                <a:ea typeface="ＭＳ Ｐゴシック" pitchFamily="34" charset="-128"/>
              </a:rPr>
              <a:t>einmal</a:t>
            </a:r>
            <a:r>
              <a:rPr lang="en-US" sz="1800" dirty="0" smtClean="0">
                <a:ea typeface="ＭＳ Ｐゴシック" pitchFamily="34" charset="-128"/>
              </a:rPr>
              <a:t> in der </a:t>
            </a:r>
            <a:r>
              <a:rPr lang="en-US" sz="1800" dirty="0" err="1" smtClean="0">
                <a:ea typeface="ＭＳ Ｐゴシック" pitchFamily="34" charset="-128"/>
              </a:rPr>
              <a:t>Stichprobe</a:t>
            </a:r>
            <a:r>
              <a:rPr lang="en-US" sz="1800" dirty="0" smtClean="0">
                <a:ea typeface="ＭＳ Ｐゴシック" pitchFamily="34" charset="-128"/>
              </a:rPr>
              <a:t> </a:t>
            </a:r>
            <a:r>
              <a:rPr lang="en-US" sz="1800" dirty="0" err="1" smtClean="0">
                <a:ea typeface="ＭＳ Ｐゴシック" pitchFamily="34" charset="-128"/>
              </a:rPr>
              <a:t>vor</a:t>
            </a:r>
            <a:endParaRPr lang="en-US" sz="1800" dirty="0" smtClean="0">
              <a:ea typeface="ＭＳ Ｐゴシック" pitchFamily="34" charset="-128"/>
            </a:endParaRPr>
          </a:p>
          <a:p>
            <a:pPr lvl="3"/>
            <a:r>
              <a:rPr lang="en-US" sz="1600" b="1" dirty="0" smtClean="0">
                <a:ea typeface="ＭＳ Ｐゴシック" pitchFamily="34" charset="-128"/>
              </a:rPr>
              <a:t>18d/100 = ((</a:t>
            </a:r>
            <a:r>
              <a:rPr lang="en-US" sz="1600" b="1" dirty="0">
                <a:ea typeface="ＭＳ Ｐゴシック" pitchFamily="34" charset="-128"/>
              </a:rPr>
              <a:t>1/10 ∙ 9/10</a:t>
            </a:r>
            <a:r>
              <a:rPr lang="en-US" sz="1600" b="1" dirty="0" smtClean="0">
                <a:ea typeface="ＭＳ Ｐゴシック" pitchFamily="34" charset="-128"/>
              </a:rPr>
              <a:t>)+(</a:t>
            </a:r>
            <a:r>
              <a:rPr lang="en-US" sz="1600" b="1" dirty="0">
                <a:ea typeface="ＭＳ Ｐゴシック" pitchFamily="34" charset="-128"/>
              </a:rPr>
              <a:t>9/10 ∙ 1/10)) ∙ d</a:t>
            </a:r>
            <a:endParaRPr lang="en-US" sz="1600" b="1" dirty="0" smtClean="0">
              <a:ea typeface="ＭＳ Ｐゴシック" pitchFamily="34" charset="-128"/>
            </a:endParaRPr>
          </a:p>
          <a:p>
            <a:pPr lvl="1"/>
            <a:r>
              <a:rPr lang="en-US" sz="2000" b="1" dirty="0" smtClean="0">
                <a:solidFill>
                  <a:srgbClr val="D60093"/>
                </a:solidFill>
                <a:ea typeface="ＭＳ Ｐゴシック" pitchFamily="34" charset="-128"/>
              </a:rPr>
              <a:t>Also </a:t>
            </a:r>
            <a:r>
              <a:rPr lang="en-US" sz="2000" b="1" dirty="0" err="1" smtClean="0">
                <a:solidFill>
                  <a:srgbClr val="D60093"/>
                </a:solidFill>
                <a:ea typeface="ＭＳ Ｐゴシック" pitchFamily="34" charset="-128"/>
              </a:rPr>
              <a:t>wäre</a:t>
            </a:r>
            <a:r>
              <a:rPr lang="en-US" sz="2000" b="1" dirty="0" smtClean="0">
                <a:solidFill>
                  <a:srgbClr val="D60093"/>
                </a:solidFill>
                <a:ea typeface="ＭＳ Ｐゴシック" pitchFamily="34" charset="-128"/>
              </a:rPr>
              <a:t> die </a:t>
            </a:r>
            <a:r>
              <a:rPr lang="en-US" sz="2000" b="1" dirty="0" err="1" smtClean="0">
                <a:solidFill>
                  <a:srgbClr val="D60093"/>
                </a:solidFill>
                <a:ea typeface="ＭＳ Ｐゴシック" pitchFamily="34" charset="-128"/>
              </a:rPr>
              <a:t>Antwort</a:t>
            </a:r>
            <a:r>
              <a:rPr lang="en-US" sz="2000" b="1" dirty="0" smtClean="0">
                <a:solidFill>
                  <a:srgbClr val="D60093"/>
                </a:solidFill>
                <a:ea typeface="ＭＳ Ｐゴシック" pitchFamily="34" charset="-128"/>
              </a:rPr>
              <a:t> </a:t>
            </a:r>
            <a:r>
              <a:rPr lang="en-US" sz="2000" b="1" dirty="0" err="1" smtClean="0">
                <a:solidFill>
                  <a:srgbClr val="D60093"/>
                </a:solidFill>
                <a:ea typeface="ＭＳ Ｐゴシック" pitchFamily="34" charset="-128"/>
              </a:rPr>
              <a:t>mit</a:t>
            </a:r>
            <a:r>
              <a:rPr lang="en-US" sz="2000" b="1" dirty="0" smtClean="0">
                <a:solidFill>
                  <a:srgbClr val="D60093"/>
                </a:solidFill>
                <a:ea typeface="ＭＳ Ｐゴシック" pitchFamily="34" charset="-128"/>
              </a:rPr>
              <a:t> der </a:t>
            </a:r>
            <a:r>
              <a:rPr lang="en-US" sz="2000" b="1" dirty="0" err="1" smtClean="0">
                <a:solidFill>
                  <a:srgbClr val="D60093"/>
                </a:solidFill>
                <a:ea typeface="ＭＳ Ｐゴシック" pitchFamily="34" charset="-128"/>
              </a:rPr>
              <a:t>naiven</a:t>
            </a:r>
            <a:r>
              <a:rPr lang="en-US" sz="2000" b="1" dirty="0" smtClean="0">
                <a:solidFill>
                  <a:srgbClr val="D60093"/>
                </a:solidFill>
                <a:ea typeface="ＭＳ Ｐゴシック" pitchFamily="34" charset="-128"/>
              </a:rPr>
              <a:t> </a:t>
            </a:r>
            <a:r>
              <a:rPr lang="en-US" sz="2000" b="1" dirty="0" err="1" smtClean="0">
                <a:solidFill>
                  <a:srgbClr val="D60093"/>
                </a:solidFill>
                <a:ea typeface="ＭＳ Ｐゴシック" pitchFamily="34" charset="-128"/>
              </a:rPr>
              <a:t>Stichprobe</a:t>
            </a:r>
            <a:r>
              <a:rPr lang="en-US" sz="2000" b="1" dirty="0" smtClean="0">
                <a:solidFill>
                  <a:srgbClr val="D60093"/>
                </a:solidFill>
                <a:ea typeface="ＭＳ Ｐゴシック" pitchFamily="34" charset="-128"/>
              </a:rPr>
              <a:t>:</a:t>
            </a:r>
            <a:br>
              <a:rPr lang="en-US" sz="2000" b="1" dirty="0" smtClean="0">
                <a:solidFill>
                  <a:srgbClr val="D60093"/>
                </a:solidFill>
                <a:ea typeface="ＭＳ Ｐゴシック" pitchFamily="34" charset="-128"/>
              </a:rPr>
            </a:br>
            <a:r>
              <a:rPr lang="en-US" sz="2000" b="1" dirty="0" smtClean="0">
                <a:solidFill>
                  <a:srgbClr val="D60093"/>
                </a:solidFill>
                <a:ea typeface="ＭＳ Ｐゴシック" pitchFamily="34" charset="-128"/>
              </a:rPr>
              <a:t> </a:t>
            </a:r>
            <a:r>
              <a:rPr lang="en-US" sz="2000" b="1" dirty="0" smtClean="0">
                <a:solidFill>
                  <a:srgbClr val="800000"/>
                </a:solidFill>
                <a:ea typeface="ＭＳ Ｐゴシック" pitchFamily="34" charset="-128"/>
              </a:rPr>
              <a:t>(d/100)/(x/10) + d/100 + 18d/100 = d/10x + 19d/100</a:t>
            </a:r>
          </a:p>
        </p:txBody>
      </p:sp>
      <p:sp>
        <p:nvSpPr>
          <p:cNvPr id="26630" name="Slide Number Placeholder 5"/>
          <p:cNvSpPr>
            <a:spLocks noGrp="1"/>
          </p:cNvSpPr>
          <p:nvPr>
            <p:ph type="sldNum" sz="quarter" idx="12"/>
          </p:nvPr>
        </p:nvSpPr>
        <p:spPr bwMode="auto">
          <a:noFill/>
          <a:ln>
            <a:miter lim="800000"/>
            <a:headEnd/>
            <a:tailEnd/>
          </a:ln>
        </p:spPr>
        <p:txBody>
          <a:bodyPr/>
          <a:lstStyle/>
          <a:p>
            <a:fld id="{98E6BFDC-6A93-4FDB-88E4-222467317FCC}" type="slidenum">
              <a:rPr lang="en-US"/>
              <a:pPr/>
              <a:t>38</a:t>
            </a:fld>
            <a:endParaRPr lang="en-US"/>
          </a:p>
        </p:txBody>
      </p:sp>
      <p:sp>
        <p:nvSpPr>
          <p:cNvPr id="6" name="Footer Placeholder 4"/>
          <p:cNvSpPr>
            <a:spLocks noGrp="1"/>
          </p:cNvSpPr>
          <p:nvPr>
            <p:ph type="ftr" sz="quarter" idx="11"/>
          </p:nvPr>
        </p:nvSpPr>
        <p:spPr bwMode="auto">
          <a:xfrm>
            <a:off x="2267744" y="6381328"/>
            <a:ext cx="4752527" cy="288032"/>
          </a:xfrm>
          <a:noFill/>
          <a:ln>
            <a:miter lim="800000"/>
            <a:headEnd/>
            <a:tailEnd/>
          </a:ln>
        </p:spPr>
        <p:txBody>
          <a:bodyPr/>
          <a:lstStyle/>
          <a:p>
            <a:r>
              <a:rPr lang="nn-NO" sz="900" dirty="0" smtClean="0"/>
              <a:t>J. </a:t>
            </a:r>
            <a:r>
              <a:rPr lang="nn-NO" sz="900" dirty="0" err="1" smtClean="0"/>
              <a:t>Leskovec</a:t>
            </a:r>
            <a:r>
              <a:rPr lang="nn-NO" sz="900" dirty="0" smtClean="0"/>
              <a:t>, A. </a:t>
            </a:r>
            <a:r>
              <a:rPr lang="nn-NO" sz="900" dirty="0" err="1" smtClean="0"/>
              <a:t>Rajaraman</a:t>
            </a:r>
            <a:r>
              <a:rPr lang="nn-NO" sz="900" dirty="0" smtClean="0"/>
              <a:t>, J. Ullman: Mining of Massive Datasets, http://</a:t>
            </a:r>
            <a:r>
              <a:rPr lang="nn-NO" sz="900" dirty="0" err="1" smtClean="0"/>
              <a:t>www.mmds.org</a:t>
            </a:r>
            <a:endParaRPr lang="en-US" sz="900" dirty="0"/>
          </a:p>
        </p:txBody>
      </p:sp>
    </p:spTree>
    <p:extLst>
      <p:ext uri="{BB962C8B-B14F-4D97-AF65-F5344CB8AC3E}">
        <p14:creationId xmlns:p14="http://schemas.microsoft.com/office/powerpoint/2010/main" val="31089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Lösung</a:t>
            </a:r>
            <a:r>
              <a:rPr lang="en-US" dirty="0" smtClean="0">
                <a:ea typeface="+mj-ea"/>
              </a:rPr>
              <a:t>: </a:t>
            </a:r>
            <a:r>
              <a:rPr lang="en-US" dirty="0" err="1" smtClean="0">
                <a:ea typeface="+mj-ea"/>
              </a:rPr>
              <a:t>Stichprobe</a:t>
            </a:r>
            <a:r>
              <a:rPr lang="en-US" dirty="0" smtClean="0">
                <a:ea typeface="+mj-ea"/>
              </a:rPr>
              <a:t> </a:t>
            </a:r>
            <a:r>
              <a:rPr lang="en-US" dirty="0" err="1" smtClean="0">
                <a:ea typeface="+mj-ea"/>
              </a:rPr>
              <a:t>mit</a:t>
            </a:r>
            <a:r>
              <a:rPr lang="en-US" dirty="0" smtClean="0">
                <a:ea typeface="+mj-ea"/>
              </a:rPr>
              <a:t> </a:t>
            </a:r>
            <a:r>
              <a:rPr lang="en-US" dirty="0" err="1" smtClean="0">
                <a:ea typeface="+mj-ea"/>
              </a:rPr>
              <a:t>Benutzern</a:t>
            </a:r>
            <a:endParaRPr lang="en-US" dirty="0">
              <a:ea typeface="+mj-ea"/>
            </a:endParaRPr>
          </a:p>
        </p:txBody>
      </p:sp>
      <p:sp>
        <p:nvSpPr>
          <p:cNvPr id="27651" name="Content Placeholder 2"/>
          <p:cNvSpPr>
            <a:spLocks noGrp="1"/>
          </p:cNvSpPr>
          <p:nvPr>
            <p:ph idx="1"/>
          </p:nvPr>
        </p:nvSpPr>
        <p:spPr/>
        <p:txBody>
          <a:bodyPr/>
          <a:lstStyle/>
          <a:p>
            <a:r>
              <a:rPr lang="en-US" dirty="0" err="1" smtClean="0"/>
              <a:t>Wähle</a:t>
            </a:r>
            <a:r>
              <a:rPr lang="en-US" dirty="0" smtClean="0"/>
              <a:t> </a:t>
            </a:r>
            <a:r>
              <a:rPr lang="en-US" b="1" dirty="0" smtClean="0"/>
              <a:t>1/10</a:t>
            </a:r>
            <a:r>
              <a:rPr lang="en-US" dirty="0" smtClean="0"/>
              <a:t> der </a:t>
            </a:r>
            <a:r>
              <a:rPr lang="en-US" b="1" dirty="0" err="1" smtClean="0"/>
              <a:t>Benutzer</a:t>
            </a:r>
            <a:r>
              <a:rPr lang="en-US" dirty="0" smtClean="0"/>
              <a:t> und </a:t>
            </a:r>
            <a:r>
              <a:rPr lang="en-US" dirty="0" err="1" smtClean="0"/>
              <a:t>werte</a:t>
            </a:r>
            <a:r>
              <a:rPr lang="en-US" dirty="0" smtClean="0"/>
              <a:t> </a:t>
            </a:r>
            <a:r>
              <a:rPr lang="en-US" dirty="0" err="1" smtClean="0"/>
              <a:t>alle</a:t>
            </a:r>
            <a:r>
              <a:rPr lang="en-US" dirty="0" smtClean="0"/>
              <a:t> </a:t>
            </a:r>
            <a:r>
              <a:rPr lang="en-US" dirty="0" err="1" smtClean="0"/>
              <a:t>ihre</a:t>
            </a:r>
            <a:r>
              <a:rPr lang="en-US" dirty="0" smtClean="0"/>
              <a:t> </a:t>
            </a:r>
            <a:r>
              <a:rPr lang="en-US" dirty="0" err="1" smtClean="0"/>
              <a:t>Anfagen</a:t>
            </a:r>
            <a:r>
              <a:rPr lang="en-US" dirty="0" smtClean="0"/>
              <a:t> </a:t>
            </a:r>
            <a:r>
              <a:rPr lang="en-US" dirty="0" err="1" smtClean="0"/>
              <a:t>aus</a:t>
            </a:r>
            <a:endParaRPr lang="en-US" dirty="0" smtClean="0"/>
          </a:p>
          <a:p>
            <a:pPr lvl="8"/>
            <a:endParaRPr lang="en-US" dirty="0" smtClean="0"/>
          </a:p>
          <a:p>
            <a:r>
              <a:rPr lang="en-US" dirty="0" err="1" smtClean="0"/>
              <a:t>Verwende</a:t>
            </a:r>
            <a:r>
              <a:rPr lang="en-US" dirty="0" smtClean="0"/>
              <a:t> Hash-</a:t>
            </a:r>
            <a:r>
              <a:rPr lang="en-US" dirty="0" err="1" smtClean="0"/>
              <a:t>Funktion</a:t>
            </a:r>
            <a:r>
              <a:rPr lang="en-US" dirty="0" smtClean="0"/>
              <a:t>, </a:t>
            </a:r>
            <a:r>
              <a:rPr lang="en-US" dirty="0" err="1" smtClean="0"/>
              <a:t>mit</a:t>
            </a:r>
            <a:r>
              <a:rPr lang="en-US" dirty="0" smtClean="0"/>
              <a:t> der (name, user id) </a:t>
            </a:r>
            <a:r>
              <a:rPr lang="en-US" dirty="0" err="1" smtClean="0"/>
              <a:t>gleichverteilt</a:t>
            </a:r>
            <a:r>
              <a:rPr lang="en-US" dirty="0" smtClean="0"/>
              <a:t> auf 10 </a:t>
            </a:r>
            <a:r>
              <a:rPr lang="en-US" dirty="0" err="1" smtClean="0"/>
              <a:t>Werte</a:t>
            </a:r>
            <a:r>
              <a:rPr lang="en-US" dirty="0" smtClean="0"/>
              <a:t> </a:t>
            </a:r>
            <a:r>
              <a:rPr lang="en-US" dirty="0" err="1" smtClean="0"/>
              <a:t>abgebildet</a:t>
            </a:r>
            <a:r>
              <a:rPr lang="en-US" dirty="0" smtClean="0"/>
              <a:t> </a:t>
            </a:r>
            <a:r>
              <a:rPr lang="en-US" dirty="0" err="1" smtClean="0"/>
              <a:t>wird</a:t>
            </a:r>
            <a:r>
              <a:rPr lang="en-US" dirty="0" smtClean="0"/>
              <a:t>, </a:t>
            </a:r>
            <a:r>
              <a:rPr lang="en-US" dirty="0" err="1" smtClean="0"/>
              <a:t>speichere</a:t>
            </a:r>
            <a:r>
              <a:rPr lang="en-US" dirty="0" smtClean="0"/>
              <a:t> </a:t>
            </a:r>
            <a:r>
              <a:rPr lang="en-US" dirty="0" err="1" smtClean="0"/>
              <a:t>Anfragen</a:t>
            </a:r>
            <a:r>
              <a:rPr lang="en-US" dirty="0" smtClean="0"/>
              <a:t> in </a:t>
            </a:r>
            <a:r>
              <a:rPr lang="en-US" dirty="0" err="1" smtClean="0"/>
              <a:t>Hashtabelle</a:t>
            </a:r>
            <a:endParaRPr lang="en-US" dirty="0" smtClean="0"/>
          </a:p>
          <a:p>
            <a:pPr>
              <a:buFont typeface="Wingdings 2" pitchFamily="18" charset="2"/>
              <a:buNone/>
            </a:pPr>
            <a:endParaRPr lang="en-US" dirty="0" smtClean="0"/>
          </a:p>
        </p:txBody>
      </p:sp>
      <p:sp>
        <p:nvSpPr>
          <p:cNvPr id="27654" name="Slide Number Placeholder 5"/>
          <p:cNvSpPr>
            <a:spLocks noGrp="1"/>
          </p:cNvSpPr>
          <p:nvPr>
            <p:ph type="sldNum" sz="quarter" idx="12"/>
          </p:nvPr>
        </p:nvSpPr>
        <p:spPr bwMode="auto">
          <a:noFill/>
          <a:ln>
            <a:miter lim="800000"/>
            <a:headEnd/>
            <a:tailEnd/>
          </a:ln>
        </p:spPr>
        <p:txBody>
          <a:bodyPr/>
          <a:lstStyle/>
          <a:p>
            <a:fld id="{BE4319D2-5152-45DB-A712-F2C46AA8F530}" type="slidenum">
              <a:rPr lang="en-US"/>
              <a:pPr/>
              <a:t>39</a:t>
            </a:fld>
            <a:endParaRPr lang="en-US"/>
          </a:p>
        </p:txBody>
      </p:sp>
    </p:spTree>
    <p:extLst>
      <p:ext uri="{BB962C8B-B14F-4D97-AF65-F5344CB8AC3E}">
        <p14:creationId xmlns:p14="http://schemas.microsoft.com/office/powerpoint/2010/main" val="3545058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title"/>
          </p:nvPr>
        </p:nvSpPr>
        <p:spPr bwMode="auto"/>
        <p:txBody>
          <a:bodyPr wrap="square" tIns="45720" bIns="45720" numCol="1" anchorCtr="0" compatLnSpc="1">
            <a:prstTxWarp prst="textNoShape">
              <a:avLst/>
            </a:prstTxWarp>
          </a:bodyPr>
          <a:lstStyle/>
          <a:p>
            <a:pPr>
              <a:defRPr/>
            </a:pPr>
            <a:r>
              <a:rPr lang="de-DE" dirty="0" smtClean="0"/>
              <a:t>Anwendungen</a:t>
            </a:r>
            <a:endParaRPr lang="de-DE" dirty="0"/>
          </a:p>
        </p:txBody>
      </p:sp>
      <p:sp>
        <p:nvSpPr>
          <p:cNvPr id="13315" name="Rectangle 3"/>
          <p:cNvSpPr>
            <a:spLocks noGrp="1"/>
          </p:cNvSpPr>
          <p:nvPr>
            <p:ph idx="1"/>
          </p:nvPr>
        </p:nvSpPr>
        <p:spPr/>
        <p:txBody>
          <a:bodyPr/>
          <a:lstStyle/>
          <a:p>
            <a:r>
              <a:rPr lang="de-DE" b="1" dirty="0" smtClean="0">
                <a:solidFill>
                  <a:srgbClr val="D60093"/>
                </a:solidFill>
              </a:rPr>
              <a:t>Email-Spamfilterung</a:t>
            </a:r>
          </a:p>
          <a:p>
            <a:pPr lvl="1"/>
            <a:r>
              <a:rPr lang="de-DE" dirty="0" smtClean="0">
                <a:ea typeface="ＭＳ Ｐゴシック" pitchFamily="34" charset="-128"/>
                <a:cs typeface="ＭＳ Ｐゴシック" pitchFamily="34" charset="-128"/>
              </a:rPr>
              <a:t>Nehmen wir an, es sind 10</a:t>
            </a:r>
            <a:r>
              <a:rPr lang="de-DE" baseline="30000" dirty="0" smtClean="0">
                <a:ea typeface="ＭＳ Ｐゴシック" pitchFamily="34" charset="-128"/>
                <a:cs typeface="ＭＳ Ｐゴシック" pitchFamily="34" charset="-128"/>
              </a:rPr>
              <a:t>9</a:t>
            </a:r>
            <a:r>
              <a:rPr lang="de-DE" dirty="0" smtClean="0">
                <a:ea typeface="ＭＳ Ｐゴシック" pitchFamily="34" charset="-128"/>
                <a:cs typeface="ＭＳ Ｐゴシック" pitchFamily="34" charset="-128"/>
              </a:rPr>
              <a:t> “gute” E-Mail-Adressen bekannt</a:t>
            </a:r>
          </a:p>
          <a:p>
            <a:pPr lvl="1"/>
            <a:r>
              <a:rPr lang="de-DE" dirty="0" smtClean="0">
                <a:ea typeface="ＭＳ Ｐゴシック" pitchFamily="34" charset="-128"/>
                <a:cs typeface="ＭＳ Ｐゴシック" pitchFamily="34" charset="-128"/>
              </a:rPr>
              <a:t>Falls eine E-Mail von einer dieser Adressen kommt, </a:t>
            </a:r>
            <a:br>
              <a:rPr lang="de-DE" dirty="0" smtClean="0">
                <a:ea typeface="ＭＳ Ｐゴシック" pitchFamily="34" charset="-128"/>
                <a:cs typeface="ＭＳ Ｐゴシック" pitchFamily="34" charset="-128"/>
              </a:rPr>
            </a:br>
            <a:r>
              <a:rPr lang="de-DE" dirty="0" smtClean="0">
                <a:ea typeface="ＭＳ Ｐゴシック" pitchFamily="34" charset="-128"/>
                <a:cs typeface="ＭＳ Ｐゴシック" pitchFamily="34" charset="-128"/>
              </a:rPr>
              <a:t>ist sie kein Spam</a:t>
            </a:r>
            <a:endParaRPr lang="de-DE" dirty="0" smtClean="0">
              <a:solidFill>
                <a:schemeClr val="accent3"/>
              </a:solidFill>
            </a:endParaRPr>
          </a:p>
          <a:p>
            <a:r>
              <a:rPr lang="de-DE" b="1" dirty="0" err="1" smtClean="0">
                <a:solidFill>
                  <a:srgbClr val="D60093"/>
                </a:solidFill>
              </a:rPr>
              <a:t>Publish</a:t>
            </a:r>
            <a:r>
              <a:rPr lang="de-DE" b="1" dirty="0" smtClean="0">
                <a:solidFill>
                  <a:srgbClr val="D60093"/>
                </a:solidFill>
              </a:rPr>
              <a:t>-</a:t>
            </a:r>
            <a:r>
              <a:rPr lang="de-DE" b="1" dirty="0" err="1" smtClean="0">
                <a:solidFill>
                  <a:srgbClr val="D60093"/>
                </a:solidFill>
              </a:rPr>
              <a:t>subscribe</a:t>
            </a:r>
            <a:r>
              <a:rPr lang="de-DE" b="1" dirty="0" smtClean="0">
                <a:solidFill>
                  <a:srgbClr val="D60093"/>
                </a:solidFill>
              </a:rPr>
              <a:t>-Systeme</a:t>
            </a:r>
          </a:p>
          <a:p>
            <a:pPr lvl="1"/>
            <a:r>
              <a:rPr lang="de-DE" dirty="0" smtClean="0">
                <a:ea typeface="ＭＳ Ｐゴシック" pitchFamily="34" charset="-128"/>
                <a:cs typeface="ＭＳ Ｐゴシック" pitchFamily="34" charset="-128"/>
              </a:rPr>
              <a:t>Nehmen wir an, jemand möchte Nachrichten zu bestimmten Themen zugesandt bekommen</a:t>
            </a:r>
          </a:p>
          <a:p>
            <a:pPr lvl="1"/>
            <a:r>
              <a:rPr lang="de-DE" dirty="0" smtClean="0">
                <a:ea typeface="ＭＳ Ｐゴシック" pitchFamily="34" charset="-128"/>
                <a:cs typeface="ＭＳ Ｐゴシック" pitchFamily="34" charset="-128"/>
              </a:rPr>
              <a:t>Interessen werden durch Mengen von Schlüsselworten repräsentiert</a:t>
            </a:r>
          </a:p>
          <a:p>
            <a:pPr lvl="1"/>
            <a:r>
              <a:rPr lang="de-DE" dirty="0" smtClean="0">
                <a:ea typeface="ＭＳ Ｐゴシック" pitchFamily="34" charset="-128"/>
                <a:cs typeface="ＭＳ Ｐゴシック" pitchFamily="34" charset="-128"/>
              </a:rPr>
              <a:t>Schlüsselworte von Interessenten müssen mit Nachrichtenstromelementen abgeglichen werden</a:t>
            </a:r>
          </a:p>
        </p:txBody>
      </p:sp>
      <p:sp>
        <p:nvSpPr>
          <p:cNvPr id="6" name="Slide Number Placeholder 5"/>
          <p:cNvSpPr>
            <a:spLocks noGrp="1"/>
          </p:cNvSpPr>
          <p:nvPr>
            <p:ph type="sldNum" sz="quarter" idx="12"/>
          </p:nvPr>
        </p:nvSpPr>
        <p:spPr/>
        <p:txBody>
          <a:bodyPr/>
          <a:lstStyle/>
          <a:p>
            <a:fld id="{19B12225-5612-419B-A8D5-4B8EEE4C217E}" type="slidenum">
              <a:rPr lang="en-US" smtClean="0"/>
              <a:pPr/>
              <a:t>4</a:t>
            </a:fld>
            <a:endParaRPr lang="en-US" dirty="0"/>
          </a:p>
        </p:txBody>
      </p:sp>
      <p:sp>
        <p:nvSpPr>
          <p:cNvPr id="8" name="Footer Placeholder 5"/>
          <p:cNvSpPr>
            <a:spLocks noGrp="1"/>
          </p:cNvSpPr>
          <p:nvPr>
            <p:ph type="ftr" sz="quarter" idx="11"/>
          </p:nvPr>
        </p:nvSpPr>
        <p:spPr>
          <a:xfrm>
            <a:off x="2483769" y="6381328"/>
            <a:ext cx="4824535" cy="216024"/>
          </a:xfrm>
        </p:spPr>
        <p:txBody>
          <a:bodyPr/>
          <a:lstStyle/>
          <a:p>
            <a:r>
              <a:rPr lang="en-US" sz="900" dirty="0" smtClean="0"/>
              <a:t>J. </a:t>
            </a:r>
            <a:r>
              <a:rPr lang="en-US" sz="900" dirty="0" err="1" smtClean="0"/>
              <a:t>Leskovec</a:t>
            </a:r>
            <a:r>
              <a:rPr lang="en-US" sz="900" dirty="0" smtClean="0"/>
              <a:t>, A. </a:t>
            </a:r>
            <a:r>
              <a:rPr lang="en-US" sz="900" dirty="0" err="1" smtClean="0"/>
              <a:t>Rajaraman</a:t>
            </a:r>
            <a:r>
              <a:rPr lang="en-US" sz="900" dirty="0" smtClean="0"/>
              <a:t>, J. Ullman: Mining of Massive Datasets, http://</a:t>
            </a:r>
            <a:r>
              <a:rPr lang="en-US" sz="900" dirty="0" err="1" smtClean="0"/>
              <a:t>www.mmds.org</a:t>
            </a:r>
            <a:r>
              <a:rPr lang="en-US" sz="900" dirty="0" smtClean="0"/>
              <a:t> </a:t>
            </a:r>
            <a:endParaRPr lang="en-US" sz="900" dirty="0"/>
          </a:p>
        </p:txBody>
      </p:sp>
    </p:spTree>
    <p:extLst>
      <p:ext uri="{BB962C8B-B14F-4D97-AF65-F5344CB8AC3E}">
        <p14:creationId xmlns:p14="http://schemas.microsoft.com/office/powerpoint/2010/main" val="127217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ea typeface="+mj-ea"/>
              </a:rPr>
              <a:t>Generalisierte</a:t>
            </a:r>
            <a:r>
              <a:rPr lang="en-US" dirty="0" smtClean="0">
                <a:ea typeface="+mj-ea"/>
              </a:rPr>
              <a:t> </a:t>
            </a:r>
            <a:r>
              <a:rPr lang="en-US" dirty="0" err="1" smtClean="0">
                <a:ea typeface="+mj-ea"/>
              </a:rPr>
              <a:t>Lösung</a:t>
            </a:r>
            <a:endParaRPr lang="en-US" dirty="0">
              <a:ea typeface="+mj-ea"/>
            </a:endParaRPr>
          </a:p>
        </p:txBody>
      </p:sp>
      <p:sp>
        <p:nvSpPr>
          <p:cNvPr id="28675" name="Content Placeholder 2"/>
          <p:cNvSpPr>
            <a:spLocks noGrp="1"/>
          </p:cNvSpPr>
          <p:nvPr>
            <p:ph idx="1"/>
          </p:nvPr>
        </p:nvSpPr>
        <p:spPr>
          <a:xfrm>
            <a:off x="457200" y="980728"/>
            <a:ext cx="8229600" cy="5544616"/>
          </a:xfrm>
        </p:spPr>
        <p:txBody>
          <a:bodyPr/>
          <a:lstStyle/>
          <a:p>
            <a:r>
              <a:rPr lang="en-US" b="1" dirty="0" smtClean="0">
                <a:solidFill>
                  <a:srgbClr val="0000FF"/>
                </a:solidFill>
              </a:rPr>
              <a:t>Strom von </a:t>
            </a:r>
            <a:r>
              <a:rPr lang="en-US" b="1" dirty="0" err="1" smtClean="0">
                <a:solidFill>
                  <a:srgbClr val="0000FF"/>
                </a:solidFill>
              </a:rPr>
              <a:t>Tupeln</a:t>
            </a:r>
            <a:r>
              <a:rPr lang="en-US" b="1" dirty="0" smtClean="0">
                <a:solidFill>
                  <a:srgbClr val="0000FF"/>
                </a:solidFill>
              </a:rPr>
              <a:t> </a:t>
            </a:r>
            <a:r>
              <a:rPr lang="en-US" b="1" dirty="0" err="1" smtClean="0">
                <a:solidFill>
                  <a:srgbClr val="0000FF"/>
                </a:solidFill>
              </a:rPr>
              <a:t>mit</a:t>
            </a:r>
            <a:r>
              <a:rPr lang="en-US" b="1" dirty="0" smtClean="0">
                <a:solidFill>
                  <a:srgbClr val="0000FF"/>
                </a:solidFill>
              </a:rPr>
              <a:t> </a:t>
            </a:r>
            <a:r>
              <a:rPr lang="en-US" b="1" dirty="0" err="1" smtClean="0">
                <a:solidFill>
                  <a:srgbClr val="0000FF"/>
                </a:solidFill>
              </a:rPr>
              <a:t>Schlüsseln</a:t>
            </a:r>
            <a:r>
              <a:rPr lang="en-US" b="1" dirty="0" smtClean="0">
                <a:solidFill>
                  <a:srgbClr val="0000FF"/>
                </a:solidFill>
              </a:rPr>
              <a:t>:</a:t>
            </a:r>
          </a:p>
          <a:p>
            <a:pPr lvl="1"/>
            <a:r>
              <a:rPr lang="en-US" dirty="0" err="1" smtClean="0">
                <a:ea typeface="ＭＳ Ｐゴシック" pitchFamily="34" charset="-128"/>
              </a:rPr>
              <a:t>Schlüssel</a:t>
            </a:r>
            <a:r>
              <a:rPr lang="en-US" dirty="0" smtClean="0">
                <a:ea typeface="ＭＳ Ｐゴシック" pitchFamily="34" charset="-128"/>
              </a:rPr>
              <a:t> = </a:t>
            </a:r>
            <a:r>
              <a:rPr lang="en-US" dirty="0" err="1" smtClean="0">
                <a:ea typeface="ＭＳ Ｐゴシック" pitchFamily="34" charset="-128"/>
              </a:rPr>
              <a:t>Teilmenge</a:t>
            </a:r>
            <a:r>
              <a:rPr lang="en-US" dirty="0" smtClean="0">
                <a:ea typeface="ＭＳ Ｐゴシック" pitchFamily="34" charset="-128"/>
              </a:rPr>
              <a:t> der </a:t>
            </a:r>
            <a:r>
              <a:rPr lang="en-US" dirty="0" err="1" smtClean="0">
                <a:ea typeface="ＭＳ Ｐゴシック" pitchFamily="34" charset="-128"/>
              </a:rPr>
              <a:t>Tupelkomponenten</a:t>
            </a:r>
            <a:endParaRPr lang="en-US" dirty="0" smtClean="0">
              <a:ea typeface="ＭＳ Ｐゴシック" pitchFamily="34" charset="-128"/>
            </a:endParaRPr>
          </a:p>
          <a:p>
            <a:pPr lvl="2"/>
            <a:r>
              <a:rPr lang="en-US" dirty="0" smtClean="0">
                <a:ea typeface="ＭＳ Ｐゴシック" pitchFamily="34" charset="-128"/>
              </a:rPr>
              <a:t>Z.B.: </a:t>
            </a:r>
            <a:r>
              <a:rPr lang="en-US" dirty="0" err="1" smtClean="0">
                <a:ea typeface="ＭＳ Ｐゴシック" pitchFamily="34" charset="-128"/>
              </a:rPr>
              <a:t>Tupel</a:t>
            </a:r>
            <a:r>
              <a:rPr lang="en-US" dirty="0" smtClean="0">
                <a:ea typeface="ＭＳ Ｐゴシック" pitchFamily="34" charset="-128"/>
              </a:rPr>
              <a:t> = (user, search, time); </a:t>
            </a:r>
            <a:r>
              <a:rPr lang="en-US" dirty="0" err="1" smtClean="0">
                <a:ea typeface="ＭＳ Ｐゴシック" pitchFamily="34" charset="-128"/>
              </a:rPr>
              <a:t>Schlüssel</a:t>
            </a:r>
            <a:r>
              <a:rPr lang="en-US" dirty="0" smtClean="0">
                <a:ea typeface="ＭＳ Ｐゴシック" pitchFamily="34" charset="-128"/>
              </a:rPr>
              <a:t> </a:t>
            </a:r>
            <a:r>
              <a:rPr lang="en-US" dirty="0" err="1" smtClean="0">
                <a:ea typeface="ＭＳ Ｐゴシック" pitchFamily="34" charset="-128"/>
              </a:rPr>
              <a:t>ist</a:t>
            </a:r>
            <a:r>
              <a:rPr lang="en-US" dirty="0" smtClean="0">
                <a:ea typeface="ＭＳ Ｐゴシック" pitchFamily="34" charset="-128"/>
              </a:rPr>
              <a:t> </a:t>
            </a:r>
            <a:r>
              <a:rPr lang="en-US" b="1" dirty="0" smtClean="0">
                <a:solidFill>
                  <a:srgbClr val="0000FF"/>
                </a:solidFill>
                <a:ea typeface="ＭＳ Ｐゴシック" pitchFamily="34" charset="-128"/>
              </a:rPr>
              <a:t>user</a:t>
            </a:r>
          </a:p>
          <a:p>
            <a:pPr lvl="1"/>
            <a:r>
              <a:rPr lang="en-US" dirty="0" smtClean="0">
                <a:ea typeface="ＭＳ Ｐゴシック" pitchFamily="34" charset="-128"/>
              </a:rPr>
              <a:t>Wahl der </a:t>
            </a:r>
            <a:r>
              <a:rPr lang="en-US" dirty="0" err="1" smtClean="0">
                <a:ea typeface="ＭＳ Ｐゴシック" pitchFamily="34" charset="-128"/>
              </a:rPr>
              <a:t>Schlüssel</a:t>
            </a:r>
            <a:r>
              <a:rPr lang="en-US" dirty="0" smtClean="0">
                <a:ea typeface="ＭＳ Ｐゴシック" pitchFamily="34" charset="-128"/>
              </a:rPr>
              <a:t> </a:t>
            </a:r>
            <a:r>
              <a:rPr lang="en-US" dirty="0" err="1" smtClean="0">
                <a:ea typeface="ＭＳ Ｐゴシック" pitchFamily="34" charset="-128"/>
              </a:rPr>
              <a:t>hängt</a:t>
            </a:r>
            <a:r>
              <a:rPr lang="en-US" dirty="0" smtClean="0">
                <a:ea typeface="ＭＳ Ｐゴシック" pitchFamily="34" charset="-128"/>
              </a:rPr>
              <a:t> von der </a:t>
            </a:r>
            <a:r>
              <a:rPr lang="en-US" dirty="0" err="1" smtClean="0">
                <a:ea typeface="ＭＳ Ｐゴシック" pitchFamily="34" charset="-128"/>
              </a:rPr>
              <a:t>Anwendung</a:t>
            </a:r>
            <a:r>
              <a:rPr lang="en-US" dirty="0" smtClean="0">
                <a:ea typeface="ＭＳ Ｐゴシック" pitchFamily="34" charset="-128"/>
              </a:rPr>
              <a:t> </a:t>
            </a:r>
            <a:r>
              <a:rPr lang="en-US" dirty="0" err="1" smtClean="0">
                <a:ea typeface="ＭＳ Ｐゴシック" pitchFamily="34" charset="-128"/>
              </a:rPr>
              <a:t>ab</a:t>
            </a:r>
            <a:endParaRPr lang="en-US" dirty="0" smtClean="0">
              <a:ea typeface="ＭＳ Ｐゴシック" pitchFamily="34" charset="-128"/>
            </a:endParaRPr>
          </a:p>
          <a:p>
            <a:pPr lvl="8"/>
            <a:endParaRPr lang="en-US" dirty="0" smtClean="0">
              <a:ea typeface="ＭＳ Ｐゴシック" pitchFamily="34" charset="-128"/>
            </a:endParaRPr>
          </a:p>
          <a:p>
            <a:r>
              <a:rPr lang="en-US" b="1" dirty="0" err="1" smtClean="0">
                <a:solidFill>
                  <a:srgbClr val="FF0066"/>
                </a:solidFill>
              </a:rPr>
              <a:t>Bestimmung</a:t>
            </a:r>
            <a:r>
              <a:rPr lang="en-US" b="1" dirty="0" smtClean="0">
                <a:solidFill>
                  <a:srgbClr val="FF0066"/>
                </a:solidFill>
              </a:rPr>
              <a:t> </a:t>
            </a:r>
            <a:r>
              <a:rPr lang="en-US" b="1" dirty="0" err="1" smtClean="0">
                <a:solidFill>
                  <a:srgbClr val="FF0066"/>
                </a:solidFill>
              </a:rPr>
              <a:t>einer</a:t>
            </a:r>
            <a:r>
              <a:rPr lang="en-US" b="1" dirty="0" smtClean="0">
                <a:solidFill>
                  <a:srgbClr val="FF0066"/>
                </a:solidFill>
              </a:rPr>
              <a:t> </a:t>
            </a:r>
            <a:r>
              <a:rPr lang="en-US" b="1" dirty="0" err="1" smtClean="0">
                <a:solidFill>
                  <a:srgbClr val="FF0066"/>
                </a:solidFill>
              </a:rPr>
              <a:t>Stichprobe</a:t>
            </a:r>
            <a:r>
              <a:rPr lang="en-US" b="1" dirty="0" smtClean="0">
                <a:solidFill>
                  <a:srgbClr val="FF0066"/>
                </a:solidFill>
              </a:rPr>
              <a:t> </a:t>
            </a:r>
            <a:r>
              <a:rPr lang="en-US" b="1" dirty="0" err="1" smtClean="0">
                <a:solidFill>
                  <a:srgbClr val="FF0066"/>
                </a:solidFill>
              </a:rPr>
              <a:t>als</a:t>
            </a:r>
            <a:r>
              <a:rPr lang="en-US" b="1" dirty="0" smtClean="0">
                <a:solidFill>
                  <a:srgbClr val="FF0066"/>
                </a:solidFill>
              </a:rPr>
              <a:t> </a:t>
            </a:r>
            <a:r>
              <a:rPr lang="en-US" b="1" i="1" dirty="0" smtClean="0">
                <a:solidFill>
                  <a:srgbClr val="FF0066"/>
                </a:solidFill>
              </a:rPr>
              <a:t>a/b </a:t>
            </a:r>
            <a:r>
              <a:rPr lang="en-US" b="1" dirty="0" err="1" smtClean="0">
                <a:solidFill>
                  <a:srgbClr val="FF0066"/>
                </a:solidFill>
              </a:rPr>
              <a:t>Bruchteil</a:t>
            </a:r>
            <a:r>
              <a:rPr lang="en-US" b="1" dirty="0" smtClean="0">
                <a:solidFill>
                  <a:srgbClr val="FF0066"/>
                </a:solidFill>
              </a:rPr>
              <a:t> des </a:t>
            </a:r>
            <a:r>
              <a:rPr lang="en-US" b="1" dirty="0" err="1" smtClean="0">
                <a:solidFill>
                  <a:srgbClr val="FF0066"/>
                </a:solidFill>
              </a:rPr>
              <a:t>Stroms</a:t>
            </a:r>
            <a:r>
              <a:rPr lang="en-US" b="1" dirty="0" smtClean="0">
                <a:solidFill>
                  <a:srgbClr val="FF0066"/>
                </a:solidFill>
              </a:rPr>
              <a:t>:</a:t>
            </a:r>
          </a:p>
          <a:p>
            <a:pPr lvl="1"/>
            <a:r>
              <a:rPr lang="en-US" dirty="0" err="1" smtClean="0">
                <a:ea typeface="ＭＳ Ｐゴシック" pitchFamily="34" charset="-128"/>
              </a:rPr>
              <a:t>Hashen</a:t>
            </a:r>
            <a:r>
              <a:rPr lang="en-US" dirty="0" smtClean="0">
                <a:ea typeface="ＭＳ Ｐゴシック" pitchFamily="34" charset="-128"/>
              </a:rPr>
              <a:t> der </a:t>
            </a:r>
            <a:r>
              <a:rPr lang="en-US" dirty="0" err="1" smtClean="0">
                <a:ea typeface="ＭＳ Ｐゴシック" pitchFamily="34" charset="-128"/>
              </a:rPr>
              <a:t>Schlüssel</a:t>
            </a:r>
            <a:r>
              <a:rPr lang="en-US" dirty="0" smtClean="0">
                <a:ea typeface="ＭＳ Ｐゴシック" pitchFamily="34" charset="-128"/>
              </a:rPr>
              <a:t> auf </a:t>
            </a:r>
            <a:r>
              <a:rPr lang="en-US" b="1" i="1" dirty="0" smtClean="0">
                <a:ea typeface="ＭＳ Ｐゴシック" pitchFamily="34" charset="-128"/>
              </a:rPr>
              <a:t>b</a:t>
            </a:r>
            <a:r>
              <a:rPr lang="en-US" dirty="0" smtClean="0">
                <a:ea typeface="ＭＳ Ｐゴシック" pitchFamily="34" charset="-128"/>
              </a:rPr>
              <a:t> </a:t>
            </a:r>
            <a:r>
              <a:rPr lang="en-US" dirty="0" err="1" smtClean="0">
                <a:ea typeface="ＭＳ Ｐゴシック" pitchFamily="34" charset="-128"/>
              </a:rPr>
              <a:t>Hashwerte</a:t>
            </a:r>
            <a:r>
              <a:rPr lang="en-US" dirty="0" smtClean="0">
                <a:ea typeface="ＭＳ Ｐゴシック" pitchFamily="34" charset="-128"/>
              </a:rPr>
              <a:t> (</a:t>
            </a:r>
            <a:r>
              <a:rPr lang="en-US" dirty="0" err="1" smtClean="0">
                <a:ea typeface="ＭＳ Ｐゴシック" pitchFamily="34" charset="-128"/>
              </a:rPr>
              <a:t>Eimer</a:t>
            </a:r>
            <a:r>
              <a:rPr lang="en-US" dirty="0" smtClean="0">
                <a:ea typeface="ＭＳ Ｐゴシック" pitchFamily="34" charset="-128"/>
              </a:rPr>
              <a:t>)</a:t>
            </a:r>
          </a:p>
          <a:p>
            <a:pPr lvl="1"/>
            <a:r>
              <a:rPr lang="en-US" dirty="0" err="1" smtClean="0">
                <a:ea typeface="ＭＳ Ｐゴシック" pitchFamily="34" charset="-128"/>
              </a:rPr>
              <a:t>Wähle</a:t>
            </a:r>
            <a:r>
              <a:rPr lang="en-US" dirty="0" smtClean="0">
                <a:ea typeface="ＭＳ Ｐゴシック" pitchFamily="34" charset="-128"/>
              </a:rPr>
              <a:t> das </a:t>
            </a:r>
            <a:r>
              <a:rPr lang="en-US" dirty="0" err="1" smtClean="0">
                <a:ea typeface="ＭＳ Ｐゴシック" pitchFamily="34" charset="-128"/>
              </a:rPr>
              <a:t>Tupel</a:t>
            </a:r>
            <a:r>
              <a:rPr lang="en-US" dirty="0" smtClean="0">
                <a:ea typeface="ＭＳ Ｐゴシック" pitchFamily="34" charset="-128"/>
              </a:rPr>
              <a:t>, falls </a:t>
            </a:r>
            <a:r>
              <a:rPr lang="en-US" dirty="0" err="1" smtClean="0">
                <a:ea typeface="ＭＳ Ｐゴシック" pitchFamily="34" charset="-128"/>
              </a:rPr>
              <a:t>Hashwert</a:t>
            </a:r>
            <a:r>
              <a:rPr lang="en-US" dirty="0" smtClean="0">
                <a:ea typeface="ＭＳ Ｐゴシック" pitchFamily="34" charset="-128"/>
              </a:rPr>
              <a:t> </a:t>
            </a:r>
            <a:r>
              <a:rPr lang="en-US" dirty="0" err="1" smtClean="0">
                <a:ea typeface="ＭＳ Ｐゴシック" pitchFamily="34" charset="-128"/>
              </a:rPr>
              <a:t>höchstens</a:t>
            </a:r>
            <a:r>
              <a:rPr lang="en-US" dirty="0" smtClean="0">
                <a:ea typeface="ＭＳ Ｐゴシック" pitchFamily="34" charset="-128"/>
              </a:rPr>
              <a:t> </a:t>
            </a:r>
            <a:r>
              <a:rPr lang="en-US" b="1" i="1" dirty="0" smtClean="0">
                <a:ea typeface="ＭＳ Ｐゴシック" pitchFamily="34" charset="-128"/>
              </a:rPr>
              <a:t>a</a:t>
            </a:r>
          </a:p>
          <a:p>
            <a:pPr>
              <a:buFont typeface="Wingdings 2" pitchFamily="18" charset="2"/>
              <a:buNone/>
            </a:pPr>
            <a:endParaRPr lang="en-US" dirty="0" smtClean="0"/>
          </a:p>
          <a:p>
            <a:pPr lvl="1"/>
            <a:endParaRPr lang="en-US" i="1" dirty="0" smtClean="0">
              <a:ea typeface="ＭＳ Ｐゴシック" pitchFamily="34" charset="-128"/>
            </a:endParaRPr>
          </a:p>
        </p:txBody>
      </p:sp>
      <p:sp>
        <p:nvSpPr>
          <p:cNvPr id="28678" name="Slide Number Placeholder 5"/>
          <p:cNvSpPr>
            <a:spLocks noGrp="1"/>
          </p:cNvSpPr>
          <p:nvPr>
            <p:ph type="sldNum" sz="quarter" idx="12"/>
          </p:nvPr>
        </p:nvSpPr>
        <p:spPr bwMode="auto">
          <a:noFill/>
          <a:ln>
            <a:miter lim="800000"/>
            <a:headEnd/>
            <a:tailEnd/>
          </a:ln>
        </p:spPr>
        <p:txBody>
          <a:bodyPr/>
          <a:lstStyle/>
          <a:p>
            <a:fld id="{3B327432-9684-4190-96C7-F87A95A6C6BC}" type="slidenum">
              <a:rPr lang="en-US"/>
              <a:pPr/>
              <a:t>40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967518388"/>
              </p:ext>
            </p:extLst>
          </p:nvPr>
        </p:nvGraphicFramePr>
        <p:xfrm>
          <a:off x="914400" y="5108823"/>
          <a:ext cx="6096000" cy="370840"/>
        </p:xfrm>
        <a:graphic>
          <a:graphicData uri="http://schemas.openxmlformats.org/drawingml/2006/table">
            <a:tbl>
              <a:tblPr>
                <a:tableStyleId>{D7AC3CCA-C797-4891-BE02-D94E43425B78}</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US" dirty="0">
                        <a:ln w="28575">
                          <a:solidFill>
                            <a:schemeClr val="tx1"/>
                          </a:solidFill>
                        </a:ln>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685800" y="5566023"/>
            <a:ext cx="8223450" cy="646331"/>
          </a:xfrm>
          <a:prstGeom prst="rect">
            <a:avLst/>
          </a:prstGeom>
          <a:noFill/>
        </p:spPr>
        <p:txBody>
          <a:bodyPr wrap="none" rtlCol="0">
            <a:spAutoFit/>
          </a:bodyPr>
          <a:lstStyle/>
          <a:p>
            <a:r>
              <a:rPr lang="en-US" b="1" dirty="0" err="1" smtClean="0">
                <a:solidFill>
                  <a:srgbClr val="008000"/>
                </a:solidFill>
                <a:latin typeface="Arial" pitchFamily="34" charset="0"/>
                <a:cs typeface="Arial" pitchFamily="34" charset="0"/>
              </a:rPr>
              <a:t>Wie</a:t>
            </a:r>
            <a:r>
              <a:rPr lang="en-US" b="1" dirty="0" smtClean="0">
                <a:solidFill>
                  <a:srgbClr val="008000"/>
                </a:solidFill>
                <a:latin typeface="Arial" pitchFamily="34" charset="0"/>
                <a:cs typeface="Arial" pitchFamily="34" charset="0"/>
              </a:rPr>
              <a:t> 30% </a:t>
            </a:r>
            <a:r>
              <a:rPr lang="en-US" b="1" dirty="0" err="1" smtClean="0">
                <a:solidFill>
                  <a:srgbClr val="008000"/>
                </a:solidFill>
                <a:latin typeface="Arial" pitchFamily="34" charset="0"/>
                <a:cs typeface="Arial" pitchFamily="34" charset="0"/>
              </a:rPr>
              <a:t>Stichproblem</a:t>
            </a:r>
            <a:r>
              <a:rPr lang="en-US" b="1" dirty="0" smtClean="0">
                <a:solidFill>
                  <a:srgbClr val="008000"/>
                </a:solidFill>
                <a:latin typeface="Arial" pitchFamily="34" charset="0"/>
                <a:cs typeface="Arial" pitchFamily="34" charset="0"/>
              </a:rPr>
              <a:t> </a:t>
            </a:r>
            <a:r>
              <a:rPr lang="en-US" b="1" dirty="0" err="1" smtClean="0">
                <a:solidFill>
                  <a:srgbClr val="008000"/>
                </a:solidFill>
                <a:latin typeface="Arial" pitchFamily="34" charset="0"/>
                <a:cs typeface="Arial" pitchFamily="34" charset="0"/>
              </a:rPr>
              <a:t>generieren</a:t>
            </a:r>
            <a:r>
              <a:rPr lang="en-US" b="1" dirty="0" smtClean="0">
                <a:solidFill>
                  <a:srgbClr val="008000"/>
                </a:solidFill>
                <a:latin typeface="Arial" pitchFamily="34" charset="0"/>
                <a:cs typeface="Arial" pitchFamily="34" charset="0"/>
              </a:rPr>
              <a:t>?</a:t>
            </a:r>
            <a:r>
              <a:rPr lang="en-US" dirty="0" smtClean="0">
                <a:solidFill>
                  <a:srgbClr val="008000"/>
                </a:solidFill>
                <a:latin typeface="Arial" pitchFamily="34" charset="0"/>
                <a:cs typeface="Arial" pitchFamily="34" charset="0"/>
              </a:rPr>
              <a:t> </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Hash auf b=10 </a:t>
            </a:r>
            <a:r>
              <a:rPr lang="en-US" dirty="0" err="1" smtClean="0">
                <a:solidFill>
                  <a:srgbClr val="008000"/>
                </a:solidFill>
                <a:latin typeface="Arial" pitchFamily="34" charset="0"/>
                <a:cs typeface="Arial" pitchFamily="34" charset="0"/>
              </a:rPr>
              <a:t>Eimer</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wähle</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Tupel</a:t>
            </a:r>
            <a:r>
              <a:rPr lang="en-US" dirty="0" smtClean="0">
                <a:solidFill>
                  <a:srgbClr val="008000"/>
                </a:solidFill>
                <a:latin typeface="Arial" pitchFamily="34" charset="0"/>
                <a:cs typeface="Arial" pitchFamily="34" charset="0"/>
              </a:rPr>
              <a:t>, falls in </a:t>
            </a:r>
            <a:r>
              <a:rPr lang="en-US" dirty="0" err="1" smtClean="0">
                <a:solidFill>
                  <a:srgbClr val="008000"/>
                </a:solidFill>
                <a:latin typeface="Arial" pitchFamily="34" charset="0"/>
                <a:cs typeface="Arial" pitchFamily="34" charset="0"/>
              </a:rPr>
              <a:t>einen</a:t>
            </a:r>
            <a:r>
              <a:rPr lang="en-US" dirty="0" smtClean="0">
                <a:solidFill>
                  <a:srgbClr val="008000"/>
                </a:solidFill>
                <a:latin typeface="Arial" pitchFamily="34" charset="0"/>
                <a:cs typeface="Arial" pitchFamily="34" charset="0"/>
              </a:rPr>
              <a:t> der </a:t>
            </a:r>
            <a:r>
              <a:rPr lang="en-US" dirty="0" err="1" smtClean="0">
                <a:solidFill>
                  <a:srgbClr val="008000"/>
                </a:solidFill>
                <a:latin typeface="Arial" pitchFamily="34" charset="0"/>
                <a:cs typeface="Arial" pitchFamily="34" charset="0"/>
              </a:rPr>
              <a:t>ersten</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drei</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Eimer</a:t>
            </a:r>
            <a:r>
              <a:rPr lang="en-US" dirty="0" smtClean="0">
                <a:solidFill>
                  <a:srgbClr val="008000"/>
                </a:solidFill>
                <a:latin typeface="Arial" pitchFamily="34" charset="0"/>
                <a:cs typeface="Arial" pitchFamily="34" charset="0"/>
              </a:rPr>
              <a:t> </a:t>
            </a:r>
            <a:r>
              <a:rPr lang="en-US" dirty="0" err="1" smtClean="0">
                <a:solidFill>
                  <a:srgbClr val="008000"/>
                </a:solidFill>
                <a:latin typeface="Arial" pitchFamily="34" charset="0"/>
                <a:cs typeface="Arial" pitchFamily="34" charset="0"/>
              </a:rPr>
              <a:t>gehasht</a:t>
            </a:r>
            <a:endParaRPr lang="en-US" dirty="0" smtClean="0">
              <a:solidFill>
                <a:srgbClr val="008000"/>
              </a:solidFill>
              <a:latin typeface="Arial" pitchFamily="34" charset="0"/>
              <a:cs typeface="Arial" pitchFamily="34" charset="0"/>
            </a:endParaRPr>
          </a:p>
        </p:txBody>
      </p:sp>
    </p:spTree>
    <p:extLst>
      <p:ext uri="{BB962C8B-B14F-4D97-AF65-F5344CB8AC3E}">
        <p14:creationId xmlns:p14="http://schemas.microsoft.com/office/powerpoint/2010/main" val="266283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en-US" dirty="0" err="1" smtClean="0">
                <a:cs typeface="+mj-cs"/>
              </a:rPr>
              <a:t>Stichproben</a:t>
            </a:r>
            <a:r>
              <a:rPr lang="en-US" dirty="0" smtClean="0">
                <a:cs typeface="+mj-cs"/>
              </a:rPr>
              <a:t> </a:t>
            </a:r>
            <a:r>
              <a:rPr lang="en-US" dirty="0" err="1" smtClean="0">
                <a:cs typeface="+mj-cs"/>
              </a:rPr>
              <a:t>für</a:t>
            </a:r>
            <a:r>
              <a:rPr lang="en-US" dirty="0" smtClean="0">
                <a:cs typeface="+mj-cs"/>
              </a:rPr>
              <a:t> </a:t>
            </a:r>
            <a:r>
              <a:rPr lang="en-US" dirty="0" err="1" smtClean="0">
                <a:cs typeface="+mj-cs"/>
              </a:rPr>
              <a:t>Datenströme</a:t>
            </a:r>
            <a:endParaRPr lang="en-US" dirty="0" smtClean="0">
              <a:cs typeface="+mj-cs"/>
            </a:endParaRPr>
          </a:p>
        </p:txBody>
      </p:sp>
      <p:sp>
        <p:nvSpPr>
          <p:cNvPr id="530435" name="Rectangle 3"/>
          <p:cNvSpPr>
            <a:spLocks noGrp="1" noChangeArrowheads="1"/>
          </p:cNvSpPr>
          <p:nvPr>
            <p:ph type="body" idx="1"/>
          </p:nvPr>
        </p:nvSpPr>
        <p:spPr>
          <a:xfrm>
            <a:off x="251520" y="3200400"/>
            <a:ext cx="8663880" cy="3200400"/>
          </a:xfrm>
        </p:spPr>
        <p:txBody>
          <a:bodyPr/>
          <a:lstStyle/>
          <a:p>
            <a:pPr eaLnBrk="1" hangingPunct="1">
              <a:lnSpc>
                <a:spcPct val="90000"/>
              </a:lnSpc>
              <a:defRPr/>
            </a:pPr>
            <a:r>
              <a:rPr lang="en-US" dirty="0" err="1" smtClean="0">
                <a:cs typeface="+mn-cs"/>
              </a:rPr>
              <a:t>Kernproblem</a:t>
            </a:r>
            <a:r>
              <a:rPr lang="en-US" dirty="0" smtClean="0">
                <a:cs typeface="+mn-cs"/>
              </a:rPr>
              <a:t>: </a:t>
            </a:r>
            <a:r>
              <a:rPr lang="en-US" dirty="0" err="1" smtClean="0">
                <a:cs typeface="+mn-cs"/>
              </a:rPr>
              <a:t>Wähle</a:t>
            </a:r>
            <a:r>
              <a:rPr lang="en-US" dirty="0" smtClean="0">
                <a:cs typeface="+mn-cs"/>
              </a:rPr>
              <a:t> </a:t>
            </a:r>
            <a:r>
              <a:rPr lang="en-US" dirty="0" err="1" smtClean="0">
                <a:cs typeface="+mn-cs"/>
              </a:rPr>
              <a:t>Stichprobe</a:t>
            </a:r>
            <a:r>
              <a:rPr lang="en-US" dirty="0" smtClean="0">
                <a:cs typeface="+mn-cs"/>
              </a:rPr>
              <a:t> von </a:t>
            </a:r>
            <a:r>
              <a:rPr lang="en-US" dirty="0" smtClean="0">
                <a:solidFill>
                  <a:schemeClr val="bg2"/>
                </a:solidFill>
                <a:cs typeface="+mn-cs"/>
              </a:rPr>
              <a:t>m</a:t>
            </a:r>
            <a:r>
              <a:rPr lang="en-US" dirty="0" smtClean="0">
                <a:cs typeface="+mn-cs"/>
              </a:rPr>
              <a:t> </a:t>
            </a:r>
            <a:r>
              <a:rPr lang="en-US" dirty="0" err="1" smtClean="0">
                <a:cs typeface="+mn-cs"/>
              </a:rPr>
              <a:t>Elementen</a:t>
            </a:r>
            <a:r>
              <a:rPr lang="en-US" dirty="0" smtClean="0">
                <a:cs typeface="+mn-cs"/>
              </a:rPr>
              <a:t> </a:t>
            </a:r>
            <a:r>
              <a:rPr lang="en-US" dirty="0" err="1" smtClean="0">
                <a:cs typeface="+mn-cs"/>
              </a:rPr>
              <a:t>gleichverteilt</a:t>
            </a:r>
            <a:r>
              <a:rPr lang="en-US" dirty="0" smtClean="0">
                <a:cs typeface="+mn-cs"/>
              </a:rPr>
              <a:t> </a:t>
            </a:r>
            <a:r>
              <a:rPr lang="en-US" dirty="0" err="1" smtClean="0">
                <a:cs typeface="+mn-cs"/>
              </a:rPr>
              <a:t>aus</a:t>
            </a:r>
            <a:r>
              <a:rPr lang="en-US" dirty="0" smtClean="0">
                <a:cs typeface="+mn-cs"/>
              </a:rPr>
              <a:t> </a:t>
            </a:r>
            <a:r>
              <a:rPr lang="en-US" dirty="0" err="1" smtClean="0">
                <a:cs typeface="+mn-cs"/>
              </a:rPr>
              <a:t>dem</a:t>
            </a:r>
            <a:r>
              <a:rPr lang="en-US" dirty="0" smtClean="0">
                <a:cs typeface="+mn-cs"/>
              </a:rPr>
              <a:t> Strom</a:t>
            </a:r>
          </a:p>
          <a:p>
            <a:pPr eaLnBrk="1" hangingPunct="1">
              <a:lnSpc>
                <a:spcPct val="90000"/>
              </a:lnSpc>
              <a:defRPr/>
            </a:pPr>
            <a:r>
              <a:rPr lang="en-US" dirty="0" err="1" smtClean="0">
                <a:solidFill>
                  <a:srgbClr val="FF0000"/>
                </a:solidFill>
                <a:cs typeface="+mn-cs"/>
              </a:rPr>
              <a:t>Herausforderung</a:t>
            </a:r>
            <a:r>
              <a:rPr lang="en-US" dirty="0" smtClean="0">
                <a:cs typeface="+mn-cs"/>
              </a:rPr>
              <a:t>: </a:t>
            </a:r>
            <a:r>
              <a:rPr lang="en-US" dirty="0" err="1" smtClean="0">
                <a:cs typeface="+mn-cs"/>
              </a:rPr>
              <a:t>Länge</a:t>
            </a:r>
            <a:r>
              <a:rPr lang="en-US" dirty="0" smtClean="0">
                <a:cs typeface="+mn-cs"/>
              </a:rPr>
              <a:t> des </a:t>
            </a:r>
            <a:r>
              <a:rPr lang="en-US" dirty="0" err="1" smtClean="0">
                <a:cs typeface="+mn-cs"/>
              </a:rPr>
              <a:t>Stroms</a:t>
            </a:r>
            <a:r>
              <a:rPr lang="en-US" dirty="0" smtClean="0">
                <a:cs typeface="+mn-cs"/>
              </a:rPr>
              <a:t> </a:t>
            </a:r>
            <a:r>
              <a:rPr lang="en-US" dirty="0" err="1" smtClean="0">
                <a:cs typeface="+mn-cs"/>
              </a:rPr>
              <a:t>nicht</a:t>
            </a:r>
            <a:r>
              <a:rPr lang="en-US" dirty="0" smtClean="0">
                <a:cs typeface="+mn-cs"/>
              </a:rPr>
              <a:t> </a:t>
            </a:r>
            <a:r>
              <a:rPr lang="en-US" dirty="0" err="1" smtClean="0">
                <a:cs typeface="+mn-cs"/>
              </a:rPr>
              <a:t>bekannt</a:t>
            </a:r>
            <a:endParaRPr lang="en-US" dirty="0" smtClean="0">
              <a:cs typeface="+mn-cs"/>
            </a:endParaRPr>
          </a:p>
          <a:p>
            <a:pPr lvl="1" eaLnBrk="1" hangingPunct="1">
              <a:lnSpc>
                <a:spcPct val="90000"/>
              </a:lnSpc>
              <a:defRPr/>
            </a:pPr>
            <a:r>
              <a:rPr lang="en-US" dirty="0" err="1" smtClean="0"/>
              <a:t>Wann</a:t>
            </a:r>
            <a:r>
              <a:rPr lang="en-US" dirty="0" smtClean="0"/>
              <a:t>/</a:t>
            </a:r>
            <a:r>
              <a:rPr lang="en-US" dirty="0" err="1" smtClean="0"/>
              <a:t>wie</a:t>
            </a:r>
            <a:r>
              <a:rPr lang="en-US" dirty="0" smtClean="0"/>
              <a:t> oft </a:t>
            </a:r>
            <a:r>
              <a:rPr lang="en-US" dirty="0" err="1" smtClean="0"/>
              <a:t>Stichprobe</a:t>
            </a:r>
            <a:r>
              <a:rPr lang="en-US" dirty="0" smtClean="0"/>
              <a:t> </a:t>
            </a:r>
            <a:r>
              <a:rPr lang="en-US" dirty="0" err="1" smtClean="0"/>
              <a:t>entnehmen</a:t>
            </a:r>
            <a:r>
              <a:rPr lang="en-US" dirty="0" smtClean="0"/>
              <a:t>?</a:t>
            </a:r>
          </a:p>
          <a:p>
            <a:pPr eaLnBrk="1" hangingPunct="1">
              <a:lnSpc>
                <a:spcPct val="90000"/>
              </a:lnSpc>
              <a:defRPr/>
            </a:pPr>
            <a:r>
              <a:rPr lang="en-US" dirty="0" err="1" smtClean="0">
                <a:cs typeface="+mn-cs"/>
              </a:rPr>
              <a:t>Zwei</a:t>
            </a:r>
            <a:r>
              <a:rPr lang="en-US" dirty="0" smtClean="0">
                <a:cs typeface="+mn-cs"/>
              </a:rPr>
              <a:t> </a:t>
            </a:r>
            <a:r>
              <a:rPr lang="en-US" dirty="0" err="1" smtClean="0">
                <a:cs typeface="+mn-cs"/>
              </a:rPr>
              <a:t>Lösungsvorschläge</a:t>
            </a:r>
            <a:r>
              <a:rPr lang="en-US" dirty="0" smtClean="0">
                <a:cs typeface="+mn-cs"/>
              </a:rPr>
              <a:t>, </a:t>
            </a:r>
            <a:r>
              <a:rPr lang="en-US" dirty="0" err="1" smtClean="0">
                <a:cs typeface="+mn-cs"/>
              </a:rPr>
              <a:t>für</a:t>
            </a:r>
            <a:r>
              <a:rPr lang="en-US" dirty="0">
                <a:cs typeface="+mn-cs"/>
              </a:rPr>
              <a:t> </a:t>
            </a:r>
            <a:r>
              <a:rPr lang="en-US" dirty="0" err="1" smtClean="0">
                <a:cs typeface="+mn-cs"/>
              </a:rPr>
              <a:t>verschiedene</a:t>
            </a:r>
            <a:r>
              <a:rPr lang="en-US" dirty="0" smtClean="0">
                <a:cs typeface="+mn-cs"/>
              </a:rPr>
              <a:t> </a:t>
            </a:r>
            <a:r>
              <a:rPr lang="en-US" dirty="0" err="1" smtClean="0">
                <a:cs typeface="+mn-cs"/>
              </a:rPr>
              <a:t>Anwendungen</a:t>
            </a:r>
            <a:r>
              <a:rPr lang="en-US" dirty="0" smtClean="0">
                <a:cs typeface="+mn-cs"/>
              </a:rPr>
              <a:t>:</a:t>
            </a:r>
          </a:p>
          <a:p>
            <a:pPr lvl="1" eaLnBrk="1" hangingPunct="1">
              <a:lnSpc>
                <a:spcPct val="90000"/>
              </a:lnSpc>
              <a:defRPr/>
            </a:pPr>
            <a:r>
              <a:rPr lang="en-US" dirty="0" smtClean="0"/>
              <a:t>Reservoir Sampling (</a:t>
            </a:r>
            <a:r>
              <a:rPr lang="en-US" dirty="0" err="1" smtClean="0"/>
              <a:t>aus</a:t>
            </a:r>
            <a:r>
              <a:rPr lang="en-US" dirty="0" smtClean="0"/>
              <a:t> den 80ern?)</a:t>
            </a:r>
          </a:p>
          <a:p>
            <a:pPr lvl="1" eaLnBrk="1" hangingPunct="1">
              <a:lnSpc>
                <a:spcPct val="90000"/>
              </a:lnSpc>
              <a:defRPr/>
            </a:pPr>
            <a:r>
              <a:rPr lang="en-US" dirty="0" smtClean="0"/>
              <a:t>Min-wise Sampling (</a:t>
            </a:r>
            <a:r>
              <a:rPr lang="en-US" dirty="0" err="1" smtClean="0"/>
              <a:t>aus</a:t>
            </a:r>
            <a:r>
              <a:rPr lang="en-US" dirty="0" smtClean="0"/>
              <a:t> den 90ern?)</a:t>
            </a:r>
          </a:p>
        </p:txBody>
      </p:sp>
      <p:grpSp>
        <p:nvGrpSpPr>
          <p:cNvPr id="54277" name="Group 4"/>
          <p:cNvGrpSpPr>
            <a:grpSpLocks/>
          </p:cNvGrpSpPr>
          <p:nvPr/>
        </p:nvGrpSpPr>
        <p:grpSpPr bwMode="auto">
          <a:xfrm>
            <a:off x="685800" y="1371600"/>
            <a:ext cx="7924800" cy="1447800"/>
            <a:chOff x="432" y="864"/>
            <a:chExt cx="4992" cy="912"/>
          </a:xfrm>
        </p:grpSpPr>
        <p:grpSp>
          <p:nvGrpSpPr>
            <p:cNvPr id="54278" name="Group 5"/>
            <p:cNvGrpSpPr>
              <a:grpSpLocks/>
            </p:cNvGrpSpPr>
            <p:nvPr/>
          </p:nvGrpSpPr>
          <p:grpSpPr bwMode="auto">
            <a:xfrm>
              <a:off x="432" y="1056"/>
              <a:ext cx="3580" cy="528"/>
              <a:chOff x="432" y="960"/>
              <a:chExt cx="3580" cy="528"/>
            </a:xfrm>
          </p:grpSpPr>
          <p:sp>
            <p:nvSpPr>
              <p:cNvPr id="530438" name="Oval 6"/>
              <p:cNvSpPr>
                <a:spLocks noChangeArrowheads="1"/>
              </p:cNvSpPr>
              <p:nvPr/>
            </p:nvSpPr>
            <p:spPr bwMode="auto">
              <a:xfrm>
                <a:off x="43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39" name="Oval 7"/>
              <p:cNvSpPr>
                <a:spLocks noChangeArrowheads="1"/>
              </p:cNvSpPr>
              <p:nvPr/>
            </p:nvSpPr>
            <p:spPr bwMode="auto">
              <a:xfrm>
                <a:off x="56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0" name="Oval 8"/>
              <p:cNvSpPr>
                <a:spLocks noChangeArrowheads="1"/>
              </p:cNvSpPr>
              <p:nvPr/>
            </p:nvSpPr>
            <p:spPr bwMode="auto">
              <a:xfrm>
                <a:off x="70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1" name="Oval 9"/>
              <p:cNvSpPr>
                <a:spLocks noChangeArrowheads="1"/>
              </p:cNvSpPr>
              <p:nvPr/>
            </p:nvSpPr>
            <p:spPr bwMode="auto">
              <a:xfrm>
                <a:off x="83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2" name="Oval 10"/>
              <p:cNvSpPr>
                <a:spLocks noChangeArrowheads="1"/>
              </p:cNvSpPr>
              <p:nvPr/>
            </p:nvSpPr>
            <p:spPr bwMode="auto">
              <a:xfrm>
                <a:off x="96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3" name="Oval 11"/>
              <p:cNvSpPr>
                <a:spLocks noChangeArrowheads="1"/>
              </p:cNvSpPr>
              <p:nvPr/>
            </p:nvSpPr>
            <p:spPr bwMode="auto">
              <a:xfrm>
                <a:off x="110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4" name="Oval 12"/>
              <p:cNvSpPr>
                <a:spLocks noChangeArrowheads="1"/>
              </p:cNvSpPr>
              <p:nvPr/>
            </p:nvSpPr>
            <p:spPr bwMode="auto">
              <a:xfrm>
                <a:off x="123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5" name="Oval 13"/>
              <p:cNvSpPr>
                <a:spLocks noChangeArrowheads="1"/>
              </p:cNvSpPr>
              <p:nvPr/>
            </p:nvSpPr>
            <p:spPr bwMode="auto">
              <a:xfrm>
                <a:off x="137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6" name="Oval 14"/>
              <p:cNvSpPr>
                <a:spLocks noChangeArrowheads="1"/>
              </p:cNvSpPr>
              <p:nvPr/>
            </p:nvSpPr>
            <p:spPr bwMode="auto">
              <a:xfrm>
                <a:off x="150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7" name="Oval 15"/>
              <p:cNvSpPr>
                <a:spLocks noChangeArrowheads="1"/>
              </p:cNvSpPr>
              <p:nvPr/>
            </p:nvSpPr>
            <p:spPr bwMode="auto">
              <a:xfrm>
                <a:off x="163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8" name="Oval 16"/>
              <p:cNvSpPr>
                <a:spLocks noChangeArrowheads="1"/>
              </p:cNvSpPr>
              <p:nvPr/>
            </p:nvSpPr>
            <p:spPr bwMode="auto">
              <a:xfrm>
                <a:off x="177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49" name="Oval 17"/>
              <p:cNvSpPr>
                <a:spLocks noChangeArrowheads="1"/>
              </p:cNvSpPr>
              <p:nvPr/>
            </p:nvSpPr>
            <p:spPr bwMode="auto">
              <a:xfrm>
                <a:off x="190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0" name="Oval 18"/>
              <p:cNvSpPr>
                <a:spLocks noChangeArrowheads="1"/>
              </p:cNvSpPr>
              <p:nvPr/>
            </p:nvSpPr>
            <p:spPr bwMode="auto">
              <a:xfrm>
                <a:off x="204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1" name="Oval 19"/>
              <p:cNvSpPr>
                <a:spLocks noChangeArrowheads="1"/>
              </p:cNvSpPr>
              <p:nvPr/>
            </p:nvSpPr>
            <p:spPr bwMode="auto">
              <a:xfrm>
                <a:off x="217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2" name="Oval 20"/>
              <p:cNvSpPr>
                <a:spLocks noChangeArrowheads="1"/>
              </p:cNvSpPr>
              <p:nvPr/>
            </p:nvSpPr>
            <p:spPr bwMode="auto">
              <a:xfrm>
                <a:off x="230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3" name="Oval 21"/>
              <p:cNvSpPr>
                <a:spLocks noChangeArrowheads="1"/>
              </p:cNvSpPr>
              <p:nvPr/>
            </p:nvSpPr>
            <p:spPr bwMode="auto">
              <a:xfrm>
                <a:off x="244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4" name="Oval 22"/>
              <p:cNvSpPr>
                <a:spLocks noChangeArrowheads="1"/>
              </p:cNvSpPr>
              <p:nvPr/>
            </p:nvSpPr>
            <p:spPr bwMode="auto">
              <a:xfrm>
                <a:off x="257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5" name="Oval 23"/>
              <p:cNvSpPr>
                <a:spLocks noChangeArrowheads="1"/>
              </p:cNvSpPr>
              <p:nvPr/>
            </p:nvSpPr>
            <p:spPr bwMode="auto">
              <a:xfrm>
                <a:off x="271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6" name="Oval 24"/>
              <p:cNvSpPr>
                <a:spLocks noChangeArrowheads="1"/>
              </p:cNvSpPr>
              <p:nvPr/>
            </p:nvSpPr>
            <p:spPr bwMode="auto">
              <a:xfrm>
                <a:off x="284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7" name="Oval 25"/>
              <p:cNvSpPr>
                <a:spLocks noChangeArrowheads="1"/>
              </p:cNvSpPr>
              <p:nvPr/>
            </p:nvSpPr>
            <p:spPr bwMode="auto">
              <a:xfrm>
                <a:off x="297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8" name="Oval 26"/>
              <p:cNvSpPr>
                <a:spLocks noChangeArrowheads="1"/>
              </p:cNvSpPr>
              <p:nvPr/>
            </p:nvSpPr>
            <p:spPr bwMode="auto">
              <a:xfrm>
                <a:off x="311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59" name="Oval 27"/>
              <p:cNvSpPr>
                <a:spLocks noChangeArrowheads="1"/>
              </p:cNvSpPr>
              <p:nvPr/>
            </p:nvSpPr>
            <p:spPr bwMode="auto">
              <a:xfrm>
                <a:off x="324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0" name="Oval 28"/>
              <p:cNvSpPr>
                <a:spLocks noChangeArrowheads="1"/>
              </p:cNvSpPr>
              <p:nvPr/>
            </p:nvSpPr>
            <p:spPr bwMode="auto">
              <a:xfrm>
                <a:off x="3380"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1" name="Oval 29"/>
              <p:cNvSpPr>
                <a:spLocks noChangeArrowheads="1"/>
              </p:cNvSpPr>
              <p:nvPr/>
            </p:nvSpPr>
            <p:spPr bwMode="auto">
              <a:xfrm>
                <a:off x="3514"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2" name="Oval 30"/>
              <p:cNvSpPr>
                <a:spLocks noChangeArrowheads="1"/>
              </p:cNvSpPr>
              <p:nvPr/>
            </p:nvSpPr>
            <p:spPr bwMode="auto">
              <a:xfrm>
                <a:off x="3648"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3" name="Oval 31"/>
              <p:cNvSpPr>
                <a:spLocks noChangeArrowheads="1"/>
              </p:cNvSpPr>
              <p:nvPr/>
            </p:nvSpPr>
            <p:spPr bwMode="auto">
              <a:xfrm>
                <a:off x="3782"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4" name="Oval 32"/>
              <p:cNvSpPr>
                <a:spLocks noChangeArrowheads="1"/>
              </p:cNvSpPr>
              <p:nvPr/>
            </p:nvSpPr>
            <p:spPr bwMode="auto">
              <a:xfrm>
                <a:off x="3916" y="960"/>
                <a:ext cx="96" cy="96"/>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5" name="Oval 33"/>
              <p:cNvSpPr>
                <a:spLocks noChangeArrowheads="1"/>
              </p:cNvSpPr>
              <p:nvPr/>
            </p:nvSpPr>
            <p:spPr bwMode="auto">
              <a:xfrm>
                <a:off x="43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6" name="Oval 34"/>
              <p:cNvSpPr>
                <a:spLocks noChangeArrowheads="1"/>
              </p:cNvSpPr>
              <p:nvPr/>
            </p:nvSpPr>
            <p:spPr bwMode="auto">
              <a:xfrm>
                <a:off x="56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7" name="Oval 35"/>
              <p:cNvSpPr>
                <a:spLocks noChangeArrowheads="1"/>
              </p:cNvSpPr>
              <p:nvPr/>
            </p:nvSpPr>
            <p:spPr bwMode="auto">
              <a:xfrm>
                <a:off x="70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8" name="Oval 36"/>
              <p:cNvSpPr>
                <a:spLocks noChangeArrowheads="1"/>
              </p:cNvSpPr>
              <p:nvPr/>
            </p:nvSpPr>
            <p:spPr bwMode="auto">
              <a:xfrm>
                <a:off x="83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69" name="Oval 37"/>
              <p:cNvSpPr>
                <a:spLocks noChangeArrowheads="1"/>
              </p:cNvSpPr>
              <p:nvPr/>
            </p:nvSpPr>
            <p:spPr bwMode="auto">
              <a:xfrm>
                <a:off x="96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0" name="Oval 38"/>
              <p:cNvSpPr>
                <a:spLocks noChangeArrowheads="1"/>
              </p:cNvSpPr>
              <p:nvPr/>
            </p:nvSpPr>
            <p:spPr bwMode="auto">
              <a:xfrm>
                <a:off x="110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1" name="Oval 39"/>
              <p:cNvSpPr>
                <a:spLocks noChangeArrowheads="1"/>
              </p:cNvSpPr>
              <p:nvPr/>
            </p:nvSpPr>
            <p:spPr bwMode="auto">
              <a:xfrm>
                <a:off x="123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2" name="Oval 40"/>
              <p:cNvSpPr>
                <a:spLocks noChangeArrowheads="1"/>
              </p:cNvSpPr>
              <p:nvPr/>
            </p:nvSpPr>
            <p:spPr bwMode="auto">
              <a:xfrm>
                <a:off x="137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3" name="Oval 41"/>
              <p:cNvSpPr>
                <a:spLocks noChangeArrowheads="1"/>
              </p:cNvSpPr>
              <p:nvPr/>
            </p:nvSpPr>
            <p:spPr bwMode="auto">
              <a:xfrm>
                <a:off x="150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4" name="Oval 42"/>
              <p:cNvSpPr>
                <a:spLocks noChangeArrowheads="1"/>
              </p:cNvSpPr>
              <p:nvPr/>
            </p:nvSpPr>
            <p:spPr bwMode="auto">
              <a:xfrm>
                <a:off x="163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5" name="Oval 43"/>
              <p:cNvSpPr>
                <a:spLocks noChangeArrowheads="1"/>
              </p:cNvSpPr>
              <p:nvPr/>
            </p:nvSpPr>
            <p:spPr bwMode="auto">
              <a:xfrm>
                <a:off x="177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6" name="Oval 44"/>
              <p:cNvSpPr>
                <a:spLocks noChangeArrowheads="1"/>
              </p:cNvSpPr>
              <p:nvPr/>
            </p:nvSpPr>
            <p:spPr bwMode="auto">
              <a:xfrm>
                <a:off x="190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7" name="Oval 45"/>
              <p:cNvSpPr>
                <a:spLocks noChangeArrowheads="1"/>
              </p:cNvSpPr>
              <p:nvPr/>
            </p:nvSpPr>
            <p:spPr bwMode="auto">
              <a:xfrm>
                <a:off x="204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8" name="Oval 46"/>
              <p:cNvSpPr>
                <a:spLocks noChangeArrowheads="1"/>
              </p:cNvSpPr>
              <p:nvPr/>
            </p:nvSpPr>
            <p:spPr bwMode="auto">
              <a:xfrm>
                <a:off x="2174"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79" name="Oval 47"/>
              <p:cNvSpPr>
                <a:spLocks noChangeArrowheads="1"/>
              </p:cNvSpPr>
              <p:nvPr/>
            </p:nvSpPr>
            <p:spPr bwMode="auto">
              <a:xfrm>
                <a:off x="2308"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0" name="Oval 48"/>
              <p:cNvSpPr>
                <a:spLocks noChangeArrowheads="1"/>
              </p:cNvSpPr>
              <p:nvPr/>
            </p:nvSpPr>
            <p:spPr bwMode="auto">
              <a:xfrm>
                <a:off x="2442"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1" name="Oval 49"/>
              <p:cNvSpPr>
                <a:spLocks noChangeArrowheads="1"/>
              </p:cNvSpPr>
              <p:nvPr/>
            </p:nvSpPr>
            <p:spPr bwMode="auto">
              <a:xfrm>
                <a:off x="2576"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2" name="Oval 50"/>
              <p:cNvSpPr>
                <a:spLocks noChangeArrowheads="1"/>
              </p:cNvSpPr>
              <p:nvPr/>
            </p:nvSpPr>
            <p:spPr bwMode="auto">
              <a:xfrm>
                <a:off x="2710" y="1104"/>
                <a:ext cx="96" cy="96"/>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3" name="Oval 51"/>
              <p:cNvSpPr>
                <a:spLocks noChangeArrowheads="1"/>
              </p:cNvSpPr>
              <p:nvPr/>
            </p:nvSpPr>
            <p:spPr bwMode="auto">
              <a:xfrm>
                <a:off x="432"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4" name="Oval 52"/>
              <p:cNvSpPr>
                <a:spLocks noChangeArrowheads="1"/>
              </p:cNvSpPr>
              <p:nvPr/>
            </p:nvSpPr>
            <p:spPr bwMode="auto">
              <a:xfrm>
                <a:off x="566"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5" name="Oval 53"/>
              <p:cNvSpPr>
                <a:spLocks noChangeArrowheads="1"/>
              </p:cNvSpPr>
              <p:nvPr/>
            </p:nvSpPr>
            <p:spPr bwMode="auto">
              <a:xfrm>
                <a:off x="700"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6" name="Oval 54"/>
              <p:cNvSpPr>
                <a:spLocks noChangeArrowheads="1"/>
              </p:cNvSpPr>
              <p:nvPr/>
            </p:nvSpPr>
            <p:spPr bwMode="auto">
              <a:xfrm>
                <a:off x="834"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7" name="Oval 55"/>
              <p:cNvSpPr>
                <a:spLocks noChangeArrowheads="1"/>
              </p:cNvSpPr>
              <p:nvPr/>
            </p:nvSpPr>
            <p:spPr bwMode="auto">
              <a:xfrm>
                <a:off x="968"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8" name="Oval 56"/>
              <p:cNvSpPr>
                <a:spLocks noChangeArrowheads="1"/>
              </p:cNvSpPr>
              <p:nvPr/>
            </p:nvSpPr>
            <p:spPr bwMode="auto">
              <a:xfrm>
                <a:off x="1102"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89" name="Oval 57"/>
              <p:cNvSpPr>
                <a:spLocks noChangeArrowheads="1"/>
              </p:cNvSpPr>
              <p:nvPr/>
            </p:nvSpPr>
            <p:spPr bwMode="auto">
              <a:xfrm>
                <a:off x="1236"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0" name="Oval 58"/>
              <p:cNvSpPr>
                <a:spLocks noChangeArrowheads="1"/>
              </p:cNvSpPr>
              <p:nvPr/>
            </p:nvSpPr>
            <p:spPr bwMode="auto">
              <a:xfrm>
                <a:off x="1370" y="1248"/>
                <a:ext cx="96" cy="96"/>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1" name="Oval 59"/>
              <p:cNvSpPr>
                <a:spLocks noChangeArrowheads="1"/>
              </p:cNvSpPr>
              <p:nvPr/>
            </p:nvSpPr>
            <p:spPr bwMode="auto">
              <a:xfrm>
                <a:off x="43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2" name="Oval 60"/>
              <p:cNvSpPr>
                <a:spLocks noChangeArrowheads="1"/>
              </p:cNvSpPr>
              <p:nvPr/>
            </p:nvSpPr>
            <p:spPr bwMode="auto">
              <a:xfrm>
                <a:off x="56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3" name="Oval 61"/>
              <p:cNvSpPr>
                <a:spLocks noChangeArrowheads="1"/>
              </p:cNvSpPr>
              <p:nvPr/>
            </p:nvSpPr>
            <p:spPr bwMode="auto">
              <a:xfrm>
                <a:off x="70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4" name="Oval 62"/>
              <p:cNvSpPr>
                <a:spLocks noChangeArrowheads="1"/>
              </p:cNvSpPr>
              <p:nvPr/>
            </p:nvSpPr>
            <p:spPr bwMode="auto">
              <a:xfrm>
                <a:off x="83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5" name="Oval 63"/>
              <p:cNvSpPr>
                <a:spLocks noChangeArrowheads="1"/>
              </p:cNvSpPr>
              <p:nvPr/>
            </p:nvSpPr>
            <p:spPr bwMode="auto">
              <a:xfrm>
                <a:off x="96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6" name="Oval 64"/>
              <p:cNvSpPr>
                <a:spLocks noChangeArrowheads="1"/>
              </p:cNvSpPr>
              <p:nvPr/>
            </p:nvSpPr>
            <p:spPr bwMode="auto">
              <a:xfrm>
                <a:off x="110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7" name="Oval 65"/>
              <p:cNvSpPr>
                <a:spLocks noChangeArrowheads="1"/>
              </p:cNvSpPr>
              <p:nvPr/>
            </p:nvSpPr>
            <p:spPr bwMode="auto">
              <a:xfrm>
                <a:off x="123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8" name="Oval 66"/>
              <p:cNvSpPr>
                <a:spLocks noChangeArrowheads="1"/>
              </p:cNvSpPr>
              <p:nvPr/>
            </p:nvSpPr>
            <p:spPr bwMode="auto">
              <a:xfrm>
                <a:off x="137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499" name="Oval 67"/>
              <p:cNvSpPr>
                <a:spLocks noChangeArrowheads="1"/>
              </p:cNvSpPr>
              <p:nvPr/>
            </p:nvSpPr>
            <p:spPr bwMode="auto">
              <a:xfrm>
                <a:off x="150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0" name="Oval 68"/>
              <p:cNvSpPr>
                <a:spLocks noChangeArrowheads="1"/>
              </p:cNvSpPr>
              <p:nvPr/>
            </p:nvSpPr>
            <p:spPr bwMode="auto">
              <a:xfrm>
                <a:off x="163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1" name="Oval 69"/>
              <p:cNvSpPr>
                <a:spLocks noChangeArrowheads="1"/>
              </p:cNvSpPr>
              <p:nvPr/>
            </p:nvSpPr>
            <p:spPr bwMode="auto">
              <a:xfrm>
                <a:off x="177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2" name="Oval 70"/>
              <p:cNvSpPr>
                <a:spLocks noChangeArrowheads="1"/>
              </p:cNvSpPr>
              <p:nvPr/>
            </p:nvSpPr>
            <p:spPr bwMode="auto">
              <a:xfrm>
                <a:off x="190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3" name="Oval 71"/>
              <p:cNvSpPr>
                <a:spLocks noChangeArrowheads="1"/>
              </p:cNvSpPr>
              <p:nvPr/>
            </p:nvSpPr>
            <p:spPr bwMode="auto">
              <a:xfrm>
                <a:off x="2040"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4" name="Oval 72"/>
              <p:cNvSpPr>
                <a:spLocks noChangeArrowheads="1"/>
              </p:cNvSpPr>
              <p:nvPr/>
            </p:nvSpPr>
            <p:spPr bwMode="auto">
              <a:xfrm>
                <a:off x="2174"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5" name="Oval 73"/>
              <p:cNvSpPr>
                <a:spLocks noChangeArrowheads="1"/>
              </p:cNvSpPr>
              <p:nvPr/>
            </p:nvSpPr>
            <p:spPr bwMode="auto">
              <a:xfrm>
                <a:off x="2308"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6" name="Oval 74"/>
              <p:cNvSpPr>
                <a:spLocks noChangeArrowheads="1"/>
              </p:cNvSpPr>
              <p:nvPr/>
            </p:nvSpPr>
            <p:spPr bwMode="auto">
              <a:xfrm>
                <a:off x="2442"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7" name="Oval 75"/>
              <p:cNvSpPr>
                <a:spLocks noChangeArrowheads="1"/>
              </p:cNvSpPr>
              <p:nvPr/>
            </p:nvSpPr>
            <p:spPr bwMode="auto">
              <a:xfrm>
                <a:off x="2576" y="1392"/>
                <a:ext cx="96" cy="96"/>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530508" name="Oval 76"/>
            <p:cNvSpPr>
              <a:spLocks noChangeArrowheads="1"/>
            </p:cNvSpPr>
            <p:nvPr/>
          </p:nvSpPr>
          <p:spPr bwMode="auto">
            <a:xfrm>
              <a:off x="475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09" name="Oval 77"/>
            <p:cNvSpPr>
              <a:spLocks noChangeArrowheads="1"/>
            </p:cNvSpPr>
            <p:nvPr/>
          </p:nvSpPr>
          <p:spPr bwMode="auto">
            <a:xfrm>
              <a:off x="499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0" name="Oval 78"/>
            <p:cNvSpPr>
              <a:spLocks noChangeArrowheads="1"/>
            </p:cNvSpPr>
            <p:nvPr/>
          </p:nvSpPr>
          <p:spPr bwMode="auto">
            <a:xfrm>
              <a:off x="5232" y="864"/>
              <a:ext cx="192" cy="192"/>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1" name="Oval 79"/>
            <p:cNvSpPr>
              <a:spLocks noChangeArrowheads="1"/>
            </p:cNvSpPr>
            <p:nvPr/>
          </p:nvSpPr>
          <p:spPr bwMode="auto">
            <a:xfrm>
              <a:off x="4752" y="1104"/>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2" name="Oval 80"/>
            <p:cNvSpPr>
              <a:spLocks noChangeArrowheads="1"/>
            </p:cNvSpPr>
            <p:nvPr/>
          </p:nvSpPr>
          <p:spPr bwMode="auto">
            <a:xfrm>
              <a:off x="4752" y="1344"/>
              <a:ext cx="192" cy="192"/>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3" name="Oval 81"/>
            <p:cNvSpPr>
              <a:spLocks noChangeArrowheads="1"/>
            </p:cNvSpPr>
            <p:nvPr/>
          </p:nvSpPr>
          <p:spPr bwMode="auto">
            <a:xfrm>
              <a:off x="4752" y="1584"/>
              <a:ext cx="192" cy="19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4" name="Oval 82"/>
            <p:cNvSpPr>
              <a:spLocks noChangeArrowheads="1"/>
            </p:cNvSpPr>
            <p:nvPr/>
          </p:nvSpPr>
          <p:spPr bwMode="auto">
            <a:xfrm>
              <a:off x="4992" y="1584"/>
              <a:ext cx="192" cy="192"/>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5" name="Oval 83"/>
            <p:cNvSpPr>
              <a:spLocks noChangeArrowheads="1"/>
            </p:cNvSpPr>
            <p:nvPr/>
          </p:nvSpPr>
          <p:spPr bwMode="auto">
            <a:xfrm>
              <a:off x="4992" y="1104"/>
              <a:ext cx="192" cy="192"/>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0516" name="AutoShape 84"/>
            <p:cNvSpPr>
              <a:spLocks noChangeArrowheads="1"/>
            </p:cNvSpPr>
            <p:nvPr/>
          </p:nvSpPr>
          <p:spPr bwMode="auto">
            <a:xfrm>
              <a:off x="3792" y="1200"/>
              <a:ext cx="768" cy="288"/>
            </a:xfrm>
            <a:prstGeom prst="rightArrow">
              <a:avLst>
                <a:gd name="adj1" fmla="val 50000"/>
                <a:gd name="adj2" fmla="val 6666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41</a:t>
            </a:fld>
            <a:endParaRPr lang="en-US" dirty="0"/>
          </a:p>
        </p:txBody>
      </p:sp>
      <p:sp>
        <p:nvSpPr>
          <p:cNvPr id="8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4471873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pPr eaLnBrk="1" hangingPunct="1">
              <a:defRPr/>
            </a:pPr>
            <a:r>
              <a:rPr lang="en-US" dirty="0" smtClean="0">
                <a:cs typeface="+mj-cs"/>
              </a:rPr>
              <a:t>Reservoir Sampling (Reservoir </a:t>
            </a:r>
            <a:r>
              <a:rPr lang="en-US" dirty="0" err="1" smtClean="0">
                <a:cs typeface="+mj-cs"/>
              </a:rPr>
              <a:t>bildet</a:t>
            </a:r>
            <a:r>
              <a:rPr lang="en-US" dirty="0" smtClean="0">
                <a:cs typeface="+mj-cs"/>
              </a:rPr>
              <a:t> </a:t>
            </a:r>
            <a:r>
              <a:rPr lang="en-US" dirty="0" err="1" smtClean="0">
                <a:cs typeface="+mj-cs"/>
              </a:rPr>
              <a:t>Synopse</a:t>
            </a:r>
            <a:r>
              <a:rPr lang="en-US" dirty="0" smtClean="0">
                <a:cs typeface="+mj-cs"/>
              </a:rPr>
              <a:t>)</a:t>
            </a:r>
          </a:p>
        </p:txBody>
      </p:sp>
      <p:sp>
        <p:nvSpPr>
          <p:cNvPr id="532483" name="Rectangle 3"/>
          <p:cNvSpPr>
            <a:spLocks noGrp="1" noChangeArrowheads="1"/>
          </p:cNvSpPr>
          <p:nvPr>
            <p:ph type="body" idx="1"/>
          </p:nvPr>
        </p:nvSpPr>
        <p:spPr>
          <a:xfrm>
            <a:off x="457200" y="3124200"/>
            <a:ext cx="8229600" cy="2743200"/>
          </a:xfrm>
        </p:spPr>
        <p:txBody>
          <a:bodyPr/>
          <a:lstStyle/>
          <a:p>
            <a:pPr eaLnBrk="1" hangingPunct="1">
              <a:defRPr/>
            </a:pPr>
            <a:r>
              <a:rPr lang="en-US" dirty="0" err="1" smtClean="0">
                <a:cs typeface="+mn-cs"/>
              </a:rPr>
              <a:t>Übernehme</a:t>
            </a:r>
            <a:r>
              <a:rPr lang="en-US" dirty="0" smtClean="0">
                <a:cs typeface="+mn-cs"/>
              </a:rPr>
              <a:t> </a:t>
            </a:r>
            <a:r>
              <a:rPr lang="en-US" dirty="0" err="1" smtClean="0">
                <a:cs typeface="+mn-cs"/>
              </a:rPr>
              <a:t>erste</a:t>
            </a:r>
            <a:r>
              <a:rPr lang="en-US" dirty="0" smtClean="0">
                <a:cs typeface="+mn-cs"/>
              </a:rPr>
              <a:t> </a:t>
            </a:r>
            <a:r>
              <a:rPr lang="en-US" dirty="0" smtClean="0">
                <a:solidFill>
                  <a:schemeClr val="bg2"/>
                </a:solidFill>
                <a:cs typeface="+mn-cs"/>
              </a:rPr>
              <a:t>m</a:t>
            </a:r>
            <a:r>
              <a:rPr lang="en-US" dirty="0" smtClean="0">
                <a:cs typeface="+mn-cs"/>
              </a:rPr>
              <a:t> </a:t>
            </a:r>
            <a:r>
              <a:rPr lang="en-US" dirty="0" err="1" smtClean="0">
                <a:cs typeface="+mn-cs"/>
              </a:rPr>
              <a:t>Elemente</a:t>
            </a:r>
            <a:endParaRPr lang="en-US" dirty="0" smtClean="0">
              <a:cs typeface="+mn-cs"/>
            </a:endParaRPr>
          </a:p>
          <a:p>
            <a:pPr eaLnBrk="1" hangingPunct="1">
              <a:defRPr/>
            </a:pPr>
            <a:r>
              <a:rPr lang="en-US" dirty="0" err="1" smtClean="0">
                <a:cs typeface="+mn-cs"/>
              </a:rPr>
              <a:t>Wähle</a:t>
            </a:r>
            <a:r>
              <a:rPr lang="en-US" dirty="0" smtClean="0">
                <a:cs typeface="+mn-cs"/>
              </a:rPr>
              <a:t> </a:t>
            </a:r>
            <a:r>
              <a:rPr lang="en-US" dirty="0" err="1" smtClean="0">
                <a:solidFill>
                  <a:schemeClr val="bg2"/>
                </a:solidFill>
                <a:cs typeface="+mn-cs"/>
              </a:rPr>
              <a:t>i</a:t>
            </a:r>
            <a:r>
              <a:rPr lang="de-DE" altLang="ja-JP" dirty="0" smtClean="0">
                <a:latin typeface="Arial"/>
                <a:cs typeface="+mn-cs"/>
              </a:rPr>
              <a:t>-</a:t>
            </a:r>
            <a:r>
              <a:rPr lang="en-US" dirty="0" err="1" smtClean="0">
                <a:cs typeface="+mn-cs"/>
              </a:rPr>
              <a:t>tes</a:t>
            </a:r>
            <a:r>
              <a:rPr lang="en-US" dirty="0" smtClean="0">
                <a:cs typeface="+mn-cs"/>
              </a:rPr>
              <a:t> Element (</a:t>
            </a:r>
            <a:r>
              <a:rPr lang="en-US" dirty="0" err="1" smtClean="0">
                <a:solidFill>
                  <a:schemeClr val="bg2"/>
                </a:solidFill>
                <a:cs typeface="+mn-cs"/>
              </a:rPr>
              <a:t>i</a:t>
            </a:r>
            <a:r>
              <a:rPr lang="en-US" dirty="0" smtClean="0">
                <a:solidFill>
                  <a:schemeClr val="bg2"/>
                </a:solidFill>
                <a:cs typeface="+mn-cs"/>
              </a:rPr>
              <a:t>&gt;m</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smtClean="0">
                <a:solidFill>
                  <a:schemeClr val="bg2"/>
                </a:solidFill>
                <a:cs typeface="+mn-cs"/>
              </a:rPr>
              <a:t>m/</a:t>
            </a:r>
            <a:r>
              <a:rPr lang="en-US" dirty="0" err="1" smtClean="0">
                <a:solidFill>
                  <a:schemeClr val="bg2"/>
                </a:solidFill>
                <a:cs typeface="+mn-cs"/>
              </a:rPr>
              <a:t>i</a:t>
            </a:r>
            <a:endParaRPr lang="en-US" dirty="0" smtClean="0">
              <a:solidFill>
                <a:schemeClr val="bg2"/>
              </a:solidFill>
              <a:cs typeface="+mn-cs"/>
            </a:endParaRPr>
          </a:p>
          <a:p>
            <a:pPr eaLnBrk="1" hangingPunct="1">
              <a:defRPr/>
            </a:pPr>
            <a:r>
              <a:rPr lang="en-US" dirty="0" err="1" smtClean="0">
                <a:cs typeface="+mn-cs"/>
              </a:rPr>
              <a:t>Wenn</a:t>
            </a:r>
            <a:r>
              <a:rPr lang="en-US" dirty="0" smtClean="0">
                <a:cs typeface="+mn-cs"/>
              </a:rPr>
              <a:t> </a:t>
            </a:r>
            <a:r>
              <a:rPr lang="en-US" dirty="0" err="1" smtClean="0">
                <a:cs typeface="+mn-cs"/>
              </a:rPr>
              <a:t>neues</a:t>
            </a:r>
            <a:r>
              <a:rPr lang="en-US" dirty="0" smtClean="0">
                <a:cs typeface="+mn-cs"/>
              </a:rPr>
              <a:t> Element </a:t>
            </a:r>
            <a:r>
              <a:rPr lang="en-US" dirty="0" err="1" smtClean="0">
                <a:cs typeface="+mn-cs"/>
              </a:rPr>
              <a:t>gewählt</a:t>
            </a:r>
            <a:r>
              <a:rPr lang="en-US" dirty="0" smtClean="0">
                <a:cs typeface="+mn-cs"/>
              </a:rPr>
              <a:t>, </a:t>
            </a:r>
            <a:r>
              <a:rPr lang="en-US" dirty="0" err="1" smtClean="0">
                <a:cs typeface="+mn-cs"/>
              </a:rPr>
              <a:t>ersetze</a:t>
            </a:r>
            <a:r>
              <a:rPr lang="en-US" dirty="0" smtClean="0">
                <a:cs typeface="+mn-cs"/>
              </a:rPr>
              <a:t> </a:t>
            </a:r>
            <a:r>
              <a:rPr lang="en-US" dirty="0" err="1" smtClean="0">
                <a:cs typeface="+mn-cs"/>
              </a:rPr>
              <a:t>beliebiges</a:t>
            </a:r>
            <a:r>
              <a:rPr lang="en-US" dirty="0" smtClean="0">
                <a:cs typeface="+mn-cs"/>
              </a:rPr>
              <a:t> Element </a:t>
            </a:r>
            <a:r>
              <a:rPr lang="en-US" dirty="0" err="1" smtClean="0">
                <a:cs typeface="+mn-cs"/>
              </a:rPr>
              <a:t>im</a:t>
            </a:r>
            <a:r>
              <a:rPr lang="en-US" dirty="0" smtClean="0">
                <a:cs typeface="+mn-cs"/>
              </a:rPr>
              <a:t> Reservoir</a:t>
            </a:r>
          </a:p>
          <a:p>
            <a:pPr eaLnBrk="1" hangingPunct="1">
              <a:defRPr/>
            </a:pPr>
            <a:r>
              <a:rPr lang="en-US" dirty="0" err="1" smtClean="0">
                <a:solidFill>
                  <a:schemeClr val="bg2"/>
                </a:solidFill>
                <a:cs typeface="+mn-cs"/>
              </a:rPr>
              <a:t>Optimierung</a:t>
            </a:r>
            <a:r>
              <a:rPr lang="en-US" dirty="0" smtClean="0">
                <a:cs typeface="+mn-cs"/>
              </a:rPr>
              <a:t>: </a:t>
            </a:r>
            <a:r>
              <a:rPr lang="en-US" dirty="0" err="1" smtClean="0">
                <a:cs typeface="+mn-cs"/>
              </a:rPr>
              <a:t>Wenn</a:t>
            </a:r>
            <a:r>
              <a:rPr lang="en-US" dirty="0" smtClean="0">
                <a:cs typeface="+mn-cs"/>
              </a:rPr>
              <a:t> </a:t>
            </a:r>
            <a:r>
              <a:rPr lang="en-US" dirty="0" err="1" smtClean="0">
                <a:solidFill>
                  <a:schemeClr val="bg2"/>
                </a:solidFill>
                <a:cs typeface="+mn-cs"/>
              </a:rPr>
              <a:t>i</a:t>
            </a:r>
            <a:r>
              <a:rPr lang="en-US" dirty="0" smtClean="0">
                <a:cs typeface="+mn-cs"/>
              </a:rPr>
              <a:t> </a:t>
            </a:r>
            <a:r>
              <a:rPr lang="en-US" dirty="0" err="1" smtClean="0">
                <a:cs typeface="+mn-cs"/>
              </a:rPr>
              <a:t>groß</a:t>
            </a:r>
            <a:r>
              <a:rPr lang="en-US" dirty="0" smtClean="0">
                <a:cs typeface="+mn-cs"/>
              </a:rPr>
              <a:t>, </a:t>
            </a:r>
            <a:r>
              <a:rPr lang="en-US" dirty="0" err="1" smtClean="0">
                <a:cs typeface="+mn-cs"/>
              </a:rPr>
              <a:t>berechne</a:t>
            </a:r>
            <a:r>
              <a:rPr lang="en-US" dirty="0" smtClean="0">
                <a:cs typeface="+mn-cs"/>
              </a:rPr>
              <a:t> </a:t>
            </a:r>
            <a:r>
              <a:rPr lang="en-US" dirty="0" err="1" smtClean="0">
                <a:cs typeface="+mn-cs"/>
              </a:rPr>
              <a:t>jeweils</a:t>
            </a:r>
            <a:r>
              <a:rPr lang="en-US" dirty="0" smtClean="0">
                <a:cs typeface="+mn-cs"/>
              </a:rPr>
              <a:t> </a:t>
            </a:r>
            <a:r>
              <a:rPr lang="en-US" dirty="0" err="1" smtClean="0">
                <a:cs typeface="+mn-cs"/>
              </a:rPr>
              <a:t>nächstes</a:t>
            </a:r>
            <a:r>
              <a:rPr lang="en-US" dirty="0" smtClean="0">
                <a:cs typeface="+mn-cs"/>
              </a:rPr>
              <a:t> Element (</a:t>
            </a:r>
            <a:r>
              <a:rPr lang="en-US" dirty="0" err="1" smtClean="0">
                <a:cs typeface="+mn-cs"/>
              </a:rPr>
              <a:t>überspringe</a:t>
            </a:r>
            <a:r>
              <a:rPr lang="en-US" dirty="0" smtClean="0">
                <a:cs typeface="+mn-cs"/>
              </a:rPr>
              <a:t> </a:t>
            </a:r>
            <a:r>
              <a:rPr lang="en-US" dirty="0" err="1" smtClean="0">
                <a:cs typeface="+mn-cs"/>
              </a:rPr>
              <a:t>Zwischenelemente</a:t>
            </a:r>
            <a:r>
              <a:rPr lang="en-US" dirty="0" smtClean="0">
                <a:cs typeface="+mn-cs"/>
              </a:rPr>
              <a:t>)</a:t>
            </a:r>
            <a:endParaRPr lang="en-US" dirty="0" smtClean="0">
              <a:solidFill>
                <a:schemeClr val="bg2"/>
              </a:solidFill>
              <a:latin typeface="Arial Narrow" charset="0"/>
              <a:cs typeface="+mn-cs"/>
            </a:endParaRPr>
          </a:p>
        </p:txBody>
      </p:sp>
      <p:sp>
        <p:nvSpPr>
          <p:cNvPr id="532484" name="Rectangle 4"/>
          <p:cNvSpPr>
            <a:spLocks noChangeArrowheads="1"/>
          </p:cNvSpPr>
          <p:nvPr/>
        </p:nvSpPr>
        <p:spPr bwMode="auto">
          <a:xfrm>
            <a:off x="1524000" y="1447800"/>
            <a:ext cx="1447800" cy="14478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5" name="Oval 5"/>
          <p:cNvSpPr>
            <a:spLocks noChangeArrowheads="1"/>
          </p:cNvSpPr>
          <p:nvPr/>
        </p:nvSpPr>
        <p:spPr bwMode="auto">
          <a:xfrm>
            <a:off x="1828800" y="16002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6" name="Oval 6"/>
          <p:cNvSpPr>
            <a:spLocks noChangeArrowheads="1"/>
          </p:cNvSpPr>
          <p:nvPr/>
        </p:nvSpPr>
        <p:spPr bwMode="auto">
          <a:xfrm>
            <a:off x="2209800" y="17526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7" name="Oval 7"/>
          <p:cNvSpPr>
            <a:spLocks noChangeArrowheads="1"/>
          </p:cNvSpPr>
          <p:nvPr/>
        </p:nvSpPr>
        <p:spPr bwMode="auto">
          <a:xfrm>
            <a:off x="1828800" y="2362200"/>
            <a:ext cx="304800" cy="3048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8" name="Oval 8"/>
          <p:cNvSpPr>
            <a:spLocks noChangeArrowheads="1"/>
          </p:cNvSpPr>
          <p:nvPr/>
        </p:nvSpPr>
        <p:spPr bwMode="auto">
          <a:xfrm>
            <a:off x="2362200" y="2209800"/>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89" name="Oval 9"/>
          <p:cNvSpPr>
            <a:spLocks noChangeArrowheads="1"/>
          </p:cNvSpPr>
          <p:nvPr/>
        </p:nvSpPr>
        <p:spPr bwMode="auto">
          <a:xfrm>
            <a:off x="4191000" y="190500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2490" name="Oval 10"/>
          <p:cNvSpPr>
            <a:spLocks noChangeArrowheads="1"/>
          </p:cNvSpPr>
          <p:nvPr/>
        </p:nvSpPr>
        <p:spPr bwMode="auto">
          <a:xfrm>
            <a:off x="4648200" y="1905000"/>
            <a:ext cx="304800" cy="304800"/>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1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42</a:t>
            </a:fld>
            <a:endParaRPr lang="en-US" dirty="0"/>
          </a:p>
        </p:txBody>
      </p:sp>
      <p:sp>
        <p:nvSpPr>
          <p:cNvPr id="2" name="Rechteck 1"/>
          <p:cNvSpPr/>
          <p:nvPr/>
        </p:nvSpPr>
        <p:spPr>
          <a:xfrm>
            <a:off x="2267744" y="6320353"/>
            <a:ext cx="4572000" cy="276999"/>
          </a:xfrm>
          <a:prstGeom prst="rect">
            <a:avLst/>
          </a:prstGeom>
        </p:spPr>
        <p:txBody>
          <a:bodyPr>
            <a:spAutoFit/>
          </a:bodyPr>
          <a:lstStyle/>
          <a:p>
            <a:r>
              <a:rPr lang="de-DE" sz="1200" dirty="0">
                <a:solidFill>
                  <a:srgbClr val="0000FF"/>
                </a:solidFill>
              </a:rPr>
              <a:t>J. S. </a:t>
            </a:r>
            <a:r>
              <a:rPr lang="de-DE" sz="1200" dirty="0" err="1">
                <a:solidFill>
                  <a:srgbClr val="0000FF"/>
                </a:solidFill>
              </a:rPr>
              <a:t>Vitter</a:t>
            </a:r>
            <a:r>
              <a:rPr lang="de-DE" sz="1200" dirty="0">
                <a:solidFill>
                  <a:srgbClr val="0000FF"/>
                </a:solidFill>
              </a:rPr>
              <a:t>.  “Random Sampling </a:t>
            </a:r>
            <a:r>
              <a:rPr lang="de-DE" sz="1200" dirty="0" err="1">
                <a:solidFill>
                  <a:srgbClr val="0000FF"/>
                </a:solidFill>
              </a:rPr>
              <a:t>with</a:t>
            </a:r>
            <a:r>
              <a:rPr lang="de-DE" sz="1200" dirty="0">
                <a:solidFill>
                  <a:srgbClr val="0000FF"/>
                </a:solidFill>
              </a:rPr>
              <a:t> a Reservoir”. ACM TOMS, </a:t>
            </a:r>
            <a:r>
              <a:rPr lang="de-DE" sz="1200" b="1" dirty="0">
                <a:solidFill>
                  <a:srgbClr val="FF0000"/>
                </a:solidFill>
              </a:rPr>
              <a:t>1985</a:t>
            </a:r>
          </a:p>
        </p:txBody>
      </p:sp>
    </p:spTree>
    <p:extLst>
      <p:ext uri="{BB962C8B-B14F-4D97-AF65-F5344CB8AC3E}">
        <p14:creationId xmlns:p14="http://schemas.microsoft.com/office/powerpoint/2010/main" val="1725558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2489"/>
                                        </p:tgtEl>
                                        <p:attrNameLst>
                                          <p:attrName>style.visibility</p:attrName>
                                        </p:attrNameLst>
                                      </p:cBhvr>
                                      <p:to>
                                        <p:strVal val="visible"/>
                                      </p:to>
                                    </p:set>
                                    <p:anim calcmode="lin" valueType="num">
                                      <p:cBhvr additive="base">
                                        <p:cTn id="7" dur="1000" fill="hold"/>
                                        <p:tgtEl>
                                          <p:spTgt spid="532489"/>
                                        </p:tgtEl>
                                        <p:attrNameLst>
                                          <p:attrName>ppt_x</p:attrName>
                                        </p:attrNameLst>
                                      </p:cBhvr>
                                      <p:tavLst>
                                        <p:tav tm="0">
                                          <p:val>
                                            <p:strVal val="1+#ppt_w/2"/>
                                          </p:val>
                                        </p:tav>
                                        <p:tav tm="100000">
                                          <p:val>
                                            <p:strVal val="#ppt_x"/>
                                          </p:val>
                                        </p:tav>
                                      </p:tavLst>
                                    </p:anim>
                                    <p:anim calcmode="lin" valueType="num">
                                      <p:cBhvr additive="base">
                                        <p:cTn id="8" dur="1000" fill="hold"/>
                                        <p:tgtEl>
                                          <p:spTgt spid="53248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1" fill="hold" grpId="1" nodeType="clickEffect">
                                  <p:stCondLst>
                                    <p:cond delay="0"/>
                                  </p:stCondLst>
                                  <p:childTnLst>
                                    <p:anim calcmode="lin" valueType="num">
                                      <p:cBhvr additive="base">
                                        <p:cTn id="12" dur="1000"/>
                                        <p:tgtEl>
                                          <p:spTgt spid="532489"/>
                                        </p:tgtEl>
                                        <p:attrNameLst>
                                          <p:attrName>ppt_x</p:attrName>
                                        </p:attrNameLst>
                                      </p:cBhvr>
                                      <p:tavLst>
                                        <p:tav tm="0">
                                          <p:val>
                                            <p:strVal val="ppt_x"/>
                                          </p:val>
                                        </p:tav>
                                        <p:tav tm="100000">
                                          <p:val>
                                            <p:strVal val="ppt_x"/>
                                          </p:val>
                                        </p:tav>
                                      </p:tavLst>
                                    </p:anim>
                                    <p:anim calcmode="lin" valueType="num">
                                      <p:cBhvr additive="base">
                                        <p:cTn id="13" dur="1000"/>
                                        <p:tgtEl>
                                          <p:spTgt spid="532489"/>
                                        </p:tgtEl>
                                        <p:attrNameLst>
                                          <p:attrName>ppt_y</p:attrName>
                                        </p:attrNameLst>
                                      </p:cBhvr>
                                      <p:tavLst>
                                        <p:tav tm="0">
                                          <p:val>
                                            <p:strVal val="ppt_y"/>
                                          </p:val>
                                        </p:tav>
                                        <p:tav tm="100000">
                                          <p:val>
                                            <p:strVal val="0-ppt_h/2"/>
                                          </p:val>
                                        </p:tav>
                                      </p:tavLst>
                                    </p:anim>
                                    <p:set>
                                      <p:cBhvr>
                                        <p:cTn id="14" dur="1" fill="hold">
                                          <p:stCondLst>
                                            <p:cond delay="999"/>
                                          </p:stCondLst>
                                        </p:cTn>
                                        <p:tgtEl>
                                          <p:spTgt spid="53248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32490"/>
                                        </p:tgtEl>
                                        <p:attrNameLst>
                                          <p:attrName>style.visibility</p:attrName>
                                        </p:attrNameLst>
                                      </p:cBhvr>
                                      <p:to>
                                        <p:strVal val="visible"/>
                                      </p:to>
                                    </p:set>
                                    <p:anim calcmode="lin" valueType="num">
                                      <p:cBhvr additive="base">
                                        <p:cTn id="19" dur="1000" fill="hold"/>
                                        <p:tgtEl>
                                          <p:spTgt spid="532490"/>
                                        </p:tgtEl>
                                        <p:attrNameLst>
                                          <p:attrName>ppt_x</p:attrName>
                                        </p:attrNameLst>
                                      </p:cBhvr>
                                      <p:tavLst>
                                        <p:tav tm="0">
                                          <p:val>
                                            <p:strVal val="1+#ppt_w/2"/>
                                          </p:val>
                                        </p:tav>
                                        <p:tav tm="100000">
                                          <p:val>
                                            <p:strVal val="#ppt_x"/>
                                          </p:val>
                                        </p:tav>
                                      </p:tavLst>
                                    </p:anim>
                                    <p:anim calcmode="lin" valueType="num">
                                      <p:cBhvr additive="base">
                                        <p:cTn id="20" dur="1000" fill="hold"/>
                                        <p:tgtEl>
                                          <p:spTgt spid="53249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grpId="1" nodeType="clickEffect">
                                  <p:stCondLst>
                                    <p:cond delay="0"/>
                                  </p:stCondLst>
                                  <p:childTnLst>
                                    <p:animMotion origin="layout" path="M -0.025 0.01111 L -0.24167 0.04444 " pathEditMode="relative" ptsTypes="AA">
                                      <p:cBhvr>
                                        <p:cTn id="24" dur="2000" fill="hold"/>
                                        <p:tgtEl>
                                          <p:spTgt spid="532490"/>
                                        </p:tgtEl>
                                        <p:attrNameLst>
                                          <p:attrName>ppt_x</p:attrName>
                                          <p:attrName>ppt_y</p:attrName>
                                        </p:attrNameLst>
                                      </p:cBhvr>
                                    </p:animMotion>
                                  </p:childTnLst>
                                </p:cTn>
                              </p:par>
                            </p:childTnLst>
                          </p:cTn>
                        </p:par>
                        <p:par>
                          <p:cTn id="25" fill="hold" nodeType="afterGroup">
                            <p:stCondLst>
                              <p:cond delay="2000"/>
                            </p:stCondLst>
                            <p:childTnLst>
                              <p:par>
                                <p:cTn id="26" presetID="2" presetClass="exit" presetSubtype="1" fill="hold" grpId="0" nodeType="afterEffect">
                                  <p:stCondLst>
                                    <p:cond delay="0"/>
                                  </p:stCondLst>
                                  <p:childTnLst>
                                    <p:anim calcmode="lin" valueType="num">
                                      <p:cBhvr additive="base">
                                        <p:cTn id="27" dur="1000"/>
                                        <p:tgtEl>
                                          <p:spTgt spid="532488"/>
                                        </p:tgtEl>
                                        <p:attrNameLst>
                                          <p:attrName>ppt_x</p:attrName>
                                        </p:attrNameLst>
                                      </p:cBhvr>
                                      <p:tavLst>
                                        <p:tav tm="0">
                                          <p:val>
                                            <p:strVal val="ppt_x"/>
                                          </p:val>
                                        </p:tav>
                                        <p:tav tm="100000">
                                          <p:val>
                                            <p:strVal val="ppt_x"/>
                                          </p:val>
                                        </p:tav>
                                      </p:tavLst>
                                    </p:anim>
                                    <p:anim calcmode="lin" valueType="num">
                                      <p:cBhvr additive="base">
                                        <p:cTn id="28" dur="1000"/>
                                        <p:tgtEl>
                                          <p:spTgt spid="532488"/>
                                        </p:tgtEl>
                                        <p:attrNameLst>
                                          <p:attrName>ppt_y</p:attrName>
                                        </p:attrNameLst>
                                      </p:cBhvr>
                                      <p:tavLst>
                                        <p:tav tm="0">
                                          <p:val>
                                            <p:strVal val="ppt_y"/>
                                          </p:val>
                                        </p:tav>
                                        <p:tav tm="100000">
                                          <p:val>
                                            <p:strVal val="0-ppt_h/2"/>
                                          </p:val>
                                        </p:tav>
                                      </p:tavLst>
                                    </p:anim>
                                    <p:set>
                                      <p:cBhvr>
                                        <p:cTn id="29" dur="1" fill="hold">
                                          <p:stCondLst>
                                            <p:cond delay="999"/>
                                          </p:stCondLst>
                                        </p:cTn>
                                        <p:tgtEl>
                                          <p:spTgt spid="5324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8" grpId="0" animBg="1"/>
      <p:bldP spid="532489" grpId="0" animBg="1"/>
      <p:bldP spid="532489" grpId="1" animBg="1"/>
      <p:bldP spid="532490" grpId="0" animBg="1"/>
      <p:bldP spid="53249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p:txBody>
          <a:bodyPr/>
          <a:lstStyle/>
          <a:p>
            <a:pPr eaLnBrk="1" hangingPunct="1">
              <a:defRPr/>
            </a:pPr>
            <a:r>
              <a:rPr lang="en-US" dirty="0" smtClean="0">
                <a:cs typeface="+mj-cs"/>
              </a:rPr>
              <a:t>Reservoir Sampling – </a:t>
            </a:r>
            <a:r>
              <a:rPr lang="en-US" dirty="0" err="1" smtClean="0">
                <a:cs typeface="+mj-cs"/>
              </a:rPr>
              <a:t>Analyse</a:t>
            </a:r>
            <a:endParaRPr lang="en-US" dirty="0" smtClean="0">
              <a:cs typeface="+mj-cs"/>
            </a:endParaRPr>
          </a:p>
        </p:txBody>
      </p:sp>
      <p:sp>
        <p:nvSpPr>
          <p:cNvPr id="534531" name="Rectangle 3"/>
          <p:cNvSpPr>
            <a:spLocks noGrp="1" noChangeArrowheads="1"/>
          </p:cNvSpPr>
          <p:nvPr>
            <p:ph type="body" idx="1"/>
          </p:nvPr>
        </p:nvSpPr>
        <p:spPr>
          <a:xfrm>
            <a:off x="251520" y="1268760"/>
            <a:ext cx="8458200" cy="4343400"/>
          </a:xfrm>
        </p:spPr>
        <p:txBody>
          <a:bodyPr/>
          <a:lstStyle/>
          <a:p>
            <a:pPr eaLnBrk="1" hangingPunct="1">
              <a:defRPr/>
            </a:pPr>
            <a:r>
              <a:rPr lang="en-US" dirty="0" err="1" smtClean="0">
                <a:cs typeface="+mn-cs"/>
              </a:rPr>
              <a:t>Analysieren</a:t>
            </a:r>
            <a:r>
              <a:rPr lang="en-US" dirty="0" smtClean="0">
                <a:cs typeface="+mn-cs"/>
              </a:rPr>
              <a:t> </a:t>
            </a:r>
            <a:r>
              <a:rPr lang="en-US" dirty="0" err="1" smtClean="0">
                <a:cs typeface="+mn-cs"/>
              </a:rPr>
              <a:t>wir</a:t>
            </a:r>
            <a:r>
              <a:rPr lang="en-US" dirty="0" smtClean="0">
                <a:cs typeface="+mn-cs"/>
              </a:rPr>
              <a:t> </a:t>
            </a:r>
            <a:r>
              <a:rPr lang="en-US" dirty="0" err="1" smtClean="0">
                <a:cs typeface="+mn-cs"/>
              </a:rPr>
              <a:t>einen</a:t>
            </a:r>
            <a:r>
              <a:rPr lang="en-US" dirty="0" smtClean="0">
                <a:cs typeface="+mn-cs"/>
              </a:rPr>
              <a:t> </a:t>
            </a:r>
            <a:r>
              <a:rPr lang="en-US" dirty="0" err="1" smtClean="0">
                <a:cs typeface="+mn-cs"/>
              </a:rPr>
              <a:t>einfachen</a:t>
            </a:r>
            <a:r>
              <a:rPr lang="en-US" dirty="0" smtClean="0">
                <a:cs typeface="+mn-cs"/>
              </a:rPr>
              <a:t> Fall: </a:t>
            </a:r>
            <a:r>
              <a:rPr lang="en-US" dirty="0" smtClean="0">
                <a:solidFill>
                  <a:schemeClr val="bg2"/>
                </a:solidFill>
                <a:cs typeface="+mn-cs"/>
              </a:rPr>
              <a:t>m = 1</a:t>
            </a:r>
          </a:p>
          <a:p>
            <a:pPr eaLnBrk="1" hangingPunct="1">
              <a:defRPr/>
            </a:pPr>
            <a:r>
              <a:rPr lang="en-US" dirty="0" err="1" smtClean="0">
                <a:cs typeface="+mn-cs"/>
              </a:rPr>
              <a:t>Wahrscheinlichkeit</a:t>
            </a:r>
            <a:r>
              <a:rPr lang="en-US" dirty="0" smtClean="0">
                <a:cs typeface="+mn-cs"/>
              </a:rPr>
              <a:t>, </a:t>
            </a:r>
            <a:r>
              <a:rPr lang="en-US" dirty="0" err="1" smtClean="0">
                <a:cs typeface="+mn-cs"/>
              </a:rPr>
              <a:t>dass</a:t>
            </a:r>
            <a:r>
              <a:rPr lang="en-US" dirty="0" smtClean="0">
                <a:cs typeface="+mn-cs"/>
              </a:rPr>
              <a:t> </a:t>
            </a:r>
            <a:r>
              <a:rPr lang="en-US" dirty="0" err="1" smtClean="0">
                <a:solidFill>
                  <a:schemeClr val="bg2"/>
                </a:solidFill>
                <a:cs typeface="+mn-cs"/>
              </a:rPr>
              <a:t>i</a:t>
            </a:r>
            <a:r>
              <a:rPr lang="de-DE" altLang="ja-JP" dirty="0" smtClean="0">
                <a:latin typeface="Arial"/>
                <a:cs typeface="+mn-cs"/>
              </a:rPr>
              <a:t>-</a:t>
            </a:r>
            <a:r>
              <a:rPr lang="en-US" dirty="0" err="1" smtClean="0">
                <a:cs typeface="+mn-cs"/>
              </a:rPr>
              <a:t>tes</a:t>
            </a:r>
            <a:r>
              <a:rPr lang="en-US" dirty="0" smtClean="0">
                <a:cs typeface="+mn-cs"/>
              </a:rPr>
              <a:t> Element </a:t>
            </a:r>
            <a:r>
              <a:rPr lang="en-US" dirty="0" err="1" smtClean="0">
                <a:cs typeface="+mn-cs"/>
              </a:rPr>
              <a:t>nach</a:t>
            </a:r>
            <a:r>
              <a:rPr lang="en-US" dirty="0" smtClean="0">
                <a:cs typeface="+mn-cs"/>
              </a:rPr>
              <a:t> n </a:t>
            </a:r>
            <a:r>
              <a:rPr lang="en-US" dirty="0" err="1" smtClean="0">
                <a:cs typeface="+mn-cs"/>
              </a:rPr>
              <a:t>Elementen</a:t>
            </a:r>
            <a:r>
              <a:rPr lang="en-US" dirty="0" smtClean="0">
                <a:cs typeface="+mn-cs"/>
              </a:rPr>
              <a:t> die </a:t>
            </a:r>
            <a:r>
              <a:rPr lang="en-US" dirty="0" err="1" smtClean="0">
                <a:cs typeface="+mn-cs"/>
              </a:rPr>
              <a:t>Stichprobe</a:t>
            </a:r>
            <a:r>
              <a:rPr lang="en-US" dirty="0" smtClean="0">
                <a:cs typeface="+mn-cs"/>
              </a:rPr>
              <a:t> </a:t>
            </a:r>
            <a:r>
              <a:rPr lang="en-US" dirty="0" err="1" smtClean="0">
                <a:cs typeface="+mn-cs"/>
              </a:rPr>
              <a:t>bildet</a:t>
            </a:r>
            <a:r>
              <a:rPr lang="en-US" dirty="0" smtClean="0">
                <a:cs typeface="+mn-cs"/>
              </a:rPr>
              <a:t>:</a:t>
            </a:r>
          </a:p>
          <a:p>
            <a:pPr lvl="1" eaLnBrk="1" hangingPunct="1">
              <a:defRPr/>
            </a:pPr>
            <a:r>
              <a:rPr lang="en-US" dirty="0" err="1" smtClean="0"/>
              <a:t>Wahrscheinlichkeit</a:t>
            </a:r>
            <a:r>
              <a:rPr lang="en-US" dirty="0" smtClean="0"/>
              <a:t>, </a:t>
            </a:r>
            <a:r>
              <a:rPr lang="en-US" dirty="0" err="1" smtClean="0"/>
              <a:t>dass</a:t>
            </a:r>
            <a:r>
              <a:rPr lang="en-US" dirty="0" smtClean="0"/>
              <a:t> </a:t>
            </a:r>
            <a:r>
              <a:rPr lang="en-US" dirty="0" err="1" smtClean="0">
                <a:solidFill>
                  <a:schemeClr val="bg2"/>
                </a:solidFill>
              </a:rPr>
              <a:t>i</a:t>
            </a:r>
            <a:r>
              <a:rPr lang="en-US" dirty="0" smtClean="0"/>
              <a:t> </a:t>
            </a:r>
            <a:r>
              <a:rPr lang="en-US" dirty="0" err="1" smtClean="0"/>
              <a:t>bei</a:t>
            </a:r>
            <a:r>
              <a:rPr lang="en-US" dirty="0" smtClean="0"/>
              <a:t> </a:t>
            </a:r>
            <a:r>
              <a:rPr lang="en-US" dirty="0" err="1" smtClean="0"/>
              <a:t>Ankunft</a:t>
            </a:r>
            <a:r>
              <a:rPr lang="en-US" dirty="0" smtClean="0"/>
              <a:t> </a:t>
            </a:r>
            <a:r>
              <a:rPr lang="en-US" dirty="0" err="1" smtClean="0"/>
              <a:t>gewählt</a:t>
            </a:r>
            <a:r>
              <a:rPr lang="en-US" dirty="0" smtClean="0"/>
              <a:t> </a:t>
            </a:r>
            <a:r>
              <a:rPr lang="en-US" dirty="0" err="1" smtClean="0"/>
              <a:t>wird</a:t>
            </a:r>
            <a:r>
              <a:rPr lang="en-US" dirty="0" smtClean="0"/>
              <a:t> </a:t>
            </a:r>
            <a:br>
              <a:rPr lang="en-US" dirty="0" smtClean="0"/>
            </a:br>
            <a:r>
              <a:rPr lang="en-US" dirty="0" smtClean="0">
                <a:latin typeface="Symbol" charset="0"/>
                <a:sym typeface="Symbol" charset="0"/>
              </a:rPr>
              <a:t></a:t>
            </a:r>
            <a:r>
              <a:rPr lang="en-US" dirty="0" smtClean="0"/>
              <a:t> </a:t>
            </a:r>
            <a:r>
              <a:rPr lang="en-US" dirty="0" err="1" smtClean="0"/>
              <a:t>Wahrscheinlichkeit</a:t>
            </a:r>
            <a:r>
              <a:rPr lang="en-US" dirty="0" smtClean="0"/>
              <a:t> </a:t>
            </a:r>
            <a:r>
              <a:rPr lang="en-US" dirty="0" err="1" smtClean="0"/>
              <a:t>dass</a:t>
            </a:r>
            <a:r>
              <a:rPr lang="en-US" dirty="0" smtClean="0"/>
              <a:t> </a:t>
            </a:r>
            <a:r>
              <a:rPr lang="en-US" dirty="0" err="1" smtClean="0">
                <a:solidFill>
                  <a:schemeClr val="bg2"/>
                </a:solidFill>
              </a:rPr>
              <a:t>i</a:t>
            </a:r>
            <a:r>
              <a:rPr lang="en-US" dirty="0" smtClean="0"/>
              <a:t> “</a:t>
            </a:r>
            <a:r>
              <a:rPr lang="en-US" dirty="0" err="1" smtClean="0"/>
              <a:t>überlebt</a:t>
            </a:r>
            <a:r>
              <a:rPr lang="en-US" dirty="0" smtClean="0"/>
              <a:t>”</a:t>
            </a:r>
          </a:p>
        </p:txBody>
      </p:sp>
      <p:grpSp>
        <p:nvGrpSpPr>
          <p:cNvPr id="58373" name="Group 4"/>
          <p:cNvGrpSpPr>
            <a:grpSpLocks/>
          </p:cNvGrpSpPr>
          <p:nvPr/>
        </p:nvGrpSpPr>
        <p:grpSpPr bwMode="auto">
          <a:xfrm>
            <a:off x="2004120" y="4207768"/>
            <a:ext cx="4648200" cy="838200"/>
            <a:chOff x="1056" y="2400"/>
            <a:chExt cx="2928" cy="528"/>
          </a:xfrm>
        </p:grpSpPr>
        <p:sp>
          <p:nvSpPr>
            <p:cNvPr id="534533" name="Text Box 5"/>
            <p:cNvSpPr txBox="1">
              <a:spLocks noChangeArrowheads="1"/>
            </p:cNvSpPr>
            <p:nvPr/>
          </p:nvSpPr>
          <p:spPr bwMode="auto">
            <a:xfrm>
              <a:off x="1056" y="2400"/>
              <a:ext cx="2832"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a:t>
              </a:r>
              <a:r>
                <a:rPr lang="en-US" sz="2400" u="sng">
                  <a:solidFill>
                    <a:schemeClr val="bg2"/>
                  </a:solidFill>
                  <a:cs typeface="+mn-cs"/>
                </a:rPr>
                <a:t>1 </a:t>
              </a:r>
              <a:r>
                <a:rPr lang="en-US" sz="2400">
                  <a:solidFill>
                    <a:schemeClr val="bg2"/>
                  </a:solidFill>
                  <a:cs typeface="+mn-cs"/>
                </a:rPr>
                <a:t>	</a:t>
              </a:r>
              <a:r>
                <a:rPr lang="en-US" sz="2400" u="sng">
                  <a:solidFill>
                    <a:schemeClr val="bg2"/>
                  </a:solidFill>
                  <a:cs typeface="+mn-cs"/>
                </a:rPr>
                <a:t>  i  </a:t>
              </a:r>
              <a:r>
                <a:rPr lang="en-US" sz="2400">
                  <a:solidFill>
                    <a:schemeClr val="bg2"/>
                  </a:solidFill>
                  <a:cs typeface="+mn-cs"/>
                </a:rPr>
                <a:t>	</a:t>
              </a:r>
              <a:r>
                <a:rPr lang="en-US" sz="2400" u="sng">
                  <a:solidFill>
                    <a:schemeClr val="bg2"/>
                  </a:solidFill>
                  <a:cs typeface="+mn-cs"/>
                </a:rPr>
                <a:t>i+1</a:t>
              </a:r>
              <a:r>
                <a:rPr lang="en-US" sz="2400">
                  <a:solidFill>
                    <a:schemeClr val="bg2"/>
                  </a:solidFill>
                  <a:cs typeface="+mn-cs"/>
                </a:rPr>
                <a:t>	</a:t>
              </a:r>
              <a:r>
                <a:rPr lang="en-US" sz="2400" u="sng">
                  <a:solidFill>
                    <a:schemeClr val="bg2"/>
                  </a:solidFill>
                  <a:cs typeface="+mn-cs"/>
                </a:rPr>
                <a:t>n-2</a:t>
              </a:r>
              <a:r>
                <a:rPr lang="en-US" sz="2400">
                  <a:solidFill>
                    <a:schemeClr val="bg2"/>
                  </a:solidFill>
                  <a:cs typeface="+mn-cs"/>
                </a:rPr>
                <a:t>	</a:t>
              </a:r>
              <a:r>
                <a:rPr lang="en-US" sz="2400" u="sng">
                  <a:solidFill>
                    <a:schemeClr val="bg2"/>
                  </a:solidFill>
                  <a:cs typeface="+mn-cs"/>
                </a:rPr>
                <a:t>n-1</a:t>
              </a:r>
            </a:p>
          </p:txBody>
        </p:sp>
        <p:sp>
          <p:nvSpPr>
            <p:cNvPr id="534534" name="Text Box 6"/>
            <p:cNvSpPr txBox="1">
              <a:spLocks noChangeArrowheads="1"/>
            </p:cNvSpPr>
            <p:nvPr/>
          </p:nvSpPr>
          <p:spPr bwMode="auto">
            <a:xfrm>
              <a:off x="1056" y="2640"/>
              <a:ext cx="292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cs typeface="+mn-cs"/>
                </a:rPr>
                <a:t>  i 	i+1 	i+2	n-1	 n</a:t>
              </a:r>
            </a:p>
          </p:txBody>
        </p:sp>
        <p:sp>
          <p:nvSpPr>
            <p:cNvPr id="534535" name="Text Box 7"/>
            <p:cNvSpPr txBox="1">
              <a:spLocks noChangeArrowheads="1"/>
            </p:cNvSpPr>
            <p:nvPr/>
          </p:nvSpPr>
          <p:spPr bwMode="auto">
            <a:xfrm>
              <a:off x="1412" y="2496"/>
              <a:ext cx="25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a:t>
              </a:r>
              <a:r>
                <a:rPr lang="en-US" sz="2400">
                  <a:solidFill>
                    <a:schemeClr val="bg2"/>
                  </a:solidFill>
                  <a:latin typeface="Symbol" charset="0"/>
                  <a:cs typeface="+mn-cs"/>
                  <a:sym typeface="Symbol" charset="0"/>
                </a:rPr>
                <a:t></a:t>
              </a:r>
              <a:r>
                <a:rPr lang="en-US" sz="2400">
                  <a:cs typeface="+mn-cs"/>
                </a:rPr>
                <a:t> </a:t>
              </a:r>
              <a:r>
                <a:rPr lang="en-US" sz="2400">
                  <a:solidFill>
                    <a:schemeClr val="bg2"/>
                  </a:solidFill>
                  <a:cs typeface="+mn-cs"/>
                </a:rPr>
                <a:t>	…	</a:t>
              </a:r>
              <a:r>
                <a:rPr lang="en-US" sz="2400">
                  <a:solidFill>
                    <a:schemeClr val="bg2"/>
                  </a:solidFill>
                  <a:latin typeface="Symbol" charset="0"/>
                  <a:cs typeface="+mn-cs"/>
                  <a:sym typeface="Symbol" charset="0"/>
                </a:rPr>
                <a:t></a:t>
              </a:r>
            </a:p>
          </p:txBody>
        </p:sp>
      </p:grpSp>
      <p:grpSp>
        <p:nvGrpSpPr>
          <p:cNvPr id="534536" name="Group 8"/>
          <p:cNvGrpSpPr>
            <a:grpSpLocks/>
          </p:cNvGrpSpPr>
          <p:nvPr/>
        </p:nvGrpSpPr>
        <p:grpSpPr bwMode="auto">
          <a:xfrm>
            <a:off x="2080320" y="4360168"/>
            <a:ext cx="1295400" cy="609600"/>
            <a:chOff x="1440" y="2016"/>
            <a:chExt cx="816" cy="384"/>
          </a:xfrm>
        </p:grpSpPr>
        <p:sp>
          <p:nvSpPr>
            <p:cNvPr id="534537" name="Line 9"/>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38" name="Line 10"/>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39" name="Group 11"/>
          <p:cNvGrpSpPr>
            <a:grpSpLocks/>
          </p:cNvGrpSpPr>
          <p:nvPr/>
        </p:nvGrpSpPr>
        <p:grpSpPr bwMode="auto">
          <a:xfrm>
            <a:off x="2994720" y="4360168"/>
            <a:ext cx="1295400" cy="609600"/>
            <a:chOff x="1440" y="2016"/>
            <a:chExt cx="816" cy="384"/>
          </a:xfrm>
        </p:grpSpPr>
        <p:sp>
          <p:nvSpPr>
            <p:cNvPr id="534540" name="Line 12"/>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1" name="Line 13"/>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2" name="Group 14"/>
          <p:cNvGrpSpPr>
            <a:grpSpLocks/>
          </p:cNvGrpSpPr>
          <p:nvPr/>
        </p:nvGrpSpPr>
        <p:grpSpPr bwMode="auto">
          <a:xfrm>
            <a:off x="3909120" y="4360168"/>
            <a:ext cx="1295400" cy="609600"/>
            <a:chOff x="1440" y="2016"/>
            <a:chExt cx="816" cy="384"/>
          </a:xfrm>
        </p:grpSpPr>
        <p:sp>
          <p:nvSpPr>
            <p:cNvPr id="534543" name="Line 15"/>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4" name="Line 16"/>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grpSp>
        <p:nvGrpSpPr>
          <p:cNvPr id="534545" name="Group 17"/>
          <p:cNvGrpSpPr>
            <a:grpSpLocks/>
          </p:cNvGrpSpPr>
          <p:nvPr/>
        </p:nvGrpSpPr>
        <p:grpSpPr bwMode="auto">
          <a:xfrm>
            <a:off x="4823520" y="4360168"/>
            <a:ext cx="1295400" cy="609600"/>
            <a:chOff x="1440" y="2016"/>
            <a:chExt cx="816" cy="384"/>
          </a:xfrm>
        </p:grpSpPr>
        <p:sp>
          <p:nvSpPr>
            <p:cNvPr id="534546" name="Line 18"/>
            <p:cNvSpPr>
              <a:spLocks noChangeShapeType="1"/>
            </p:cNvSpPr>
            <p:nvPr/>
          </p:nvSpPr>
          <p:spPr bwMode="auto">
            <a:xfrm flipV="1">
              <a:off x="1440" y="225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534547" name="Line 19"/>
            <p:cNvSpPr>
              <a:spLocks noChangeShapeType="1"/>
            </p:cNvSpPr>
            <p:nvPr/>
          </p:nvSpPr>
          <p:spPr bwMode="auto">
            <a:xfrm flipV="1">
              <a:off x="2016" y="2016"/>
              <a:ext cx="240" cy="144"/>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sp>
        <p:nvSpPr>
          <p:cNvPr id="534548" name="Text Box 20"/>
          <p:cNvSpPr txBox="1">
            <a:spLocks noChangeArrowheads="1"/>
          </p:cNvSpPr>
          <p:nvPr/>
        </p:nvSpPr>
        <p:spPr bwMode="auto">
          <a:xfrm>
            <a:off x="6454552" y="4397896"/>
            <a:ext cx="129614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1/n</a:t>
            </a:r>
          </a:p>
        </p:txBody>
      </p:sp>
      <p:sp>
        <p:nvSpPr>
          <p:cNvPr id="534549" name="Rectangle 21"/>
          <p:cNvSpPr>
            <a:spLocks noChangeArrowheads="1"/>
          </p:cNvSpPr>
          <p:nvPr/>
        </p:nvSpPr>
        <p:spPr bwMode="auto">
          <a:xfrm>
            <a:off x="251520" y="4621560"/>
            <a:ext cx="8686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endParaRPr lang="en-US" sz="2400" b="0" dirty="0" smtClean="0">
              <a:cs typeface="+mn-cs"/>
            </a:endParaRPr>
          </a:p>
          <a:p>
            <a:pPr marL="342900" indent="-342900">
              <a:spcBef>
                <a:spcPct val="20000"/>
              </a:spcBef>
              <a:buClr>
                <a:schemeClr val="bg2"/>
              </a:buClr>
              <a:buSzPct val="75000"/>
              <a:buFont typeface="Arial"/>
              <a:buChar char="•"/>
              <a:defRPr/>
            </a:pPr>
            <a:r>
              <a:rPr lang="en-US" sz="2600" b="0" dirty="0" err="1" smtClean="0">
                <a:cs typeface="+mn-cs"/>
              </a:rPr>
              <a:t>Analyse</a:t>
            </a:r>
            <a:r>
              <a:rPr lang="en-US" sz="2600" b="0" dirty="0" smtClean="0">
                <a:cs typeface="+mn-cs"/>
              </a:rPr>
              <a:t> </a:t>
            </a:r>
            <a:r>
              <a:rPr lang="en-US" sz="2600" b="0" dirty="0" err="1" smtClean="0">
                <a:cs typeface="+mn-cs"/>
              </a:rPr>
              <a:t>für</a:t>
            </a:r>
            <a:r>
              <a:rPr lang="en-US" sz="2600" b="0" dirty="0" smtClean="0">
                <a:cs typeface="+mn-cs"/>
              </a:rPr>
              <a:t> </a:t>
            </a:r>
            <a:r>
              <a:rPr lang="en-US" sz="2600" b="0" dirty="0" smtClean="0">
                <a:solidFill>
                  <a:schemeClr val="bg2"/>
                </a:solidFill>
                <a:cs typeface="+mn-cs"/>
              </a:rPr>
              <a:t>m </a:t>
            </a:r>
            <a:r>
              <a:rPr lang="en-US" sz="2600" b="0" dirty="0">
                <a:solidFill>
                  <a:schemeClr val="bg2"/>
                </a:solidFill>
                <a:cs typeface="+mn-cs"/>
              </a:rPr>
              <a:t>&gt; 1</a:t>
            </a:r>
            <a:r>
              <a:rPr lang="en-US" sz="2600" b="0" dirty="0">
                <a:cs typeface="+mn-cs"/>
              </a:rPr>
              <a:t> </a:t>
            </a:r>
            <a:r>
              <a:rPr lang="en-US" sz="2600" b="0" dirty="0" err="1" smtClean="0">
                <a:cs typeface="+mn-cs"/>
              </a:rPr>
              <a:t>ähnlich</a:t>
            </a:r>
            <a:r>
              <a:rPr lang="en-US" sz="2600" b="0" dirty="0" smtClean="0">
                <a:cs typeface="+mn-cs"/>
              </a:rPr>
              <a:t>, </a:t>
            </a:r>
            <a:r>
              <a:rPr lang="en-US" sz="2600" b="0" dirty="0" err="1" smtClean="0">
                <a:cs typeface="+mn-cs"/>
              </a:rPr>
              <a:t>Gleichverteilung</a:t>
            </a:r>
            <a:r>
              <a:rPr lang="en-US" sz="2600" b="0" dirty="0" smtClean="0">
                <a:cs typeface="+mn-cs"/>
              </a:rPr>
              <a:t> </a:t>
            </a:r>
            <a:r>
              <a:rPr lang="en-US" sz="2600" b="0" dirty="0" err="1" smtClean="0">
                <a:cs typeface="+mn-cs"/>
              </a:rPr>
              <a:t>leicht</a:t>
            </a:r>
            <a:r>
              <a:rPr lang="en-US" sz="2600" b="0" dirty="0" smtClean="0">
                <a:cs typeface="+mn-cs"/>
              </a:rPr>
              <a:t> </a:t>
            </a:r>
            <a:r>
              <a:rPr lang="en-US" sz="2600" b="0" dirty="0" err="1" smtClean="0">
                <a:cs typeface="+mn-cs"/>
              </a:rPr>
              <a:t>zu</a:t>
            </a:r>
            <a:r>
              <a:rPr lang="en-US" sz="2600" b="0" dirty="0" smtClean="0">
                <a:cs typeface="+mn-cs"/>
              </a:rPr>
              <a:t> </a:t>
            </a:r>
            <a:r>
              <a:rPr lang="en-US" sz="2600" b="0" dirty="0" err="1" smtClean="0">
                <a:cs typeface="+mn-cs"/>
              </a:rPr>
              <a:t>zeigen</a:t>
            </a:r>
            <a:endParaRPr lang="en-US" sz="2600" b="0" dirty="0">
              <a:cs typeface="+mn-cs"/>
            </a:endParaRPr>
          </a:p>
          <a:p>
            <a:pPr marL="342900" indent="-342900">
              <a:spcBef>
                <a:spcPct val="20000"/>
              </a:spcBef>
              <a:buClr>
                <a:schemeClr val="bg2"/>
              </a:buClr>
              <a:buSzPct val="75000"/>
              <a:buFont typeface="Arial"/>
              <a:buChar char="•"/>
              <a:defRPr/>
            </a:pPr>
            <a:r>
              <a:rPr lang="en-US" sz="2600" b="0" dirty="0" err="1" smtClean="0">
                <a:cs typeface="+mn-cs"/>
              </a:rPr>
              <a:t>Nachteil</a:t>
            </a:r>
            <a:r>
              <a:rPr lang="en-US" sz="2600" b="0" dirty="0" smtClean="0">
                <a:cs typeface="+mn-cs"/>
              </a:rPr>
              <a:t>: </a:t>
            </a:r>
            <a:r>
              <a:rPr lang="en-US" sz="2600" b="0" dirty="0" err="1" smtClean="0">
                <a:cs typeface="+mn-cs"/>
              </a:rPr>
              <a:t>Nicht</a:t>
            </a:r>
            <a:r>
              <a:rPr lang="en-US" sz="2600" b="0" dirty="0" smtClean="0">
                <a:cs typeface="+mn-cs"/>
              </a:rPr>
              <a:t> </a:t>
            </a:r>
            <a:r>
              <a:rPr lang="en-US" sz="2600" b="0" dirty="0" err="1" smtClean="0">
                <a:cs typeface="+mn-cs"/>
              </a:rPr>
              <a:t>einfach</a:t>
            </a:r>
            <a:r>
              <a:rPr lang="en-US" sz="2600" b="0" dirty="0" smtClean="0">
                <a:cs typeface="+mn-cs"/>
              </a:rPr>
              <a:t> </a:t>
            </a:r>
            <a:r>
              <a:rPr lang="en-US" sz="2600" b="0" dirty="0" err="1" smtClean="0">
                <a:cs typeface="+mn-cs"/>
              </a:rPr>
              <a:t>parallelisierbar</a:t>
            </a:r>
            <a:endParaRPr lang="en-US" sz="2600" b="0" dirty="0">
              <a:cs typeface="+mn-cs"/>
            </a:endParaRPr>
          </a:p>
        </p:txBody>
      </p:sp>
      <p:sp>
        <p:nvSpPr>
          <p:cNvPr id="24"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43</a:t>
            </a:fld>
            <a:endParaRPr lang="en-US" dirty="0"/>
          </a:p>
        </p:txBody>
      </p:sp>
      <p:sp>
        <p:nvSpPr>
          <p:cNvPr id="23"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pSp>
        <p:nvGrpSpPr>
          <p:cNvPr id="25" name="Group 4"/>
          <p:cNvGrpSpPr>
            <a:grpSpLocks/>
          </p:cNvGrpSpPr>
          <p:nvPr/>
        </p:nvGrpSpPr>
        <p:grpSpPr bwMode="auto">
          <a:xfrm>
            <a:off x="2004120" y="3415683"/>
            <a:ext cx="6538913" cy="842963"/>
            <a:chOff x="1056" y="2400"/>
            <a:chExt cx="4119" cy="531"/>
          </a:xfrm>
        </p:grpSpPr>
        <p:sp>
          <p:nvSpPr>
            <p:cNvPr id="26" name="Text Box 5"/>
            <p:cNvSpPr txBox="1">
              <a:spLocks noChangeArrowheads="1"/>
            </p:cNvSpPr>
            <p:nvPr/>
          </p:nvSpPr>
          <p:spPr bwMode="auto">
            <a:xfrm>
              <a:off x="1056" y="2400"/>
              <a:ext cx="4119"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u="sng" dirty="0">
                  <a:solidFill>
                    <a:schemeClr val="bg2"/>
                  </a:solidFill>
                  <a:cs typeface="+mn-cs"/>
                </a:rPr>
                <a:t>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a:t>
              </a:r>
              <a:r>
                <a:rPr lang="en-US" sz="2400" u="sng"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 1  </a:t>
              </a:r>
              <a:r>
                <a:rPr lang="en-US" sz="2400" dirty="0">
                  <a:solidFill>
                    <a:schemeClr val="bg2"/>
                  </a:solidFill>
                  <a:cs typeface="+mn-cs"/>
                </a:rPr>
                <a:t>	</a:t>
              </a:r>
              <a:r>
                <a:rPr lang="en-US" sz="2400" dirty="0" smtClean="0">
                  <a:solidFill>
                    <a:schemeClr val="bg2"/>
                  </a:solidFill>
                  <a:cs typeface="+mn-cs"/>
                </a:rPr>
                <a:t>             </a:t>
              </a:r>
              <a:r>
                <a:rPr lang="en-US" sz="2400" u="sng" dirty="0" smtClean="0">
                  <a:solidFill>
                    <a:schemeClr val="bg2"/>
                  </a:solidFill>
                  <a:cs typeface="+mn-cs"/>
                </a:rPr>
                <a:t>1</a:t>
              </a:r>
              <a:endParaRPr lang="en-US" sz="2400" u="sng" dirty="0">
                <a:solidFill>
                  <a:schemeClr val="bg2"/>
                </a:solidFill>
                <a:cs typeface="+mn-cs"/>
              </a:endParaRPr>
            </a:p>
          </p:txBody>
        </p:sp>
        <p:sp>
          <p:nvSpPr>
            <p:cNvPr id="27" name="Text Box 6"/>
            <p:cNvSpPr txBox="1">
              <a:spLocks noChangeArrowheads="1"/>
            </p:cNvSpPr>
            <p:nvPr/>
          </p:nvSpPr>
          <p:spPr bwMode="auto">
            <a:xfrm>
              <a:off x="1056" y="2640"/>
              <a:ext cx="4028" cy="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2"/>
                  </a:solidFill>
                  <a:cs typeface="+mn-cs"/>
                </a:rPr>
                <a:t>  </a:t>
              </a:r>
              <a:r>
                <a:rPr lang="en-US" sz="2400" dirty="0" err="1">
                  <a:solidFill>
                    <a:schemeClr val="bg2"/>
                  </a:solidFill>
                  <a:cs typeface="+mn-cs"/>
                </a:rPr>
                <a:t>i</a:t>
              </a:r>
              <a:r>
                <a:rPr lang="en-US" sz="2400" dirty="0">
                  <a:solidFill>
                    <a:schemeClr val="bg2"/>
                  </a:solidFill>
                  <a:cs typeface="+mn-cs"/>
                </a:rPr>
                <a:t> 	</a:t>
              </a:r>
              <a:r>
                <a:rPr lang="en-US" sz="2400" dirty="0" smtClean="0">
                  <a:solidFill>
                    <a:schemeClr val="bg2"/>
                  </a:solidFill>
                  <a:cs typeface="+mn-cs"/>
                </a:rPr>
                <a:t>   i</a:t>
              </a:r>
              <a:r>
                <a:rPr lang="en-US" sz="2400" dirty="0">
                  <a:solidFill>
                    <a:schemeClr val="bg2"/>
                  </a:solidFill>
                  <a:cs typeface="+mn-cs"/>
                </a:rPr>
                <a:t>+1 	</a:t>
              </a:r>
              <a:r>
                <a:rPr lang="en-US" sz="2400" dirty="0" smtClean="0">
                  <a:solidFill>
                    <a:schemeClr val="bg2"/>
                  </a:solidFill>
                  <a:cs typeface="+mn-cs"/>
                </a:rPr>
                <a:t>        i</a:t>
              </a:r>
              <a:r>
                <a:rPr lang="en-US" sz="2400" dirty="0">
                  <a:solidFill>
                    <a:schemeClr val="bg2"/>
                  </a:solidFill>
                  <a:cs typeface="+mn-cs"/>
                </a:rPr>
                <a:t>+2	</a:t>
              </a:r>
              <a:r>
                <a:rPr lang="en-US" sz="2400" dirty="0" smtClean="0">
                  <a:solidFill>
                    <a:schemeClr val="bg2"/>
                  </a:solidFill>
                  <a:cs typeface="+mn-cs"/>
                </a:rPr>
                <a:t>      n</a:t>
              </a:r>
              <a:r>
                <a:rPr lang="en-US" sz="2400" dirty="0">
                  <a:solidFill>
                    <a:schemeClr val="bg2"/>
                  </a:solidFill>
                  <a:cs typeface="+mn-cs"/>
                </a:rPr>
                <a:t>-</a:t>
              </a:r>
              <a:r>
                <a:rPr lang="en-US" sz="2400" dirty="0" smtClean="0">
                  <a:solidFill>
                    <a:schemeClr val="bg2"/>
                  </a:solidFill>
                  <a:cs typeface="+mn-cs"/>
                </a:rPr>
                <a:t>1               n</a:t>
              </a:r>
              <a:endParaRPr lang="en-US" sz="2400" dirty="0">
                <a:solidFill>
                  <a:schemeClr val="bg2"/>
                </a:solidFill>
                <a:cs typeface="+mn-cs"/>
              </a:endParaRPr>
            </a:p>
          </p:txBody>
        </p:sp>
      </p:grpSp>
      <p:sp>
        <p:nvSpPr>
          <p:cNvPr id="41" name="Text Box 20"/>
          <p:cNvSpPr txBox="1">
            <a:spLocks noChangeArrowheads="1"/>
          </p:cNvSpPr>
          <p:nvPr/>
        </p:nvSpPr>
        <p:spPr bwMode="auto">
          <a:xfrm>
            <a:off x="1413992" y="4397896"/>
            <a:ext cx="129614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smtClean="0">
                <a:solidFill>
                  <a:schemeClr val="bg2"/>
                </a:solidFill>
                <a:cs typeface="+mn-cs"/>
              </a:rPr>
              <a:t>=</a:t>
            </a:r>
            <a:endParaRPr lang="en-US" sz="2400" dirty="0">
              <a:solidFill>
                <a:schemeClr val="bg2"/>
              </a:solidFill>
              <a:cs typeface="+mn-cs"/>
            </a:endParaRPr>
          </a:p>
        </p:txBody>
      </p:sp>
      <p:sp>
        <p:nvSpPr>
          <p:cNvPr id="42" name="Text Box 7"/>
          <p:cNvSpPr txBox="1">
            <a:spLocks noChangeArrowheads="1"/>
          </p:cNvSpPr>
          <p:nvPr/>
        </p:nvSpPr>
        <p:spPr bwMode="auto">
          <a:xfrm>
            <a:off x="2350096" y="3576191"/>
            <a:ext cx="5879058"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US" sz="2400" dirty="0">
                <a:solidFill>
                  <a:schemeClr val="bg1">
                    <a:lumMod val="50000"/>
                  </a:schemeClr>
                </a:solidFill>
                <a:latin typeface="+mj-lt"/>
                <a:cs typeface="+mn-cs"/>
                <a:sym typeface="Symbol" charset="0"/>
              </a:rPr>
              <a:t></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(1-</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 </a:t>
            </a:r>
            <a:r>
              <a:rPr lang="en-US" sz="2400" dirty="0" smtClean="0">
                <a:solidFill>
                  <a:schemeClr val="bg1">
                    <a:lumMod val="50000"/>
                  </a:schemeClr>
                </a:solidFill>
                <a:latin typeface="+mj-lt"/>
                <a:cs typeface="+mn-cs"/>
                <a:sym typeface="Symbol" charset="0"/>
              </a:rPr>
              <a:t></a:t>
            </a:r>
            <a:r>
              <a:rPr lang="en-US" sz="2400" dirty="0" smtClean="0">
                <a:solidFill>
                  <a:schemeClr val="bg1">
                    <a:lumMod val="50000"/>
                  </a:schemeClr>
                </a:solidFill>
                <a:latin typeface="+mj-lt"/>
                <a:cs typeface="+mn-cs"/>
              </a:rPr>
              <a:t> (1-        )</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(1-   </a:t>
            </a:r>
            <a:r>
              <a:rPr lang="en-US" sz="2400" dirty="0">
                <a:solidFill>
                  <a:schemeClr val="bg1">
                    <a:lumMod val="50000"/>
                  </a:schemeClr>
                </a:solidFill>
                <a:latin typeface="+mj-lt"/>
                <a:cs typeface="+mn-cs"/>
              </a:rPr>
              <a:t> </a:t>
            </a:r>
            <a:r>
              <a:rPr lang="en-US" sz="2400" dirty="0" smtClean="0">
                <a:solidFill>
                  <a:schemeClr val="bg1">
                    <a:lumMod val="50000"/>
                  </a:schemeClr>
                </a:solidFill>
                <a:latin typeface="+mj-lt"/>
                <a:cs typeface="+mn-cs"/>
              </a:rPr>
              <a:t>       ) </a:t>
            </a:r>
            <a:r>
              <a:rPr lang="en-US" sz="2400" dirty="0" smtClean="0">
                <a:solidFill>
                  <a:schemeClr val="bg1">
                    <a:lumMod val="50000"/>
                  </a:schemeClr>
                </a:solidFill>
                <a:latin typeface="+mj-lt"/>
                <a:cs typeface="+mn-cs"/>
                <a:sym typeface="Symbol" charset="0"/>
              </a:rPr>
              <a:t> (1-      )</a:t>
            </a:r>
            <a:endParaRPr lang="en-US" sz="2400" dirty="0">
              <a:solidFill>
                <a:schemeClr val="bg1">
                  <a:lumMod val="50000"/>
                </a:schemeClr>
              </a:solidFill>
              <a:latin typeface="+mj-lt"/>
              <a:cs typeface="+mn-cs"/>
              <a:sym typeface="Symbol" charset="0"/>
            </a:endParaRPr>
          </a:p>
        </p:txBody>
      </p:sp>
    </p:spTree>
    <p:extLst>
      <p:ext uri="{BB962C8B-B14F-4D97-AF65-F5344CB8AC3E}">
        <p14:creationId xmlns:p14="http://schemas.microsoft.com/office/powerpoint/2010/main" val="527802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34536"/>
                                        </p:tgtEl>
                                        <p:attrNameLst>
                                          <p:attrName>style.visibility</p:attrName>
                                        </p:attrNameLst>
                                      </p:cBhvr>
                                      <p:to>
                                        <p:strVal val="visible"/>
                                      </p:to>
                                    </p:set>
                                    <p:animEffect transition="in" filter="fade">
                                      <p:cBhvr>
                                        <p:cTn id="7" dur="2000"/>
                                        <p:tgtEl>
                                          <p:spTgt spid="5345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34539"/>
                                        </p:tgtEl>
                                        <p:attrNameLst>
                                          <p:attrName>style.visibility</p:attrName>
                                        </p:attrNameLst>
                                      </p:cBhvr>
                                      <p:to>
                                        <p:strVal val="visible"/>
                                      </p:to>
                                    </p:set>
                                    <p:animEffect transition="in" filter="fade">
                                      <p:cBhvr>
                                        <p:cTn id="12" dur="2000"/>
                                        <p:tgtEl>
                                          <p:spTgt spid="534539"/>
                                        </p:tgtEl>
                                      </p:cBhvr>
                                    </p:animEffect>
                                  </p:childTnLst>
                                </p:cTn>
                              </p:par>
                              <p:par>
                                <p:cTn id="13" presetID="10" presetClass="entr" presetSubtype="0" fill="hold" nodeType="withEffect">
                                  <p:stCondLst>
                                    <p:cond delay="0"/>
                                  </p:stCondLst>
                                  <p:childTnLst>
                                    <p:set>
                                      <p:cBhvr>
                                        <p:cTn id="14" dur="1" fill="hold">
                                          <p:stCondLst>
                                            <p:cond delay="0"/>
                                          </p:stCondLst>
                                        </p:cTn>
                                        <p:tgtEl>
                                          <p:spTgt spid="534542"/>
                                        </p:tgtEl>
                                        <p:attrNameLst>
                                          <p:attrName>style.visibility</p:attrName>
                                        </p:attrNameLst>
                                      </p:cBhvr>
                                      <p:to>
                                        <p:strVal val="visible"/>
                                      </p:to>
                                    </p:set>
                                    <p:animEffect transition="in" filter="fade">
                                      <p:cBhvr>
                                        <p:cTn id="15" dur="2000"/>
                                        <p:tgtEl>
                                          <p:spTgt spid="534542"/>
                                        </p:tgtEl>
                                      </p:cBhvr>
                                    </p:animEffect>
                                  </p:childTnLst>
                                </p:cTn>
                              </p:par>
                              <p:par>
                                <p:cTn id="16" presetID="10" presetClass="entr" presetSubtype="0" fill="hold" nodeType="withEffect">
                                  <p:stCondLst>
                                    <p:cond delay="0"/>
                                  </p:stCondLst>
                                  <p:childTnLst>
                                    <p:set>
                                      <p:cBhvr>
                                        <p:cTn id="17" dur="1" fill="hold">
                                          <p:stCondLst>
                                            <p:cond delay="0"/>
                                          </p:stCondLst>
                                        </p:cTn>
                                        <p:tgtEl>
                                          <p:spTgt spid="534545"/>
                                        </p:tgtEl>
                                        <p:attrNameLst>
                                          <p:attrName>style.visibility</p:attrName>
                                        </p:attrNameLst>
                                      </p:cBhvr>
                                      <p:to>
                                        <p:strVal val="visible"/>
                                      </p:to>
                                    </p:set>
                                    <p:animEffect transition="in" filter="fade">
                                      <p:cBhvr>
                                        <p:cTn id="18" dur="2000"/>
                                        <p:tgtEl>
                                          <p:spTgt spid="534545"/>
                                        </p:tgtEl>
                                      </p:cBhvr>
                                    </p:animEffect>
                                  </p:childTnLst>
                                </p:cTn>
                              </p:par>
                            </p:childTnLst>
                          </p:cTn>
                        </p:par>
                        <p:par>
                          <p:cTn id="19" fill="hold" nodeType="afterGroup">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53454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4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548" grpId="0"/>
      <p:bldP spid="53454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p:txBody>
          <a:bodyPr/>
          <a:lstStyle/>
          <a:p>
            <a:pPr eaLnBrk="1" hangingPunct="1">
              <a:defRPr/>
            </a:pPr>
            <a:r>
              <a:rPr lang="en-US" smtClean="0">
                <a:cs typeface="+mj-cs"/>
              </a:rPr>
              <a:t>Min-wise Sampling</a:t>
            </a:r>
          </a:p>
        </p:txBody>
      </p:sp>
      <p:sp>
        <p:nvSpPr>
          <p:cNvPr id="536579" name="Rectangle 3"/>
          <p:cNvSpPr>
            <a:spLocks noGrp="1" noChangeArrowheads="1"/>
          </p:cNvSpPr>
          <p:nvPr>
            <p:ph type="body" idx="1"/>
          </p:nvPr>
        </p:nvSpPr>
        <p:spPr>
          <a:xfrm>
            <a:off x="457200" y="1268760"/>
            <a:ext cx="8579296" cy="1066800"/>
          </a:xfrm>
        </p:spPr>
        <p:txBody>
          <a:bodyPr/>
          <a:lstStyle/>
          <a:p>
            <a:pPr eaLnBrk="1" hangingPunct="1">
              <a:defRPr/>
            </a:pPr>
            <a:r>
              <a:rPr lang="en-US" dirty="0" err="1" smtClean="0">
                <a:cs typeface="+mn-cs"/>
              </a:rPr>
              <a:t>Für</a:t>
            </a:r>
            <a:r>
              <a:rPr lang="en-US" dirty="0" smtClean="0">
                <a:cs typeface="+mn-cs"/>
              </a:rPr>
              <a:t> </a:t>
            </a:r>
            <a:r>
              <a:rPr lang="en-US" dirty="0" err="1" smtClean="0">
                <a:cs typeface="+mn-cs"/>
              </a:rPr>
              <a:t>jedes</a:t>
            </a:r>
            <a:r>
              <a:rPr lang="en-US" dirty="0" smtClean="0">
                <a:cs typeface="+mn-cs"/>
              </a:rPr>
              <a:t> Element: </a:t>
            </a:r>
            <a:r>
              <a:rPr lang="en-US" dirty="0" err="1" smtClean="0">
                <a:cs typeface="+mn-cs"/>
              </a:rPr>
              <a:t>Wähle</a:t>
            </a:r>
            <a:r>
              <a:rPr lang="en-US" dirty="0" smtClean="0">
                <a:cs typeface="+mn-cs"/>
              </a:rPr>
              <a:t> </a:t>
            </a:r>
            <a:r>
              <a:rPr lang="en-US" dirty="0" err="1" smtClean="0">
                <a:cs typeface="+mn-cs"/>
              </a:rPr>
              <a:t>Anteil</a:t>
            </a:r>
            <a:r>
              <a:rPr lang="en-US" dirty="0" smtClean="0">
                <a:cs typeface="+mn-cs"/>
              </a:rPr>
              <a:t> </a:t>
            </a:r>
            <a:r>
              <a:rPr lang="en-US" dirty="0" err="1" smtClean="0">
                <a:cs typeface="+mn-cs"/>
              </a:rPr>
              <a:t>zwischen</a:t>
            </a:r>
            <a:r>
              <a:rPr lang="en-US" dirty="0" smtClean="0">
                <a:cs typeface="+mn-cs"/>
              </a:rPr>
              <a:t> 0 und 1</a:t>
            </a:r>
          </a:p>
          <a:p>
            <a:pPr eaLnBrk="1" hangingPunct="1">
              <a:defRPr/>
            </a:pPr>
            <a:r>
              <a:rPr lang="en-US" dirty="0" err="1" smtClean="0">
                <a:cs typeface="+mn-cs"/>
              </a:rPr>
              <a:t>Wähle</a:t>
            </a:r>
            <a:r>
              <a:rPr lang="en-US" dirty="0" smtClean="0">
                <a:cs typeface="+mn-cs"/>
              </a:rPr>
              <a:t> Element </a:t>
            </a:r>
            <a:r>
              <a:rPr lang="en-US" dirty="0" err="1" smtClean="0">
                <a:cs typeface="+mn-cs"/>
              </a:rPr>
              <a:t>mit</a:t>
            </a:r>
            <a:r>
              <a:rPr lang="en-US" dirty="0" smtClean="0">
                <a:cs typeface="+mn-cs"/>
              </a:rPr>
              <a:t> </a:t>
            </a:r>
            <a:r>
              <a:rPr lang="en-US" dirty="0" err="1" smtClean="0">
                <a:cs typeface="+mn-cs"/>
              </a:rPr>
              <a:t>kleinstem</a:t>
            </a:r>
            <a:r>
              <a:rPr lang="en-US" dirty="0" smtClean="0">
                <a:cs typeface="+mn-cs"/>
              </a:rPr>
              <a:t> </a:t>
            </a:r>
            <a:r>
              <a:rPr lang="en-US" dirty="0" err="1" smtClean="0">
                <a:cs typeface="+mn-cs"/>
              </a:rPr>
              <a:t>Anteilswert</a:t>
            </a:r>
            <a:endParaRPr lang="en-US" dirty="0" smtClean="0">
              <a:solidFill>
                <a:schemeClr val="bg2"/>
              </a:solidFill>
              <a:latin typeface="Arial Narrow" charset="0"/>
              <a:cs typeface="+mn-cs"/>
            </a:endParaRPr>
          </a:p>
          <a:p>
            <a:pPr eaLnBrk="1" hangingPunct="1">
              <a:defRPr/>
            </a:pPr>
            <a:endParaRPr lang="en-US" dirty="0" smtClean="0">
              <a:cs typeface="+mn-cs"/>
            </a:endParaRPr>
          </a:p>
        </p:txBody>
      </p:sp>
      <p:sp>
        <p:nvSpPr>
          <p:cNvPr id="536580" name="Oval 4"/>
          <p:cNvSpPr>
            <a:spLocks noChangeArrowheads="1"/>
          </p:cNvSpPr>
          <p:nvPr/>
        </p:nvSpPr>
        <p:spPr bwMode="auto">
          <a:xfrm>
            <a:off x="15240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1" name="Oval 5"/>
          <p:cNvSpPr>
            <a:spLocks noChangeArrowheads="1"/>
          </p:cNvSpPr>
          <p:nvPr/>
        </p:nvSpPr>
        <p:spPr bwMode="auto">
          <a:xfrm>
            <a:off x="2590800" y="2564160"/>
            <a:ext cx="304800" cy="304800"/>
          </a:xfrm>
          <a:prstGeom prst="ellipse">
            <a:avLst/>
          </a:prstGeom>
          <a:solidFill>
            <a:schemeClr val="bg2"/>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2" name="Oval 6"/>
          <p:cNvSpPr>
            <a:spLocks noChangeArrowheads="1"/>
          </p:cNvSpPr>
          <p:nvPr/>
        </p:nvSpPr>
        <p:spPr bwMode="auto">
          <a:xfrm>
            <a:off x="3657600" y="2564160"/>
            <a:ext cx="304800" cy="304800"/>
          </a:xfrm>
          <a:prstGeom prst="ellipse">
            <a:avLst/>
          </a:prstGeom>
          <a:solidFill>
            <a:srgbClr val="33CC33"/>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3" name="Oval 7"/>
          <p:cNvSpPr>
            <a:spLocks noChangeArrowheads="1"/>
          </p:cNvSpPr>
          <p:nvPr/>
        </p:nvSpPr>
        <p:spPr bwMode="auto">
          <a:xfrm>
            <a:off x="47244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4" name="Oval 8"/>
          <p:cNvSpPr>
            <a:spLocks noChangeArrowheads="1"/>
          </p:cNvSpPr>
          <p:nvPr/>
        </p:nvSpPr>
        <p:spPr bwMode="auto">
          <a:xfrm>
            <a:off x="5791200" y="2564160"/>
            <a:ext cx="304800" cy="304800"/>
          </a:xfrm>
          <a:prstGeom prst="ellipse">
            <a:avLst/>
          </a:prstGeom>
          <a:solidFill>
            <a:srgbClr val="CC33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5" name="Oval 9"/>
          <p:cNvSpPr>
            <a:spLocks noChangeArrowheads="1"/>
          </p:cNvSpPr>
          <p:nvPr/>
        </p:nvSpPr>
        <p:spPr bwMode="auto">
          <a:xfrm>
            <a:off x="6858000" y="2564160"/>
            <a:ext cx="304800" cy="3048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86" name="Text Box 10"/>
          <p:cNvSpPr txBox="1">
            <a:spLocks noChangeArrowheads="1"/>
          </p:cNvSpPr>
          <p:nvPr/>
        </p:nvSpPr>
        <p:spPr bwMode="auto">
          <a:xfrm>
            <a:off x="12192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0.391</a:t>
            </a:r>
          </a:p>
        </p:txBody>
      </p:sp>
      <p:sp>
        <p:nvSpPr>
          <p:cNvPr id="536587" name="Text Box 11"/>
          <p:cNvSpPr txBox="1">
            <a:spLocks noChangeArrowheads="1"/>
          </p:cNvSpPr>
          <p:nvPr/>
        </p:nvSpPr>
        <p:spPr bwMode="auto">
          <a:xfrm>
            <a:off x="23622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0.908</a:t>
            </a:r>
          </a:p>
        </p:txBody>
      </p:sp>
      <p:sp>
        <p:nvSpPr>
          <p:cNvPr id="536588" name="Text Box 12"/>
          <p:cNvSpPr txBox="1">
            <a:spLocks noChangeArrowheads="1"/>
          </p:cNvSpPr>
          <p:nvPr/>
        </p:nvSpPr>
        <p:spPr bwMode="auto">
          <a:xfrm>
            <a:off x="33528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0.291</a:t>
            </a:r>
          </a:p>
        </p:txBody>
      </p:sp>
      <p:sp>
        <p:nvSpPr>
          <p:cNvPr id="536589" name="Text Box 13"/>
          <p:cNvSpPr txBox="1">
            <a:spLocks noChangeArrowheads="1"/>
          </p:cNvSpPr>
          <p:nvPr/>
        </p:nvSpPr>
        <p:spPr bwMode="auto">
          <a:xfrm>
            <a:off x="44196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0.555</a:t>
            </a:r>
          </a:p>
        </p:txBody>
      </p:sp>
      <p:sp>
        <p:nvSpPr>
          <p:cNvPr id="536590" name="Text Box 14"/>
          <p:cNvSpPr txBox="1">
            <a:spLocks noChangeArrowheads="1"/>
          </p:cNvSpPr>
          <p:nvPr/>
        </p:nvSpPr>
        <p:spPr bwMode="auto">
          <a:xfrm>
            <a:off x="55626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0.619</a:t>
            </a:r>
          </a:p>
        </p:txBody>
      </p:sp>
      <p:sp>
        <p:nvSpPr>
          <p:cNvPr id="536591" name="Text Box 15"/>
          <p:cNvSpPr txBox="1">
            <a:spLocks noChangeArrowheads="1"/>
          </p:cNvSpPr>
          <p:nvPr/>
        </p:nvSpPr>
        <p:spPr bwMode="auto">
          <a:xfrm>
            <a:off x="6629400" y="3097560"/>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0.273</a:t>
            </a:r>
          </a:p>
        </p:txBody>
      </p:sp>
      <p:sp>
        <p:nvSpPr>
          <p:cNvPr id="536592" name="AutoShape 16"/>
          <p:cNvSpPr>
            <a:spLocks noChangeArrowheads="1"/>
          </p:cNvSpPr>
          <p:nvPr/>
        </p:nvSpPr>
        <p:spPr bwMode="auto">
          <a:xfrm>
            <a:off x="1371600" y="3630960"/>
            <a:ext cx="457200" cy="609600"/>
          </a:xfrm>
          <a:prstGeom prst="upArrow">
            <a:avLst>
              <a:gd name="adj1" fmla="val 50000"/>
              <a:gd name="adj2" fmla="val 3333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536593" name="Rectangle 17"/>
          <p:cNvSpPr>
            <a:spLocks noChangeArrowheads="1"/>
          </p:cNvSpPr>
          <p:nvPr/>
        </p:nvSpPr>
        <p:spPr bwMode="auto">
          <a:xfrm>
            <a:off x="533400" y="4397896"/>
            <a:ext cx="8229600" cy="1440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bg2"/>
              </a:buClr>
              <a:buSzPct val="75000"/>
              <a:buFont typeface="Wingdings" charset="0"/>
              <a:buChar char="n"/>
              <a:defRPr/>
            </a:pPr>
            <a:r>
              <a:rPr lang="en-US" sz="2400" b="0" dirty="0" err="1" smtClean="0">
                <a:cs typeface="+mn-cs"/>
              </a:rPr>
              <a:t>Jedes</a:t>
            </a:r>
            <a:r>
              <a:rPr lang="en-US" sz="2400" b="0" dirty="0" smtClean="0">
                <a:cs typeface="+mn-cs"/>
              </a:rPr>
              <a:t> Element hat </a:t>
            </a:r>
            <a:r>
              <a:rPr lang="en-US" sz="2400" dirty="0" err="1" smtClean="0">
                <a:cs typeface="+mn-cs"/>
              </a:rPr>
              <a:t>gleiche</a:t>
            </a:r>
            <a:r>
              <a:rPr lang="en-US" sz="2400" dirty="0" smtClean="0">
                <a:cs typeface="+mn-cs"/>
              </a:rPr>
              <a:t> Chance, </a:t>
            </a:r>
            <a:r>
              <a:rPr lang="en-US" sz="2400" dirty="0" err="1" smtClean="0">
                <a:cs typeface="+mn-cs"/>
              </a:rPr>
              <a:t>kleinstes</a:t>
            </a:r>
            <a:r>
              <a:rPr lang="en-US" sz="2400" dirty="0" smtClean="0">
                <a:cs typeface="+mn-cs"/>
              </a:rPr>
              <a:t> Element </a:t>
            </a:r>
            <a:r>
              <a:rPr lang="en-US" sz="2400" dirty="0" err="1" smtClean="0">
                <a:cs typeface="+mn-cs"/>
              </a:rPr>
              <a:t>zu</a:t>
            </a:r>
            <a:r>
              <a:rPr lang="en-US" sz="2400" dirty="0" smtClean="0">
                <a:cs typeface="+mn-cs"/>
              </a:rPr>
              <a:t> </a:t>
            </a:r>
            <a:r>
              <a:rPr lang="en-US" sz="2400" dirty="0" err="1" smtClean="0">
                <a:cs typeface="+mn-cs"/>
              </a:rPr>
              <a:t>werden</a:t>
            </a:r>
            <a:r>
              <a:rPr lang="en-US" sz="2400" dirty="0" smtClean="0">
                <a:cs typeface="+mn-cs"/>
              </a:rPr>
              <a:t>, also </a:t>
            </a:r>
            <a:r>
              <a:rPr lang="en-US" sz="2400" dirty="0" err="1" smtClean="0">
                <a:cs typeface="+mn-cs"/>
              </a:rPr>
              <a:t>gleichverteilt</a:t>
            </a:r>
            <a:endParaRPr lang="en-US" sz="2400" b="0" dirty="0">
              <a:cs typeface="+mn-cs"/>
            </a:endParaRPr>
          </a:p>
          <a:p>
            <a:pPr marL="342900" indent="-342900">
              <a:spcBef>
                <a:spcPct val="20000"/>
              </a:spcBef>
              <a:buClr>
                <a:schemeClr val="bg2"/>
              </a:buClr>
              <a:buSzPct val="75000"/>
              <a:buFont typeface="Wingdings" charset="0"/>
              <a:buChar char="n"/>
              <a:defRPr/>
            </a:pPr>
            <a:r>
              <a:rPr lang="en-US" sz="2400" b="0" dirty="0" err="1" smtClean="0">
                <a:cs typeface="+mn-cs"/>
              </a:rPr>
              <a:t>Anwendung</a:t>
            </a:r>
            <a:r>
              <a:rPr lang="en-US" sz="2400" b="0" dirty="0" smtClean="0">
                <a:cs typeface="+mn-cs"/>
              </a:rPr>
              <a:t> auf </a:t>
            </a:r>
            <a:r>
              <a:rPr lang="en-US" sz="2400" b="0" dirty="0" err="1" smtClean="0">
                <a:cs typeface="+mn-cs"/>
              </a:rPr>
              <a:t>mehrere</a:t>
            </a:r>
            <a:r>
              <a:rPr lang="en-US" sz="2400" b="0" dirty="0" smtClean="0">
                <a:cs typeface="+mn-cs"/>
              </a:rPr>
              <a:t> </a:t>
            </a:r>
            <a:r>
              <a:rPr lang="en-US" sz="2400" b="0" dirty="0" err="1" smtClean="0">
                <a:cs typeface="+mn-cs"/>
              </a:rPr>
              <a:t>Ströme</a:t>
            </a:r>
            <a:r>
              <a:rPr lang="en-US" sz="2400" b="0" dirty="0" smtClean="0">
                <a:cs typeface="+mn-cs"/>
              </a:rPr>
              <a:t>, </a:t>
            </a:r>
            <a:r>
              <a:rPr lang="en-US" sz="2400" b="0" dirty="0" err="1" smtClean="0">
                <a:cs typeface="+mn-cs"/>
              </a:rPr>
              <a:t>dann</a:t>
            </a:r>
            <a:r>
              <a:rPr lang="en-US" sz="2400" b="0" dirty="0" smtClean="0">
                <a:cs typeface="+mn-cs"/>
              </a:rPr>
              <a:t> </a:t>
            </a:r>
            <a:r>
              <a:rPr lang="en-US" sz="2400" dirty="0" err="1" smtClean="0">
                <a:cs typeface="+mn-cs"/>
              </a:rPr>
              <a:t>Zusammenführung</a:t>
            </a:r>
            <a:endParaRPr lang="en-US" sz="2400" b="0" dirty="0">
              <a:cs typeface="+mn-cs"/>
            </a:endParaRPr>
          </a:p>
          <a:p>
            <a:pPr marL="342900" indent="-342900">
              <a:spcBef>
                <a:spcPct val="20000"/>
              </a:spcBef>
              <a:buClr>
                <a:schemeClr val="bg2"/>
              </a:buClr>
              <a:buSzPct val="75000"/>
              <a:buFont typeface="Wingdings" charset="0"/>
              <a:buChar char="n"/>
              <a:defRPr/>
            </a:pPr>
            <a:endParaRPr lang="en-US" sz="2400" b="0" dirty="0">
              <a:cs typeface="+mn-cs"/>
            </a:endParaRPr>
          </a:p>
        </p:txBody>
      </p:sp>
      <p:sp>
        <p:nvSpPr>
          <p:cNvPr id="20" name="Foliennummernplatzhalter 5"/>
          <p:cNvSpPr>
            <a:spLocks noGrp="1"/>
          </p:cNvSpPr>
          <p:nvPr>
            <p:ph type="sldNum" sz="quarter" idx="12"/>
          </p:nvPr>
        </p:nvSpPr>
        <p:spPr>
          <a:xfrm>
            <a:off x="7956550" y="6400502"/>
            <a:ext cx="1008063" cy="196850"/>
          </a:xfrm>
        </p:spPr>
        <p:txBody>
          <a:bodyPr/>
          <a:lstStyle/>
          <a:p>
            <a:fld id="{E3502DC1-8384-C640-9D14-4B8C55F3B65C}" type="slidenum">
              <a:rPr lang="en-US"/>
              <a:pPr/>
              <a:t>44</a:t>
            </a:fld>
            <a:endParaRPr lang="en-US" dirty="0"/>
          </a:p>
        </p:txBody>
      </p:sp>
      <p:sp>
        <p:nvSpPr>
          <p:cNvPr id="2" name="Rechteck 1"/>
          <p:cNvSpPr/>
          <p:nvPr/>
        </p:nvSpPr>
        <p:spPr>
          <a:xfrm>
            <a:off x="2286000" y="5930696"/>
            <a:ext cx="4572000" cy="738664"/>
          </a:xfrm>
          <a:prstGeom prst="rect">
            <a:avLst/>
          </a:prstGeom>
        </p:spPr>
        <p:txBody>
          <a:bodyPr>
            <a:spAutoFit/>
          </a:bodyPr>
          <a:lstStyle/>
          <a:p>
            <a:r>
              <a:rPr lang="de-DE" sz="1400" dirty="0">
                <a:solidFill>
                  <a:srgbClr val="0000FF"/>
                </a:solidFill>
              </a:rPr>
              <a:t>S. </a:t>
            </a:r>
            <a:r>
              <a:rPr lang="de-DE" sz="1400" dirty="0" err="1">
                <a:solidFill>
                  <a:srgbClr val="0000FF"/>
                </a:solidFill>
              </a:rPr>
              <a:t>Nath</a:t>
            </a:r>
            <a:r>
              <a:rPr lang="de-DE" sz="1400" dirty="0">
                <a:solidFill>
                  <a:srgbClr val="0000FF"/>
                </a:solidFill>
              </a:rPr>
              <a:t>, P. B. Gibbons, S. </a:t>
            </a:r>
            <a:r>
              <a:rPr lang="de-DE" sz="1400" dirty="0" err="1">
                <a:solidFill>
                  <a:srgbClr val="0000FF"/>
                </a:solidFill>
              </a:rPr>
              <a:t>Seshan</a:t>
            </a:r>
            <a:r>
              <a:rPr lang="de-DE" sz="1400" dirty="0">
                <a:solidFill>
                  <a:srgbClr val="0000FF"/>
                </a:solidFill>
              </a:rPr>
              <a:t>, </a:t>
            </a:r>
            <a:r>
              <a:rPr lang="de-DE" sz="1400" dirty="0" err="1">
                <a:solidFill>
                  <a:srgbClr val="0000FF"/>
                </a:solidFill>
              </a:rPr>
              <a:t>and</a:t>
            </a:r>
            <a:r>
              <a:rPr lang="de-DE" sz="1400" dirty="0">
                <a:solidFill>
                  <a:srgbClr val="0000FF"/>
                </a:solidFill>
              </a:rPr>
              <a:t> Z. R. Anderson. Synopsis </a:t>
            </a:r>
            <a:r>
              <a:rPr lang="de-DE" sz="1400" dirty="0" err="1">
                <a:solidFill>
                  <a:srgbClr val="0000FF"/>
                </a:solidFill>
              </a:rPr>
              <a:t>diffusion</a:t>
            </a:r>
            <a:r>
              <a:rPr lang="de-DE" sz="1400" dirty="0">
                <a:solidFill>
                  <a:srgbClr val="0000FF"/>
                </a:solidFill>
              </a:rPr>
              <a:t> </a:t>
            </a:r>
            <a:r>
              <a:rPr lang="de-DE" sz="1400" dirty="0" err="1">
                <a:solidFill>
                  <a:srgbClr val="0000FF"/>
                </a:solidFill>
              </a:rPr>
              <a:t>for</a:t>
            </a:r>
            <a:r>
              <a:rPr lang="de-DE" sz="1400" dirty="0">
                <a:solidFill>
                  <a:srgbClr val="0000FF"/>
                </a:solidFill>
              </a:rPr>
              <a:t> robust </a:t>
            </a:r>
            <a:r>
              <a:rPr lang="de-DE" sz="1400" dirty="0" err="1" smtClean="0">
                <a:solidFill>
                  <a:srgbClr val="0000FF"/>
                </a:solidFill>
              </a:rPr>
              <a:t>aggregation</a:t>
            </a:r>
            <a:r>
              <a:rPr lang="de-DE" sz="1400" dirty="0" smtClean="0">
                <a:solidFill>
                  <a:srgbClr val="0000FF"/>
                </a:solidFill>
              </a:rPr>
              <a:t> </a:t>
            </a:r>
            <a:r>
              <a:rPr lang="de-DE" sz="1400" dirty="0">
                <a:solidFill>
                  <a:srgbClr val="0000FF"/>
                </a:solidFill>
              </a:rPr>
              <a:t>in </a:t>
            </a:r>
            <a:r>
              <a:rPr lang="de-DE" sz="1400" dirty="0" err="1">
                <a:solidFill>
                  <a:srgbClr val="0000FF"/>
                </a:solidFill>
              </a:rPr>
              <a:t>sensor</a:t>
            </a:r>
            <a:r>
              <a:rPr lang="de-DE" sz="1400" dirty="0">
                <a:solidFill>
                  <a:srgbClr val="0000FF"/>
                </a:solidFill>
              </a:rPr>
              <a:t> </a:t>
            </a:r>
            <a:r>
              <a:rPr lang="de-DE" sz="1400" dirty="0" err="1">
                <a:solidFill>
                  <a:srgbClr val="0000FF"/>
                </a:solidFill>
              </a:rPr>
              <a:t>networks</a:t>
            </a:r>
            <a:r>
              <a:rPr lang="de-DE" sz="1400" dirty="0">
                <a:solidFill>
                  <a:srgbClr val="0000FF"/>
                </a:solidFill>
              </a:rPr>
              <a:t>.  In ACM </a:t>
            </a:r>
            <a:r>
              <a:rPr lang="de-DE" sz="1400" dirty="0" err="1">
                <a:solidFill>
                  <a:srgbClr val="0000FF"/>
                </a:solidFill>
              </a:rPr>
              <a:t>SenSys</a:t>
            </a:r>
            <a:r>
              <a:rPr lang="de-DE" sz="1400" dirty="0">
                <a:solidFill>
                  <a:srgbClr val="0000FF"/>
                </a:solidFill>
              </a:rPr>
              <a:t>, </a:t>
            </a:r>
            <a:r>
              <a:rPr lang="de-DE" sz="1400" b="1" dirty="0">
                <a:solidFill>
                  <a:srgbClr val="FF0000"/>
                </a:solidFill>
              </a:rPr>
              <a:t>2004</a:t>
            </a:r>
          </a:p>
        </p:txBody>
      </p:sp>
    </p:spTree>
    <p:extLst>
      <p:ext uri="{BB962C8B-B14F-4D97-AF65-F5344CB8AC3E}">
        <p14:creationId xmlns:p14="http://schemas.microsoft.com/office/powerpoint/2010/main" val="168387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36580"/>
                                        </p:tgtEl>
                                        <p:attrNameLst>
                                          <p:attrName>style.visibility</p:attrName>
                                        </p:attrNameLst>
                                      </p:cBhvr>
                                      <p:to>
                                        <p:strVal val="visible"/>
                                      </p:to>
                                    </p:set>
                                    <p:anim calcmode="lin" valueType="num">
                                      <p:cBhvr additive="base">
                                        <p:cTn id="7" dur="1000" fill="hold"/>
                                        <p:tgtEl>
                                          <p:spTgt spid="536580"/>
                                        </p:tgtEl>
                                        <p:attrNameLst>
                                          <p:attrName>ppt_x</p:attrName>
                                        </p:attrNameLst>
                                      </p:cBhvr>
                                      <p:tavLst>
                                        <p:tav tm="0">
                                          <p:val>
                                            <p:strVal val="1+#ppt_w/2"/>
                                          </p:val>
                                        </p:tav>
                                        <p:tav tm="100000">
                                          <p:val>
                                            <p:strVal val="#ppt_x"/>
                                          </p:val>
                                        </p:tav>
                                      </p:tavLst>
                                    </p:anim>
                                    <p:anim calcmode="lin" valueType="num">
                                      <p:cBhvr additive="base">
                                        <p:cTn id="8" dur="1000" fill="hold"/>
                                        <p:tgtEl>
                                          <p:spTgt spid="53658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36586"/>
                                        </p:tgtEl>
                                        <p:attrNameLst>
                                          <p:attrName>style.visibility</p:attrName>
                                        </p:attrNameLst>
                                      </p:cBhvr>
                                      <p:to>
                                        <p:strVal val="visible"/>
                                      </p:to>
                                    </p:set>
                                    <p:animEffect transition="in" filter="fade">
                                      <p:cBhvr>
                                        <p:cTn id="12" dur="1000"/>
                                        <p:tgtEl>
                                          <p:spTgt spid="536586"/>
                                        </p:tgtEl>
                                      </p:cBhvr>
                                    </p:animEffect>
                                  </p:childTnLst>
                                </p:cTn>
                              </p:par>
                            </p:childTnLst>
                          </p:cTn>
                        </p:par>
                        <p:par>
                          <p:cTn id="13" fill="hold" nodeType="afterGroup">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36592"/>
                                        </p:tgtEl>
                                        <p:attrNameLst>
                                          <p:attrName>style.visibility</p:attrName>
                                        </p:attrNameLst>
                                      </p:cBhvr>
                                      <p:to>
                                        <p:strVal val="visible"/>
                                      </p:to>
                                    </p:set>
                                    <p:anim calcmode="lin" valueType="num">
                                      <p:cBhvr additive="base">
                                        <p:cTn id="16" dur="1000" fill="hold"/>
                                        <p:tgtEl>
                                          <p:spTgt spid="536592"/>
                                        </p:tgtEl>
                                        <p:attrNameLst>
                                          <p:attrName>ppt_x</p:attrName>
                                        </p:attrNameLst>
                                      </p:cBhvr>
                                      <p:tavLst>
                                        <p:tav tm="0">
                                          <p:val>
                                            <p:strVal val="#ppt_x"/>
                                          </p:val>
                                        </p:tav>
                                        <p:tav tm="100000">
                                          <p:val>
                                            <p:strVal val="#ppt_x"/>
                                          </p:val>
                                        </p:tav>
                                      </p:tavLst>
                                    </p:anim>
                                    <p:anim calcmode="lin" valueType="num">
                                      <p:cBhvr additive="base">
                                        <p:cTn id="17" dur="1000" fill="hold"/>
                                        <p:tgtEl>
                                          <p:spTgt spid="536592"/>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536581"/>
                                        </p:tgtEl>
                                        <p:attrNameLst>
                                          <p:attrName>style.visibility</p:attrName>
                                        </p:attrNameLst>
                                      </p:cBhvr>
                                      <p:to>
                                        <p:strVal val="visible"/>
                                      </p:to>
                                    </p:set>
                                    <p:anim calcmode="lin" valueType="num">
                                      <p:cBhvr additive="base">
                                        <p:cTn id="22" dur="1000" fill="hold"/>
                                        <p:tgtEl>
                                          <p:spTgt spid="536581"/>
                                        </p:tgtEl>
                                        <p:attrNameLst>
                                          <p:attrName>ppt_x</p:attrName>
                                        </p:attrNameLst>
                                      </p:cBhvr>
                                      <p:tavLst>
                                        <p:tav tm="0">
                                          <p:val>
                                            <p:strVal val="1+#ppt_w/2"/>
                                          </p:val>
                                        </p:tav>
                                        <p:tav tm="100000">
                                          <p:val>
                                            <p:strVal val="#ppt_x"/>
                                          </p:val>
                                        </p:tav>
                                      </p:tavLst>
                                    </p:anim>
                                    <p:anim calcmode="lin" valueType="num">
                                      <p:cBhvr additive="base">
                                        <p:cTn id="23" dur="1000" fill="hold"/>
                                        <p:tgtEl>
                                          <p:spTgt spid="53658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536587"/>
                                        </p:tgtEl>
                                        <p:attrNameLst>
                                          <p:attrName>style.visibility</p:attrName>
                                        </p:attrNameLst>
                                      </p:cBhvr>
                                      <p:to>
                                        <p:strVal val="visible"/>
                                      </p:to>
                                    </p:set>
                                    <p:animEffect transition="in" filter="fade">
                                      <p:cBhvr>
                                        <p:cTn id="27" dur="1000"/>
                                        <p:tgtEl>
                                          <p:spTgt spid="5365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36582"/>
                                        </p:tgtEl>
                                        <p:attrNameLst>
                                          <p:attrName>style.visibility</p:attrName>
                                        </p:attrNameLst>
                                      </p:cBhvr>
                                      <p:to>
                                        <p:strVal val="visible"/>
                                      </p:to>
                                    </p:set>
                                    <p:anim calcmode="lin" valueType="num">
                                      <p:cBhvr additive="base">
                                        <p:cTn id="32" dur="1000" fill="hold"/>
                                        <p:tgtEl>
                                          <p:spTgt spid="536582"/>
                                        </p:tgtEl>
                                        <p:attrNameLst>
                                          <p:attrName>ppt_x</p:attrName>
                                        </p:attrNameLst>
                                      </p:cBhvr>
                                      <p:tavLst>
                                        <p:tav tm="0">
                                          <p:val>
                                            <p:strVal val="1+#ppt_w/2"/>
                                          </p:val>
                                        </p:tav>
                                        <p:tav tm="100000">
                                          <p:val>
                                            <p:strVal val="#ppt_x"/>
                                          </p:val>
                                        </p:tav>
                                      </p:tavLst>
                                    </p:anim>
                                    <p:anim calcmode="lin" valueType="num">
                                      <p:cBhvr additive="base">
                                        <p:cTn id="33" dur="1000" fill="hold"/>
                                        <p:tgtEl>
                                          <p:spTgt spid="53658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36588"/>
                                        </p:tgtEl>
                                        <p:attrNameLst>
                                          <p:attrName>style.visibility</p:attrName>
                                        </p:attrNameLst>
                                      </p:cBhvr>
                                      <p:to>
                                        <p:strVal val="visible"/>
                                      </p:to>
                                    </p:set>
                                    <p:animEffect transition="in" filter="fade">
                                      <p:cBhvr>
                                        <p:cTn id="37" dur="1000"/>
                                        <p:tgtEl>
                                          <p:spTgt spid="536588"/>
                                        </p:tgtEl>
                                      </p:cBhvr>
                                    </p:animEffect>
                                  </p:childTnLst>
                                </p:cTn>
                              </p:par>
                            </p:childTnLst>
                          </p:cTn>
                        </p:par>
                        <p:par>
                          <p:cTn id="38" fill="hold" nodeType="afterGroup">
                            <p:stCondLst>
                              <p:cond delay="2000"/>
                            </p:stCondLst>
                            <p:childTnLst>
                              <p:par>
                                <p:cTn id="39" presetID="0" presetClass="path" presetSubtype="0" accel="50000" decel="50000" fill="hold" grpId="1" nodeType="afterEffect">
                                  <p:stCondLst>
                                    <p:cond delay="0"/>
                                  </p:stCondLst>
                                  <p:childTnLst>
                                    <p:animMotion origin="layout" path="M 0 -1.11111E-6 L 0.24167 -1.11111E-6 " pathEditMode="relative" ptsTypes="AA">
                                      <p:cBhvr>
                                        <p:cTn id="40" dur="2000" fill="hold"/>
                                        <p:tgtEl>
                                          <p:spTgt spid="536592"/>
                                        </p:tgtEl>
                                        <p:attrNameLst>
                                          <p:attrName>ppt_x</p:attrName>
                                          <p:attrName>ppt_y</p:attrName>
                                        </p:attrNameLst>
                                      </p:cBhvr>
                                    </p:animMotion>
                                  </p:childTnLst>
                                </p:cTn>
                              </p:par>
                            </p:childTnLst>
                          </p:cTn>
                        </p:par>
                        <p:par>
                          <p:cTn id="41" fill="hold" nodeType="afterGroup">
                            <p:stCondLst>
                              <p:cond delay="4000"/>
                            </p:stCondLst>
                            <p:childTnLst>
                              <p:par>
                                <p:cTn id="42" presetID="2" presetClass="entr" presetSubtype="2" fill="hold" grpId="0" nodeType="afterEffect">
                                  <p:stCondLst>
                                    <p:cond delay="0"/>
                                  </p:stCondLst>
                                  <p:childTnLst>
                                    <p:set>
                                      <p:cBhvr>
                                        <p:cTn id="43" dur="1" fill="hold">
                                          <p:stCondLst>
                                            <p:cond delay="0"/>
                                          </p:stCondLst>
                                        </p:cTn>
                                        <p:tgtEl>
                                          <p:spTgt spid="536583"/>
                                        </p:tgtEl>
                                        <p:attrNameLst>
                                          <p:attrName>style.visibility</p:attrName>
                                        </p:attrNameLst>
                                      </p:cBhvr>
                                      <p:to>
                                        <p:strVal val="visible"/>
                                      </p:to>
                                    </p:set>
                                    <p:anim calcmode="lin" valueType="num">
                                      <p:cBhvr additive="base">
                                        <p:cTn id="44" dur="1000" fill="hold"/>
                                        <p:tgtEl>
                                          <p:spTgt spid="536583"/>
                                        </p:tgtEl>
                                        <p:attrNameLst>
                                          <p:attrName>ppt_x</p:attrName>
                                        </p:attrNameLst>
                                      </p:cBhvr>
                                      <p:tavLst>
                                        <p:tav tm="0">
                                          <p:val>
                                            <p:strVal val="1+#ppt_w/2"/>
                                          </p:val>
                                        </p:tav>
                                        <p:tav tm="100000">
                                          <p:val>
                                            <p:strVal val="#ppt_x"/>
                                          </p:val>
                                        </p:tav>
                                      </p:tavLst>
                                    </p:anim>
                                    <p:anim calcmode="lin" valueType="num">
                                      <p:cBhvr additive="base">
                                        <p:cTn id="45" dur="1000" fill="hold"/>
                                        <p:tgtEl>
                                          <p:spTgt spid="536583"/>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536589"/>
                                        </p:tgtEl>
                                        <p:attrNameLst>
                                          <p:attrName>style.visibility</p:attrName>
                                        </p:attrNameLst>
                                      </p:cBhvr>
                                      <p:to>
                                        <p:strVal val="visible"/>
                                      </p:to>
                                    </p:set>
                                    <p:animEffect transition="in" filter="fade">
                                      <p:cBhvr>
                                        <p:cTn id="49" dur="1000"/>
                                        <p:tgtEl>
                                          <p:spTgt spid="536589"/>
                                        </p:tgtEl>
                                      </p:cBhvr>
                                    </p:animEffect>
                                  </p:childTnLst>
                                </p:cTn>
                              </p:par>
                            </p:childTnLst>
                          </p:cTn>
                        </p:par>
                        <p:par>
                          <p:cTn id="50" fill="hold" nodeType="afterGroup">
                            <p:stCondLst>
                              <p:cond delay="6000"/>
                            </p:stCondLst>
                            <p:childTnLst>
                              <p:par>
                                <p:cTn id="51" presetID="2" presetClass="entr" presetSubtype="2" fill="hold" grpId="0" nodeType="afterEffect">
                                  <p:stCondLst>
                                    <p:cond delay="0"/>
                                  </p:stCondLst>
                                  <p:childTnLst>
                                    <p:set>
                                      <p:cBhvr>
                                        <p:cTn id="52" dur="1" fill="hold">
                                          <p:stCondLst>
                                            <p:cond delay="0"/>
                                          </p:stCondLst>
                                        </p:cTn>
                                        <p:tgtEl>
                                          <p:spTgt spid="536584"/>
                                        </p:tgtEl>
                                        <p:attrNameLst>
                                          <p:attrName>style.visibility</p:attrName>
                                        </p:attrNameLst>
                                      </p:cBhvr>
                                      <p:to>
                                        <p:strVal val="visible"/>
                                      </p:to>
                                    </p:set>
                                    <p:anim calcmode="lin" valueType="num">
                                      <p:cBhvr additive="base">
                                        <p:cTn id="53" dur="1000" fill="hold"/>
                                        <p:tgtEl>
                                          <p:spTgt spid="536584"/>
                                        </p:tgtEl>
                                        <p:attrNameLst>
                                          <p:attrName>ppt_x</p:attrName>
                                        </p:attrNameLst>
                                      </p:cBhvr>
                                      <p:tavLst>
                                        <p:tav tm="0">
                                          <p:val>
                                            <p:strVal val="1+#ppt_w/2"/>
                                          </p:val>
                                        </p:tav>
                                        <p:tav tm="100000">
                                          <p:val>
                                            <p:strVal val="#ppt_x"/>
                                          </p:val>
                                        </p:tav>
                                      </p:tavLst>
                                    </p:anim>
                                    <p:anim calcmode="lin" valueType="num">
                                      <p:cBhvr additive="base">
                                        <p:cTn id="54" dur="1000" fill="hold"/>
                                        <p:tgtEl>
                                          <p:spTgt spid="536584"/>
                                        </p:tgtEl>
                                        <p:attrNameLst>
                                          <p:attrName>ppt_y</p:attrName>
                                        </p:attrNameLst>
                                      </p:cBhvr>
                                      <p:tavLst>
                                        <p:tav tm="0">
                                          <p:val>
                                            <p:strVal val="#ppt_y"/>
                                          </p:val>
                                        </p:tav>
                                        <p:tav tm="100000">
                                          <p:val>
                                            <p:strVal val="#ppt_y"/>
                                          </p:val>
                                        </p:tav>
                                      </p:tavLst>
                                    </p:anim>
                                  </p:childTnLst>
                                </p:cTn>
                              </p:par>
                            </p:childTnLst>
                          </p:cTn>
                        </p:par>
                        <p:par>
                          <p:cTn id="55" fill="hold" nodeType="afterGroup">
                            <p:stCondLst>
                              <p:cond delay="7000"/>
                            </p:stCondLst>
                            <p:childTnLst>
                              <p:par>
                                <p:cTn id="56" presetID="10" presetClass="entr" presetSubtype="0" fill="hold" grpId="0" nodeType="afterEffect">
                                  <p:stCondLst>
                                    <p:cond delay="0"/>
                                  </p:stCondLst>
                                  <p:childTnLst>
                                    <p:set>
                                      <p:cBhvr>
                                        <p:cTn id="57" dur="1" fill="hold">
                                          <p:stCondLst>
                                            <p:cond delay="0"/>
                                          </p:stCondLst>
                                        </p:cTn>
                                        <p:tgtEl>
                                          <p:spTgt spid="536590"/>
                                        </p:tgtEl>
                                        <p:attrNameLst>
                                          <p:attrName>style.visibility</p:attrName>
                                        </p:attrNameLst>
                                      </p:cBhvr>
                                      <p:to>
                                        <p:strVal val="visible"/>
                                      </p:to>
                                    </p:set>
                                    <p:animEffect transition="in" filter="fade">
                                      <p:cBhvr>
                                        <p:cTn id="58" dur="1000"/>
                                        <p:tgtEl>
                                          <p:spTgt spid="536590"/>
                                        </p:tgtEl>
                                      </p:cBhvr>
                                    </p:animEffect>
                                  </p:childTnLst>
                                </p:cTn>
                              </p:par>
                            </p:childTnLst>
                          </p:cTn>
                        </p:par>
                        <p:par>
                          <p:cTn id="59" fill="hold" nodeType="afterGroup">
                            <p:stCondLst>
                              <p:cond delay="8000"/>
                            </p:stCondLst>
                            <p:childTnLst>
                              <p:par>
                                <p:cTn id="60" presetID="2" presetClass="entr" presetSubtype="2" fill="hold" grpId="0" nodeType="afterEffect">
                                  <p:stCondLst>
                                    <p:cond delay="0"/>
                                  </p:stCondLst>
                                  <p:childTnLst>
                                    <p:set>
                                      <p:cBhvr>
                                        <p:cTn id="61" dur="1" fill="hold">
                                          <p:stCondLst>
                                            <p:cond delay="0"/>
                                          </p:stCondLst>
                                        </p:cTn>
                                        <p:tgtEl>
                                          <p:spTgt spid="536585"/>
                                        </p:tgtEl>
                                        <p:attrNameLst>
                                          <p:attrName>style.visibility</p:attrName>
                                        </p:attrNameLst>
                                      </p:cBhvr>
                                      <p:to>
                                        <p:strVal val="visible"/>
                                      </p:to>
                                    </p:set>
                                    <p:anim calcmode="lin" valueType="num">
                                      <p:cBhvr additive="base">
                                        <p:cTn id="62" dur="1000" fill="hold"/>
                                        <p:tgtEl>
                                          <p:spTgt spid="536585"/>
                                        </p:tgtEl>
                                        <p:attrNameLst>
                                          <p:attrName>ppt_x</p:attrName>
                                        </p:attrNameLst>
                                      </p:cBhvr>
                                      <p:tavLst>
                                        <p:tav tm="0">
                                          <p:val>
                                            <p:strVal val="1+#ppt_w/2"/>
                                          </p:val>
                                        </p:tav>
                                        <p:tav tm="100000">
                                          <p:val>
                                            <p:strVal val="#ppt_x"/>
                                          </p:val>
                                        </p:tav>
                                      </p:tavLst>
                                    </p:anim>
                                    <p:anim calcmode="lin" valueType="num">
                                      <p:cBhvr additive="base">
                                        <p:cTn id="63" dur="1000" fill="hold"/>
                                        <p:tgtEl>
                                          <p:spTgt spid="536585"/>
                                        </p:tgtEl>
                                        <p:attrNameLst>
                                          <p:attrName>ppt_y</p:attrName>
                                        </p:attrNameLst>
                                      </p:cBhvr>
                                      <p:tavLst>
                                        <p:tav tm="0">
                                          <p:val>
                                            <p:strVal val="#ppt_y"/>
                                          </p:val>
                                        </p:tav>
                                        <p:tav tm="100000">
                                          <p:val>
                                            <p:strVal val="#ppt_y"/>
                                          </p:val>
                                        </p:tav>
                                      </p:tavLst>
                                    </p:anim>
                                  </p:childTnLst>
                                </p:cTn>
                              </p:par>
                            </p:childTnLst>
                          </p:cTn>
                        </p:par>
                        <p:par>
                          <p:cTn id="64" fill="hold" nodeType="afterGroup">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536591"/>
                                        </p:tgtEl>
                                        <p:attrNameLst>
                                          <p:attrName>style.visibility</p:attrName>
                                        </p:attrNameLst>
                                      </p:cBhvr>
                                      <p:to>
                                        <p:strVal val="visible"/>
                                      </p:to>
                                    </p:set>
                                    <p:animEffect transition="in" filter="fade">
                                      <p:cBhvr>
                                        <p:cTn id="67" dur="1000"/>
                                        <p:tgtEl>
                                          <p:spTgt spid="536591"/>
                                        </p:tgtEl>
                                      </p:cBhvr>
                                    </p:animEffect>
                                  </p:childTnLst>
                                </p:cTn>
                              </p:par>
                            </p:childTnLst>
                          </p:cTn>
                        </p:par>
                        <p:par>
                          <p:cTn id="68" fill="hold" nodeType="afterGroup">
                            <p:stCondLst>
                              <p:cond delay="10000"/>
                            </p:stCondLst>
                            <p:childTnLst>
                              <p:par>
                                <p:cTn id="69" presetID="63" presetClass="path" presetSubtype="0" accel="50000" decel="50000" fill="hold" grpId="2" nodeType="afterEffect">
                                  <p:stCondLst>
                                    <p:cond delay="0"/>
                                  </p:stCondLst>
                                  <p:childTnLst>
                                    <p:animMotion origin="layout" path="M 0.24167 -1.11111E-6 L 0.6 -1.11111E-6 " pathEditMode="relative" rAng="0" ptsTypes="AA">
                                      <p:cBhvr>
                                        <p:cTn id="70" dur="2000" fill="hold"/>
                                        <p:tgtEl>
                                          <p:spTgt spid="536592"/>
                                        </p:tgtEl>
                                        <p:attrNameLst>
                                          <p:attrName>ppt_x</p:attrName>
                                          <p:attrName>ppt_y</p:attrName>
                                        </p:attrNameLst>
                                      </p:cBhvr>
                                      <p:rCtr x="17917"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6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80" grpId="0" animBg="1"/>
      <p:bldP spid="536581" grpId="0" animBg="1"/>
      <p:bldP spid="536582" grpId="0" animBg="1"/>
      <p:bldP spid="536583" grpId="0" animBg="1"/>
      <p:bldP spid="536584" grpId="0" animBg="1"/>
      <p:bldP spid="536585" grpId="0" animBg="1"/>
      <p:bldP spid="536586" grpId="0"/>
      <p:bldP spid="536587" grpId="0"/>
      <p:bldP spid="536588" grpId="0"/>
      <p:bldP spid="536589" grpId="0"/>
      <p:bldP spid="536590" grpId="0"/>
      <p:bldP spid="536591" grpId="0"/>
      <p:bldP spid="536592" grpId="0" animBg="1"/>
      <p:bldP spid="536592" grpId="1" animBg="1"/>
      <p:bldP spid="536592" grpId="2" animBg="1"/>
      <p:bldP spid="5365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eaLnBrk="1" hangingPunct="1">
              <a:defRPr/>
            </a:pPr>
            <a:r>
              <a:rPr lang="de-DE" b="1" dirty="0" smtClean="0"/>
              <a:t>Non-Standard-Datenbanken</a:t>
            </a:r>
            <a:endParaRPr lang="de-DE" dirty="0" smtClean="0">
              <a:cs typeface="+mj-cs"/>
            </a:endParaRPr>
          </a:p>
        </p:txBody>
      </p:sp>
      <p:sp>
        <p:nvSpPr>
          <p:cNvPr id="3" name="Untertitel 2"/>
          <p:cNvSpPr>
            <a:spLocks noGrp="1"/>
          </p:cNvSpPr>
          <p:nvPr>
            <p:ph type="subTitle" idx="1"/>
          </p:nvPr>
        </p:nvSpPr>
        <p:spPr>
          <a:xfrm>
            <a:off x="827088" y="2708275"/>
            <a:ext cx="7632700" cy="3384550"/>
          </a:xfrm>
        </p:spPr>
        <p:txBody>
          <a:bodyPr/>
          <a:lstStyle/>
          <a:p>
            <a:pPr eaLnBrk="1" hangingPunct="1">
              <a:defRPr/>
            </a:pPr>
            <a:r>
              <a:rPr lang="de-DE" dirty="0" smtClean="0">
                <a:cs typeface="+mn-cs"/>
              </a:rPr>
              <a:t>Approximationstechniken</a:t>
            </a:r>
          </a:p>
          <a:p>
            <a:pPr eaLnBrk="1" hangingPunct="1">
              <a:defRPr/>
            </a:pPr>
            <a:endParaRPr lang="de-DE" dirty="0">
              <a:cs typeface="+mn-cs"/>
            </a:endParaRPr>
          </a:p>
          <a:p>
            <a:pPr eaLnBrk="1" hangingPunct="1">
              <a:defRPr/>
            </a:pPr>
            <a:endParaRPr lang="de-DE" dirty="0" smtClean="0">
              <a:cs typeface="+mn-cs"/>
            </a:endParaRPr>
          </a:p>
          <a:p>
            <a:pPr eaLnBrk="1" hangingPunct="1">
              <a:defRPr/>
            </a:pPr>
            <a:r>
              <a:rPr lang="de-DE" dirty="0" smtClean="0">
                <a:cs typeface="+mn-cs"/>
              </a:rPr>
              <a:t>Prof. Dr. Ralf Möller</a:t>
            </a:r>
          </a:p>
          <a:p>
            <a:pPr eaLnBrk="1" hangingPunct="1">
              <a:defRPr/>
            </a:pPr>
            <a:r>
              <a:rPr lang="de-DE" dirty="0" smtClean="0">
                <a:cs typeface="+mn-cs"/>
              </a:rPr>
              <a:t>Universität zu Lübeck</a:t>
            </a:r>
          </a:p>
          <a:p>
            <a:pPr eaLnBrk="1" hangingPunct="1">
              <a:defRPr/>
            </a:pPr>
            <a:r>
              <a:rPr lang="de-DE" dirty="0" smtClean="0">
                <a:cs typeface="+mn-cs"/>
              </a:rPr>
              <a:t>Institut für Informationssysteme</a:t>
            </a:r>
          </a:p>
        </p:txBody>
      </p:sp>
    </p:spTree>
    <p:extLst>
      <p:ext uri="{BB962C8B-B14F-4D97-AF65-F5344CB8AC3E}">
        <p14:creationId xmlns:p14="http://schemas.microsoft.com/office/powerpoint/2010/main" val="24997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smtClean="0"/>
                  <a:t>Intervall-Skyline,</a:t>
                </a:r>
                <a:br>
                  <a:rPr lang="de-DE" sz="2000" dirty="0" smtClean="0"/>
                </a:br>
                <a:r>
                  <a:rPr lang="de-DE" sz="2000" dirty="0" smtClean="0"/>
                  <a:t>inkrementelle</a:t>
                </a:r>
                <a:br>
                  <a:rPr lang="de-DE" sz="2000" dirty="0" smtClean="0"/>
                </a:br>
                <a:r>
                  <a:rPr lang="de-DE" sz="2000" dirty="0" smtClean="0"/>
                  <a:t>Auswertungstechniken</a:t>
                </a:r>
                <a:r>
                  <a:rPr lang="de-DE" sz="2000" noProof="1">
                    <a:cs typeface="Arial" charset="0"/>
                  </a:rPr>
                  <a:t/>
                </a:r>
                <a:br>
                  <a:rPr lang="de-DE" sz="2000" noProof="1">
                    <a:cs typeface="Arial" charset="0"/>
                  </a:rPr>
                </a:br>
                <a:r>
                  <a:rPr lang="de-DE" sz="2000" noProof="1" smtClean="0">
                    <a:cs typeface="Arial" charset="0"/>
                  </a:rPr>
                  <a:t>Skizzen</a:t>
                </a:r>
                <a:endParaRPr lang="de-DE" sz="2000" dirty="0" smtClean="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Übersicht</a:t>
            </a:r>
            <a:endParaRPr lang="de-DE" b="1"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smtClean="0">
                    <a:cs typeface="Arial" charset="0"/>
                  </a:rPr>
                  <a:t>Approximative Auswertung: Bloom-Filter, Min-Hashing, </a:t>
                </a:r>
                <a:br>
                  <a:rPr lang="de-DE" sz="1600" noProof="1" smtClean="0">
                    <a:cs typeface="Arial" charset="0"/>
                  </a:rPr>
                </a:br>
                <a:r>
                  <a:rPr lang="de-DE" sz="1600" noProof="1" smtClean="0">
                    <a:cs typeface="Arial" charset="0"/>
                  </a:rPr>
                  <a:t>Stichproben</a:t>
                </a:r>
                <a:endParaRPr lang="de-DE" sz="1600" noProof="1">
                  <a:cs typeface="Arial" charset="0"/>
                </a:endParaRP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780927"/>
            <a:ext cx="2867346" cy="2186365"/>
            <a:chOff x="5953125" y="2781191"/>
            <a:chExt cx="2867451" cy="218683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953125" y="2781191"/>
              <a:ext cx="2867451" cy="58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CM-, und </a:t>
              </a:r>
              <a:r>
                <a:rPr lang="de-DE" sz="2000" noProof="1" smtClean="0">
                  <a:cs typeface="Arial" charset="0"/>
                </a:rPr>
                <a:t>FM-Skizzen,</a:t>
              </a:r>
              <a:br>
                <a:rPr lang="de-DE" sz="2000" noProof="1" smtClean="0">
                  <a:cs typeface="Arial" charset="0"/>
                </a:rPr>
              </a:br>
              <a:r>
                <a:rPr lang="de-DE" sz="2000" noProof="1" smtClean="0">
                  <a:cs typeface="Arial" charset="0"/>
                </a:rPr>
                <a:t>Locality-Sensitive Hashing</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Stromkonzept</a:t>
                </a:r>
                <a:r>
                  <a:rPr lang="de-DE" sz="2000" smtClean="0"/>
                  <a:t>, relationale Anfragesprachen</a:t>
                </a:r>
                <a:r>
                  <a:rPr lang="de-DE" sz="2000" dirty="0" smtClean="0"/>
                  <a:t>, exakte Auswertung, </a:t>
                </a:r>
                <a:r>
                  <a:rPr lang="de-DE" sz="2000" dirty="0" err="1" smtClean="0"/>
                  <a:t>QoS</a:t>
                </a:r>
                <a:r>
                  <a:rPr lang="de-DE" sz="2000" dirty="0" smtClean="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2010757875"/>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defRPr/>
            </a:pPr>
            <a:r>
              <a:rPr lang="en-US" sz="3200" dirty="0" smtClean="0">
                <a:cs typeface="+mj-cs"/>
              </a:rPr>
              <a:t>Count-Min-</a:t>
            </a:r>
            <a:r>
              <a:rPr lang="en-US" sz="3200" dirty="0" err="1" smtClean="0">
                <a:cs typeface="+mj-cs"/>
              </a:rPr>
              <a:t>Skizzen</a:t>
            </a:r>
            <a:r>
              <a:rPr lang="en-US" sz="3200" dirty="0" smtClean="0">
                <a:cs typeface="+mj-cs"/>
              </a:rPr>
              <a:t> (CM-</a:t>
            </a:r>
            <a:r>
              <a:rPr lang="en-US" sz="3200" dirty="0" err="1" smtClean="0">
                <a:cs typeface="+mj-cs"/>
              </a:rPr>
              <a:t>Skizze</a:t>
            </a:r>
            <a:r>
              <a:rPr lang="en-US" dirty="0" err="1" smtClean="0">
                <a:cs typeface="+mj-cs"/>
              </a:rPr>
              <a:t>n</a:t>
            </a:r>
            <a:r>
              <a:rPr lang="en-US" dirty="0" smtClean="0">
                <a:cs typeface="+mj-cs"/>
              </a:rPr>
              <a:t>)</a:t>
            </a:r>
            <a:endParaRPr lang="en-US" sz="2400" dirty="0" smtClean="0">
              <a:cs typeface="+mj-cs"/>
            </a:endParaRPr>
          </a:p>
        </p:txBody>
      </p:sp>
      <p:sp>
        <p:nvSpPr>
          <p:cNvPr id="343043" name="Rectangle 3"/>
          <p:cNvSpPr>
            <a:spLocks noGrp="1" noChangeArrowheads="1"/>
          </p:cNvSpPr>
          <p:nvPr>
            <p:ph type="body" idx="1"/>
          </p:nvPr>
        </p:nvSpPr>
        <p:spPr>
          <a:xfrm>
            <a:off x="381000" y="1124744"/>
            <a:ext cx="8763000" cy="4343400"/>
          </a:xfrm>
        </p:spPr>
        <p:txBody>
          <a:bodyPr/>
          <a:lstStyle/>
          <a:p>
            <a:pPr eaLnBrk="1" hangingPunct="1">
              <a:defRPr/>
            </a:pPr>
            <a:r>
              <a:rPr lang="en-US" sz="2400" dirty="0" err="1" smtClean="0">
                <a:cs typeface="+mn-cs"/>
              </a:rPr>
              <a:t>Einfache</a:t>
            </a:r>
            <a:r>
              <a:rPr lang="en-US" sz="2400" dirty="0" smtClean="0">
                <a:cs typeface="+mn-cs"/>
              </a:rPr>
              <a:t> </a:t>
            </a:r>
            <a:r>
              <a:rPr lang="en-US" sz="2400" dirty="0" err="1" smtClean="0">
                <a:cs typeface="+mn-cs"/>
              </a:rPr>
              <a:t>Synopse</a:t>
            </a:r>
            <a:r>
              <a:rPr lang="en-US" sz="2400" dirty="0" smtClean="0">
                <a:cs typeface="+mn-cs"/>
              </a:rPr>
              <a:t> (</a:t>
            </a:r>
            <a:r>
              <a:rPr lang="en-US" sz="2400" dirty="0" err="1" smtClean="0">
                <a:cs typeface="+mn-cs"/>
              </a:rPr>
              <a:t>Skizze</a:t>
            </a:r>
            <a:r>
              <a:rPr lang="en-US" sz="2400" dirty="0">
                <a:cs typeface="+mn-cs"/>
              </a:rPr>
              <a:t>)</a:t>
            </a:r>
            <a:r>
              <a:rPr lang="en-US" sz="2400" dirty="0" smtClean="0">
                <a:cs typeface="+mn-cs"/>
              </a:rPr>
              <a:t>, Basis </a:t>
            </a:r>
            <a:r>
              <a:rPr lang="en-US" sz="2400" dirty="0" err="1" smtClean="0">
                <a:cs typeface="+mn-cs"/>
              </a:rPr>
              <a:t>für</a:t>
            </a:r>
            <a:r>
              <a:rPr lang="en-US" sz="2400" dirty="0" smtClean="0">
                <a:cs typeface="+mn-cs"/>
              </a:rPr>
              <a:t> </a:t>
            </a:r>
            <a:r>
              <a:rPr lang="en-US" sz="2400" dirty="0" err="1" smtClean="0">
                <a:cs typeface="+mn-cs"/>
              </a:rPr>
              <a:t>viele</a:t>
            </a:r>
            <a:r>
              <a:rPr lang="en-US" sz="2400" dirty="0" smtClean="0">
                <a:cs typeface="+mn-cs"/>
              </a:rPr>
              <a:t> Strom-</a:t>
            </a:r>
            <a:r>
              <a:rPr lang="en-US" sz="2400" dirty="0" err="1" smtClean="0">
                <a:cs typeface="+mn-cs"/>
              </a:rPr>
              <a:t>Untersuchungsaufgaben</a:t>
            </a:r>
            <a:r>
              <a:rPr lang="en-US" sz="2400" dirty="0" smtClean="0">
                <a:cs typeface="+mn-cs"/>
              </a:rPr>
              <a:t> (stream mining tasks)</a:t>
            </a:r>
          </a:p>
          <a:p>
            <a:pPr lvl="1" eaLnBrk="1" hangingPunct="1">
              <a:defRPr/>
            </a:pPr>
            <a:r>
              <a:rPr lang="en-US" sz="2000" dirty="0" err="1" smtClean="0"/>
              <a:t>hauptsächlich</a:t>
            </a:r>
            <a:r>
              <a:rPr lang="en-US" sz="2000" dirty="0" smtClean="0"/>
              <a:t> </a:t>
            </a:r>
            <a:r>
              <a:rPr lang="en-US" sz="2000" dirty="0" err="1" smtClean="0"/>
              <a:t>für</a:t>
            </a:r>
            <a:r>
              <a:rPr lang="en-US" sz="2000" dirty="0" smtClean="0"/>
              <a:t>  “</a:t>
            </a:r>
            <a:r>
              <a:rPr lang="en-US" sz="2000" dirty="0" err="1" smtClean="0"/>
              <a:t>Anzahl</a:t>
            </a:r>
            <a:r>
              <a:rPr lang="en-US" sz="2000" dirty="0" smtClean="0"/>
              <a:t> </a:t>
            </a:r>
            <a:r>
              <a:rPr lang="en-US" sz="2000" dirty="0" err="1" smtClean="0"/>
              <a:t>Elemente</a:t>
            </a:r>
            <a:r>
              <a:rPr lang="en-US" sz="2000" dirty="0" smtClean="0"/>
              <a:t> pro </a:t>
            </a:r>
            <a:r>
              <a:rPr lang="en-US" sz="2000" dirty="0" err="1" smtClean="0"/>
              <a:t>Typ</a:t>
            </a:r>
            <a:r>
              <a:rPr lang="en-US" sz="2000" dirty="0" smtClean="0"/>
              <a:t>” (item frequencies)</a:t>
            </a:r>
          </a:p>
          <a:p>
            <a:pPr lvl="1" eaLnBrk="1" hangingPunct="1">
              <a:defRPr/>
            </a:pPr>
            <a:r>
              <a:rPr lang="en-US" sz="2000" dirty="0" err="1" smtClean="0"/>
              <a:t>für</a:t>
            </a:r>
            <a:r>
              <a:rPr lang="en-US" sz="2000" dirty="0" smtClean="0"/>
              <a:t> </a:t>
            </a:r>
            <a:r>
              <a:rPr lang="en-US" sz="2000" dirty="0" err="1" smtClean="0"/>
              <a:t>Zählerakkumulierung</a:t>
            </a:r>
            <a:r>
              <a:rPr lang="en-US" sz="2000" dirty="0" smtClean="0"/>
              <a:t> und </a:t>
            </a:r>
            <a:r>
              <a:rPr lang="en-US" sz="2000" dirty="0" err="1" smtClean="0"/>
              <a:t>Drehkreuzmodell</a:t>
            </a:r>
            <a:endParaRPr lang="en-US" sz="2000" dirty="0" smtClean="0"/>
          </a:p>
          <a:p>
            <a:pPr eaLnBrk="1" hangingPunct="1">
              <a:defRPr/>
            </a:pPr>
            <a:r>
              <a:rPr lang="en-US" sz="2400" dirty="0" err="1" smtClean="0">
                <a:cs typeface="+mn-cs"/>
              </a:rPr>
              <a:t>Eingabestrom</a:t>
            </a:r>
            <a:r>
              <a:rPr lang="en-US" sz="2400" dirty="0" smtClean="0">
                <a:cs typeface="+mn-cs"/>
              </a:rPr>
              <a:t> intern </a:t>
            </a:r>
            <a:r>
              <a:rPr lang="en-US" sz="2400" dirty="0" err="1" smtClean="0">
                <a:cs typeface="+mn-cs"/>
              </a:rPr>
              <a:t>als</a:t>
            </a:r>
            <a:r>
              <a:rPr lang="en-US" sz="2400" dirty="0" smtClean="0">
                <a:cs typeface="+mn-cs"/>
              </a:rPr>
              <a:t> </a:t>
            </a:r>
            <a:r>
              <a:rPr lang="en-US" sz="2400" dirty="0" err="1" smtClean="0">
                <a:cs typeface="+mn-cs"/>
              </a:rPr>
              <a:t>Vektor</a:t>
            </a:r>
            <a:r>
              <a:rPr lang="en-US" sz="2400" dirty="0" smtClean="0">
                <a:cs typeface="+mn-cs"/>
              </a:rPr>
              <a:t> </a:t>
            </a:r>
            <a:r>
              <a:rPr lang="en-US" sz="2400" dirty="0" smtClean="0">
                <a:solidFill>
                  <a:schemeClr val="bg2"/>
                </a:solidFill>
                <a:cs typeface="+mn-cs"/>
              </a:rPr>
              <a:t>A</a:t>
            </a:r>
            <a:r>
              <a:rPr lang="en-US" sz="2400" dirty="0" smtClean="0">
                <a:cs typeface="+mn-cs"/>
              </a:rPr>
              <a:t> der Dimension </a:t>
            </a:r>
            <a:r>
              <a:rPr lang="en-US" sz="2400" dirty="0" smtClean="0">
                <a:solidFill>
                  <a:schemeClr val="bg2"/>
                </a:solidFill>
                <a:cs typeface="+mn-cs"/>
              </a:rPr>
              <a:t>N </a:t>
            </a:r>
            <a:r>
              <a:rPr lang="en-US" sz="2400" dirty="0" err="1" smtClean="0">
                <a:cs typeface="+mn-cs"/>
              </a:rPr>
              <a:t>repräsentiert</a:t>
            </a:r>
            <a:endParaRPr lang="en-US" sz="2400" dirty="0" smtClean="0">
              <a:cs typeface="+mn-cs"/>
            </a:endParaRPr>
          </a:p>
          <a:p>
            <a:pPr eaLnBrk="1" hangingPunct="1">
              <a:defRPr/>
            </a:pPr>
            <a:r>
              <a:rPr lang="en-US" sz="2400" dirty="0" err="1" smtClean="0">
                <a:cs typeface="+mn-cs"/>
              </a:rPr>
              <a:t>Skizze</a:t>
            </a:r>
            <a:r>
              <a:rPr lang="en-US" sz="2400" dirty="0" smtClean="0">
                <a:cs typeface="+mn-cs"/>
              </a:rPr>
              <a:t> </a:t>
            </a:r>
            <a:r>
              <a:rPr lang="en-US" sz="2400" dirty="0" err="1" smtClean="0">
                <a:cs typeface="+mn-cs"/>
              </a:rPr>
              <a:t>als</a:t>
            </a:r>
            <a:r>
              <a:rPr lang="en-US" sz="2400" dirty="0" smtClean="0">
                <a:cs typeface="+mn-cs"/>
              </a:rPr>
              <a:t> </a:t>
            </a:r>
            <a:r>
              <a:rPr lang="en-US" sz="2400" dirty="0" err="1" smtClean="0">
                <a:cs typeface="+mn-cs"/>
              </a:rPr>
              <a:t>kleines</a:t>
            </a:r>
            <a:r>
              <a:rPr lang="en-US" sz="2400" dirty="0" smtClean="0">
                <a:cs typeface="+mn-cs"/>
              </a:rPr>
              <a:t> Feld CM der </a:t>
            </a:r>
            <a:r>
              <a:rPr lang="en-US" sz="2400" dirty="0" err="1" smtClean="0">
                <a:cs typeface="+mn-cs"/>
              </a:rPr>
              <a:t>Größe</a:t>
            </a:r>
            <a:r>
              <a:rPr lang="en-US" sz="2400" dirty="0" smtClean="0">
                <a:cs typeface="+mn-cs"/>
              </a:rPr>
              <a:t> </a:t>
            </a:r>
            <a:r>
              <a:rPr lang="en-US" sz="2400" dirty="0" smtClean="0">
                <a:solidFill>
                  <a:schemeClr val="bg2"/>
                </a:solidFill>
                <a:cs typeface="+mn-cs"/>
              </a:rPr>
              <a:t>w </a:t>
            </a:r>
            <a:r>
              <a:rPr lang="en-US" sz="2400" dirty="0" smtClean="0">
                <a:solidFill>
                  <a:schemeClr val="bg2"/>
                </a:solidFill>
                <a:latin typeface="Symbol" charset="0"/>
                <a:cs typeface="+mn-cs"/>
                <a:sym typeface="Symbol" charset="0"/>
              </a:rPr>
              <a:t></a:t>
            </a:r>
            <a:r>
              <a:rPr lang="en-US" sz="2400" dirty="0" smtClean="0">
                <a:solidFill>
                  <a:schemeClr val="bg2"/>
                </a:solidFill>
                <a:cs typeface="+mn-cs"/>
              </a:rPr>
              <a:t> d</a:t>
            </a:r>
            <a:r>
              <a:rPr lang="en-US" sz="2400" dirty="0" smtClean="0">
                <a:cs typeface="+mn-cs"/>
              </a:rPr>
              <a:t> </a:t>
            </a:r>
            <a:r>
              <a:rPr lang="en-US" sz="2400" dirty="0" err="1" smtClean="0">
                <a:cs typeface="+mn-cs"/>
              </a:rPr>
              <a:t>dargestellt</a:t>
            </a:r>
            <a:endParaRPr lang="en-US" sz="2400" dirty="0" smtClean="0">
              <a:cs typeface="+mn-cs"/>
            </a:endParaRPr>
          </a:p>
          <a:p>
            <a:pPr eaLnBrk="1" hangingPunct="1">
              <a:defRPr/>
            </a:pPr>
            <a:r>
              <a:rPr lang="en-US" sz="2400" dirty="0" err="1" smtClean="0">
                <a:cs typeface="+mn-cs"/>
              </a:rPr>
              <a:t>Verwende</a:t>
            </a:r>
            <a:r>
              <a:rPr lang="en-US" sz="2400" dirty="0" smtClean="0">
                <a:cs typeface="+mn-cs"/>
              </a:rPr>
              <a:t> </a:t>
            </a:r>
            <a:r>
              <a:rPr lang="en-US" sz="2400" dirty="0" smtClean="0">
                <a:solidFill>
                  <a:schemeClr val="bg2"/>
                </a:solidFill>
                <a:cs typeface="+mn-cs"/>
              </a:rPr>
              <a:t>d</a:t>
            </a:r>
            <a:r>
              <a:rPr lang="en-US" sz="2400" dirty="0" smtClean="0">
                <a:cs typeface="+mn-cs"/>
              </a:rPr>
              <a:t> </a:t>
            </a:r>
            <a:r>
              <a:rPr lang="en-US" sz="2400" dirty="0" err="1" smtClean="0">
                <a:cs typeface="+mn-cs"/>
              </a:rPr>
              <a:t>Hashfunktionen</a:t>
            </a:r>
            <a:r>
              <a:rPr lang="en-US" sz="2400" dirty="0">
                <a:cs typeface="+mn-cs"/>
              </a:rPr>
              <a:t> </a:t>
            </a:r>
            <a:r>
              <a:rPr lang="en-US" sz="2400" dirty="0" err="1" smtClean="0">
                <a:cs typeface="+mn-cs"/>
              </a:rPr>
              <a:t>zur</a:t>
            </a:r>
            <a:r>
              <a:rPr lang="en-US" sz="2400" dirty="0" smtClean="0">
                <a:cs typeface="+mn-cs"/>
              </a:rPr>
              <a:t> </a:t>
            </a:r>
            <a:r>
              <a:rPr lang="en-US" sz="2400" dirty="0" err="1" smtClean="0">
                <a:cs typeface="+mn-cs"/>
              </a:rPr>
              <a:t>Abbildung</a:t>
            </a:r>
            <a:r>
              <a:rPr lang="en-US" sz="2400" dirty="0" smtClean="0">
                <a:cs typeface="+mn-cs"/>
              </a:rPr>
              <a:t> der A-</a:t>
            </a:r>
            <a:r>
              <a:rPr lang="en-US" sz="2400" dirty="0" err="1" smtClean="0">
                <a:cs typeface="+mn-cs"/>
              </a:rPr>
              <a:t>Elemente</a:t>
            </a:r>
            <a:r>
              <a:rPr lang="en-US" sz="2400" dirty="0" smtClean="0">
                <a:cs typeface="+mn-cs"/>
              </a:rPr>
              <a:t> auf </a:t>
            </a:r>
            <a:r>
              <a:rPr lang="en-US" sz="2400" dirty="0" err="1" smtClean="0">
                <a:cs typeface="+mn-cs"/>
              </a:rPr>
              <a:t>Intervall</a:t>
            </a:r>
            <a:r>
              <a:rPr lang="en-US" sz="2400" dirty="0" smtClean="0">
                <a:cs typeface="+mn-cs"/>
              </a:rPr>
              <a:t> </a:t>
            </a:r>
            <a:r>
              <a:rPr lang="en-US" sz="2400" dirty="0" smtClean="0">
                <a:solidFill>
                  <a:schemeClr val="bg2"/>
                </a:solidFill>
                <a:cs typeface="+mn-cs"/>
              </a:rPr>
              <a:t>[1..w]</a:t>
            </a:r>
          </a:p>
        </p:txBody>
      </p:sp>
      <p:grpSp>
        <p:nvGrpSpPr>
          <p:cNvPr id="64517" name="Group 4"/>
          <p:cNvGrpSpPr>
            <a:grpSpLocks/>
          </p:cNvGrpSpPr>
          <p:nvPr/>
        </p:nvGrpSpPr>
        <p:grpSpPr bwMode="auto">
          <a:xfrm>
            <a:off x="5444614" y="5090120"/>
            <a:ext cx="2133600" cy="1184275"/>
            <a:chOff x="4128" y="864"/>
            <a:chExt cx="864" cy="480"/>
          </a:xfrm>
        </p:grpSpPr>
        <p:sp>
          <p:nvSpPr>
            <p:cNvPr id="343045" name="Rectangle 5"/>
            <p:cNvSpPr>
              <a:spLocks noChangeArrowheads="1"/>
            </p:cNvSpPr>
            <p:nvPr/>
          </p:nvSpPr>
          <p:spPr bwMode="auto">
            <a:xfrm>
              <a:off x="4128" y="864"/>
              <a:ext cx="864" cy="48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343046" name="Line 6"/>
            <p:cNvSpPr>
              <a:spLocks noChangeShapeType="1"/>
            </p:cNvSpPr>
            <p:nvPr/>
          </p:nvSpPr>
          <p:spPr bwMode="auto">
            <a:xfrm>
              <a:off x="4224"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7" name="Line 7"/>
            <p:cNvSpPr>
              <a:spLocks noChangeShapeType="1"/>
            </p:cNvSpPr>
            <p:nvPr/>
          </p:nvSpPr>
          <p:spPr bwMode="auto">
            <a:xfrm>
              <a:off x="4320"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8" name="Line 8"/>
            <p:cNvSpPr>
              <a:spLocks noChangeShapeType="1"/>
            </p:cNvSpPr>
            <p:nvPr/>
          </p:nvSpPr>
          <p:spPr bwMode="auto">
            <a:xfrm>
              <a:off x="4416"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49" name="Line 9"/>
            <p:cNvSpPr>
              <a:spLocks noChangeShapeType="1"/>
            </p:cNvSpPr>
            <p:nvPr/>
          </p:nvSpPr>
          <p:spPr bwMode="auto">
            <a:xfrm>
              <a:off x="4512"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0" name="Line 10"/>
            <p:cNvSpPr>
              <a:spLocks noChangeShapeType="1"/>
            </p:cNvSpPr>
            <p:nvPr/>
          </p:nvSpPr>
          <p:spPr bwMode="auto">
            <a:xfrm>
              <a:off x="4608"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1" name="Line 11"/>
            <p:cNvSpPr>
              <a:spLocks noChangeShapeType="1"/>
            </p:cNvSpPr>
            <p:nvPr/>
          </p:nvSpPr>
          <p:spPr bwMode="auto">
            <a:xfrm>
              <a:off x="4704"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2" name="Line 12"/>
            <p:cNvSpPr>
              <a:spLocks noChangeShapeType="1"/>
            </p:cNvSpPr>
            <p:nvPr/>
          </p:nvSpPr>
          <p:spPr bwMode="auto">
            <a:xfrm>
              <a:off x="4800"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3" name="Line 13"/>
            <p:cNvSpPr>
              <a:spLocks noChangeShapeType="1"/>
            </p:cNvSpPr>
            <p:nvPr/>
          </p:nvSpPr>
          <p:spPr bwMode="auto">
            <a:xfrm>
              <a:off x="4896" y="864"/>
              <a:ext cx="0" cy="48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4" name="Line 14"/>
            <p:cNvSpPr>
              <a:spLocks noChangeShapeType="1"/>
            </p:cNvSpPr>
            <p:nvPr/>
          </p:nvSpPr>
          <p:spPr bwMode="auto">
            <a:xfrm>
              <a:off x="4128" y="960"/>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5" name="Line 15"/>
            <p:cNvSpPr>
              <a:spLocks noChangeShapeType="1"/>
            </p:cNvSpPr>
            <p:nvPr/>
          </p:nvSpPr>
          <p:spPr bwMode="auto">
            <a:xfrm>
              <a:off x="4128" y="1056"/>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6" name="Line 16"/>
            <p:cNvSpPr>
              <a:spLocks noChangeShapeType="1"/>
            </p:cNvSpPr>
            <p:nvPr/>
          </p:nvSpPr>
          <p:spPr bwMode="auto">
            <a:xfrm>
              <a:off x="4128" y="1152"/>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57" name="Line 17"/>
            <p:cNvSpPr>
              <a:spLocks noChangeShapeType="1"/>
            </p:cNvSpPr>
            <p:nvPr/>
          </p:nvSpPr>
          <p:spPr bwMode="auto">
            <a:xfrm>
              <a:off x="4128" y="1248"/>
              <a:ext cx="864"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grpSp>
      <p:sp>
        <p:nvSpPr>
          <p:cNvPr id="343058" name="Line 18"/>
          <p:cNvSpPr>
            <a:spLocks noChangeShapeType="1"/>
          </p:cNvSpPr>
          <p:nvPr/>
        </p:nvSpPr>
        <p:spPr bwMode="auto">
          <a:xfrm>
            <a:off x="5368414" y="4861520"/>
            <a:ext cx="2209800" cy="0"/>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59" name="Text Box 19"/>
          <p:cNvSpPr txBox="1">
            <a:spLocks noChangeArrowheads="1"/>
          </p:cNvSpPr>
          <p:nvPr/>
        </p:nvSpPr>
        <p:spPr bwMode="auto">
          <a:xfrm>
            <a:off x="6282814" y="4480520"/>
            <a:ext cx="37382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dirty="0" smtClean="0">
                <a:solidFill>
                  <a:schemeClr val="bg2"/>
                </a:solidFill>
                <a:cs typeface="+mn-cs"/>
              </a:rPr>
              <a:t>w</a:t>
            </a:r>
            <a:endParaRPr lang="en-US" sz="2000" dirty="0">
              <a:solidFill>
                <a:schemeClr val="bg2"/>
              </a:solidFill>
              <a:cs typeface="+mn-cs"/>
            </a:endParaRPr>
          </a:p>
        </p:txBody>
      </p:sp>
      <p:sp>
        <p:nvSpPr>
          <p:cNvPr id="343060" name="Line 20"/>
          <p:cNvSpPr>
            <a:spLocks noChangeShapeType="1"/>
          </p:cNvSpPr>
          <p:nvPr/>
        </p:nvSpPr>
        <p:spPr bwMode="auto">
          <a:xfrm>
            <a:off x="7806814" y="5090120"/>
            <a:ext cx="0" cy="1219200"/>
          </a:xfrm>
          <a:prstGeom prst="line">
            <a:avLst/>
          </a:prstGeom>
          <a:noFill/>
          <a:ln w="3810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3061" name="Text Box 21"/>
          <p:cNvSpPr txBox="1">
            <a:spLocks noChangeArrowheads="1"/>
          </p:cNvSpPr>
          <p:nvPr/>
        </p:nvSpPr>
        <p:spPr bwMode="auto">
          <a:xfrm>
            <a:off x="7806814" y="5471120"/>
            <a:ext cx="3397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chemeClr val="bg2"/>
                </a:solidFill>
                <a:cs typeface="+mn-cs"/>
              </a:rPr>
              <a:t>d</a:t>
            </a:r>
          </a:p>
        </p:txBody>
      </p:sp>
      <p:sp>
        <p:nvSpPr>
          <p:cNvPr id="343062" name="Text Box 22"/>
          <p:cNvSpPr txBox="1">
            <a:spLocks noChangeArrowheads="1"/>
          </p:cNvSpPr>
          <p:nvPr/>
        </p:nvSpPr>
        <p:spPr bwMode="auto">
          <a:xfrm>
            <a:off x="4225414" y="5471120"/>
            <a:ext cx="1143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400" b="0" dirty="0" smtClean="0">
                <a:solidFill>
                  <a:schemeClr val="bg2"/>
                </a:solidFill>
                <a:cs typeface="+mn-cs"/>
              </a:rPr>
              <a:t>Feld: </a:t>
            </a:r>
            <a:r>
              <a:rPr lang="en-US" sz="2400" b="0" dirty="0">
                <a:solidFill>
                  <a:schemeClr val="bg2"/>
                </a:solidFill>
                <a:cs typeface="+mn-cs"/>
              </a:rPr>
              <a:t>CM[</a:t>
            </a:r>
            <a:r>
              <a:rPr lang="en-US" sz="2400" b="0" dirty="0" err="1">
                <a:solidFill>
                  <a:schemeClr val="bg2"/>
                </a:solidFill>
                <a:cs typeface="+mn-cs"/>
              </a:rPr>
              <a:t>i,j</a:t>
            </a:r>
            <a:r>
              <a:rPr lang="en-US" sz="2400" b="0" dirty="0">
                <a:solidFill>
                  <a:schemeClr val="bg2"/>
                </a:solidFill>
                <a:cs typeface="+mn-cs"/>
              </a:rPr>
              <a:t>]</a:t>
            </a:r>
            <a:endParaRPr lang="en-GB" sz="2400" b="0" dirty="0">
              <a:solidFill>
                <a:schemeClr val="bg2"/>
              </a:solidFill>
              <a:cs typeface="+mn-cs"/>
            </a:endParaRPr>
          </a:p>
        </p:txBody>
      </p:sp>
      <p:sp>
        <p:nvSpPr>
          <p:cNvPr id="343066" name="Line 26"/>
          <p:cNvSpPr>
            <a:spLocks noChangeShapeType="1"/>
          </p:cNvSpPr>
          <p:nvPr/>
        </p:nvSpPr>
        <p:spPr bwMode="auto">
          <a:xfrm>
            <a:off x="3996814" y="4785320"/>
            <a:ext cx="1219200" cy="381000"/>
          </a:xfrm>
          <a:prstGeom prst="line">
            <a:avLst/>
          </a:prstGeom>
          <a:noFill/>
          <a:ln w="38100">
            <a:solidFill>
              <a:schemeClr val="accent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a:defRPr/>
            </a:pPr>
            <a:endParaRPr lang="de-DE">
              <a:cs typeface="+mn-cs"/>
            </a:endParaRPr>
          </a:p>
        </p:txBody>
      </p:sp>
      <p:sp>
        <p:nvSpPr>
          <p:cNvPr id="343067" name="Rectangle 27"/>
          <p:cNvSpPr>
            <a:spLocks noChangeArrowheads="1"/>
          </p:cNvSpPr>
          <p:nvPr/>
        </p:nvSpPr>
        <p:spPr bwMode="auto">
          <a:xfrm rot="-1095674">
            <a:off x="1710814" y="4709120"/>
            <a:ext cx="3048000" cy="1524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18900000" scaled="1"/>
          </a:gra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de-DE">
              <a:cs typeface="+mn-cs"/>
            </a:endParaRP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47</a:t>
            </a:fld>
            <a:endParaRPr lang="en-US" dirty="0"/>
          </a:p>
        </p:txBody>
      </p:sp>
      <p:sp>
        <p:nvSpPr>
          <p:cNvPr id="2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2" name="Rechteck 1"/>
          <p:cNvSpPr/>
          <p:nvPr/>
        </p:nvSpPr>
        <p:spPr>
          <a:xfrm>
            <a:off x="179512" y="5517232"/>
            <a:ext cx="3672408" cy="830997"/>
          </a:xfrm>
          <a:prstGeom prst="rect">
            <a:avLst/>
          </a:prstGeom>
        </p:spPr>
        <p:txBody>
          <a:bodyPr wrap="square">
            <a:spAutoFit/>
          </a:bodyPr>
          <a:lstStyle/>
          <a:p>
            <a:r>
              <a:rPr lang="de-DE" sz="1200" dirty="0">
                <a:solidFill>
                  <a:srgbClr val="0000FF"/>
                </a:solidFill>
              </a:rPr>
              <a:t>G. </a:t>
            </a:r>
            <a:r>
              <a:rPr lang="de-DE" sz="1200" dirty="0" err="1">
                <a:solidFill>
                  <a:srgbClr val="0000FF"/>
                </a:solidFill>
              </a:rPr>
              <a:t>Cormode</a:t>
            </a:r>
            <a:r>
              <a:rPr lang="de-DE" sz="1200" dirty="0">
                <a:solidFill>
                  <a:srgbClr val="0000FF"/>
                </a:solidFill>
              </a:rPr>
              <a:t> </a:t>
            </a:r>
            <a:r>
              <a:rPr lang="de-DE" sz="1200" dirty="0" err="1">
                <a:solidFill>
                  <a:srgbClr val="0000FF"/>
                </a:solidFill>
              </a:rPr>
              <a:t>and</a:t>
            </a:r>
            <a:r>
              <a:rPr lang="de-DE" sz="1200" dirty="0">
                <a:solidFill>
                  <a:srgbClr val="0000FF"/>
                </a:solidFill>
              </a:rPr>
              <a:t> S. </a:t>
            </a:r>
            <a:r>
              <a:rPr lang="de-DE" sz="1200" dirty="0" err="1">
                <a:solidFill>
                  <a:srgbClr val="0000FF"/>
                </a:solidFill>
              </a:rPr>
              <a:t>Muthukrishnan</a:t>
            </a:r>
            <a:r>
              <a:rPr lang="de-DE" sz="1200" dirty="0">
                <a:solidFill>
                  <a:srgbClr val="0000FF"/>
                </a:solidFill>
              </a:rPr>
              <a:t>. An </a:t>
            </a:r>
            <a:r>
              <a:rPr lang="de-DE" sz="1200" dirty="0" err="1">
                <a:solidFill>
                  <a:srgbClr val="0000FF"/>
                </a:solidFill>
              </a:rPr>
              <a:t>improved</a:t>
            </a:r>
            <a:r>
              <a:rPr lang="de-DE" sz="1200" dirty="0">
                <a:solidFill>
                  <a:srgbClr val="0000FF"/>
                </a:solidFill>
              </a:rPr>
              <a:t> </a:t>
            </a:r>
            <a:r>
              <a:rPr lang="de-DE" sz="1200" dirty="0" err="1">
                <a:solidFill>
                  <a:srgbClr val="0000FF"/>
                </a:solidFill>
              </a:rPr>
              <a:t>data</a:t>
            </a:r>
            <a:r>
              <a:rPr lang="de-DE" sz="1200" dirty="0">
                <a:solidFill>
                  <a:srgbClr val="0000FF"/>
                </a:solidFill>
              </a:rPr>
              <a:t> </a:t>
            </a:r>
            <a:r>
              <a:rPr lang="de-DE" sz="1200" dirty="0" err="1">
                <a:solidFill>
                  <a:srgbClr val="0000FF"/>
                </a:solidFill>
              </a:rPr>
              <a:t>stream</a:t>
            </a:r>
            <a:r>
              <a:rPr lang="de-DE" sz="1200" dirty="0">
                <a:solidFill>
                  <a:srgbClr val="0000FF"/>
                </a:solidFill>
              </a:rPr>
              <a:t> </a:t>
            </a:r>
            <a:r>
              <a:rPr lang="de-DE" sz="1200" dirty="0" err="1">
                <a:solidFill>
                  <a:srgbClr val="0000FF"/>
                </a:solidFill>
              </a:rPr>
              <a:t>summary</a:t>
            </a:r>
            <a:r>
              <a:rPr lang="de-DE" sz="1200" dirty="0">
                <a:solidFill>
                  <a:srgbClr val="0000FF"/>
                </a:solidFill>
              </a:rPr>
              <a:t>: The count-min </a:t>
            </a:r>
            <a:r>
              <a:rPr lang="de-DE" sz="1200" dirty="0" err="1">
                <a:solidFill>
                  <a:srgbClr val="0000FF"/>
                </a:solidFill>
              </a:rPr>
              <a:t>sketch</a:t>
            </a:r>
            <a:r>
              <a:rPr lang="de-DE" sz="1200" dirty="0">
                <a:solidFill>
                  <a:srgbClr val="0000FF"/>
                </a:solidFill>
              </a:rPr>
              <a:t> </a:t>
            </a:r>
            <a:r>
              <a:rPr lang="de-DE" sz="1200" dirty="0" err="1">
                <a:solidFill>
                  <a:srgbClr val="0000FF"/>
                </a:solidFill>
              </a:rPr>
              <a:t>and</a:t>
            </a:r>
            <a:r>
              <a:rPr lang="de-DE" sz="1200" dirty="0">
                <a:solidFill>
                  <a:srgbClr val="0000FF"/>
                </a:solidFill>
              </a:rPr>
              <a:t> </a:t>
            </a:r>
            <a:r>
              <a:rPr lang="de-DE" sz="1200" dirty="0" err="1">
                <a:solidFill>
                  <a:srgbClr val="0000FF"/>
                </a:solidFill>
              </a:rPr>
              <a:t>its</a:t>
            </a:r>
            <a:r>
              <a:rPr lang="de-DE" sz="1200" dirty="0">
                <a:solidFill>
                  <a:srgbClr val="0000FF"/>
                </a:solidFill>
              </a:rPr>
              <a:t> </a:t>
            </a:r>
            <a:r>
              <a:rPr lang="de-DE" sz="1200" dirty="0" err="1">
                <a:solidFill>
                  <a:srgbClr val="0000FF"/>
                </a:solidFill>
              </a:rPr>
              <a:t>applications</a:t>
            </a:r>
            <a:r>
              <a:rPr lang="de-DE" sz="1200" dirty="0">
                <a:solidFill>
                  <a:srgbClr val="0000FF"/>
                </a:solidFill>
              </a:rPr>
              <a:t>.  Journal of </a:t>
            </a:r>
            <a:r>
              <a:rPr lang="de-DE" sz="1200" dirty="0" err="1">
                <a:solidFill>
                  <a:srgbClr val="0000FF"/>
                </a:solidFill>
              </a:rPr>
              <a:t>Algorithms</a:t>
            </a:r>
            <a:r>
              <a:rPr lang="de-DE" sz="1200" dirty="0">
                <a:solidFill>
                  <a:srgbClr val="0000FF"/>
                </a:solidFill>
              </a:rPr>
              <a:t>, 55(1):58–75, </a:t>
            </a:r>
            <a:r>
              <a:rPr lang="de-DE" sz="1200" b="1" dirty="0" smtClean="0">
                <a:solidFill>
                  <a:srgbClr val="FF0000"/>
                </a:solidFill>
              </a:rPr>
              <a:t>2004</a:t>
            </a:r>
            <a:endParaRPr lang="de-DE" sz="1200" dirty="0">
              <a:solidFill>
                <a:srgbClr val="0000FF"/>
              </a:solidFill>
            </a:endParaRPr>
          </a:p>
          <a:p>
            <a:endParaRPr lang="de-DE" sz="1200" dirty="0">
              <a:solidFill>
                <a:srgbClr val="0000FF"/>
              </a:solidFill>
            </a:endParaRPr>
          </a:p>
        </p:txBody>
      </p:sp>
    </p:spTree>
    <p:extLst>
      <p:ext uri="{BB962C8B-B14F-4D97-AF65-F5344CB8AC3E}">
        <p14:creationId xmlns:p14="http://schemas.microsoft.com/office/powerpoint/2010/main" val="22209250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Struktur</a:t>
            </a:r>
            <a:endParaRPr lang="en-US" dirty="0" smtClean="0">
              <a:cs typeface="+mj-cs"/>
            </a:endParaRPr>
          </a:p>
        </p:txBody>
      </p:sp>
      <p:sp>
        <p:nvSpPr>
          <p:cNvPr id="345091" name="Rectangle 3"/>
          <p:cNvSpPr>
            <a:spLocks noGrp="1" noChangeArrowheads="1"/>
          </p:cNvSpPr>
          <p:nvPr>
            <p:ph type="body" idx="1"/>
          </p:nvPr>
        </p:nvSpPr>
        <p:spPr>
          <a:xfrm>
            <a:off x="457200" y="4168552"/>
            <a:ext cx="8305800" cy="2362200"/>
          </a:xfrm>
          <a:extLst>
            <a:ext uri="{91240B29-F687-4f45-9708-019B960494DF}">
              <a14:hiddenLine xmlns="" xmlns:a14="http://schemas.microsoft.com/office/drawing/2010/main" w="9525">
                <a:solidFill>
                  <a:schemeClr val="bg2"/>
                </a:solidFill>
                <a:miter lim="800000"/>
                <a:headEnd/>
                <a:tailEnd/>
              </a14:hiddenLine>
            </a:ext>
          </a:extLst>
        </p:spPr>
        <p:txBody>
          <a:bodyPr/>
          <a:lstStyle/>
          <a:p>
            <a:pPr eaLnBrk="1" hangingPunct="1">
              <a:defRPr/>
            </a:pPr>
            <a:r>
              <a:rPr lang="en-US" sz="2400" dirty="0" err="1" smtClean="0">
                <a:cs typeface="+mn-cs"/>
              </a:rPr>
              <a:t>Jedes</a:t>
            </a:r>
            <a:r>
              <a:rPr lang="en-US" sz="2400" dirty="0" smtClean="0">
                <a:cs typeface="+mn-cs"/>
              </a:rPr>
              <a:t> </a:t>
            </a:r>
            <a:r>
              <a:rPr lang="en-US" sz="2400" dirty="0" smtClean="0">
                <a:solidFill>
                  <a:schemeClr val="bg2"/>
                </a:solidFill>
                <a:cs typeface="+mn-cs"/>
              </a:rPr>
              <a:t>A[]</a:t>
            </a:r>
            <a:r>
              <a:rPr lang="en-US" sz="2400" dirty="0" smtClean="0">
                <a:cs typeface="+mn-cs"/>
              </a:rPr>
              <a:t> </a:t>
            </a:r>
            <a:r>
              <a:rPr lang="en-US" sz="2400" dirty="0" err="1" smtClean="0">
                <a:cs typeface="+mn-cs"/>
              </a:rPr>
              <a:t>wird</a:t>
            </a:r>
            <a:r>
              <a:rPr lang="en-US" sz="2400" dirty="0" smtClean="0">
                <a:cs typeface="+mn-cs"/>
              </a:rPr>
              <a:t> auf CM-</a:t>
            </a:r>
            <a:r>
              <a:rPr lang="en-US" sz="2400" dirty="0" err="1" smtClean="0">
                <a:cs typeface="+mn-cs"/>
              </a:rPr>
              <a:t>Eintrag</a:t>
            </a:r>
            <a:r>
              <a:rPr lang="en-US" sz="2400" dirty="0" smtClean="0">
                <a:cs typeface="+mn-cs"/>
              </a:rPr>
              <a:t> </a:t>
            </a:r>
            <a:r>
              <a:rPr lang="en-US" sz="2400" dirty="0" err="1" smtClean="0">
                <a:cs typeface="+mn-cs"/>
              </a:rPr>
              <a:t>abgebildet</a:t>
            </a:r>
            <a:endParaRPr lang="en-US" sz="2400" dirty="0" smtClean="0">
              <a:cs typeface="+mn-cs"/>
            </a:endParaRPr>
          </a:p>
          <a:p>
            <a:pPr lvl="1" eaLnBrk="1" hangingPunct="1">
              <a:defRPr/>
            </a:pPr>
            <a:r>
              <a:rPr lang="en-US" sz="2000" dirty="0" smtClean="0">
                <a:solidFill>
                  <a:schemeClr val="bg2"/>
                </a:solidFill>
              </a:rPr>
              <a:t>h()</a:t>
            </a:r>
            <a:r>
              <a:rPr lang="ja-JP" altLang="en-US" sz="2000" dirty="0" smtClean="0">
                <a:latin typeface="Arial"/>
              </a:rPr>
              <a:t>’</a:t>
            </a:r>
            <a:r>
              <a:rPr lang="en-US" sz="2000" dirty="0" smtClean="0"/>
              <a:t>s </a:t>
            </a:r>
            <a:r>
              <a:rPr lang="en-US" sz="2000" i="1" dirty="0" err="1" smtClean="0"/>
              <a:t>paarweise</a:t>
            </a:r>
            <a:r>
              <a:rPr lang="en-US" sz="2000" i="1" dirty="0" smtClean="0"/>
              <a:t> </a:t>
            </a:r>
            <a:r>
              <a:rPr lang="en-US" sz="2000" i="1" dirty="0" err="1" smtClean="0"/>
              <a:t>unabhängig</a:t>
            </a:r>
            <a:endParaRPr lang="en-US" sz="2000" i="1" dirty="0" smtClean="0"/>
          </a:p>
          <a:p>
            <a:pPr eaLnBrk="1" hangingPunct="1">
              <a:defRPr/>
            </a:pPr>
            <a:r>
              <a:rPr lang="en-US" sz="2400" dirty="0" err="1"/>
              <a:t>Schätze</a:t>
            </a:r>
            <a:r>
              <a:rPr lang="en-US" sz="2400" dirty="0"/>
              <a:t> </a:t>
            </a:r>
            <a:r>
              <a:rPr lang="en-US" sz="2400" dirty="0">
                <a:solidFill>
                  <a:schemeClr val="bg2"/>
                </a:solidFill>
              </a:rPr>
              <a:t>A[j]</a:t>
            </a:r>
            <a:r>
              <a:rPr lang="en-US" sz="2400" dirty="0"/>
              <a:t> </a:t>
            </a:r>
            <a:r>
              <a:rPr lang="en-US" sz="2400" dirty="0" err="1"/>
              <a:t>über</a:t>
            </a:r>
            <a:r>
              <a:rPr lang="en-US" sz="2400" dirty="0"/>
              <a:t> den </a:t>
            </a:r>
            <a:r>
              <a:rPr lang="en-US" sz="2400" dirty="0" err="1"/>
              <a:t>Ausdruck</a:t>
            </a:r>
            <a:r>
              <a:rPr lang="en-US" sz="2400" dirty="0"/>
              <a:t> </a:t>
            </a:r>
            <a:r>
              <a:rPr lang="en-US" sz="2400" dirty="0">
                <a:solidFill>
                  <a:schemeClr val="bg2"/>
                </a:solidFill>
              </a:rPr>
              <a:t>min</a:t>
            </a:r>
            <a:r>
              <a:rPr lang="en-US" sz="2400" baseline="-25000" dirty="0">
                <a:solidFill>
                  <a:schemeClr val="bg2"/>
                </a:solidFill>
              </a:rPr>
              <a:t>k</a:t>
            </a:r>
            <a:r>
              <a:rPr lang="en-US" sz="2400" dirty="0">
                <a:solidFill>
                  <a:schemeClr val="bg2"/>
                </a:solidFill>
              </a:rPr>
              <a:t> { CM[</a:t>
            </a:r>
            <a:r>
              <a:rPr lang="en-US" sz="2400" dirty="0" err="1">
                <a:solidFill>
                  <a:schemeClr val="bg2"/>
                </a:solidFill>
              </a:rPr>
              <a:t>k,h</a:t>
            </a:r>
            <a:r>
              <a:rPr lang="en-US" sz="2400" baseline="-25000" dirty="0" err="1">
                <a:solidFill>
                  <a:schemeClr val="bg2"/>
                </a:solidFill>
              </a:rPr>
              <a:t>k</a:t>
            </a:r>
            <a:r>
              <a:rPr lang="en-US" sz="2400">
                <a:solidFill>
                  <a:schemeClr val="bg2"/>
                </a:solidFill>
              </a:rPr>
              <a:t>(j)] }</a:t>
            </a:r>
          </a:p>
          <a:p>
            <a:pPr eaLnBrk="1" hangingPunct="1">
              <a:defRPr/>
            </a:pPr>
            <a:r>
              <a:rPr lang="en-US" sz="2400" smtClean="0">
                <a:cs typeface="+mn-cs"/>
              </a:rPr>
              <a:t>Parallelisierung</a:t>
            </a:r>
            <a:r>
              <a:rPr lang="en-US" sz="2400" dirty="0" smtClean="0">
                <a:cs typeface="+mn-cs"/>
              </a:rPr>
              <a:t>: </a:t>
            </a:r>
            <a:r>
              <a:rPr lang="en-US" sz="2400" dirty="0" err="1" smtClean="0">
                <a:cs typeface="+mn-cs"/>
              </a:rPr>
              <a:t>Verschmelzung</a:t>
            </a:r>
            <a:r>
              <a:rPr lang="en-US" sz="2400" dirty="0" smtClean="0">
                <a:cs typeface="+mn-cs"/>
              </a:rPr>
              <a:t> </a:t>
            </a:r>
            <a:r>
              <a:rPr lang="en-US" sz="2400" dirty="0" err="1" smtClean="0">
                <a:cs typeface="+mn-cs"/>
              </a:rPr>
              <a:t>eintragsweise</a:t>
            </a:r>
            <a:r>
              <a:rPr lang="en-US" sz="2400" dirty="0" smtClean="0">
                <a:cs typeface="+mn-cs"/>
              </a:rPr>
              <a:t> </a:t>
            </a:r>
            <a:r>
              <a:rPr lang="en-US" sz="2400" dirty="0" err="1" smtClean="0">
                <a:cs typeface="+mn-cs"/>
              </a:rPr>
              <a:t>durch</a:t>
            </a:r>
            <a:r>
              <a:rPr lang="en-US" sz="2400" dirty="0" smtClean="0">
                <a:cs typeface="+mn-cs"/>
              </a:rPr>
              <a:t> </a:t>
            </a:r>
            <a:r>
              <a:rPr lang="en-US" sz="2400" dirty="0" err="1" smtClean="0">
                <a:cs typeface="+mn-cs"/>
              </a:rPr>
              <a:t>Summierung</a:t>
            </a:r>
            <a:r>
              <a:rPr lang="en-US" sz="2400" dirty="0" smtClean="0">
                <a:cs typeface="+mn-cs"/>
              </a:rPr>
              <a:t> </a:t>
            </a:r>
            <a:r>
              <a:rPr lang="en-US" sz="2400" dirty="0" err="1" smtClean="0">
                <a:cs typeface="+mn-cs"/>
              </a:rPr>
              <a:t>verschiedener</a:t>
            </a:r>
            <a:r>
              <a:rPr lang="en-US" sz="2400" dirty="0" smtClean="0">
                <a:cs typeface="+mn-cs"/>
              </a:rPr>
              <a:t> CM-</a:t>
            </a:r>
            <a:r>
              <a:rPr lang="en-US" sz="2400" dirty="0" err="1" smtClean="0">
                <a:cs typeface="+mn-cs"/>
              </a:rPr>
              <a:t>Matrizen</a:t>
            </a:r>
            <a:r>
              <a:rPr lang="en-US" sz="2400" dirty="0" smtClean="0">
                <a:cs typeface="+mn-cs"/>
              </a:rPr>
              <a:t> </a:t>
            </a:r>
            <a:r>
              <a:rPr lang="en-US" sz="2400" dirty="0" err="1" smtClean="0">
                <a:cs typeface="+mn-cs"/>
              </a:rPr>
              <a:t>möglich</a:t>
            </a:r>
            <a:endParaRPr lang="en-US" sz="2400" dirty="0" smtClean="0">
              <a:cs typeface="+mn-cs"/>
            </a:endParaRPr>
          </a:p>
        </p:txBody>
      </p:sp>
      <p:sp>
        <p:nvSpPr>
          <p:cNvPr id="345092" name="Oval 4"/>
          <p:cNvSpPr>
            <a:spLocks noChangeArrowheads="1"/>
          </p:cNvSpPr>
          <p:nvPr/>
        </p:nvSpPr>
        <p:spPr bwMode="auto">
          <a:xfrm>
            <a:off x="76200" y="1958752"/>
            <a:ext cx="1676400" cy="609600"/>
          </a:xfrm>
          <a:prstGeom prst="ellipse">
            <a:avLst/>
          </a:prstGeom>
          <a:noFill/>
          <a:ln w="28575">
            <a:solidFill>
              <a:schemeClr val="tx1"/>
            </a:solidFill>
            <a:round/>
            <a:headEnd/>
            <a:tailEnd/>
          </a:ln>
          <a:effectLst/>
          <a:extLst>
            <a:ext uri="{909E8E84-426E-40dd-AFC4-6F175D3DCCD1}">
              <a14:hiddenFill xmlns="" xmlns:a14="http://schemas.microsoft.com/office/drawing/2010/main">
                <a:solidFill>
                  <a:schemeClr val="fo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3" name="Rectangle 5"/>
          <p:cNvSpPr>
            <a:spLocks noChangeArrowheads="1"/>
          </p:cNvSpPr>
          <p:nvPr/>
        </p:nvSpPr>
        <p:spPr bwMode="auto">
          <a:xfrm>
            <a:off x="2209800" y="1196752"/>
            <a:ext cx="5486400" cy="609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094" name="Rectangle 6"/>
          <p:cNvSpPr>
            <a:spLocks noChangeArrowheads="1"/>
          </p:cNvSpPr>
          <p:nvPr/>
        </p:nvSpPr>
        <p:spPr bwMode="auto">
          <a:xfrm>
            <a:off x="2209800" y="1399952"/>
            <a:ext cx="609600" cy="4064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5" name="Rectangle 7"/>
          <p:cNvSpPr>
            <a:spLocks noChangeArrowheads="1"/>
          </p:cNvSpPr>
          <p:nvPr/>
        </p:nvSpPr>
        <p:spPr bwMode="auto">
          <a:xfrm>
            <a:off x="2819400" y="1603152"/>
            <a:ext cx="609600" cy="203200"/>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6" name="Rectangle 8"/>
          <p:cNvSpPr>
            <a:spLocks noChangeArrowheads="1"/>
          </p:cNvSpPr>
          <p:nvPr/>
        </p:nvSpPr>
        <p:spPr bwMode="auto">
          <a:xfrm>
            <a:off x="3429000" y="1265015"/>
            <a:ext cx="609600" cy="5413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7" name="Rectangle 9"/>
          <p:cNvSpPr>
            <a:spLocks noChangeArrowheads="1"/>
          </p:cNvSpPr>
          <p:nvPr/>
        </p:nvSpPr>
        <p:spPr bwMode="auto">
          <a:xfrm>
            <a:off x="40386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8" name="Rectangle 10"/>
          <p:cNvSpPr>
            <a:spLocks noChangeArrowheads="1"/>
          </p:cNvSpPr>
          <p:nvPr/>
        </p:nvSpPr>
        <p:spPr bwMode="auto">
          <a:xfrm>
            <a:off x="46482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099" name="Rectangle 11"/>
          <p:cNvSpPr>
            <a:spLocks noChangeArrowheads="1"/>
          </p:cNvSpPr>
          <p:nvPr/>
        </p:nvSpPr>
        <p:spPr bwMode="auto">
          <a:xfrm>
            <a:off x="5867400" y="1738090"/>
            <a:ext cx="609600" cy="68262"/>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0" name="Rectangle 12"/>
          <p:cNvSpPr>
            <a:spLocks noChangeArrowheads="1"/>
          </p:cNvSpPr>
          <p:nvPr/>
        </p:nvSpPr>
        <p:spPr bwMode="auto">
          <a:xfrm>
            <a:off x="6477000" y="1671415"/>
            <a:ext cx="609600" cy="1349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1" name="Rectangle 13"/>
          <p:cNvSpPr>
            <a:spLocks noChangeArrowheads="1"/>
          </p:cNvSpPr>
          <p:nvPr/>
        </p:nvSpPr>
        <p:spPr bwMode="auto">
          <a:xfrm>
            <a:off x="7086600" y="1468215"/>
            <a:ext cx="609600" cy="338137"/>
          </a:xfrm>
          <a:prstGeom prst="rect">
            <a:avLst/>
          </a:prstGeom>
          <a:solidFill>
            <a:schemeClr val="accent2"/>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GB" sz="2400" b="0">
              <a:cs typeface="+mn-cs"/>
            </a:endParaRPr>
          </a:p>
        </p:txBody>
      </p:sp>
      <p:sp>
        <p:nvSpPr>
          <p:cNvPr id="345102" name="Line 14"/>
          <p:cNvSpPr>
            <a:spLocks noChangeShapeType="1"/>
          </p:cNvSpPr>
          <p:nvPr/>
        </p:nvSpPr>
        <p:spPr bwMode="auto">
          <a:xfrm>
            <a:off x="28194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3" name="Line 15"/>
          <p:cNvSpPr>
            <a:spLocks noChangeShapeType="1"/>
          </p:cNvSpPr>
          <p:nvPr/>
        </p:nvSpPr>
        <p:spPr bwMode="auto">
          <a:xfrm>
            <a:off x="34290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4" name="Line 16"/>
          <p:cNvSpPr>
            <a:spLocks noChangeShapeType="1"/>
          </p:cNvSpPr>
          <p:nvPr/>
        </p:nvSpPr>
        <p:spPr bwMode="auto">
          <a:xfrm>
            <a:off x="40386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5" name="Line 17"/>
          <p:cNvSpPr>
            <a:spLocks noChangeShapeType="1"/>
          </p:cNvSpPr>
          <p:nvPr/>
        </p:nvSpPr>
        <p:spPr bwMode="auto">
          <a:xfrm>
            <a:off x="46482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6" name="Line 18"/>
          <p:cNvSpPr>
            <a:spLocks noChangeShapeType="1"/>
          </p:cNvSpPr>
          <p:nvPr/>
        </p:nvSpPr>
        <p:spPr bwMode="auto">
          <a:xfrm>
            <a:off x="52578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7" name="Line 19"/>
          <p:cNvSpPr>
            <a:spLocks noChangeShapeType="1"/>
          </p:cNvSpPr>
          <p:nvPr/>
        </p:nvSpPr>
        <p:spPr bwMode="auto">
          <a:xfrm>
            <a:off x="58674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8" name="Line 20"/>
          <p:cNvSpPr>
            <a:spLocks noChangeShapeType="1"/>
          </p:cNvSpPr>
          <p:nvPr/>
        </p:nvSpPr>
        <p:spPr bwMode="auto">
          <a:xfrm>
            <a:off x="64770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09" name="Line 21"/>
          <p:cNvSpPr>
            <a:spLocks noChangeShapeType="1"/>
          </p:cNvSpPr>
          <p:nvPr/>
        </p:nvSpPr>
        <p:spPr bwMode="auto">
          <a:xfrm>
            <a:off x="7086600" y="1196752"/>
            <a:ext cx="0" cy="6096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0" name="Rectangle 22"/>
          <p:cNvSpPr>
            <a:spLocks noChangeArrowheads="1"/>
          </p:cNvSpPr>
          <p:nvPr/>
        </p:nvSpPr>
        <p:spPr bwMode="auto">
          <a:xfrm>
            <a:off x="2209800" y="1196752"/>
            <a:ext cx="5486400" cy="24384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hlink"/>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345111" name="Line 23"/>
          <p:cNvSpPr>
            <a:spLocks noChangeShapeType="1"/>
          </p:cNvSpPr>
          <p:nvPr/>
        </p:nvSpPr>
        <p:spPr bwMode="auto">
          <a:xfrm>
            <a:off x="28194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2" name="Line 24"/>
          <p:cNvSpPr>
            <a:spLocks noChangeShapeType="1"/>
          </p:cNvSpPr>
          <p:nvPr/>
        </p:nvSpPr>
        <p:spPr bwMode="auto">
          <a:xfrm>
            <a:off x="34290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3" name="Line 25"/>
          <p:cNvSpPr>
            <a:spLocks noChangeShapeType="1"/>
          </p:cNvSpPr>
          <p:nvPr/>
        </p:nvSpPr>
        <p:spPr bwMode="auto">
          <a:xfrm>
            <a:off x="40386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4" name="Line 26"/>
          <p:cNvSpPr>
            <a:spLocks noChangeShapeType="1"/>
          </p:cNvSpPr>
          <p:nvPr/>
        </p:nvSpPr>
        <p:spPr bwMode="auto">
          <a:xfrm>
            <a:off x="46482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5" name="Line 27"/>
          <p:cNvSpPr>
            <a:spLocks noChangeShapeType="1"/>
          </p:cNvSpPr>
          <p:nvPr/>
        </p:nvSpPr>
        <p:spPr bwMode="auto">
          <a:xfrm>
            <a:off x="52578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6" name="Line 28"/>
          <p:cNvSpPr>
            <a:spLocks noChangeShapeType="1"/>
          </p:cNvSpPr>
          <p:nvPr/>
        </p:nvSpPr>
        <p:spPr bwMode="auto">
          <a:xfrm>
            <a:off x="58674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7" name="Line 29"/>
          <p:cNvSpPr>
            <a:spLocks noChangeShapeType="1"/>
          </p:cNvSpPr>
          <p:nvPr/>
        </p:nvSpPr>
        <p:spPr bwMode="auto">
          <a:xfrm>
            <a:off x="64770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8" name="Line 30"/>
          <p:cNvSpPr>
            <a:spLocks noChangeShapeType="1"/>
          </p:cNvSpPr>
          <p:nvPr/>
        </p:nvSpPr>
        <p:spPr bwMode="auto">
          <a:xfrm>
            <a:off x="7086600" y="1196752"/>
            <a:ext cx="0" cy="243840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19" name="Line 31"/>
          <p:cNvSpPr>
            <a:spLocks noChangeShapeType="1"/>
          </p:cNvSpPr>
          <p:nvPr/>
        </p:nvSpPr>
        <p:spPr bwMode="auto">
          <a:xfrm>
            <a:off x="2209800" y="18063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0" name="Line 32"/>
          <p:cNvSpPr>
            <a:spLocks noChangeShapeType="1"/>
          </p:cNvSpPr>
          <p:nvPr/>
        </p:nvSpPr>
        <p:spPr bwMode="auto">
          <a:xfrm>
            <a:off x="2209800" y="24159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1" name="Line 33"/>
          <p:cNvSpPr>
            <a:spLocks noChangeShapeType="1"/>
          </p:cNvSpPr>
          <p:nvPr/>
        </p:nvSpPr>
        <p:spPr bwMode="auto">
          <a:xfrm>
            <a:off x="2209800" y="3025552"/>
            <a:ext cx="5486400" cy="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grpSp>
        <p:nvGrpSpPr>
          <p:cNvPr id="345122" name="Group 34"/>
          <p:cNvGrpSpPr>
            <a:grpSpLocks/>
          </p:cNvGrpSpPr>
          <p:nvPr/>
        </p:nvGrpSpPr>
        <p:grpSpPr bwMode="auto">
          <a:xfrm>
            <a:off x="3200400" y="1211040"/>
            <a:ext cx="4114800" cy="2225675"/>
            <a:chOff x="2016" y="873"/>
            <a:chExt cx="2592" cy="1402"/>
          </a:xfrm>
        </p:grpSpPr>
        <p:sp>
          <p:nvSpPr>
            <p:cNvPr id="345123" name="Text Box 35"/>
            <p:cNvSpPr txBox="1">
              <a:spLocks noChangeArrowheads="1"/>
            </p:cNvSpPr>
            <p:nvPr/>
          </p:nvSpPr>
          <p:spPr bwMode="auto">
            <a:xfrm>
              <a:off x="2016" y="873"/>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4" name="Text Box 36"/>
            <p:cNvSpPr txBox="1">
              <a:spLocks noChangeArrowheads="1"/>
            </p:cNvSpPr>
            <p:nvPr/>
          </p:nvSpPr>
          <p:spPr bwMode="auto">
            <a:xfrm>
              <a:off x="3936" y="1344"/>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5" name="Text Box 37"/>
            <p:cNvSpPr txBox="1">
              <a:spLocks noChangeArrowheads="1"/>
            </p:cNvSpPr>
            <p:nvPr/>
          </p:nvSpPr>
          <p:spPr bwMode="auto">
            <a:xfrm>
              <a:off x="2400" y="1680"/>
              <a:ext cx="672"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sp>
          <p:nvSpPr>
            <p:cNvPr id="345126" name="Text Box 38"/>
            <p:cNvSpPr txBox="1">
              <a:spLocks noChangeArrowheads="1"/>
            </p:cNvSpPr>
            <p:nvPr/>
          </p:nvSpPr>
          <p:spPr bwMode="auto">
            <a:xfrm>
              <a:off x="3168" y="2025"/>
              <a:ext cx="720" cy="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000" b="0">
                  <a:solidFill>
                    <a:schemeClr val="bg2"/>
                  </a:solidFill>
                  <a:cs typeface="+mn-cs"/>
                </a:rPr>
                <a:t>+c</a:t>
              </a:r>
            </a:p>
          </p:txBody>
        </p:sp>
      </p:grpSp>
      <p:grpSp>
        <p:nvGrpSpPr>
          <p:cNvPr id="345127" name="Group 39"/>
          <p:cNvGrpSpPr>
            <a:grpSpLocks/>
          </p:cNvGrpSpPr>
          <p:nvPr/>
        </p:nvGrpSpPr>
        <p:grpSpPr bwMode="auto">
          <a:xfrm>
            <a:off x="1143000" y="1501552"/>
            <a:ext cx="5562600" cy="1905000"/>
            <a:chOff x="720" y="1056"/>
            <a:chExt cx="3504" cy="1200"/>
          </a:xfrm>
        </p:grpSpPr>
        <p:sp>
          <p:nvSpPr>
            <p:cNvPr id="345128" name="Line 40"/>
            <p:cNvSpPr>
              <a:spLocks noChangeShapeType="1"/>
            </p:cNvSpPr>
            <p:nvPr/>
          </p:nvSpPr>
          <p:spPr bwMode="auto">
            <a:xfrm flipV="1">
              <a:off x="1104" y="1056"/>
              <a:ext cx="1248" cy="480"/>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29" name="Line 41"/>
            <p:cNvSpPr>
              <a:spLocks noChangeShapeType="1"/>
            </p:cNvSpPr>
            <p:nvPr/>
          </p:nvSpPr>
          <p:spPr bwMode="auto">
            <a:xfrm flipV="1">
              <a:off x="1104" y="1392"/>
              <a:ext cx="3120" cy="144"/>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0" name="Line 42"/>
            <p:cNvSpPr>
              <a:spLocks noChangeShapeType="1"/>
            </p:cNvSpPr>
            <p:nvPr/>
          </p:nvSpPr>
          <p:spPr bwMode="auto">
            <a:xfrm>
              <a:off x="1104" y="1536"/>
              <a:ext cx="1632" cy="336"/>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1" name="Line 43"/>
            <p:cNvSpPr>
              <a:spLocks noChangeShapeType="1"/>
            </p:cNvSpPr>
            <p:nvPr/>
          </p:nvSpPr>
          <p:spPr bwMode="auto">
            <a:xfrm>
              <a:off x="1104" y="1536"/>
              <a:ext cx="2400" cy="720"/>
            </a:xfrm>
            <a:prstGeom prst="line">
              <a:avLst/>
            </a:prstGeom>
            <a:noFill/>
            <a:ln w="19050">
              <a:solidFill>
                <a:schemeClr val="bg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2" name="Text Box 44"/>
            <p:cNvSpPr txBox="1">
              <a:spLocks noChangeArrowheads="1"/>
            </p:cNvSpPr>
            <p:nvPr/>
          </p:nvSpPr>
          <p:spPr bwMode="auto">
            <a:xfrm>
              <a:off x="864" y="1056"/>
              <a:ext cx="62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rgbClr val="CC3300"/>
                  </a:solidFill>
                  <a:cs typeface="+mn-cs"/>
                </a:rPr>
                <a:t>h</a:t>
              </a:r>
              <a:r>
                <a:rPr lang="en-US" sz="2400" b="0" baseline="-25000">
                  <a:solidFill>
                    <a:srgbClr val="CC3300"/>
                  </a:solidFill>
                  <a:cs typeface="+mn-cs"/>
                </a:rPr>
                <a:t>1</a:t>
              </a:r>
              <a:r>
                <a:rPr lang="en-US" sz="2400" b="0">
                  <a:solidFill>
                    <a:srgbClr val="CC3300"/>
                  </a:solidFill>
                  <a:cs typeface="+mn-cs"/>
                </a:rPr>
                <a:t>(j)</a:t>
              </a:r>
            </a:p>
          </p:txBody>
        </p:sp>
        <p:sp>
          <p:nvSpPr>
            <p:cNvPr id="345133" name="Text Box 45"/>
            <p:cNvSpPr txBox="1">
              <a:spLocks noChangeArrowheads="1"/>
            </p:cNvSpPr>
            <p:nvPr/>
          </p:nvSpPr>
          <p:spPr bwMode="auto">
            <a:xfrm>
              <a:off x="720" y="1776"/>
              <a:ext cx="1008"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rgbClr val="CC3300"/>
                  </a:solidFill>
                  <a:cs typeface="+mn-cs"/>
                </a:rPr>
                <a:t>h</a:t>
              </a:r>
              <a:r>
                <a:rPr lang="en-US" sz="2400" b="0" baseline="-25000">
                  <a:solidFill>
                    <a:srgbClr val="CC3300"/>
                  </a:solidFill>
                  <a:cs typeface="+mn-cs"/>
                </a:rPr>
                <a:t>d</a:t>
              </a:r>
              <a:r>
                <a:rPr lang="en-US" sz="2400" b="0">
                  <a:solidFill>
                    <a:srgbClr val="CC3300"/>
                  </a:solidFill>
                  <a:cs typeface="+mn-cs"/>
                </a:rPr>
                <a:t>(j)</a:t>
              </a:r>
            </a:p>
          </p:txBody>
        </p:sp>
      </p:grpSp>
      <p:sp>
        <p:nvSpPr>
          <p:cNvPr id="345134" name="Text Box 46"/>
          <p:cNvSpPr txBox="1">
            <a:spLocks noChangeArrowheads="1"/>
          </p:cNvSpPr>
          <p:nvPr/>
        </p:nvSpPr>
        <p:spPr bwMode="auto">
          <a:xfrm>
            <a:off x="381000" y="2034952"/>
            <a:ext cx="1295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b="0">
                <a:solidFill>
                  <a:schemeClr val="bg2"/>
                </a:solidFill>
                <a:cs typeface="+mn-cs"/>
              </a:rPr>
              <a:t>&lt;j, +c&gt;</a:t>
            </a:r>
          </a:p>
        </p:txBody>
      </p:sp>
      <p:sp>
        <p:nvSpPr>
          <p:cNvPr id="345135" name="Line 47"/>
          <p:cNvSpPr>
            <a:spLocks noChangeShapeType="1"/>
          </p:cNvSpPr>
          <p:nvPr/>
        </p:nvSpPr>
        <p:spPr bwMode="auto">
          <a:xfrm>
            <a:off x="7924800" y="1196752"/>
            <a:ext cx="0" cy="243840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6" name="Line 48"/>
          <p:cNvSpPr>
            <a:spLocks noChangeShapeType="1"/>
          </p:cNvSpPr>
          <p:nvPr/>
        </p:nvSpPr>
        <p:spPr bwMode="auto">
          <a:xfrm>
            <a:off x="2209800" y="3863752"/>
            <a:ext cx="5486400" cy="0"/>
          </a:xfrm>
          <a:prstGeom prst="line">
            <a:avLst/>
          </a:prstGeom>
          <a:noFill/>
          <a:ln w="28575">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de-DE">
              <a:cs typeface="+mn-cs"/>
            </a:endParaRPr>
          </a:p>
        </p:txBody>
      </p:sp>
      <p:sp>
        <p:nvSpPr>
          <p:cNvPr id="345137" name="Text Box 49"/>
          <p:cNvSpPr txBox="1">
            <a:spLocks noChangeArrowheads="1"/>
          </p:cNvSpPr>
          <p:nvPr/>
        </p:nvSpPr>
        <p:spPr bwMode="auto">
          <a:xfrm rot="5400000">
            <a:off x="7403307" y="2191321"/>
            <a:ext cx="18208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spcBef>
                <a:spcPct val="50000"/>
              </a:spcBef>
              <a:defRPr/>
            </a:pPr>
            <a:r>
              <a:rPr lang="en-US" sz="2400" b="0">
                <a:solidFill>
                  <a:schemeClr val="bg2"/>
                </a:solidFill>
                <a:cs typeface="+mn-cs"/>
              </a:rPr>
              <a:t>d=log 1/</a:t>
            </a:r>
            <a:r>
              <a:rPr lang="en-US" sz="2400" b="0">
                <a:solidFill>
                  <a:schemeClr val="bg2"/>
                </a:solidFill>
                <a:latin typeface="Symbol" charset="0"/>
                <a:cs typeface="+mn-cs"/>
                <a:sym typeface="Symbol" charset="0"/>
              </a:rPr>
              <a:t></a:t>
            </a:r>
          </a:p>
        </p:txBody>
      </p:sp>
      <p:sp>
        <p:nvSpPr>
          <p:cNvPr id="345138" name="Text Box 50"/>
          <p:cNvSpPr txBox="1">
            <a:spLocks noChangeArrowheads="1"/>
          </p:cNvSpPr>
          <p:nvPr/>
        </p:nvSpPr>
        <p:spPr bwMode="auto">
          <a:xfrm>
            <a:off x="4419600" y="3787552"/>
            <a:ext cx="12192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defRPr/>
            </a:pPr>
            <a:r>
              <a:rPr lang="en-US" sz="2400" b="0">
                <a:solidFill>
                  <a:schemeClr val="bg2"/>
                </a:solidFill>
                <a:cs typeface="+mn-cs"/>
              </a:rPr>
              <a:t>w = 2/</a:t>
            </a:r>
            <a:r>
              <a:rPr lang="en-US" sz="2400" b="0">
                <a:solidFill>
                  <a:schemeClr val="bg2"/>
                </a:solidFill>
                <a:latin typeface="Symbol" charset="0"/>
                <a:cs typeface="+mn-cs"/>
                <a:sym typeface="Symbol" charset="0"/>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48</a:t>
            </a:fld>
            <a:endParaRPr lang="en-US" dirty="0"/>
          </a:p>
        </p:txBody>
      </p:sp>
      <p:sp>
        <p:nvSpPr>
          <p:cNvPr id="5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33964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5127"/>
                                        </p:tgtEl>
                                        <p:attrNameLst>
                                          <p:attrName>style.visibility</p:attrName>
                                        </p:attrNameLst>
                                      </p:cBhvr>
                                      <p:to>
                                        <p:strVal val="visible"/>
                                      </p:to>
                                    </p:set>
                                    <p:animEffect transition="in" filter="fade">
                                      <p:cBhvr>
                                        <p:cTn id="7" dur="2000"/>
                                        <p:tgtEl>
                                          <p:spTgt spid="34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45122"/>
                                        </p:tgtEl>
                                        <p:attrNameLst>
                                          <p:attrName>style.visibility</p:attrName>
                                        </p:attrNameLst>
                                      </p:cBhvr>
                                      <p:to>
                                        <p:strVal val="visible"/>
                                      </p:to>
                                    </p:set>
                                    <p:animEffect transition="in" filter="fade">
                                      <p:cBhvr>
                                        <p:cTn id="12" dur="2000"/>
                                        <p:tgtEl>
                                          <p:spTgt spid="3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Garantien</a:t>
            </a:r>
            <a:endParaRPr lang="en-US" dirty="0" smtClean="0">
              <a:cs typeface="+mj-cs"/>
            </a:endParaRPr>
          </a:p>
        </p:txBody>
      </p:sp>
      <p:sp>
        <p:nvSpPr>
          <p:cNvPr id="848899" name="Rectangle 3"/>
          <p:cNvSpPr>
            <a:spLocks noGrp="1" noChangeArrowheads="1"/>
          </p:cNvSpPr>
          <p:nvPr>
            <p:ph type="body" idx="1"/>
          </p:nvPr>
        </p:nvSpPr>
        <p:spPr>
          <a:xfrm>
            <a:off x="182563" y="1219200"/>
            <a:ext cx="8961437" cy="5464175"/>
          </a:xfrm>
        </p:spPr>
        <p:txBody>
          <a:bodyPr/>
          <a:lstStyle/>
          <a:p>
            <a:pPr eaLnBrk="1" hangingPunct="1">
              <a:defRPr/>
            </a:pPr>
            <a:r>
              <a:rPr lang="en-US" dirty="0" smtClean="0">
                <a:cs typeface="+mn-cs"/>
              </a:rPr>
              <a:t>CM-</a:t>
            </a:r>
            <a:r>
              <a:rPr lang="en-US" dirty="0" err="1" smtClean="0">
                <a:cs typeface="+mn-cs"/>
              </a:rPr>
              <a:t>Approximierungsfehler</a:t>
            </a:r>
            <a:r>
              <a:rPr lang="en-US" dirty="0" smtClean="0">
                <a:cs typeface="+mn-cs"/>
              </a:rPr>
              <a:t> </a:t>
            </a:r>
            <a:r>
              <a:rPr lang="en-US" dirty="0" err="1" smtClean="0">
                <a:cs typeface="+mn-cs"/>
              </a:rPr>
              <a:t>bei</a:t>
            </a:r>
            <a:r>
              <a:rPr lang="en-US" dirty="0" smtClean="0">
                <a:cs typeface="+mn-cs"/>
              </a:rPr>
              <a:t> </a:t>
            </a:r>
            <a:r>
              <a:rPr lang="en-US" dirty="0" err="1" smtClean="0">
                <a:cs typeface="+mn-cs"/>
              </a:rPr>
              <a:t>Punktanfragen</a:t>
            </a:r>
            <a:r>
              <a:rPr lang="en-US" dirty="0" smtClean="0">
                <a:cs typeface="+mn-cs"/>
              </a:rPr>
              <a:t> </a:t>
            </a:r>
            <a:r>
              <a:rPr lang="en-US" dirty="0" err="1" smtClean="0">
                <a:cs typeface="+mn-cs"/>
              </a:rPr>
              <a:t>kleiner</a:t>
            </a:r>
            <a:r>
              <a:rPr lang="en-US" dirty="0" smtClean="0">
                <a:cs typeface="+mn-cs"/>
              </a:rPr>
              <a:t> </a:t>
            </a:r>
            <a:r>
              <a:rPr lang="en-US" dirty="0" err="1" smtClean="0">
                <a:cs typeface="+mn-cs"/>
              </a:rPr>
              <a:t>als</a:t>
            </a:r>
            <a:r>
              <a:rPr lang="en-US" dirty="0" smtClean="0">
                <a:cs typeface="+mn-cs"/>
              </a:rPr>
              <a:t> </a:t>
            </a:r>
            <a:br>
              <a:rPr lang="en-US" dirty="0" smtClean="0">
                <a:cs typeface="+mn-cs"/>
              </a:rPr>
            </a:br>
            <a:r>
              <a:rPr lang="en-US" dirty="0" smtClean="0">
                <a:solidFill>
                  <a:schemeClr val="bg2"/>
                </a:solidFill>
                <a:latin typeface="Symbol" charset="0"/>
                <a:cs typeface="+mn-cs"/>
              </a:rPr>
              <a:t>e</a:t>
            </a:r>
            <a:r>
              <a:rPr lang="en-US" dirty="0" smtClean="0">
                <a:solidFill>
                  <a:schemeClr val="bg2"/>
                </a:solidFill>
                <a:cs typeface="+mn-cs"/>
              </a:rPr>
              <a:t>||A||</a:t>
            </a:r>
            <a:r>
              <a:rPr lang="en-US" baseline="-25000" dirty="0" smtClean="0">
                <a:solidFill>
                  <a:schemeClr val="bg2"/>
                </a:solidFill>
                <a:cs typeface="+mn-cs"/>
              </a:rPr>
              <a:t>1</a:t>
            </a:r>
            <a:r>
              <a:rPr lang="en-US" dirty="0" smtClean="0">
                <a:cs typeface="+mn-cs"/>
              </a:rPr>
              <a:t> </a:t>
            </a:r>
            <a:r>
              <a:rPr lang="en-US" dirty="0" err="1" smtClean="0">
                <a:cs typeface="+mn-cs"/>
              </a:rPr>
              <a:t>mit</a:t>
            </a:r>
            <a:r>
              <a:rPr lang="en-US" dirty="0" smtClean="0">
                <a:cs typeface="+mn-cs"/>
              </a:rPr>
              <a:t> </a:t>
            </a:r>
            <a:r>
              <a:rPr lang="en-US" dirty="0" err="1" smtClean="0">
                <a:cs typeface="+mn-cs"/>
              </a:rPr>
              <a:t>Platzbedarf</a:t>
            </a:r>
            <a:r>
              <a:rPr lang="en-US" dirty="0" smtClean="0">
                <a:cs typeface="+mn-cs"/>
              </a:rPr>
              <a:t> </a:t>
            </a:r>
            <a:r>
              <a:rPr lang="en-US" dirty="0" smtClean="0">
                <a:solidFill>
                  <a:schemeClr val="bg2"/>
                </a:solidFill>
                <a:cs typeface="+mn-cs"/>
              </a:rPr>
              <a:t>O(1/</a:t>
            </a:r>
            <a:r>
              <a:rPr lang="en-US" dirty="0" smtClean="0">
                <a:solidFill>
                  <a:schemeClr val="bg2"/>
                </a:solidFill>
                <a:latin typeface="Symbol" charset="0"/>
                <a:cs typeface="+mn-cs"/>
              </a:rPr>
              <a:t>e</a:t>
            </a:r>
            <a:r>
              <a:rPr lang="en-US" dirty="0" smtClean="0">
                <a:solidFill>
                  <a:schemeClr val="bg2"/>
                </a:solidFill>
                <a:cs typeface="+mn-cs"/>
              </a:rPr>
              <a:t> log 1/</a:t>
            </a:r>
            <a:r>
              <a:rPr lang="en-US" dirty="0" smtClean="0">
                <a:solidFill>
                  <a:schemeClr val="bg2"/>
                </a:solidFill>
                <a:latin typeface="Symbol" charset="0"/>
                <a:cs typeface="+mn-cs"/>
              </a:rPr>
              <a:t>d</a:t>
            </a:r>
            <a:r>
              <a:rPr lang="en-US" dirty="0" smtClean="0">
                <a:solidFill>
                  <a:schemeClr val="bg2"/>
                </a:solidFill>
                <a:cs typeface="+mn-cs"/>
              </a:rPr>
              <a:t>)</a:t>
            </a:r>
          </a:p>
          <a:p>
            <a:pPr lvl="1" eaLnBrk="1" hangingPunct="1">
              <a:defRPr/>
            </a:pPr>
            <a:r>
              <a:rPr lang="en-US" sz="2300" dirty="0" err="1" smtClean="0"/>
              <a:t>Wahrscheinlichkeit</a:t>
            </a:r>
            <a:r>
              <a:rPr lang="en-US" sz="2300" dirty="0" smtClean="0"/>
              <a:t> </a:t>
            </a:r>
            <a:r>
              <a:rPr lang="en-US" sz="2300" dirty="0" err="1" smtClean="0"/>
              <a:t>eines</a:t>
            </a:r>
            <a:r>
              <a:rPr lang="en-US" sz="2300" dirty="0" smtClean="0"/>
              <a:t> </a:t>
            </a:r>
            <a:r>
              <a:rPr lang="en-US" sz="2300" dirty="0" err="1" smtClean="0"/>
              <a:t>größeren</a:t>
            </a:r>
            <a:r>
              <a:rPr lang="en-US" sz="2300" dirty="0" smtClean="0"/>
              <a:t> </a:t>
            </a:r>
            <a:r>
              <a:rPr lang="en-US" sz="2300" dirty="0" err="1" smtClean="0"/>
              <a:t>Fehlers</a:t>
            </a:r>
            <a:r>
              <a:rPr lang="en-US" sz="2300" dirty="0" smtClean="0"/>
              <a:t> </a:t>
            </a:r>
            <a:r>
              <a:rPr lang="en-US" sz="2300" dirty="0" err="1" smtClean="0"/>
              <a:t>kleiner</a:t>
            </a:r>
            <a:r>
              <a:rPr lang="en-US" sz="2300" dirty="0" smtClean="0"/>
              <a:t> </a:t>
            </a:r>
            <a:r>
              <a:rPr lang="en-US" sz="2300" dirty="0" err="1" smtClean="0"/>
              <a:t>als</a:t>
            </a:r>
            <a:r>
              <a:rPr lang="en-US" sz="2300" dirty="0" smtClean="0"/>
              <a:t> </a:t>
            </a:r>
            <a:r>
              <a:rPr lang="en-US" sz="2300" dirty="0" smtClean="0">
                <a:solidFill>
                  <a:schemeClr val="bg2"/>
                </a:solidFill>
              </a:rPr>
              <a:t>1-</a:t>
            </a:r>
            <a:r>
              <a:rPr lang="en-US" sz="2300" dirty="0" smtClean="0">
                <a:solidFill>
                  <a:schemeClr val="bg2"/>
                </a:solidFill>
                <a:latin typeface="Symbol" charset="0"/>
              </a:rPr>
              <a:t>d</a:t>
            </a:r>
          </a:p>
          <a:p>
            <a:pPr lvl="1" eaLnBrk="1" hangingPunct="1">
              <a:defRPr/>
            </a:pPr>
            <a:r>
              <a:rPr lang="en-US" sz="2300" dirty="0" err="1" smtClean="0"/>
              <a:t>Ähnliche</a:t>
            </a:r>
            <a:r>
              <a:rPr lang="en-US" sz="2300" dirty="0" smtClean="0"/>
              <a:t> </a:t>
            </a:r>
            <a:r>
              <a:rPr lang="en-US" sz="2300" dirty="0" err="1" smtClean="0"/>
              <a:t>Garantien</a:t>
            </a:r>
            <a:r>
              <a:rPr lang="en-US" sz="2300" dirty="0" smtClean="0"/>
              <a:t> </a:t>
            </a:r>
            <a:r>
              <a:rPr lang="en-US" sz="2300" dirty="0" err="1" smtClean="0"/>
              <a:t>für</a:t>
            </a:r>
            <a:r>
              <a:rPr lang="en-US" sz="2300" dirty="0" smtClean="0"/>
              <a:t> </a:t>
            </a:r>
            <a:r>
              <a:rPr lang="en-US" sz="2300" dirty="0" err="1" smtClean="0"/>
              <a:t>Bereichsanfragen</a:t>
            </a:r>
            <a:r>
              <a:rPr lang="en-US" sz="2300" dirty="0" smtClean="0"/>
              <a:t>, Quantile, </a:t>
            </a:r>
            <a:r>
              <a:rPr lang="en-US" sz="2300" dirty="0" err="1" smtClean="0"/>
              <a:t>Verbundgrößen</a:t>
            </a:r>
            <a:r>
              <a:rPr lang="en-US" sz="2300" dirty="0" smtClean="0"/>
              <a:t> (join size), …</a:t>
            </a:r>
            <a:endParaRPr lang="en-US" dirty="0" smtClean="0">
              <a:cs typeface="+mn-cs"/>
            </a:endParaRPr>
          </a:p>
          <a:p>
            <a:pPr eaLnBrk="1" hangingPunct="1">
              <a:defRPr/>
            </a:pPr>
            <a:r>
              <a:rPr lang="en-US" dirty="0" err="1" smtClean="0">
                <a:cs typeface="+mn-cs"/>
              </a:rPr>
              <a:t>Hinweise</a:t>
            </a:r>
            <a:endParaRPr lang="en-US" dirty="0" smtClean="0">
              <a:cs typeface="+mn-cs"/>
            </a:endParaRPr>
          </a:p>
          <a:p>
            <a:pPr lvl="1" eaLnBrk="1" hangingPunct="1">
              <a:defRPr/>
            </a:pPr>
            <a:r>
              <a:rPr lang="en-US" sz="2300" dirty="0" err="1" smtClean="0"/>
              <a:t>Zähler</a:t>
            </a:r>
            <a:r>
              <a:rPr lang="en-US" sz="2300" dirty="0" smtClean="0"/>
              <a:t> </a:t>
            </a:r>
            <a:r>
              <a:rPr lang="en-US" sz="2300" dirty="0" err="1" smtClean="0"/>
              <a:t>überschätzen</a:t>
            </a:r>
            <a:r>
              <a:rPr lang="en-US" sz="2300" dirty="0" smtClean="0"/>
              <a:t> </a:t>
            </a:r>
            <a:r>
              <a:rPr lang="en-US" sz="2300" dirty="0" err="1" smtClean="0"/>
              <a:t>durch</a:t>
            </a:r>
            <a:r>
              <a:rPr lang="en-US" sz="2300" dirty="0" smtClean="0"/>
              <a:t> Hash-</a:t>
            </a:r>
            <a:r>
              <a:rPr lang="en-US" sz="2300" dirty="0" err="1" smtClean="0"/>
              <a:t>Kollisionen</a:t>
            </a:r>
            <a:endParaRPr lang="en-US" sz="2300" dirty="0" smtClean="0"/>
          </a:p>
          <a:p>
            <a:pPr lvl="2" eaLnBrk="1" hangingPunct="1">
              <a:defRPr/>
            </a:pPr>
            <a:r>
              <a:rPr lang="en-US" sz="2300" dirty="0" err="1" smtClean="0"/>
              <a:t>Wie</a:t>
            </a:r>
            <a:r>
              <a:rPr lang="en-US" sz="2300" dirty="0" smtClean="0"/>
              <a:t> </a:t>
            </a:r>
            <a:r>
              <a:rPr lang="en-US" sz="2300" dirty="0" err="1" smtClean="0"/>
              <a:t>begrenzbar</a:t>
            </a:r>
            <a:r>
              <a:rPr lang="en-US" sz="2300" dirty="0" smtClean="0"/>
              <a:t> in </a:t>
            </a:r>
            <a:r>
              <a:rPr lang="en-US" sz="2300" dirty="0" err="1" smtClean="0"/>
              <a:t>jedem</a:t>
            </a:r>
            <a:r>
              <a:rPr lang="en-US" sz="2300" dirty="0" smtClean="0"/>
              <a:t> Feld?  </a:t>
            </a:r>
            <a:endParaRPr lang="en-US" sz="2300" i="1" dirty="0" smtClean="0">
              <a:solidFill>
                <a:srgbClr val="CC0000"/>
              </a:solidFill>
            </a:endParaRPr>
          </a:p>
          <a:p>
            <a:pPr lvl="1" eaLnBrk="1" hangingPunct="1">
              <a:defRPr/>
            </a:pPr>
            <a:r>
              <a:rPr lang="en-US" sz="2300" dirty="0" err="1" smtClean="0">
                <a:solidFill>
                  <a:srgbClr val="CC0000"/>
                </a:solidFill>
              </a:rPr>
              <a:t>Nutze</a:t>
            </a:r>
            <a:r>
              <a:rPr lang="en-US" sz="2300" dirty="0" smtClean="0">
                <a:solidFill>
                  <a:srgbClr val="CC0000"/>
                </a:solidFill>
              </a:rPr>
              <a:t> </a:t>
            </a:r>
            <a:r>
              <a:rPr lang="en-US" sz="2300" dirty="0" err="1" smtClean="0">
                <a:solidFill>
                  <a:srgbClr val="CC0000"/>
                </a:solidFill>
              </a:rPr>
              <a:t>Unabhängigkeit</a:t>
            </a:r>
            <a:r>
              <a:rPr lang="en-US" sz="2300" dirty="0" smtClean="0">
                <a:solidFill>
                  <a:srgbClr val="CC0000"/>
                </a:solidFill>
              </a:rPr>
              <a:t> </a:t>
            </a:r>
            <a:r>
              <a:rPr lang="en-US" sz="2300" dirty="0" err="1" smtClean="0">
                <a:solidFill>
                  <a:srgbClr val="CC0000"/>
                </a:solidFill>
              </a:rPr>
              <a:t>über</a:t>
            </a:r>
            <a:r>
              <a:rPr lang="en-US" sz="2300" dirty="0" smtClean="0">
                <a:solidFill>
                  <a:srgbClr val="CC0000"/>
                </a:solidFill>
              </a:rPr>
              <a:t> </a:t>
            </a:r>
            <a:r>
              <a:rPr lang="en-US" sz="2300" dirty="0" err="1" smtClean="0">
                <a:solidFill>
                  <a:srgbClr val="CC0000"/>
                </a:solidFill>
              </a:rPr>
              <a:t>Zeilen</a:t>
            </a:r>
            <a:r>
              <a:rPr lang="en-US" sz="2300" dirty="0" smtClean="0">
                <a:solidFill>
                  <a:srgbClr val="CC0000"/>
                </a:solidFill>
              </a:rPr>
              <a:t>, </a:t>
            </a:r>
            <a:br>
              <a:rPr lang="en-US" sz="2300" dirty="0" smtClean="0">
                <a:solidFill>
                  <a:srgbClr val="CC0000"/>
                </a:solidFill>
              </a:rPr>
            </a:br>
            <a:r>
              <a:rPr lang="en-US" sz="2300" dirty="0" smtClean="0"/>
              <a:t>um </a:t>
            </a:r>
            <a:r>
              <a:rPr lang="en-US" sz="2300" dirty="0" err="1" smtClean="0"/>
              <a:t>Konfidenz</a:t>
            </a:r>
            <a:r>
              <a:rPr lang="en-US" sz="2300" dirty="0" smtClean="0"/>
              <a:t> </a:t>
            </a:r>
            <a:r>
              <a:rPr lang="en-US" sz="2300" dirty="0" err="1" smtClean="0"/>
              <a:t>für</a:t>
            </a:r>
            <a:r>
              <a:rPr lang="en-US" sz="2300" dirty="0" smtClean="0"/>
              <a:t> </a:t>
            </a:r>
            <a:r>
              <a:rPr lang="en-US" sz="2300" dirty="0" smtClean="0">
                <a:solidFill>
                  <a:schemeClr val="bg2"/>
                </a:solidFill>
              </a:rPr>
              <a:t>min{}</a:t>
            </a:r>
            <a:r>
              <a:rPr lang="en-US" sz="2300" dirty="0" smtClean="0"/>
              <a:t> </a:t>
            </a:r>
            <a:r>
              <a:rPr lang="en-US" sz="2300" dirty="0" err="1" smtClean="0"/>
              <a:t>Schätzung</a:t>
            </a:r>
            <a:r>
              <a:rPr lang="en-US" sz="2300" dirty="0" smtClean="0"/>
              <a:t> </a:t>
            </a:r>
            <a:r>
              <a:rPr lang="en-US" sz="2300" dirty="0" err="1" smtClean="0"/>
              <a:t>zu</a:t>
            </a:r>
            <a:r>
              <a:rPr lang="en-US" sz="2300" dirty="0" smtClean="0"/>
              <a:t> </a:t>
            </a:r>
            <a:r>
              <a:rPr lang="en-US" sz="2300" dirty="0" err="1" smtClean="0"/>
              <a:t>erhöhen</a:t>
            </a:r>
            <a:endParaRPr lang="en-US" sz="2300" dirty="0" smtClean="0"/>
          </a:p>
        </p:txBody>
      </p:sp>
      <p:sp>
        <p:nvSpPr>
          <p:cNvPr id="4"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
        <p:nvSpPr>
          <p:cNvPr id="2" name="Rechteck 1"/>
          <p:cNvSpPr/>
          <p:nvPr/>
        </p:nvSpPr>
        <p:spPr>
          <a:xfrm>
            <a:off x="6012160" y="1691516"/>
            <a:ext cx="3031599" cy="369332"/>
          </a:xfrm>
          <a:prstGeom prst="rect">
            <a:avLst/>
          </a:prstGeom>
        </p:spPr>
        <p:txBody>
          <a:bodyPr wrap="none">
            <a:spAutoFit/>
          </a:bodyPr>
          <a:lstStyle/>
          <a:p>
            <a:r>
              <a:rPr lang="en-US" i="1" dirty="0">
                <a:solidFill>
                  <a:schemeClr val="bg2"/>
                </a:solidFill>
              </a:rPr>
              <a:t>[</a:t>
            </a:r>
            <a:r>
              <a:rPr lang="en-US" i="1" dirty="0" err="1">
                <a:solidFill>
                  <a:schemeClr val="bg2"/>
                </a:solidFill>
              </a:rPr>
              <a:t>Cormode</a:t>
            </a:r>
            <a:r>
              <a:rPr lang="en-US" i="1" dirty="0">
                <a:solidFill>
                  <a:schemeClr val="bg2"/>
                </a:solidFill>
              </a:rPr>
              <a:t>, </a:t>
            </a:r>
            <a:r>
              <a:rPr lang="en-US" i="1" dirty="0" err="1">
                <a:solidFill>
                  <a:schemeClr val="bg2"/>
                </a:solidFill>
              </a:rPr>
              <a:t>Muthukrishnan</a:t>
            </a:r>
            <a:r>
              <a:rPr lang="ja-JP" altLang="en-US" i="1" dirty="0">
                <a:solidFill>
                  <a:schemeClr val="bg2"/>
                </a:solidFill>
                <a:latin typeface="Arial"/>
              </a:rPr>
              <a:t>’</a:t>
            </a:r>
            <a:r>
              <a:rPr lang="en-US" i="1" dirty="0">
                <a:solidFill>
                  <a:schemeClr val="bg2"/>
                </a:solidFill>
              </a:rPr>
              <a:t>04]</a:t>
            </a:r>
            <a:r>
              <a:rPr lang="en-US" dirty="0"/>
              <a:t> </a:t>
            </a:r>
            <a:endParaRPr lang="de-DE" dirty="0"/>
          </a:p>
        </p:txBody>
      </p:sp>
      <p:sp>
        <p:nvSpPr>
          <p:cNvPr id="3" name="Rectangle 2"/>
          <p:cNvSpPr/>
          <p:nvPr/>
        </p:nvSpPr>
        <p:spPr>
          <a:xfrm>
            <a:off x="2208538" y="5623104"/>
            <a:ext cx="4572000" cy="738664"/>
          </a:xfrm>
          <a:prstGeom prst="rect">
            <a:avLst/>
          </a:prstGeom>
        </p:spPr>
        <p:txBody>
          <a:bodyPr>
            <a:spAutoFit/>
          </a:bodyPr>
          <a:lstStyle/>
          <a:p>
            <a:r>
              <a:rPr lang="en-US" sz="1400" dirty="0">
                <a:solidFill>
                  <a:srgbClr val="0F05FF"/>
                </a:solidFill>
                <a:latin typeface="+mn-lt"/>
              </a:rPr>
              <a:t>G. </a:t>
            </a:r>
            <a:r>
              <a:rPr lang="en-US" sz="1400" dirty="0" err="1">
                <a:solidFill>
                  <a:srgbClr val="0F05FF"/>
                </a:solidFill>
                <a:latin typeface="+mn-lt"/>
              </a:rPr>
              <a:t>Cormode</a:t>
            </a:r>
            <a:r>
              <a:rPr lang="en-US" sz="1400" dirty="0">
                <a:solidFill>
                  <a:srgbClr val="0F05FF"/>
                </a:solidFill>
                <a:latin typeface="+mn-lt"/>
              </a:rPr>
              <a:t> and S. </a:t>
            </a:r>
            <a:r>
              <a:rPr lang="en-US" sz="1400" dirty="0" err="1">
                <a:solidFill>
                  <a:srgbClr val="0F05FF"/>
                </a:solidFill>
                <a:latin typeface="+mn-lt"/>
              </a:rPr>
              <a:t>Muthukrishnan</a:t>
            </a:r>
            <a:r>
              <a:rPr lang="en-US" sz="1400" dirty="0">
                <a:solidFill>
                  <a:srgbClr val="0F05FF"/>
                </a:solidFill>
                <a:latin typeface="+mn-lt"/>
              </a:rPr>
              <a:t>. An improved data stream summary: The count-min sketch and its applications. LATIN 2004, J. Algorithm 55(1): </a:t>
            </a:r>
            <a:r>
              <a:rPr lang="en-US" sz="1400" dirty="0" smtClean="0">
                <a:solidFill>
                  <a:srgbClr val="0F05FF"/>
                </a:solidFill>
                <a:latin typeface="+mn-lt"/>
              </a:rPr>
              <a:t>58-75, </a:t>
            </a:r>
            <a:r>
              <a:rPr lang="en-US" sz="1400" b="1" dirty="0" smtClean="0">
                <a:solidFill>
                  <a:srgbClr val="FF0000"/>
                </a:solidFill>
                <a:latin typeface="+mn-lt"/>
              </a:rPr>
              <a:t>2004</a:t>
            </a:r>
            <a:endParaRPr lang="en-US" sz="1400" b="1" dirty="0">
              <a:solidFill>
                <a:srgbClr val="FF0000"/>
              </a:solidFill>
              <a:latin typeface="+mn-lt"/>
            </a:endParaRPr>
          </a:p>
        </p:txBody>
      </p:sp>
    </p:spTree>
    <p:extLst>
      <p:ext uri="{BB962C8B-B14F-4D97-AF65-F5344CB8AC3E}">
        <p14:creationId xmlns:p14="http://schemas.microsoft.com/office/powerpoint/2010/main" val="293234391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err="1" smtClean="0"/>
              <a:t>Erster</a:t>
            </a:r>
            <a:r>
              <a:rPr lang="en-US" dirty="0" smtClean="0"/>
              <a:t> Ansatz (1</a:t>
            </a:r>
            <a:r>
              <a:rPr lang="en-US" dirty="0"/>
              <a:t>)</a:t>
            </a:r>
          </a:p>
        </p:txBody>
      </p:sp>
      <p:sp>
        <p:nvSpPr>
          <p:cNvPr id="48131" name="Rectangle 3"/>
          <p:cNvSpPr>
            <a:spLocks noGrp="1" noChangeArrowheads="1"/>
          </p:cNvSpPr>
          <p:nvPr>
            <p:ph idx="1"/>
          </p:nvPr>
        </p:nvSpPr>
        <p:spPr>
          <a:xfrm>
            <a:off x="457199" y="1196975"/>
            <a:ext cx="8507413" cy="4968875"/>
          </a:xfrm>
        </p:spPr>
        <p:txBody>
          <a:bodyPr>
            <a:normAutofit/>
          </a:bodyPr>
          <a:lstStyle/>
          <a:p>
            <a:r>
              <a:rPr lang="en-US" b="1" dirty="0" err="1" smtClean="0">
                <a:solidFill>
                  <a:srgbClr val="D60093"/>
                </a:solidFill>
              </a:rPr>
              <a:t>Gegeben</a:t>
            </a:r>
            <a:r>
              <a:rPr lang="en-US" b="1" dirty="0" smtClean="0">
                <a:solidFill>
                  <a:srgbClr val="D60093"/>
                </a:solidFill>
              </a:rPr>
              <a:t> </a:t>
            </a:r>
            <a:r>
              <a:rPr lang="en-US" b="1" dirty="0" err="1" smtClean="0">
                <a:solidFill>
                  <a:srgbClr val="D60093"/>
                </a:solidFill>
              </a:rPr>
              <a:t>eine</a:t>
            </a:r>
            <a:r>
              <a:rPr lang="en-US" b="1" dirty="0" smtClean="0">
                <a:solidFill>
                  <a:srgbClr val="D60093"/>
                </a:solidFill>
              </a:rPr>
              <a:t> </a:t>
            </a:r>
            <a:r>
              <a:rPr lang="en-US" b="1" dirty="0" err="1" smtClean="0">
                <a:solidFill>
                  <a:srgbClr val="D60093"/>
                </a:solidFill>
              </a:rPr>
              <a:t>Menge</a:t>
            </a:r>
            <a:r>
              <a:rPr lang="en-US" b="1" dirty="0" smtClean="0">
                <a:solidFill>
                  <a:srgbClr val="D60093"/>
                </a:solidFill>
              </a:rPr>
              <a:t> von </a:t>
            </a:r>
            <a:r>
              <a:rPr lang="en-US" b="1" dirty="0" err="1" smtClean="0">
                <a:solidFill>
                  <a:srgbClr val="D60093"/>
                </a:solidFill>
              </a:rPr>
              <a:t>Schlüsseln</a:t>
            </a:r>
            <a:r>
              <a:rPr lang="en-US" b="1" dirty="0" smtClean="0">
                <a:solidFill>
                  <a:srgbClr val="D60093"/>
                </a:solidFill>
              </a:rPr>
              <a:t> S, die </a:t>
            </a:r>
            <a:r>
              <a:rPr lang="en-US" b="1" dirty="0" err="1" smtClean="0">
                <a:solidFill>
                  <a:srgbClr val="D60093"/>
                </a:solidFill>
              </a:rPr>
              <a:t>zur</a:t>
            </a:r>
            <a:r>
              <a:rPr lang="en-US" b="1" dirty="0" smtClean="0">
                <a:solidFill>
                  <a:srgbClr val="D60093"/>
                </a:solidFill>
              </a:rPr>
              <a:t> </a:t>
            </a:r>
            <a:r>
              <a:rPr lang="en-US" b="1" dirty="0" err="1" smtClean="0">
                <a:solidFill>
                  <a:srgbClr val="D60093"/>
                </a:solidFill>
              </a:rPr>
              <a:t>Filterung</a:t>
            </a:r>
            <a:r>
              <a:rPr lang="en-US" b="1" dirty="0" smtClean="0">
                <a:solidFill>
                  <a:srgbClr val="D60093"/>
                </a:solidFill>
              </a:rPr>
              <a:t> </a:t>
            </a:r>
            <a:r>
              <a:rPr lang="en-US" b="1" dirty="0" err="1" smtClean="0">
                <a:solidFill>
                  <a:srgbClr val="D60093"/>
                </a:solidFill>
              </a:rPr>
              <a:t>dienen</a:t>
            </a:r>
            <a:endParaRPr lang="en-US" b="1" dirty="0" smtClean="0">
              <a:solidFill>
                <a:srgbClr val="D60093"/>
              </a:solidFill>
            </a:endParaRPr>
          </a:p>
          <a:p>
            <a:r>
              <a:rPr lang="en-US" dirty="0" err="1" smtClean="0"/>
              <a:t>Erzeuge</a:t>
            </a:r>
            <a:r>
              <a:rPr lang="en-US" dirty="0" smtClean="0"/>
              <a:t> </a:t>
            </a:r>
            <a:r>
              <a:rPr lang="en-US" b="1" dirty="0" err="1" smtClean="0">
                <a:solidFill>
                  <a:srgbClr val="0000FF"/>
                </a:solidFill>
              </a:rPr>
              <a:t>Bitfeld</a:t>
            </a:r>
            <a:r>
              <a:rPr lang="en-US" b="1" dirty="0" smtClean="0">
                <a:solidFill>
                  <a:srgbClr val="0000FF"/>
                </a:solidFill>
              </a:rPr>
              <a:t> </a:t>
            </a:r>
            <a:r>
              <a:rPr lang="en-US" b="1" i="1" dirty="0" smtClean="0">
                <a:solidFill>
                  <a:srgbClr val="0000FF"/>
                </a:solidFill>
              </a:rPr>
              <a:t>B</a:t>
            </a:r>
            <a:r>
              <a:rPr lang="en-US" dirty="0" smtClean="0"/>
              <a:t> </a:t>
            </a:r>
            <a:r>
              <a:rPr lang="en-US" dirty="0" err="1" smtClean="0"/>
              <a:t>aus</a:t>
            </a:r>
            <a:r>
              <a:rPr lang="en-US" dirty="0" smtClean="0"/>
              <a:t> </a:t>
            </a:r>
            <a:r>
              <a:rPr lang="en-US" b="1" i="1" dirty="0" smtClean="0"/>
              <a:t>n</a:t>
            </a:r>
            <a:r>
              <a:rPr lang="en-US" dirty="0" smtClean="0"/>
              <a:t> Bits, </a:t>
            </a:r>
            <a:r>
              <a:rPr lang="en-US" dirty="0" err="1" smtClean="0"/>
              <a:t>anfangs</a:t>
            </a:r>
            <a:r>
              <a:rPr lang="en-US" dirty="0" smtClean="0"/>
              <a:t> </a:t>
            </a:r>
            <a:r>
              <a:rPr lang="en-US" dirty="0" err="1" smtClean="0"/>
              <a:t>alle</a:t>
            </a:r>
            <a:r>
              <a:rPr lang="en-US" dirty="0" smtClean="0"/>
              <a:t> </a:t>
            </a:r>
            <a:r>
              <a:rPr lang="en-US" b="1" i="1" dirty="0" smtClean="0">
                <a:solidFill>
                  <a:srgbClr val="0000FF"/>
                </a:solidFill>
              </a:rPr>
              <a:t>0</a:t>
            </a:r>
            <a:endParaRPr lang="en-US" b="1" dirty="0" smtClean="0">
              <a:solidFill>
                <a:srgbClr val="0000FF"/>
              </a:solidFill>
            </a:endParaRPr>
          </a:p>
          <a:p>
            <a:r>
              <a:rPr lang="en-US" dirty="0" err="1" smtClean="0"/>
              <a:t>Wähle</a:t>
            </a:r>
            <a:r>
              <a:rPr lang="en-US" dirty="0" smtClean="0"/>
              <a:t> </a:t>
            </a:r>
            <a:r>
              <a:rPr lang="en-US" dirty="0" err="1" smtClean="0"/>
              <a:t>eine</a:t>
            </a:r>
            <a:r>
              <a:rPr lang="en-US" dirty="0" smtClean="0"/>
              <a:t> </a:t>
            </a:r>
            <a:r>
              <a:rPr lang="en-US" b="1" dirty="0" smtClean="0">
                <a:solidFill>
                  <a:srgbClr val="008000"/>
                </a:solidFill>
              </a:rPr>
              <a:t>Hash-</a:t>
            </a:r>
            <a:r>
              <a:rPr lang="en-US" b="1" dirty="0" err="1" smtClean="0">
                <a:solidFill>
                  <a:srgbClr val="008000"/>
                </a:solidFill>
              </a:rPr>
              <a:t>Funktion</a:t>
            </a:r>
            <a:r>
              <a:rPr lang="en-US" b="1" dirty="0" smtClean="0">
                <a:solidFill>
                  <a:srgbClr val="008000"/>
                </a:solidFill>
              </a:rPr>
              <a:t> </a:t>
            </a:r>
            <a:r>
              <a:rPr lang="en-US" b="1" i="1" dirty="0" smtClean="0">
                <a:solidFill>
                  <a:srgbClr val="008000"/>
                </a:solidFill>
              </a:rPr>
              <a:t>h</a:t>
            </a:r>
            <a:r>
              <a:rPr lang="en-US" dirty="0" smtClean="0"/>
              <a:t> </a:t>
            </a:r>
            <a:r>
              <a:rPr lang="en-US" dirty="0" err="1" smtClean="0"/>
              <a:t>mit</a:t>
            </a:r>
            <a:r>
              <a:rPr lang="en-US" dirty="0" smtClean="0"/>
              <a:t> </a:t>
            </a:r>
            <a:r>
              <a:rPr lang="en-US" dirty="0" err="1" smtClean="0"/>
              <a:t>Bereich</a:t>
            </a:r>
            <a:r>
              <a:rPr lang="en-US" dirty="0" smtClean="0"/>
              <a:t> </a:t>
            </a:r>
            <a:r>
              <a:rPr lang="en-US" b="1" dirty="0" smtClean="0">
                <a:solidFill>
                  <a:srgbClr val="008000"/>
                </a:solidFill>
              </a:rPr>
              <a:t>[</a:t>
            </a:r>
            <a:r>
              <a:rPr lang="en-US" b="1" i="1" dirty="0" smtClean="0">
                <a:solidFill>
                  <a:srgbClr val="008000"/>
                </a:solidFill>
              </a:rPr>
              <a:t>0,n</a:t>
            </a:r>
            <a:r>
              <a:rPr lang="en-US" b="1" dirty="0" smtClean="0">
                <a:solidFill>
                  <a:srgbClr val="008000"/>
                </a:solidFill>
              </a:rPr>
              <a:t>)</a:t>
            </a:r>
            <a:r>
              <a:rPr lang="en-US" dirty="0" smtClean="0">
                <a:solidFill>
                  <a:srgbClr val="008000"/>
                </a:solidFill>
              </a:rPr>
              <a:t> </a:t>
            </a:r>
          </a:p>
          <a:p>
            <a:r>
              <a:rPr lang="en-US" dirty="0" err="1" smtClean="0"/>
              <a:t>Hashe</a:t>
            </a:r>
            <a:r>
              <a:rPr lang="en-US" dirty="0" smtClean="0"/>
              <a:t> </a:t>
            </a:r>
            <a:r>
              <a:rPr lang="en-US" dirty="0" err="1" smtClean="0"/>
              <a:t>jedes</a:t>
            </a:r>
            <a:r>
              <a:rPr lang="en-US" dirty="0" smtClean="0"/>
              <a:t> </a:t>
            </a:r>
            <a:r>
              <a:rPr lang="en-US" dirty="0" err="1" smtClean="0"/>
              <a:t>Mitglied</a:t>
            </a:r>
            <a:r>
              <a:rPr lang="en-US" dirty="0" smtClean="0"/>
              <a:t> von </a:t>
            </a:r>
            <a:r>
              <a:rPr lang="en-US" b="1" i="1" dirty="0" smtClean="0">
                <a:solidFill>
                  <a:srgbClr val="D60093"/>
                </a:solidFill>
              </a:rPr>
              <a:t>s</a:t>
            </a:r>
            <a:r>
              <a:rPr lang="en-US" b="1" i="1" dirty="0" smtClean="0">
                <a:solidFill>
                  <a:srgbClr val="D60093"/>
                </a:solidFill>
                <a:sym typeface="Symbol"/>
              </a:rPr>
              <a:t> </a:t>
            </a:r>
            <a:r>
              <a:rPr lang="en-US" b="1" i="1" dirty="0" smtClean="0">
                <a:solidFill>
                  <a:srgbClr val="D60093"/>
                </a:solidFill>
              </a:rPr>
              <a:t>S</a:t>
            </a:r>
            <a:r>
              <a:rPr lang="en-US" dirty="0" smtClean="0">
                <a:solidFill>
                  <a:srgbClr val="D60093"/>
                </a:solidFill>
              </a:rPr>
              <a:t> </a:t>
            </a:r>
            <a:r>
              <a:rPr lang="en-US" dirty="0" smtClean="0"/>
              <a:t>auf </a:t>
            </a:r>
            <a:r>
              <a:rPr lang="en-US" dirty="0" err="1" smtClean="0"/>
              <a:t>eines</a:t>
            </a:r>
            <a:r>
              <a:rPr lang="en-US" dirty="0" smtClean="0"/>
              <a:t> der</a:t>
            </a:r>
            <a:br>
              <a:rPr lang="en-US" dirty="0" smtClean="0"/>
            </a:br>
            <a:r>
              <a:rPr lang="en-US" b="1" i="1" dirty="0" smtClean="0">
                <a:solidFill>
                  <a:srgbClr val="008000"/>
                </a:solidFill>
              </a:rPr>
              <a:t>n</a:t>
            </a:r>
            <a:r>
              <a:rPr lang="en-US" dirty="0" smtClean="0"/>
              <a:t> </a:t>
            </a:r>
            <a:r>
              <a:rPr lang="en-US" dirty="0" err="1" smtClean="0"/>
              <a:t>Bitfeldelemente</a:t>
            </a:r>
            <a:r>
              <a:rPr lang="en-US" dirty="0" smtClean="0"/>
              <a:t> und </a:t>
            </a:r>
            <a:r>
              <a:rPr lang="en-US" dirty="0" err="1" smtClean="0"/>
              <a:t>setze</a:t>
            </a:r>
            <a:r>
              <a:rPr lang="en-US" dirty="0" smtClean="0"/>
              <a:t> das Bit auf </a:t>
            </a:r>
            <a:r>
              <a:rPr lang="en-US" b="1" dirty="0" smtClean="0">
                <a:solidFill>
                  <a:srgbClr val="0000FF"/>
                </a:solidFill>
              </a:rPr>
              <a:t>1</a:t>
            </a:r>
            <a:r>
              <a:rPr lang="en-US" dirty="0" smtClean="0"/>
              <a:t>: </a:t>
            </a:r>
            <a:r>
              <a:rPr lang="en-US" b="1" i="1" dirty="0" smtClean="0">
                <a:solidFill>
                  <a:srgbClr val="0000FF"/>
                </a:solidFill>
              </a:rPr>
              <a:t>B[</a:t>
            </a:r>
            <a:r>
              <a:rPr lang="en-US" b="1" i="1" dirty="0" smtClean="0">
                <a:solidFill>
                  <a:srgbClr val="008000"/>
                </a:solidFill>
              </a:rPr>
              <a:t>h(s)</a:t>
            </a:r>
            <a:r>
              <a:rPr lang="en-US" b="1" i="1" dirty="0" smtClean="0">
                <a:solidFill>
                  <a:srgbClr val="0000FF"/>
                </a:solidFill>
              </a:rPr>
              <a:t>]:=1</a:t>
            </a:r>
          </a:p>
          <a:p>
            <a:r>
              <a:rPr lang="en-US" dirty="0" err="1" smtClean="0"/>
              <a:t>Hashe</a:t>
            </a:r>
            <a:r>
              <a:rPr lang="en-US" dirty="0" smtClean="0"/>
              <a:t> </a:t>
            </a:r>
            <a:r>
              <a:rPr lang="en-US" dirty="0" err="1" smtClean="0"/>
              <a:t>jedes</a:t>
            </a:r>
            <a:r>
              <a:rPr lang="en-US" dirty="0" smtClean="0"/>
              <a:t> Element </a:t>
            </a:r>
            <a:r>
              <a:rPr lang="en-US" b="1" i="1" dirty="0" smtClean="0">
                <a:solidFill>
                  <a:srgbClr val="008000"/>
                </a:solidFill>
              </a:rPr>
              <a:t>a</a:t>
            </a:r>
            <a:r>
              <a:rPr lang="en-US" dirty="0" smtClean="0"/>
              <a:t> des </a:t>
            </a:r>
            <a:r>
              <a:rPr lang="en-US" dirty="0" err="1" smtClean="0"/>
              <a:t>Stroms</a:t>
            </a:r>
            <a:r>
              <a:rPr lang="en-US" dirty="0" smtClean="0"/>
              <a:t> und </a:t>
            </a:r>
            <a:r>
              <a:rPr lang="en-US" dirty="0" err="1" smtClean="0"/>
              <a:t>gebe</a:t>
            </a:r>
            <a:r>
              <a:rPr lang="en-US" dirty="0" smtClean="0"/>
              <a:t> </a:t>
            </a:r>
            <a:r>
              <a:rPr lang="en-US" dirty="0" err="1" smtClean="0"/>
              <a:t>nur</a:t>
            </a:r>
            <a:r>
              <a:rPr lang="en-US" dirty="0" smtClean="0"/>
              <a:t> </a:t>
            </a:r>
            <a:r>
              <a:rPr lang="en-US" dirty="0" err="1" smtClean="0"/>
              <a:t>diejenigen</a:t>
            </a:r>
            <a:r>
              <a:rPr lang="en-US" dirty="0" smtClean="0"/>
              <a:t> </a:t>
            </a:r>
            <a:r>
              <a:rPr lang="en-US" dirty="0" err="1" smtClean="0"/>
              <a:t>aus</a:t>
            </a:r>
            <a:r>
              <a:rPr lang="en-US" dirty="0" smtClean="0"/>
              <a:t>, die auf </a:t>
            </a:r>
            <a:r>
              <a:rPr lang="en-US" dirty="0" err="1" smtClean="0"/>
              <a:t>ein</a:t>
            </a:r>
            <a:r>
              <a:rPr lang="en-US" dirty="0" smtClean="0"/>
              <a:t> Bit </a:t>
            </a:r>
            <a:r>
              <a:rPr lang="en-US" dirty="0" err="1" smtClean="0"/>
              <a:t>hashen</a:t>
            </a:r>
            <a:r>
              <a:rPr lang="en-US" dirty="0" smtClean="0"/>
              <a:t>, das auf </a:t>
            </a:r>
            <a:r>
              <a:rPr lang="en-US" b="1" dirty="0" smtClean="0">
                <a:solidFill>
                  <a:srgbClr val="008000"/>
                </a:solidFill>
              </a:rPr>
              <a:t>1 </a:t>
            </a:r>
            <a:r>
              <a:rPr lang="en-US" dirty="0" err="1" smtClean="0"/>
              <a:t>gesetzt</a:t>
            </a:r>
            <a:r>
              <a:rPr lang="en-US" dirty="0" smtClean="0"/>
              <a:t> </a:t>
            </a:r>
            <a:r>
              <a:rPr lang="en-US" dirty="0" err="1" smtClean="0"/>
              <a:t>ist</a:t>
            </a:r>
            <a:endParaRPr lang="en-US" b="1" dirty="0" smtClean="0">
              <a:solidFill>
                <a:srgbClr val="008000"/>
              </a:solidFill>
            </a:endParaRPr>
          </a:p>
          <a:p>
            <a:pPr lvl="1"/>
            <a:r>
              <a:rPr lang="en-US" b="1" dirty="0" err="1" smtClean="0">
                <a:solidFill>
                  <a:srgbClr val="FF0066"/>
                </a:solidFill>
              </a:rPr>
              <a:t>Ausgabe</a:t>
            </a:r>
            <a:r>
              <a:rPr lang="en-US" b="1" dirty="0" smtClean="0">
                <a:solidFill>
                  <a:srgbClr val="FF0066"/>
                </a:solidFill>
              </a:rPr>
              <a:t> </a:t>
            </a:r>
            <a:r>
              <a:rPr lang="en-US" b="1" i="1" dirty="0" smtClean="0">
                <a:solidFill>
                  <a:srgbClr val="228F46"/>
                </a:solidFill>
              </a:rPr>
              <a:t>a</a:t>
            </a:r>
            <a:r>
              <a:rPr lang="en-US" b="1" dirty="0" smtClean="0">
                <a:solidFill>
                  <a:srgbClr val="FF0066"/>
                </a:solidFill>
              </a:rPr>
              <a:t> </a:t>
            </a:r>
            <a:r>
              <a:rPr lang="en-US" dirty="0" smtClean="0"/>
              <a:t>falls</a:t>
            </a:r>
            <a:r>
              <a:rPr lang="en-US" b="1" dirty="0" smtClean="0">
                <a:solidFill>
                  <a:srgbClr val="FF0066"/>
                </a:solidFill>
              </a:rPr>
              <a:t> </a:t>
            </a:r>
            <a:r>
              <a:rPr lang="en-US" b="1" dirty="0" smtClean="0">
                <a:solidFill>
                  <a:srgbClr val="0000FF"/>
                </a:solidFill>
              </a:rPr>
              <a:t>B[</a:t>
            </a:r>
            <a:r>
              <a:rPr lang="en-US" b="1" dirty="0" smtClean="0">
                <a:solidFill>
                  <a:srgbClr val="008000"/>
                </a:solidFill>
              </a:rPr>
              <a:t>h(a)</a:t>
            </a:r>
            <a:r>
              <a:rPr lang="en-US" b="1" dirty="0" smtClean="0">
                <a:solidFill>
                  <a:srgbClr val="0000FF"/>
                </a:solidFill>
              </a:rPr>
              <a:t>] = 1</a:t>
            </a:r>
          </a:p>
          <a:p>
            <a:endParaRPr lang="en-US" dirty="0" smtClean="0"/>
          </a:p>
        </p:txBody>
      </p:sp>
      <p:sp>
        <p:nvSpPr>
          <p:cNvPr id="14338" name="Slide Number Placeholder 5"/>
          <p:cNvSpPr>
            <a:spLocks noGrp="1"/>
          </p:cNvSpPr>
          <p:nvPr>
            <p:ph type="sldNum" sz="quarter" idx="12"/>
          </p:nvPr>
        </p:nvSpPr>
        <p:spPr bwMode="auto">
          <a:noFill/>
          <a:ln>
            <a:miter lim="800000"/>
            <a:headEnd/>
            <a:tailEnd/>
          </a:ln>
        </p:spPr>
        <p:txBody>
          <a:bodyPr/>
          <a:lstStyle/>
          <a:p>
            <a:fld id="{5CCEC2EE-7ACA-405E-9448-954709EA0DFF}" type="slidenum">
              <a:rPr lang="en-US" smtClean="0">
                <a:latin typeface="Calibri" pitchFamily="34" charset="0"/>
                <a:ea typeface="ＭＳ Ｐゴシック" pitchFamily="34" charset="-128"/>
              </a:rPr>
              <a:pPr/>
              <a:t>5</a:t>
            </a:fld>
            <a:endParaRPr lang="en-US" dirty="0" smtClean="0">
              <a:latin typeface="Calibri" pitchFamily="34" charset="0"/>
              <a:ea typeface="ＭＳ Ｐゴシック" pitchFamily="34" charset="-128"/>
            </a:endParaRPr>
          </a:p>
        </p:txBody>
      </p:sp>
      <p:sp>
        <p:nvSpPr>
          <p:cNvPr id="7" name="Footer Placeholder 5"/>
          <p:cNvSpPr>
            <a:spLocks noGrp="1"/>
          </p:cNvSpPr>
          <p:nvPr>
            <p:ph type="ftr" sz="quarter" idx="11"/>
          </p:nvPr>
        </p:nvSpPr>
        <p:spPr>
          <a:xfrm>
            <a:off x="2483769" y="6381328"/>
            <a:ext cx="4824535" cy="216024"/>
          </a:xfrm>
        </p:spPr>
        <p:txBody>
          <a:bodyPr/>
          <a:lstStyle/>
          <a:p>
            <a:r>
              <a:rPr lang="en-US" sz="900" dirty="0" smtClean="0"/>
              <a:t>J. </a:t>
            </a:r>
            <a:r>
              <a:rPr lang="en-US" sz="900" dirty="0" err="1" smtClean="0"/>
              <a:t>Leskovec</a:t>
            </a:r>
            <a:r>
              <a:rPr lang="en-US" sz="900" dirty="0" smtClean="0"/>
              <a:t>, A. </a:t>
            </a:r>
            <a:r>
              <a:rPr lang="en-US" sz="900" dirty="0" err="1" smtClean="0"/>
              <a:t>Rajaraman</a:t>
            </a:r>
            <a:r>
              <a:rPr lang="en-US" sz="900" dirty="0" smtClean="0"/>
              <a:t>, J. Ullman: Mining of Massive Datasets, http://</a:t>
            </a:r>
            <a:r>
              <a:rPr lang="en-US" sz="900" dirty="0" err="1" smtClean="0"/>
              <a:t>www.mmds.org</a:t>
            </a:r>
            <a:r>
              <a:rPr lang="en-US" sz="900" dirty="0" smtClean="0"/>
              <a:t> </a:t>
            </a:r>
            <a:endParaRPr lang="en-US" sz="900" dirty="0"/>
          </a:p>
        </p:txBody>
      </p:sp>
    </p:spTree>
    <p:extLst>
      <p:ext uri="{BB962C8B-B14F-4D97-AF65-F5344CB8AC3E}">
        <p14:creationId xmlns:p14="http://schemas.microsoft.com/office/powerpoint/2010/main" val="11066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Analyse</a:t>
            </a:r>
            <a:endParaRPr lang="en-US" dirty="0" smtClean="0">
              <a:cs typeface="+mj-cs"/>
            </a:endParaRP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en-US" sz="2400" dirty="0" err="1" smtClean="0">
                <a:cs typeface="+mn-cs"/>
              </a:rPr>
              <a:t>Schätze</a:t>
            </a:r>
            <a:r>
              <a:rPr lang="en-US" sz="2400" dirty="0" smtClean="0">
                <a:cs typeface="+mn-cs"/>
              </a:rPr>
              <a:t> </a:t>
            </a:r>
            <a:r>
              <a:rPr lang="en-US" sz="2400" dirty="0" smtClean="0">
                <a:solidFill>
                  <a:schemeClr val="accent1">
                    <a:lumMod val="50000"/>
                  </a:schemeClr>
                </a:solidFill>
                <a:cs typeface="+mn-cs"/>
              </a:rPr>
              <a:t>A</a:t>
            </a:r>
            <a:r>
              <a:rPr lang="de-DE" altLang="ja-JP" sz="2400" dirty="0" smtClean="0">
                <a:solidFill>
                  <a:schemeClr val="accent1">
                    <a:lumMod val="50000"/>
                  </a:schemeClr>
                </a:solidFill>
                <a:latin typeface="Arial"/>
                <a:cs typeface="+mn-cs"/>
              </a:rPr>
              <a:t>'</a:t>
            </a:r>
            <a:r>
              <a:rPr lang="en-US" sz="2400" dirty="0" smtClean="0">
                <a:solidFill>
                  <a:schemeClr val="accent1">
                    <a:lumMod val="50000"/>
                  </a:schemeClr>
                </a:solidFill>
                <a:cs typeface="+mn-cs"/>
              </a:rPr>
              <a:t>[j] = min</a:t>
            </a:r>
            <a:r>
              <a:rPr lang="en-US" sz="2400" baseline="-25000" dirty="0" smtClean="0">
                <a:solidFill>
                  <a:schemeClr val="accent1">
                    <a:lumMod val="50000"/>
                  </a:schemeClr>
                </a:solidFill>
                <a:cs typeface="+mn-cs"/>
              </a:rPr>
              <a:t>k</a:t>
            </a:r>
            <a:r>
              <a:rPr lang="en-US" sz="2400" dirty="0" smtClean="0">
                <a:solidFill>
                  <a:schemeClr val="accent1">
                    <a:lumMod val="50000"/>
                  </a:schemeClr>
                </a:solidFill>
                <a:cs typeface="+mn-cs"/>
              </a:rPr>
              <a:t> { CM[</a:t>
            </a:r>
            <a:r>
              <a:rPr lang="en-US" sz="2400" dirty="0" err="1" smtClean="0">
                <a:solidFill>
                  <a:schemeClr val="accent1">
                    <a:lumMod val="50000"/>
                  </a:schemeClr>
                </a:solidFill>
                <a:cs typeface="+mn-cs"/>
              </a:rPr>
              <a:t>k,h</a:t>
            </a:r>
            <a:r>
              <a:rPr lang="en-US" sz="2400" baseline="-25000" dirty="0" err="1" smtClean="0">
                <a:solidFill>
                  <a:schemeClr val="accent1">
                    <a:lumMod val="50000"/>
                  </a:schemeClr>
                </a:solidFill>
                <a:cs typeface="+mn-cs"/>
              </a:rPr>
              <a:t>k</a:t>
            </a:r>
            <a:r>
              <a:rPr lang="en-US" sz="2400" dirty="0" smtClean="0">
                <a:solidFill>
                  <a:schemeClr val="accent1">
                    <a:lumMod val="50000"/>
                  </a:schemeClr>
                </a:solidFill>
                <a:cs typeface="+mn-cs"/>
              </a:rPr>
              <a:t>(j)]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50</a:t>
            </a:fld>
            <a:endParaRPr lang="en-US" dirty="0"/>
          </a:p>
        </p:txBody>
      </p:sp>
      <p:sp>
        <p:nvSpPr>
          <p:cNvPr id="5"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37201768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pPr eaLnBrk="1" hangingPunct="1">
              <a:defRPr/>
            </a:pPr>
            <a:r>
              <a:rPr lang="en-US" dirty="0" smtClean="0">
                <a:cs typeface="+mj-cs"/>
              </a:rPr>
              <a:t>CM-</a:t>
            </a:r>
            <a:r>
              <a:rPr lang="en-US" dirty="0" err="1" smtClean="0">
                <a:cs typeface="+mj-cs"/>
              </a:rPr>
              <a:t>Skizzen</a:t>
            </a:r>
            <a:r>
              <a:rPr lang="en-US" dirty="0" smtClean="0">
                <a:cs typeface="+mj-cs"/>
              </a:rPr>
              <a:t> – </a:t>
            </a:r>
            <a:r>
              <a:rPr lang="en-US" dirty="0" err="1" smtClean="0">
                <a:cs typeface="+mj-cs"/>
              </a:rPr>
              <a:t>Analyse</a:t>
            </a:r>
            <a:endParaRPr lang="en-US" dirty="0" smtClean="0">
              <a:cs typeface="+mj-cs"/>
            </a:endParaRPr>
          </a:p>
        </p:txBody>
      </p:sp>
      <p:sp>
        <p:nvSpPr>
          <p:cNvPr id="479235" name="Rectangle 3"/>
          <p:cNvSpPr>
            <a:spLocks noGrp="1" noChangeArrowheads="1"/>
          </p:cNvSpPr>
          <p:nvPr>
            <p:ph type="body" idx="1"/>
          </p:nvPr>
        </p:nvSpPr>
        <p:spPr>
          <a:xfrm>
            <a:off x="468312" y="1143000"/>
            <a:ext cx="8675687" cy="5094312"/>
          </a:xfrm>
        </p:spPr>
        <p:txBody>
          <a:bodyPr/>
          <a:lstStyle/>
          <a:p>
            <a:pPr eaLnBrk="1" hangingPunct="1">
              <a:lnSpc>
                <a:spcPct val="120000"/>
              </a:lnSpc>
              <a:buFont typeface="Wingdings" charset="0"/>
              <a:buNone/>
              <a:defRPr/>
            </a:pPr>
            <a:r>
              <a:rPr lang="en-US" sz="2400" dirty="0" err="1" smtClean="0">
                <a:cs typeface="+mn-cs"/>
              </a:rPr>
              <a:t>Schätze</a:t>
            </a:r>
            <a:r>
              <a:rPr lang="en-US" sz="2400" dirty="0" smtClean="0">
                <a:cs typeface="+mn-cs"/>
              </a:rPr>
              <a:t> </a:t>
            </a:r>
            <a:r>
              <a:rPr lang="en-US" sz="2400" dirty="0" smtClean="0">
                <a:solidFill>
                  <a:schemeClr val="accent1">
                    <a:lumMod val="50000"/>
                  </a:schemeClr>
                </a:solidFill>
                <a:cs typeface="+mn-cs"/>
              </a:rPr>
              <a:t>A</a:t>
            </a:r>
            <a:r>
              <a:rPr lang="de-DE" altLang="ja-JP" sz="2400" dirty="0" smtClean="0">
                <a:solidFill>
                  <a:schemeClr val="accent1">
                    <a:lumMod val="50000"/>
                  </a:schemeClr>
                </a:solidFill>
                <a:latin typeface="Arial"/>
                <a:cs typeface="+mn-cs"/>
              </a:rPr>
              <a:t>'</a:t>
            </a:r>
            <a:r>
              <a:rPr lang="en-US" sz="2400" dirty="0" smtClean="0">
                <a:solidFill>
                  <a:schemeClr val="accent1">
                    <a:lumMod val="50000"/>
                  </a:schemeClr>
                </a:solidFill>
                <a:cs typeface="+mn-cs"/>
              </a:rPr>
              <a:t>[j] = min</a:t>
            </a:r>
            <a:r>
              <a:rPr lang="en-US" sz="2400" baseline="-25000" dirty="0" smtClean="0">
                <a:solidFill>
                  <a:schemeClr val="accent1">
                    <a:lumMod val="50000"/>
                  </a:schemeClr>
                </a:solidFill>
                <a:cs typeface="+mn-cs"/>
              </a:rPr>
              <a:t>k</a:t>
            </a:r>
            <a:r>
              <a:rPr lang="en-US" sz="2400" dirty="0" smtClean="0">
                <a:solidFill>
                  <a:schemeClr val="accent1">
                    <a:lumMod val="50000"/>
                  </a:schemeClr>
                </a:solidFill>
                <a:cs typeface="+mn-cs"/>
              </a:rPr>
              <a:t> { CM[</a:t>
            </a:r>
            <a:r>
              <a:rPr lang="en-US" sz="2400" dirty="0" err="1" smtClean="0">
                <a:solidFill>
                  <a:schemeClr val="accent1">
                    <a:lumMod val="50000"/>
                  </a:schemeClr>
                </a:solidFill>
                <a:cs typeface="+mn-cs"/>
              </a:rPr>
              <a:t>k,h</a:t>
            </a:r>
            <a:r>
              <a:rPr lang="en-US" sz="2400" baseline="-25000" dirty="0" err="1" smtClean="0">
                <a:solidFill>
                  <a:schemeClr val="accent1">
                    <a:lumMod val="50000"/>
                  </a:schemeClr>
                </a:solidFill>
                <a:cs typeface="+mn-cs"/>
              </a:rPr>
              <a:t>k</a:t>
            </a:r>
            <a:r>
              <a:rPr lang="en-US" sz="2400" dirty="0" smtClean="0">
                <a:solidFill>
                  <a:schemeClr val="accent1">
                    <a:lumMod val="50000"/>
                  </a:schemeClr>
                </a:solidFill>
                <a:cs typeface="+mn-cs"/>
              </a:rPr>
              <a:t>(j)] }</a:t>
            </a:r>
          </a:p>
          <a:p>
            <a:pPr eaLnBrk="1" hangingPunct="1">
              <a:lnSpc>
                <a:spcPct val="120000"/>
              </a:lnSpc>
              <a:defRPr/>
            </a:pPr>
            <a:r>
              <a:rPr lang="en-US" sz="2400" dirty="0" err="1" smtClean="0">
                <a:cs typeface="+mn-cs"/>
              </a:rPr>
              <a:t>Analyse</a:t>
            </a:r>
            <a:r>
              <a:rPr lang="en-US" sz="2400" dirty="0" smtClean="0">
                <a:cs typeface="+mn-cs"/>
              </a:rPr>
              <a:t>: In </a:t>
            </a:r>
            <a:r>
              <a:rPr lang="en-US" sz="2400" dirty="0" err="1" smtClean="0">
                <a:solidFill>
                  <a:schemeClr val="accent1">
                    <a:lumMod val="50000"/>
                  </a:schemeClr>
                </a:solidFill>
                <a:cs typeface="+mn-cs"/>
              </a:rPr>
              <a:t>k</a:t>
            </a:r>
            <a:r>
              <a:rPr lang="en-US" sz="2400" dirty="0" err="1" smtClean="0">
                <a:cs typeface="+mn-cs"/>
              </a:rPr>
              <a:t>'ter</a:t>
            </a:r>
            <a:r>
              <a:rPr lang="en-US" sz="2400" dirty="0" smtClean="0">
                <a:cs typeface="+mn-cs"/>
              </a:rPr>
              <a:t> </a:t>
            </a:r>
            <a:r>
              <a:rPr lang="en-US" sz="2400" dirty="0" err="1" smtClean="0">
                <a:cs typeface="+mn-cs"/>
              </a:rPr>
              <a:t>Zeile</a:t>
            </a:r>
            <a:r>
              <a:rPr lang="en-US" sz="2400" dirty="0" smtClean="0">
                <a:cs typeface="+mn-cs"/>
              </a:rPr>
              <a:t>, </a:t>
            </a:r>
            <a:r>
              <a:rPr lang="en-US" sz="2400" dirty="0" smtClean="0">
                <a:solidFill>
                  <a:schemeClr val="accent1">
                    <a:lumMod val="50000"/>
                  </a:schemeClr>
                </a:solidFill>
                <a:cs typeface="+mn-cs"/>
              </a:rPr>
              <a:t>CM[</a:t>
            </a:r>
            <a:r>
              <a:rPr lang="en-US" sz="2400" dirty="0" err="1" smtClean="0">
                <a:solidFill>
                  <a:schemeClr val="accent1">
                    <a:lumMod val="50000"/>
                  </a:schemeClr>
                </a:solidFill>
                <a:cs typeface="+mn-cs"/>
              </a:rPr>
              <a:t>k,h</a:t>
            </a:r>
            <a:r>
              <a:rPr lang="en-US" sz="2400" baseline="-25000" dirty="0" err="1" smtClean="0">
                <a:solidFill>
                  <a:schemeClr val="accent1">
                    <a:lumMod val="50000"/>
                  </a:schemeClr>
                </a:solidFill>
                <a:cs typeface="+mn-cs"/>
              </a:rPr>
              <a:t>k</a:t>
            </a:r>
            <a:r>
              <a:rPr lang="en-US" sz="2400" dirty="0" smtClean="0">
                <a:solidFill>
                  <a:schemeClr val="accent1">
                    <a:lumMod val="50000"/>
                  </a:schemeClr>
                </a:solidFill>
                <a:cs typeface="+mn-cs"/>
              </a:rPr>
              <a:t>(j)] = A[j] + </a:t>
            </a:r>
            <a:r>
              <a:rPr lang="en-US" sz="2400" dirty="0" err="1" smtClean="0">
                <a:solidFill>
                  <a:schemeClr val="accent1">
                    <a:lumMod val="50000"/>
                  </a:schemeClr>
                </a:solidFill>
                <a:cs typeface="+mn-cs"/>
              </a:rPr>
              <a:t>X</a:t>
            </a:r>
            <a:r>
              <a:rPr lang="en-US" sz="2400" baseline="-25000" dirty="0" err="1" smtClean="0">
                <a:solidFill>
                  <a:schemeClr val="accent1">
                    <a:lumMod val="50000"/>
                  </a:schemeClr>
                </a:solidFill>
                <a:cs typeface="+mn-cs"/>
              </a:rPr>
              <a:t>k,j</a:t>
            </a:r>
            <a:endParaRPr lang="en-US" sz="2400" baseline="-25000" dirty="0" smtClean="0">
              <a:solidFill>
                <a:schemeClr val="accent1">
                  <a:lumMod val="50000"/>
                </a:schemeClr>
              </a:solidFill>
              <a:cs typeface="+mn-cs"/>
            </a:endParaRPr>
          </a:p>
          <a:p>
            <a:pPr lvl="1" eaLnBrk="1" hangingPunct="1">
              <a:lnSpc>
                <a:spcPct val="120000"/>
              </a:lnSpc>
              <a:defRPr/>
            </a:pPr>
            <a:r>
              <a:rPr lang="en-US" sz="2000" dirty="0" err="1" smtClean="0">
                <a:solidFill>
                  <a:schemeClr val="accent1">
                    <a:lumMod val="50000"/>
                  </a:schemeClr>
                </a:solidFill>
              </a:rPr>
              <a:t>X</a:t>
            </a:r>
            <a:r>
              <a:rPr lang="en-US" sz="2000" baseline="-25000" dirty="0" err="1" smtClean="0">
                <a:solidFill>
                  <a:schemeClr val="accent1">
                    <a:lumMod val="50000"/>
                  </a:schemeClr>
                </a:solidFill>
              </a:rPr>
              <a:t>k,j</a:t>
            </a:r>
            <a:r>
              <a:rPr lang="en-US" sz="2000" baseline="-25000" dirty="0" smtClean="0">
                <a:solidFill>
                  <a:schemeClr val="accent1">
                    <a:lumMod val="50000"/>
                  </a:schemeClr>
                </a:solidFill>
              </a:rPr>
              <a:t> </a:t>
            </a:r>
            <a:r>
              <a:rPr lang="en-US" sz="2000" dirty="0" smtClean="0">
                <a:solidFill>
                  <a:schemeClr val="accent1">
                    <a:lumMod val="50000"/>
                  </a:schemeClr>
                </a:solidFill>
              </a:rPr>
              <a:t>= </a:t>
            </a:r>
            <a:r>
              <a:rPr lang="en-US" sz="2000" dirty="0" smtClean="0">
                <a:solidFill>
                  <a:schemeClr val="accent1">
                    <a:lumMod val="50000"/>
                  </a:schemeClr>
                </a:solidFill>
                <a:latin typeface="Symbol" charset="0"/>
              </a:rPr>
              <a:t>S</a:t>
            </a:r>
            <a:r>
              <a:rPr lang="en-US" sz="2000" dirty="0" smtClean="0">
                <a:solidFill>
                  <a:schemeClr val="accent1">
                    <a:lumMod val="50000"/>
                  </a:schemeClr>
                </a:solidFill>
              </a:rPr>
              <a:t> A[</a:t>
            </a:r>
            <a:r>
              <a:rPr lang="en-US" sz="2000" dirty="0" err="1" smtClean="0">
                <a:solidFill>
                  <a:schemeClr val="accent1">
                    <a:lumMod val="50000"/>
                  </a:schemeClr>
                </a:solidFill>
              </a:rPr>
              <a:t>i</a:t>
            </a:r>
            <a:r>
              <a:rPr lang="en-US" sz="2000" dirty="0" smtClean="0">
                <a:solidFill>
                  <a:schemeClr val="accent1">
                    <a:lumMod val="50000"/>
                  </a:schemeClr>
                </a:solidFill>
              </a:rPr>
              <a:t>] | </a:t>
            </a:r>
            <a:r>
              <a:rPr lang="en-US" sz="2000" dirty="0" err="1" smtClean="0">
                <a:solidFill>
                  <a:schemeClr val="accent1">
                    <a:lumMod val="50000"/>
                  </a:schemeClr>
                </a:solidFill>
              </a:rPr>
              <a:t>h</a:t>
            </a:r>
            <a:r>
              <a:rPr lang="en-US" sz="2000" baseline="-25000" dirty="0" err="1" smtClean="0">
                <a:solidFill>
                  <a:schemeClr val="accent1">
                    <a:lumMod val="50000"/>
                  </a:schemeClr>
                </a:solidFill>
              </a:rPr>
              <a:t>k</a:t>
            </a:r>
            <a:r>
              <a:rPr lang="en-US" sz="2000" dirty="0" smtClean="0">
                <a:solidFill>
                  <a:schemeClr val="accent1">
                    <a:lumMod val="50000"/>
                  </a:schemeClr>
                </a:solidFill>
              </a:rPr>
              <a:t>(</a:t>
            </a:r>
            <a:r>
              <a:rPr lang="en-US" sz="2000" dirty="0" err="1" smtClean="0">
                <a:solidFill>
                  <a:schemeClr val="accent1">
                    <a:lumMod val="50000"/>
                  </a:schemeClr>
                </a:solidFill>
              </a:rPr>
              <a:t>i</a:t>
            </a:r>
            <a:r>
              <a:rPr lang="en-US" sz="2000" dirty="0" smtClean="0">
                <a:solidFill>
                  <a:schemeClr val="accent1">
                    <a:lumMod val="50000"/>
                  </a:schemeClr>
                </a:solidFill>
              </a:rPr>
              <a:t>) = </a:t>
            </a:r>
            <a:r>
              <a:rPr lang="en-US" sz="2000" dirty="0" err="1" smtClean="0">
                <a:solidFill>
                  <a:schemeClr val="accent1">
                    <a:lumMod val="50000"/>
                  </a:schemeClr>
                </a:solidFill>
              </a:rPr>
              <a:t>h</a:t>
            </a:r>
            <a:r>
              <a:rPr lang="en-US" sz="2000" baseline="-25000" dirty="0" err="1" smtClean="0">
                <a:solidFill>
                  <a:schemeClr val="accent1">
                    <a:lumMod val="50000"/>
                  </a:schemeClr>
                </a:solidFill>
              </a:rPr>
              <a:t>k</a:t>
            </a:r>
            <a:r>
              <a:rPr lang="en-US" sz="2000" dirty="0" smtClean="0">
                <a:solidFill>
                  <a:schemeClr val="accent1">
                    <a:lumMod val="50000"/>
                  </a:schemeClr>
                </a:solidFill>
              </a:rPr>
              <a:t>(j)</a:t>
            </a:r>
          </a:p>
          <a:p>
            <a:pPr lvl="1" eaLnBrk="1" hangingPunct="1">
              <a:lnSpc>
                <a:spcPct val="120000"/>
              </a:lnSpc>
              <a:spcBef>
                <a:spcPct val="50000"/>
              </a:spcBef>
              <a:defRPr/>
            </a:pPr>
            <a:r>
              <a:rPr lang="en-US" sz="2000" dirty="0" smtClean="0">
                <a:solidFill>
                  <a:schemeClr val="accent1">
                    <a:lumMod val="50000"/>
                  </a:schemeClr>
                </a:solidFill>
              </a:rPr>
              <a:t>E[</a:t>
            </a:r>
            <a:r>
              <a:rPr lang="en-US" sz="2000" dirty="0" err="1" smtClean="0">
                <a:solidFill>
                  <a:schemeClr val="accent1">
                    <a:lumMod val="50000"/>
                  </a:schemeClr>
                </a:solidFill>
              </a:rPr>
              <a:t>X</a:t>
            </a:r>
            <a:r>
              <a:rPr lang="en-US" sz="2000" baseline="-25000" dirty="0" err="1" smtClean="0">
                <a:solidFill>
                  <a:schemeClr val="accent1">
                    <a:lumMod val="50000"/>
                  </a:schemeClr>
                </a:solidFill>
              </a:rPr>
              <a:t>k,j</a:t>
            </a:r>
            <a:r>
              <a:rPr lang="en-US" sz="2000" dirty="0" smtClean="0">
                <a:solidFill>
                  <a:schemeClr val="accent1">
                    <a:lumMod val="50000"/>
                  </a:schemeClr>
                </a:solidFill>
              </a:rPr>
              <a:t>]	= </a:t>
            </a:r>
            <a:r>
              <a:rPr lang="en-US" sz="2000" dirty="0" smtClean="0">
                <a:solidFill>
                  <a:schemeClr val="accent1">
                    <a:lumMod val="50000"/>
                  </a:schemeClr>
                </a:solidFill>
                <a:latin typeface="Symbol" charset="0"/>
              </a:rPr>
              <a:t>S</a:t>
            </a:r>
            <a:r>
              <a:rPr lang="en-US" sz="2000" dirty="0" smtClean="0">
                <a:solidFill>
                  <a:schemeClr val="accent1">
                    <a:lumMod val="50000"/>
                  </a:schemeClr>
                </a:solidFill>
              </a:rPr>
              <a:t> A[</a:t>
            </a:r>
            <a:r>
              <a:rPr lang="en-US" sz="2000" dirty="0" err="1" smtClean="0">
                <a:solidFill>
                  <a:schemeClr val="accent1">
                    <a:lumMod val="50000"/>
                  </a:schemeClr>
                </a:solidFill>
              </a:rPr>
              <a:t>i</a:t>
            </a:r>
            <a:r>
              <a:rPr lang="en-US" sz="2000" dirty="0" smtClean="0">
                <a:solidFill>
                  <a:schemeClr val="accent1">
                    <a:lumMod val="50000"/>
                  </a:schemeClr>
                </a:solidFill>
              </a:rPr>
              <a:t>]*</a:t>
            </a:r>
            <a:r>
              <a:rPr lang="en-US" sz="2000" dirty="0" err="1" smtClean="0">
                <a:solidFill>
                  <a:schemeClr val="accent1">
                    <a:lumMod val="50000"/>
                  </a:schemeClr>
                </a:solidFill>
              </a:rPr>
              <a:t>Pr</a:t>
            </a:r>
            <a:r>
              <a:rPr lang="en-US" sz="2000" dirty="0" smtClean="0">
                <a:solidFill>
                  <a:schemeClr val="accent1">
                    <a:lumMod val="50000"/>
                  </a:schemeClr>
                </a:solidFill>
              </a:rPr>
              <a:t>[</a:t>
            </a:r>
            <a:r>
              <a:rPr lang="en-US" sz="2000" dirty="0" err="1" smtClean="0">
                <a:solidFill>
                  <a:schemeClr val="accent1">
                    <a:lumMod val="50000"/>
                  </a:schemeClr>
                </a:solidFill>
              </a:rPr>
              <a:t>h</a:t>
            </a:r>
            <a:r>
              <a:rPr lang="en-US" sz="2000" baseline="-25000" dirty="0" err="1" smtClean="0">
                <a:solidFill>
                  <a:schemeClr val="accent1">
                    <a:lumMod val="50000"/>
                  </a:schemeClr>
                </a:solidFill>
              </a:rPr>
              <a:t>k</a:t>
            </a:r>
            <a:r>
              <a:rPr lang="en-US" sz="2000" dirty="0" smtClean="0">
                <a:solidFill>
                  <a:schemeClr val="accent1">
                    <a:lumMod val="50000"/>
                  </a:schemeClr>
                </a:solidFill>
              </a:rPr>
              <a:t>(</a:t>
            </a:r>
            <a:r>
              <a:rPr lang="en-US" sz="2000" dirty="0" err="1" smtClean="0">
                <a:solidFill>
                  <a:schemeClr val="accent1">
                    <a:lumMod val="50000"/>
                  </a:schemeClr>
                </a:solidFill>
              </a:rPr>
              <a:t>i</a:t>
            </a:r>
            <a:r>
              <a:rPr lang="en-US" sz="2000" dirty="0" smtClean="0">
                <a:solidFill>
                  <a:schemeClr val="accent1">
                    <a:lumMod val="50000"/>
                  </a:schemeClr>
                </a:solidFill>
              </a:rPr>
              <a:t>)=</a:t>
            </a:r>
            <a:r>
              <a:rPr lang="en-US" sz="2000" dirty="0" err="1" smtClean="0">
                <a:solidFill>
                  <a:schemeClr val="accent1">
                    <a:lumMod val="50000"/>
                  </a:schemeClr>
                </a:solidFill>
              </a:rPr>
              <a:t>h</a:t>
            </a:r>
            <a:r>
              <a:rPr lang="en-US" sz="2000" baseline="-25000" dirty="0" err="1" smtClean="0">
                <a:solidFill>
                  <a:schemeClr val="accent1">
                    <a:lumMod val="50000"/>
                  </a:schemeClr>
                </a:solidFill>
              </a:rPr>
              <a:t>k</a:t>
            </a:r>
            <a:r>
              <a:rPr lang="en-US" sz="2000" dirty="0" smtClean="0">
                <a:solidFill>
                  <a:schemeClr val="accent1">
                    <a:lumMod val="50000"/>
                  </a:schemeClr>
                </a:solidFill>
              </a:rPr>
              <a:t>(j)] </a:t>
            </a:r>
            <a:r>
              <a:rPr lang="en-US" sz="2000" dirty="0">
                <a:solidFill>
                  <a:schemeClr val="accent1">
                    <a:lumMod val="50000"/>
                  </a:schemeClr>
                </a:solidFill>
                <a:sym typeface="Symbol" charset="0"/>
              </a:rPr>
              <a:t></a:t>
            </a:r>
            <a:r>
              <a:rPr lang="en-US" sz="2000" dirty="0">
                <a:solidFill>
                  <a:schemeClr val="accent1">
                    <a:lumMod val="50000"/>
                  </a:schemeClr>
                </a:solidFill>
              </a:rPr>
              <a:t> </a:t>
            </a:r>
            <a:r>
              <a:rPr lang="en-US" sz="2000" dirty="0" smtClean="0">
                <a:solidFill>
                  <a:schemeClr val="accent1">
                    <a:lumMod val="50000"/>
                  </a:schemeClr>
                </a:solidFill>
              </a:rPr>
              <a:t>1/w </a:t>
            </a:r>
            <a:r>
              <a:rPr lang="en-US" sz="2000" dirty="0">
                <a:solidFill>
                  <a:schemeClr val="accent1">
                    <a:lumMod val="50000"/>
                  </a:schemeClr>
                </a:solidFill>
              </a:rPr>
              <a:t>* </a:t>
            </a:r>
            <a:r>
              <a:rPr lang="en-US" sz="2000" dirty="0">
                <a:solidFill>
                  <a:schemeClr val="accent1">
                    <a:lumMod val="50000"/>
                  </a:schemeClr>
                </a:solidFill>
                <a:latin typeface="Symbol" charset="0"/>
              </a:rPr>
              <a:t>S</a:t>
            </a:r>
            <a:r>
              <a:rPr lang="en-US" sz="2000" dirty="0">
                <a:solidFill>
                  <a:schemeClr val="accent1">
                    <a:lumMod val="50000"/>
                  </a:schemeClr>
                </a:solidFill>
              </a:rPr>
              <a:t> A[</a:t>
            </a:r>
            <a:r>
              <a:rPr lang="en-US" sz="2000" dirty="0" err="1">
                <a:solidFill>
                  <a:schemeClr val="accent1">
                    <a:lumMod val="50000"/>
                  </a:schemeClr>
                </a:solidFill>
              </a:rPr>
              <a:t>i</a:t>
            </a:r>
            <a:r>
              <a:rPr lang="en-US" sz="2000" dirty="0">
                <a:solidFill>
                  <a:schemeClr val="accent1">
                    <a:lumMod val="50000"/>
                  </a:schemeClr>
                </a:solidFill>
              </a:rPr>
              <a:t>] </a:t>
            </a:r>
            <a:r>
              <a:rPr lang="en-US" sz="2000" dirty="0" smtClean="0">
                <a:solidFill>
                  <a:schemeClr val="accent1">
                    <a:lumMod val="50000"/>
                  </a:schemeClr>
                </a:solidFill>
              </a:rPr>
              <a:t/>
            </a:r>
            <a:br>
              <a:rPr lang="en-US" sz="2000" dirty="0" smtClean="0">
                <a:solidFill>
                  <a:schemeClr val="accent1">
                    <a:lumMod val="50000"/>
                  </a:schemeClr>
                </a:solidFill>
              </a:rPr>
            </a:br>
            <a:r>
              <a:rPr lang="en-US" sz="2000" dirty="0" smtClean="0">
                <a:solidFill>
                  <a:schemeClr val="accent1">
                    <a:lumMod val="50000"/>
                  </a:schemeClr>
                </a:solidFill>
              </a:rPr>
              <a:t>		</a:t>
            </a:r>
            <a:r>
              <a:rPr lang="en-US" sz="2000" dirty="0" smtClean="0">
                <a:solidFill>
                  <a:schemeClr val="accent1">
                    <a:lumMod val="50000"/>
                  </a:schemeClr>
                </a:solidFill>
                <a:sym typeface="Symbol" charset="0"/>
              </a:rPr>
              <a:t></a:t>
            </a:r>
            <a:r>
              <a:rPr lang="en-US" sz="2000" dirty="0" smtClean="0">
                <a:solidFill>
                  <a:schemeClr val="accent1">
                    <a:lumMod val="50000"/>
                  </a:schemeClr>
                </a:solidFill>
              </a:rPr>
              <a:t> (</a:t>
            </a:r>
            <a:r>
              <a:rPr lang="en-US" sz="2000" dirty="0" smtClean="0">
                <a:solidFill>
                  <a:schemeClr val="accent1">
                    <a:lumMod val="50000"/>
                  </a:schemeClr>
                </a:solidFill>
                <a:latin typeface="Symbol" charset="0"/>
                <a:sym typeface="Symbol" charset="0"/>
              </a:rPr>
              <a:t></a:t>
            </a:r>
            <a:r>
              <a:rPr lang="en-US" sz="2000" dirty="0" smtClean="0">
                <a:solidFill>
                  <a:schemeClr val="accent1">
                    <a:lumMod val="50000"/>
                  </a:schemeClr>
                </a:solidFill>
              </a:rPr>
              <a:t>/2) * </a:t>
            </a:r>
            <a:r>
              <a:rPr lang="en-US" sz="2000" dirty="0" smtClean="0">
                <a:solidFill>
                  <a:schemeClr val="accent1">
                    <a:lumMod val="50000"/>
                  </a:schemeClr>
                </a:solidFill>
                <a:latin typeface="Symbol" charset="0"/>
              </a:rPr>
              <a:t>S</a:t>
            </a:r>
            <a:r>
              <a:rPr lang="en-US" sz="2000" dirty="0" smtClean="0">
                <a:solidFill>
                  <a:schemeClr val="accent1">
                    <a:lumMod val="50000"/>
                  </a:schemeClr>
                </a:solidFill>
              </a:rPr>
              <a:t> A[</a:t>
            </a:r>
            <a:r>
              <a:rPr lang="en-US" sz="2000" dirty="0" err="1" smtClean="0">
                <a:solidFill>
                  <a:schemeClr val="accent1">
                    <a:lumMod val="50000"/>
                  </a:schemeClr>
                </a:solidFill>
              </a:rPr>
              <a:t>i</a:t>
            </a:r>
            <a:r>
              <a:rPr lang="en-US" sz="2000" dirty="0" smtClean="0">
                <a:solidFill>
                  <a:schemeClr val="accent1">
                    <a:lumMod val="50000"/>
                  </a:schemeClr>
                </a:solidFill>
              </a:rPr>
              <a:t>] = </a:t>
            </a:r>
            <a:r>
              <a:rPr lang="en-US" sz="2000" dirty="0" smtClean="0">
                <a:solidFill>
                  <a:schemeClr val="accent1">
                    <a:lumMod val="50000"/>
                  </a:schemeClr>
                </a:solidFill>
                <a:latin typeface="Symbol" charset="0"/>
              </a:rPr>
              <a:t>e </a:t>
            </a:r>
            <a:r>
              <a:rPr lang="en-US" sz="2000" dirty="0" smtClean="0">
                <a:solidFill>
                  <a:schemeClr val="accent1">
                    <a:lumMod val="50000"/>
                  </a:schemeClr>
                </a:solidFill>
              </a:rPr>
              <a:t>||A||</a:t>
            </a:r>
            <a:r>
              <a:rPr lang="en-US" sz="2000" baseline="-25000" dirty="0" smtClean="0">
                <a:solidFill>
                  <a:schemeClr val="accent1">
                    <a:lumMod val="50000"/>
                  </a:schemeClr>
                </a:solidFill>
              </a:rPr>
              <a:t>1</a:t>
            </a:r>
            <a:r>
              <a:rPr lang="en-US" sz="2000" dirty="0" smtClean="0">
                <a:solidFill>
                  <a:schemeClr val="accent1">
                    <a:lumMod val="50000"/>
                  </a:schemeClr>
                </a:solidFill>
              </a:rPr>
              <a:t>/2  </a:t>
            </a:r>
            <a:r>
              <a:rPr lang="en-US" sz="2000" dirty="0" smtClean="0"/>
              <a:t>(</a:t>
            </a:r>
            <a:r>
              <a:rPr lang="en-US" sz="2000" dirty="0" err="1" smtClean="0"/>
              <a:t>paarweise</a:t>
            </a:r>
            <a:r>
              <a:rPr lang="en-US" sz="2000" dirty="0" smtClean="0"/>
              <a:t> </a:t>
            </a:r>
            <a:r>
              <a:rPr lang="en-US" sz="2000" dirty="0" err="1" smtClean="0"/>
              <a:t>Unabh</a:t>
            </a:r>
            <a:r>
              <a:rPr lang="en-US" sz="2000" dirty="0" smtClean="0"/>
              <a:t>. von </a:t>
            </a:r>
            <a:r>
              <a:rPr lang="en-US" sz="2000" dirty="0" smtClean="0">
                <a:solidFill>
                  <a:schemeClr val="accent1">
                    <a:lumMod val="50000"/>
                  </a:schemeClr>
                </a:solidFill>
              </a:rPr>
              <a:t>h</a:t>
            </a:r>
            <a:r>
              <a:rPr lang="en-US" sz="2000" dirty="0" smtClean="0">
                <a:solidFill>
                  <a:schemeClr val="bg2"/>
                </a:solidFill>
              </a:rPr>
              <a:t>)</a:t>
            </a:r>
          </a:p>
          <a:p>
            <a:pPr marL="57150" indent="0" eaLnBrk="1" hangingPunct="1">
              <a:spcBef>
                <a:spcPct val="50000"/>
              </a:spcBef>
              <a:buNone/>
              <a:defRPr/>
            </a:pPr>
            <a:r>
              <a:rPr lang="en-US" sz="2400" dirty="0" err="1" smtClean="0"/>
              <a:t>Fehler</a:t>
            </a:r>
            <a:r>
              <a:rPr lang="en-US" sz="2400" dirty="0" smtClean="0"/>
              <a:t>, </a:t>
            </a:r>
            <a:r>
              <a:rPr lang="en-US" sz="2400" dirty="0" err="1" smtClean="0"/>
              <a:t>wenn</a:t>
            </a:r>
            <a:endParaRPr lang="en-US" sz="2400" dirty="0" smtClean="0"/>
          </a:p>
          <a:p>
            <a:pPr lvl="1" eaLnBrk="1" hangingPunct="1">
              <a:lnSpc>
                <a:spcPct val="120000"/>
              </a:lnSpc>
              <a:spcBef>
                <a:spcPct val="50000"/>
              </a:spcBef>
              <a:defRPr/>
            </a:pPr>
            <a:r>
              <a:rPr lang="en-US" sz="2000" dirty="0" err="1" smtClean="0">
                <a:solidFill>
                  <a:schemeClr val="accent1">
                    <a:lumMod val="50000"/>
                  </a:schemeClr>
                </a:solidFill>
              </a:rPr>
              <a:t>Pr</a:t>
            </a:r>
            <a:r>
              <a:rPr lang="en-US" sz="2000" dirty="0" smtClean="0">
                <a:solidFill>
                  <a:schemeClr val="accent1">
                    <a:lumMod val="50000"/>
                  </a:schemeClr>
                </a:solidFill>
              </a:rPr>
              <a:t>[</a:t>
            </a:r>
            <a:r>
              <a:rPr lang="en-US" sz="2000" dirty="0" err="1" smtClean="0">
                <a:solidFill>
                  <a:schemeClr val="accent1">
                    <a:lumMod val="50000"/>
                  </a:schemeClr>
                </a:solidFill>
              </a:rPr>
              <a:t>X</a:t>
            </a:r>
            <a:r>
              <a:rPr lang="en-US" sz="2000" baseline="-25000" dirty="0" err="1" smtClean="0">
                <a:solidFill>
                  <a:schemeClr val="accent1">
                    <a:lumMod val="50000"/>
                  </a:schemeClr>
                </a:solidFill>
              </a:rPr>
              <a:t>k,j</a:t>
            </a:r>
            <a:r>
              <a:rPr lang="en-US" sz="2000" baseline="-25000" dirty="0" smtClean="0">
                <a:solidFill>
                  <a:schemeClr val="accent1">
                    <a:lumMod val="50000"/>
                  </a:schemeClr>
                </a:solidFill>
              </a:rPr>
              <a:t> </a:t>
            </a:r>
            <a:r>
              <a:rPr lang="en-US" sz="2000" dirty="0" smtClean="0">
                <a:solidFill>
                  <a:schemeClr val="accent1">
                    <a:lumMod val="50000"/>
                  </a:schemeClr>
                </a:solidFill>
                <a:sym typeface="Symbol" charset="0"/>
              </a:rPr>
              <a:t></a:t>
            </a:r>
            <a:r>
              <a:rPr lang="en-US" sz="2000" dirty="0" smtClean="0">
                <a:solidFill>
                  <a:schemeClr val="accent1">
                    <a:lumMod val="50000"/>
                  </a:schemeClr>
                </a:solidFill>
              </a:rPr>
              <a:t> </a:t>
            </a:r>
            <a:r>
              <a:rPr lang="en-US" sz="2000" dirty="0" smtClean="0">
                <a:solidFill>
                  <a:schemeClr val="accent1">
                    <a:lumMod val="50000"/>
                  </a:schemeClr>
                </a:solidFill>
                <a:latin typeface="Symbol" charset="0"/>
              </a:rPr>
              <a:t>e</a:t>
            </a:r>
            <a:r>
              <a:rPr lang="en-US" sz="2000" dirty="0" smtClean="0">
                <a:solidFill>
                  <a:schemeClr val="accent1">
                    <a:lumMod val="50000"/>
                  </a:schemeClr>
                </a:solidFill>
              </a:rPr>
              <a:t>||A||</a:t>
            </a:r>
            <a:r>
              <a:rPr lang="en-US" sz="2000" baseline="-25000" dirty="0" smtClean="0">
                <a:solidFill>
                  <a:schemeClr val="accent1">
                    <a:lumMod val="50000"/>
                  </a:schemeClr>
                </a:solidFill>
              </a:rPr>
              <a:t>1</a:t>
            </a:r>
            <a:r>
              <a:rPr lang="en-US" sz="2000" dirty="0" smtClean="0">
                <a:solidFill>
                  <a:schemeClr val="accent1">
                    <a:lumMod val="50000"/>
                  </a:schemeClr>
                </a:solidFill>
              </a:rPr>
              <a:t>] = </a:t>
            </a:r>
            <a:r>
              <a:rPr lang="en-US" sz="2000" dirty="0" err="1" smtClean="0">
                <a:solidFill>
                  <a:schemeClr val="accent1">
                    <a:lumMod val="50000"/>
                  </a:schemeClr>
                </a:solidFill>
              </a:rPr>
              <a:t>Pr</a:t>
            </a:r>
            <a:r>
              <a:rPr lang="en-US" sz="2000" dirty="0" smtClean="0">
                <a:solidFill>
                  <a:schemeClr val="accent1">
                    <a:lumMod val="50000"/>
                  </a:schemeClr>
                </a:solidFill>
              </a:rPr>
              <a:t>[</a:t>
            </a:r>
            <a:r>
              <a:rPr lang="en-US" sz="2000" dirty="0" err="1" smtClean="0">
                <a:solidFill>
                  <a:schemeClr val="accent1">
                    <a:lumMod val="50000"/>
                  </a:schemeClr>
                </a:solidFill>
              </a:rPr>
              <a:t>X</a:t>
            </a:r>
            <a:r>
              <a:rPr lang="en-US" sz="2000" baseline="-25000" dirty="0" err="1" smtClean="0">
                <a:solidFill>
                  <a:schemeClr val="accent1">
                    <a:lumMod val="50000"/>
                  </a:schemeClr>
                </a:solidFill>
              </a:rPr>
              <a:t>k,j</a:t>
            </a:r>
            <a:r>
              <a:rPr lang="en-US" sz="2000" baseline="-25000" dirty="0" smtClean="0">
                <a:solidFill>
                  <a:schemeClr val="accent1">
                    <a:lumMod val="50000"/>
                  </a:schemeClr>
                </a:solidFill>
              </a:rPr>
              <a:t> </a:t>
            </a:r>
            <a:r>
              <a:rPr lang="en-US" sz="2000" dirty="0" smtClean="0">
                <a:solidFill>
                  <a:schemeClr val="accent1">
                    <a:lumMod val="50000"/>
                  </a:schemeClr>
                </a:solidFill>
                <a:sym typeface="Symbol" charset="0"/>
              </a:rPr>
              <a:t></a:t>
            </a:r>
            <a:r>
              <a:rPr lang="en-US" sz="2000" dirty="0" smtClean="0">
                <a:solidFill>
                  <a:schemeClr val="accent1">
                    <a:lumMod val="50000"/>
                  </a:schemeClr>
                </a:solidFill>
              </a:rPr>
              <a:t> 2E[</a:t>
            </a:r>
            <a:r>
              <a:rPr lang="en-US" sz="2000" dirty="0" err="1" smtClean="0">
                <a:solidFill>
                  <a:schemeClr val="accent1">
                    <a:lumMod val="50000"/>
                  </a:schemeClr>
                </a:solidFill>
              </a:rPr>
              <a:t>X</a:t>
            </a:r>
            <a:r>
              <a:rPr lang="en-US" sz="2000" baseline="-25000" dirty="0" err="1" smtClean="0">
                <a:solidFill>
                  <a:schemeClr val="accent1">
                    <a:lumMod val="50000"/>
                  </a:schemeClr>
                </a:solidFill>
              </a:rPr>
              <a:t>k,j</a:t>
            </a:r>
            <a:r>
              <a:rPr lang="en-US" sz="2000" dirty="0" smtClean="0">
                <a:solidFill>
                  <a:schemeClr val="accent1">
                    <a:lumMod val="50000"/>
                  </a:schemeClr>
                </a:solidFill>
              </a:rPr>
              <a:t>]] </a:t>
            </a:r>
            <a:r>
              <a:rPr lang="en-US" sz="2000" dirty="0" smtClean="0">
                <a:solidFill>
                  <a:schemeClr val="accent1">
                    <a:lumMod val="50000"/>
                  </a:schemeClr>
                </a:solidFill>
                <a:sym typeface="Symbol" charset="0"/>
              </a:rPr>
              <a:t></a:t>
            </a:r>
            <a:r>
              <a:rPr lang="en-US" sz="2000" dirty="0" smtClean="0">
                <a:solidFill>
                  <a:schemeClr val="accent1">
                    <a:lumMod val="50000"/>
                  </a:schemeClr>
                </a:solidFill>
              </a:rPr>
              <a:t> 1/2   </a:t>
            </a:r>
            <a:r>
              <a:rPr lang="en-US" sz="2000" dirty="0" err="1" smtClean="0"/>
              <a:t>über</a:t>
            </a:r>
            <a:r>
              <a:rPr lang="en-US" sz="2000" dirty="0" smtClean="0"/>
              <a:t> </a:t>
            </a:r>
            <a:r>
              <a:rPr lang="en-US" sz="2000" dirty="0" smtClean="0">
                <a:solidFill>
                  <a:srgbClr val="CC3300"/>
                </a:solidFill>
              </a:rPr>
              <a:t>Markov </a:t>
            </a:r>
            <a:r>
              <a:rPr lang="en-US" sz="2000" dirty="0" err="1" smtClean="0">
                <a:solidFill>
                  <a:srgbClr val="CC3300"/>
                </a:solidFill>
              </a:rPr>
              <a:t>Ungl</a:t>
            </a:r>
            <a:r>
              <a:rPr lang="en-US" sz="2000" dirty="0" smtClean="0">
                <a:solidFill>
                  <a:srgbClr val="CC3300"/>
                </a:solidFill>
              </a:rPr>
              <a:t>.</a:t>
            </a:r>
            <a:endParaRPr lang="en-US" sz="2000" dirty="0" smtClean="0"/>
          </a:p>
          <a:p>
            <a:pPr eaLnBrk="1" hangingPunct="1">
              <a:lnSpc>
                <a:spcPct val="120000"/>
              </a:lnSpc>
              <a:spcBef>
                <a:spcPct val="50000"/>
              </a:spcBef>
              <a:defRPr/>
            </a:pPr>
            <a:r>
              <a:rPr lang="en-US" sz="2400" dirty="0" smtClean="0">
                <a:cs typeface="+mn-cs"/>
              </a:rPr>
              <a:t>Also,  </a:t>
            </a:r>
            <a:r>
              <a:rPr lang="en-US" sz="2400" dirty="0" err="1" smtClean="0">
                <a:solidFill>
                  <a:schemeClr val="accent1">
                    <a:lumMod val="50000"/>
                  </a:schemeClr>
                </a:solidFill>
                <a:cs typeface="+mn-cs"/>
              </a:rPr>
              <a:t>Pr</a:t>
            </a:r>
            <a:r>
              <a:rPr lang="en-US" sz="2400" dirty="0" smtClean="0">
                <a:solidFill>
                  <a:schemeClr val="accent1">
                    <a:lumMod val="50000"/>
                  </a:schemeClr>
                </a:solidFill>
                <a:cs typeface="+mn-cs"/>
              </a:rPr>
              <a:t>[A</a:t>
            </a:r>
            <a:r>
              <a:rPr lang="ja-JP" altLang="en-US" sz="2400" dirty="0" smtClean="0">
                <a:solidFill>
                  <a:schemeClr val="accent1">
                    <a:lumMod val="50000"/>
                  </a:schemeClr>
                </a:solidFill>
                <a:latin typeface="Arial"/>
                <a:cs typeface="+mn-cs"/>
              </a:rPr>
              <a:t>’</a:t>
            </a:r>
            <a:r>
              <a:rPr lang="en-US" sz="2400" dirty="0" smtClean="0">
                <a:solidFill>
                  <a:schemeClr val="accent1">
                    <a:lumMod val="50000"/>
                  </a:schemeClr>
                </a:solidFill>
                <a:cs typeface="+mn-cs"/>
              </a:rPr>
              <a:t>[j]</a:t>
            </a:r>
            <a:r>
              <a:rPr lang="en-US" sz="2400" dirty="0" smtClean="0">
                <a:solidFill>
                  <a:schemeClr val="accent1">
                    <a:lumMod val="50000"/>
                  </a:schemeClr>
                </a:solidFill>
                <a:cs typeface="+mn-cs"/>
                <a:sym typeface="Symbol" charset="0"/>
              </a:rPr>
              <a:t></a:t>
            </a:r>
            <a:r>
              <a:rPr lang="en-US" sz="2400" dirty="0" smtClean="0">
                <a:solidFill>
                  <a:schemeClr val="accent1">
                    <a:lumMod val="50000"/>
                  </a:schemeClr>
                </a:solidFill>
                <a:cs typeface="+mn-cs"/>
              </a:rPr>
              <a:t> A[j] + </a:t>
            </a:r>
            <a:r>
              <a:rPr lang="en-US" sz="2400" dirty="0" smtClean="0">
                <a:solidFill>
                  <a:schemeClr val="accent1">
                    <a:lumMod val="50000"/>
                  </a:schemeClr>
                </a:solidFill>
                <a:latin typeface="Symbol" charset="0"/>
                <a:cs typeface="+mn-cs"/>
              </a:rPr>
              <a:t>e </a:t>
            </a:r>
            <a:r>
              <a:rPr lang="en-US" sz="2400" dirty="0" smtClean="0">
                <a:solidFill>
                  <a:schemeClr val="accent1">
                    <a:lumMod val="50000"/>
                  </a:schemeClr>
                </a:solidFill>
                <a:cs typeface="+mn-cs"/>
              </a:rPr>
              <a:t>||A||</a:t>
            </a:r>
            <a:r>
              <a:rPr lang="en-US" sz="2400" baseline="-25000" dirty="0" smtClean="0">
                <a:solidFill>
                  <a:schemeClr val="accent1">
                    <a:lumMod val="50000"/>
                  </a:schemeClr>
                </a:solidFill>
                <a:cs typeface="+mn-cs"/>
              </a:rPr>
              <a:t>1</a:t>
            </a:r>
            <a:r>
              <a:rPr lang="en-US" sz="2400" dirty="0" smtClean="0">
                <a:solidFill>
                  <a:schemeClr val="accent1">
                    <a:lumMod val="50000"/>
                  </a:schemeClr>
                </a:solidFill>
                <a:cs typeface="+mn-cs"/>
              </a:rPr>
              <a:t>] = </a:t>
            </a:r>
            <a:r>
              <a:rPr lang="en-US" sz="2400" dirty="0" err="1" smtClean="0">
                <a:solidFill>
                  <a:schemeClr val="accent1">
                    <a:lumMod val="50000"/>
                  </a:schemeClr>
                </a:solidFill>
                <a:cs typeface="+mn-cs"/>
              </a:rPr>
              <a:t>Pr</a:t>
            </a:r>
            <a:r>
              <a:rPr lang="en-US" sz="2400" dirty="0" smtClean="0">
                <a:solidFill>
                  <a:schemeClr val="accent1">
                    <a:lumMod val="50000"/>
                  </a:schemeClr>
                </a:solidFill>
                <a:cs typeface="+mn-cs"/>
              </a:rPr>
              <a:t>[</a:t>
            </a:r>
            <a:r>
              <a:rPr lang="en-US" sz="2400" dirty="0" smtClean="0">
                <a:solidFill>
                  <a:schemeClr val="accent1">
                    <a:lumMod val="50000"/>
                  </a:schemeClr>
                </a:solidFill>
                <a:cs typeface="+mn-cs"/>
                <a:sym typeface="Symbol" charset="0"/>
              </a:rPr>
              <a:t></a:t>
            </a:r>
            <a:r>
              <a:rPr lang="en-US" sz="2400" dirty="0" smtClean="0">
                <a:solidFill>
                  <a:schemeClr val="accent1">
                    <a:lumMod val="50000"/>
                  </a:schemeClr>
                </a:solidFill>
                <a:cs typeface="+mn-cs"/>
              </a:rPr>
              <a:t> k. </a:t>
            </a:r>
            <a:r>
              <a:rPr lang="en-US" sz="2400" dirty="0" err="1" smtClean="0">
                <a:solidFill>
                  <a:schemeClr val="accent1">
                    <a:lumMod val="50000"/>
                  </a:schemeClr>
                </a:solidFill>
                <a:cs typeface="+mn-cs"/>
              </a:rPr>
              <a:t>X</a:t>
            </a:r>
            <a:r>
              <a:rPr lang="en-US" sz="2400" baseline="-25000" dirty="0" err="1" smtClean="0">
                <a:solidFill>
                  <a:schemeClr val="accent1">
                    <a:lumMod val="50000"/>
                  </a:schemeClr>
                </a:solidFill>
                <a:cs typeface="+mn-cs"/>
              </a:rPr>
              <a:t>k,j</a:t>
            </a:r>
            <a:r>
              <a:rPr lang="en-US" sz="2400" dirty="0" smtClean="0">
                <a:solidFill>
                  <a:schemeClr val="accent1">
                    <a:lumMod val="50000"/>
                  </a:schemeClr>
                </a:solidFill>
                <a:cs typeface="+mn-cs"/>
              </a:rPr>
              <a:t>&gt;</a:t>
            </a:r>
            <a:r>
              <a:rPr lang="en-US" sz="2400" dirty="0" smtClean="0">
                <a:solidFill>
                  <a:schemeClr val="accent1">
                    <a:lumMod val="50000"/>
                  </a:schemeClr>
                </a:solidFill>
                <a:latin typeface="Symbol" charset="0"/>
                <a:cs typeface="+mn-cs"/>
              </a:rPr>
              <a:t>e </a:t>
            </a:r>
            <a:r>
              <a:rPr lang="en-US" sz="2400" dirty="0" smtClean="0">
                <a:solidFill>
                  <a:schemeClr val="accent1">
                    <a:lumMod val="50000"/>
                  </a:schemeClr>
                </a:solidFill>
                <a:cs typeface="+mn-cs"/>
              </a:rPr>
              <a:t>||A||</a:t>
            </a:r>
            <a:r>
              <a:rPr lang="en-US" sz="2400" baseline="-25000" dirty="0" smtClean="0">
                <a:solidFill>
                  <a:schemeClr val="accent1">
                    <a:lumMod val="50000"/>
                  </a:schemeClr>
                </a:solidFill>
                <a:cs typeface="+mn-cs"/>
              </a:rPr>
              <a:t>1</a:t>
            </a:r>
            <a:r>
              <a:rPr lang="en-US" sz="2400" dirty="0" smtClean="0">
                <a:solidFill>
                  <a:schemeClr val="accent1">
                    <a:lumMod val="50000"/>
                  </a:schemeClr>
                </a:solidFill>
                <a:cs typeface="+mn-cs"/>
              </a:rPr>
              <a:t>] </a:t>
            </a:r>
            <a:r>
              <a:rPr lang="en-US" sz="2400" dirty="0" smtClean="0">
                <a:solidFill>
                  <a:schemeClr val="accent1">
                    <a:lumMod val="50000"/>
                  </a:schemeClr>
                </a:solidFill>
                <a:cs typeface="+mn-cs"/>
                <a:sym typeface="Symbol" charset="0"/>
              </a:rPr>
              <a:t></a:t>
            </a:r>
            <a:r>
              <a:rPr lang="en-US" sz="2400" dirty="0" smtClean="0">
                <a:solidFill>
                  <a:schemeClr val="accent1">
                    <a:lumMod val="50000"/>
                  </a:schemeClr>
                </a:solidFill>
                <a:cs typeface="+mn-cs"/>
              </a:rPr>
              <a:t>1/2</a:t>
            </a:r>
            <a:r>
              <a:rPr lang="en-US" sz="2400" baseline="30000" dirty="0" smtClean="0">
                <a:solidFill>
                  <a:schemeClr val="accent1">
                    <a:lumMod val="50000"/>
                  </a:schemeClr>
                </a:solidFill>
                <a:cs typeface="+mn-cs"/>
              </a:rPr>
              <a:t>log 1/</a:t>
            </a:r>
            <a:r>
              <a:rPr lang="en-US" sz="2400" baseline="30000" dirty="0" smtClean="0">
                <a:solidFill>
                  <a:schemeClr val="accent1">
                    <a:lumMod val="50000"/>
                  </a:schemeClr>
                </a:solidFill>
                <a:latin typeface="Symbol" charset="0"/>
                <a:cs typeface="+mn-cs"/>
              </a:rPr>
              <a:t>d</a:t>
            </a:r>
            <a:r>
              <a:rPr lang="en-US" sz="2400" baseline="-25000" dirty="0" smtClean="0">
                <a:solidFill>
                  <a:schemeClr val="accent1">
                    <a:lumMod val="50000"/>
                  </a:schemeClr>
                </a:solidFill>
                <a:cs typeface="+mn-cs"/>
              </a:rPr>
              <a:t> </a:t>
            </a:r>
            <a:r>
              <a:rPr lang="en-US" sz="2400" dirty="0" smtClean="0">
                <a:solidFill>
                  <a:schemeClr val="accent1">
                    <a:lumMod val="50000"/>
                  </a:schemeClr>
                </a:solidFill>
                <a:cs typeface="+mn-cs"/>
              </a:rPr>
              <a:t>= </a:t>
            </a:r>
            <a:r>
              <a:rPr lang="en-US" sz="2400" dirty="0" smtClean="0">
                <a:solidFill>
                  <a:schemeClr val="accent1">
                    <a:lumMod val="50000"/>
                  </a:schemeClr>
                </a:solidFill>
                <a:latin typeface="Symbol" charset="0"/>
                <a:cs typeface="+mn-cs"/>
              </a:rPr>
              <a:t>d </a:t>
            </a:r>
            <a:endParaRPr lang="en-US" sz="2000" dirty="0" smtClean="0">
              <a:solidFill>
                <a:schemeClr val="accent1">
                  <a:lumMod val="50000"/>
                </a:schemeClr>
              </a:solidFill>
              <a:cs typeface="+mn-cs"/>
            </a:endParaRPr>
          </a:p>
          <a:p>
            <a:pPr eaLnBrk="1" hangingPunct="1">
              <a:lnSpc>
                <a:spcPct val="120000"/>
              </a:lnSpc>
              <a:spcBef>
                <a:spcPct val="50000"/>
              </a:spcBef>
              <a:defRPr/>
            </a:pPr>
            <a:r>
              <a:rPr lang="en-US" sz="2400" dirty="0" err="1" smtClean="0">
                <a:cs typeface="+mn-cs"/>
              </a:rPr>
              <a:t>Endergebnis</a:t>
            </a:r>
            <a:r>
              <a:rPr lang="en-US" sz="2400" dirty="0" smtClean="0">
                <a:cs typeface="+mn-cs"/>
              </a:rPr>
              <a:t>: </a:t>
            </a:r>
            <a:r>
              <a:rPr lang="en-US" sz="2400" dirty="0" smtClean="0">
                <a:solidFill>
                  <a:schemeClr val="accent1">
                    <a:lumMod val="50000"/>
                  </a:schemeClr>
                </a:solidFill>
                <a:cs typeface="+mn-cs"/>
              </a:rPr>
              <a:t>A[j] </a:t>
            </a:r>
            <a:r>
              <a:rPr lang="en-US" sz="2400" dirty="0" smtClean="0">
                <a:solidFill>
                  <a:schemeClr val="accent1">
                    <a:lumMod val="50000"/>
                  </a:schemeClr>
                </a:solidFill>
                <a:cs typeface="+mn-cs"/>
                <a:sym typeface="Symbol" charset="0"/>
              </a:rPr>
              <a:t></a:t>
            </a:r>
            <a:r>
              <a:rPr lang="en-US" sz="2400" dirty="0" smtClean="0">
                <a:solidFill>
                  <a:schemeClr val="accent1">
                    <a:lumMod val="50000"/>
                  </a:schemeClr>
                </a:solidFill>
                <a:cs typeface="+mn-cs"/>
              </a:rPr>
              <a:t> A</a:t>
            </a:r>
            <a:r>
              <a:rPr lang="de-DE" altLang="ja-JP" sz="2400" dirty="0" smtClean="0">
                <a:solidFill>
                  <a:schemeClr val="accent1">
                    <a:lumMod val="50000"/>
                  </a:schemeClr>
                </a:solidFill>
                <a:latin typeface="Arial"/>
                <a:cs typeface="+mn-cs"/>
              </a:rPr>
              <a:t>'</a:t>
            </a:r>
            <a:r>
              <a:rPr lang="en-US" sz="2400" dirty="0" smtClean="0">
                <a:solidFill>
                  <a:schemeClr val="accent1">
                    <a:lumMod val="50000"/>
                  </a:schemeClr>
                </a:solidFill>
                <a:cs typeface="+mn-cs"/>
              </a:rPr>
              <a:t>[j] </a:t>
            </a:r>
            <a:r>
              <a:rPr lang="en-US" sz="2400" dirty="0" smtClean="0">
                <a:cs typeface="+mn-cs"/>
              </a:rPr>
              <a:t>und </a:t>
            </a:r>
            <a:br>
              <a:rPr lang="en-US" sz="2400" dirty="0" smtClean="0">
                <a:cs typeface="+mn-cs"/>
              </a:rPr>
            </a:br>
            <a:r>
              <a:rPr lang="en-US" sz="2400" dirty="0" err="1" smtClean="0">
                <a:cs typeface="+mn-cs"/>
              </a:rPr>
              <a:t>mit</a:t>
            </a:r>
            <a:r>
              <a:rPr lang="en-US" sz="2400" dirty="0" smtClean="0">
                <a:cs typeface="+mn-cs"/>
              </a:rPr>
              <a:t> </a:t>
            </a:r>
            <a:r>
              <a:rPr lang="en-US" sz="2400" dirty="0" err="1" smtClean="0">
                <a:cs typeface="+mn-cs"/>
              </a:rPr>
              <a:t>Wahrscheinlichkeit</a:t>
            </a:r>
            <a:r>
              <a:rPr lang="en-US" sz="2400" dirty="0" smtClean="0">
                <a:cs typeface="+mn-cs"/>
              </a:rPr>
              <a:t> </a:t>
            </a:r>
            <a:r>
              <a:rPr lang="en-US" sz="2400" dirty="0" smtClean="0">
                <a:solidFill>
                  <a:schemeClr val="accent1">
                    <a:lumMod val="50000"/>
                  </a:schemeClr>
                </a:solidFill>
                <a:cs typeface="+mn-cs"/>
              </a:rPr>
              <a:t>1-</a:t>
            </a:r>
            <a:r>
              <a:rPr lang="en-US" sz="2400" dirty="0" smtClean="0">
                <a:solidFill>
                  <a:schemeClr val="accent1">
                    <a:lumMod val="50000"/>
                  </a:schemeClr>
                </a:solidFill>
                <a:latin typeface="Symbol" charset="0"/>
                <a:cs typeface="+mn-cs"/>
              </a:rPr>
              <a:t>d</a:t>
            </a:r>
            <a:r>
              <a:rPr lang="en-US" sz="2400" dirty="0" smtClean="0">
                <a:solidFill>
                  <a:schemeClr val="accent1">
                    <a:lumMod val="50000"/>
                  </a:schemeClr>
                </a:solidFill>
                <a:cs typeface="+mn-cs"/>
              </a:rPr>
              <a:t> </a:t>
            </a:r>
            <a:r>
              <a:rPr lang="en-US" sz="2400" dirty="0" smtClean="0">
                <a:cs typeface="+mn-cs"/>
              </a:rPr>
              <a:t>gilt  </a:t>
            </a:r>
            <a:r>
              <a:rPr lang="en-US" sz="2400" dirty="0" smtClean="0">
                <a:solidFill>
                  <a:schemeClr val="accent1">
                    <a:lumMod val="50000"/>
                  </a:schemeClr>
                </a:solidFill>
                <a:cs typeface="+mn-cs"/>
              </a:rPr>
              <a:t>A</a:t>
            </a:r>
            <a:r>
              <a:rPr lang="de-DE" altLang="ja-JP" sz="2400" dirty="0" smtClean="0">
                <a:solidFill>
                  <a:schemeClr val="accent1">
                    <a:lumMod val="50000"/>
                  </a:schemeClr>
                </a:solidFill>
                <a:latin typeface="Arial"/>
                <a:cs typeface="+mn-cs"/>
              </a:rPr>
              <a:t>'</a:t>
            </a:r>
            <a:r>
              <a:rPr lang="en-US" sz="2400" dirty="0" smtClean="0">
                <a:solidFill>
                  <a:schemeClr val="accent1">
                    <a:lumMod val="50000"/>
                  </a:schemeClr>
                </a:solidFill>
                <a:cs typeface="+mn-cs"/>
              </a:rPr>
              <a:t>[j]</a:t>
            </a:r>
            <a:r>
              <a:rPr lang="en-US" sz="2400" dirty="0" smtClean="0">
                <a:solidFill>
                  <a:schemeClr val="accent1">
                    <a:lumMod val="50000"/>
                  </a:schemeClr>
                </a:solidFill>
                <a:cs typeface="+mn-cs"/>
                <a:sym typeface="Symbol" charset="0"/>
              </a:rPr>
              <a:t>&lt;</a:t>
            </a:r>
            <a:r>
              <a:rPr lang="en-US" sz="2400" dirty="0" smtClean="0">
                <a:solidFill>
                  <a:schemeClr val="accent1">
                    <a:lumMod val="50000"/>
                  </a:schemeClr>
                </a:solidFill>
                <a:cs typeface="+mn-cs"/>
              </a:rPr>
              <a:t> A[j] + </a:t>
            </a:r>
            <a:r>
              <a:rPr lang="en-US" sz="2400" dirty="0" smtClean="0">
                <a:solidFill>
                  <a:schemeClr val="accent1">
                    <a:lumMod val="50000"/>
                  </a:schemeClr>
                </a:solidFill>
                <a:latin typeface="Symbol" charset="0"/>
                <a:cs typeface="+mn-cs"/>
              </a:rPr>
              <a:t>e</a:t>
            </a:r>
            <a:r>
              <a:rPr lang="en-US" sz="2400" dirty="0" smtClean="0">
                <a:solidFill>
                  <a:schemeClr val="accent1">
                    <a:lumMod val="50000"/>
                  </a:schemeClr>
                </a:solidFill>
                <a:cs typeface="+mn-cs"/>
              </a:rPr>
              <a:t> ||A||</a:t>
            </a:r>
            <a:r>
              <a:rPr lang="en-US" sz="2400" baseline="-25000" dirty="0" smtClean="0">
                <a:solidFill>
                  <a:schemeClr val="accent1">
                    <a:lumMod val="50000"/>
                  </a:schemeClr>
                </a:solidFill>
                <a:cs typeface="+mn-cs"/>
              </a:rPr>
              <a:t>1</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51</a:t>
            </a:fld>
            <a:endParaRPr lang="en-US" dirty="0"/>
          </a:p>
        </p:txBody>
      </p:sp>
      <p:sp>
        <p:nvSpPr>
          <p:cNvPr id="5"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9914777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Tafelbild der Abschätzung A‘[</a:t>
            </a:r>
            <a:r>
              <a:rPr lang="de-DE" dirty="0" err="1" smtClean="0"/>
              <a:t>j</a:t>
            </a:r>
            <a:r>
              <a:rPr lang="de-DE" dirty="0" smtClean="0"/>
              <a:t>] für A[</a:t>
            </a:r>
            <a:r>
              <a:rPr lang="de-DE" dirty="0" err="1" smtClean="0"/>
              <a:t>j</a:t>
            </a:r>
            <a:r>
              <a:rPr lang="de-DE" dirty="0" smtClean="0"/>
              <a:t>]</a:t>
            </a:r>
            <a:endParaRPr lang="de-DE" dirty="0"/>
          </a:p>
        </p:txBody>
      </p:sp>
      <p:pic>
        <p:nvPicPr>
          <p:cNvPr id="5" name="Inhaltsplatzhalter 4" descr="Screen Shot 2015-01-19 at 16.21.26.png"/>
          <p:cNvPicPr>
            <a:picLocks noGrp="1" noChangeAspect="1"/>
          </p:cNvPicPr>
          <p:nvPr>
            <p:ph idx="1"/>
          </p:nvPr>
        </p:nvPicPr>
        <p:blipFill>
          <a:blip r:embed="rId2">
            <a:extLst>
              <a:ext uri="{28A0092B-C50C-407E-A947-70E740481C1C}">
                <a14:useLocalDpi xmlns:a14="http://schemas.microsoft.com/office/drawing/2010/main" val="0"/>
              </a:ext>
            </a:extLst>
          </a:blip>
          <a:srcRect t="5071" b="507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52</a:t>
            </a:fld>
            <a:endParaRPr lang="de-DE"/>
          </a:p>
        </p:txBody>
      </p:sp>
      <p:sp>
        <p:nvSpPr>
          <p:cNvPr id="3" name="Textfeld 2"/>
          <p:cNvSpPr txBox="1"/>
          <p:nvPr/>
        </p:nvSpPr>
        <p:spPr>
          <a:xfrm>
            <a:off x="1043608" y="1124744"/>
            <a:ext cx="792088" cy="461665"/>
          </a:xfrm>
          <a:prstGeom prst="rect">
            <a:avLst/>
          </a:prstGeom>
          <a:solidFill>
            <a:srgbClr val="FFFFFF"/>
          </a:solidFill>
        </p:spPr>
        <p:txBody>
          <a:bodyPr wrap="square" rtlCol="0">
            <a:spAutoFit/>
          </a:bodyPr>
          <a:lstStyle/>
          <a:p>
            <a:r>
              <a:rPr lang="de-DE" sz="2400" dirty="0" smtClean="0"/>
              <a:t>A‘[</a:t>
            </a:r>
            <a:r>
              <a:rPr lang="de-DE" sz="2400" dirty="0" err="1" smtClean="0"/>
              <a:t>j</a:t>
            </a:r>
            <a:r>
              <a:rPr lang="de-DE" sz="2400" dirty="0" smtClean="0"/>
              <a:t>]</a:t>
            </a:r>
            <a:endParaRPr lang="de-DE" sz="2400" dirty="0"/>
          </a:p>
        </p:txBody>
      </p:sp>
    </p:spTree>
    <p:extLst>
      <p:ext uri="{BB962C8B-B14F-4D97-AF65-F5344CB8AC3E}">
        <p14:creationId xmlns:p14="http://schemas.microsoft.com/office/powerpoint/2010/main" val="2595481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Tafelbild der Abschätzung A‘[</a:t>
            </a:r>
            <a:r>
              <a:rPr lang="de-DE" dirty="0" err="1"/>
              <a:t>j</a:t>
            </a:r>
            <a:r>
              <a:rPr lang="de-DE" dirty="0"/>
              <a:t>] für A[</a:t>
            </a:r>
            <a:r>
              <a:rPr lang="de-DE" dirty="0" err="1"/>
              <a:t>j</a:t>
            </a:r>
            <a:r>
              <a:rPr lang="de-DE" dirty="0" smtClean="0"/>
              <a:t>] (2)</a:t>
            </a:r>
            <a:endParaRPr lang="de-DE" dirty="0"/>
          </a:p>
        </p:txBody>
      </p:sp>
      <p:pic>
        <p:nvPicPr>
          <p:cNvPr id="5" name="Inhaltsplatzhalter 4" descr="Screen Shot 2015-01-19 at 16.21.41.png"/>
          <p:cNvPicPr>
            <a:picLocks noGrp="1" noChangeAspect="1"/>
          </p:cNvPicPr>
          <p:nvPr>
            <p:ph idx="1"/>
          </p:nvPr>
        </p:nvPicPr>
        <p:blipFill>
          <a:blip r:embed="rId2">
            <a:extLst>
              <a:ext uri="{28A0092B-C50C-407E-A947-70E740481C1C}">
                <a14:useLocalDpi xmlns:a14="http://schemas.microsoft.com/office/drawing/2010/main" val="0"/>
              </a:ext>
            </a:extLst>
          </a:blip>
          <a:srcRect t="4681" b="4681"/>
          <a:stretch>
            <a:fillRect/>
          </a:stretch>
        </p:blipFill>
        <p:spPr/>
      </p:pic>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53</a:t>
            </a:fld>
            <a:endParaRPr lang="de-DE"/>
          </a:p>
        </p:txBody>
      </p:sp>
      <p:sp>
        <p:nvSpPr>
          <p:cNvPr id="3" name="Rechteck 2"/>
          <p:cNvSpPr/>
          <p:nvPr/>
        </p:nvSpPr>
        <p:spPr>
          <a:xfrm>
            <a:off x="530415" y="4599400"/>
            <a:ext cx="1008112" cy="2880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50636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5536" y="281208"/>
            <a:ext cx="8686800" cy="987552"/>
          </a:xfrm>
        </p:spPr>
        <p:txBody>
          <a:bodyPr>
            <a:normAutofit/>
          </a:bodyPr>
          <a:lstStyle/>
          <a:p>
            <a:pPr>
              <a:defRPr/>
            </a:pPr>
            <a:r>
              <a:rPr lang="en-US" dirty="0" err="1" smtClean="0"/>
              <a:t>Zählen</a:t>
            </a:r>
            <a:r>
              <a:rPr lang="en-US" dirty="0" smtClean="0"/>
              <a:t> der </a:t>
            </a:r>
            <a:r>
              <a:rPr lang="en-US" dirty="0" err="1" smtClean="0"/>
              <a:t>Anzahl</a:t>
            </a:r>
            <a:r>
              <a:rPr lang="en-US" dirty="0" smtClean="0"/>
              <a:t> der </a:t>
            </a:r>
            <a:r>
              <a:rPr lang="en-US" dirty="0" err="1" smtClean="0"/>
              <a:t>verschiedenen</a:t>
            </a:r>
            <a:r>
              <a:rPr lang="en-US" dirty="0" smtClean="0"/>
              <a:t> </a:t>
            </a:r>
            <a:r>
              <a:rPr lang="en-US" dirty="0" err="1" smtClean="0"/>
              <a:t>Elemente</a:t>
            </a:r>
            <a:endParaRPr lang="en-US" dirty="0"/>
          </a:p>
        </p:txBody>
      </p:sp>
      <p:sp>
        <p:nvSpPr>
          <p:cNvPr id="24580" name="Rectangle 3"/>
          <p:cNvSpPr>
            <a:spLocks noGrp="1" noChangeArrowheads="1"/>
          </p:cNvSpPr>
          <p:nvPr>
            <p:ph idx="1"/>
          </p:nvPr>
        </p:nvSpPr>
        <p:spPr/>
        <p:txBody>
          <a:bodyPr/>
          <a:lstStyle/>
          <a:p>
            <a:r>
              <a:rPr lang="en-US" b="1" dirty="0" smtClean="0">
                <a:solidFill>
                  <a:srgbClr val="D60093"/>
                </a:solidFill>
              </a:rPr>
              <a:t>Problem:</a:t>
            </a:r>
          </a:p>
          <a:p>
            <a:pPr lvl="1"/>
            <a:r>
              <a:rPr lang="en-US" dirty="0" err="1" smtClean="0"/>
              <a:t>Datenstrom</a:t>
            </a:r>
            <a:r>
              <a:rPr lang="en-US" dirty="0" smtClean="0"/>
              <a:t> </a:t>
            </a:r>
            <a:r>
              <a:rPr lang="en-US" dirty="0" err="1" smtClean="0"/>
              <a:t>enthält</a:t>
            </a:r>
            <a:r>
              <a:rPr lang="en-US" dirty="0" smtClean="0"/>
              <a:t> </a:t>
            </a:r>
            <a:r>
              <a:rPr lang="en-US" dirty="0" err="1" smtClean="0"/>
              <a:t>Elemente</a:t>
            </a:r>
            <a:r>
              <a:rPr lang="en-US" dirty="0" smtClean="0"/>
              <a:t> </a:t>
            </a:r>
            <a:br>
              <a:rPr lang="en-US" dirty="0" smtClean="0"/>
            </a:br>
            <a:r>
              <a:rPr lang="en-US" dirty="0" err="1" smtClean="0"/>
              <a:t>aus</a:t>
            </a:r>
            <a:r>
              <a:rPr lang="en-US" dirty="0" smtClean="0"/>
              <a:t> </a:t>
            </a:r>
            <a:r>
              <a:rPr lang="en-US" dirty="0" err="1" smtClean="0"/>
              <a:t>Grundmenge</a:t>
            </a:r>
            <a:r>
              <a:rPr lang="en-US" dirty="0" smtClean="0"/>
              <a:t> der </a:t>
            </a:r>
            <a:r>
              <a:rPr lang="en-US" dirty="0" err="1" smtClean="0"/>
              <a:t>Größe</a:t>
            </a:r>
            <a:r>
              <a:rPr lang="en-US" dirty="0" smtClean="0"/>
              <a:t> </a:t>
            </a:r>
            <a:r>
              <a:rPr lang="en-US" b="1" i="1" dirty="0" smtClean="0"/>
              <a:t>N</a:t>
            </a:r>
            <a:endParaRPr lang="en-US" b="1" dirty="0" smtClean="0"/>
          </a:p>
          <a:p>
            <a:pPr lvl="1"/>
            <a:r>
              <a:rPr lang="en-US" dirty="0" err="1" smtClean="0"/>
              <a:t>Gesucht</a:t>
            </a:r>
            <a:r>
              <a:rPr lang="en-US" dirty="0" smtClean="0"/>
              <a:t> </a:t>
            </a:r>
            <a:r>
              <a:rPr lang="en-US" dirty="0" err="1" smtClean="0"/>
              <a:t>ist</a:t>
            </a:r>
            <a:r>
              <a:rPr lang="en-US" dirty="0" smtClean="0"/>
              <a:t> </a:t>
            </a:r>
            <a:r>
              <a:rPr lang="en-US" dirty="0" err="1" smtClean="0"/>
              <a:t>Anzahl</a:t>
            </a:r>
            <a:r>
              <a:rPr lang="en-US" dirty="0" smtClean="0"/>
              <a:t> der </a:t>
            </a:r>
            <a:r>
              <a:rPr lang="en-US" dirty="0" err="1" smtClean="0"/>
              <a:t>verschiedenen</a:t>
            </a:r>
            <a:r>
              <a:rPr lang="en-US" dirty="0" smtClean="0"/>
              <a:t> </a:t>
            </a:r>
            <a:r>
              <a:rPr lang="en-US" dirty="0" err="1" smtClean="0"/>
              <a:t>Elemente</a:t>
            </a:r>
            <a:r>
              <a:rPr lang="en-US" dirty="0" smtClean="0"/>
              <a:t> </a:t>
            </a:r>
            <a:br>
              <a:rPr lang="en-US" dirty="0" smtClean="0"/>
            </a:br>
            <a:r>
              <a:rPr lang="en-US" dirty="0" smtClean="0"/>
              <a:t>in </a:t>
            </a:r>
            <a:r>
              <a:rPr lang="en-US" dirty="0" err="1" smtClean="0"/>
              <a:t>einem</a:t>
            </a:r>
            <a:r>
              <a:rPr lang="en-US" dirty="0" smtClean="0"/>
              <a:t> </a:t>
            </a:r>
            <a:r>
              <a:rPr lang="en-US" dirty="0" err="1" smtClean="0"/>
              <a:t>gesamten</a:t>
            </a:r>
            <a:r>
              <a:rPr lang="en-US" dirty="0" smtClean="0"/>
              <a:t>  </a:t>
            </a:r>
            <a:r>
              <a:rPr lang="en-US" dirty="0" err="1" smtClean="0"/>
              <a:t>bisheringen</a:t>
            </a:r>
            <a:r>
              <a:rPr lang="en-US" dirty="0" smtClean="0"/>
              <a:t> Strom </a:t>
            </a:r>
            <a:r>
              <a:rPr lang="en-US" dirty="0" err="1" smtClean="0"/>
              <a:t>zu</a:t>
            </a:r>
            <a:r>
              <a:rPr lang="en-US" dirty="0" smtClean="0"/>
              <a:t> </a:t>
            </a:r>
            <a:r>
              <a:rPr lang="en-US" dirty="0" err="1" smtClean="0"/>
              <a:t>einem</a:t>
            </a:r>
            <a:r>
              <a:rPr lang="en-US" dirty="0" smtClean="0"/>
              <a:t> </a:t>
            </a:r>
            <a:r>
              <a:rPr lang="en-US" dirty="0" err="1" smtClean="0"/>
              <a:t>Zeitpunkt</a:t>
            </a:r>
            <a:r>
              <a:rPr lang="en-US" dirty="0" smtClean="0"/>
              <a:t>, </a:t>
            </a:r>
            <a:r>
              <a:rPr lang="en-US" dirty="0" err="1" smtClean="0"/>
              <a:t>zu</a:t>
            </a:r>
            <a:r>
              <a:rPr lang="en-US" dirty="0" smtClean="0"/>
              <a:t> </a:t>
            </a:r>
            <a:r>
              <a:rPr lang="en-US" dirty="0" err="1" smtClean="0"/>
              <a:t>dem</a:t>
            </a:r>
            <a:r>
              <a:rPr lang="en-US" dirty="0" smtClean="0"/>
              <a:t> </a:t>
            </a:r>
            <a:r>
              <a:rPr lang="en-US" dirty="0" err="1" smtClean="0"/>
              <a:t>Fenster</a:t>
            </a:r>
            <a:r>
              <a:rPr lang="en-US" dirty="0" smtClean="0"/>
              <a:t> </a:t>
            </a:r>
            <a:r>
              <a:rPr lang="en-US" dirty="0" err="1" smtClean="0"/>
              <a:t>ausgewertet</a:t>
            </a:r>
            <a:r>
              <a:rPr lang="en-US" dirty="0" smtClean="0"/>
              <a:t> </a:t>
            </a:r>
            <a:r>
              <a:rPr lang="en-US" dirty="0" err="1" smtClean="0"/>
              <a:t>wird</a:t>
            </a:r>
            <a:endParaRPr lang="en-US" dirty="0" smtClean="0"/>
          </a:p>
          <a:p>
            <a:pPr lvl="8"/>
            <a:endParaRPr lang="en-US" dirty="0" smtClean="0"/>
          </a:p>
          <a:p>
            <a:r>
              <a:rPr lang="en-US" b="1" dirty="0" err="1" smtClean="0">
                <a:solidFill>
                  <a:srgbClr val="0000FF"/>
                </a:solidFill>
              </a:rPr>
              <a:t>Naiver</a:t>
            </a:r>
            <a:r>
              <a:rPr lang="en-US" b="1" dirty="0" smtClean="0">
                <a:solidFill>
                  <a:srgbClr val="0000FF"/>
                </a:solidFill>
              </a:rPr>
              <a:t> </a:t>
            </a:r>
            <a:r>
              <a:rPr lang="en-US" b="1" dirty="0" err="1" smtClean="0">
                <a:solidFill>
                  <a:srgbClr val="0000FF"/>
                </a:solidFill>
              </a:rPr>
              <a:t>Ansatz</a:t>
            </a:r>
            <a:r>
              <a:rPr lang="en-US" b="1" dirty="0" smtClean="0">
                <a:solidFill>
                  <a:srgbClr val="0000FF"/>
                </a:solidFill>
              </a:rPr>
              <a:t>:</a:t>
            </a:r>
            <a:r>
              <a:rPr lang="en-US" dirty="0" smtClean="0">
                <a:solidFill>
                  <a:srgbClr val="0000FF"/>
                </a:solidFill>
              </a:rPr>
              <a:t> </a:t>
            </a:r>
            <a:br>
              <a:rPr lang="en-US" dirty="0" smtClean="0">
                <a:solidFill>
                  <a:srgbClr val="0000FF"/>
                </a:solidFill>
              </a:rPr>
            </a:br>
            <a:r>
              <a:rPr lang="en-US" dirty="0" err="1" smtClean="0"/>
              <a:t>Speichere</a:t>
            </a:r>
            <a:r>
              <a:rPr lang="en-US" dirty="0" smtClean="0"/>
              <a:t> </a:t>
            </a:r>
            <a:r>
              <a:rPr lang="en-US" dirty="0" err="1" smtClean="0"/>
              <a:t>gesehene</a:t>
            </a:r>
            <a:r>
              <a:rPr lang="en-US" dirty="0" smtClean="0"/>
              <a:t> </a:t>
            </a:r>
            <a:r>
              <a:rPr lang="en-US" dirty="0" err="1" smtClean="0"/>
              <a:t>Elemente</a:t>
            </a:r>
            <a:r>
              <a:rPr lang="en-US" dirty="0" smtClean="0"/>
              <a:t> </a:t>
            </a:r>
            <a:br>
              <a:rPr lang="en-US" dirty="0" smtClean="0"/>
            </a:br>
            <a:r>
              <a:rPr lang="en-US" dirty="0" smtClean="0"/>
              <a:t>in </a:t>
            </a:r>
            <a:r>
              <a:rPr lang="en-US" dirty="0" err="1" smtClean="0"/>
              <a:t>Hashtabelle</a:t>
            </a:r>
            <a:r>
              <a:rPr lang="en-US" dirty="0" smtClean="0"/>
              <a:t> </a:t>
            </a:r>
            <a:r>
              <a:rPr lang="en-US" dirty="0" err="1" smtClean="0"/>
              <a:t>als</a:t>
            </a:r>
            <a:r>
              <a:rPr lang="en-US" dirty="0" smtClean="0"/>
              <a:t> </a:t>
            </a:r>
            <a:r>
              <a:rPr lang="en-US" dirty="0" err="1" smtClean="0"/>
              <a:t>Synopse</a:t>
            </a:r>
            <a:endParaRPr lang="en-US" dirty="0" smtClean="0"/>
          </a:p>
        </p:txBody>
      </p:sp>
      <p:sp>
        <p:nvSpPr>
          <p:cNvPr id="24578" name="Slide Number Placeholder 5"/>
          <p:cNvSpPr>
            <a:spLocks noGrp="1"/>
          </p:cNvSpPr>
          <p:nvPr>
            <p:ph type="sldNum" sz="quarter" idx="12"/>
          </p:nvPr>
        </p:nvSpPr>
        <p:spPr bwMode="auto">
          <a:noFill/>
          <a:ln>
            <a:miter lim="800000"/>
            <a:headEnd/>
            <a:tailEnd/>
          </a:ln>
        </p:spPr>
        <p:txBody>
          <a:bodyPr/>
          <a:lstStyle/>
          <a:p>
            <a:fld id="{8EA734A5-3188-4C42-9087-0ED06D89AEDF}" type="slidenum">
              <a:rPr lang="en-US" smtClean="0">
                <a:latin typeface="Calibri" pitchFamily="34" charset="0"/>
                <a:ea typeface="ＭＳ Ｐゴシック" pitchFamily="34" charset="-128"/>
              </a:rPr>
              <a:pPr/>
              <a:t>54</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18589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p:cNvSpPr>
            <a:spLocks noGrp="1" noChangeArrowheads="1"/>
          </p:cNvSpPr>
          <p:nvPr>
            <p:ph type="title"/>
          </p:nvPr>
        </p:nvSpPr>
        <p:spPr>
          <a:xfrm>
            <a:off x="323528" y="214536"/>
            <a:ext cx="8291264" cy="838200"/>
          </a:xfrm>
        </p:spPr>
        <p:txBody>
          <a:bodyPr/>
          <a:lstStyle/>
          <a:p>
            <a:pPr eaLnBrk="1" hangingPunct="1">
              <a:defRPr/>
            </a:pPr>
            <a:r>
              <a:rPr lang="en-US" dirty="0" err="1" smtClean="0">
                <a:cs typeface="+mj-cs"/>
              </a:rPr>
              <a:t>Anzahl</a:t>
            </a:r>
            <a:r>
              <a:rPr lang="en-US" dirty="0" smtClean="0">
                <a:cs typeface="+mj-cs"/>
              </a:rPr>
              <a:t> </a:t>
            </a:r>
            <a:r>
              <a:rPr lang="en-US" b="1" dirty="0" err="1" smtClean="0">
                <a:cs typeface="+mj-cs"/>
              </a:rPr>
              <a:t>verschiedener</a:t>
            </a:r>
            <a:r>
              <a:rPr lang="en-US" dirty="0" smtClean="0">
                <a:cs typeface="+mj-cs"/>
              </a:rPr>
              <a:t> </a:t>
            </a:r>
            <a:r>
              <a:rPr lang="en-US" dirty="0" err="1" smtClean="0">
                <a:cs typeface="+mj-cs"/>
              </a:rPr>
              <a:t>Werte</a:t>
            </a:r>
            <a:r>
              <a:rPr lang="en-US" dirty="0" smtClean="0">
                <a:cs typeface="+mj-cs"/>
              </a:rPr>
              <a:t> </a:t>
            </a:r>
            <a:r>
              <a:rPr lang="en-US" dirty="0" err="1" smtClean="0">
                <a:cs typeface="+mj-cs"/>
              </a:rPr>
              <a:t>abschätzen</a:t>
            </a:r>
            <a:endParaRPr lang="en-US" dirty="0" smtClean="0">
              <a:cs typeface="+mj-cs"/>
            </a:endParaRPr>
          </a:p>
        </p:txBody>
      </p:sp>
      <p:sp>
        <p:nvSpPr>
          <p:cNvPr id="850947" name="Rectangle 3"/>
          <p:cNvSpPr>
            <a:spLocks noGrp="1" noChangeArrowheads="1"/>
          </p:cNvSpPr>
          <p:nvPr>
            <p:ph type="body" idx="1"/>
          </p:nvPr>
        </p:nvSpPr>
        <p:spPr>
          <a:xfrm>
            <a:off x="0" y="1066800"/>
            <a:ext cx="8947150" cy="5521325"/>
          </a:xfrm>
        </p:spPr>
        <p:txBody>
          <a:bodyPr/>
          <a:lstStyle/>
          <a:p>
            <a:pPr eaLnBrk="1" hangingPunct="1">
              <a:lnSpc>
                <a:spcPct val="85000"/>
              </a:lnSpc>
              <a:defRPr/>
            </a:pPr>
            <a:r>
              <a:rPr lang="en-US" dirty="0" err="1" smtClean="0">
                <a:solidFill>
                  <a:srgbClr val="0F05FF"/>
                </a:solidFill>
                <a:cs typeface="+mn-cs"/>
              </a:rPr>
              <a:t>Aufgabe</a:t>
            </a:r>
            <a:r>
              <a:rPr lang="en-US" u="sng" dirty="0" smtClean="0">
                <a:solidFill>
                  <a:schemeClr val="bg2"/>
                </a:solidFill>
                <a:cs typeface="+mn-cs"/>
              </a:rPr>
              <a:t>:</a:t>
            </a:r>
            <a:r>
              <a:rPr lang="en-US" dirty="0" smtClean="0">
                <a:cs typeface="+mn-cs"/>
              </a:rPr>
              <a:t> </a:t>
            </a:r>
            <a:r>
              <a:rPr lang="en-US" dirty="0" err="1" smtClean="0">
                <a:cs typeface="+mn-cs"/>
              </a:rPr>
              <a:t>Finde</a:t>
            </a:r>
            <a:r>
              <a:rPr lang="en-US" dirty="0" smtClean="0">
                <a:cs typeface="+mn-cs"/>
              </a:rPr>
              <a:t> </a:t>
            </a:r>
            <a:r>
              <a:rPr lang="en-US" dirty="0" err="1" smtClean="0">
                <a:cs typeface="+mn-cs"/>
              </a:rPr>
              <a:t>Anzahl</a:t>
            </a:r>
            <a:r>
              <a:rPr lang="en-US" dirty="0" smtClean="0">
                <a:cs typeface="+mn-cs"/>
              </a:rPr>
              <a:t> der </a:t>
            </a:r>
            <a:r>
              <a:rPr lang="en-US" dirty="0" err="1" smtClean="0">
                <a:cs typeface="+mn-cs"/>
              </a:rPr>
              <a:t>verschiedenen</a:t>
            </a:r>
            <a:r>
              <a:rPr lang="en-US" dirty="0" smtClean="0">
                <a:cs typeface="+mn-cs"/>
              </a:rPr>
              <a:t> </a:t>
            </a:r>
            <a:r>
              <a:rPr lang="en-US" dirty="0" err="1" smtClean="0">
                <a:cs typeface="+mn-cs"/>
              </a:rPr>
              <a:t>Werte</a:t>
            </a:r>
            <a:r>
              <a:rPr lang="en-US" dirty="0" smtClean="0">
                <a:cs typeface="+mn-cs"/>
              </a:rPr>
              <a:t> in </a:t>
            </a:r>
            <a:r>
              <a:rPr lang="en-US" dirty="0" err="1" smtClean="0">
                <a:cs typeface="+mn-cs"/>
              </a:rPr>
              <a:t>einem</a:t>
            </a:r>
            <a:r>
              <a:rPr lang="en-US" dirty="0" smtClean="0">
                <a:cs typeface="+mn-cs"/>
              </a:rPr>
              <a:t> Strom von </a:t>
            </a:r>
            <a:r>
              <a:rPr lang="en-US" dirty="0" err="1" smtClean="0">
                <a:cs typeface="+mn-cs"/>
              </a:rPr>
              <a:t>Werten</a:t>
            </a:r>
            <a:r>
              <a:rPr lang="en-US" dirty="0" smtClean="0">
                <a:cs typeface="+mn-cs"/>
              </a:rPr>
              <a:t> </a:t>
            </a:r>
            <a:r>
              <a:rPr lang="en-US" dirty="0" err="1" smtClean="0">
                <a:cs typeface="+mn-cs"/>
              </a:rPr>
              <a:t>aus</a:t>
            </a:r>
            <a:r>
              <a:rPr lang="en-US" dirty="0" smtClean="0">
                <a:cs typeface="+mn-cs"/>
              </a:rPr>
              <a:t> </a:t>
            </a:r>
            <a:r>
              <a:rPr lang="en-US" dirty="0" smtClean="0">
                <a:solidFill>
                  <a:schemeClr val="bg2"/>
                </a:solidFill>
                <a:cs typeface="+mn-cs"/>
              </a:rPr>
              <a:t>[1,...,N] </a:t>
            </a:r>
            <a:r>
              <a:rPr lang="en-US" dirty="0"/>
              <a:t>(</a:t>
            </a:r>
            <a:r>
              <a:rPr lang="en-US" b="1" dirty="0">
                <a:solidFill>
                  <a:schemeClr val="bg2"/>
                </a:solidFill>
                <a:latin typeface="Courier New" charset="0"/>
              </a:rPr>
              <a:t>count</a:t>
            </a:r>
            <a:r>
              <a:rPr lang="en-US" b="1" dirty="0">
                <a:solidFill>
                  <a:schemeClr val="bg2"/>
                </a:solidFill>
              </a:rPr>
              <a:t> </a:t>
            </a:r>
            <a:r>
              <a:rPr lang="en-US" b="1" dirty="0">
                <a:solidFill>
                  <a:schemeClr val="bg2"/>
                </a:solidFill>
                <a:latin typeface="Courier New" charset="0"/>
              </a:rPr>
              <a:t>distinct</a:t>
            </a:r>
            <a:r>
              <a:rPr lang="en-US" dirty="0"/>
              <a:t>)</a:t>
            </a:r>
            <a:endParaRPr lang="en-US" dirty="0" smtClean="0">
              <a:solidFill>
                <a:schemeClr val="bg2"/>
              </a:solidFill>
              <a:cs typeface="+mn-cs"/>
            </a:endParaRPr>
          </a:p>
          <a:p>
            <a:pPr lvl="1" eaLnBrk="1" hangingPunct="1">
              <a:lnSpc>
                <a:spcPct val="80000"/>
              </a:lnSpc>
              <a:defRPr/>
            </a:pPr>
            <a:r>
              <a:rPr lang="en-US" dirty="0" err="1" smtClean="0">
                <a:solidFill>
                  <a:srgbClr val="0F05FF"/>
                </a:solidFill>
              </a:rPr>
              <a:t>Statistik</a:t>
            </a:r>
            <a:r>
              <a:rPr lang="en-US" dirty="0" smtClean="0"/>
              <a:t>: </a:t>
            </a:r>
            <a:r>
              <a:rPr lang="en-US" dirty="0" err="1" smtClean="0"/>
              <a:t>Anzahl</a:t>
            </a:r>
            <a:r>
              <a:rPr lang="en-US" dirty="0" smtClean="0"/>
              <a:t> von </a:t>
            </a:r>
            <a:r>
              <a:rPr lang="en-US" dirty="0" err="1" smtClean="0"/>
              <a:t>Arten</a:t>
            </a:r>
            <a:r>
              <a:rPr lang="en-US" dirty="0" smtClean="0"/>
              <a:t> </a:t>
            </a:r>
            <a:r>
              <a:rPr lang="en-US" dirty="0" err="1" smtClean="0"/>
              <a:t>oder</a:t>
            </a:r>
            <a:r>
              <a:rPr lang="en-US" dirty="0" smtClean="0"/>
              <a:t> </a:t>
            </a:r>
            <a:r>
              <a:rPr lang="en-US" dirty="0" err="1" smtClean="0"/>
              <a:t>Klassen</a:t>
            </a:r>
            <a:r>
              <a:rPr lang="en-US" dirty="0" smtClean="0"/>
              <a:t> in Population</a:t>
            </a:r>
          </a:p>
          <a:p>
            <a:pPr lvl="1" eaLnBrk="1" hangingPunct="1">
              <a:lnSpc>
                <a:spcPct val="80000"/>
              </a:lnSpc>
              <a:defRPr/>
            </a:pPr>
            <a:r>
              <a:rPr lang="en-US" dirty="0" err="1" smtClean="0">
                <a:solidFill>
                  <a:srgbClr val="0F05FF"/>
                </a:solidFill>
              </a:rPr>
              <a:t>Datenbanken</a:t>
            </a:r>
            <a:r>
              <a:rPr lang="en-US" dirty="0" smtClean="0"/>
              <a:t>: </a:t>
            </a:r>
            <a:r>
              <a:rPr lang="en-US" dirty="0" err="1" smtClean="0"/>
              <a:t>Selektivitätsschätzung</a:t>
            </a:r>
            <a:r>
              <a:rPr lang="en-US" dirty="0" smtClean="0"/>
              <a:t> in </a:t>
            </a:r>
            <a:r>
              <a:rPr lang="en-US" dirty="0" err="1" smtClean="0"/>
              <a:t>Anfrageoptimierung</a:t>
            </a:r>
            <a:endParaRPr lang="en-US" dirty="0" smtClean="0"/>
          </a:p>
          <a:p>
            <a:pPr lvl="1" eaLnBrk="1" hangingPunct="1">
              <a:lnSpc>
                <a:spcPct val="80000"/>
              </a:lnSpc>
              <a:defRPr/>
            </a:pPr>
            <a:r>
              <a:rPr lang="en-US" dirty="0" err="1" smtClean="0">
                <a:solidFill>
                  <a:srgbClr val="0F05FF"/>
                </a:solidFill>
              </a:rPr>
              <a:t>Netzwerkbeobachtung</a:t>
            </a:r>
            <a:r>
              <a:rPr lang="en-US" i="1" dirty="0" smtClean="0"/>
              <a:t>:</a:t>
            </a:r>
            <a:r>
              <a:rPr lang="en-US" dirty="0" smtClean="0"/>
              <a:t>  IP-</a:t>
            </a:r>
            <a:r>
              <a:rPr lang="en-US" dirty="0" err="1" smtClean="0"/>
              <a:t>Adressen</a:t>
            </a:r>
            <a:r>
              <a:rPr lang="en-US" dirty="0" smtClean="0"/>
              <a:t> </a:t>
            </a:r>
            <a:r>
              <a:rPr lang="en-US" dirty="0" err="1" smtClean="0"/>
              <a:t>mit</a:t>
            </a:r>
            <a:r>
              <a:rPr lang="en-US" dirty="0" smtClean="0"/>
              <a:t> </a:t>
            </a:r>
            <a:r>
              <a:rPr lang="en-US" dirty="0" err="1" smtClean="0"/>
              <a:t>unterschiedlichem</a:t>
            </a:r>
            <a:r>
              <a:rPr lang="en-US" dirty="0" smtClean="0"/>
              <a:t> </a:t>
            </a:r>
            <a:r>
              <a:rPr lang="en-US" dirty="0" err="1" smtClean="0"/>
              <a:t>Ziel</a:t>
            </a:r>
            <a:r>
              <a:rPr lang="en-US" dirty="0" smtClean="0"/>
              <a:t>, </a:t>
            </a:r>
            <a:r>
              <a:rPr lang="en-US" dirty="0" err="1" smtClean="0"/>
              <a:t>Quelle</a:t>
            </a:r>
            <a:r>
              <a:rPr lang="en-US" dirty="0" smtClean="0"/>
              <a:t>/</a:t>
            </a:r>
            <a:r>
              <a:rPr lang="en-US" dirty="0" err="1" smtClean="0"/>
              <a:t>Ziel-Paare</a:t>
            </a:r>
            <a:r>
              <a:rPr lang="en-US" dirty="0" smtClean="0"/>
              <a:t>, </a:t>
            </a:r>
            <a:r>
              <a:rPr lang="en-US" dirty="0" err="1" smtClean="0"/>
              <a:t>angeforderte</a:t>
            </a:r>
            <a:r>
              <a:rPr lang="en-US" dirty="0" smtClean="0"/>
              <a:t> URLs </a:t>
            </a:r>
            <a:r>
              <a:rPr lang="en-US" dirty="0" err="1" smtClean="0"/>
              <a:t>usw</a:t>
            </a:r>
            <a:endParaRPr lang="en-US" dirty="0" smtClean="0"/>
          </a:p>
          <a:p>
            <a:pPr marL="457200" lvl="1" indent="0" eaLnBrk="1" hangingPunct="1">
              <a:lnSpc>
                <a:spcPct val="80000"/>
              </a:lnSpc>
              <a:buNone/>
              <a:defRPr/>
            </a:pPr>
            <a:endParaRPr lang="en-US" dirty="0" smtClean="0"/>
          </a:p>
          <a:p>
            <a:pPr eaLnBrk="1" hangingPunct="1">
              <a:lnSpc>
                <a:spcPct val="85000"/>
              </a:lnSpc>
              <a:defRPr/>
            </a:pPr>
            <a:r>
              <a:rPr lang="en-US" dirty="0" err="1" smtClean="0">
                <a:cs typeface="+mn-cs"/>
              </a:rPr>
              <a:t>Beispiel</a:t>
            </a:r>
            <a:r>
              <a:rPr lang="en-US" dirty="0" smtClean="0">
                <a:cs typeface="+mn-cs"/>
              </a:rPr>
              <a:t> (N=64)</a:t>
            </a:r>
          </a:p>
          <a:p>
            <a:pPr marL="0" indent="0" eaLnBrk="1" hangingPunct="1">
              <a:lnSpc>
                <a:spcPct val="85000"/>
              </a:lnSpc>
              <a:buNone/>
              <a:defRPr/>
            </a:pPr>
            <a:endParaRPr lang="en-US" dirty="0" smtClean="0">
              <a:cs typeface="+mn-cs"/>
            </a:endParaRPr>
          </a:p>
          <a:p>
            <a:pPr marL="0" indent="0" eaLnBrk="1" hangingPunct="1">
              <a:lnSpc>
                <a:spcPct val="85000"/>
              </a:lnSpc>
              <a:buNone/>
              <a:defRPr/>
            </a:pPr>
            <a:endParaRPr lang="en-US" dirty="0" smtClean="0">
              <a:cs typeface="+mn-cs"/>
            </a:endParaRPr>
          </a:p>
          <a:p>
            <a:pPr eaLnBrk="1" hangingPunct="1">
              <a:lnSpc>
                <a:spcPct val="85000"/>
              </a:lnSpc>
              <a:defRPr/>
            </a:pPr>
            <a:endParaRPr lang="en-US" dirty="0" smtClean="0">
              <a:solidFill>
                <a:srgbClr val="000000"/>
              </a:solidFill>
              <a:cs typeface="+mn-cs"/>
            </a:endParaRPr>
          </a:p>
          <a:p>
            <a:pPr eaLnBrk="1" hangingPunct="1">
              <a:lnSpc>
                <a:spcPct val="85000"/>
              </a:lnSpc>
              <a:defRPr/>
            </a:pPr>
            <a:r>
              <a:rPr lang="en-US" dirty="0" err="1">
                <a:solidFill>
                  <a:srgbClr val="000000"/>
                </a:solidFill>
              </a:rPr>
              <a:t>Naiver</a:t>
            </a:r>
            <a:r>
              <a:rPr lang="en-US" dirty="0">
                <a:solidFill>
                  <a:srgbClr val="000000"/>
                </a:solidFill>
              </a:rPr>
              <a:t> </a:t>
            </a:r>
            <a:r>
              <a:rPr lang="en-US" dirty="0" err="1">
                <a:solidFill>
                  <a:srgbClr val="000000"/>
                </a:solidFill>
              </a:rPr>
              <a:t>Ansatz</a:t>
            </a:r>
            <a:r>
              <a:rPr lang="en-US" dirty="0">
                <a:solidFill>
                  <a:srgbClr val="000000"/>
                </a:solidFill>
              </a:rPr>
              <a:t>: Hash-</a:t>
            </a:r>
            <a:r>
              <a:rPr lang="en-US" dirty="0" err="1">
                <a:solidFill>
                  <a:srgbClr val="000000"/>
                </a:solidFill>
              </a:rPr>
              <a:t>Tabelle</a:t>
            </a:r>
            <a:r>
              <a:rPr lang="en-US" dirty="0">
                <a:solidFill>
                  <a:srgbClr val="000000"/>
                </a:solidFill>
              </a:rPr>
              <a:t> </a:t>
            </a:r>
            <a:r>
              <a:rPr lang="en-US" dirty="0" err="1">
                <a:solidFill>
                  <a:srgbClr val="000000"/>
                </a:solidFill>
              </a:rPr>
              <a:t>für</a:t>
            </a:r>
            <a:r>
              <a:rPr lang="en-US" dirty="0">
                <a:solidFill>
                  <a:srgbClr val="000000"/>
                </a:solidFill>
              </a:rPr>
              <a:t> </a:t>
            </a:r>
            <a:r>
              <a:rPr lang="en-US" dirty="0" err="1">
                <a:solidFill>
                  <a:srgbClr val="000000"/>
                </a:solidFill>
              </a:rPr>
              <a:t>alle</a:t>
            </a:r>
            <a:r>
              <a:rPr lang="en-US" dirty="0">
                <a:solidFill>
                  <a:srgbClr val="000000"/>
                </a:solidFill>
              </a:rPr>
              <a:t> </a:t>
            </a:r>
            <a:r>
              <a:rPr lang="en-US" dirty="0" err="1">
                <a:solidFill>
                  <a:srgbClr val="000000"/>
                </a:solidFill>
              </a:rPr>
              <a:t>gesehenen</a:t>
            </a:r>
            <a:r>
              <a:rPr lang="en-US" dirty="0">
                <a:solidFill>
                  <a:srgbClr val="000000"/>
                </a:solidFill>
              </a:rPr>
              <a:t> </a:t>
            </a:r>
            <a:r>
              <a:rPr lang="en-US" dirty="0" err="1" smtClean="0">
                <a:solidFill>
                  <a:srgbClr val="000000"/>
                </a:solidFill>
              </a:rPr>
              <a:t>Elemente</a:t>
            </a:r>
            <a:endParaRPr lang="en-US" dirty="0" smtClean="0">
              <a:solidFill>
                <a:srgbClr val="000000"/>
              </a:solidFill>
            </a:endParaRPr>
          </a:p>
          <a:p>
            <a:pPr eaLnBrk="1" hangingPunct="1">
              <a:lnSpc>
                <a:spcPct val="85000"/>
              </a:lnSpc>
              <a:defRPr/>
            </a:pPr>
            <a:r>
              <a:rPr lang="en-US" dirty="0" err="1" smtClean="0">
                <a:solidFill>
                  <a:srgbClr val="000000"/>
                </a:solidFill>
                <a:cs typeface="+mn-cs"/>
              </a:rPr>
              <a:t>Schwierig</a:t>
            </a:r>
            <a:r>
              <a:rPr lang="en-US" dirty="0" smtClean="0">
                <a:solidFill>
                  <a:srgbClr val="000000"/>
                </a:solidFill>
                <a:cs typeface="+mn-cs"/>
              </a:rPr>
              <a:t> </a:t>
            </a:r>
            <a:r>
              <a:rPr lang="en-US" dirty="0" err="1" smtClean="0">
                <a:solidFill>
                  <a:srgbClr val="000000"/>
                </a:solidFill>
                <a:cs typeface="+mn-cs"/>
              </a:rPr>
              <a:t>auch</a:t>
            </a:r>
            <a:r>
              <a:rPr lang="en-US" dirty="0" smtClean="0">
                <a:solidFill>
                  <a:srgbClr val="000000"/>
                </a:solidFill>
                <a:cs typeface="+mn-cs"/>
              </a:rPr>
              <a:t> </a:t>
            </a:r>
            <a:r>
              <a:rPr lang="en-US" dirty="0" err="1" smtClean="0">
                <a:solidFill>
                  <a:srgbClr val="000000"/>
                </a:solidFill>
                <a:cs typeface="+mn-cs"/>
              </a:rPr>
              <a:t>für</a:t>
            </a:r>
            <a:r>
              <a:rPr lang="en-US" dirty="0" smtClean="0">
                <a:solidFill>
                  <a:srgbClr val="000000"/>
                </a:solidFill>
                <a:cs typeface="+mn-cs"/>
              </a:rPr>
              <a:t> CM (</a:t>
            </a:r>
            <a:r>
              <a:rPr lang="en-US" dirty="0" err="1" smtClean="0">
                <a:solidFill>
                  <a:srgbClr val="000000"/>
                </a:solidFill>
                <a:cs typeface="+mn-cs"/>
              </a:rPr>
              <a:t>gedacht</a:t>
            </a:r>
            <a:r>
              <a:rPr lang="en-US" dirty="0" smtClean="0">
                <a:solidFill>
                  <a:srgbClr val="000000"/>
                </a:solidFill>
                <a:cs typeface="+mn-cs"/>
              </a:rPr>
              <a:t> </a:t>
            </a:r>
            <a:r>
              <a:rPr lang="en-US" dirty="0" err="1" smtClean="0">
                <a:solidFill>
                  <a:srgbClr val="000000"/>
                </a:solidFill>
                <a:cs typeface="+mn-cs"/>
              </a:rPr>
              <a:t>für</a:t>
            </a:r>
            <a:r>
              <a:rPr lang="en-US" dirty="0" smtClean="0">
                <a:solidFill>
                  <a:srgbClr val="000000"/>
                </a:solidFill>
                <a:cs typeface="+mn-cs"/>
              </a:rPr>
              <a:t> </a:t>
            </a:r>
            <a:r>
              <a:rPr lang="en-US" dirty="0" err="1" smtClean="0">
                <a:solidFill>
                  <a:srgbClr val="000000"/>
                </a:solidFill>
                <a:cs typeface="+mn-cs"/>
              </a:rPr>
              <a:t>Multimengen</a:t>
            </a:r>
            <a:r>
              <a:rPr lang="en-US" dirty="0" smtClean="0">
                <a:solidFill>
                  <a:srgbClr val="000000"/>
                </a:solidFill>
                <a:cs typeface="+mn-cs"/>
              </a:rPr>
              <a:t>)</a:t>
            </a:r>
          </a:p>
          <a:p>
            <a:pPr eaLnBrk="1" hangingPunct="1">
              <a:lnSpc>
                <a:spcPct val="85000"/>
              </a:lnSpc>
              <a:defRPr/>
            </a:pPr>
            <a:endParaRPr lang="en-US" dirty="0" smtClean="0">
              <a:solidFill>
                <a:srgbClr val="000000"/>
              </a:solidFill>
              <a:cs typeface="+mn-cs"/>
            </a:endParaRPr>
          </a:p>
        </p:txBody>
      </p:sp>
      <p:grpSp>
        <p:nvGrpSpPr>
          <p:cNvPr id="72709" name="Group 4"/>
          <p:cNvGrpSpPr>
            <a:grpSpLocks/>
          </p:cNvGrpSpPr>
          <p:nvPr/>
        </p:nvGrpSpPr>
        <p:grpSpPr bwMode="auto">
          <a:xfrm>
            <a:off x="2819402" y="3827463"/>
            <a:ext cx="6172201" cy="427037"/>
            <a:chOff x="968" y="2267"/>
            <a:chExt cx="3888" cy="269"/>
          </a:xfrm>
        </p:grpSpPr>
        <p:sp>
          <p:nvSpPr>
            <p:cNvPr id="850949" name="Text Box 5"/>
            <p:cNvSpPr txBox="1">
              <a:spLocks noChangeArrowheads="1"/>
            </p:cNvSpPr>
            <p:nvPr/>
          </p:nvSpPr>
          <p:spPr bwMode="auto">
            <a:xfrm>
              <a:off x="968" y="2267"/>
              <a:ext cx="3878"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2"/>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dirty="0" err="1" smtClean="0">
                  <a:solidFill>
                    <a:schemeClr val="tx2"/>
                  </a:solidFill>
                  <a:latin typeface="Comic Sans MS" charset="0"/>
                  <a:cs typeface="+mn-cs"/>
                </a:rPr>
                <a:t>Datenstrom</a:t>
              </a:r>
              <a:r>
                <a:rPr lang="en-US" sz="2000" b="0" dirty="0" smtClean="0">
                  <a:solidFill>
                    <a:schemeClr val="tx2"/>
                  </a:solidFill>
                  <a:latin typeface="Comic Sans MS" charset="0"/>
                  <a:cs typeface="+mn-cs"/>
                </a:rPr>
                <a:t>:  </a:t>
              </a:r>
              <a:r>
                <a:rPr lang="en-US" sz="2000" b="0" dirty="0">
                  <a:solidFill>
                    <a:srgbClr val="CC3300"/>
                  </a:solidFill>
                  <a:latin typeface="Comic Sans MS" charset="0"/>
                  <a:cs typeface="+mn-cs"/>
                </a:rPr>
                <a:t>3   2   5   3   2   1   7   5   1   2   3   7</a:t>
              </a:r>
            </a:p>
          </p:txBody>
        </p:sp>
        <p:sp>
          <p:nvSpPr>
            <p:cNvPr id="850950" name="Rectangle 6"/>
            <p:cNvSpPr>
              <a:spLocks noChangeArrowheads="1"/>
            </p:cNvSpPr>
            <p:nvPr/>
          </p:nvSpPr>
          <p:spPr bwMode="auto">
            <a:xfrm>
              <a:off x="2032" y="2272"/>
              <a:ext cx="2824" cy="264"/>
            </a:xfrm>
            <a:prstGeom prst="rect">
              <a:avLst/>
            </a:prstGeom>
            <a:noFill/>
            <a:ln w="28575">
              <a:solidFill>
                <a:schemeClr val="bg2"/>
              </a:solidFill>
              <a:miter lim="800000"/>
              <a:headEnd type="none" w="med" len="sm"/>
              <a:tailEnd type="none" w="med" len="sm"/>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spAutoFit/>
            </a:bodyPr>
            <a:lstStyle/>
            <a:p>
              <a:pPr>
                <a:defRPr/>
              </a:pPr>
              <a:endParaRPr lang="de-DE">
                <a:cs typeface="+mn-cs"/>
              </a:endParaRPr>
            </a:p>
          </p:txBody>
        </p:sp>
      </p:grpSp>
      <p:sp>
        <p:nvSpPr>
          <p:cNvPr id="850951" name="Text Box 7"/>
          <p:cNvSpPr txBox="1">
            <a:spLocks noChangeArrowheads="1"/>
          </p:cNvSpPr>
          <p:nvPr/>
        </p:nvSpPr>
        <p:spPr bwMode="auto">
          <a:xfrm>
            <a:off x="4499992" y="4343400"/>
            <a:ext cx="4479341" cy="400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8575">
                <a:solidFill>
                  <a:schemeClr val="tx1"/>
                </a:solidFill>
                <a:miter lim="800000"/>
                <a:headEnd type="none" w="med" len="sm"/>
                <a:tailEnd type="none" w="med"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ctr" eaLnBrk="0" hangingPunct="0">
              <a:defRPr/>
            </a:pPr>
            <a:r>
              <a:rPr lang="en-US" sz="2000" b="0" i="1" dirty="0" err="1" smtClean="0">
                <a:solidFill>
                  <a:schemeClr val="tx2"/>
                </a:solidFill>
                <a:latin typeface="Comic Sans MS" charset="0"/>
                <a:cs typeface="+mn-cs"/>
              </a:rPr>
              <a:t>Anzahl</a:t>
            </a:r>
            <a:r>
              <a:rPr lang="en-US" sz="2000" b="0" i="1" dirty="0" smtClean="0">
                <a:solidFill>
                  <a:schemeClr val="tx2"/>
                </a:solidFill>
                <a:latin typeface="Comic Sans MS" charset="0"/>
                <a:cs typeface="+mn-cs"/>
              </a:rPr>
              <a:t> der </a:t>
            </a:r>
            <a:r>
              <a:rPr lang="en-US" sz="2000" b="0" i="1" dirty="0" err="1" smtClean="0">
                <a:solidFill>
                  <a:schemeClr val="tx2"/>
                </a:solidFill>
                <a:latin typeface="Comic Sans MS" charset="0"/>
                <a:cs typeface="+mn-cs"/>
              </a:rPr>
              <a:t>verschiedene</a:t>
            </a:r>
            <a:r>
              <a:rPr lang="en-US" sz="2000" b="0" i="1" dirty="0" smtClean="0">
                <a:solidFill>
                  <a:schemeClr val="tx2"/>
                </a:solidFill>
                <a:latin typeface="Comic Sans MS" charset="0"/>
                <a:cs typeface="+mn-cs"/>
              </a:rPr>
              <a:t> </a:t>
            </a:r>
            <a:r>
              <a:rPr lang="en-US" sz="2000" b="0" i="1" dirty="0" err="1" smtClean="0">
                <a:solidFill>
                  <a:schemeClr val="tx2"/>
                </a:solidFill>
                <a:latin typeface="Comic Sans MS" charset="0"/>
                <a:cs typeface="+mn-cs"/>
              </a:rPr>
              <a:t>Werte</a:t>
            </a:r>
            <a:r>
              <a:rPr lang="en-US" sz="2000" b="0" i="1" dirty="0" smtClean="0">
                <a:solidFill>
                  <a:schemeClr val="tx2"/>
                </a:solidFill>
                <a:latin typeface="Comic Sans MS" charset="0"/>
                <a:cs typeface="+mn-cs"/>
              </a:rPr>
              <a:t>:  </a:t>
            </a:r>
            <a:r>
              <a:rPr lang="en-US" sz="2000" b="0" i="1" dirty="0">
                <a:solidFill>
                  <a:schemeClr val="tx2"/>
                </a:solidFill>
                <a:latin typeface="Comic Sans MS" charset="0"/>
                <a:cs typeface="+mn-cs"/>
              </a:rPr>
              <a:t>5</a:t>
            </a:r>
          </a:p>
        </p:txBody>
      </p:sp>
      <p:sp>
        <p:nvSpPr>
          <p:cNvPr id="11"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55</a:t>
            </a:fld>
            <a:endParaRPr lang="en-US" dirty="0"/>
          </a:p>
        </p:txBody>
      </p:sp>
    </p:spTree>
    <p:extLst>
      <p:ext uri="{BB962C8B-B14F-4D97-AF65-F5344CB8AC3E}">
        <p14:creationId xmlns:p14="http://schemas.microsoft.com/office/powerpoint/2010/main" val="9693635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dirty="0" smtClean="0"/>
              <a:t>Flajolet-Martin </a:t>
            </a:r>
            <a:r>
              <a:rPr lang="en-US" dirty="0"/>
              <a:t>Approach</a:t>
            </a:r>
          </a:p>
        </p:txBody>
      </p:sp>
      <p:sp>
        <p:nvSpPr>
          <p:cNvPr id="11267" name="Rectangle 3"/>
          <p:cNvSpPr>
            <a:spLocks noGrp="1" noChangeArrowheads="1"/>
          </p:cNvSpPr>
          <p:nvPr>
            <p:ph idx="1"/>
          </p:nvPr>
        </p:nvSpPr>
        <p:spPr>
          <a:xfrm>
            <a:off x="457200" y="1196975"/>
            <a:ext cx="8229600" cy="4608289"/>
          </a:xfrm>
        </p:spPr>
        <p:txBody>
          <a:bodyPr>
            <a:normAutofit lnSpcReduction="10000"/>
          </a:bodyPr>
          <a:lstStyle/>
          <a:p>
            <a:r>
              <a:rPr lang="en-US" dirty="0" err="1" smtClean="0">
                <a:solidFill>
                  <a:srgbClr val="0000FF"/>
                </a:solidFill>
              </a:rPr>
              <a:t>Wähle</a:t>
            </a:r>
            <a:r>
              <a:rPr lang="en-US" dirty="0" smtClean="0">
                <a:solidFill>
                  <a:srgbClr val="0000FF"/>
                </a:solidFill>
              </a:rPr>
              <a:t> </a:t>
            </a:r>
            <a:r>
              <a:rPr lang="en-US" dirty="0" err="1" smtClean="0">
                <a:solidFill>
                  <a:srgbClr val="0000FF"/>
                </a:solidFill>
              </a:rPr>
              <a:t>Hashfunktion</a:t>
            </a:r>
            <a:r>
              <a:rPr lang="en-US" dirty="0" smtClean="0">
                <a:solidFill>
                  <a:srgbClr val="0000FF"/>
                </a:solidFill>
              </a:rPr>
              <a:t> </a:t>
            </a:r>
            <a:r>
              <a:rPr lang="en-US" b="1" i="1" dirty="0" smtClean="0">
                <a:solidFill>
                  <a:srgbClr val="0000FF"/>
                </a:solidFill>
              </a:rPr>
              <a:t>h</a:t>
            </a:r>
            <a:r>
              <a:rPr lang="en-US" dirty="0" smtClean="0">
                <a:solidFill>
                  <a:srgbClr val="0000FF"/>
                </a:solidFill>
              </a:rPr>
              <a:t> </a:t>
            </a:r>
            <a:r>
              <a:rPr lang="en-US" dirty="0" err="1" smtClean="0">
                <a:solidFill>
                  <a:srgbClr val="0000FF"/>
                </a:solidFill>
              </a:rPr>
              <a:t>zur</a:t>
            </a:r>
            <a:r>
              <a:rPr lang="en-US" dirty="0" smtClean="0">
                <a:solidFill>
                  <a:srgbClr val="0000FF"/>
                </a:solidFill>
              </a:rPr>
              <a:t> </a:t>
            </a:r>
            <a:r>
              <a:rPr lang="en-US" dirty="0" err="1" smtClean="0">
                <a:solidFill>
                  <a:srgbClr val="0000FF"/>
                </a:solidFill>
              </a:rPr>
              <a:t>Abbildung</a:t>
            </a:r>
            <a:r>
              <a:rPr lang="en-US" dirty="0" smtClean="0">
                <a:solidFill>
                  <a:srgbClr val="0000FF"/>
                </a:solidFill>
              </a:rPr>
              <a:t> von </a:t>
            </a:r>
            <a:r>
              <a:rPr lang="en-US" b="1" i="1" dirty="0" smtClean="0">
                <a:solidFill>
                  <a:srgbClr val="0000FF"/>
                </a:solidFill>
              </a:rPr>
              <a:t>N</a:t>
            </a:r>
            <a:r>
              <a:rPr lang="en-US" b="1" dirty="0" smtClean="0">
                <a:solidFill>
                  <a:srgbClr val="0000FF"/>
                </a:solidFill>
              </a:rPr>
              <a:t> </a:t>
            </a:r>
            <a:r>
              <a:rPr lang="en-US" dirty="0" err="1" smtClean="0">
                <a:solidFill>
                  <a:srgbClr val="0000FF"/>
                </a:solidFill>
              </a:rPr>
              <a:t>Elementen</a:t>
            </a:r>
            <a:r>
              <a:rPr lang="en-US" dirty="0" smtClean="0">
                <a:solidFill>
                  <a:srgbClr val="0000FF"/>
                </a:solidFill>
              </a:rPr>
              <a:t> auf </a:t>
            </a:r>
            <a:r>
              <a:rPr lang="en-US" dirty="0" err="1" smtClean="0">
                <a:solidFill>
                  <a:srgbClr val="0000FF"/>
                </a:solidFill>
              </a:rPr>
              <a:t>mindestens</a:t>
            </a:r>
            <a:r>
              <a:rPr lang="en-US" dirty="0" smtClean="0">
                <a:solidFill>
                  <a:srgbClr val="0000FF"/>
                </a:solidFill>
              </a:rPr>
              <a:t>  </a:t>
            </a:r>
            <a:r>
              <a:rPr lang="en-US" b="1" dirty="0" smtClean="0">
                <a:solidFill>
                  <a:srgbClr val="0000FF"/>
                </a:solidFill>
              </a:rPr>
              <a:t>log</a:t>
            </a:r>
            <a:r>
              <a:rPr lang="en-US" b="1" baseline="-25000" dirty="0" smtClean="0">
                <a:solidFill>
                  <a:srgbClr val="0000FF"/>
                </a:solidFill>
              </a:rPr>
              <a:t>2 </a:t>
            </a:r>
            <a:r>
              <a:rPr lang="en-US" b="1" i="1" dirty="0" smtClean="0">
                <a:solidFill>
                  <a:srgbClr val="0000FF"/>
                </a:solidFill>
              </a:rPr>
              <a:t>N</a:t>
            </a:r>
            <a:r>
              <a:rPr lang="en-US" i="1" dirty="0" smtClean="0">
                <a:solidFill>
                  <a:srgbClr val="0000FF"/>
                </a:solidFill>
              </a:rPr>
              <a:t>  </a:t>
            </a:r>
            <a:r>
              <a:rPr lang="en-US" dirty="0" smtClean="0">
                <a:solidFill>
                  <a:srgbClr val="0000FF"/>
                </a:solidFill>
              </a:rPr>
              <a:t>Bits</a:t>
            </a:r>
          </a:p>
          <a:p>
            <a:pPr lvl="8"/>
            <a:endParaRPr lang="en-US" dirty="0" smtClean="0"/>
          </a:p>
          <a:p>
            <a:r>
              <a:rPr lang="en-US" dirty="0" err="1" smtClean="0"/>
              <a:t>Für</a:t>
            </a:r>
            <a:r>
              <a:rPr lang="en-US" dirty="0" smtClean="0"/>
              <a:t> </a:t>
            </a:r>
            <a:r>
              <a:rPr lang="en-US" dirty="0" err="1" smtClean="0"/>
              <a:t>jedes</a:t>
            </a:r>
            <a:r>
              <a:rPr lang="en-US" dirty="0" smtClean="0"/>
              <a:t> </a:t>
            </a:r>
            <a:r>
              <a:rPr lang="en-US" dirty="0" err="1" smtClean="0"/>
              <a:t>Stromelement</a:t>
            </a:r>
            <a:r>
              <a:rPr lang="en-US" dirty="0" smtClean="0"/>
              <a:t> </a:t>
            </a:r>
            <a:r>
              <a:rPr lang="en-US" b="1" i="1" dirty="0" smtClean="0"/>
              <a:t>a</a:t>
            </a:r>
            <a:r>
              <a:rPr lang="en-US" dirty="0" smtClean="0"/>
              <a:t>, </a:t>
            </a:r>
            <a:r>
              <a:rPr lang="en-US" dirty="0" err="1" smtClean="0"/>
              <a:t>sei</a:t>
            </a:r>
            <a:r>
              <a:rPr lang="en-US" dirty="0" smtClean="0"/>
              <a:t> </a:t>
            </a:r>
            <a:r>
              <a:rPr lang="en-US" b="1" i="1" dirty="0" smtClean="0"/>
              <a:t>r</a:t>
            </a:r>
            <a:r>
              <a:rPr lang="en-US" b="1" dirty="0" smtClean="0"/>
              <a:t>(</a:t>
            </a:r>
            <a:r>
              <a:rPr lang="en-US" b="1" i="1" dirty="0" smtClean="0"/>
              <a:t>a</a:t>
            </a:r>
            <a:r>
              <a:rPr lang="en-US" b="1" dirty="0" smtClean="0"/>
              <a:t>)</a:t>
            </a:r>
            <a:r>
              <a:rPr lang="en-US" dirty="0" smtClean="0"/>
              <a:t> die </a:t>
            </a:r>
            <a:r>
              <a:rPr lang="en-US" dirty="0" err="1" smtClean="0"/>
              <a:t>Anzahl</a:t>
            </a:r>
            <a:r>
              <a:rPr lang="en-US" dirty="0" smtClean="0"/>
              <a:t> der </a:t>
            </a:r>
            <a:r>
              <a:rPr lang="en-US" dirty="0" err="1" smtClean="0"/>
              <a:t>Nullen</a:t>
            </a:r>
            <a:r>
              <a:rPr lang="en-US" dirty="0" smtClean="0"/>
              <a:t> am </a:t>
            </a:r>
            <a:r>
              <a:rPr lang="en-US" dirty="0" err="1" smtClean="0"/>
              <a:t>Ende</a:t>
            </a:r>
            <a:r>
              <a:rPr lang="en-US" dirty="0" smtClean="0"/>
              <a:t> von </a:t>
            </a:r>
            <a:r>
              <a:rPr lang="en-US" b="1" i="1" dirty="0" smtClean="0"/>
              <a:t>h</a:t>
            </a:r>
            <a:r>
              <a:rPr lang="en-US" b="1" dirty="0" smtClean="0"/>
              <a:t>(</a:t>
            </a:r>
            <a:r>
              <a:rPr lang="en-US" b="1" i="1" dirty="0" smtClean="0"/>
              <a:t>a</a:t>
            </a:r>
            <a:r>
              <a:rPr lang="en-US" b="1" dirty="0" smtClean="0"/>
              <a:t>)</a:t>
            </a:r>
          </a:p>
          <a:p>
            <a:pPr lvl="1"/>
            <a:r>
              <a:rPr lang="en-US" b="1" dirty="0" smtClean="0">
                <a:solidFill>
                  <a:srgbClr val="008000"/>
                </a:solidFill>
              </a:rPr>
              <a:t>r(a)</a:t>
            </a:r>
            <a:r>
              <a:rPr lang="en-US" dirty="0" smtClean="0">
                <a:solidFill>
                  <a:srgbClr val="008000"/>
                </a:solidFill>
              </a:rPr>
              <a:t> = Position der </a:t>
            </a:r>
            <a:r>
              <a:rPr lang="en-US" dirty="0" err="1" smtClean="0">
                <a:solidFill>
                  <a:srgbClr val="008000"/>
                </a:solidFill>
              </a:rPr>
              <a:t>ersten</a:t>
            </a:r>
            <a:r>
              <a:rPr lang="en-US" dirty="0" smtClean="0">
                <a:solidFill>
                  <a:srgbClr val="008000"/>
                </a:solidFill>
              </a:rPr>
              <a:t> 1 von </a:t>
            </a:r>
            <a:r>
              <a:rPr lang="en-US" dirty="0" err="1" smtClean="0">
                <a:solidFill>
                  <a:srgbClr val="008000"/>
                </a:solidFill>
              </a:rPr>
              <a:t>rechts</a:t>
            </a:r>
            <a:endParaRPr lang="en-US" dirty="0" smtClean="0">
              <a:solidFill>
                <a:srgbClr val="008000"/>
              </a:solidFill>
            </a:endParaRPr>
          </a:p>
          <a:p>
            <a:pPr lvl="2"/>
            <a:r>
              <a:rPr lang="en-US" dirty="0" smtClean="0"/>
              <a:t>Z.B. </a:t>
            </a:r>
            <a:r>
              <a:rPr lang="en-US" dirty="0" err="1" smtClean="0"/>
              <a:t>sei</a:t>
            </a:r>
            <a:r>
              <a:rPr lang="en-US" dirty="0" smtClean="0"/>
              <a:t> </a:t>
            </a:r>
            <a:r>
              <a:rPr lang="en-US" b="1" i="1" dirty="0" smtClean="0"/>
              <a:t>h(a) = 12</a:t>
            </a:r>
            <a:r>
              <a:rPr lang="en-US" dirty="0" smtClean="0"/>
              <a:t>, </a:t>
            </a:r>
            <a:r>
              <a:rPr lang="en-US" dirty="0" err="1" smtClean="0"/>
              <a:t>dann</a:t>
            </a:r>
            <a:r>
              <a:rPr lang="en-US" dirty="0" smtClean="0"/>
              <a:t> </a:t>
            </a:r>
            <a:r>
              <a:rPr lang="en-US" dirty="0" err="1" smtClean="0"/>
              <a:t>ist</a:t>
            </a:r>
            <a:r>
              <a:rPr lang="en-US" dirty="0" smtClean="0"/>
              <a:t> </a:t>
            </a:r>
            <a:r>
              <a:rPr lang="en-US" b="1" i="1" dirty="0" smtClean="0"/>
              <a:t>12</a:t>
            </a:r>
            <a:r>
              <a:rPr lang="en-US" dirty="0" smtClean="0"/>
              <a:t> </a:t>
            </a:r>
            <a:r>
              <a:rPr lang="en-US" dirty="0" err="1" smtClean="0"/>
              <a:t>gleich</a:t>
            </a:r>
            <a:r>
              <a:rPr lang="en-US" dirty="0" smtClean="0"/>
              <a:t> </a:t>
            </a:r>
            <a:r>
              <a:rPr lang="en-US" b="1" i="1" dirty="0" smtClean="0"/>
              <a:t>1100</a:t>
            </a:r>
            <a:r>
              <a:rPr lang="en-US" dirty="0" smtClean="0"/>
              <a:t> </a:t>
            </a:r>
            <a:r>
              <a:rPr lang="en-US" dirty="0" err="1" smtClean="0"/>
              <a:t>binär</a:t>
            </a:r>
            <a:r>
              <a:rPr lang="en-US" dirty="0" smtClean="0"/>
              <a:t>, also</a:t>
            </a:r>
            <a:r>
              <a:rPr lang="en-US" i="1" dirty="0" smtClean="0"/>
              <a:t> </a:t>
            </a:r>
            <a:r>
              <a:rPr lang="en-US" b="1" i="1" dirty="0" smtClean="0"/>
              <a:t>r(a) = 2</a:t>
            </a:r>
          </a:p>
          <a:p>
            <a:r>
              <a:rPr lang="en-US" dirty="0" err="1" smtClean="0"/>
              <a:t>Speichere</a:t>
            </a:r>
            <a:r>
              <a:rPr lang="en-US" dirty="0" smtClean="0"/>
              <a:t> </a:t>
            </a:r>
            <a:r>
              <a:rPr lang="en-US" b="1" i="1" dirty="0" smtClean="0">
                <a:solidFill>
                  <a:srgbClr val="D60093"/>
                </a:solidFill>
              </a:rPr>
              <a:t>R </a:t>
            </a:r>
            <a:r>
              <a:rPr lang="en-US" b="1" dirty="0" smtClean="0">
                <a:solidFill>
                  <a:srgbClr val="D60093"/>
                </a:solidFill>
              </a:rPr>
              <a:t>= </a:t>
            </a:r>
            <a:r>
              <a:rPr lang="en-US" b="1" dirty="0" err="1" smtClean="0">
                <a:solidFill>
                  <a:srgbClr val="D60093"/>
                </a:solidFill>
              </a:rPr>
              <a:t>maximales</a:t>
            </a:r>
            <a:r>
              <a:rPr lang="en-US" b="1" dirty="0" smtClean="0">
                <a:solidFill>
                  <a:srgbClr val="D60093"/>
                </a:solidFill>
              </a:rPr>
              <a:t> </a:t>
            </a:r>
            <a:r>
              <a:rPr lang="en-US" b="1" i="1" dirty="0" smtClean="0">
                <a:solidFill>
                  <a:srgbClr val="D60093"/>
                </a:solidFill>
              </a:rPr>
              <a:t>r</a:t>
            </a:r>
            <a:r>
              <a:rPr lang="en-US" b="1" dirty="0" smtClean="0">
                <a:solidFill>
                  <a:srgbClr val="D60093"/>
                </a:solidFill>
              </a:rPr>
              <a:t>(</a:t>
            </a:r>
            <a:r>
              <a:rPr lang="en-US" b="1" i="1" dirty="0" smtClean="0">
                <a:solidFill>
                  <a:srgbClr val="D60093"/>
                </a:solidFill>
              </a:rPr>
              <a:t>a</a:t>
            </a:r>
            <a:r>
              <a:rPr lang="en-US" b="1" dirty="0" smtClean="0">
                <a:solidFill>
                  <a:srgbClr val="D60093"/>
                </a:solidFill>
              </a:rPr>
              <a:t>) </a:t>
            </a:r>
            <a:r>
              <a:rPr lang="en-US" b="1" dirty="0" err="1" smtClean="0">
                <a:solidFill>
                  <a:srgbClr val="D60093"/>
                </a:solidFill>
              </a:rPr>
              <a:t>bisher</a:t>
            </a:r>
            <a:endParaRPr lang="en-US" b="1" dirty="0" smtClean="0">
              <a:solidFill>
                <a:srgbClr val="D60093"/>
              </a:solidFill>
            </a:endParaRPr>
          </a:p>
          <a:p>
            <a:pPr lvl="1"/>
            <a:r>
              <a:rPr lang="en-US" b="1" dirty="0" smtClean="0"/>
              <a:t>R = </a:t>
            </a:r>
            <a:r>
              <a:rPr lang="en-US" b="1" dirty="0" err="1" smtClean="0"/>
              <a:t>max</a:t>
            </a:r>
            <a:r>
              <a:rPr lang="en-US" b="1" baseline="-25000" dirty="0" err="1" smtClean="0"/>
              <a:t>a</a:t>
            </a:r>
            <a:r>
              <a:rPr lang="en-US" b="1" dirty="0" smtClean="0"/>
              <a:t> r(a)</a:t>
            </a:r>
            <a:r>
              <a:rPr lang="en-US" dirty="0" smtClean="0"/>
              <a:t>,  </a:t>
            </a:r>
            <a:r>
              <a:rPr lang="en-US" dirty="0" err="1" smtClean="0"/>
              <a:t>über</a:t>
            </a:r>
            <a:r>
              <a:rPr lang="en-US" dirty="0" smtClean="0"/>
              <a:t> </a:t>
            </a:r>
            <a:r>
              <a:rPr lang="en-US" dirty="0" err="1" smtClean="0"/>
              <a:t>alle</a:t>
            </a:r>
            <a:r>
              <a:rPr lang="en-US" dirty="0" smtClean="0"/>
              <a:t> </a:t>
            </a:r>
            <a:r>
              <a:rPr lang="en-US" dirty="0" err="1" smtClean="0"/>
              <a:t>Stromelemente</a:t>
            </a:r>
            <a:r>
              <a:rPr lang="en-US" dirty="0" smtClean="0"/>
              <a:t> </a:t>
            </a:r>
            <a:r>
              <a:rPr lang="en-US" b="1" i="1" dirty="0" smtClean="0"/>
              <a:t>a</a:t>
            </a:r>
            <a:r>
              <a:rPr lang="en-US" dirty="0" smtClean="0"/>
              <a:t> </a:t>
            </a:r>
            <a:r>
              <a:rPr lang="en-US" dirty="0" err="1" smtClean="0"/>
              <a:t>bisher</a:t>
            </a:r>
            <a:endParaRPr lang="en-US" dirty="0" smtClean="0"/>
          </a:p>
          <a:p>
            <a:pPr lvl="8"/>
            <a:endParaRPr lang="en-US" dirty="0" smtClean="0"/>
          </a:p>
          <a:p>
            <a:r>
              <a:rPr lang="en-US" b="1" dirty="0" err="1" smtClean="0">
                <a:solidFill>
                  <a:srgbClr val="0000FF"/>
                </a:solidFill>
              </a:rPr>
              <a:t>Geschätzte</a:t>
            </a:r>
            <a:r>
              <a:rPr lang="en-US" b="1" dirty="0" smtClean="0">
                <a:solidFill>
                  <a:srgbClr val="0000FF"/>
                </a:solidFill>
              </a:rPr>
              <a:t> </a:t>
            </a:r>
            <a:r>
              <a:rPr lang="en-US" b="1" dirty="0" err="1" smtClean="0">
                <a:solidFill>
                  <a:srgbClr val="0000FF"/>
                </a:solidFill>
              </a:rPr>
              <a:t>Anzahl</a:t>
            </a:r>
            <a:r>
              <a:rPr lang="en-US" b="1" dirty="0" smtClean="0">
                <a:solidFill>
                  <a:srgbClr val="0000FF"/>
                </a:solidFill>
              </a:rPr>
              <a:t> </a:t>
            </a:r>
            <a:r>
              <a:rPr lang="en-US" b="1" dirty="0" err="1" smtClean="0">
                <a:solidFill>
                  <a:srgbClr val="0000FF"/>
                </a:solidFill>
              </a:rPr>
              <a:t>unterschiedlicher</a:t>
            </a:r>
            <a:r>
              <a:rPr lang="en-US" b="1" dirty="0" smtClean="0">
                <a:solidFill>
                  <a:srgbClr val="0000FF"/>
                </a:solidFill>
              </a:rPr>
              <a:t> </a:t>
            </a:r>
            <a:r>
              <a:rPr lang="en-US" b="1" dirty="0" err="1" smtClean="0">
                <a:solidFill>
                  <a:srgbClr val="0000FF"/>
                </a:solidFill>
              </a:rPr>
              <a:t>Elemente</a:t>
            </a:r>
            <a:r>
              <a:rPr lang="en-US" b="1" dirty="0" smtClean="0">
                <a:solidFill>
                  <a:srgbClr val="0000FF"/>
                </a:solidFill>
              </a:rPr>
              <a:t>: ≈2</a:t>
            </a:r>
            <a:r>
              <a:rPr lang="en-US" b="1" i="1" baseline="30000" dirty="0" smtClean="0">
                <a:solidFill>
                  <a:srgbClr val="0000FF"/>
                </a:solidFill>
              </a:rPr>
              <a:t>R</a:t>
            </a:r>
            <a:endParaRPr lang="en-US" b="1" dirty="0" smtClean="0">
              <a:solidFill>
                <a:srgbClr val="0000FF"/>
              </a:solidFill>
            </a:endParaRPr>
          </a:p>
        </p:txBody>
      </p:sp>
      <p:sp>
        <p:nvSpPr>
          <p:cNvPr id="27650" name="Slide Number Placeholder 5"/>
          <p:cNvSpPr>
            <a:spLocks noGrp="1"/>
          </p:cNvSpPr>
          <p:nvPr>
            <p:ph type="sldNum" sz="quarter" idx="12"/>
          </p:nvPr>
        </p:nvSpPr>
        <p:spPr bwMode="auto">
          <a:noFill/>
          <a:ln>
            <a:miter lim="800000"/>
            <a:headEnd/>
            <a:tailEnd/>
          </a:ln>
        </p:spPr>
        <p:txBody>
          <a:bodyPr/>
          <a:lstStyle/>
          <a:p>
            <a:fld id="{EF4F4D47-9943-4B54-ABAA-CA5578CD62DD}" type="slidenum">
              <a:rPr lang="en-US" smtClean="0">
                <a:latin typeface="Calibri" pitchFamily="34" charset="0"/>
                <a:ea typeface="ＭＳ Ｐゴシック" pitchFamily="34" charset="-128"/>
              </a:rPr>
              <a:pPr/>
              <a:t>56</a:t>
            </a:fld>
            <a:endParaRPr lang="en-US" dirty="0" smtClean="0">
              <a:latin typeface="Calibri" pitchFamily="34" charset="0"/>
              <a:ea typeface="ＭＳ Ｐゴシック" pitchFamily="34" charset="-128"/>
            </a:endParaRPr>
          </a:p>
        </p:txBody>
      </p:sp>
      <p:sp>
        <p:nvSpPr>
          <p:cNvPr id="6" name="Rechteck 5"/>
          <p:cNvSpPr/>
          <p:nvPr/>
        </p:nvSpPr>
        <p:spPr>
          <a:xfrm>
            <a:off x="2771800" y="5874657"/>
            <a:ext cx="3600400" cy="938719"/>
          </a:xfrm>
          <a:prstGeom prst="rect">
            <a:avLst/>
          </a:prstGeom>
        </p:spPr>
        <p:txBody>
          <a:bodyPr wrap="square">
            <a:spAutoFit/>
          </a:bodyPr>
          <a:lstStyle/>
          <a:p>
            <a:r>
              <a:rPr lang="de-DE" sz="1100" dirty="0">
                <a:solidFill>
                  <a:srgbClr val="0000FF"/>
                </a:solidFill>
              </a:rPr>
              <a:t>P. </a:t>
            </a:r>
            <a:r>
              <a:rPr lang="de-DE" sz="1100" dirty="0" err="1">
                <a:solidFill>
                  <a:srgbClr val="0000FF"/>
                </a:solidFill>
              </a:rPr>
              <a:t>Flajolet</a:t>
            </a:r>
            <a:r>
              <a:rPr lang="de-DE" sz="1100" dirty="0">
                <a:solidFill>
                  <a:srgbClr val="0000FF"/>
                </a:solidFill>
              </a:rPr>
              <a:t> </a:t>
            </a:r>
            <a:r>
              <a:rPr lang="de-DE" sz="1100" dirty="0" err="1">
                <a:solidFill>
                  <a:srgbClr val="0000FF"/>
                </a:solidFill>
              </a:rPr>
              <a:t>and</a:t>
            </a:r>
            <a:r>
              <a:rPr lang="de-DE" sz="1100" dirty="0">
                <a:solidFill>
                  <a:srgbClr val="0000FF"/>
                </a:solidFill>
              </a:rPr>
              <a:t> G. N. Martin. </a:t>
            </a:r>
            <a:r>
              <a:rPr lang="de-DE" sz="1100" dirty="0" err="1">
                <a:solidFill>
                  <a:srgbClr val="0000FF"/>
                </a:solidFill>
              </a:rPr>
              <a:t>Probabilistic</a:t>
            </a:r>
            <a:r>
              <a:rPr lang="de-DE" sz="1100" dirty="0">
                <a:solidFill>
                  <a:srgbClr val="0000FF"/>
                </a:solidFill>
              </a:rPr>
              <a:t> </a:t>
            </a:r>
            <a:r>
              <a:rPr lang="de-DE" sz="1100" dirty="0" err="1">
                <a:solidFill>
                  <a:srgbClr val="0000FF"/>
                </a:solidFill>
              </a:rPr>
              <a:t>counting</a:t>
            </a:r>
            <a:r>
              <a:rPr lang="de-DE" sz="1100" dirty="0">
                <a:solidFill>
                  <a:srgbClr val="0000FF"/>
                </a:solidFill>
              </a:rPr>
              <a:t>. In IEEE Conference on </a:t>
            </a:r>
            <a:r>
              <a:rPr lang="de-DE" sz="1100" dirty="0" err="1">
                <a:solidFill>
                  <a:srgbClr val="0000FF"/>
                </a:solidFill>
              </a:rPr>
              <a:t>Foundations</a:t>
            </a:r>
            <a:r>
              <a:rPr lang="de-DE" sz="1100" dirty="0">
                <a:solidFill>
                  <a:srgbClr val="0000FF"/>
                </a:solidFill>
              </a:rPr>
              <a:t> of Computer Science, </a:t>
            </a:r>
            <a:r>
              <a:rPr lang="de-DE" sz="1100" dirty="0" err="1">
                <a:solidFill>
                  <a:srgbClr val="0000FF"/>
                </a:solidFill>
              </a:rPr>
              <a:t>pages</a:t>
            </a:r>
            <a:r>
              <a:rPr lang="de-DE" sz="1100" dirty="0">
                <a:solidFill>
                  <a:srgbClr val="0000FF"/>
                </a:solidFill>
              </a:rPr>
              <a:t> 76–82, 1983. Journal </a:t>
            </a:r>
            <a:r>
              <a:rPr lang="de-DE" sz="1100" dirty="0" err="1">
                <a:solidFill>
                  <a:srgbClr val="0000FF"/>
                </a:solidFill>
              </a:rPr>
              <a:t>version</a:t>
            </a:r>
            <a:r>
              <a:rPr lang="de-DE" sz="1100" dirty="0">
                <a:solidFill>
                  <a:srgbClr val="0000FF"/>
                </a:solidFill>
              </a:rPr>
              <a:t> in Journal of Computer </a:t>
            </a:r>
            <a:r>
              <a:rPr lang="de-DE" sz="1100" dirty="0" err="1">
                <a:solidFill>
                  <a:srgbClr val="0000FF"/>
                </a:solidFill>
              </a:rPr>
              <a:t>and</a:t>
            </a:r>
            <a:r>
              <a:rPr lang="de-DE" sz="1100" dirty="0">
                <a:solidFill>
                  <a:srgbClr val="0000FF"/>
                </a:solidFill>
              </a:rPr>
              <a:t> System </a:t>
            </a:r>
            <a:r>
              <a:rPr lang="de-DE" sz="1100" dirty="0" err="1">
                <a:solidFill>
                  <a:srgbClr val="0000FF"/>
                </a:solidFill>
              </a:rPr>
              <a:t>Sciences</a:t>
            </a:r>
            <a:r>
              <a:rPr lang="de-DE" sz="1100" dirty="0">
                <a:solidFill>
                  <a:srgbClr val="0000FF"/>
                </a:solidFill>
              </a:rPr>
              <a:t>, 31:182–209, </a:t>
            </a:r>
            <a:r>
              <a:rPr lang="de-DE" sz="1100" b="1" dirty="0">
                <a:solidFill>
                  <a:srgbClr val="FF0000"/>
                </a:solidFill>
              </a:rPr>
              <a:t>1985</a:t>
            </a:r>
            <a:r>
              <a:rPr lang="de-DE" sz="1100" dirty="0">
                <a:solidFill>
                  <a:srgbClr val="0000FF"/>
                </a:solidFill>
              </a:rPr>
              <a:t>.</a:t>
            </a:r>
          </a:p>
          <a:p>
            <a:endParaRPr lang="de-DE" sz="1100" dirty="0">
              <a:solidFill>
                <a:srgbClr val="0000FF"/>
              </a:solidFill>
            </a:endParaRPr>
          </a:p>
        </p:txBody>
      </p:sp>
    </p:spTree>
    <p:extLst>
      <p:ext uri="{BB962C8B-B14F-4D97-AF65-F5344CB8AC3E}">
        <p14:creationId xmlns:p14="http://schemas.microsoft.com/office/powerpoint/2010/main" val="128289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Warum</a:t>
            </a:r>
            <a:r>
              <a:rPr lang="en-US" dirty="0" smtClean="0"/>
              <a:t> </a:t>
            </a:r>
            <a:r>
              <a:rPr lang="en-US" dirty="0" err="1" smtClean="0"/>
              <a:t>funktioniert</a:t>
            </a:r>
            <a:r>
              <a:rPr lang="en-US" dirty="0" smtClean="0"/>
              <a:t> das? Intuition</a:t>
            </a:r>
            <a:endParaRPr lang="en-US" dirty="0"/>
          </a:p>
        </p:txBody>
      </p:sp>
      <p:sp>
        <p:nvSpPr>
          <p:cNvPr id="3" name="Content Placeholder 2"/>
          <p:cNvSpPr>
            <a:spLocks noGrp="1"/>
          </p:cNvSpPr>
          <p:nvPr>
            <p:ph idx="1"/>
          </p:nvPr>
        </p:nvSpPr>
        <p:spPr>
          <a:xfrm>
            <a:off x="457200" y="1051519"/>
            <a:ext cx="8686800" cy="5257801"/>
          </a:xfrm>
        </p:spPr>
        <p:txBody>
          <a:bodyPr>
            <a:normAutofit/>
          </a:bodyPr>
          <a:lstStyle/>
          <a:p>
            <a:pPr lvl="1"/>
            <a:r>
              <a:rPr lang="en-US" b="1" dirty="0" smtClean="0">
                <a:solidFill>
                  <a:srgbClr val="D60093"/>
                </a:solidFill>
              </a:rPr>
              <a:t>h(a)</a:t>
            </a:r>
            <a:r>
              <a:rPr lang="en-US" dirty="0" smtClean="0">
                <a:solidFill>
                  <a:srgbClr val="D60093"/>
                </a:solidFill>
              </a:rPr>
              <a:t> </a:t>
            </a:r>
            <a:r>
              <a:rPr lang="en-US" dirty="0" err="1" smtClean="0">
                <a:solidFill>
                  <a:srgbClr val="D60093"/>
                </a:solidFill>
              </a:rPr>
              <a:t>bildet</a:t>
            </a:r>
            <a:r>
              <a:rPr lang="en-US" b="1" dirty="0" smtClean="0">
                <a:solidFill>
                  <a:srgbClr val="D60093"/>
                </a:solidFill>
              </a:rPr>
              <a:t> a</a:t>
            </a:r>
            <a:r>
              <a:rPr lang="en-US" dirty="0" smtClean="0">
                <a:solidFill>
                  <a:srgbClr val="D60093"/>
                </a:solidFill>
              </a:rPr>
              <a:t> </a:t>
            </a:r>
            <a:r>
              <a:rPr lang="en-US" dirty="0" err="1" smtClean="0">
                <a:solidFill>
                  <a:srgbClr val="D60093"/>
                </a:solidFill>
              </a:rPr>
              <a:t>mit</a:t>
            </a:r>
            <a:r>
              <a:rPr lang="en-US" dirty="0" smtClean="0">
                <a:solidFill>
                  <a:srgbClr val="D60093"/>
                </a:solidFill>
              </a:rPr>
              <a:t> </a:t>
            </a:r>
            <a:r>
              <a:rPr lang="en-US" b="1" dirty="0" err="1" smtClean="0">
                <a:solidFill>
                  <a:srgbClr val="D60093"/>
                </a:solidFill>
              </a:rPr>
              <a:t>gleicher</a:t>
            </a:r>
            <a:r>
              <a:rPr lang="en-US" b="1" dirty="0" smtClean="0">
                <a:solidFill>
                  <a:srgbClr val="D60093"/>
                </a:solidFill>
              </a:rPr>
              <a:t> </a:t>
            </a:r>
            <a:r>
              <a:rPr lang="en-US" b="1" dirty="0" err="1" smtClean="0">
                <a:solidFill>
                  <a:srgbClr val="D60093"/>
                </a:solidFill>
              </a:rPr>
              <a:t>Wahrscheinlichkeit</a:t>
            </a:r>
            <a:r>
              <a:rPr lang="en-US" b="1" dirty="0" smtClean="0">
                <a:solidFill>
                  <a:srgbClr val="D60093"/>
                </a:solidFill>
              </a:rPr>
              <a:t> </a:t>
            </a:r>
            <a:r>
              <a:rPr lang="en-US" dirty="0" smtClean="0">
                <a:solidFill>
                  <a:srgbClr val="D60093"/>
                </a:solidFill>
              </a:rPr>
              <a:t>auf </a:t>
            </a:r>
            <a:r>
              <a:rPr lang="en-US" dirty="0" err="1" smtClean="0">
                <a:solidFill>
                  <a:srgbClr val="D60093"/>
                </a:solidFill>
              </a:rPr>
              <a:t>jeden</a:t>
            </a:r>
            <a:r>
              <a:rPr lang="en-US" dirty="0" smtClean="0">
                <a:solidFill>
                  <a:srgbClr val="D60093"/>
                </a:solidFill>
              </a:rPr>
              <a:t> von </a:t>
            </a:r>
            <a:br>
              <a:rPr lang="en-US" dirty="0" smtClean="0">
                <a:solidFill>
                  <a:srgbClr val="D60093"/>
                </a:solidFill>
              </a:rPr>
            </a:br>
            <a:r>
              <a:rPr lang="en-US" b="1" dirty="0" smtClean="0">
                <a:solidFill>
                  <a:srgbClr val="D60093"/>
                </a:solidFill>
              </a:rPr>
              <a:t>N</a:t>
            </a:r>
            <a:r>
              <a:rPr lang="en-US" dirty="0" smtClean="0">
                <a:solidFill>
                  <a:srgbClr val="D60093"/>
                </a:solidFill>
              </a:rPr>
              <a:t> </a:t>
            </a:r>
            <a:r>
              <a:rPr lang="en-US" dirty="0" err="1" smtClean="0">
                <a:solidFill>
                  <a:srgbClr val="D60093"/>
                </a:solidFill>
              </a:rPr>
              <a:t>möglichen</a:t>
            </a:r>
            <a:r>
              <a:rPr lang="en-US" dirty="0" smtClean="0">
                <a:solidFill>
                  <a:srgbClr val="D60093"/>
                </a:solidFill>
              </a:rPr>
              <a:t> </a:t>
            </a:r>
            <a:r>
              <a:rPr lang="en-US" dirty="0" err="1" smtClean="0">
                <a:solidFill>
                  <a:srgbClr val="D60093"/>
                </a:solidFill>
              </a:rPr>
              <a:t>Werten</a:t>
            </a:r>
            <a:r>
              <a:rPr lang="en-US" dirty="0" smtClean="0">
                <a:solidFill>
                  <a:srgbClr val="D60093"/>
                </a:solidFill>
              </a:rPr>
              <a:t> </a:t>
            </a:r>
            <a:r>
              <a:rPr lang="en-US" dirty="0" err="1" smtClean="0">
                <a:solidFill>
                  <a:srgbClr val="D60093"/>
                </a:solidFill>
              </a:rPr>
              <a:t>ab</a:t>
            </a:r>
            <a:endParaRPr lang="en-US" dirty="0" smtClean="0">
              <a:solidFill>
                <a:srgbClr val="D60093"/>
              </a:solidFill>
            </a:endParaRPr>
          </a:p>
          <a:p>
            <a:pPr lvl="1"/>
            <a:r>
              <a:rPr lang="en-US" dirty="0" err="1" smtClean="0"/>
              <a:t>Dann</a:t>
            </a:r>
            <a:r>
              <a:rPr lang="en-US" dirty="0" smtClean="0"/>
              <a:t> </a:t>
            </a:r>
            <a:r>
              <a:rPr lang="en-US" dirty="0" err="1" smtClean="0"/>
              <a:t>ist</a:t>
            </a:r>
            <a:r>
              <a:rPr lang="en-US" dirty="0" smtClean="0"/>
              <a:t>  </a:t>
            </a:r>
            <a:r>
              <a:rPr lang="en-US" b="1" dirty="0" smtClean="0"/>
              <a:t>h(a)</a:t>
            </a:r>
            <a:r>
              <a:rPr lang="en-US" dirty="0" smtClean="0"/>
              <a:t> </a:t>
            </a:r>
            <a:r>
              <a:rPr lang="en-US" dirty="0" err="1" smtClean="0"/>
              <a:t>eine</a:t>
            </a:r>
            <a:r>
              <a:rPr lang="en-US" dirty="0" smtClean="0"/>
              <a:t> </a:t>
            </a:r>
            <a:r>
              <a:rPr lang="en-US" dirty="0" err="1" smtClean="0"/>
              <a:t>Sequenz</a:t>
            </a:r>
            <a:r>
              <a:rPr lang="en-US" dirty="0" smtClean="0"/>
              <a:t> von </a:t>
            </a:r>
            <a:r>
              <a:rPr lang="en-US" b="1" dirty="0" smtClean="0"/>
              <a:t>log</a:t>
            </a:r>
            <a:r>
              <a:rPr lang="en-US" b="1" baseline="-25000" dirty="0" smtClean="0"/>
              <a:t>2 </a:t>
            </a:r>
            <a:r>
              <a:rPr lang="en-US" b="1" dirty="0" smtClean="0"/>
              <a:t>N</a:t>
            </a:r>
            <a:r>
              <a:rPr lang="en-US" dirty="0" smtClean="0"/>
              <a:t> Bits, </a:t>
            </a:r>
            <a:br>
              <a:rPr lang="en-US" dirty="0" smtClean="0"/>
            </a:br>
            <a:r>
              <a:rPr lang="en-US" dirty="0" err="1" smtClean="0"/>
              <a:t>wobei</a:t>
            </a:r>
            <a:r>
              <a:rPr lang="en-US" dirty="0" smtClean="0"/>
              <a:t> </a:t>
            </a:r>
            <a:r>
              <a:rPr lang="en-US" b="1" dirty="0" smtClean="0">
                <a:solidFill>
                  <a:srgbClr val="008000"/>
                </a:solidFill>
              </a:rPr>
              <a:t>2</a:t>
            </a:r>
            <a:r>
              <a:rPr lang="en-US" b="1" baseline="30000" dirty="0" smtClean="0">
                <a:solidFill>
                  <a:srgbClr val="008000"/>
                </a:solidFill>
              </a:rPr>
              <a:t>-r</a:t>
            </a:r>
            <a:r>
              <a:rPr lang="en-US" dirty="0" smtClean="0"/>
              <a:t> der </a:t>
            </a:r>
            <a:r>
              <a:rPr lang="en-US" dirty="0" err="1" smtClean="0"/>
              <a:t>Anteil</a:t>
            </a:r>
            <a:r>
              <a:rPr lang="en-US" dirty="0" smtClean="0"/>
              <a:t> </a:t>
            </a:r>
            <a:r>
              <a:rPr lang="en-US" dirty="0" err="1" smtClean="0"/>
              <a:t>aller</a:t>
            </a:r>
            <a:r>
              <a:rPr lang="en-US" dirty="0" smtClean="0"/>
              <a:t> </a:t>
            </a:r>
            <a:r>
              <a:rPr lang="en-US" b="1" dirty="0" smtClean="0">
                <a:solidFill>
                  <a:srgbClr val="008000"/>
                </a:solidFill>
              </a:rPr>
              <a:t>a</a:t>
            </a:r>
            <a:r>
              <a:rPr lang="en-US" dirty="0" smtClean="0"/>
              <a:t>s </a:t>
            </a:r>
            <a:r>
              <a:rPr lang="en-US" dirty="0" err="1" smtClean="0"/>
              <a:t>mit</a:t>
            </a:r>
            <a:r>
              <a:rPr lang="en-US" dirty="0" smtClean="0"/>
              <a:t> r </a:t>
            </a:r>
            <a:r>
              <a:rPr lang="en-US" dirty="0" err="1" smtClean="0"/>
              <a:t>Nullen</a:t>
            </a:r>
            <a:r>
              <a:rPr lang="en-US" dirty="0" smtClean="0"/>
              <a:t> am </a:t>
            </a:r>
            <a:r>
              <a:rPr lang="en-US" dirty="0" err="1" smtClean="0"/>
              <a:t>Ende</a:t>
            </a:r>
            <a:r>
              <a:rPr lang="en-US" dirty="0" smtClean="0"/>
              <a:t> </a:t>
            </a:r>
            <a:r>
              <a:rPr lang="en-US" dirty="0" err="1" smtClean="0"/>
              <a:t>ist</a:t>
            </a:r>
            <a:endParaRPr lang="en-US" dirty="0" smtClean="0"/>
          </a:p>
          <a:p>
            <a:pPr lvl="2"/>
            <a:r>
              <a:rPr lang="en-US" dirty="0" smtClean="0"/>
              <a:t>Ca. 50% der </a:t>
            </a:r>
            <a:r>
              <a:rPr lang="en-US" b="1" dirty="0" smtClean="0"/>
              <a:t>a</a:t>
            </a:r>
            <a:r>
              <a:rPr lang="en-US" dirty="0" smtClean="0"/>
              <a:t>s </a:t>
            </a:r>
            <a:r>
              <a:rPr lang="en-US" dirty="0" err="1" smtClean="0"/>
              <a:t>hashen</a:t>
            </a:r>
            <a:r>
              <a:rPr lang="en-US" dirty="0" smtClean="0"/>
              <a:t> auf </a:t>
            </a:r>
            <a:r>
              <a:rPr lang="en-US" b="1" dirty="0" smtClean="0"/>
              <a:t>***0</a:t>
            </a:r>
          </a:p>
          <a:p>
            <a:pPr lvl="2"/>
            <a:r>
              <a:rPr lang="en-US" dirty="0" smtClean="0"/>
              <a:t>Ca. 25% der</a:t>
            </a:r>
            <a:r>
              <a:rPr lang="en-US" b="1" dirty="0" smtClean="0"/>
              <a:t> a</a:t>
            </a:r>
            <a:r>
              <a:rPr lang="en-US" dirty="0"/>
              <a:t>s</a:t>
            </a:r>
            <a:r>
              <a:rPr lang="en-US" dirty="0" smtClean="0"/>
              <a:t> </a:t>
            </a:r>
            <a:r>
              <a:rPr lang="en-US" dirty="0" err="1" smtClean="0"/>
              <a:t>hashen</a:t>
            </a:r>
            <a:r>
              <a:rPr lang="en-US" dirty="0" smtClean="0"/>
              <a:t> auf </a:t>
            </a:r>
            <a:r>
              <a:rPr lang="en-US" b="1" dirty="0" smtClean="0"/>
              <a:t>**00</a:t>
            </a:r>
            <a:endParaRPr lang="en-US" b="1" dirty="0"/>
          </a:p>
          <a:p>
            <a:pPr lvl="2"/>
            <a:r>
              <a:rPr lang="en-US" dirty="0" err="1" smtClean="0"/>
              <a:t>Wenn</a:t>
            </a:r>
            <a:r>
              <a:rPr lang="en-US" dirty="0" smtClean="0"/>
              <a:t> also </a:t>
            </a:r>
            <a:r>
              <a:rPr lang="en-US" b="1" dirty="0" smtClean="0"/>
              <a:t>r(a)=2</a:t>
            </a:r>
            <a:r>
              <a:rPr lang="en-US" dirty="0" smtClean="0"/>
              <a:t> </a:t>
            </a:r>
            <a:r>
              <a:rPr lang="en-US" dirty="0" err="1" smtClean="0"/>
              <a:t>Nullen</a:t>
            </a:r>
            <a:r>
              <a:rPr lang="en-US" dirty="0" smtClean="0"/>
              <a:t> </a:t>
            </a:r>
            <a:r>
              <a:rPr lang="en-US" dirty="0" err="1" smtClean="0"/>
              <a:t>hinten</a:t>
            </a:r>
            <a:r>
              <a:rPr lang="en-US" dirty="0" smtClean="0"/>
              <a:t> </a:t>
            </a:r>
            <a:r>
              <a:rPr lang="en-US" dirty="0" err="1" smtClean="0"/>
              <a:t>stehen</a:t>
            </a:r>
            <a:r>
              <a:rPr lang="en-US" dirty="0" smtClean="0"/>
              <a:t> (i.e., Hash </a:t>
            </a:r>
            <a:br>
              <a:rPr lang="en-US" dirty="0" smtClean="0"/>
            </a:br>
            <a:r>
              <a:rPr lang="en-US" dirty="0" err="1" smtClean="0"/>
              <a:t>ergibt</a:t>
            </a:r>
            <a:r>
              <a:rPr lang="en-US" dirty="0" smtClean="0"/>
              <a:t> </a:t>
            </a:r>
            <a:r>
              <a:rPr lang="en-US" b="1" dirty="0" smtClean="0"/>
              <a:t>*100</a:t>
            </a:r>
            <a:r>
              <a:rPr lang="en-US" dirty="0" smtClean="0"/>
              <a:t>), </a:t>
            </a:r>
            <a:r>
              <a:rPr lang="en-US" dirty="0" err="1" smtClean="0"/>
              <a:t>dann</a:t>
            </a:r>
            <a:r>
              <a:rPr lang="en-US" dirty="0" smtClean="0"/>
              <a:t> </a:t>
            </a:r>
            <a:r>
              <a:rPr lang="en-US" dirty="0" err="1" smtClean="0"/>
              <a:t>haben</a:t>
            </a:r>
            <a:r>
              <a:rPr lang="en-US" dirty="0" smtClean="0"/>
              <a:t> </a:t>
            </a:r>
            <a:r>
              <a:rPr lang="en-US" dirty="0" err="1" smtClean="0"/>
              <a:t>wir</a:t>
            </a:r>
            <a:r>
              <a:rPr lang="en-US" dirty="0" smtClean="0"/>
              <a:t> </a:t>
            </a:r>
            <a:r>
              <a:rPr lang="en-US" dirty="0" err="1" smtClean="0"/>
              <a:t>wahrscheinlich</a:t>
            </a:r>
            <a:r>
              <a:rPr lang="en-US" dirty="0" smtClean="0"/>
              <a:t/>
            </a:r>
            <a:br>
              <a:rPr lang="en-US" dirty="0" smtClean="0"/>
            </a:br>
            <a:r>
              <a:rPr lang="en-US" b="1" dirty="0" smtClean="0"/>
              <a:t>ca. 4</a:t>
            </a:r>
            <a:r>
              <a:rPr lang="en-US" dirty="0" smtClean="0"/>
              <a:t> </a:t>
            </a:r>
            <a:r>
              <a:rPr lang="en-US" dirty="0" err="1" smtClean="0"/>
              <a:t>verschiedene</a:t>
            </a:r>
            <a:r>
              <a:rPr lang="en-US" dirty="0" smtClean="0"/>
              <a:t> </a:t>
            </a:r>
            <a:r>
              <a:rPr lang="en-US" dirty="0" err="1" smtClean="0"/>
              <a:t>Elemente</a:t>
            </a:r>
            <a:r>
              <a:rPr lang="en-US" dirty="0" smtClean="0"/>
              <a:t> </a:t>
            </a:r>
            <a:r>
              <a:rPr lang="en-US" dirty="0" err="1" smtClean="0"/>
              <a:t>gesehen</a:t>
            </a:r>
            <a:endParaRPr lang="en-US" dirty="0" smtClean="0"/>
          </a:p>
          <a:p>
            <a:pPr lvl="1"/>
            <a:r>
              <a:rPr lang="en-US" b="1" dirty="0" smtClean="0">
                <a:solidFill>
                  <a:srgbClr val="008000"/>
                </a:solidFill>
              </a:rPr>
              <a:t>Also </a:t>
            </a:r>
            <a:r>
              <a:rPr lang="en-US" b="1" dirty="0" err="1" smtClean="0">
                <a:solidFill>
                  <a:srgbClr val="008000"/>
                </a:solidFill>
              </a:rPr>
              <a:t>braucht</a:t>
            </a:r>
            <a:r>
              <a:rPr lang="en-US" b="1" dirty="0" smtClean="0">
                <a:solidFill>
                  <a:srgbClr val="008000"/>
                </a:solidFill>
              </a:rPr>
              <a:t> </a:t>
            </a:r>
            <a:r>
              <a:rPr lang="en-US" b="1" dirty="0" err="1" smtClean="0">
                <a:solidFill>
                  <a:srgbClr val="008000"/>
                </a:solidFill>
              </a:rPr>
              <a:t>es</a:t>
            </a:r>
            <a:r>
              <a:rPr lang="en-US" b="1" dirty="0" smtClean="0">
                <a:solidFill>
                  <a:srgbClr val="008000"/>
                </a:solidFill>
              </a:rPr>
              <a:t> </a:t>
            </a:r>
            <a:r>
              <a:rPr lang="en-US" b="1" dirty="0" err="1" smtClean="0">
                <a:solidFill>
                  <a:srgbClr val="008000"/>
                </a:solidFill>
              </a:rPr>
              <a:t>ein</a:t>
            </a:r>
            <a:r>
              <a:rPr lang="en-US" b="1" dirty="0" smtClean="0">
                <a:solidFill>
                  <a:srgbClr val="008000"/>
                </a:solidFill>
              </a:rPr>
              <a:t> Hash auf 2</a:t>
            </a:r>
            <a:r>
              <a:rPr lang="en-US" b="1" baseline="30000" dirty="0" smtClean="0">
                <a:solidFill>
                  <a:srgbClr val="008000"/>
                </a:solidFill>
              </a:rPr>
              <a:t>r</a:t>
            </a:r>
            <a:r>
              <a:rPr lang="en-US" b="1" dirty="0" smtClean="0">
                <a:solidFill>
                  <a:srgbClr val="008000"/>
                </a:solidFill>
              </a:rPr>
              <a:t> </a:t>
            </a:r>
            <a:r>
              <a:rPr lang="en-US" b="1" dirty="0" err="1" smtClean="0">
                <a:solidFill>
                  <a:srgbClr val="008000"/>
                </a:solidFill>
              </a:rPr>
              <a:t>Elementen</a:t>
            </a:r>
            <a:r>
              <a:rPr lang="en-US" b="1" dirty="0" smtClean="0">
                <a:solidFill>
                  <a:srgbClr val="008000"/>
                </a:solidFill>
              </a:rPr>
              <a:t> </a:t>
            </a:r>
            <a:br>
              <a:rPr lang="en-US" b="1" dirty="0" smtClean="0">
                <a:solidFill>
                  <a:srgbClr val="008000"/>
                </a:solidFill>
              </a:rPr>
            </a:br>
            <a:r>
              <a:rPr lang="en-US" b="1" dirty="0" smtClean="0">
                <a:solidFill>
                  <a:srgbClr val="008000"/>
                </a:solidFill>
              </a:rPr>
              <a:t>bevor man </a:t>
            </a:r>
            <a:r>
              <a:rPr lang="en-US" b="1" dirty="0" err="1" smtClean="0">
                <a:solidFill>
                  <a:srgbClr val="008000"/>
                </a:solidFill>
              </a:rPr>
              <a:t>eines</a:t>
            </a:r>
            <a:r>
              <a:rPr lang="en-US" b="1" dirty="0" smtClean="0">
                <a:solidFill>
                  <a:srgbClr val="008000"/>
                </a:solidFill>
              </a:rPr>
              <a:t> </a:t>
            </a:r>
            <a:r>
              <a:rPr lang="en-US" b="1" dirty="0" err="1" smtClean="0">
                <a:solidFill>
                  <a:srgbClr val="008000"/>
                </a:solidFill>
              </a:rPr>
              <a:t>mit</a:t>
            </a:r>
            <a:r>
              <a:rPr lang="en-US" b="1" dirty="0" smtClean="0">
                <a:solidFill>
                  <a:srgbClr val="008000"/>
                </a:solidFill>
              </a:rPr>
              <a:t> 0-Suffix der </a:t>
            </a:r>
            <a:r>
              <a:rPr lang="en-US" b="1" dirty="0" err="1" smtClean="0">
                <a:solidFill>
                  <a:srgbClr val="008000"/>
                </a:solidFill>
              </a:rPr>
              <a:t>Länge</a:t>
            </a:r>
            <a:r>
              <a:rPr lang="en-US" b="1" dirty="0" smtClean="0">
                <a:solidFill>
                  <a:srgbClr val="008000"/>
                </a:solidFill>
              </a:rPr>
              <a:t> r </a:t>
            </a:r>
            <a:r>
              <a:rPr lang="en-US" b="1" dirty="0" err="1" smtClean="0">
                <a:solidFill>
                  <a:srgbClr val="008000"/>
                </a:solidFill>
              </a:rPr>
              <a:t>sieht</a:t>
            </a:r>
            <a:endParaRPr lang="en-US" b="1" dirty="0" smtClean="0">
              <a:solidFill>
                <a:srgbClr val="008000"/>
              </a:solidFill>
            </a:endParaRPr>
          </a:p>
        </p:txBody>
      </p:sp>
      <p:sp>
        <p:nvSpPr>
          <p:cNvPr id="5" name="Footer Placeholder 4"/>
          <p:cNvSpPr>
            <a:spLocks noGrp="1"/>
          </p:cNvSpPr>
          <p:nvPr>
            <p:ph type="ftr" sz="quarter" idx="11"/>
          </p:nvPr>
        </p:nvSpPr>
        <p:spPr>
          <a:xfrm>
            <a:off x="3275856" y="5904656"/>
            <a:ext cx="3382492" cy="836712"/>
          </a:xfrm>
        </p:spPr>
        <p:txBody>
          <a:bodyPr/>
          <a:lstStyle/>
          <a:p>
            <a:r>
              <a:rPr lang="en-US" sz="1400" dirty="0" smtClean="0">
                <a:solidFill>
                  <a:srgbClr val="0000FF"/>
                </a:solidFill>
              </a:rPr>
              <a:t>J. </a:t>
            </a:r>
            <a:r>
              <a:rPr lang="en-US" sz="1400" dirty="0" err="1" smtClean="0">
                <a:solidFill>
                  <a:srgbClr val="0000FF"/>
                </a:solidFill>
              </a:rPr>
              <a:t>Leskovec</a:t>
            </a:r>
            <a:r>
              <a:rPr lang="en-US" sz="1400" dirty="0" smtClean="0">
                <a:solidFill>
                  <a:srgbClr val="0000FF"/>
                </a:solidFill>
              </a:rPr>
              <a:t>, A. </a:t>
            </a:r>
            <a:r>
              <a:rPr lang="en-US" sz="1400" dirty="0" err="1" smtClean="0">
                <a:solidFill>
                  <a:srgbClr val="0000FF"/>
                </a:solidFill>
              </a:rPr>
              <a:t>Rajaraman</a:t>
            </a:r>
            <a:r>
              <a:rPr lang="en-US" sz="1400" dirty="0" smtClean="0">
                <a:solidFill>
                  <a:srgbClr val="0000FF"/>
                </a:solidFill>
              </a:rPr>
              <a:t>, J. Ullman: </a:t>
            </a:r>
            <a:br>
              <a:rPr lang="en-US" sz="1400" dirty="0" smtClean="0">
                <a:solidFill>
                  <a:srgbClr val="0000FF"/>
                </a:solidFill>
              </a:rPr>
            </a:br>
            <a:r>
              <a:rPr lang="en-US" sz="1400" dirty="0" smtClean="0">
                <a:solidFill>
                  <a:srgbClr val="0000FF"/>
                </a:solidFill>
              </a:rPr>
              <a:t>Mining of Massive Datasets, </a:t>
            </a:r>
            <a:br>
              <a:rPr lang="en-US" sz="1400" dirty="0" smtClean="0">
                <a:solidFill>
                  <a:srgbClr val="0000FF"/>
                </a:solidFill>
              </a:rPr>
            </a:br>
            <a:r>
              <a:rPr lang="en-US" sz="1400" dirty="0" smtClean="0">
                <a:solidFill>
                  <a:srgbClr val="0000FF"/>
                </a:solidFill>
              </a:rPr>
              <a:t>http://</a:t>
            </a:r>
            <a:r>
              <a:rPr lang="en-US" sz="1400" dirty="0" err="1" smtClean="0">
                <a:solidFill>
                  <a:srgbClr val="0000FF"/>
                </a:solidFill>
              </a:rPr>
              <a:t>www.mmds.org</a:t>
            </a:r>
            <a:r>
              <a:rPr lang="en-US" sz="1400" dirty="0" smtClean="0">
                <a:solidFill>
                  <a:srgbClr val="0000FF"/>
                </a:solidFill>
              </a:rPr>
              <a:t> </a:t>
            </a:r>
            <a:endParaRPr lang="en-US" sz="1400" dirty="0">
              <a:solidFill>
                <a:srgbClr val="0000FF"/>
              </a:solidFill>
            </a:endParaRPr>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dirty="0"/>
          </a:p>
        </p:txBody>
      </p:sp>
    </p:spTree>
    <p:extLst>
      <p:ext uri="{BB962C8B-B14F-4D97-AF65-F5344CB8AC3E}">
        <p14:creationId xmlns:p14="http://schemas.microsoft.com/office/powerpoint/2010/main" val="86668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Text Box 2"/>
          <p:cNvSpPr txBox="1">
            <a:spLocks noChangeArrowheads="1"/>
          </p:cNvSpPr>
          <p:nvPr/>
        </p:nvSpPr>
        <p:spPr bwMode="auto">
          <a:xfrm>
            <a:off x="6820991" y="5095619"/>
            <a:ext cx="325437"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71" name="Rectangle 3"/>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a:t>
            </a:r>
            <a:r>
              <a:rPr lang="en-US" sz="2800" dirty="0" smtClean="0">
                <a:cs typeface="+mj-cs"/>
              </a:rPr>
              <a:t>[</a:t>
            </a:r>
            <a:r>
              <a:rPr lang="en-US" sz="2800" dirty="0" err="1" smtClean="0">
                <a:cs typeface="+mj-cs"/>
              </a:rPr>
              <a:t>Flajolet</a:t>
            </a:r>
            <a:r>
              <a:rPr lang="en-US" sz="2800" dirty="0" smtClean="0">
                <a:cs typeface="+mj-cs"/>
              </a:rPr>
              <a:t>, Marti</a:t>
            </a:r>
            <a:r>
              <a:rPr lang="de-DE" sz="2800" dirty="0" err="1" smtClean="0">
                <a:latin typeface="Arial"/>
                <a:cs typeface="+mj-cs"/>
              </a:rPr>
              <a:t>n</a:t>
            </a:r>
            <a:r>
              <a:rPr lang="de-DE" sz="2800" dirty="0" smtClean="0">
                <a:latin typeface="Arial"/>
                <a:cs typeface="+mj-cs"/>
              </a:rPr>
              <a:t> </a:t>
            </a:r>
            <a:r>
              <a:rPr lang="en-US" sz="2800" dirty="0" smtClean="0">
                <a:cs typeface="+mj-cs"/>
              </a:rPr>
              <a:t>85]</a:t>
            </a:r>
          </a:p>
        </p:txBody>
      </p:sp>
      <p:sp>
        <p:nvSpPr>
          <p:cNvPr id="851972" name="Rectangle 4"/>
          <p:cNvSpPr>
            <a:spLocks noGrp="1" noChangeArrowheads="1"/>
          </p:cNvSpPr>
          <p:nvPr>
            <p:ph type="body" idx="1"/>
          </p:nvPr>
        </p:nvSpPr>
        <p:spPr>
          <a:xfrm>
            <a:off x="457200" y="1113199"/>
            <a:ext cx="8435280" cy="4968875"/>
          </a:xfrm>
        </p:spPr>
        <p:txBody>
          <a:bodyPr/>
          <a:lstStyle/>
          <a:p>
            <a:pPr eaLnBrk="1" hangingPunct="1">
              <a:defRPr/>
            </a:pPr>
            <a:r>
              <a:rPr lang="en-US" dirty="0" err="1" smtClean="0">
                <a:cs typeface="+mn-cs"/>
              </a:rPr>
              <a:t>Verwende</a:t>
            </a:r>
            <a:r>
              <a:rPr lang="en-US" dirty="0" smtClean="0">
                <a:cs typeface="+mn-cs"/>
              </a:rPr>
              <a:t> </a:t>
            </a:r>
            <a:r>
              <a:rPr lang="en-US" dirty="0" err="1" smtClean="0">
                <a:cs typeface="+mn-cs"/>
              </a:rPr>
              <a:t>Hashfunktion</a:t>
            </a:r>
            <a:r>
              <a:rPr lang="en-US" dirty="0" smtClean="0">
                <a:cs typeface="+mn-cs"/>
              </a:rPr>
              <a:t> </a:t>
            </a:r>
            <a:r>
              <a:rPr lang="en-US" dirty="0" smtClean="0">
                <a:solidFill>
                  <a:schemeClr val="accent1">
                    <a:lumMod val="50000"/>
                  </a:schemeClr>
                </a:solidFill>
                <a:cs typeface="+mn-cs"/>
              </a:rPr>
              <a:t>h'</a:t>
            </a:r>
            <a:r>
              <a:rPr lang="en-US" dirty="0" smtClean="0">
                <a:cs typeface="+mn-cs"/>
              </a:rPr>
              <a:t> </a:t>
            </a:r>
            <a:r>
              <a:rPr lang="en-US" dirty="0" err="1" smtClean="0">
                <a:cs typeface="+mn-cs"/>
              </a:rPr>
              <a:t>zur</a:t>
            </a:r>
            <a:r>
              <a:rPr lang="en-US" dirty="0" smtClean="0">
                <a:cs typeface="+mn-cs"/>
              </a:rPr>
              <a:t> </a:t>
            </a:r>
            <a:r>
              <a:rPr lang="en-US" dirty="0" err="1" smtClean="0">
                <a:cs typeface="+mn-cs"/>
              </a:rPr>
              <a:t>Abbildung</a:t>
            </a:r>
            <a:r>
              <a:rPr lang="en-US" dirty="0" smtClean="0">
                <a:cs typeface="+mn-cs"/>
              </a:rPr>
              <a:t> von </a:t>
            </a:r>
            <a:r>
              <a:rPr lang="en-US" dirty="0" err="1" smtClean="0">
                <a:cs typeface="+mn-cs"/>
              </a:rPr>
              <a:t>Eingabeelementen</a:t>
            </a:r>
            <a:r>
              <a:rPr lang="en-US" dirty="0" smtClean="0">
                <a:cs typeface="+mn-cs"/>
              </a:rPr>
              <a:t> auf </a:t>
            </a:r>
            <a:r>
              <a:rPr lang="en-US" dirty="0" err="1" smtClean="0">
                <a:solidFill>
                  <a:schemeClr val="bg2"/>
                </a:solidFill>
                <a:cs typeface="+mn-cs"/>
              </a:rPr>
              <a:t>i</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smtClean="0">
                <a:solidFill>
                  <a:schemeClr val="accent1">
                    <a:lumMod val="50000"/>
                  </a:schemeClr>
                </a:solidFill>
                <a:cs typeface="+mn-cs"/>
              </a:rPr>
              <a:t>2</a:t>
            </a:r>
            <a:r>
              <a:rPr lang="en-US" baseline="30000" dirty="0" smtClean="0">
                <a:solidFill>
                  <a:schemeClr val="accent1">
                    <a:lumMod val="50000"/>
                  </a:schemeClr>
                </a:solidFill>
                <a:cs typeface="+mn-cs"/>
              </a:rPr>
              <a:t>-r</a:t>
            </a:r>
            <a:endParaRPr lang="en-US" dirty="0" smtClean="0">
              <a:solidFill>
                <a:schemeClr val="accent1">
                  <a:lumMod val="50000"/>
                </a:schemeClr>
              </a:solidFill>
              <a:cs typeface="+mn-cs"/>
            </a:endParaRPr>
          </a:p>
          <a:p>
            <a:pPr lvl="1" eaLnBrk="1" hangingPunct="1">
              <a:defRPr/>
            </a:pPr>
            <a:r>
              <a:rPr lang="en-US" dirty="0" smtClean="0"/>
              <a:t>also </a:t>
            </a:r>
            <a:r>
              <a:rPr lang="en-US" dirty="0" err="1" smtClean="0">
                <a:solidFill>
                  <a:schemeClr val="accent1">
                    <a:lumMod val="50000"/>
                  </a:schemeClr>
                </a:solidFill>
              </a:rPr>
              <a:t>Pr</a:t>
            </a:r>
            <a:r>
              <a:rPr lang="en-US" dirty="0" smtClean="0">
                <a:solidFill>
                  <a:schemeClr val="accent1">
                    <a:lumMod val="50000"/>
                  </a:schemeClr>
                </a:solidFill>
              </a:rPr>
              <a:t>[h'(x) = 1] = ½, </a:t>
            </a:r>
            <a:r>
              <a:rPr lang="en-US" dirty="0" err="1" smtClean="0">
                <a:solidFill>
                  <a:schemeClr val="accent1">
                    <a:lumMod val="50000"/>
                  </a:schemeClr>
                </a:solidFill>
              </a:rPr>
              <a:t>Pr</a:t>
            </a:r>
            <a:r>
              <a:rPr lang="en-US" dirty="0" smtClean="0">
                <a:solidFill>
                  <a:schemeClr val="accent1">
                    <a:lumMod val="50000"/>
                  </a:schemeClr>
                </a:solidFill>
              </a:rPr>
              <a:t>[h'(x) = 2] = ¼, </a:t>
            </a:r>
            <a:r>
              <a:rPr lang="en-US" dirty="0" err="1" smtClean="0">
                <a:solidFill>
                  <a:schemeClr val="accent1">
                    <a:lumMod val="50000"/>
                  </a:schemeClr>
                </a:solidFill>
              </a:rPr>
              <a:t>Pr</a:t>
            </a:r>
            <a:r>
              <a:rPr lang="en-US" dirty="0" smtClean="0">
                <a:solidFill>
                  <a:schemeClr val="accent1">
                    <a:lumMod val="50000"/>
                  </a:schemeClr>
                </a:solidFill>
              </a:rPr>
              <a:t>[h'(x)=3] = 1/8 …</a:t>
            </a:r>
          </a:p>
          <a:p>
            <a:pPr lvl="1" eaLnBrk="1" hangingPunct="1">
              <a:defRPr/>
            </a:pPr>
            <a:r>
              <a:rPr lang="en-US" dirty="0" err="1" smtClean="0"/>
              <a:t>Konstruiere</a:t>
            </a:r>
            <a:r>
              <a:rPr lang="en-US" dirty="0" smtClean="0"/>
              <a:t> </a:t>
            </a:r>
            <a:r>
              <a:rPr lang="en-US" dirty="0" smtClean="0">
                <a:solidFill>
                  <a:schemeClr val="accent1">
                    <a:lumMod val="50000"/>
                  </a:schemeClr>
                </a:solidFill>
              </a:rPr>
              <a:t>h'() </a:t>
            </a:r>
            <a:r>
              <a:rPr lang="en-US" dirty="0" err="1" smtClean="0"/>
              <a:t>aus</a:t>
            </a:r>
            <a:r>
              <a:rPr lang="en-US" dirty="0" smtClean="0"/>
              <a:t> </a:t>
            </a:r>
            <a:r>
              <a:rPr lang="en-US" dirty="0" err="1" smtClean="0"/>
              <a:t>gleichverteilter</a:t>
            </a:r>
            <a:r>
              <a:rPr lang="en-US" dirty="0" smtClean="0"/>
              <a:t> </a:t>
            </a:r>
            <a:r>
              <a:rPr lang="en-US" dirty="0" err="1" smtClean="0"/>
              <a:t>Hashfunktion</a:t>
            </a:r>
            <a:r>
              <a:rPr lang="en-US" dirty="0" smtClean="0"/>
              <a:t> und </a:t>
            </a:r>
            <a:r>
              <a:rPr lang="en-US" dirty="0" err="1" smtClean="0"/>
              <a:t>anschließendendem</a:t>
            </a:r>
            <a:r>
              <a:rPr lang="en-US" dirty="0" smtClean="0"/>
              <a:t> “</a:t>
            </a:r>
            <a:r>
              <a:rPr lang="en-US" dirty="0" err="1" smtClean="0"/>
              <a:t>Zählen</a:t>
            </a:r>
            <a:r>
              <a:rPr lang="en-US" dirty="0" smtClean="0"/>
              <a:t> der </a:t>
            </a:r>
            <a:r>
              <a:rPr lang="en-US" dirty="0" err="1" smtClean="0"/>
              <a:t>Nullen</a:t>
            </a:r>
            <a:r>
              <a:rPr lang="en-US" dirty="0" smtClean="0"/>
              <a:t> am </a:t>
            </a:r>
            <a:r>
              <a:rPr lang="en-US" dirty="0" err="1" smtClean="0"/>
              <a:t>Ende</a:t>
            </a:r>
            <a:r>
              <a:rPr lang="en-US" dirty="0" smtClean="0"/>
              <a:t>” </a:t>
            </a:r>
            <a:r>
              <a:rPr lang="en-US" dirty="0" err="1" smtClean="0"/>
              <a:t>durch</a:t>
            </a:r>
            <a:r>
              <a:rPr lang="en-US" dirty="0" smtClean="0"/>
              <a:t> r</a:t>
            </a:r>
          </a:p>
          <a:p>
            <a:pPr eaLnBrk="1" hangingPunct="1">
              <a:defRPr/>
            </a:pPr>
            <a:r>
              <a:rPr lang="en-US" dirty="0" err="1" smtClean="0">
                <a:cs typeface="+mn-cs"/>
              </a:rPr>
              <a:t>Aufbau</a:t>
            </a:r>
            <a:r>
              <a:rPr lang="en-US" dirty="0" smtClean="0">
                <a:cs typeface="+mn-cs"/>
              </a:rPr>
              <a:t> FM-</a:t>
            </a:r>
            <a:r>
              <a:rPr lang="en-US" dirty="0" err="1" smtClean="0">
                <a:cs typeface="+mn-cs"/>
              </a:rPr>
              <a:t>Skizze</a:t>
            </a:r>
            <a:r>
              <a:rPr lang="en-US" dirty="0" smtClean="0">
                <a:cs typeface="+mn-cs"/>
              </a:rPr>
              <a:t>=  </a:t>
            </a:r>
            <a:r>
              <a:rPr lang="en-US" dirty="0" err="1" smtClean="0">
                <a:cs typeface="+mn-cs"/>
              </a:rPr>
              <a:t>Bitfeld</a:t>
            </a:r>
            <a:r>
              <a:rPr lang="en-US" dirty="0" smtClean="0">
                <a:cs typeface="+mn-cs"/>
              </a:rPr>
              <a:t> von </a:t>
            </a:r>
            <a:r>
              <a:rPr lang="en-US" dirty="0" smtClean="0">
                <a:solidFill>
                  <a:schemeClr val="accent1">
                    <a:lumMod val="50000"/>
                  </a:schemeClr>
                </a:solidFill>
                <a:cs typeface="+mn-cs"/>
              </a:rPr>
              <a:t>L = log N </a:t>
            </a:r>
            <a:r>
              <a:rPr lang="en-US" dirty="0" smtClean="0">
                <a:cs typeface="+mn-cs"/>
              </a:rPr>
              <a:t>Bits </a:t>
            </a:r>
          </a:p>
          <a:p>
            <a:pPr lvl="1" eaLnBrk="1" hangingPunct="1">
              <a:defRPr/>
            </a:pPr>
            <a:r>
              <a:rPr lang="en-US" dirty="0" err="1" smtClean="0"/>
              <a:t>Initialisiere</a:t>
            </a:r>
            <a:r>
              <a:rPr lang="en-US" dirty="0" smtClean="0"/>
              <a:t> </a:t>
            </a:r>
            <a:r>
              <a:rPr lang="en-US" dirty="0" err="1" smtClean="0"/>
              <a:t>Bitfelder</a:t>
            </a:r>
            <a:r>
              <a:rPr lang="en-US" dirty="0" smtClean="0"/>
              <a:t> of 0</a:t>
            </a:r>
          </a:p>
          <a:p>
            <a:pPr lvl="1" eaLnBrk="1" hangingPunct="1">
              <a:defRPr/>
            </a:pPr>
            <a:r>
              <a:rPr lang="en-US" dirty="0" err="1" smtClean="0"/>
              <a:t>Für</a:t>
            </a:r>
            <a:r>
              <a:rPr lang="en-US" dirty="0" smtClean="0"/>
              <a:t> </a:t>
            </a:r>
            <a:r>
              <a:rPr lang="en-US" dirty="0" err="1" smtClean="0"/>
              <a:t>jeden</a:t>
            </a:r>
            <a:r>
              <a:rPr lang="en-US" dirty="0" smtClean="0"/>
              <a:t> </a:t>
            </a:r>
            <a:r>
              <a:rPr lang="en-US" dirty="0" err="1" smtClean="0"/>
              <a:t>neuen</a:t>
            </a:r>
            <a:r>
              <a:rPr lang="en-US" dirty="0" smtClean="0"/>
              <a:t> Wert </a:t>
            </a:r>
            <a:r>
              <a:rPr lang="en-US" dirty="0" smtClean="0">
                <a:solidFill>
                  <a:schemeClr val="bg2"/>
                </a:solidFill>
              </a:rPr>
              <a:t>x</a:t>
            </a:r>
            <a:r>
              <a:rPr lang="en-US" dirty="0" smtClean="0"/>
              <a:t>, </a:t>
            </a:r>
            <a:r>
              <a:rPr lang="en-US" dirty="0" err="1" smtClean="0"/>
              <a:t>setze</a:t>
            </a:r>
            <a:r>
              <a:rPr lang="en-US" dirty="0" smtClean="0"/>
              <a:t> </a:t>
            </a:r>
            <a:r>
              <a:rPr lang="en-US" dirty="0" smtClean="0">
                <a:solidFill>
                  <a:schemeClr val="accent1">
                    <a:lumMod val="50000"/>
                  </a:schemeClr>
                </a:solidFill>
              </a:rPr>
              <a:t>FM[r(x)] = 1</a:t>
            </a:r>
          </a:p>
          <a:p>
            <a:pPr eaLnBrk="1" hangingPunct="1">
              <a:defRPr/>
            </a:pPr>
            <a:endParaRPr lang="en-US" dirty="0" smtClean="0">
              <a:cs typeface="+mn-cs"/>
            </a:endParaRPr>
          </a:p>
        </p:txBody>
      </p:sp>
      <p:sp>
        <p:nvSpPr>
          <p:cNvPr id="851973" name="Text Box 5"/>
          <p:cNvSpPr txBox="1">
            <a:spLocks noChangeArrowheads="1"/>
          </p:cNvSpPr>
          <p:nvPr/>
        </p:nvSpPr>
        <p:spPr bwMode="auto">
          <a:xfrm>
            <a:off x="107504" y="5076569"/>
            <a:ext cx="966931"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a:solidFill>
                  <a:schemeClr val="accent1">
                    <a:lumMod val="50000"/>
                  </a:schemeClr>
                </a:solidFill>
                <a:cs typeface="+mn-cs"/>
              </a:rPr>
              <a:t>x = </a:t>
            </a:r>
            <a:r>
              <a:rPr lang="en-US" sz="2000" b="0" dirty="0" smtClean="0">
                <a:solidFill>
                  <a:schemeClr val="accent1">
                    <a:lumMod val="50000"/>
                  </a:schemeClr>
                </a:solidFill>
                <a:cs typeface="+mn-cs"/>
              </a:rPr>
              <a:t>799</a:t>
            </a:r>
            <a:endParaRPr lang="en-US" sz="2000" b="0" dirty="0">
              <a:solidFill>
                <a:schemeClr val="accent1">
                  <a:lumMod val="50000"/>
                </a:schemeClr>
              </a:solidFill>
              <a:cs typeface="+mn-cs"/>
            </a:endParaRPr>
          </a:p>
        </p:txBody>
      </p:sp>
      <p:grpSp>
        <p:nvGrpSpPr>
          <p:cNvPr id="851974" name="Group 6"/>
          <p:cNvGrpSpPr>
            <a:grpSpLocks/>
          </p:cNvGrpSpPr>
          <p:nvPr/>
        </p:nvGrpSpPr>
        <p:grpSpPr bwMode="auto">
          <a:xfrm>
            <a:off x="1115617" y="5076569"/>
            <a:ext cx="1893887" cy="400050"/>
            <a:chOff x="1968" y="2479"/>
            <a:chExt cx="1193" cy="252"/>
          </a:xfrm>
        </p:grpSpPr>
        <p:sp>
          <p:nvSpPr>
            <p:cNvPr id="851975" name="Text Box 7"/>
            <p:cNvSpPr txBox="1">
              <a:spLocks noChangeArrowheads="1"/>
            </p:cNvSpPr>
            <p:nvPr/>
          </p:nvSpPr>
          <p:spPr bwMode="auto">
            <a:xfrm>
              <a:off x="2541" y="2479"/>
              <a:ext cx="620" cy="25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smtClean="0">
                  <a:solidFill>
                    <a:schemeClr val="accent1">
                      <a:lumMod val="50000"/>
                    </a:schemeClr>
                  </a:solidFill>
                  <a:cs typeface="+mn-cs"/>
                </a:rPr>
                <a:t>h</a:t>
              </a:r>
              <a:r>
                <a:rPr lang="en-US" sz="2000" b="0" dirty="0">
                  <a:solidFill>
                    <a:schemeClr val="accent1">
                      <a:lumMod val="50000"/>
                    </a:schemeClr>
                  </a:solidFill>
                  <a:cs typeface="+mn-cs"/>
                </a:rPr>
                <a:t>(x</a:t>
              </a:r>
              <a:r>
                <a:rPr lang="en-US" sz="2000" b="0" dirty="0" smtClean="0">
                  <a:solidFill>
                    <a:schemeClr val="accent1">
                      <a:lumMod val="50000"/>
                    </a:schemeClr>
                  </a:solidFill>
                  <a:cs typeface="+mn-cs"/>
                </a:rPr>
                <a:t>) </a:t>
              </a:r>
              <a:r>
                <a:rPr lang="en-US" sz="2000" b="0" dirty="0">
                  <a:solidFill>
                    <a:schemeClr val="accent1">
                      <a:lumMod val="50000"/>
                    </a:schemeClr>
                  </a:solidFill>
                  <a:cs typeface="+mn-cs"/>
                </a:rPr>
                <a:t>= </a:t>
              </a:r>
              <a:r>
                <a:rPr lang="en-US" sz="2000" dirty="0" smtClean="0">
                  <a:solidFill>
                    <a:schemeClr val="accent1">
                      <a:lumMod val="50000"/>
                    </a:schemeClr>
                  </a:solidFill>
                  <a:cs typeface="+mn-cs"/>
                </a:rPr>
                <a:t>8</a:t>
              </a:r>
              <a:endParaRPr lang="en-US" sz="2000" b="0" dirty="0">
                <a:solidFill>
                  <a:schemeClr val="accent1">
                    <a:lumMod val="50000"/>
                  </a:schemeClr>
                </a:solidFill>
                <a:cs typeface="+mn-cs"/>
              </a:endParaRPr>
            </a:p>
          </p:txBody>
        </p:sp>
        <p:sp>
          <p:nvSpPr>
            <p:cNvPr id="851976"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grpSp>
        <p:nvGrpSpPr>
          <p:cNvPr id="73736" name="Group 9"/>
          <p:cNvGrpSpPr>
            <a:grpSpLocks/>
          </p:cNvGrpSpPr>
          <p:nvPr/>
        </p:nvGrpSpPr>
        <p:grpSpPr bwMode="auto">
          <a:xfrm>
            <a:off x="5411291" y="5049582"/>
            <a:ext cx="2832100" cy="508000"/>
            <a:chOff x="1056" y="3096"/>
            <a:chExt cx="1784" cy="320"/>
          </a:xfrm>
        </p:grpSpPr>
        <p:sp>
          <p:nvSpPr>
            <p:cNvPr id="851978" name="Rectangle 1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79" name="Line 1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0" name="Line 1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1" name="Line 1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2" name="Line 1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sp>
          <p:nvSpPr>
            <p:cNvPr id="851983" name="Line 1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
        <p:nvSpPr>
          <p:cNvPr id="851984" name="Text Box 16"/>
          <p:cNvSpPr txBox="1">
            <a:spLocks noChangeArrowheads="1"/>
          </p:cNvSpPr>
          <p:nvPr/>
        </p:nvSpPr>
        <p:spPr bwMode="auto">
          <a:xfrm>
            <a:off x="5443041" y="50860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85" name="Text Box 17"/>
          <p:cNvSpPr txBox="1">
            <a:spLocks noChangeArrowheads="1"/>
          </p:cNvSpPr>
          <p:nvPr/>
        </p:nvSpPr>
        <p:spPr bwMode="auto">
          <a:xfrm>
            <a:off x="5862141" y="50860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86" name="Text Box 18"/>
          <p:cNvSpPr txBox="1">
            <a:spLocks noChangeArrowheads="1"/>
          </p:cNvSpPr>
          <p:nvPr/>
        </p:nvSpPr>
        <p:spPr bwMode="auto">
          <a:xfrm>
            <a:off x="63193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87" name="Text Box 19"/>
          <p:cNvSpPr txBox="1">
            <a:spLocks noChangeArrowheads="1"/>
          </p:cNvSpPr>
          <p:nvPr/>
        </p:nvSpPr>
        <p:spPr bwMode="auto">
          <a:xfrm>
            <a:off x="78052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88" name="Text Box 20"/>
          <p:cNvSpPr txBox="1">
            <a:spLocks noChangeArrowheads="1"/>
          </p:cNvSpPr>
          <p:nvPr/>
        </p:nvSpPr>
        <p:spPr bwMode="auto">
          <a:xfrm>
            <a:off x="7259141" y="5098794"/>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accent1">
                    <a:lumMod val="50000"/>
                  </a:schemeClr>
                </a:solidFill>
                <a:cs typeface="+mn-cs"/>
              </a:rPr>
              <a:t>0</a:t>
            </a:r>
          </a:p>
        </p:txBody>
      </p:sp>
      <p:sp>
        <p:nvSpPr>
          <p:cNvPr id="851989" name="Text Box 21"/>
          <p:cNvSpPr txBox="1">
            <a:spLocks noChangeArrowheads="1"/>
          </p:cNvSpPr>
          <p:nvPr/>
        </p:nvSpPr>
        <p:spPr bwMode="auto">
          <a:xfrm>
            <a:off x="6334794" y="5091386"/>
            <a:ext cx="325438"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dirty="0" smtClean="0">
                <a:solidFill>
                  <a:schemeClr val="accent1">
                    <a:lumMod val="50000"/>
                  </a:schemeClr>
                </a:solidFill>
                <a:cs typeface="+mn-cs"/>
              </a:rPr>
              <a:t>1</a:t>
            </a:r>
            <a:endParaRPr lang="en-US" sz="2000" dirty="0">
              <a:solidFill>
                <a:schemeClr val="accent1">
                  <a:lumMod val="50000"/>
                </a:schemeClr>
              </a:solidFill>
              <a:cs typeface="+mn-cs"/>
            </a:endParaRPr>
          </a:p>
        </p:txBody>
      </p:sp>
      <p:sp>
        <p:nvSpPr>
          <p:cNvPr id="851990" name="Text Box 22"/>
          <p:cNvSpPr txBox="1">
            <a:spLocks noChangeArrowheads="1"/>
          </p:cNvSpPr>
          <p:nvPr/>
        </p:nvSpPr>
        <p:spPr bwMode="auto">
          <a:xfrm>
            <a:off x="7004061" y="5733794"/>
            <a:ext cx="1254702"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dirty="0">
                <a:solidFill>
                  <a:schemeClr val="accent1">
                    <a:lumMod val="50000"/>
                  </a:schemeClr>
                </a:solidFill>
                <a:cs typeface="+mn-cs"/>
              </a:rPr>
              <a:t>FM </a:t>
            </a:r>
            <a:r>
              <a:rPr lang="en-US" sz="2000" dirty="0" err="1" smtClean="0">
                <a:solidFill>
                  <a:schemeClr val="accent1">
                    <a:lumMod val="50000"/>
                  </a:schemeClr>
                </a:solidFill>
                <a:cs typeface="+mn-cs"/>
              </a:rPr>
              <a:t>Bitfeld</a:t>
            </a:r>
            <a:endParaRPr lang="en-US" sz="2000" dirty="0">
              <a:solidFill>
                <a:schemeClr val="accent1">
                  <a:lumMod val="50000"/>
                </a:schemeClr>
              </a:solidFill>
              <a:cs typeface="+mn-cs"/>
            </a:endParaRPr>
          </a:p>
        </p:txBody>
      </p:sp>
      <p:sp>
        <p:nvSpPr>
          <p:cNvPr id="851991" name="AutoShape 23"/>
          <p:cNvSpPr>
            <a:spLocks noChangeArrowheads="1"/>
          </p:cNvSpPr>
          <p:nvPr/>
        </p:nvSpPr>
        <p:spPr bwMode="auto">
          <a:xfrm>
            <a:off x="4242892" y="5573397"/>
            <a:ext cx="2570162" cy="387410"/>
          </a:xfrm>
          <a:prstGeom prst="curvedUpArrow">
            <a:avLst>
              <a:gd name="adj1" fmla="val 40574"/>
              <a:gd name="adj2" fmla="val 166675"/>
              <a:gd name="adj3" fmla="val 33333"/>
            </a:avLst>
          </a:prstGeom>
          <a:solidFill>
            <a:schemeClr val="tx2"/>
          </a:solidFill>
          <a:ln w="9525">
            <a:solidFill>
              <a:schemeClr val="tx2"/>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1992" name="Text Box 24"/>
          <p:cNvSpPr txBox="1">
            <a:spLocks noChangeArrowheads="1"/>
          </p:cNvSpPr>
          <p:nvPr/>
        </p:nvSpPr>
        <p:spPr bwMode="auto">
          <a:xfrm>
            <a:off x="5148064" y="4666994"/>
            <a:ext cx="3138041" cy="40011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defRPr/>
            </a:pPr>
            <a:r>
              <a:rPr lang="en-US" sz="2000" dirty="0" smtClean="0">
                <a:solidFill>
                  <a:schemeClr val="accent1">
                    <a:lumMod val="50000"/>
                  </a:schemeClr>
                </a:solidFill>
                <a:cs typeface="+mn-cs"/>
              </a:rPr>
              <a:t>5      </a:t>
            </a:r>
            <a:r>
              <a:rPr lang="en-US" sz="2000" dirty="0">
                <a:solidFill>
                  <a:schemeClr val="accent1">
                    <a:lumMod val="50000"/>
                  </a:schemeClr>
                </a:solidFill>
                <a:cs typeface="+mn-cs"/>
              </a:rPr>
              <a:t>4 </a:t>
            </a:r>
            <a:r>
              <a:rPr lang="en-US" sz="2000" dirty="0" smtClean="0">
                <a:solidFill>
                  <a:schemeClr val="accent1">
                    <a:lumMod val="50000"/>
                  </a:schemeClr>
                </a:solidFill>
                <a:cs typeface="+mn-cs"/>
              </a:rPr>
              <a:t>      3       </a:t>
            </a:r>
            <a:r>
              <a:rPr lang="en-US" sz="2000" dirty="0">
                <a:solidFill>
                  <a:schemeClr val="accent1">
                    <a:lumMod val="50000"/>
                  </a:schemeClr>
                </a:solidFill>
                <a:cs typeface="+mn-cs"/>
              </a:rPr>
              <a:t>2      </a:t>
            </a:r>
            <a:r>
              <a:rPr lang="en-US" sz="2000" dirty="0" smtClean="0">
                <a:solidFill>
                  <a:schemeClr val="accent1">
                    <a:lumMod val="50000"/>
                  </a:schemeClr>
                </a:solidFill>
                <a:cs typeface="+mn-cs"/>
              </a:rPr>
              <a:t>1      0</a:t>
            </a:r>
            <a:endParaRPr lang="en-US" sz="2000" dirty="0">
              <a:solidFill>
                <a:schemeClr val="accent1">
                  <a:lumMod val="50000"/>
                </a:schemeClr>
              </a:solidFill>
              <a:cs typeface="+mn-cs"/>
            </a:endParaRPr>
          </a:p>
        </p:txBody>
      </p:sp>
      <p:sp>
        <p:nvSpPr>
          <p:cNvPr id="27"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58</a:t>
            </a:fld>
            <a:endParaRPr lang="en-US" dirty="0"/>
          </a:p>
        </p:txBody>
      </p:sp>
      <p:sp>
        <p:nvSpPr>
          <p:cNvPr id="26"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pSp>
        <p:nvGrpSpPr>
          <p:cNvPr id="28" name="Group 6"/>
          <p:cNvGrpSpPr>
            <a:grpSpLocks/>
          </p:cNvGrpSpPr>
          <p:nvPr/>
        </p:nvGrpSpPr>
        <p:grpSpPr bwMode="auto">
          <a:xfrm>
            <a:off x="3059831" y="5085184"/>
            <a:ext cx="2009773" cy="400050"/>
            <a:chOff x="1968" y="2479"/>
            <a:chExt cx="1266" cy="252"/>
          </a:xfrm>
        </p:grpSpPr>
        <p:sp>
          <p:nvSpPr>
            <p:cNvPr id="29" name="Text Box 7"/>
            <p:cNvSpPr txBox="1">
              <a:spLocks noChangeArrowheads="1"/>
            </p:cNvSpPr>
            <p:nvPr/>
          </p:nvSpPr>
          <p:spPr bwMode="auto">
            <a:xfrm>
              <a:off x="2471" y="2479"/>
              <a:ext cx="763" cy="25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dirty="0" smtClean="0">
                  <a:solidFill>
                    <a:schemeClr val="accent1">
                      <a:lumMod val="50000"/>
                    </a:schemeClr>
                  </a:solidFill>
                  <a:cs typeface="+mn-cs"/>
                </a:rPr>
                <a:t>r(h(x)) </a:t>
              </a:r>
              <a:r>
                <a:rPr lang="en-US" sz="2000" b="0" dirty="0">
                  <a:solidFill>
                    <a:schemeClr val="accent1">
                      <a:lumMod val="50000"/>
                    </a:schemeClr>
                  </a:solidFill>
                  <a:cs typeface="+mn-cs"/>
                </a:rPr>
                <a:t>= 3</a:t>
              </a:r>
            </a:p>
          </p:txBody>
        </p:sp>
        <p:sp>
          <p:nvSpPr>
            <p:cNvPr id="30" name="Line 8"/>
            <p:cNvSpPr>
              <a:spLocks noChangeShapeType="1"/>
            </p:cNvSpPr>
            <p:nvPr/>
          </p:nvSpPr>
          <p:spPr bwMode="auto">
            <a:xfrm>
              <a:off x="1968" y="2608"/>
              <a:ext cx="360" cy="0"/>
            </a:xfrm>
            <a:prstGeom prst="line">
              <a:avLst/>
            </a:prstGeom>
            <a:noFill/>
            <a:ln w="38100">
              <a:solidFill>
                <a:schemeClr val="tx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solidFill>
                  <a:schemeClr val="accent1">
                    <a:lumMod val="50000"/>
                  </a:schemeClr>
                </a:solidFill>
                <a:cs typeface="+mn-cs"/>
              </a:endParaRPr>
            </a:p>
          </p:txBody>
        </p:sp>
      </p:grpSp>
    </p:spTree>
    <p:extLst>
      <p:ext uri="{BB962C8B-B14F-4D97-AF65-F5344CB8AC3E}">
        <p14:creationId xmlns:p14="http://schemas.microsoft.com/office/powerpoint/2010/main" val="2127036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51973"/>
                                        </p:tgtEl>
                                        <p:attrNameLst>
                                          <p:attrName>style.visibility</p:attrName>
                                        </p:attrNameLst>
                                      </p:cBhvr>
                                      <p:to>
                                        <p:strVal val="visible"/>
                                      </p:to>
                                    </p:set>
                                    <p:animEffect transition="in" filter="dissolve">
                                      <p:cBhvr>
                                        <p:cTn id="7" dur="500"/>
                                        <p:tgtEl>
                                          <p:spTgt spid="8519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51974"/>
                                        </p:tgtEl>
                                        <p:attrNameLst>
                                          <p:attrName>style.visibility</p:attrName>
                                        </p:attrNameLst>
                                      </p:cBhvr>
                                      <p:to>
                                        <p:strVal val="visible"/>
                                      </p:to>
                                    </p:set>
                                    <p:animEffect transition="in" filter="dissolve">
                                      <p:cBhvr>
                                        <p:cTn id="12" dur="500"/>
                                        <p:tgtEl>
                                          <p:spTgt spid="85197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dissolv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51991"/>
                                        </p:tgtEl>
                                        <p:attrNameLst>
                                          <p:attrName>style.visibility</p:attrName>
                                        </p:attrNameLst>
                                      </p:cBhvr>
                                      <p:to>
                                        <p:strVal val="visible"/>
                                      </p:to>
                                    </p:set>
                                    <p:animEffect transition="in" filter="fade">
                                      <p:cBhvr>
                                        <p:cTn id="22" dur="2000"/>
                                        <p:tgtEl>
                                          <p:spTgt spid="85199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1989"/>
                                        </p:tgtEl>
                                        <p:attrNameLst>
                                          <p:attrName>style.visibility</p:attrName>
                                        </p:attrNameLst>
                                      </p:cBhvr>
                                      <p:to>
                                        <p:strVal val="visible"/>
                                      </p:to>
                                    </p:set>
                                    <p:animEffect transition="in" filter="fade">
                                      <p:cBhvr>
                                        <p:cTn id="25" dur="2000"/>
                                        <p:tgtEl>
                                          <p:spTgt spid="85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1973" grpId="0" autoUpdateAnimBg="0"/>
      <p:bldP spid="851989" grpId="0" animBg="1"/>
      <p:bldP spid="85199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 </a:t>
            </a:r>
            <a:r>
              <a:rPr lang="en-US" dirty="0" err="1" smtClean="0">
                <a:cs typeface="+mj-cs"/>
              </a:rPr>
              <a:t>Analyse</a:t>
            </a:r>
            <a:endParaRPr lang="en-US" dirty="0" smtClean="0">
              <a:cs typeface="+mj-cs"/>
            </a:endParaRPr>
          </a:p>
        </p:txBody>
      </p:sp>
      <p:sp>
        <p:nvSpPr>
          <p:cNvPr id="854019" name="Rectangle 3"/>
          <p:cNvSpPr>
            <a:spLocks noGrp="1" noChangeArrowheads="1"/>
          </p:cNvSpPr>
          <p:nvPr>
            <p:ph type="body" idx="1"/>
          </p:nvPr>
        </p:nvSpPr>
        <p:spPr>
          <a:xfrm>
            <a:off x="457200" y="1445096"/>
            <a:ext cx="8534400" cy="4648200"/>
          </a:xfrm>
        </p:spPr>
        <p:txBody>
          <a:bodyPr/>
          <a:lstStyle/>
          <a:p>
            <a:pPr eaLnBrk="1" hangingPunct="1">
              <a:defRPr/>
            </a:pPr>
            <a:r>
              <a:rPr lang="en-US" sz="2400" dirty="0" err="1" smtClean="0">
                <a:cs typeface="+mn-cs"/>
              </a:rPr>
              <a:t>Bei</a:t>
            </a:r>
            <a:r>
              <a:rPr lang="en-US" sz="2400" dirty="0" smtClean="0">
                <a:cs typeface="+mn-cs"/>
              </a:rPr>
              <a:t> </a:t>
            </a:r>
            <a:r>
              <a:rPr lang="en-US" sz="2400" dirty="0" smtClean="0">
                <a:solidFill>
                  <a:schemeClr val="bg2"/>
                </a:solidFill>
                <a:cs typeface="+mn-cs"/>
              </a:rPr>
              <a:t>d</a:t>
            </a:r>
            <a:r>
              <a:rPr lang="en-US" sz="2400" dirty="0" smtClean="0">
                <a:cs typeface="+mn-cs"/>
              </a:rPr>
              <a:t> </a:t>
            </a:r>
            <a:r>
              <a:rPr lang="en-US" sz="2400" dirty="0" err="1" smtClean="0">
                <a:cs typeface="+mn-cs"/>
              </a:rPr>
              <a:t>verschiedenen</a:t>
            </a:r>
            <a:r>
              <a:rPr lang="en-US" sz="2400" dirty="0" smtClean="0">
                <a:cs typeface="+mn-cs"/>
              </a:rPr>
              <a:t> </a:t>
            </a:r>
            <a:r>
              <a:rPr lang="en-US" sz="2400" dirty="0" err="1" smtClean="0">
                <a:cs typeface="+mn-cs"/>
              </a:rPr>
              <a:t>Werten</a:t>
            </a:r>
            <a:r>
              <a:rPr lang="en-US" sz="2400" dirty="0" smtClean="0">
                <a:cs typeface="+mn-cs"/>
              </a:rPr>
              <a:t>, </a:t>
            </a:r>
            <a:r>
              <a:rPr lang="en-US" sz="2400" dirty="0" err="1" smtClean="0">
                <a:cs typeface="+mn-cs"/>
              </a:rPr>
              <a:t>erwarte</a:t>
            </a:r>
            <a:r>
              <a:rPr lang="en-US" sz="2400" dirty="0" smtClean="0">
                <a:cs typeface="+mn-cs"/>
              </a:rPr>
              <a:t> </a:t>
            </a:r>
            <a:r>
              <a:rPr lang="en-US" sz="2400" dirty="0" err="1" smtClean="0">
                <a:cs typeface="+mn-cs"/>
              </a:rPr>
              <a:t>Abbildung</a:t>
            </a:r>
            <a:r>
              <a:rPr lang="en-US" sz="2400" dirty="0" smtClean="0">
                <a:cs typeface="+mn-cs"/>
              </a:rPr>
              <a:t> von </a:t>
            </a:r>
            <a:br>
              <a:rPr lang="en-US" sz="2400" dirty="0" smtClean="0">
                <a:cs typeface="+mn-cs"/>
              </a:rPr>
            </a:br>
            <a:r>
              <a:rPr lang="en-US" sz="2400" dirty="0" smtClean="0">
                <a:solidFill>
                  <a:schemeClr val="bg2"/>
                </a:solidFill>
                <a:cs typeface="+mn-cs"/>
              </a:rPr>
              <a:t>d/2</a:t>
            </a:r>
            <a:r>
              <a:rPr lang="en-US" sz="2400" dirty="0" smtClean="0">
                <a:cs typeface="+mn-cs"/>
              </a:rPr>
              <a:t> </a:t>
            </a:r>
            <a:r>
              <a:rPr lang="en-US" sz="2400" dirty="0" err="1" smtClean="0">
                <a:cs typeface="+mn-cs"/>
              </a:rPr>
              <a:t>Werten</a:t>
            </a:r>
            <a:r>
              <a:rPr lang="en-US" sz="2400" dirty="0" smtClean="0">
                <a:cs typeface="+mn-cs"/>
              </a:rPr>
              <a:t> </a:t>
            </a:r>
            <a:r>
              <a:rPr lang="en-US" sz="2400" dirty="0" err="1" smtClean="0">
                <a:cs typeface="+mn-cs"/>
              </a:rPr>
              <a:t>nach</a:t>
            </a:r>
            <a:r>
              <a:rPr lang="en-US" sz="2400" dirty="0" smtClean="0">
                <a:cs typeface="+mn-cs"/>
              </a:rPr>
              <a:t> </a:t>
            </a:r>
            <a:r>
              <a:rPr lang="en-US" sz="2400" dirty="0" smtClean="0">
                <a:solidFill>
                  <a:schemeClr val="bg2"/>
                </a:solidFill>
                <a:cs typeface="+mn-cs"/>
              </a:rPr>
              <a:t>FM[1]</a:t>
            </a:r>
            <a:r>
              <a:rPr lang="en-US" sz="2400" dirty="0" smtClean="0">
                <a:cs typeface="+mn-cs"/>
              </a:rPr>
              <a:t>, </a:t>
            </a:r>
            <a:r>
              <a:rPr lang="en-US" sz="2400" dirty="0" smtClean="0">
                <a:solidFill>
                  <a:schemeClr val="bg2"/>
                </a:solidFill>
                <a:cs typeface="+mn-cs"/>
              </a:rPr>
              <a:t>d/4</a:t>
            </a:r>
            <a:r>
              <a:rPr lang="en-US" sz="2400" dirty="0" smtClean="0">
                <a:cs typeface="+mn-cs"/>
              </a:rPr>
              <a:t> </a:t>
            </a:r>
            <a:r>
              <a:rPr lang="en-US" sz="2400" dirty="0" err="1" smtClean="0">
                <a:cs typeface="+mn-cs"/>
              </a:rPr>
              <a:t>nach</a:t>
            </a:r>
            <a:r>
              <a:rPr lang="en-US" sz="2400" dirty="0" smtClean="0">
                <a:cs typeface="+mn-cs"/>
              </a:rPr>
              <a:t> </a:t>
            </a:r>
            <a:r>
              <a:rPr lang="en-US" sz="2400" dirty="0" smtClean="0">
                <a:solidFill>
                  <a:schemeClr val="bg2"/>
                </a:solidFill>
                <a:cs typeface="+mn-cs"/>
              </a:rPr>
              <a:t>FM[2]…</a:t>
            </a:r>
            <a:r>
              <a:rPr lang="en-US" sz="2400" dirty="0" smtClean="0">
                <a:cs typeface="+mn-cs"/>
              </a:rPr>
              <a:t> </a:t>
            </a:r>
          </a:p>
          <a:p>
            <a:pPr eaLnBrk="1" hangingPunct="1">
              <a:defRPr/>
            </a:pPr>
            <a:endParaRPr lang="en-US" sz="2400" dirty="0" smtClean="0">
              <a:cs typeface="+mn-cs"/>
            </a:endParaRPr>
          </a:p>
          <a:p>
            <a:pPr eaLnBrk="1" hangingPunct="1">
              <a:defRPr/>
            </a:pPr>
            <a:endParaRPr lang="en-US" sz="2400" dirty="0" smtClean="0">
              <a:cs typeface="+mn-cs"/>
            </a:endParaRPr>
          </a:p>
          <a:p>
            <a:pPr eaLnBrk="1" hangingPunct="1">
              <a:defRPr/>
            </a:pPr>
            <a:endParaRPr lang="en-US" sz="2400" dirty="0" smtClean="0">
              <a:cs typeface="+mn-cs"/>
            </a:endParaRPr>
          </a:p>
          <a:p>
            <a:pPr marL="0" indent="0" eaLnBrk="1" hangingPunct="1">
              <a:buNone/>
              <a:defRPr/>
            </a:pPr>
            <a:endParaRPr lang="en-US" sz="2400" dirty="0" smtClean="0">
              <a:cs typeface="+mn-cs"/>
            </a:endParaRPr>
          </a:p>
          <a:p>
            <a:pPr lvl="1" eaLnBrk="1" hangingPunct="1">
              <a:defRPr/>
            </a:pPr>
            <a:r>
              <a:rPr lang="en-US" sz="2000" dirty="0" err="1" smtClean="0"/>
              <a:t>Sei</a:t>
            </a:r>
            <a:r>
              <a:rPr lang="en-US" sz="2000" dirty="0" smtClean="0"/>
              <a:t> </a:t>
            </a:r>
            <a:r>
              <a:rPr lang="en-US" sz="2000" dirty="0" smtClean="0">
                <a:solidFill>
                  <a:schemeClr val="bg2"/>
                </a:solidFill>
              </a:rPr>
              <a:t>R</a:t>
            </a:r>
            <a:r>
              <a:rPr lang="en-US" sz="2000" dirty="0" smtClean="0"/>
              <a:t> = Position der </a:t>
            </a:r>
            <a:r>
              <a:rPr lang="en-US" sz="2000" dirty="0" err="1" smtClean="0"/>
              <a:t>rechtesten</a:t>
            </a:r>
            <a:r>
              <a:rPr lang="en-US" sz="2000" dirty="0" smtClean="0"/>
              <a:t> 0 in FM, </a:t>
            </a:r>
            <a:r>
              <a:rPr lang="en-US" sz="2000" dirty="0" err="1" smtClean="0"/>
              <a:t>Indikator</a:t>
            </a:r>
            <a:r>
              <a:rPr lang="en-US" sz="2000" dirty="0" smtClean="0"/>
              <a:t> </a:t>
            </a:r>
            <a:r>
              <a:rPr lang="en-US" sz="2000" dirty="0" err="1" smtClean="0"/>
              <a:t>für</a:t>
            </a:r>
            <a:r>
              <a:rPr lang="en-US" sz="2000" dirty="0" smtClean="0"/>
              <a:t> </a:t>
            </a:r>
            <a:r>
              <a:rPr lang="en-US" sz="2000" dirty="0" smtClean="0">
                <a:solidFill>
                  <a:schemeClr val="bg2"/>
                </a:solidFill>
              </a:rPr>
              <a:t>log(d)</a:t>
            </a:r>
          </a:p>
          <a:p>
            <a:pPr lvl="1">
              <a:lnSpc>
                <a:spcPct val="120000"/>
              </a:lnSpc>
              <a:buSzPct val="100000"/>
              <a:defRPr/>
            </a:pPr>
            <a:r>
              <a:rPr lang="en-US" sz="1800" dirty="0"/>
              <a:t>[FM85] </a:t>
            </a:r>
            <a:r>
              <a:rPr lang="en-US" sz="1800" dirty="0" err="1" smtClean="0"/>
              <a:t>zeigen</a:t>
            </a:r>
            <a:r>
              <a:rPr lang="en-US" sz="1800" dirty="0" smtClean="0"/>
              <a:t>, </a:t>
            </a:r>
            <a:r>
              <a:rPr lang="en-US" sz="1800" dirty="0" err="1" smtClean="0"/>
              <a:t>dass</a:t>
            </a:r>
            <a:r>
              <a:rPr lang="en-US" sz="1800" dirty="0" smtClean="0"/>
              <a:t> E</a:t>
            </a:r>
            <a:r>
              <a:rPr lang="en-US" sz="1800" dirty="0"/>
              <a:t>[R]  =                   ,  </a:t>
            </a:r>
            <a:r>
              <a:rPr lang="en-US" sz="1800" dirty="0" err="1" smtClean="0"/>
              <a:t>mit</a:t>
            </a:r>
            <a:endParaRPr lang="en-US" sz="1800" dirty="0"/>
          </a:p>
          <a:p>
            <a:pPr lvl="1" eaLnBrk="1" hangingPunct="1">
              <a:defRPr/>
            </a:pPr>
            <a:r>
              <a:rPr lang="en-US" sz="2000" dirty="0" err="1" smtClean="0"/>
              <a:t>Schätzung</a:t>
            </a:r>
            <a:r>
              <a:rPr lang="en-US" sz="2000" dirty="0" smtClean="0"/>
              <a:t> </a:t>
            </a:r>
            <a:r>
              <a:rPr lang="en-US" sz="2000" dirty="0" smtClean="0">
                <a:solidFill>
                  <a:schemeClr val="bg2"/>
                </a:solidFill>
              </a:rPr>
              <a:t>d = c2</a:t>
            </a:r>
            <a:r>
              <a:rPr lang="en-US" sz="2000" baseline="30000" dirty="0" smtClean="0">
                <a:solidFill>
                  <a:schemeClr val="bg2"/>
                </a:solidFill>
              </a:rPr>
              <a:t>R</a:t>
            </a:r>
            <a:r>
              <a:rPr lang="en-US" sz="2000" dirty="0" smtClean="0"/>
              <a:t> </a:t>
            </a:r>
            <a:r>
              <a:rPr lang="en-US" sz="2000" dirty="0" err="1" smtClean="0"/>
              <a:t>für</a:t>
            </a:r>
            <a:r>
              <a:rPr lang="en-US" sz="2000" dirty="0" smtClean="0"/>
              <a:t> </a:t>
            </a:r>
            <a:r>
              <a:rPr lang="en-US" sz="2000" dirty="0" err="1" smtClean="0"/>
              <a:t>Skalierungskonstante</a:t>
            </a:r>
            <a:r>
              <a:rPr lang="en-US" sz="2000" dirty="0" smtClean="0"/>
              <a:t> </a:t>
            </a:r>
            <a:r>
              <a:rPr lang="en-US" sz="2000" dirty="0" smtClean="0">
                <a:solidFill>
                  <a:schemeClr val="bg2"/>
                </a:solidFill>
              </a:rPr>
              <a:t>c </a:t>
            </a:r>
            <a:r>
              <a:rPr lang="en-US" sz="2000" dirty="0" smtClean="0">
                <a:solidFill>
                  <a:schemeClr val="bg2"/>
                </a:solidFill>
                <a:latin typeface="Arial Unicode MS" charset="0"/>
                <a:cs typeface="Arial Unicode MS" charset="0"/>
              </a:rPr>
              <a:t>≈</a:t>
            </a:r>
            <a:r>
              <a:rPr lang="en-US" sz="2000" dirty="0" smtClean="0">
                <a:solidFill>
                  <a:schemeClr val="bg2"/>
                </a:solidFill>
              </a:rPr>
              <a:t> 1.3</a:t>
            </a:r>
          </a:p>
          <a:p>
            <a:pPr lvl="1" eaLnBrk="1" hangingPunct="1">
              <a:defRPr/>
            </a:pPr>
            <a:r>
              <a:rPr lang="en-US" sz="2000" dirty="0" err="1" smtClean="0"/>
              <a:t>Mittelung</a:t>
            </a:r>
            <a:r>
              <a:rPr lang="en-US" sz="2000" dirty="0" smtClean="0"/>
              <a:t> </a:t>
            </a:r>
            <a:r>
              <a:rPr lang="en-US" sz="2000" dirty="0" err="1" smtClean="0"/>
              <a:t>mit</a:t>
            </a:r>
            <a:r>
              <a:rPr lang="en-US" sz="2000" dirty="0" smtClean="0"/>
              <a:t> </a:t>
            </a:r>
            <a:r>
              <a:rPr lang="en-US" sz="2000" dirty="0" err="1" smtClean="0"/>
              <a:t>verschiedenen</a:t>
            </a:r>
            <a:r>
              <a:rPr lang="en-US" sz="2000" dirty="0" smtClean="0"/>
              <a:t> </a:t>
            </a:r>
            <a:r>
              <a:rPr lang="en-US" sz="2000" dirty="0" err="1" smtClean="0"/>
              <a:t>Hashfunktionen</a:t>
            </a:r>
            <a:r>
              <a:rPr lang="en-US" sz="2000" dirty="0" smtClean="0"/>
              <a:t> </a:t>
            </a:r>
            <a:r>
              <a:rPr lang="en-US" sz="2000" dirty="0" err="1" smtClean="0"/>
              <a:t>dient</a:t>
            </a:r>
            <a:r>
              <a:rPr lang="en-US" sz="2000" dirty="0" smtClean="0"/>
              <a:t/>
            </a:r>
            <a:br>
              <a:rPr lang="en-US" sz="2000" dirty="0" smtClean="0"/>
            </a:br>
            <a:r>
              <a:rPr lang="en-US" sz="2000" dirty="0" err="1" smtClean="0"/>
              <a:t>zur</a:t>
            </a:r>
            <a:r>
              <a:rPr lang="en-US" sz="2000" dirty="0" smtClean="0"/>
              <a:t> </a:t>
            </a:r>
            <a:r>
              <a:rPr lang="en-US" sz="2000" dirty="0" err="1" smtClean="0"/>
              <a:t>Verbesserung</a:t>
            </a:r>
            <a:r>
              <a:rPr lang="en-US" sz="2000" dirty="0" smtClean="0"/>
              <a:t> des </a:t>
            </a:r>
            <a:r>
              <a:rPr lang="en-US" sz="2000" dirty="0" err="1" smtClean="0"/>
              <a:t>Ergebnisses</a:t>
            </a:r>
            <a:endParaRPr lang="en-US" sz="2000" dirty="0" smtClean="0"/>
          </a:p>
          <a:p>
            <a:pPr lvl="1" eaLnBrk="1" hangingPunct="1">
              <a:defRPr/>
            </a:pPr>
            <a:r>
              <a:rPr lang="en-US" sz="2000" dirty="0" err="1" smtClean="0"/>
              <a:t>Wieviele</a:t>
            </a:r>
            <a:r>
              <a:rPr lang="en-US" sz="2000" dirty="0" smtClean="0"/>
              <a:t> </a:t>
            </a:r>
            <a:r>
              <a:rPr lang="en-US" sz="2000" dirty="0" err="1" smtClean="0"/>
              <a:t>Hashfunktionen</a:t>
            </a:r>
            <a:r>
              <a:rPr lang="en-US" sz="2000" dirty="0" smtClean="0"/>
              <a:t> </a:t>
            </a:r>
            <a:r>
              <a:rPr lang="en-US" sz="2000" dirty="0" err="1" smtClean="0"/>
              <a:t>für</a:t>
            </a:r>
            <a:r>
              <a:rPr lang="en-US" sz="2000" dirty="0" smtClean="0"/>
              <a:t> best. </a:t>
            </a:r>
            <a:r>
              <a:rPr lang="en-US" sz="2000" dirty="0" err="1" smtClean="0"/>
              <a:t>Anforderung</a:t>
            </a:r>
            <a:r>
              <a:rPr lang="en-US" sz="2000" dirty="0" smtClean="0"/>
              <a:t> </a:t>
            </a:r>
            <a:r>
              <a:rPr lang="en-US" sz="2000" dirty="0" err="1" smtClean="0"/>
              <a:t>benötigt</a:t>
            </a:r>
            <a:r>
              <a:rPr lang="en-US" sz="2000" dirty="0" smtClean="0"/>
              <a:t>?</a:t>
            </a:r>
          </a:p>
        </p:txBody>
      </p:sp>
      <p:sp>
        <p:nvSpPr>
          <p:cNvPr id="854020" name="Text Box 4"/>
          <p:cNvSpPr txBox="1">
            <a:spLocks noChangeArrowheads="1"/>
          </p:cNvSpPr>
          <p:nvPr/>
        </p:nvSpPr>
        <p:spPr bwMode="auto">
          <a:xfrm>
            <a:off x="3068638" y="3336925"/>
            <a:ext cx="2435225" cy="7016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dirty="0" smtClean="0">
                <a:solidFill>
                  <a:srgbClr val="CC3300"/>
                </a:solidFill>
                <a:cs typeface="+mn-cs"/>
              </a:rPr>
              <a:t>Rand von 0</a:t>
            </a:r>
            <a:r>
              <a:rPr lang="en-US" sz="2000" b="0" dirty="0">
                <a:solidFill>
                  <a:srgbClr val="CC3300"/>
                </a:solidFill>
                <a:cs typeface="+mn-cs"/>
              </a:rPr>
              <a:t>/</a:t>
            </a:r>
            <a:r>
              <a:rPr lang="en-US" sz="2000" b="0" dirty="0" smtClean="0">
                <a:solidFill>
                  <a:srgbClr val="CC3300"/>
                </a:solidFill>
                <a:cs typeface="+mn-cs"/>
              </a:rPr>
              <a:t>1-en </a:t>
            </a:r>
            <a:br>
              <a:rPr lang="en-US" sz="2000" b="0" dirty="0" smtClean="0">
                <a:solidFill>
                  <a:srgbClr val="CC3300"/>
                </a:solidFill>
                <a:cs typeface="+mn-cs"/>
              </a:rPr>
            </a:br>
            <a:r>
              <a:rPr lang="en-US" sz="2000" b="0" dirty="0" smtClean="0">
                <a:solidFill>
                  <a:srgbClr val="CC3300"/>
                </a:solidFill>
                <a:cs typeface="+mn-cs"/>
              </a:rPr>
              <a:t>um  </a:t>
            </a:r>
            <a:r>
              <a:rPr lang="en-US" sz="2000" b="0" dirty="0">
                <a:solidFill>
                  <a:srgbClr val="CC3300"/>
                </a:solidFill>
                <a:cs typeface="+mn-cs"/>
              </a:rPr>
              <a:t>log(d)</a:t>
            </a:r>
          </a:p>
        </p:txBody>
      </p:sp>
      <p:grpSp>
        <p:nvGrpSpPr>
          <p:cNvPr id="75782" name="Group 5"/>
          <p:cNvGrpSpPr>
            <a:grpSpLocks/>
          </p:cNvGrpSpPr>
          <p:nvPr/>
        </p:nvGrpSpPr>
        <p:grpSpPr bwMode="auto">
          <a:xfrm>
            <a:off x="325438" y="2678113"/>
            <a:ext cx="2832100" cy="508000"/>
            <a:chOff x="1056" y="3096"/>
            <a:chExt cx="1784" cy="320"/>
          </a:xfrm>
        </p:grpSpPr>
        <p:sp>
          <p:nvSpPr>
            <p:cNvPr id="854022" name="Rectangle 6"/>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3" name="Line 7"/>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4" name="Line 8"/>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5" name="Line 9"/>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6" name="Line 10"/>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27" name="Line 11"/>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4028" name="Text Box 12"/>
          <p:cNvSpPr txBox="1">
            <a:spLocks noChangeArrowheads="1"/>
          </p:cNvSpPr>
          <p:nvPr/>
        </p:nvSpPr>
        <p:spPr bwMode="auto">
          <a:xfrm>
            <a:off x="382588" y="26892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29" name="Text Box 13"/>
          <p:cNvSpPr txBox="1">
            <a:spLocks noChangeArrowheads="1"/>
          </p:cNvSpPr>
          <p:nvPr/>
        </p:nvSpPr>
        <p:spPr bwMode="auto">
          <a:xfrm>
            <a:off x="801688" y="26765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0" name="Text Box 14"/>
          <p:cNvSpPr txBox="1">
            <a:spLocks noChangeArrowheads="1"/>
          </p:cNvSpPr>
          <p:nvPr/>
        </p:nvSpPr>
        <p:spPr bwMode="auto">
          <a:xfrm>
            <a:off x="1258888" y="27019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1" name="Text Box 15"/>
          <p:cNvSpPr txBox="1">
            <a:spLocks noChangeArrowheads="1"/>
          </p:cNvSpPr>
          <p:nvPr/>
        </p:nvSpPr>
        <p:spPr bwMode="auto">
          <a:xfrm>
            <a:off x="2198688" y="27019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2" name="Text Box 16"/>
          <p:cNvSpPr txBox="1">
            <a:spLocks noChangeArrowheads="1"/>
          </p:cNvSpPr>
          <p:nvPr/>
        </p:nvSpPr>
        <p:spPr bwMode="auto">
          <a:xfrm>
            <a:off x="1741488" y="26892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33" name="Text Box 17"/>
          <p:cNvSpPr txBox="1">
            <a:spLocks noChangeArrowheads="1"/>
          </p:cNvSpPr>
          <p:nvPr/>
        </p:nvSpPr>
        <p:spPr bwMode="auto">
          <a:xfrm>
            <a:off x="8397875" y="27400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34" name="Text Box 18"/>
          <p:cNvSpPr txBox="1">
            <a:spLocks noChangeArrowheads="1"/>
          </p:cNvSpPr>
          <p:nvPr/>
        </p:nvSpPr>
        <p:spPr bwMode="auto">
          <a:xfrm>
            <a:off x="6096000" y="2133600"/>
            <a:ext cx="1663700"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dirty="0" smtClean="0">
                <a:solidFill>
                  <a:schemeClr val="bg2"/>
                </a:solidFill>
                <a:cs typeface="+mn-cs"/>
              </a:rPr>
              <a:t>FM-</a:t>
            </a:r>
            <a:r>
              <a:rPr lang="en-US" sz="2000" dirty="0" err="1" smtClean="0">
                <a:solidFill>
                  <a:schemeClr val="bg2"/>
                </a:solidFill>
                <a:cs typeface="+mn-cs"/>
              </a:rPr>
              <a:t>Bitfeld</a:t>
            </a:r>
            <a:endParaRPr lang="en-US" sz="2000" dirty="0">
              <a:solidFill>
                <a:schemeClr val="bg2"/>
              </a:solidFill>
              <a:cs typeface="+mn-cs"/>
            </a:endParaRPr>
          </a:p>
        </p:txBody>
      </p:sp>
      <p:grpSp>
        <p:nvGrpSpPr>
          <p:cNvPr id="75790" name="Group 19"/>
          <p:cNvGrpSpPr>
            <a:grpSpLocks/>
          </p:cNvGrpSpPr>
          <p:nvPr/>
        </p:nvGrpSpPr>
        <p:grpSpPr bwMode="auto">
          <a:xfrm>
            <a:off x="3170238" y="2678113"/>
            <a:ext cx="2832100" cy="508000"/>
            <a:chOff x="1056" y="3096"/>
            <a:chExt cx="1784" cy="320"/>
          </a:xfrm>
        </p:grpSpPr>
        <p:sp>
          <p:nvSpPr>
            <p:cNvPr id="854036" name="Rectangle 20"/>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7" name="Line 21"/>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8" name="Line 22"/>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39" name="Line 23"/>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0" name="Line 24"/>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1" name="Line 25"/>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grpSp>
        <p:nvGrpSpPr>
          <p:cNvPr id="75791" name="Group 26"/>
          <p:cNvGrpSpPr>
            <a:grpSpLocks/>
          </p:cNvGrpSpPr>
          <p:nvPr/>
        </p:nvGrpSpPr>
        <p:grpSpPr bwMode="auto">
          <a:xfrm>
            <a:off x="6002338" y="2678113"/>
            <a:ext cx="2832100" cy="508000"/>
            <a:chOff x="1056" y="3096"/>
            <a:chExt cx="1784" cy="320"/>
          </a:xfrm>
        </p:grpSpPr>
        <p:sp>
          <p:nvSpPr>
            <p:cNvPr id="854043" name="Rectangle 2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4" name="Line 2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5" name="Line 29"/>
            <p:cNvSpPr>
              <a:spLocks noChangeShapeType="1"/>
            </p:cNvSpPr>
            <p:nvPr/>
          </p:nvSpPr>
          <p:spPr bwMode="auto">
            <a:xfrm>
              <a:off x="1592" y="3104"/>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6" name="Line 3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7" name="Line 31"/>
            <p:cNvSpPr>
              <a:spLocks noChangeShapeType="1"/>
            </p:cNvSpPr>
            <p:nvPr/>
          </p:nvSpPr>
          <p:spPr bwMode="auto">
            <a:xfrm>
              <a:off x="2184"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48" name="Line 3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4049" name="Text Box 33"/>
          <p:cNvSpPr txBox="1">
            <a:spLocks noChangeArrowheads="1"/>
          </p:cNvSpPr>
          <p:nvPr/>
        </p:nvSpPr>
        <p:spPr bwMode="auto">
          <a:xfrm>
            <a:off x="2668588" y="27273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50" name="Text Box 34"/>
          <p:cNvSpPr txBox="1">
            <a:spLocks noChangeArrowheads="1"/>
          </p:cNvSpPr>
          <p:nvPr/>
        </p:nvSpPr>
        <p:spPr bwMode="auto">
          <a:xfrm>
            <a:off x="4560888" y="2714625"/>
            <a:ext cx="325437"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4051" name="Text Box 35"/>
          <p:cNvSpPr txBox="1">
            <a:spLocks noChangeArrowheads="1"/>
          </p:cNvSpPr>
          <p:nvPr/>
        </p:nvSpPr>
        <p:spPr bwMode="auto">
          <a:xfrm>
            <a:off x="3627438" y="2708275"/>
            <a:ext cx="3778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chemeClr val="bg2"/>
                </a:solidFill>
                <a:cs typeface="+mn-cs"/>
              </a:rPr>
              <a:t>0</a:t>
            </a:r>
          </a:p>
        </p:txBody>
      </p:sp>
      <p:sp>
        <p:nvSpPr>
          <p:cNvPr id="854052" name="Text Box 36"/>
          <p:cNvSpPr txBox="1">
            <a:spLocks noChangeArrowheads="1"/>
          </p:cNvSpPr>
          <p:nvPr/>
        </p:nvSpPr>
        <p:spPr bwMode="auto">
          <a:xfrm>
            <a:off x="7902575" y="27273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3" name="Text Box 37"/>
          <p:cNvSpPr txBox="1">
            <a:spLocks noChangeArrowheads="1"/>
          </p:cNvSpPr>
          <p:nvPr/>
        </p:nvSpPr>
        <p:spPr bwMode="auto">
          <a:xfrm>
            <a:off x="7432675" y="27273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4" name="Text Box 38"/>
          <p:cNvSpPr txBox="1">
            <a:spLocks noChangeArrowheads="1"/>
          </p:cNvSpPr>
          <p:nvPr/>
        </p:nvSpPr>
        <p:spPr bwMode="auto">
          <a:xfrm>
            <a:off x="6035675" y="27146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5" name="Text Box 39"/>
          <p:cNvSpPr txBox="1">
            <a:spLocks noChangeArrowheads="1"/>
          </p:cNvSpPr>
          <p:nvPr/>
        </p:nvSpPr>
        <p:spPr bwMode="auto">
          <a:xfrm>
            <a:off x="6467475" y="27146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6" name="Text Box 40"/>
          <p:cNvSpPr txBox="1">
            <a:spLocks noChangeArrowheads="1"/>
          </p:cNvSpPr>
          <p:nvPr/>
        </p:nvSpPr>
        <p:spPr bwMode="auto">
          <a:xfrm>
            <a:off x="6962775" y="27146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7" name="Text Box 41"/>
          <p:cNvSpPr txBox="1">
            <a:spLocks noChangeArrowheads="1"/>
          </p:cNvSpPr>
          <p:nvPr/>
        </p:nvSpPr>
        <p:spPr bwMode="auto">
          <a:xfrm>
            <a:off x="5553075" y="27019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8" name="Text Box 42"/>
          <p:cNvSpPr txBox="1">
            <a:spLocks noChangeArrowheads="1"/>
          </p:cNvSpPr>
          <p:nvPr/>
        </p:nvSpPr>
        <p:spPr bwMode="auto">
          <a:xfrm>
            <a:off x="5057775" y="27146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59" name="Text Box 43"/>
          <p:cNvSpPr txBox="1">
            <a:spLocks noChangeArrowheads="1"/>
          </p:cNvSpPr>
          <p:nvPr/>
        </p:nvSpPr>
        <p:spPr bwMode="auto">
          <a:xfrm>
            <a:off x="4079875" y="27019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60" name="Text Box 44"/>
          <p:cNvSpPr txBox="1">
            <a:spLocks noChangeArrowheads="1"/>
          </p:cNvSpPr>
          <p:nvPr/>
        </p:nvSpPr>
        <p:spPr bwMode="auto">
          <a:xfrm>
            <a:off x="3190875" y="2689225"/>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4061" name="AutoShape 45"/>
          <p:cNvSpPr>
            <a:spLocks/>
          </p:cNvSpPr>
          <p:nvPr/>
        </p:nvSpPr>
        <p:spPr bwMode="auto">
          <a:xfrm rot="5400000">
            <a:off x="1582738" y="1960563"/>
            <a:ext cx="266700" cy="2794000"/>
          </a:xfrm>
          <a:prstGeom prst="rightBrace">
            <a:avLst>
              <a:gd name="adj1" fmla="val 87302"/>
              <a:gd name="adj2" fmla="val 50000"/>
            </a:avLst>
          </a:prstGeom>
          <a:noFill/>
          <a:ln w="28575">
            <a:solidFill>
              <a:schemeClr val="tx1"/>
            </a:solidFill>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2" name="AutoShape 46"/>
          <p:cNvSpPr>
            <a:spLocks/>
          </p:cNvSpPr>
          <p:nvPr/>
        </p:nvSpPr>
        <p:spPr bwMode="auto">
          <a:xfrm rot="5400000">
            <a:off x="7011988" y="1674813"/>
            <a:ext cx="266700" cy="3390900"/>
          </a:xfrm>
          <a:prstGeom prst="rightBrace">
            <a:avLst>
              <a:gd name="adj1" fmla="val 105952"/>
              <a:gd name="adj2" fmla="val 50000"/>
            </a:avLst>
          </a:prstGeom>
          <a:noFill/>
          <a:ln w="28575">
            <a:solidFill>
              <a:schemeClr val="tx1"/>
            </a:solidFill>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3" name="Text Box 47"/>
          <p:cNvSpPr txBox="1">
            <a:spLocks noChangeArrowheads="1"/>
          </p:cNvSpPr>
          <p:nvPr/>
        </p:nvSpPr>
        <p:spPr bwMode="auto">
          <a:xfrm>
            <a:off x="5964238" y="3552825"/>
            <a:ext cx="24352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rgbClr val="CC3300"/>
                </a:solidFill>
                <a:cs typeface="+mn-cs"/>
              </a:rPr>
              <a:t>position </a:t>
            </a:r>
            <a:r>
              <a:rPr lang="en-US" sz="2000" b="0">
                <a:solidFill>
                  <a:srgbClr val="CC3300"/>
                </a:solidFill>
                <a:latin typeface="Verdana" charset="0"/>
                <a:cs typeface="+mn-cs"/>
              </a:rPr>
              <a:t>≪</a:t>
            </a:r>
            <a:r>
              <a:rPr lang="en-US" sz="2000" b="0">
                <a:solidFill>
                  <a:srgbClr val="CC3300"/>
                </a:solidFill>
                <a:cs typeface="+mn-cs"/>
              </a:rPr>
              <a:t> log(d)</a:t>
            </a:r>
          </a:p>
        </p:txBody>
      </p:sp>
      <p:sp>
        <p:nvSpPr>
          <p:cNvPr id="854064" name="Text Box 48"/>
          <p:cNvSpPr txBox="1">
            <a:spLocks noChangeArrowheads="1"/>
          </p:cNvSpPr>
          <p:nvPr/>
        </p:nvSpPr>
        <p:spPr bwMode="auto">
          <a:xfrm>
            <a:off x="452438" y="3527425"/>
            <a:ext cx="24352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000" b="0">
                <a:solidFill>
                  <a:srgbClr val="CC3300"/>
                </a:solidFill>
                <a:cs typeface="+mn-cs"/>
              </a:rPr>
              <a:t>position </a:t>
            </a:r>
            <a:r>
              <a:rPr lang="en-US" b="0">
                <a:solidFill>
                  <a:srgbClr val="CC3300"/>
                </a:solidFill>
                <a:latin typeface="Verdana" charset="0"/>
                <a:cs typeface="+mn-cs"/>
              </a:rPr>
              <a:t>≫</a:t>
            </a:r>
            <a:r>
              <a:rPr lang="en-US" sz="2000" b="0">
                <a:solidFill>
                  <a:srgbClr val="CC3300"/>
                </a:solidFill>
                <a:cs typeface="+mn-cs"/>
              </a:rPr>
              <a:t> log(d)</a:t>
            </a:r>
          </a:p>
        </p:txBody>
      </p:sp>
      <p:sp>
        <p:nvSpPr>
          <p:cNvPr id="854065" name="Oval 49"/>
          <p:cNvSpPr>
            <a:spLocks noChangeArrowheads="1"/>
          </p:cNvSpPr>
          <p:nvPr/>
        </p:nvSpPr>
        <p:spPr bwMode="auto">
          <a:xfrm>
            <a:off x="4452938" y="2474913"/>
            <a:ext cx="533400" cy="850900"/>
          </a:xfrm>
          <a:prstGeom prst="ellipse">
            <a:avLst/>
          </a:prstGeom>
          <a:noFill/>
          <a:ln w="38100" cap="rnd">
            <a:solidFill>
              <a:schemeClr val="accent1"/>
            </a:solidFill>
            <a:prstDash val="sysDot"/>
            <a:round/>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4066" name="Text Box 50"/>
          <p:cNvSpPr txBox="1">
            <a:spLocks noChangeArrowheads="1"/>
          </p:cNvSpPr>
          <p:nvPr/>
        </p:nvSpPr>
        <p:spPr bwMode="auto">
          <a:xfrm>
            <a:off x="8343900" y="2281238"/>
            <a:ext cx="325438"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a:cs typeface="+mn-cs"/>
              </a:rPr>
              <a:t>1</a:t>
            </a:r>
          </a:p>
        </p:txBody>
      </p:sp>
      <p:sp>
        <p:nvSpPr>
          <p:cNvPr id="854067" name="Text Box 51"/>
          <p:cNvSpPr txBox="1">
            <a:spLocks noChangeArrowheads="1"/>
          </p:cNvSpPr>
          <p:nvPr/>
        </p:nvSpPr>
        <p:spPr bwMode="auto">
          <a:xfrm>
            <a:off x="336550" y="2281238"/>
            <a:ext cx="339725" cy="396875"/>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a:cs typeface="+mn-cs"/>
              </a:rPr>
              <a:t>L</a:t>
            </a:r>
          </a:p>
        </p:txBody>
      </p:sp>
      <p:sp>
        <p:nvSpPr>
          <p:cNvPr id="854068" name="Text Box 52"/>
          <p:cNvSpPr txBox="1">
            <a:spLocks noChangeArrowheads="1"/>
          </p:cNvSpPr>
          <p:nvPr/>
        </p:nvSpPr>
        <p:spPr bwMode="auto">
          <a:xfrm>
            <a:off x="4495800" y="2170113"/>
            <a:ext cx="457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2000">
                <a:solidFill>
                  <a:schemeClr val="bg2"/>
                </a:solidFill>
                <a:cs typeface="+mn-cs"/>
              </a:rPr>
              <a:t>R</a:t>
            </a:r>
          </a:p>
        </p:txBody>
      </p:sp>
      <p:sp>
        <p:nvSpPr>
          <p:cNvPr id="55"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59</a:t>
            </a:fld>
            <a:endParaRPr lang="en-US" dirty="0"/>
          </a:p>
        </p:txBody>
      </p:sp>
      <p:sp>
        <p:nvSpPr>
          <p:cNvPr id="54"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graphicFrame>
        <p:nvGraphicFramePr>
          <p:cNvPr id="56" name="Object 59"/>
          <p:cNvGraphicFramePr>
            <a:graphicFrameLocks noChangeAspect="1"/>
          </p:cNvGraphicFramePr>
          <p:nvPr>
            <p:extLst/>
          </p:nvPr>
        </p:nvGraphicFramePr>
        <p:xfrm>
          <a:off x="3851920" y="4448657"/>
          <a:ext cx="768598" cy="307234"/>
        </p:xfrm>
        <a:graphic>
          <a:graphicData uri="http://schemas.openxmlformats.org/presentationml/2006/ole">
            <mc:AlternateContent xmlns:mc="http://schemas.openxmlformats.org/markup-compatibility/2006">
              <mc:Choice xmlns:v="urn:schemas-microsoft-com:vml" Requires="v">
                <p:oleObj spid="_x0000_s102809" name="Equation" r:id="rId4" imgW="507780" imgH="203112" progId="Equation.3">
                  <p:embed/>
                </p:oleObj>
              </mc:Choice>
              <mc:Fallback>
                <p:oleObj name="Equation" r:id="rId4" imgW="507780"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4448657"/>
                        <a:ext cx="768598" cy="307234"/>
                      </a:xfrm>
                      <a:prstGeom prst="rect">
                        <a:avLst/>
                      </a:prstGeom>
                      <a:noFill/>
                      <a:ln>
                        <a:noFill/>
                      </a:ln>
                      <a:effectLst/>
                    </p:spPr>
                  </p:pic>
                </p:oleObj>
              </mc:Fallback>
            </mc:AlternateContent>
          </a:graphicData>
        </a:graphic>
      </p:graphicFrame>
      <p:graphicFrame>
        <p:nvGraphicFramePr>
          <p:cNvPr id="57" name="Object 60"/>
          <p:cNvGraphicFramePr>
            <a:graphicFrameLocks noChangeAspect="1"/>
          </p:cNvGraphicFramePr>
          <p:nvPr>
            <p:extLst/>
          </p:nvPr>
        </p:nvGraphicFramePr>
        <p:xfrm>
          <a:off x="5292080" y="4437112"/>
          <a:ext cx="865106" cy="288032"/>
        </p:xfrm>
        <a:graphic>
          <a:graphicData uri="http://schemas.openxmlformats.org/presentationml/2006/ole">
            <mc:AlternateContent xmlns:mc="http://schemas.openxmlformats.org/markup-compatibility/2006">
              <mc:Choice xmlns:v="urn:schemas-microsoft-com:vml" Requires="v">
                <p:oleObj spid="_x0000_s102810" name="Equation" r:id="rId6" imgW="609336" imgH="203112" progId="Equation.3">
                  <p:embed/>
                </p:oleObj>
              </mc:Choice>
              <mc:Fallback>
                <p:oleObj name="Equation" r:id="rId6" imgW="609336"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437112"/>
                        <a:ext cx="865106" cy="28803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771967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de-DE" dirty="0" smtClean="0"/>
              <a:t>Erster Ansatz (2)</a:t>
            </a:r>
            <a:endParaRPr lang="de-DE" dirty="0"/>
          </a:p>
        </p:txBody>
      </p:sp>
      <p:sp>
        <p:nvSpPr>
          <p:cNvPr id="16" name="Content Placeholder 15"/>
          <p:cNvSpPr>
            <a:spLocks noGrp="1"/>
          </p:cNvSpPr>
          <p:nvPr>
            <p:ph idx="1"/>
          </p:nvPr>
        </p:nvSpPr>
        <p:spPr>
          <a:xfrm>
            <a:off x="468312" y="5301208"/>
            <a:ext cx="8640191" cy="1033534"/>
          </a:xfrm>
        </p:spPr>
        <p:txBody>
          <a:bodyPr>
            <a:normAutofit lnSpcReduction="10000"/>
          </a:bodyPr>
          <a:lstStyle/>
          <a:p>
            <a:pPr marL="0" indent="0">
              <a:buNone/>
            </a:pPr>
            <a:r>
              <a:rPr lang="de-DE" sz="2000" b="1" dirty="0" smtClean="0">
                <a:solidFill>
                  <a:srgbClr val="0000FF"/>
                </a:solidFill>
              </a:rPr>
              <a:t>Verfahren erzeugt </a:t>
            </a:r>
            <a:r>
              <a:rPr lang="de-DE" sz="2000" b="1" dirty="0">
                <a:solidFill>
                  <a:srgbClr val="0000FF"/>
                </a:solidFill>
              </a:rPr>
              <a:t>falsch-positive aber keine falsch-negativen </a:t>
            </a:r>
            <a:r>
              <a:rPr lang="de-DE" sz="2000" b="1" dirty="0" smtClean="0">
                <a:solidFill>
                  <a:srgbClr val="0000FF"/>
                </a:solidFill>
              </a:rPr>
              <a:t>Ausgaben</a:t>
            </a:r>
          </a:p>
          <a:p>
            <a:r>
              <a:rPr lang="de-DE" sz="2000" dirty="0" smtClean="0"/>
              <a:t>Falls Element in </a:t>
            </a:r>
            <a:r>
              <a:rPr lang="de-DE" sz="2000" b="1" i="1" dirty="0" smtClean="0"/>
              <a:t>S</a:t>
            </a:r>
            <a:r>
              <a:rPr lang="de-DE" sz="2000" dirty="0" smtClean="0"/>
              <a:t>, wird es sicher ausgegeben, </a:t>
            </a:r>
            <a:br>
              <a:rPr lang="de-DE" sz="2000" dirty="0" smtClean="0"/>
            </a:br>
            <a:r>
              <a:rPr lang="de-DE" sz="2000" dirty="0" smtClean="0"/>
              <a:t>ansonsten möglicherweise auch</a:t>
            </a:r>
            <a:endParaRPr lang="de-DE" sz="2000" dirty="0"/>
          </a:p>
        </p:txBody>
      </p:sp>
      <p:sp>
        <p:nvSpPr>
          <p:cNvPr id="15362" name="Slide Number Placeholder 4"/>
          <p:cNvSpPr>
            <a:spLocks noGrp="1"/>
          </p:cNvSpPr>
          <p:nvPr>
            <p:ph type="sldNum" sz="quarter" idx="12"/>
          </p:nvPr>
        </p:nvSpPr>
        <p:spPr bwMode="auto">
          <a:noFill/>
          <a:ln>
            <a:miter lim="800000"/>
            <a:headEnd/>
            <a:tailEnd/>
          </a:ln>
        </p:spPr>
        <p:txBody>
          <a:bodyPr/>
          <a:lstStyle/>
          <a:p>
            <a:fld id="{5531ADCE-E1D3-474D-A46E-18568BB54279}" type="slidenum">
              <a:rPr lang="de-DE" smtClean="0">
                <a:latin typeface="Calibri" pitchFamily="34" charset="0"/>
                <a:ea typeface="ＭＳ Ｐゴシック" pitchFamily="34" charset="-128"/>
              </a:rPr>
              <a:pPr/>
              <a:t>6</a:t>
            </a:fld>
            <a:endParaRPr lang="de-DE" dirty="0" smtClean="0">
              <a:latin typeface="Calibri" pitchFamily="34" charset="0"/>
              <a:ea typeface="ＭＳ Ｐゴシック" pitchFamily="34" charset="-128"/>
            </a:endParaRPr>
          </a:p>
        </p:txBody>
      </p:sp>
      <p:sp>
        <p:nvSpPr>
          <p:cNvPr id="15364" name="AutoShape 3"/>
          <p:cNvSpPr>
            <a:spLocks noChangeArrowheads="1"/>
          </p:cNvSpPr>
          <p:nvPr/>
        </p:nvSpPr>
        <p:spPr bwMode="auto">
          <a:xfrm rot="-5403089">
            <a:off x="2019300" y="1638848"/>
            <a:ext cx="1752600" cy="1219200"/>
          </a:xfrm>
          <a:custGeom>
            <a:avLst/>
            <a:gdLst>
              <a:gd name="T0" fmla="*/ 1575555 w 21600"/>
              <a:gd name="T1" fmla="*/ 609600 h 21600"/>
              <a:gd name="T2" fmla="*/ 876300 w 21600"/>
              <a:gd name="T3" fmla="*/ 1219200 h 21600"/>
              <a:gd name="T4" fmla="*/ 177045 w 21600"/>
              <a:gd name="T5" fmla="*/ 609600 h 21600"/>
              <a:gd name="T6" fmla="*/ 876300 w 21600"/>
              <a:gd name="T7" fmla="*/ 0 h 21600"/>
              <a:gd name="T8" fmla="*/ 0 60000 65536"/>
              <a:gd name="T9" fmla="*/ 0 60000 65536"/>
              <a:gd name="T10" fmla="*/ 0 60000 65536"/>
              <a:gd name="T11" fmla="*/ 0 60000 65536"/>
              <a:gd name="T12" fmla="*/ 3982 w 21600"/>
              <a:gd name="T13" fmla="*/ 3982 h 21600"/>
              <a:gd name="T14" fmla="*/ 17618 w 21600"/>
              <a:gd name="T15" fmla="*/ 17618 h 21600"/>
            </a:gdLst>
            <a:ahLst/>
            <a:cxnLst>
              <a:cxn ang="T8">
                <a:pos x="T0" y="T1"/>
              </a:cxn>
              <a:cxn ang="T9">
                <a:pos x="T2" y="T3"/>
              </a:cxn>
              <a:cxn ang="T10">
                <a:pos x="T4" y="T5"/>
              </a:cxn>
              <a:cxn ang="T11">
                <a:pos x="T6" y="T7"/>
              </a:cxn>
            </a:cxnLst>
            <a:rect l="T12" t="T13" r="T14" b="T15"/>
            <a:pathLst>
              <a:path w="21600" h="21600">
                <a:moveTo>
                  <a:pt x="0" y="0"/>
                </a:moveTo>
                <a:lnTo>
                  <a:pt x="4363" y="21600"/>
                </a:lnTo>
                <a:lnTo>
                  <a:pt x="17237" y="21600"/>
                </a:lnTo>
                <a:lnTo>
                  <a:pt x="21600" y="0"/>
                </a:lnTo>
                <a:close/>
              </a:path>
            </a:pathLst>
          </a:custGeom>
          <a:solidFill>
            <a:srgbClr val="FFCC00">
              <a:alpha val="50195"/>
            </a:srgbClr>
          </a:solidFill>
          <a:ln w="9525">
            <a:solidFill>
              <a:schemeClr val="tx1"/>
            </a:solidFill>
            <a:miter lim="800000"/>
            <a:headEnd/>
            <a:tailEnd/>
          </a:ln>
        </p:spPr>
        <p:txBody>
          <a:bodyPr vert="eaVert" wrap="none" anchor="ctr"/>
          <a:lstStyle/>
          <a:p>
            <a:pPr algn="ctr"/>
            <a:r>
              <a:rPr lang="de-DE" dirty="0" smtClean="0"/>
              <a:t>Filter</a:t>
            </a:r>
            <a:endParaRPr lang="de-DE" dirty="0"/>
          </a:p>
        </p:txBody>
      </p:sp>
      <p:sp>
        <p:nvSpPr>
          <p:cNvPr id="15365" name="Text Box 4"/>
          <p:cNvSpPr txBox="1">
            <a:spLocks noChangeArrowheads="1"/>
          </p:cNvSpPr>
          <p:nvPr/>
        </p:nvSpPr>
        <p:spPr bwMode="auto">
          <a:xfrm>
            <a:off x="179512" y="2060848"/>
            <a:ext cx="2056973" cy="400110"/>
          </a:xfrm>
          <a:prstGeom prst="rect">
            <a:avLst/>
          </a:prstGeom>
          <a:noFill/>
          <a:ln w="9525">
            <a:noFill/>
            <a:miter lim="800000"/>
            <a:headEnd/>
            <a:tailEnd/>
          </a:ln>
        </p:spPr>
        <p:txBody>
          <a:bodyPr wrap="none">
            <a:spAutoFit/>
          </a:bodyPr>
          <a:lstStyle/>
          <a:p>
            <a:r>
              <a:rPr lang="de-DE" sz="2000" b="1" dirty="0" smtClean="0">
                <a:solidFill>
                  <a:srgbClr val="D60093"/>
                </a:solidFill>
              </a:rPr>
              <a:t>Eingabeelement</a:t>
            </a:r>
            <a:endParaRPr lang="de-DE" sz="2000" b="1" dirty="0">
              <a:solidFill>
                <a:srgbClr val="D60093"/>
              </a:solidFill>
            </a:endParaRPr>
          </a:p>
        </p:txBody>
      </p:sp>
      <p:sp>
        <p:nvSpPr>
          <p:cNvPr id="15366" name="Rectangle 5"/>
          <p:cNvSpPr>
            <a:spLocks noChangeArrowheads="1"/>
          </p:cNvSpPr>
          <p:nvPr/>
        </p:nvSpPr>
        <p:spPr bwMode="auto">
          <a:xfrm>
            <a:off x="1790385" y="3658148"/>
            <a:ext cx="2209800" cy="457200"/>
          </a:xfrm>
          <a:prstGeom prst="rect">
            <a:avLst/>
          </a:prstGeom>
          <a:solidFill>
            <a:srgbClr val="FF99CC">
              <a:alpha val="50195"/>
            </a:srgbClr>
          </a:solidFill>
          <a:ln w="9525">
            <a:solidFill>
              <a:schemeClr val="tx1"/>
            </a:solidFill>
            <a:miter lim="800000"/>
            <a:headEnd/>
            <a:tailEnd/>
          </a:ln>
        </p:spPr>
        <p:txBody>
          <a:bodyPr wrap="none" anchor="ctr"/>
          <a:lstStyle/>
          <a:p>
            <a:pPr algn="ctr"/>
            <a:r>
              <a:rPr lang="de-DE" dirty="0" smtClean="0">
                <a:latin typeface="Tahoma" pitchFamily="34" charset="0"/>
                <a:ea typeface="Tahoma" pitchFamily="34" charset="0"/>
                <a:cs typeface="Tahoma" pitchFamily="34" charset="0"/>
              </a:rPr>
              <a:t>0010001011000</a:t>
            </a:r>
            <a:endParaRPr lang="de-DE" dirty="0">
              <a:latin typeface="Tahoma" pitchFamily="34" charset="0"/>
              <a:ea typeface="Tahoma" pitchFamily="34" charset="0"/>
              <a:cs typeface="Tahoma" pitchFamily="34" charset="0"/>
            </a:endParaRPr>
          </a:p>
        </p:txBody>
      </p:sp>
      <p:grpSp>
        <p:nvGrpSpPr>
          <p:cNvPr id="2" name="Group 12"/>
          <p:cNvGrpSpPr>
            <a:grpSpLocks/>
          </p:cNvGrpSpPr>
          <p:nvPr/>
        </p:nvGrpSpPr>
        <p:grpSpPr bwMode="auto">
          <a:xfrm>
            <a:off x="1676400" y="1675361"/>
            <a:ext cx="6999302" cy="2101849"/>
            <a:chOff x="1056" y="1391"/>
            <a:chExt cx="4409" cy="1324"/>
          </a:xfrm>
        </p:grpSpPr>
        <p:sp>
          <p:nvSpPr>
            <p:cNvPr id="15372" name="Line 6"/>
            <p:cNvSpPr>
              <a:spLocks noChangeShapeType="1"/>
            </p:cNvSpPr>
            <p:nvPr/>
          </p:nvSpPr>
          <p:spPr bwMode="auto">
            <a:xfrm>
              <a:off x="1056" y="1824"/>
              <a:ext cx="995" cy="891"/>
            </a:xfrm>
            <a:prstGeom prst="line">
              <a:avLst/>
            </a:prstGeom>
            <a:noFill/>
            <a:ln w="9525">
              <a:solidFill>
                <a:schemeClr val="tx1"/>
              </a:solidFill>
              <a:round/>
              <a:headEnd/>
              <a:tailEnd type="triangle" w="med" len="med"/>
            </a:ln>
          </p:spPr>
          <p:txBody>
            <a:bodyPr/>
            <a:lstStyle/>
            <a:p>
              <a:endParaRPr lang="de-DE" dirty="0"/>
            </a:p>
          </p:txBody>
        </p:sp>
        <p:sp>
          <p:nvSpPr>
            <p:cNvPr id="15373" name="Line 7"/>
            <p:cNvSpPr>
              <a:spLocks noChangeShapeType="1"/>
            </p:cNvSpPr>
            <p:nvPr/>
          </p:nvSpPr>
          <p:spPr bwMode="auto">
            <a:xfrm flipV="1">
              <a:off x="2057" y="1680"/>
              <a:ext cx="477" cy="1023"/>
            </a:xfrm>
            <a:prstGeom prst="line">
              <a:avLst/>
            </a:prstGeom>
            <a:noFill/>
            <a:ln w="9525">
              <a:solidFill>
                <a:schemeClr val="tx1"/>
              </a:solidFill>
              <a:round/>
              <a:headEnd/>
              <a:tailEnd type="triangle" w="med" len="med"/>
            </a:ln>
          </p:spPr>
          <p:txBody>
            <a:bodyPr/>
            <a:lstStyle/>
            <a:p>
              <a:endParaRPr lang="de-DE" dirty="0"/>
            </a:p>
          </p:txBody>
        </p:sp>
        <p:sp>
          <p:nvSpPr>
            <p:cNvPr id="15374" name="Text Box 8"/>
            <p:cNvSpPr txBox="1">
              <a:spLocks noChangeArrowheads="1"/>
            </p:cNvSpPr>
            <p:nvPr/>
          </p:nvSpPr>
          <p:spPr bwMode="auto">
            <a:xfrm>
              <a:off x="2651" y="1391"/>
              <a:ext cx="2814" cy="582"/>
            </a:xfrm>
            <a:prstGeom prst="rect">
              <a:avLst/>
            </a:prstGeom>
            <a:noFill/>
            <a:ln w="9525">
              <a:noFill/>
              <a:miter lim="800000"/>
              <a:headEnd/>
              <a:tailEnd/>
            </a:ln>
          </p:spPr>
          <p:txBody>
            <a:bodyPr wrap="none">
              <a:spAutoFit/>
            </a:bodyPr>
            <a:lstStyle/>
            <a:p>
              <a:r>
                <a:rPr lang="de-DE" b="1" dirty="0" smtClean="0">
                  <a:solidFill>
                    <a:srgbClr val="008000"/>
                  </a:solidFill>
                  <a:latin typeface="Arial" pitchFamily="34" charset="0"/>
                  <a:cs typeface="Arial" pitchFamily="34" charset="0"/>
                </a:rPr>
                <a:t>Gebe Element aus, es könnte in </a:t>
              </a:r>
              <a:r>
                <a:rPr lang="de-DE" b="1" i="1" dirty="0" smtClean="0">
                  <a:solidFill>
                    <a:srgbClr val="008000"/>
                  </a:solidFill>
                  <a:latin typeface="Arial" pitchFamily="34" charset="0"/>
                  <a:cs typeface="Arial" pitchFamily="34" charset="0"/>
                </a:rPr>
                <a:t>S</a:t>
              </a:r>
              <a:r>
                <a:rPr lang="de-DE" b="1" dirty="0" smtClean="0">
                  <a:solidFill>
                    <a:srgbClr val="008000"/>
                  </a:solidFill>
                  <a:latin typeface="Arial" pitchFamily="34" charset="0"/>
                  <a:cs typeface="Arial" pitchFamily="34" charset="0"/>
                </a:rPr>
                <a:t> sein.</a:t>
              </a:r>
            </a:p>
            <a:p>
              <a:r>
                <a:rPr lang="de-DE" dirty="0" smtClean="0">
                  <a:solidFill>
                    <a:srgbClr val="008000"/>
                  </a:solidFill>
                  <a:latin typeface="Arial" pitchFamily="34" charset="0"/>
                  <a:cs typeface="Arial" pitchFamily="34" charset="0"/>
                </a:rPr>
                <a:t>Es </a:t>
              </a:r>
              <a:r>
                <a:rPr lang="de-DE" dirty="0" err="1" smtClean="0">
                  <a:solidFill>
                    <a:srgbClr val="008000"/>
                  </a:solidFill>
                  <a:latin typeface="Arial" pitchFamily="34" charset="0"/>
                  <a:cs typeface="Arial" pitchFamily="34" charset="0"/>
                </a:rPr>
                <a:t>hasht</a:t>
              </a:r>
              <a:r>
                <a:rPr lang="de-DE" dirty="0" smtClean="0">
                  <a:solidFill>
                    <a:srgbClr val="008000"/>
                  </a:solidFill>
                  <a:latin typeface="Arial" pitchFamily="34" charset="0"/>
                  <a:cs typeface="Arial" pitchFamily="34" charset="0"/>
                </a:rPr>
                <a:t> auf ein </a:t>
              </a:r>
              <a:r>
                <a:rPr lang="de-DE" dirty="0" err="1" smtClean="0">
                  <a:solidFill>
                    <a:srgbClr val="008000"/>
                  </a:solidFill>
                  <a:latin typeface="Arial" pitchFamily="34" charset="0"/>
                  <a:cs typeface="Arial" pitchFamily="34" charset="0"/>
                </a:rPr>
                <a:t>Bitfeld</a:t>
              </a:r>
              <a:r>
                <a:rPr lang="de-DE" dirty="0" smtClean="0">
                  <a:solidFill>
                    <a:srgbClr val="008000"/>
                  </a:solidFill>
                  <a:latin typeface="Arial" pitchFamily="34" charset="0"/>
                  <a:cs typeface="Arial" pitchFamily="34" charset="0"/>
                </a:rPr>
                <a:t>, das auch </a:t>
              </a:r>
              <a:br>
                <a:rPr lang="de-DE" dirty="0" smtClean="0">
                  <a:solidFill>
                    <a:srgbClr val="008000"/>
                  </a:solidFill>
                  <a:latin typeface="Arial" pitchFamily="34" charset="0"/>
                  <a:cs typeface="Arial" pitchFamily="34" charset="0"/>
                </a:rPr>
              </a:br>
              <a:r>
                <a:rPr lang="de-DE" dirty="0" smtClean="0">
                  <a:solidFill>
                    <a:srgbClr val="008000"/>
                  </a:solidFill>
                  <a:latin typeface="Arial" pitchFamily="34" charset="0"/>
                  <a:cs typeface="Arial" pitchFamily="34" charset="0"/>
                </a:rPr>
                <a:t>Hash-Ziel eines Elements in S ist.</a:t>
              </a:r>
              <a:endParaRPr lang="de-DE" dirty="0">
                <a:solidFill>
                  <a:srgbClr val="008000"/>
                </a:solidFill>
                <a:latin typeface="Arial" pitchFamily="34" charset="0"/>
                <a:cs typeface="Arial" pitchFamily="34" charset="0"/>
              </a:endParaRPr>
            </a:p>
          </p:txBody>
        </p:sp>
      </p:grpSp>
      <p:sp>
        <p:nvSpPr>
          <p:cNvPr id="15368" name="Text Box 10"/>
          <p:cNvSpPr txBox="1">
            <a:spLocks noChangeArrowheads="1"/>
          </p:cNvSpPr>
          <p:nvPr/>
        </p:nvSpPr>
        <p:spPr bwMode="auto">
          <a:xfrm>
            <a:off x="468312" y="2819948"/>
            <a:ext cx="1512888" cy="646331"/>
          </a:xfrm>
          <a:prstGeom prst="rect">
            <a:avLst/>
          </a:prstGeom>
          <a:noFill/>
          <a:ln w="9525">
            <a:noFill/>
            <a:miter lim="800000"/>
            <a:headEnd/>
            <a:tailEnd/>
          </a:ln>
        </p:spPr>
        <p:txBody>
          <a:bodyPr wrap="square">
            <a:spAutoFit/>
          </a:bodyPr>
          <a:lstStyle/>
          <a:p>
            <a:pPr algn="ctr"/>
            <a:r>
              <a:rPr lang="de-DE" b="1" dirty="0" smtClean="0"/>
              <a:t>Hash -</a:t>
            </a:r>
            <a:br>
              <a:rPr lang="de-DE" b="1" dirty="0" smtClean="0"/>
            </a:br>
            <a:r>
              <a:rPr lang="de-DE" b="1" dirty="0" err="1" smtClean="0"/>
              <a:t>funktion</a:t>
            </a:r>
            <a:r>
              <a:rPr lang="de-DE" b="1" dirty="0" smtClean="0"/>
              <a:t> </a:t>
            </a:r>
            <a:r>
              <a:rPr lang="de-DE" b="1" i="1" dirty="0" smtClean="0"/>
              <a:t>h</a:t>
            </a:r>
            <a:endParaRPr lang="de-DE" b="1" i="1" dirty="0"/>
          </a:p>
        </p:txBody>
      </p:sp>
      <p:grpSp>
        <p:nvGrpSpPr>
          <p:cNvPr id="3" name="Group 13"/>
          <p:cNvGrpSpPr>
            <a:grpSpLocks/>
          </p:cNvGrpSpPr>
          <p:nvPr/>
        </p:nvGrpSpPr>
        <p:grpSpPr bwMode="auto">
          <a:xfrm>
            <a:off x="1463676" y="2438948"/>
            <a:ext cx="4403734" cy="2676526"/>
            <a:chOff x="922" y="1872"/>
            <a:chExt cx="2774" cy="1686"/>
          </a:xfrm>
        </p:grpSpPr>
        <p:sp>
          <p:nvSpPr>
            <p:cNvPr id="15370" name="Line 9"/>
            <p:cNvSpPr>
              <a:spLocks noChangeShapeType="1"/>
            </p:cNvSpPr>
            <p:nvPr/>
          </p:nvSpPr>
          <p:spPr bwMode="auto">
            <a:xfrm>
              <a:off x="922" y="1872"/>
              <a:ext cx="720" cy="864"/>
            </a:xfrm>
            <a:prstGeom prst="line">
              <a:avLst/>
            </a:prstGeom>
            <a:noFill/>
            <a:ln w="9525">
              <a:solidFill>
                <a:schemeClr val="tx1"/>
              </a:solidFill>
              <a:round/>
              <a:headEnd/>
              <a:tailEnd type="triangle" w="med" len="med"/>
            </a:ln>
          </p:spPr>
          <p:txBody>
            <a:bodyPr/>
            <a:lstStyle/>
            <a:p>
              <a:endParaRPr lang="de-DE" dirty="0"/>
            </a:p>
          </p:txBody>
        </p:sp>
        <p:sp>
          <p:nvSpPr>
            <p:cNvPr id="15371" name="Text Box 11"/>
            <p:cNvSpPr txBox="1">
              <a:spLocks noChangeArrowheads="1"/>
            </p:cNvSpPr>
            <p:nvPr/>
          </p:nvSpPr>
          <p:spPr bwMode="auto">
            <a:xfrm>
              <a:off x="1392" y="2976"/>
              <a:ext cx="2304" cy="582"/>
            </a:xfrm>
            <a:prstGeom prst="rect">
              <a:avLst/>
            </a:prstGeom>
            <a:noFill/>
            <a:ln w="9525">
              <a:noFill/>
              <a:miter lim="800000"/>
              <a:headEnd/>
              <a:tailEnd/>
            </a:ln>
          </p:spPr>
          <p:txBody>
            <a:bodyPr wrap="square">
              <a:spAutoFit/>
            </a:bodyPr>
            <a:lstStyle/>
            <a:p>
              <a:r>
                <a:rPr lang="de-DE" b="1" dirty="0" smtClean="0">
                  <a:solidFill>
                    <a:srgbClr val="008000"/>
                  </a:solidFill>
                  <a:latin typeface="Arial" pitchFamily="34" charset="0"/>
                  <a:cs typeface="Arial" pitchFamily="34" charset="0"/>
                </a:rPr>
                <a:t>Lasse Element fallen</a:t>
              </a:r>
            </a:p>
            <a:p>
              <a:r>
                <a:rPr lang="de-DE" dirty="0" smtClean="0">
                  <a:solidFill>
                    <a:srgbClr val="008000"/>
                  </a:solidFill>
                  <a:latin typeface="Arial" pitchFamily="34" charset="0"/>
                  <a:cs typeface="Arial" pitchFamily="34" charset="0"/>
                </a:rPr>
                <a:t>Es </a:t>
              </a:r>
              <a:r>
                <a:rPr lang="de-DE" dirty="0" err="1" smtClean="0">
                  <a:solidFill>
                    <a:srgbClr val="008000"/>
                  </a:solidFill>
                  <a:latin typeface="Arial" pitchFamily="34" charset="0"/>
                  <a:cs typeface="Arial" pitchFamily="34" charset="0"/>
                </a:rPr>
                <a:t>hasht</a:t>
              </a:r>
              <a:r>
                <a:rPr lang="de-DE" dirty="0" smtClean="0">
                  <a:solidFill>
                    <a:srgbClr val="008000"/>
                  </a:solidFill>
                  <a:latin typeface="Arial" pitchFamily="34" charset="0"/>
                  <a:cs typeface="Arial" pitchFamily="34" charset="0"/>
                </a:rPr>
                <a:t> auf ein Bitelement mit </a:t>
              </a:r>
              <a:r>
                <a:rPr lang="de-DE" b="1" dirty="0" smtClean="0">
                  <a:solidFill>
                    <a:srgbClr val="008000"/>
                  </a:solidFill>
                  <a:latin typeface="Arial" pitchFamily="34" charset="0"/>
                  <a:cs typeface="Arial" pitchFamily="34" charset="0"/>
                </a:rPr>
                <a:t>0</a:t>
              </a:r>
              <a:r>
                <a:rPr lang="de-DE" dirty="0" smtClean="0">
                  <a:solidFill>
                    <a:srgbClr val="008000"/>
                  </a:solidFill>
                  <a:latin typeface="Arial" pitchFamily="34" charset="0"/>
                  <a:cs typeface="Arial" pitchFamily="34" charset="0"/>
                </a:rPr>
                <a:t>, und es ist daher sicher nicht in </a:t>
              </a:r>
              <a:r>
                <a:rPr lang="de-DE" b="1" i="1" dirty="0" smtClean="0">
                  <a:solidFill>
                    <a:srgbClr val="008000"/>
                  </a:solidFill>
                  <a:latin typeface="Arial" pitchFamily="34" charset="0"/>
                  <a:cs typeface="Arial" pitchFamily="34" charset="0"/>
                </a:rPr>
                <a:t>S</a:t>
              </a:r>
              <a:endParaRPr lang="de-DE" dirty="0">
                <a:solidFill>
                  <a:srgbClr val="008000"/>
                </a:solidFill>
                <a:latin typeface="Arial" pitchFamily="34" charset="0"/>
                <a:cs typeface="Arial" pitchFamily="34" charset="0"/>
              </a:endParaRPr>
            </a:p>
          </p:txBody>
        </p:sp>
      </p:grpSp>
      <p:sp>
        <p:nvSpPr>
          <p:cNvPr id="17" name="TextBox 16"/>
          <p:cNvSpPr txBox="1"/>
          <p:nvPr/>
        </p:nvSpPr>
        <p:spPr>
          <a:xfrm>
            <a:off x="4038600" y="3734348"/>
            <a:ext cx="1059906" cy="369332"/>
          </a:xfrm>
          <a:prstGeom prst="rect">
            <a:avLst/>
          </a:prstGeom>
          <a:noFill/>
        </p:spPr>
        <p:txBody>
          <a:bodyPr wrap="none" rtlCol="0">
            <a:spAutoFit/>
          </a:bodyPr>
          <a:lstStyle/>
          <a:p>
            <a:r>
              <a:rPr lang="de-DE" b="1" dirty="0" err="1" smtClean="0"/>
              <a:t>Bitfeld</a:t>
            </a:r>
            <a:r>
              <a:rPr lang="de-DE" b="1" dirty="0" smtClean="0"/>
              <a:t> </a:t>
            </a:r>
            <a:r>
              <a:rPr lang="de-DE" b="1" dirty="0" smtClean="0">
                <a:solidFill>
                  <a:srgbClr val="0000FF"/>
                </a:solidFill>
              </a:rPr>
              <a:t>B</a:t>
            </a:r>
            <a:endParaRPr lang="de-DE" b="1" dirty="0">
              <a:solidFill>
                <a:srgbClr val="0000FF"/>
              </a:solidFill>
            </a:endParaRPr>
          </a:p>
        </p:txBody>
      </p:sp>
      <p:sp>
        <p:nvSpPr>
          <p:cNvPr id="18"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800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Herleitung der Schätzung von d</a:t>
            </a:r>
            <a:endParaRPr lang="de-DE" dirty="0"/>
          </a:p>
        </p:txBody>
      </p:sp>
      <p:sp>
        <p:nvSpPr>
          <p:cNvPr id="4" name="Foliennummernplatzhalter 3"/>
          <p:cNvSpPr>
            <a:spLocks noGrp="1"/>
          </p:cNvSpPr>
          <p:nvPr>
            <p:ph type="sldNum" sz="quarter" idx="12"/>
          </p:nvPr>
        </p:nvSpPr>
        <p:spPr/>
        <p:txBody>
          <a:bodyPr/>
          <a:lstStyle/>
          <a:p>
            <a:pPr>
              <a:defRPr/>
            </a:pPr>
            <a:fld id="{D4E55964-1ACB-E742-83A7-6D5C6D2D6D17}" type="slidenum">
              <a:rPr lang="de-DE" smtClean="0"/>
              <a:pPr>
                <a:defRPr/>
              </a:pPr>
              <a:t>60</a:t>
            </a:fld>
            <a:endParaRPr lang="de-DE"/>
          </a:p>
        </p:txBody>
      </p:sp>
      <p:pic>
        <p:nvPicPr>
          <p:cNvPr id="7" name="Bild 6" descr="Screen Shot 2015-01-19 at 16.21.5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9415" y="1152127"/>
            <a:ext cx="5062865" cy="5468289"/>
          </a:xfrm>
          <a:prstGeom prst="rect">
            <a:avLst/>
          </a:prstGeom>
        </p:spPr>
      </p:pic>
    </p:spTree>
    <p:extLst>
      <p:ext uri="{BB962C8B-B14F-4D97-AF65-F5344CB8AC3E}">
        <p14:creationId xmlns:p14="http://schemas.microsoft.com/office/powerpoint/2010/main" val="360817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2"/>
          <p:cNvSpPr>
            <a:spLocks noGrp="1" noChangeArrowheads="1"/>
          </p:cNvSpPr>
          <p:nvPr>
            <p:ph type="title"/>
          </p:nvPr>
        </p:nvSpPr>
        <p:spPr/>
        <p:txBody>
          <a:bodyPr/>
          <a:lstStyle/>
          <a:p>
            <a:pPr eaLnBrk="1" hangingPunct="1">
              <a:defRPr/>
            </a:pPr>
            <a:r>
              <a:rPr lang="en-US" dirty="0" smtClean="0">
                <a:cs typeface="+mj-cs"/>
              </a:rPr>
              <a:t>FM-</a:t>
            </a:r>
            <a:r>
              <a:rPr lang="en-US" dirty="0" err="1" smtClean="0">
                <a:cs typeface="+mj-cs"/>
              </a:rPr>
              <a:t>Skizzen</a:t>
            </a:r>
            <a:r>
              <a:rPr lang="en-US" dirty="0" smtClean="0">
                <a:cs typeface="+mj-cs"/>
              </a:rPr>
              <a:t> – </a:t>
            </a:r>
            <a:r>
              <a:rPr lang="en-US" dirty="0" err="1" smtClean="0">
                <a:cs typeface="+mj-cs"/>
              </a:rPr>
              <a:t>Eigenschaften</a:t>
            </a:r>
            <a:endParaRPr lang="en-US" dirty="0" smtClean="0">
              <a:cs typeface="+mj-cs"/>
            </a:endParaRPr>
          </a:p>
        </p:txBody>
      </p:sp>
      <p:sp>
        <p:nvSpPr>
          <p:cNvPr id="856067" name="Rectangle 3"/>
          <p:cNvSpPr>
            <a:spLocks noGrp="1" noChangeArrowheads="1"/>
          </p:cNvSpPr>
          <p:nvPr>
            <p:ph type="body" idx="1"/>
          </p:nvPr>
        </p:nvSpPr>
        <p:spPr>
          <a:xfrm>
            <a:off x="304800" y="1143000"/>
            <a:ext cx="8839200" cy="5310336"/>
          </a:xfrm>
        </p:spPr>
        <p:txBody>
          <a:bodyPr/>
          <a:lstStyle/>
          <a:p>
            <a:pPr eaLnBrk="1" hangingPunct="1">
              <a:defRPr/>
            </a:pPr>
            <a:r>
              <a:rPr lang="en-US" dirty="0" err="1" smtClean="0">
                <a:cs typeface="+mn-cs"/>
              </a:rPr>
              <a:t>Mit</a:t>
            </a:r>
            <a:r>
              <a:rPr lang="en-US" dirty="0" smtClean="0">
                <a:cs typeface="+mn-cs"/>
              </a:rPr>
              <a:t> </a:t>
            </a:r>
            <a:r>
              <a:rPr lang="en-US" dirty="0" smtClean="0">
                <a:solidFill>
                  <a:schemeClr val="bg2"/>
                </a:solidFill>
                <a:cs typeface="+mn-cs"/>
              </a:rPr>
              <a:t>O(1/</a:t>
            </a:r>
            <a:r>
              <a:rPr lang="en-US" dirty="0" smtClean="0">
                <a:solidFill>
                  <a:schemeClr val="bg2"/>
                </a:solidFill>
                <a:latin typeface="Symbol" charset="0"/>
                <a:cs typeface="+mn-cs"/>
              </a:rPr>
              <a:t>e</a:t>
            </a:r>
            <a:r>
              <a:rPr lang="en-US" baseline="30000" dirty="0" smtClean="0">
                <a:solidFill>
                  <a:schemeClr val="bg2"/>
                </a:solidFill>
                <a:cs typeface="+mn-cs"/>
              </a:rPr>
              <a:t>2</a:t>
            </a:r>
            <a:r>
              <a:rPr lang="en-US" dirty="0" smtClean="0">
                <a:solidFill>
                  <a:schemeClr val="bg2"/>
                </a:solidFill>
                <a:cs typeface="+mn-cs"/>
              </a:rPr>
              <a:t> log 1/</a:t>
            </a:r>
            <a:r>
              <a:rPr lang="en-US" dirty="0" smtClean="0">
                <a:solidFill>
                  <a:schemeClr val="bg2"/>
                </a:solidFill>
                <a:latin typeface="Symbol" charset="0"/>
                <a:cs typeface="+mn-cs"/>
              </a:rPr>
              <a:t>d</a:t>
            </a:r>
            <a:r>
              <a:rPr lang="en-US" dirty="0" smtClean="0">
                <a:solidFill>
                  <a:schemeClr val="bg2"/>
                </a:solidFill>
                <a:cs typeface="+mn-cs"/>
              </a:rPr>
              <a:t>)</a:t>
            </a:r>
            <a:r>
              <a:rPr lang="en-US" dirty="0" smtClean="0">
                <a:cs typeface="+mn-cs"/>
              </a:rPr>
              <a:t> </a:t>
            </a:r>
            <a:r>
              <a:rPr lang="en-US" dirty="0" err="1" smtClean="0">
                <a:cs typeface="+mn-cs"/>
              </a:rPr>
              <a:t>Hashfunktionen</a:t>
            </a:r>
            <a:r>
              <a:rPr lang="en-US" dirty="0" smtClean="0">
                <a:cs typeface="+mn-cs"/>
              </a:rPr>
              <a:t>, </a:t>
            </a:r>
            <a:r>
              <a:rPr lang="en-US" dirty="0" smtClean="0">
                <a:solidFill>
                  <a:schemeClr val="bg2"/>
                </a:solidFill>
                <a:cs typeface="+mn-cs"/>
              </a:rPr>
              <a:t>(1±</a:t>
            </a:r>
            <a:r>
              <a:rPr lang="en-US" dirty="0" smtClean="0">
                <a:solidFill>
                  <a:schemeClr val="bg2"/>
                </a:solidFill>
                <a:latin typeface="Symbol" charset="0"/>
                <a:cs typeface="+mn-cs"/>
              </a:rPr>
              <a:t>e</a:t>
            </a:r>
            <a:r>
              <a:rPr lang="en-US" dirty="0" smtClean="0">
                <a:solidFill>
                  <a:schemeClr val="bg2"/>
                </a:solidFill>
                <a:cs typeface="+mn-cs"/>
              </a:rPr>
              <a:t>)</a:t>
            </a:r>
            <a:r>
              <a:rPr lang="en-US" dirty="0" smtClean="0">
                <a:cs typeface="+mn-cs"/>
              </a:rPr>
              <a:t> </a:t>
            </a:r>
            <a:r>
              <a:rPr lang="en-US" dirty="0" err="1" smtClean="0">
                <a:cs typeface="+mn-cs"/>
              </a:rPr>
              <a:t>Genauigkeit</a:t>
            </a:r>
            <a:r>
              <a:rPr lang="en-US" dirty="0" smtClean="0">
                <a:cs typeface="+mn-cs"/>
              </a:rPr>
              <a:t> </a:t>
            </a:r>
            <a:r>
              <a:rPr lang="en-US" dirty="0" err="1" smtClean="0">
                <a:cs typeface="+mn-cs"/>
              </a:rPr>
              <a:t>mit</a:t>
            </a:r>
            <a:r>
              <a:rPr lang="en-US" dirty="0" smtClean="0">
                <a:cs typeface="+mn-cs"/>
              </a:rPr>
              <a:t> </a:t>
            </a:r>
            <a:r>
              <a:rPr lang="en-US" dirty="0" err="1" smtClean="0">
                <a:cs typeface="+mn-cs"/>
              </a:rPr>
              <a:t>Wahrscheinlichkeit</a:t>
            </a:r>
            <a:r>
              <a:rPr lang="en-US" dirty="0" smtClean="0">
                <a:cs typeface="+mn-cs"/>
              </a:rPr>
              <a:t> </a:t>
            </a:r>
            <a:r>
              <a:rPr lang="en-US" dirty="0" err="1" smtClean="0">
                <a:cs typeface="+mn-cs"/>
              </a:rPr>
              <a:t>mindestens</a:t>
            </a:r>
            <a:r>
              <a:rPr lang="en-US" dirty="0" smtClean="0">
                <a:cs typeface="+mn-cs"/>
              </a:rPr>
              <a:t> </a:t>
            </a:r>
            <a:r>
              <a:rPr lang="en-US" dirty="0" smtClean="0">
                <a:solidFill>
                  <a:schemeClr val="bg2"/>
                </a:solidFill>
                <a:cs typeface="+mn-cs"/>
              </a:rPr>
              <a:t>1-</a:t>
            </a:r>
            <a:r>
              <a:rPr lang="en-US" dirty="0" smtClean="0">
                <a:solidFill>
                  <a:schemeClr val="bg2"/>
                </a:solidFill>
                <a:latin typeface="Symbol" charset="0"/>
                <a:cs typeface="+mn-cs"/>
              </a:rPr>
              <a:t>d   </a:t>
            </a:r>
            <a:br>
              <a:rPr lang="en-US" dirty="0" smtClean="0">
                <a:solidFill>
                  <a:schemeClr val="bg2"/>
                </a:solidFill>
                <a:latin typeface="Symbol" charset="0"/>
                <a:cs typeface="+mn-cs"/>
              </a:rPr>
            </a:br>
            <a:r>
              <a:rPr lang="de-DE" sz="2000" dirty="0" smtClean="0">
                <a:solidFill>
                  <a:schemeClr val="bg2"/>
                </a:solidFill>
                <a:cs typeface="+mn-cs"/>
              </a:rPr>
              <a:t>Ohne Beweis: siehe [</a:t>
            </a:r>
            <a:r>
              <a:rPr lang="en-US" sz="2000" dirty="0" smtClean="0">
                <a:solidFill>
                  <a:schemeClr val="bg2"/>
                </a:solidFill>
                <a:cs typeface="+mn-cs"/>
              </a:rPr>
              <a:t>Bar-</a:t>
            </a:r>
            <a:r>
              <a:rPr lang="en-US" sz="2000" dirty="0" err="1" smtClean="0">
                <a:solidFill>
                  <a:schemeClr val="bg2"/>
                </a:solidFill>
                <a:cs typeface="+mn-cs"/>
              </a:rPr>
              <a:t>Yossef</a:t>
            </a:r>
            <a:r>
              <a:rPr lang="en-US" sz="2000" dirty="0" smtClean="0">
                <a:solidFill>
                  <a:schemeClr val="bg2"/>
                </a:solidFill>
                <a:cs typeface="+mn-cs"/>
              </a:rPr>
              <a:t> et al</a:t>
            </a:r>
            <a:r>
              <a:rPr lang="ja-JP" altLang="en-US" sz="2000" dirty="0" smtClean="0">
                <a:solidFill>
                  <a:schemeClr val="bg2"/>
                </a:solidFill>
                <a:latin typeface="Arial"/>
                <a:cs typeface="+mn-cs"/>
              </a:rPr>
              <a:t>’</a:t>
            </a:r>
            <a:r>
              <a:rPr lang="en-US" sz="2000" dirty="0" smtClean="0">
                <a:solidFill>
                  <a:schemeClr val="bg2"/>
                </a:solidFill>
                <a:cs typeface="+mn-cs"/>
              </a:rPr>
              <a:t>02], [</a:t>
            </a:r>
            <a:r>
              <a:rPr lang="en-US" sz="2000" dirty="0" err="1" smtClean="0">
                <a:solidFill>
                  <a:schemeClr val="bg2"/>
                </a:solidFill>
                <a:cs typeface="+mn-cs"/>
              </a:rPr>
              <a:t>Ganguly</a:t>
            </a:r>
            <a:r>
              <a:rPr lang="en-US" sz="2000" dirty="0" smtClean="0">
                <a:solidFill>
                  <a:schemeClr val="bg2"/>
                </a:solidFill>
                <a:cs typeface="+mn-cs"/>
              </a:rPr>
              <a:t> et al.</a:t>
            </a:r>
            <a:r>
              <a:rPr lang="ja-JP" altLang="en-US" sz="2000" dirty="0" smtClean="0">
                <a:solidFill>
                  <a:schemeClr val="bg2"/>
                </a:solidFill>
                <a:latin typeface="Arial"/>
                <a:cs typeface="+mn-cs"/>
              </a:rPr>
              <a:t>’</a:t>
            </a:r>
            <a:r>
              <a:rPr lang="en-US" sz="2000" dirty="0" smtClean="0">
                <a:solidFill>
                  <a:schemeClr val="bg2"/>
                </a:solidFill>
                <a:cs typeface="+mn-cs"/>
              </a:rPr>
              <a:t>04]</a:t>
            </a:r>
          </a:p>
          <a:p>
            <a:pPr lvl="1" eaLnBrk="1" hangingPunct="1">
              <a:defRPr/>
            </a:pPr>
            <a:r>
              <a:rPr lang="en-US" sz="2400" dirty="0" smtClean="0"/>
              <a:t>10 </a:t>
            </a:r>
            <a:r>
              <a:rPr lang="en-US" sz="2400" dirty="0" err="1" smtClean="0"/>
              <a:t>Funktionen</a:t>
            </a:r>
            <a:r>
              <a:rPr lang="en-US" sz="2400" dirty="0" smtClean="0"/>
              <a:t> </a:t>
            </a:r>
            <a:r>
              <a:rPr lang="en-US" sz="2400" dirty="0" smtClean="0">
                <a:latin typeface="Arial Unicode MS" charset="0"/>
                <a:cs typeface="Arial Unicode MS" charset="0"/>
              </a:rPr>
              <a:t>≈</a:t>
            </a:r>
            <a:r>
              <a:rPr lang="en-US" sz="2400" dirty="0" smtClean="0"/>
              <a:t> 30% </a:t>
            </a:r>
            <a:r>
              <a:rPr lang="en-US" sz="2400" dirty="0" err="1" smtClean="0"/>
              <a:t>Fehler</a:t>
            </a:r>
            <a:r>
              <a:rPr lang="en-US" sz="2400" dirty="0" smtClean="0"/>
              <a:t>, 100 </a:t>
            </a:r>
            <a:r>
              <a:rPr lang="en-US" sz="2400" dirty="0" err="1" smtClean="0"/>
              <a:t>Funkt</a:t>
            </a:r>
            <a:r>
              <a:rPr lang="en-US" sz="2400" dirty="0" smtClean="0"/>
              <a:t>. &lt; 10% </a:t>
            </a:r>
            <a:r>
              <a:rPr lang="en-US" sz="2400" dirty="0" err="1" smtClean="0"/>
              <a:t>Fehler</a:t>
            </a:r>
            <a:endParaRPr lang="en-US" sz="2400" dirty="0" smtClean="0"/>
          </a:p>
          <a:p>
            <a:pPr lvl="1" eaLnBrk="1" hangingPunct="1">
              <a:defRPr/>
            </a:pPr>
            <a:endParaRPr lang="en-US" sz="1400" dirty="0" smtClean="0"/>
          </a:p>
          <a:p>
            <a:pPr eaLnBrk="1" hangingPunct="1">
              <a:lnSpc>
                <a:spcPct val="110000"/>
              </a:lnSpc>
              <a:defRPr/>
            </a:pPr>
            <a:r>
              <a:rPr lang="en-US" i="1" dirty="0" err="1" smtClean="0">
                <a:solidFill>
                  <a:schemeClr val="bg2"/>
                </a:solidFill>
                <a:cs typeface="+mn-cs"/>
              </a:rPr>
              <a:t>Bei</a:t>
            </a:r>
            <a:r>
              <a:rPr lang="en-US" i="1" dirty="0" smtClean="0">
                <a:solidFill>
                  <a:schemeClr val="bg2"/>
                </a:solidFill>
                <a:cs typeface="+mn-cs"/>
              </a:rPr>
              <a:t> </a:t>
            </a:r>
            <a:r>
              <a:rPr lang="en-US" i="1" dirty="0" err="1" smtClean="0">
                <a:solidFill>
                  <a:schemeClr val="bg2"/>
                </a:solidFill>
                <a:cs typeface="+mn-cs"/>
              </a:rPr>
              <a:t>Löschung</a:t>
            </a:r>
            <a:r>
              <a:rPr lang="en-US" i="1" dirty="0" smtClean="0">
                <a:solidFill>
                  <a:schemeClr val="bg2"/>
                </a:solidFill>
                <a:cs typeface="+mn-cs"/>
              </a:rPr>
              <a:t>:</a:t>
            </a:r>
            <a:r>
              <a:rPr lang="en-US" dirty="0" smtClean="0">
                <a:cs typeface="+mn-cs"/>
              </a:rPr>
              <a:t>  </a:t>
            </a:r>
            <a:r>
              <a:rPr lang="en-US" dirty="0" err="1" smtClean="0">
                <a:cs typeface="+mn-cs"/>
              </a:rPr>
              <a:t>Verwende</a:t>
            </a:r>
            <a:r>
              <a:rPr lang="en-US" dirty="0" smtClean="0">
                <a:cs typeface="+mn-cs"/>
              </a:rPr>
              <a:t> </a:t>
            </a:r>
            <a:r>
              <a:rPr lang="en-US" dirty="0" err="1" smtClean="0">
                <a:cs typeface="+mn-cs"/>
              </a:rPr>
              <a:t>Zähler</a:t>
            </a:r>
            <a:r>
              <a:rPr lang="en-US" dirty="0" smtClean="0">
                <a:cs typeface="+mn-cs"/>
              </a:rPr>
              <a:t> </a:t>
            </a:r>
            <a:r>
              <a:rPr lang="en-US" dirty="0" err="1" smtClean="0">
                <a:cs typeface="+mn-cs"/>
              </a:rPr>
              <a:t>statt</a:t>
            </a:r>
            <a:r>
              <a:rPr lang="en-US" dirty="0" smtClean="0">
                <a:cs typeface="+mn-cs"/>
              </a:rPr>
              <a:t> Bits</a:t>
            </a:r>
          </a:p>
          <a:p>
            <a:pPr lvl="1" eaLnBrk="1" hangingPunct="1">
              <a:lnSpc>
                <a:spcPct val="110000"/>
              </a:lnSpc>
              <a:defRPr/>
            </a:pPr>
            <a:r>
              <a:rPr lang="en-US" sz="2400" dirty="0" smtClean="0"/>
              <a:t>+1 </a:t>
            </a:r>
            <a:r>
              <a:rPr lang="en-US" sz="2400" dirty="0" err="1" smtClean="0"/>
              <a:t>für</a:t>
            </a:r>
            <a:r>
              <a:rPr lang="en-US" sz="2400" dirty="0" smtClean="0"/>
              <a:t> </a:t>
            </a:r>
            <a:r>
              <a:rPr lang="en-US" sz="2400" dirty="0" err="1" smtClean="0"/>
              <a:t>Einfügungen</a:t>
            </a:r>
            <a:r>
              <a:rPr lang="en-US" sz="2400" dirty="0" smtClean="0"/>
              <a:t>,  -1 </a:t>
            </a:r>
            <a:r>
              <a:rPr lang="en-US" sz="2400" dirty="0" err="1" smtClean="0"/>
              <a:t>für</a:t>
            </a:r>
            <a:r>
              <a:rPr lang="en-US" sz="2400" dirty="0" smtClean="0"/>
              <a:t> </a:t>
            </a:r>
            <a:r>
              <a:rPr lang="en-US" sz="2400" dirty="0" err="1" smtClean="0"/>
              <a:t>Löschungen</a:t>
            </a:r>
            <a:endParaRPr lang="en-US" sz="2400" dirty="0" smtClean="0"/>
          </a:p>
          <a:p>
            <a:pPr eaLnBrk="1" hangingPunct="1">
              <a:lnSpc>
                <a:spcPct val="110000"/>
              </a:lnSpc>
              <a:defRPr/>
            </a:pPr>
            <a:r>
              <a:rPr lang="en-US" i="1" dirty="0" err="1" smtClean="0">
                <a:solidFill>
                  <a:schemeClr val="bg2"/>
                </a:solidFill>
                <a:cs typeface="+mn-cs"/>
              </a:rPr>
              <a:t>Komposition</a:t>
            </a:r>
            <a:r>
              <a:rPr lang="en-US" i="1" dirty="0" smtClean="0">
                <a:solidFill>
                  <a:schemeClr val="bg2"/>
                </a:solidFill>
                <a:cs typeface="+mn-cs"/>
              </a:rPr>
              <a:t>:</a:t>
            </a:r>
            <a:r>
              <a:rPr lang="en-US" dirty="0" smtClean="0">
                <a:cs typeface="+mn-cs"/>
              </a:rPr>
              <a:t> </a:t>
            </a:r>
            <a:r>
              <a:rPr lang="en-US" dirty="0" err="1" smtClean="0">
                <a:cs typeface="+mn-cs"/>
              </a:rPr>
              <a:t>komponentenweise</a:t>
            </a:r>
            <a:r>
              <a:rPr lang="en-US" dirty="0" smtClean="0">
                <a:cs typeface="+mn-cs"/>
              </a:rPr>
              <a:t> OR </a:t>
            </a:r>
            <a:r>
              <a:rPr lang="en-US" dirty="0" err="1" smtClean="0">
                <a:cs typeface="+mn-cs"/>
              </a:rPr>
              <a:t>bzw</a:t>
            </a:r>
            <a:r>
              <a:rPr lang="en-US" dirty="0" smtClean="0">
                <a:cs typeface="+mn-cs"/>
              </a:rPr>
              <a:t>. +</a:t>
            </a:r>
          </a:p>
          <a:p>
            <a:pPr eaLnBrk="1" hangingPunct="1">
              <a:lnSpc>
                <a:spcPct val="110000"/>
              </a:lnSpc>
              <a:defRPr/>
            </a:pPr>
            <a:endParaRPr lang="en-US" dirty="0" smtClean="0">
              <a:cs typeface="+mn-cs"/>
            </a:endParaRPr>
          </a:p>
          <a:p>
            <a:pPr eaLnBrk="1" hangingPunct="1">
              <a:lnSpc>
                <a:spcPct val="110000"/>
              </a:lnSpc>
              <a:defRPr/>
            </a:pPr>
            <a:endParaRPr lang="en-US" sz="3200" dirty="0" smtClean="0">
              <a:cs typeface="+mn-cs"/>
            </a:endParaRPr>
          </a:p>
          <a:p>
            <a:pPr lvl="1" eaLnBrk="1" hangingPunct="1">
              <a:lnSpc>
                <a:spcPct val="110000"/>
              </a:lnSpc>
              <a:defRPr/>
            </a:pPr>
            <a:r>
              <a:rPr lang="en-US" sz="2400" dirty="0" err="1" smtClean="0"/>
              <a:t>Schätze</a:t>
            </a:r>
            <a:r>
              <a:rPr lang="en-US" sz="2400" dirty="0" smtClean="0"/>
              <a:t> </a:t>
            </a:r>
            <a:r>
              <a:rPr lang="en-US" sz="2400" dirty="0" smtClean="0">
                <a:solidFill>
                  <a:schemeClr val="bg2"/>
                </a:solidFill>
              </a:rPr>
              <a:t>|S</a:t>
            </a:r>
            <a:r>
              <a:rPr lang="en-US" sz="2400" baseline="-25000" dirty="0" smtClean="0">
                <a:solidFill>
                  <a:schemeClr val="bg2"/>
                </a:solidFill>
              </a:rPr>
              <a:t>1</a:t>
            </a:r>
            <a:r>
              <a:rPr lang="en-US" sz="2400" dirty="0" smtClean="0">
                <a:solidFill>
                  <a:schemeClr val="bg2"/>
                </a:solidFill>
              </a:rPr>
              <a:t> </a:t>
            </a:r>
            <a:r>
              <a:rPr lang="en-US" sz="2400" dirty="0" smtClean="0">
                <a:solidFill>
                  <a:schemeClr val="bg2"/>
                </a:solidFill>
                <a:latin typeface="cmsy10" charset="0"/>
              </a:rPr>
              <a:t>⋃</a:t>
            </a:r>
            <a:r>
              <a:rPr lang="en-US" sz="2400" dirty="0" smtClean="0">
                <a:solidFill>
                  <a:schemeClr val="bg2"/>
                </a:solidFill>
                <a:latin typeface="MT Extra" charset="0"/>
                <a:sym typeface="MT Extra" charset="0"/>
              </a:rPr>
              <a:t></a:t>
            </a:r>
            <a:r>
              <a:rPr lang="en-US" dirty="0">
                <a:solidFill>
                  <a:schemeClr val="bg2"/>
                </a:solidFill>
                <a:latin typeface="cmsy10" charset="0"/>
              </a:rPr>
              <a:t>⋃</a:t>
            </a:r>
            <a:r>
              <a:rPr lang="en-US" sz="2400" dirty="0" smtClean="0">
                <a:solidFill>
                  <a:schemeClr val="bg2"/>
                </a:solidFill>
              </a:rPr>
              <a:t> </a:t>
            </a:r>
            <a:r>
              <a:rPr lang="en-US" sz="2400" dirty="0" err="1" smtClean="0">
                <a:solidFill>
                  <a:schemeClr val="bg2"/>
                </a:solidFill>
              </a:rPr>
              <a:t>S</a:t>
            </a:r>
            <a:r>
              <a:rPr lang="en-US" sz="2400" baseline="-25000" dirty="0" err="1" smtClean="0">
                <a:solidFill>
                  <a:schemeClr val="bg2"/>
                </a:solidFill>
              </a:rPr>
              <a:t>k</a:t>
            </a:r>
            <a:r>
              <a:rPr lang="en-US" sz="2400" dirty="0" smtClean="0">
                <a:solidFill>
                  <a:schemeClr val="bg2"/>
                </a:solidFill>
              </a:rPr>
              <a:t>|</a:t>
            </a:r>
            <a:r>
              <a:rPr lang="en-US" sz="2400" dirty="0" smtClean="0"/>
              <a:t> = </a:t>
            </a:r>
            <a:r>
              <a:rPr lang="en-US" i="1" dirty="0" err="1" smtClean="0"/>
              <a:t>Kardinalität</a:t>
            </a:r>
            <a:r>
              <a:rPr lang="en-US" i="1" dirty="0" smtClean="0"/>
              <a:t> der </a:t>
            </a:r>
            <a:r>
              <a:rPr lang="en-US" i="1" dirty="0" err="1" smtClean="0"/>
              <a:t>Vereinigungsmenge</a:t>
            </a:r>
            <a:endParaRPr lang="en-US" dirty="0" smtClean="0">
              <a:cs typeface="+mn-cs"/>
            </a:endParaRPr>
          </a:p>
        </p:txBody>
      </p:sp>
      <p:grpSp>
        <p:nvGrpSpPr>
          <p:cNvPr id="77829" name="Group 4"/>
          <p:cNvGrpSpPr>
            <a:grpSpLocks/>
          </p:cNvGrpSpPr>
          <p:nvPr/>
        </p:nvGrpSpPr>
        <p:grpSpPr bwMode="auto">
          <a:xfrm>
            <a:off x="531813" y="4800600"/>
            <a:ext cx="2363787" cy="438150"/>
            <a:chOff x="2303" y="3606"/>
            <a:chExt cx="1489" cy="276"/>
          </a:xfrm>
        </p:grpSpPr>
        <p:sp>
          <p:nvSpPr>
            <p:cNvPr id="856069" name="Text Box 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64" name="Group 6"/>
            <p:cNvGrpSpPr>
              <a:grpSpLocks/>
            </p:cNvGrpSpPr>
            <p:nvPr/>
          </p:nvGrpSpPr>
          <p:grpSpPr bwMode="auto">
            <a:xfrm>
              <a:off x="2303" y="3606"/>
              <a:ext cx="1489" cy="267"/>
              <a:chOff x="1056" y="3096"/>
              <a:chExt cx="1784" cy="320"/>
            </a:xfrm>
          </p:grpSpPr>
          <p:sp>
            <p:nvSpPr>
              <p:cNvPr id="856071" name="Rectangle 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2" name="Line 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3" name="Line 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4" name="Line 1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5" name="Line 1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76" name="Line 1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077" name="Text Box 13"/>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78" name="Text Box 14"/>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79" name="Text Box 15"/>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80" name="Text Box 16"/>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81" name="Text Box 17"/>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grpSp>
      <p:sp>
        <p:nvSpPr>
          <p:cNvPr id="856082" name="Text Box 18"/>
          <p:cNvSpPr txBox="1">
            <a:spLocks noChangeArrowheads="1"/>
          </p:cNvSpPr>
          <p:nvPr/>
        </p:nvSpPr>
        <p:spPr bwMode="auto">
          <a:xfrm>
            <a:off x="304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grpSp>
        <p:nvGrpSpPr>
          <p:cNvPr id="77831" name="Group 19"/>
          <p:cNvGrpSpPr>
            <a:grpSpLocks/>
          </p:cNvGrpSpPr>
          <p:nvPr/>
        </p:nvGrpSpPr>
        <p:grpSpPr bwMode="auto">
          <a:xfrm>
            <a:off x="3579813" y="4800600"/>
            <a:ext cx="2363787" cy="438150"/>
            <a:chOff x="2303" y="3606"/>
            <a:chExt cx="1489" cy="276"/>
          </a:xfrm>
        </p:grpSpPr>
        <p:sp>
          <p:nvSpPr>
            <p:cNvPr id="856084" name="Text Box 20"/>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51" name="Group 21"/>
            <p:cNvGrpSpPr>
              <a:grpSpLocks/>
            </p:cNvGrpSpPr>
            <p:nvPr/>
          </p:nvGrpSpPr>
          <p:grpSpPr bwMode="auto">
            <a:xfrm>
              <a:off x="2303" y="3606"/>
              <a:ext cx="1489" cy="267"/>
              <a:chOff x="1056" y="3096"/>
              <a:chExt cx="1784" cy="320"/>
            </a:xfrm>
          </p:grpSpPr>
          <p:sp>
            <p:nvSpPr>
              <p:cNvPr id="856086" name="Rectangle 22"/>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7" name="Line 23"/>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8" name="Line 24"/>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89" name="Line 25"/>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90" name="Line 26"/>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091" name="Line 27"/>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092" name="Text Box 28"/>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093" name="Text Box 29"/>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4" name="Text Box 30"/>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5" name="Text Box 31"/>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096" name="Text Box 32"/>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sp>
        <p:nvSpPr>
          <p:cNvPr id="856097" name="Text Box 33"/>
          <p:cNvSpPr txBox="1">
            <a:spLocks noChangeArrowheads="1"/>
          </p:cNvSpPr>
          <p:nvPr/>
        </p:nvSpPr>
        <p:spPr bwMode="auto">
          <a:xfrm>
            <a:off x="3352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grpSp>
        <p:nvGrpSpPr>
          <p:cNvPr id="77833" name="Group 34"/>
          <p:cNvGrpSpPr>
            <a:grpSpLocks/>
          </p:cNvGrpSpPr>
          <p:nvPr/>
        </p:nvGrpSpPr>
        <p:grpSpPr bwMode="auto">
          <a:xfrm>
            <a:off x="6627813" y="4800600"/>
            <a:ext cx="2363787" cy="438150"/>
            <a:chOff x="2303" y="3606"/>
            <a:chExt cx="1489" cy="276"/>
          </a:xfrm>
        </p:grpSpPr>
        <p:sp>
          <p:nvSpPr>
            <p:cNvPr id="856099" name="Text Box 35"/>
            <p:cNvSpPr txBox="1">
              <a:spLocks noChangeArrowheads="1"/>
            </p:cNvSpPr>
            <p:nvPr/>
          </p:nvSpPr>
          <p:spPr bwMode="auto">
            <a:xfrm>
              <a:off x="3027" y="3630"/>
              <a:ext cx="205" cy="2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grpSp>
          <p:nvGrpSpPr>
            <p:cNvPr id="77838" name="Group 36"/>
            <p:cNvGrpSpPr>
              <a:grpSpLocks/>
            </p:cNvGrpSpPr>
            <p:nvPr/>
          </p:nvGrpSpPr>
          <p:grpSpPr bwMode="auto">
            <a:xfrm>
              <a:off x="2303" y="3606"/>
              <a:ext cx="1489" cy="267"/>
              <a:chOff x="1056" y="3096"/>
              <a:chExt cx="1784" cy="320"/>
            </a:xfrm>
          </p:grpSpPr>
          <p:sp>
            <p:nvSpPr>
              <p:cNvPr id="856101" name="Rectangle 37"/>
              <p:cNvSpPr>
                <a:spLocks noChangeArrowheads="1"/>
              </p:cNvSpPr>
              <p:nvPr/>
            </p:nvSpPr>
            <p:spPr bwMode="auto">
              <a:xfrm>
                <a:off x="1056" y="3096"/>
                <a:ext cx="1784" cy="312"/>
              </a:xfrm>
              <a:prstGeom prst="rect">
                <a:avLst/>
              </a:prstGeom>
              <a:noFill/>
              <a:ln w="28575">
                <a:solidFill>
                  <a:schemeClr val="tx2"/>
                </a:solidFill>
                <a:miter lim="800000"/>
                <a:headEnd/>
                <a:tailEnd/>
              </a:ln>
              <a:effectLst/>
              <a:extLst>
                <a:ext uri="{909E8E84-426E-40dd-AFC4-6F175D3DCCD1}">
                  <a14:hiddenFill xmlns="" xmlns:a14="http://schemas.microsoft.com/office/drawing/2010/main">
                    <a:solidFill>
                      <a:srgbClr val="CCFFCC"/>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2" name="Line 38"/>
              <p:cNvSpPr>
                <a:spLocks noChangeShapeType="1"/>
              </p:cNvSpPr>
              <p:nvPr/>
            </p:nvSpPr>
            <p:spPr bwMode="auto">
              <a:xfrm>
                <a:off x="1312"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3" name="Line 39"/>
              <p:cNvSpPr>
                <a:spLocks noChangeShapeType="1"/>
              </p:cNvSpPr>
              <p:nvPr/>
            </p:nvSpPr>
            <p:spPr bwMode="auto">
              <a:xfrm>
                <a:off x="1592" y="3104"/>
                <a:ext cx="0" cy="303"/>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4" name="Line 40"/>
              <p:cNvSpPr>
                <a:spLocks noChangeShapeType="1"/>
              </p:cNvSpPr>
              <p:nvPr/>
            </p:nvSpPr>
            <p:spPr bwMode="auto">
              <a:xfrm>
                <a:off x="1896" y="3096"/>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5" name="Line 41"/>
              <p:cNvSpPr>
                <a:spLocks noChangeShapeType="1"/>
              </p:cNvSpPr>
              <p:nvPr/>
            </p:nvSpPr>
            <p:spPr bwMode="auto">
              <a:xfrm>
                <a:off x="2183"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sp>
            <p:nvSpPr>
              <p:cNvPr id="856106" name="Line 42"/>
              <p:cNvSpPr>
                <a:spLocks noChangeShapeType="1"/>
              </p:cNvSpPr>
              <p:nvPr/>
            </p:nvSpPr>
            <p:spPr bwMode="auto">
              <a:xfrm>
                <a:off x="2488" y="3112"/>
                <a:ext cx="0" cy="304"/>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a:cs typeface="+mn-cs"/>
                </a:endParaRPr>
              </a:p>
            </p:txBody>
          </p:sp>
        </p:grpSp>
        <p:sp>
          <p:nvSpPr>
            <p:cNvPr id="856107" name="Text Box 43"/>
            <p:cNvSpPr txBox="1">
              <a:spLocks noChangeArrowheads="1"/>
            </p:cNvSpPr>
            <p:nvPr/>
          </p:nvSpPr>
          <p:spPr bwMode="auto">
            <a:xfrm>
              <a:off x="230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0</a:t>
              </a:r>
            </a:p>
          </p:txBody>
        </p:sp>
        <p:sp>
          <p:nvSpPr>
            <p:cNvPr id="856108" name="Text Box 44"/>
            <p:cNvSpPr txBox="1">
              <a:spLocks noChangeArrowheads="1"/>
            </p:cNvSpPr>
            <p:nvPr/>
          </p:nvSpPr>
          <p:spPr bwMode="auto">
            <a:xfrm>
              <a:off x="2523" y="3625"/>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09" name="Text Box 45"/>
            <p:cNvSpPr txBox="1">
              <a:spLocks noChangeArrowheads="1"/>
            </p:cNvSpPr>
            <p:nvPr/>
          </p:nvSpPr>
          <p:spPr bwMode="auto">
            <a:xfrm>
              <a:off x="2763"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10" name="Text Box 46"/>
            <p:cNvSpPr txBox="1">
              <a:spLocks noChangeArrowheads="1"/>
            </p:cNvSpPr>
            <p:nvPr/>
          </p:nvSpPr>
          <p:spPr bwMode="auto">
            <a:xfrm>
              <a:off x="3545"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sp>
          <p:nvSpPr>
            <p:cNvPr id="856111" name="Text Box 47"/>
            <p:cNvSpPr txBox="1">
              <a:spLocks noChangeArrowheads="1"/>
            </p:cNvSpPr>
            <p:nvPr/>
          </p:nvSpPr>
          <p:spPr bwMode="auto">
            <a:xfrm>
              <a:off x="3258" y="3632"/>
              <a:ext cx="205" cy="250"/>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2000" b="0">
                  <a:solidFill>
                    <a:schemeClr val="bg2"/>
                  </a:solidFill>
                  <a:cs typeface="+mn-cs"/>
                </a:rPr>
                <a:t>1</a:t>
              </a:r>
            </a:p>
          </p:txBody>
        </p:sp>
      </p:grpSp>
      <p:sp>
        <p:nvSpPr>
          <p:cNvPr id="856112" name="Text Box 48"/>
          <p:cNvSpPr txBox="1">
            <a:spLocks noChangeArrowheads="1"/>
          </p:cNvSpPr>
          <p:nvPr/>
        </p:nvSpPr>
        <p:spPr bwMode="auto">
          <a:xfrm>
            <a:off x="6400800" y="4481513"/>
            <a:ext cx="2743200" cy="366712"/>
          </a:xfrm>
          <a:prstGeom prst="rect">
            <a:avLst/>
          </a:prstGeom>
          <a:noFill/>
          <a:ln>
            <a:noFill/>
          </a:ln>
          <a:effectLst/>
          <a:extLst>
            <a:ext uri="{909E8E84-426E-40dd-AFC4-6F175D3DCCD1}">
              <a14:hiddenFill xmlns="" xmlns:a14="http://schemas.microsoft.com/office/drawing/2010/main">
                <a:solidFill>
                  <a:srgbClr val="CCFFCC"/>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a:solidFill>
                  <a:schemeClr val="bg2"/>
                </a:solidFill>
                <a:cs typeface="+mn-cs"/>
              </a:rPr>
              <a:t>6    5    4    3    2     1</a:t>
            </a:r>
          </a:p>
        </p:txBody>
      </p:sp>
      <p:sp>
        <p:nvSpPr>
          <p:cNvPr id="856113" name="Text Box 49"/>
          <p:cNvSpPr txBox="1">
            <a:spLocks noChangeArrowheads="1"/>
          </p:cNvSpPr>
          <p:nvPr/>
        </p:nvSpPr>
        <p:spPr bwMode="auto">
          <a:xfrm>
            <a:off x="3048000" y="4678363"/>
            <a:ext cx="457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0">
                <a:solidFill>
                  <a:schemeClr val="bg2"/>
                </a:solidFill>
                <a:cs typeface="+mn-cs"/>
              </a:rPr>
              <a:t>+</a:t>
            </a:r>
          </a:p>
        </p:txBody>
      </p:sp>
      <p:sp>
        <p:nvSpPr>
          <p:cNvPr id="856114" name="Text Box 50"/>
          <p:cNvSpPr txBox="1">
            <a:spLocks noChangeArrowheads="1"/>
          </p:cNvSpPr>
          <p:nvPr/>
        </p:nvSpPr>
        <p:spPr bwMode="auto">
          <a:xfrm>
            <a:off x="6019800" y="4678363"/>
            <a:ext cx="4572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3600" b="0">
                <a:solidFill>
                  <a:schemeClr val="bg2"/>
                </a:solidFill>
                <a:cs typeface="+mn-cs"/>
              </a:rPr>
              <a:t>=</a:t>
            </a:r>
          </a:p>
        </p:txBody>
      </p:sp>
      <p:sp>
        <p:nvSpPr>
          <p:cNvPr id="53"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61</a:t>
            </a:fld>
            <a:endParaRPr lang="en-US" dirty="0"/>
          </a:p>
        </p:txBody>
      </p:sp>
      <p:sp>
        <p:nvSpPr>
          <p:cNvPr id="52" name="Fußzeilenplatzhalter 3"/>
          <p:cNvSpPr>
            <a:spLocks noGrp="1"/>
          </p:cNvSpPr>
          <p:nvPr>
            <p:ph type="ftr" sz="quarter" idx="10"/>
          </p:nvPr>
        </p:nvSpPr>
        <p:spPr>
          <a:xfrm>
            <a:off x="2195736" y="6381328"/>
            <a:ext cx="4680519" cy="216024"/>
          </a:xfrm>
        </p:spPr>
        <p:txBody>
          <a:bodyPr/>
          <a:lstStyle/>
          <a:p>
            <a:pPr>
              <a:defRPr/>
            </a:pPr>
            <a:r>
              <a:rPr lang="en-US" sz="1200" dirty="0">
                <a:solidFill>
                  <a:srgbClr val="0000FF"/>
                </a:solidFill>
              </a:rPr>
              <a:t>Minos </a:t>
            </a:r>
            <a:r>
              <a:rPr lang="en-US" sz="1200" dirty="0" err="1" smtClean="0">
                <a:solidFill>
                  <a:srgbClr val="0000FF"/>
                </a:solidFill>
              </a:rPr>
              <a:t>Garofalakis</a:t>
            </a:r>
            <a:r>
              <a:rPr lang="de-DE" sz="1200" dirty="0" smtClean="0">
                <a:solidFill>
                  <a:srgbClr val="0000FF"/>
                </a:solidFill>
              </a:rPr>
              <a:t> </a:t>
            </a:r>
            <a:r>
              <a:rPr lang="en-US" sz="1200" dirty="0" smtClean="0">
                <a:solidFill>
                  <a:srgbClr val="0000FF"/>
                </a:solidFill>
              </a:rPr>
              <a:t>A </a:t>
            </a:r>
            <a:r>
              <a:rPr lang="en-US" sz="1200" dirty="0">
                <a:solidFill>
                  <a:srgbClr val="0000FF"/>
                </a:solidFill>
              </a:rPr>
              <a:t>Quick Intro to Data Stream </a:t>
            </a:r>
            <a:r>
              <a:rPr lang="en-US" sz="1200" dirty="0" err="1">
                <a:solidFill>
                  <a:srgbClr val="0000FF"/>
                </a:solidFill>
              </a:rPr>
              <a:t>Algorithmics</a:t>
            </a:r>
            <a:r>
              <a:rPr lang="en-US" sz="1200" dirty="0">
                <a:solidFill>
                  <a:srgbClr val="0000FF"/>
                </a:solidFill>
              </a:rPr>
              <a:t> – </a:t>
            </a:r>
            <a:r>
              <a:rPr lang="en-US" sz="1200" i="1" dirty="0">
                <a:solidFill>
                  <a:srgbClr val="0000FF"/>
                </a:solidFill>
              </a:rPr>
              <a:t>CS262 </a:t>
            </a:r>
            <a:r>
              <a:rPr lang="en-US" sz="1200" dirty="0">
                <a:solidFill>
                  <a:srgbClr val="0000FF"/>
                </a:solidFill>
              </a:rPr>
              <a:t> </a:t>
            </a:r>
          </a:p>
        </p:txBody>
      </p:sp>
    </p:spTree>
    <p:extLst>
      <p:ext uri="{BB962C8B-B14F-4D97-AF65-F5344CB8AC3E}">
        <p14:creationId xmlns:p14="http://schemas.microsoft.com/office/powerpoint/2010/main" val="8352476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51520" y="188640"/>
            <a:ext cx="8568952" cy="502940"/>
          </a:xfrm>
        </p:spPr>
        <p:txBody>
          <a:bodyPr/>
          <a:lstStyle/>
          <a:p>
            <a:pPr eaLnBrk="1" hangingPunct="1">
              <a:defRPr/>
            </a:pPr>
            <a:r>
              <a:rPr lang="en-US" dirty="0" err="1" smtClean="0"/>
              <a:t>Stichproben</a:t>
            </a:r>
            <a:r>
              <a:rPr lang="en-US" dirty="0" smtClean="0"/>
              <a:t> und </a:t>
            </a:r>
            <a:r>
              <a:rPr lang="en-US" dirty="0" err="1" smtClean="0">
                <a:cs typeface="+mj-cs"/>
              </a:rPr>
              <a:t>Skizzierung</a:t>
            </a:r>
            <a:r>
              <a:rPr lang="en-US" dirty="0" smtClean="0">
                <a:cs typeface="+mj-cs"/>
              </a:rPr>
              <a:t>: </a:t>
            </a:r>
            <a:r>
              <a:rPr lang="en-US" dirty="0" err="1" smtClean="0">
                <a:cs typeface="+mj-cs"/>
              </a:rPr>
              <a:t>Zusammenfassung</a:t>
            </a:r>
            <a:endParaRPr lang="en-US" dirty="0" smtClean="0">
              <a:cs typeface="+mj-cs"/>
            </a:endParaRPr>
          </a:p>
        </p:txBody>
      </p:sp>
      <p:sp>
        <p:nvSpPr>
          <p:cNvPr id="356355" name="Rectangle 3"/>
          <p:cNvSpPr>
            <a:spLocks noGrp="1" noChangeArrowheads="1"/>
          </p:cNvSpPr>
          <p:nvPr>
            <p:ph type="body" idx="1"/>
          </p:nvPr>
        </p:nvSpPr>
        <p:spPr>
          <a:xfrm>
            <a:off x="457200" y="1295400"/>
            <a:ext cx="8534400" cy="5562600"/>
          </a:xfrm>
        </p:spPr>
        <p:txBody>
          <a:bodyPr/>
          <a:lstStyle/>
          <a:p>
            <a:pPr eaLnBrk="1" hangingPunct="1">
              <a:defRPr/>
            </a:pPr>
            <a:r>
              <a:rPr lang="en-US" dirty="0" err="1" smtClean="0">
                <a:cs typeface="+mn-cs"/>
              </a:rPr>
              <a:t>Zentrale</a:t>
            </a:r>
            <a:r>
              <a:rPr lang="en-US" dirty="0" smtClean="0">
                <a:cs typeface="+mn-cs"/>
              </a:rPr>
              <a:t> </a:t>
            </a:r>
            <a:r>
              <a:rPr lang="en-US" dirty="0" err="1" smtClean="0">
                <a:cs typeface="+mn-cs"/>
              </a:rPr>
              <a:t>Idee</a:t>
            </a:r>
            <a:r>
              <a:rPr lang="en-US" dirty="0" smtClean="0">
                <a:cs typeface="+mn-cs"/>
              </a:rPr>
              <a:t> </a:t>
            </a:r>
            <a:r>
              <a:rPr lang="en-US" dirty="0" err="1" smtClean="0">
                <a:cs typeface="+mn-cs"/>
              </a:rPr>
              <a:t>für</a:t>
            </a:r>
            <a:r>
              <a:rPr lang="en-US" dirty="0" smtClean="0">
                <a:cs typeface="+mn-cs"/>
              </a:rPr>
              <a:t> </a:t>
            </a:r>
            <a:r>
              <a:rPr lang="en-US" dirty="0" err="1" smtClean="0">
                <a:cs typeface="+mn-cs"/>
              </a:rPr>
              <a:t>viele</a:t>
            </a:r>
            <a:r>
              <a:rPr lang="en-US" dirty="0" smtClean="0">
                <a:cs typeface="+mn-cs"/>
              </a:rPr>
              <a:t> </a:t>
            </a:r>
            <a:r>
              <a:rPr lang="en-US" dirty="0" err="1" smtClean="0">
                <a:cs typeface="+mn-cs"/>
              </a:rPr>
              <a:t>Stromanalyseverfahren</a:t>
            </a:r>
            <a:endParaRPr lang="en-US" dirty="0" smtClean="0">
              <a:cs typeface="+mn-cs"/>
            </a:endParaRPr>
          </a:p>
          <a:p>
            <a:pPr lvl="1" eaLnBrk="1" hangingPunct="1">
              <a:defRPr/>
            </a:pPr>
            <a:r>
              <a:rPr lang="en-US" dirty="0" err="1" smtClean="0"/>
              <a:t>Momente</a:t>
            </a:r>
            <a:r>
              <a:rPr lang="en-US" dirty="0" smtClean="0"/>
              <a:t>/</a:t>
            </a:r>
            <a:r>
              <a:rPr lang="en-US" dirty="0" err="1" smtClean="0"/>
              <a:t>Verbundaggregate</a:t>
            </a:r>
            <a:r>
              <a:rPr lang="en-US" dirty="0" smtClean="0"/>
              <a:t>, </a:t>
            </a:r>
            <a:r>
              <a:rPr lang="en-US" dirty="0" err="1" smtClean="0"/>
              <a:t>Histogramme</a:t>
            </a:r>
            <a:r>
              <a:rPr lang="en-US" dirty="0" smtClean="0"/>
              <a:t>, top-k, </a:t>
            </a:r>
            <a:r>
              <a:rPr lang="en-US" dirty="0" err="1" smtClean="0"/>
              <a:t>Meistfrequentierte</a:t>
            </a:r>
            <a:r>
              <a:rPr lang="en-US" dirty="0" smtClean="0"/>
              <a:t> </a:t>
            </a:r>
            <a:r>
              <a:rPr lang="en-US" dirty="0" err="1" smtClean="0"/>
              <a:t>Elemente</a:t>
            </a:r>
            <a:r>
              <a:rPr lang="en-US" dirty="0" smtClean="0"/>
              <a:t>, </a:t>
            </a:r>
            <a:r>
              <a:rPr lang="en-US" dirty="0" err="1" smtClean="0"/>
              <a:t>andere</a:t>
            </a:r>
            <a:r>
              <a:rPr lang="en-US" dirty="0" smtClean="0"/>
              <a:t> </a:t>
            </a:r>
            <a:r>
              <a:rPr lang="en-US" dirty="0" err="1" smtClean="0"/>
              <a:t>Analyseprobleme</a:t>
            </a:r>
            <a:r>
              <a:rPr lang="en-US" dirty="0" smtClean="0"/>
              <a:t>, …</a:t>
            </a:r>
          </a:p>
          <a:p>
            <a:pPr eaLnBrk="1" hangingPunct="1">
              <a:defRPr/>
            </a:pPr>
            <a:r>
              <a:rPr lang="en-US" dirty="0" err="1" smtClean="0">
                <a:cs typeface="+mn-cs"/>
              </a:rPr>
              <a:t>Stichproben</a:t>
            </a:r>
            <a:r>
              <a:rPr lang="en-US" dirty="0">
                <a:cs typeface="+mn-cs"/>
              </a:rPr>
              <a:t> </a:t>
            </a:r>
            <a:r>
              <a:rPr lang="en-US" dirty="0" err="1" smtClean="0">
                <a:cs typeface="+mn-cs"/>
              </a:rPr>
              <a:t>eher</a:t>
            </a:r>
            <a:r>
              <a:rPr lang="en-US" dirty="0" smtClean="0">
                <a:cs typeface="+mn-cs"/>
              </a:rPr>
              <a:t> </a:t>
            </a:r>
            <a:r>
              <a:rPr lang="en-US" dirty="0" err="1" smtClean="0">
                <a:cs typeface="+mn-cs"/>
              </a:rPr>
              <a:t>generelle</a:t>
            </a:r>
            <a:r>
              <a:rPr lang="en-US" dirty="0" smtClean="0">
                <a:cs typeface="+mn-cs"/>
              </a:rPr>
              <a:t> </a:t>
            </a:r>
            <a:r>
              <a:rPr lang="en-US" dirty="0" err="1" smtClean="0">
                <a:cs typeface="+mn-cs"/>
              </a:rPr>
              <a:t>Repräsentation</a:t>
            </a:r>
            <a:r>
              <a:rPr lang="en-US" dirty="0" smtClean="0">
                <a:cs typeface="+mn-cs"/>
              </a:rPr>
              <a:t> </a:t>
            </a:r>
            <a:r>
              <a:rPr lang="en-US" dirty="0" err="1" smtClean="0">
                <a:cs typeface="+mn-cs"/>
              </a:rPr>
              <a:t>eines</a:t>
            </a:r>
            <a:r>
              <a:rPr lang="en-US" dirty="0" smtClean="0">
                <a:cs typeface="+mn-cs"/>
              </a:rPr>
              <a:t> </a:t>
            </a:r>
            <a:r>
              <a:rPr lang="en-US" dirty="0" err="1" smtClean="0">
                <a:cs typeface="+mn-cs"/>
              </a:rPr>
              <a:t>Datensatzes</a:t>
            </a:r>
            <a:endParaRPr lang="en-US" dirty="0" smtClean="0">
              <a:cs typeface="+mn-cs"/>
            </a:endParaRPr>
          </a:p>
          <a:p>
            <a:pPr lvl="1" eaLnBrk="1" hangingPunct="1">
              <a:defRPr/>
            </a:pPr>
            <a:r>
              <a:rPr lang="en-US" dirty="0" err="1"/>
              <a:t>Einfache</a:t>
            </a:r>
            <a:r>
              <a:rPr lang="en-US" dirty="0"/>
              <a:t> </a:t>
            </a:r>
            <a:r>
              <a:rPr lang="en-US" dirty="0" err="1"/>
              <a:t>Stichproben</a:t>
            </a:r>
            <a:r>
              <a:rPr lang="en-US" dirty="0"/>
              <a:t> (sampling) </a:t>
            </a:r>
            <a:r>
              <a:rPr lang="en-US" dirty="0" err="1" smtClean="0"/>
              <a:t>kaum</a:t>
            </a:r>
            <a:r>
              <a:rPr lang="en-US" dirty="0" smtClean="0"/>
              <a:t> </a:t>
            </a:r>
            <a:r>
              <a:rPr lang="en-US" dirty="0" err="1" smtClean="0"/>
              <a:t>für</a:t>
            </a:r>
            <a:r>
              <a:rPr lang="en-US" dirty="0" smtClean="0"/>
              <a:t> </a:t>
            </a:r>
            <a:r>
              <a:rPr lang="en-US" dirty="0" err="1"/>
              <a:t>Strommodelle</a:t>
            </a:r>
            <a:r>
              <a:rPr lang="en-US" dirty="0"/>
              <a:t> </a:t>
            </a:r>
            <a:r>
              <a:rPr lang="en-US" dirty="0" err="1"/>
              <a:t>mit</a:t>
            </a:r>
            <a:r>
              <a:rPr lang="en-US" dirty="0"/>
              <a:t> </a:t>
            </a:r>
            <a:r>
              <a:rPr lang="en-US" dirty="0" err="1"/>
              <a:t>Ein</a:t>
            </a:r>
            <a:r>
              <a:rPr lang="en-US" dirty="0"/>
              <a:t>- und </a:t>
            </a:r>
            <a:r>
              <a:rPr lang="en-US" dirty="0" err="1"/>
              <a:t>Abgängen</a:t>
            </a:r>
            <a:r>
              <a:rPr lang="en-US" dirty="0"/>
              <a:t> (</a:t>
            </a:r>
            <a:r>
              <a:rPr lang="en-US" dirty="0" err="1"/>
              <a:t>Drehkreuzmodell</a:t>
            </a:r>
            <a:r>
              <a:rPr lang="en-US" dirty="0"/>
              <a:t>) </a:t>
            </a:r>
            <a:r>
              <a:rPr lang="en-US" dirty="0" err="1" smtClean="0"/>
              <a:t>geeignet</a:t>
            </a:r>
            <a:r>
              <a:rPr lang="en-US" dirty="0" smtClean="0"/>
              <a:t> </a:t>
            </a:r>
            <a:r>
              <a:rPr lang="en-US" dirty="0"/>
              <a:t/>
            </a:r>
            <a:br>
              <a:rPr lang="en-US" dirty="0"/>
            </a:br>
            <a:r>
              <a:rPr lang="en-US" dirty="0" smtClean="0"/>
              <a:t>(</a:t>
            </a:r>
            <a:r>
              <a:rPr lang="en-US" dirty="0" err="1" smtClean="0"/>
              <a:t>aber</a:t>
            </a:r>
            <a:r>
              <a:rPr lang="en-US" dirty="0" smtClean="0"/>
              <a:t> </a:t>
            </a:r>
            <a:r>
              <a:rPr lang="en-US" dirty="0" err="1" smtClean="0"/>
              <a:t>es</a:t>
            </a:r>
            <a:r>
              <a:rPr lang="en-US" dirty="0" smtClean="0"/>
              <a:t> </a:t>
            </a:r>
            <a:r>
              <a:rPr lang="en-US" dirty="0" err="1" smtClean="0"/>
              <a:t>gibt</a:t>
            </a:r>
            <a:r>
              <a:rPr lang="en-US" dirty="0" smtClean="0"/>
              <a:t> </a:t>
            </a:r>
            <a:r>
              <a:rPr lang="en-US" dirty="0" err="1" smtClean="0"/>
              <a:t>auch</a:t>
            </a:r>
            <a:r>
              <a:rPr lang="en-US" dirty="0" smtClean="0"/>
              <a:t> </a:t>
            </a:r>
            <a:r>
              <a:rPr lang="en-US" dirty="0" err="1" smtClean="0"/>
              <a:t>hier</a:t>
            </a:r>
            <a:r>
              <a:rPr lang="en-US" dirty="0" smtClean="0"/>
              <a:t> </a:t>
            </a:r>
            <a:r>
              <a:rPr lang="en-US" dirty="0" err="1" smtClean="0"/>
              <a:t>neue</a:t>
            </a:r>
            <a:r>
              <a:rPr lang="en-US" dirty="0" smtClean="0"/>
              <a:t> </a:t>
            </a:r>
            <a:r>
              <a:rPr lang="en-US" dirty="0" err="1" smtClean="0"/>
              <a:t>Arbeiten</a:t>
            </a:r>
            <a:r>
              <a:rPr lang="en-US" dirty="0" smtClean="0"/>
              <a:t>)</a:t>
            </a:r>
            <a:endParaRPr lang="en-US" dirty="0" smtClean="0">
              <a:cs typeface="+mn-cs"/>
            </a:endParaRPr>
          </a:p>
          <a:p>
            <a:pPr eaLnBrk="1" hangingPunct="1">
              <a:defRPr/>
            </a:pPr>
            <a:r>
              <a:rPr lang="en-US" dirty="0" err="1" smtClean="0">
                <a:cs typeface="+mn-cs"/>
              </a:rPr>
              <a:t>Skizzierung</a:t>
            </a:r>
            <a:r>
              <a:rPr lang="en-US" dirty="0" smtClean="0">
                <a:cs typeface="+mn-cs"/>
              </a:rPr>
              <a:t> </a:t>
            </a:r>
            <a:r>
              <a:rPr lang="en-US" dirty="0" err="1" smtClean="0">
                <a:cs typeface="+mn-cs"/>
              </a:rPr>
              <a:t>eher</a:t>
            </a:r>
            <a:r>
              <a:rPr lang="en-US" dirty="0" smtClean="0">
                <a:cs typeface="+mn-cs"/>
              </a:rPr>
              <a:t> </a:t>
            </a:r>
            <a:r>
              <a:rPr lang="en-US" dirty="0" err="1" smtClean="0">
                <a:cs typeface="+mn-cs"/>
              </a:rPr>
              <a:t>für</a:t>
            </a:r>
            <a:r>
              <a:rPr lang="en-US" dirty="0" smtClean="0">
                <a:cs typeface="+mn-cs"/>
              </a:rPr>
              <a:t> </a:t>
            </a:r>
            <a:r>
              <a:rPr lang="en-US" dirty="0" err="1" smtClean="0">
                <a:cs typeface="+mn-cs"/>
              </a:rPr>
              <a:t>speziellen</a:t>
            </a:r>
            <a:r>
              <a:rPr lang="en-US" dirty="0" smtClean="0">
                <a:cs typeface="+mn-cs"/>
              </a:rPr>
              <a:t> </a:t>
            </a:r>
            <a:r>
              <a:rPr lang="en-US" dirty="0" err="1" smtClean="0">
                <a:cs typeface="+mn-cs"/>
              </a:rPr>
              <a:t>Zweck</a:t>
            </a:r>
            <a:endParaRPr lang="en-US" i="1" dirty="0" smtClean="0">
              <a:solidFill>
                <a:schemeClr val="bg2"/>
              </a:solidFill>
              <a:cs typeface="+mn-cs"/>
            </a:endParaRPr>
          </a:p>
          <a:p>
            <a:pPr lvl="1" eaLnBrk="1" hangingPunct="1">
              <a:defRPr/>
            </a:pPr>
            <a:r>
              <a:rPr lang="en-US" dirty="0" smtClean="0"/>
              <a:t>FM-</a:t>
            </a:r>
            <a:r>
              <a:rPr lang="en-US" dirty="0" err="1" smtClean="0"/>
              <a:t>Skizze</a:t>
            </a:r>
            <a:r>
              <a:rPr lang="en-US" dirty="0" smtClean="0"/>
              <a:t> </a:t>
            </a:r>
            <a:r>
              <a:rPr lang="en-US" dirty="0" err="1" smtClean="0"/>
              <a:t>für</a:t>
            </a:r>
            <a:r>
              <a:rPr lang="en-US" dirty="0" smtClean="0"/>
              <a:t> “</a:t>
            </a:r>
            <a:r>
              <a:rPr lang="en-US" dirty="0" err="1" smtClean="0"/>
              <a:t>Anzahl</a:t>
            </a:r>
            <a:r>
              <a:rPr lang="en-US" dirty="0" smtClean="0"/>
              <a:t> der </a:t>
            </a:r>
            <a:r>
              <a:rPr lang="en-US" dirty="0" err="1" smtClean="0"/>
              <a:t>Typen</a:t>
            </a:r>
            <a:r>
              <a:rPr lang="en-US" dirty="0" smtClean="0"/>
              <a:t>”, </a:t>
            </a:r>
          </a:p>
          <a:p>
            <a:pPr lvl="1" eaLnBrk="1" hangingPunct="1">
              <a:defRPr/>
            </a:pPr>
            <a:r>
              <a:rPr lang="en-US" dirty="0" smtClean="0"/>
              <a:t>CM-</a:t>
            </a:r>
            <a:r>
              <a:rPr lang="en-US" dirty="0" err="1" smtClean="0"/>
              <a:t>Skizze</a:t>
            </a:r>
            <a:r>
              <a:rPr lang="en-US" dirty="0" smtClean="0"/>
              <a:t> </a:t>
            </a:r>
            <a:r>
              <a:rPr lang="en-US" dirty="0" err="1" smtClean="0"/>
              <a:t>für</a:t>
            </a:r>
            <a:r>
              <a:rPr lang="en-US" dirty="0" smtClean="0"/>
              <a:t> “</a:t>
            </a:r>
            <a:r>
              <a:rPr lang="en-US" dirty="0" err="1" smtClean="0"/>
              <a:t>Anzahl</a:t>
            </a:r>
            <a:r>
              <a:rPr lang="en-US" dirty="0" smtClean="0"/>
              <a:t> </a:t>
            </a:r>
            <a:r>
              <a:rPr lang="en-US" dirty="0" err="1" smtClean="0"/>
              <a:t>Elemente</a:t>
            </a:r>
            <a:r>
              <a:rPr lang="en-US" dirty="0" smtClean="0"/>
              <a:t> pro </a:t>
            </a:r>
            <a:r>
              <a:rPr lang="en-US" dirty="0" err="1" smtClean="0"/>
              <a:t>Typ</a:t>
            </a:r>
            <a:r>
              <a:rPr lang="en-US" dirty="0" smtClean="0"/>
              <a:t>”</a:t>
            </a:r>
            <a:br>
              <a:rPr lang="en-US" dirty="0" smtClean="0"/>
            </a:br>
            <a:r>
              <a:rPr lang="en-US" dirty="0" smtClean="0"/>
              <a:t>(</a:t>
            </a:r>
            <a:r>
              <a:rPr lang="en-US" dirty="0" err="1" smtClean="0"/>
              <a:t>auch</a:t>
            </a:r>
            <a:r>
              <a:rPr lang="en-US" dirty="0" smtClean="0"/>
              <a:t>: </a:t>
            </a:r>
            <a:r>
              <a:rPr lang="en-US" dirty="0" err="1" smtClean="0"/>
              <a:t>Verbundgröße</a:t>
            </a:r>
            <a:r>
              <a:rPr lang="en-US" dirty="0" smtClean="0"/>
              <a:t> </a:t>
            </a:r>
            <a:r>
              <a:rPr lang="en-US" dirty="0" err="1" smtClean="0"/>
              <a:t>bzw</a:t>
            </a:r>
            <a:r>
              <a:rPr lang="en-US" dirty="0" smtClean="0"/>
              <a:t>. </a:t>
            </a:r>
            <a:r>
              <a:rPr lang="en-US" dirty="0" err="1" smtClean="0"/>
              <a:t>Momentenschätzung</a:t>
            </a:r>
            <a:r>
              <a:rPr lang="en-US" dirty="0" smtClean="0"/>
              <a:t> …)</a:t>
            </a:r>
          </a:p>
        </p:txBody>
      </p:sp>
      <p:sp>
        <p:nvSpPr>
          <p:cNvPr id="6" name="Foliennummernplatzhalter 5"/>
          <p:cNvSpPr>
            <a:spLocks noGrp="1"/>
          </p:cNvSpPr>
          <p:nvPr>
            <p:ph type="sldNum" sz="quarter" idx="12"/>
          </p:nvPr>
        </p:nvSpPr>
        <p:spPr>
          <a:xfrm>
            <a:off x="7956550" y="6400800"/>
            <a:ext cx="1008063" cy="196850"/>
          </a:xfrm>
        </p:spPr>
        <p:txBody>
          <a:bodyPr/>
          <a:lstStyle/>
          <a:p>
            <a:fld id="{E3502DC1-8384-C640-9D14-4B8C55F3B65C}" type="slidenum">
              <a:rPr lang="en-US"/>
              <a:pPr/>
              <a:t>62</a:t>
            </a:fld>
            <a:endParaRPr lang="en-US" dirty="0"/>
          </a:p>
        </p:txBody>
      </p:sp>
    </p:spTree>
    <p:extLst>
      <p:ext uri="{BB962C8B-B14F-4D97-AF65-F5344CB8AC3E}">
        <p14:creationId xmlns:p14="http://schemas.microsoft.com/office/powerpoint/2010/main" val="4767503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smtClean="0"/>
                  <a:t>Intervall-Skyline,</a:t>
                </a:r>
                <a:br>
                  <a:rPr lang="de-DE" sz="2000" dirty="0" smtClean="0"/>
                </a:br>
                <a:r>
                  <a:rPr lang="de-DE" sz="2000" dirty="0" smtClean="0"/>
                  <a:t>inkrementelle</a:t>
                </a:r>
                <a:br>
                  <a:rPr lang="de-DE" sz="2000" dirty="0" smtClean="0"/>
                </a:br>
                <a:r>
                  <a:rPr lang="de-DE" sz="2000" dirty="0" smtClean="0"/>
                  <a:t>Auswertungstechniken</a:t>
                </a:r>
                <a:r>
                  <a:rPr lang="de-DE" sz="2000" noProof="1">
                    <a:cs typeface="Arial" charset="0"/>
                  </a:rPr>
                  <a:t/>
                </a:r>
                <a:br>
                  <a:rPr lang="de-DE" sz="2000" noProof="1">
                    <a:cs typeface="Arial" charset="0"/>
                  </a:rPr>
                </a:br>
                <a:r>
                  <a:rPr lang="de-DE" sz="2000" noProof="1" smtClean="0">
                    <a:cs typeface="Arial" charset="0"/>
                  </a:rPr>
                  <a:t>Skizzen</a:t>
                </a:r>
                <a:endParaRPr lang="de-DE" sz="2000" dirty="0" smtClean="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133350" y="238125"/>
            <a:ext cx="8496300" cy="617538"/>
          </a:xfrm>
        </p:spPr>
        <p:txBody>
          <a:bodyPr/>
          <a:lstStyle/>
          <a:p>
            <a:pPr>
              <a:defRPr/>
            </a:pPr>
            <a:r>
              <a:rPr lang="de-DE" b="1" dirty="0" smtClean="0"/>
              <a:t>Übersicht</a:t>
            </a:r>
            <a:endParaRPr lang="de-DE" b="1"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smtClean="0">
                    <a:cs typeface="Arial" charset="0"/>
                  </a:rPr>
                  <a:t>Approximative Auswertung: Bloom-Filter, Min-Hashing, </a:t>
                </a:r>
                <a:br>
                  <a:rPr lang="de-DE" sz="1600" noProof="1" smtClean="0">
                    <a:cs typeface="Arial" charset="0"/>
                  </a:rPr>
                </a:br>
                <a:r>
                  <a:rPr lang="de-DE" sz="1600" noProof="1" smtClean="0">
                    <a:cs typeface="Arial" charset="0"/>
                  </a:rPr>
                  <a:t>Stichproben</a:t>
                </a:r>
                <a:endParaRPr lang="de-DE" sz="1600" noProof="1">
                  <a:cs typeface="Arial" charset="0"/>
                </a:endParaRP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780927"/>
            <a:ext cx="2867346" cy="2186365"/>
            <a:chOff x="5953125" y="2781191"/>
            <a:chExt cx="2867451" cy="218683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953125" y="2781191"/>
              <a:ext cx="2867451" cy="58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CM-, und </a:t>
              </a:r>
              <a:r>
                <a:rPr lang="de-DE" sz="2000" noProof="1" smtClean="0">
                  <a:cs typeface="Arial" charset="0"/>
                </a:rPr>
                <a:t>FM-Skizzen,</a:t>
              </a:r>
              <a:br>
                <a:rPr lang="de-DE" sz="2000" noProof="1" smtClean="0">
                  <a:cs typeface="Arial" charset="0"/>
                </a:rPr>
              </a:br>
              <a:r>
                <a:rPr lang="de-DE" sz="2000" noProof="1" smtClean="0">
                  <a:cs typeface="Arial" charset="0"/>
                </a:rPr>
                <a:t>Locality-Sensitive Hashing</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glow rad="228600">
                <a:schemeClr val="accent4">
                  <a:satMod val="175000"/>
                  <a:alpha val="40000"/>
                </a:schemeClr>
              </a:glow>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Stromkonzept</a:t>
                </a:r>
                <a:r>
                  <a:rPr lang="de-DE" sz="2000" smtClean="0"/>
                  <a:t>, relationale Anfragesprachen</a:t>
                </a:r>
                <a:r>
                  <a:rPr lang="de-DE" sz="2000" dirty="0" smtClean="0"/>
                  <a:t>, exakte Auswertung, </a:t>
                </a:r>
                <a:r>
                  <a:rPr lang="de-DE" sz="2000" dirty="0" err="1" smtClean="0"/>
                  <a:t>QoS</a:t>
                </a:r>
                <a:r>
                  <a:rPr lang="de-DE" sz="2000" dirty="0" smtClean="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303775380"/>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600" smtClean="0"/>
              <a:t>Approximative Ähnlichkeitssuche </a:t>
            </a:r>
            <a:r>
              <a:rPr lang="de-DE" sz="2600" dirty="0" smtClean="0"/>
              <a:t>in hohen Dimensionen</a:t>
            </a:r>
            <a:endParaRPr lang="de-DE" sz="2600" dirty="0"/>
          </a:p>
        </p:txBody>
      </p:sp>
      <p:sp>
        <p:nvSpPr>
          <p:cNvPr id="4" name="Foliennummernplatzhalter 3"/>
          <p:cNvSpPr>
            <a:spLocks noGrp="1"/>
          </p:cNvSpPr>
          <p:nvPr>
            <p:ph type="sldNum" sz="quarter" idx="16"/>
          </p:nvPr>
        </p:nvSpPr>
        <p:spPr/>
        <p:txBody>
          <a:bodyPr/>
          <a:lstStyle/>
          <a:p>
            <a:pPr>
              <a:defRPr/>
            </a:pPr>
            <a:fld id="{E018BC72-DE70-DA4A-8022-86E03E264BEA}" type="slidenum">
              <a:rPr lang="de-DE" smtClean="0"/>
              <a:pPr>
                <a:defRPr/>
              </a:pPr>
              <a:t>64</a:t>
            </a:fld>
            <a:endParaRPr lang="de-DE" dirty="0"/>
          </a:p>
        </p:txBody>
      </p:sp>
      <p:grpSp>
        <p:nvGrpSpPr>
          <p:cNvPr id="16" name="Group 34"/>
          <p:cNvGrpSpPr/>
          <p:nvPr/>
        </p:nvGrpSpPr>
        <p:grpSpPr>
          <a:xfrm flipH="1" flipV="1">
            <a:off x="-23548213" y="4675812"/>
            <a:ext cx="43827593" cy="1255539"/>
            <a:chOff x="-14700359" y="4876800"/>
            <a:chExt cx="22523530" cy="762000"/>
          </a:xfrm>
        </p:grpSpPr>
        <p:cxnSp>
          <p:nvCxnSpPr>
            <p:cNvPr id="17" name="Straight Connector 3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8" name="Straight Connector 36"/>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19" name="Straight Connector 37"/>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0" name="Straight Connector 38"/>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1" name="Straight Connector 39"/>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2" name="Straight Connector 40"/>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grpSp>
        <p:nvGrpSpPr>
          <p:cNvPr id="23" name="Group 8"/>
          <p:cNvGrpSpPr/>
          <p:nvPr/>
        </p:nvGrpSpPr>
        <p:grpSpPr>
          <a:xfrm>
            <a:off x="-24627712" y="4558973"/>
            <a:ext cx="43827593" cy="1255539"/>
            <a:chOff x="-14700359" y="4876800"/>
            <a:chExt cx="22523530" cy="762000"/>
          </a:xfrm>
        </p:grpSpPr>
        <p:cxnSp>
          <p:nvCxnSpPr>
            <p:cNvPr id="24" name="Straight Connector 5"/>
            <p:cNvCxnSpPr/>
            <p:nvPr/>
          </p:nvCxnSpPr>
          <p:spPr>
            <a:xfrm flipH="1">
              <a:off x="-14700359" y="4876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5" name="Straight Connector 23"/>
            <p:cNvCxnSpPr/>
            <p:nvPr/>
          </p:nvCxnSpPr>
          <p:spPr>
            <a:xfrm flipH="1">
              <a:off x="-11819935" y="50292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6" name="Straight Connector 24"/>
            <p:cNvCxnSpPr/>
            <p:nvPr/>
          </p:nvCxnSpPr>
          <p:spPr>
            <a:xfrm flipH="1">
              <a:off x="-13260147" y="51816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7" name="Straight Connector 30"/>
            <p:cNvCxnSpPr/>
            <p:nvPr/>
          </p:nvCxnSpPr>
          <p:spPr>
            <a:xfrm flipH="1">
              <a:off x="-13980253" y="53340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8" name="Straight Connector 31"/>
            <p:cNvCxnSpPr/>
            <p:nvPr/>
          </p:nvCxnSpPr>
          <p:spPr>
            <a:xfrm flipH="1">
              <a:off x="-12540041" y="54864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cxnSp>
          <p:nvCxnSpPr>
            <p:cNvPr id="29" name="Straight Connector 32"/>
            <p:cNvCxnSpPr/>
            <p:nvPr/>
          </p:nvCxnSpPr>
          <p:spPr>
            <a:xfrm flipH="1">
              <a:off x="-11099828" y="5638800"/>
              <a:ext cx="18922999" cy="0"/>
            </a:xfrm>
            <a:prstGeom prst="line">
              <a:avLst/>
            </a:prstGeom>
            <a:ln w="38100" cmpd="sng">
              <a:gradFill flip="none" rotWithShape="1">
                <a:gsLst>
                  <a:gs pos="0">
                    <a:srgbClr val="FF0000"/>
                  </a:gs>
                  <a:gs pos="100000">
                    <a:srgbClr val="800080"/>
                  </a:gs>
                  <a:gs pos="90000">
                    <a:srgbClr val="0000FF"/>
                  </a:gs>
                  <a:gs pos="47000">
                    <a:srgbClr val="00FFFF"/>
                  </a:gs>
                  <a:gs pos="23000">
                    <a:srgbClr val="FFFF00"/>
                  </a:gs>
                  <a:gs pos="11000">
                    <a:srgbClr val="FF8000"/>
                  </a:gs>
                  <a:gs pos="71000">
                    <a:srgbClr val="B3C1FF"/>
                  </a:gs>
                  <a:gs pos="59000">
                    <a:srgbClr val="FF8000"/>
                  </a:gs>
                  <a:gs pos="83000">
                    <a:srgbClr val="00FF00"/>
                  </a:gs>
                  <a:gs pos="35000">
                    <a:srgbClr val="00FF00"/>
                  </a:gs>
                </a:gsLst>
                <a:lin ang="0" scaled="1"/>
                <a:tileRect/>
              </a:gradFill>
              <a:prstDash val="lgDashDot"/>
            </a:ln>
          </p:spPr>
          <p:style>
            <a:lnRef idx="2">
              <a:schemeClr val="accent1"/>
            </a:lnRef>
            <a:fillRef idx="0">
              <a:schemeClr val="accent1"/>
            </a:fillRef>
            <a:effectRef idx="1">
              <a:schemeClr val="accent1"/>
            </a:effectRef>
            <a:fontRef idx="minor">
              <a:schemeClr val="tx1"/>
            </a:fontRef>
          </p:style>
        </p:cxnSp>
      </p:grpSp>
      <p:sp>
        <p:nvSpPr>
          <p:cNvPr id="30" name="Rectangle 26"/>
          <p:cNvSpPr/>
          <p:nvPr/>
        </p:nvSpPr>
        <p:spPr>
          <a:xfrm rot="5400000">
            <a:off x="4942829" y="3467089"/>
            <a:ext cx="2446042" cy="2908300"/>
          </a:xfrm>
          <a:prstGeom prst="rect">
            <a:avLst/>
          </a:prstGeom>
          <a:gradFill flip="none" rotWithShape="1">
            <a:gsLst>
              <a:gs pos="0">
                <a:schemeClr val="bg1"/>
              </a:gs>
              <a:gs pos="88000">
                <a:schemeClr val="bg1"/>
              </a:gs>
              <a:gs pos="0">
                <a:schemeClr val="bg1"/>
              </a:gs>
              <a:gs pos="100000">
                <a:schemeClr val="bg1">
                  <a:alpha val="0"/>
                </a:schemeClr>
              </a:gs>
            </a:gsLst>
            <a:lin ang="157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19"/>
          <p:cNvSpPr/>
          <p:nvPr/>
        </p:nvSpPr>
        <p:spPr>
          <a:xfrm rot="5400000">
            <a:off x="-638057" y="3725851"/>
            <a:ext cx="3117613" cy="1841500"/>
          </a:xfrm>
          <a:prstGeom prst="rect">
            <a:avLst/>
          </a:prstGeom>
          <a:gradFill flip="none" rotWithShape="1">
            <a:gsLst>
              <a:gs pos="0">
                <a:schemeClr val="bg1"/>
              </a:gs>
              <a:gs pos="77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20" descr="dampfturbine_fa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54" y="4684404"/>
            <a:ext cx="1056389" cy="1180670"/>
          </a:xfrm>
          <a:prstGeom prst="rect">
            <a:avLst/>
          </a:prstGeom>
        </p:spPr>
      </p:pic>
      <p:sp>
        <p:nvSpPr>
          <p:cNvPr id="33" name="Rectangle 21"/>
          <p:cNvSpPr/>
          <p:nvPr/>
        </p:nvSpPr>
        <p:spPr>
          <a:xfrm>
            <a:off x="6019800" y="3649980"/>
            <a:ext cx="3124200" cy="27609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27"/>
          <p:cNvSpPr/>
          <p:nvPr/>
        </p:nvSpPr>
        <p:spPr>
          <a:xfrm rot="5400000">
            <a:off x="4989395" y="3420522"/>
            <a:ext cx="2352909" cy="2908300"/>
          </a:xfrm>
          <a:prstGeom prst="rect">
            <a:avLst/>
          </a:prstGeom>
          <a:gradFill flip="none" rotWithShape="1">
            <a:gsLst>
              <a:gs pos="0">
                <a:schemeClr val="bg1"/>
              </a:gs>
              <a:gs pos="88000">
                <a:schemeClr val="bg1"/>
              </a:gs>
              <a:gs pos="0">
                <a:schemeClr val="bg1"/>
              </a:gs>
              <a:gs pos="100000">
                <a:schemeClr val="bg1">
                  <a:alpha val="0"/>
                </a:schemeClr>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4699000" y="3984018"/>
            <a:ext cx="1485900" cy="1282700"/>
          </a:xfrm>
          <a:prstGeom prst="ellipse">
            <a:avLst/>
          </a:prstGeom>
          <a:effectLst/>
          <a:scene3d>
            <a:camera prst="orthographicFront">
              <a:rot lat="17399987" lon="0" rev="0"/>
            </a:camera>
            <a:lightRig rig="threePt" dir="t"/>
          </a:scene3d>
          <a:sp3d prstMaterial="powder">
            <a:bevelT h="635000"/>
            <a:bevelB h="635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29"/>
          <p:cNvSpPr/>
          <p:nvPr/>
        </p:nvSpPr>
        <p:spPr>
          <a:xfrm>
            <a:off x="6159500" y="4796818"/>
            <a:ext cx="1282700" cy="9525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Correlation</a:t>
            </a:r>
            <a:endParaRPr lang="en-US" sz="1400" dirty="0"/>
          </a:p>
        </p:txBody>
      </p:sp>
      <p:sp>
        <p:nvSpPr>
          <p:cNvPr id="38" name="Rectangle 21"/>
          <p:cNvSpPr/>
          <p:nvPr/>
        </p:nvSpPr>
        <p:spPr>
          <a:xfrm>
            <a:off x="6128320" y="3680699"/>
            <a:ext cx="3124200" cy="13433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21"/>
          <p:cNvSpPr/>
          <p:nvPr/>
        </p:nvSpPr>
        <p:spPr>
          <a:xfrm>
            <a:off x="6088219" y="5467967"/>
            <a:ext cx="3124200" cy="6999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Bild 36" descr="4419058109_b40a70d65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933056"/>
            <a:ext cx="3024336" cy="2419469"/>
          </a:xfrm>
          <a:prstGeom prst="rect">
            <a:avLst/>
          </a:prstGeom>
        </p:spPr>
      </p:pic>
      <p:pic>
        <p:nvPicPr>
          <p:cNvPr id="3" name="Bild 2" descr="images-1.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3940526"/>
            <a:ext cx="3600400" cy="2395903"/>
          </a:xfrm>
          <a:prstGeom prst="rect">
            <a:avLst/>
          </a:prstGeom>
        </p:spPr>
      </p:pic>
      <p:pic>
        <p:nvPicPr>
          <p:cNvPr id="5" name="Bild 4" descr="Number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2723" y="3933054"/>
            <a:ext cx="3822824" cy="2419471"/>
          </a:xfrm>
          <a:prstGeom prst="rect">
            <a:avLst/>
          </a:prstGeom>
        </p:spPr>
      </p:pic>
      <p:sp>
        <p:nvSpPr>
          <p:cNvPr id="6" name="Rechteck 5"/>
          <p:cNvSpPr/>
          <p:nvPr/>
        </p:nvSpPr>
        <p:spPr>
          <a:xfrm>
            <a:off x="323527" y="1268760"/>
            <a:ext cx="3600399" cy="2585323"/>
          </a:xfrm>
          <a:prstGeom prst="rect">
            <a:avLst/>
          </a:prstGeom>
        </p:spPr>
        <p:txBody>
          <a:bodyPr wrap="square">
            <a:spAutoFit/>
          </a:bodyPr>
          <a:lstStyle/>
          <a:p>
            <a:pPr marL="342900" indent="-342900">
              <a:buFont typeface="Arial" charset="0"/>
              <a:buChar char="•"/>
            </a:pPr>
            <a:r>
              <a:rPr lang="de-DE" dirty="0" smtClean="0"/>
              <a:t>Vergleiche Daten im Strom mit Daten aus großer Kollektion</a:t>
            </a:r>
          </a:p>
          <a:p>
            <a:pPr marL="342900" indent="-342900">
              <a:buFont typeface="Arial" charset="0"/>
              <a:buChar char="•"/>
            </a:pPr>
            <a:r>
              <a:rPr lang="de-DE" dirty="0" smtClean="0"/>
              <a:t>Suche </a:t>
            </a:r>
            <a:r>
              <a:rPr lang="de-DE" dirty="0" err="1" smtClean="0"/>
              <a:t>k</a:t>
            </a:r>
            <a:r>
              <a:rPr lang="de-DE" dirty="0" smtClean="0"/>
              <a:t> ähnlichste Dateneinheiten in </a:t>
            </a:r>
            <a:br>
              <a:rPr lang="de-DE" dirty="0" smtClean="0"/>
            </a:br>
            <a:r>
              <a:rPr lang="de-DE" dirty="0" smtClean="0"/>
              <a:t>Kollektion</a:t>
            </a:r>
          </a:p>
          <a:p>
            <a:pPr marL="342900" indent="-342900">
              <a:buFont typeface="Arial" charset="0"/>
              <a:buChar char="•"/>
            </a:pPr>
            <a:endParaRPr lang="de-DE" dirty="0"/>
          </a:p>
          <a:p>
            <a:pPr marL="342900" indent="-342900">
              <a:buFont typeface="Arial" charset="0"/>
              <a:buChar char="•"/>
            </a:pPr>
            <a:r>
              <a:rPr lang="de-DE" dirty="0" smtClean="0"/>
              <a:t>Anzahl der Vergleichsmerkmale</a:t>
            </a:r>
            <a:br>
              <a:rPr lang="de-DE" dirty="0" smtClean="0"/>
            </a:br>
            <a:r>
              <a:rPr lang="de-DE" dirty="0" smtClean="0"/>
              <a:t>kann sehr groß werden</a:t>
            </a:r>
          </a:p>
          <a:p>
            <a:pPr marL="342900" indent="-342900">
              <a:buFont typeface="Arial" charset="0"/>
              <a:buChar char="•"/>
            </a:pPr>
            <a:endParaRPr lang="de-DE" dirty="0"/>
          </a:p>
        </p:txBody>
      </p:sp>
      <p:sp>
        <p:nvSpPr>
          <p:cNvPr id="40" name="Rectangle 39"/>
          <p:cNvSpPr/>
          <p:nvPr/>
        </p:nvSpPr>
        <p:spPr>
          <a:xfrm>
            <a:off x="4392613" y="1146500"/>
            <a:ext cx="4572000" cy="415498"/>
          </a:xfrm>
          <a:prstGeom prst="rect">
            <a:avLst/>
          </a:prstGeom>
        </p:spPr>
        <p:txBody>
          <a:bodyPr>
            <a:spAutoFit/>
          </a:bodyPr>
          <a:lstStyle/>
          <a:p>
            <a:r>
              <a:rPr lang="en-US" sz="1050" dirty="0" err="1">
                <a:solidFill>
                  <a:srgbClr val="0F05FF"/>
                </a:solidFill>
              </a:rPr>
              <a:t>Gionis</a:t>
            </a:r>
            <a:r>
              <a:rPr lang="en-US" sz="1050" dirty="0">
                <a:solidFill>
                  <a:srgbClr val="0F05FF"/>
                </a:solidFill>
              </a:rPr>
              <a:t>, A.; </a:t>
            </a:r>
            <a:r>
              <a:rPr lang="en-US" sz="1050" dirty="0" err="1">
                <a:solidFill>
                  <a:srgbClr val="0F05FF"/>
                </a:solidFill>
              </a:rPr>
              <a:t>Indyk</a:t>
            </a:r>
            <a:r>
              <a:rPr lang="en-US" sz="1050" dirty="0">
                <a:solidFill>
                  <a:srgbClr val="0F05FF"/>
                </a:solidFill>
              </a:rPr>
              <a:t>, P.; </a:t>
            </a:r>
            <a:r>
              <a:rPr lang="en-US" sz="1050" dirty="0" err="1">
                <a:solidFill>
                  <a:srgbClr val="0F05FF"/>
                </a:solidFill>
              </a:rPr>
              <a:t>Motwani</a:t>
            </a:r>
            <a:r>
              <a:rPr lang="en-US" sz="1050" dirty="0">
                <a:solidFill>
                  <a:srgbClr val="0F05FF"/>
                </a:solidFill>
              </a:rPr>
              <a:t>, R. (</a:t>
            </a:r>
            <a:r>
              <a:rPr lang="en-US" sz="1050" b="1" dirty="0">
                <a:solidFill>
                  <a:srgbClr val="FF0000"/>
                </a:solidFill>
              </a:rPr>
              <a:t>1999</a:t>
            </a:r>
            <a:r>
              <a:rPr lang="en-US" sz="1050" dirty="0">
                <a:solidFill>
                  <a:srgbClr val="0F05FF"/>
                </a:solidFill>
              </a:rPr>
              <a:t>). "Similarity Search in High Dimensions via Hashing". Proceedings of the 25th Very Large Database (VLDB) Conference</a:t>
            </a:r>
          </a:p>
        </p:txBody>
      </p:sp>
    </p:spTree>
    <p:extLst>
      <p:ext uri="{BB962C8B-B14F-4D97-AF65-F5344CB8AC3E}">
        <p14:creationId xmlns:p14="http://schemas.microsoft.com/office/powerpoint/2010/main" val="128399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nodeType="clickEffect">
                                  <p:stCondLst>
                                    <p:cond delay="0"/>
                                  </p:stCondLst>
                                  <p:childTnLst>
                                    <p:animMotion origin="layout" path="M -2.17127E-7 2.9664E-6 L 1.80129 2.9664E-6 " pathEditMode="relative" rAng="0" ptsTypes="AA">
                                      <p:cBhvr>
                                        <p:cTn id="6" dur="5000" fill="hold"/>
                                        <p:tgtEl>
                                          <p:spTgt spid="23"/>
                                        </p:tgtEl>
                                        <p:attrNameLst>
                                          <p:attrName>ppt_x</p:attrName>
                                          <p:attrName>ppt_y</p:attrName>
                                        </p:attrNameLst>
                                      </p:cBhvr>
                                      <p:rCtr x="90064" y="0"/>
                                    </p:animMotion>
                                  </p:childTnLst>
                                </p:cTn>
                              </p:par>
                              <p:par>
                                <p:cTn id="7" presetID="0" presetClass="path" presetSubtype="0" repeatCount="indefinite" fill="hold" nodeType="withEffect">
                                  <p:stCondLst>
                                    <p:cond delay="0"/>
                                  </p:stCondLst>
                                  <p:childTnLst>
                                    <p:animMotion origin="layout" path="M 2.70801E-6 -1.0197E-6 L 1.76081 -1.0197E-6 " pathEditMode="relative" rAng="0" ptsTypes="AA">
                                      <p:cBhvr>
                                        <p:cTn id="8" dur="3000" fill="hold"/>
                                        <p:tgtEl>
                                          <p:spTgt spid="16"/>
                                        </p:tgtEl>
                                        <p:attrNameLst>
                                          <p:attrName>ppt_x</p:attrName>
                                          <p:attrName>ppt_y</p:attrName>
                                        </p:attrNameLst>
                                      </p:cBhvr>
                                      <p:rCtr x="88032" y="0"/>
                                    </p:animMotion>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Oval 23"/>
          <p:cNvSpPr/>
          <p:nvPr/>
        </p:nvSpPr>
        <p:spPr>
          <a:xfrm>
            <a:off x="8059362" y="1741203"/>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2" name="Oval 21"/>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 name="Oval 3"/>
          <p:cNvSpPr/>
          <p:nvPr/>
        </p:nvSpPr>
        <p:spPr>
          <a:xfrm>
            <a:off x="6857095" y="1859737"/>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Oval 5"/>
          <p:cNvSpPr/>
          <p:nvPr/>
        </p:nvSpPr>
        <p:spPr>
          <a:xfrm>
            <a:off x="6171295" y="2260089"/>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Oval 6"/>
          <p:cNvSpPr/>
          <p:nvPr/>
        </p:nvSpPr>
        <p:spPr>
          <a:xfrm>
            <a:off x="7280429" y="1484784"/>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731582" y="2523765"/>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Oval 8"/>
          <p:cNvSpPr/>
          <p:nvPr/>
        </p:nvSpPr>
        <p:spPr>
          <a:xfrm>
            <a:off x="6277130" y="1734549"/>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Oval 9"/>
          <p:cNvSpPr/>
          <p:nvPr/>
        </p:nvSpPr>
        <p:spPr>
          <a:xfrm>
            <a:off x="7305828" y="2068984"/>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9" name="Oval 18"/>
          <p:cNvSpPr/>
          <p:nvPr/>
        </p:nvSpPr>
        <p:spPr>
          <a:xfrm>
            <a:off x="5807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smtClean="0"/>
              <a:t>Approximative</a:t>
            </a:r>
            <a:r>
              <a:rPr lang="en-US" dirty="0" smtClean="0"/>
              <a:t> </a:t>
            </a:r>
            <a:r>
              <a:rPr lang="en-US" dirty="0" err="1" smtClean="0"/>
              <a:t>Reduktion</a:t>
            </a:r>
            <a:r>
              <a:rPr lang="en-US" dirty="0" smtClean="0"/>
              <a:t> der </a:t>
            </a:r>
            <a:r>
              <a:rPr lang="en-US" dirty="0" err="1" smtClean="0"/>
              <a:t>Vergleiche</a:t>
            </a:r>
            <a:endParaRPr lang="en-US" dirty="0"/>
          </a:p>
        </p:txBody>
      </p:sp>
      <p:sp>
        <p:nvSpPr>
          <p:cNvPr id="3" name="Content Placeholder 2"/>
          <p:cNvSpPr>
            <a:spLocks noGrp="1"/>
          </p:cNvSpPr>
          <p:nvPr>
            <p:ph idx="1"/>
          </p:nvPr>
        </p:nvSpPr>
        <p:spPr>
          <a:xfrm>
            <a:off x="467544" y="1260474"/>
            <a:ext cx="5064744" cy="4976837"/>
          </a:xfrm>
        </p:spPr>
        <p:txBody>
          <a:bodyPr>
            <a:normAutofit/>
          </a:bodyPr>
          <a:lstStyle/>
          <a:p>
            <a:pPr marL="0" indent="0">
              <a:buNone/>
            </a:pPr>
            <a:r>
              <a:rPr lang="de-DE" sz="2000" b="1" dirty="0" err="1" smtClean="0"/>
              <a:t>Locality</a:t>
            </a:r>
            <a:r>
              <a:rPr lang="de-DE" sz="2000" b="1" dirty="0" smtClean="0"/>
              <a:t> Sensitive </a:t>
            </a:r>
            <a:r>
              <a:rPr lang="de-DE" sz="2000" b="1" dirty="0" err="1" smtClean="0"/>
              <a:t>Hashing</a:t>
            </a:r>
            <a:r>
              <a:rPr lang="de-DE" sz="2000" b="1" dirty="0" smtClean="0"/>
              <a:t> </a:t>
            </a:r>
            <a:r>
              <a:rPr lang="de-DE" sz="2000" dirty="0" smtClean="0"/>
              <a:t>(LSH): </a:t>
            </a:r>
          </a:p>
          <a:p>
            <a:r>
              <a:rPr lang="de-DE" sz="2000" dirty="0" smtClean="0"/>
              <a:t>Jedes Objekt wird in Partition </a:t>
            </a:r>
            <a:r>
              <a:rPr lang="de-DE" sz="2000" dirty="0" err="1" smtClean="0"/>
              <a:t>gehasht</a:t>
            </a:r>
            <a:endParaRPr lang="de-DE" sz="2000" dirty="0" smtClean="0"/>
          </a:p>
          <a:p>
            <a:r>
              <a:rPr lang="de-DE" sz="2000" dirty="0"/>
              <a:t>Objekte in der gleichen Partition </a:t>
            </a:r>
            <a:r>
              <a:rPr lang="de-DE" sz="2000" dirty="0" smtClean="0"/>
              <a:t/>
            </a:r>
            <a:br>
              <a:rPr lang="de-DE" sz="2000" dirty="0" smtClean="0"/>
            </a:br>
            <a:r>
              <a:rPr lang="de-DE" sz="2000" dirty="0" smtClean="0"/>
              <a:t>(Kollision) häufig </a:t>
            </a:r>
            <a:r>
              <a:rPr lang="de-DE" sz="2000" dirty="0"/>
              <a:t>ähnlich</a:t>
            </a:r>
          </a:p>
          <a:p>
            <a:r>
              <a:rPr lang="de-DE" sz="2000" dirty="0"/>
              <a:t>Es gibt falsch-negative Ergebnisse (zwei ähnliche Objekten in verschiedenen Partitionen)</a:t>
            </a:r>
          </a:p>
          <a:p>
            <a:r>
              <a:rPr lang="de-DE" sz="2000" dirty="0"/>
              <a:t>Fehler kann klein gehalten </a:t>
            </a:r>
            <a:r>
              <a:rPr lang="de-DE" sz="2000" dirty="0" smtClean="0"/>
              <a:t>werden</a:t>
            </a:r>
          </a:p>
          <a:p>
            <a:r>
              <a:rPr lang="en-US" sz="2000" dirty="0"/>
              <a:t>Um die </a:t>
            </a:r>
            <a:r>
              <a:rPr lang="en-US" sz="2000" dirty="0" err="1"/>
              <a:t>Wahrscheinlichkeit</a:t>
            </a:r>
            <a:r>
              <a:rPr lang="en-US" sz="2000" dirty="0"/>
              <a:t> von </a:t>
            </a:r>
            <a:r>
              <a:rPr lang="en-US" sz="2000" dirty="0" err="1"/>
              <a:t>Kollisionen</a:t>
            </a:r>
            <a:r>
              <a:rPr lang="en-US" sz="2000" dirty="0"/>
              <a:t> </a:t>
            </a:r>
            <a:r>
              <a:rPr lang="en-US" sz="2000" dirty="0" err="1"/>
              <a:t>zu</a:t>
            </a:r>
            <a:r>
              <a:rPr lang="en-US" sz="2000" dirty="0"/>
              <a:t> </a:t>
            </a:r>
            <a:r>
              <a:rPr lang="en-US" sz="2000" dirty="0" err="1"/>
              <a:t>erhöhen</a:t>
            </a:r>
            <a:r>
              <a:rPr lang="en-US" sz="2000" dirty="0"/>
              <a:t>, </a:t>
            </a:r>
            <a:r>
              <a:rPr lang="en-US" sz="2000" dirty="0" err="1"/>
              <a:t>werden</a:t>
            </a:r>
            <a:r>
              <a:rPr lang="en-US" sz="2000" dirty="0"/>
              <a:t> </a:t>
            </a:r>
            <a:r>
              <a:rPr lang="en-US" sz="2000" dirty="0" err="1"/>
              <a:t>mehrere</a:t>
            </a:r>
            <a:r>
              <a:rPr lang="en-US" sz="2000" dirty="0"/>
              <a:t> </a:t>
            </a:r>
            <a:r>
              <a:rPr lang="en-US" sz="2000" dirty="0" err="1"/>
              <a:t>Hashtabellen</a:t>
            </a:r>
            <a:r>
              <a:rPr lang="en-US" sz="2000" dirty="0"/>
              <a:t> </a:t>
            </a:r>
            <a:r>
              <a:rPr lang="en-US" sz="2000" dirty="0" err="1" smtClean="0"/>
              <a:t>aufgebaut</a:t>
            </a:r>
            <a:endParaRPr lang="de-DE" sz="2000" dirty="0" smtClean="0"/>
          </a:p>
          <a:p>
            <a:r>
              <a:rPr lang="de-DE" sz="2000" dirty="0" smtClean="0"/>
              <a:t>Vergleiche Objekte mit Objekten aus gleicher Partition in jeder Hashtabelle</a:t>
            </a:r>
          </a:p>
        </p:txBody>
      </p:sp>
      <p:sp>
        <p:nvSpPr>
          <p:cNvPr id="20" name="Oval 18"/>
          <p:cNvSpPr/>
          <p:nvPr/>
        </p:nvSpPr>
        <p:spPr>
          <a:xfrm>
            <a:off x="6950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18"/>
          <p:cNvSpPr/>
          <p:nvPr/>
        </p:nvSpPr>
        <p:spPr>
          <a:xfrm>
            <a:off x="8093074" y="4037034"/>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7" name="Oval 16"/>
          <p:cNvSpPr/>
          <p:nvPr/>
        </p:nvSpPr>
        <p:spPr>
          <a:xfrm>
            <a:off x="8048424" y="2659551"/>
            <a:ext cx="313267" cy="313267"/>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8" name="Oval 17"/>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3" name="Oval 22"/>
          <p:cNvSpPr/>
          <p:nvPr/>
        </p:nvSpPr>
        <p:spPr>
          <a:xfrm>
            <a:off x="6846157" y="2778085"/>
            <a:ext cx="313267" cy="31326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Oval 24"/>
          <p:cNvSpPr/>
          <p:nvPr/>
        </p:nvSpPr>
        <p:spPr>
          <a:xfrm>
            <a:off x="6160357" y="3178437"/>
            <a:ext cx="313267" cy="31326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Oval 25"/>
          <p:cNvSpPr/>
          <p:nvPr/>
        </p:nvSpPr>
        <p:spPr>
          <a:xfrm>
            <a:off x="7269491" y="2403132"/>
            <a:ext cx="313267" cy="3132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7720644" y="3442113"/>
            <a:ext cx="313267" cy="31326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Oval 27"/>
          <p:cNvSpPr/>
          <p:nvPr/>
        </p:nvSpPr>
        <p:spPr>
          <a:xfrm>
            <a:off x="6266192" y="2652897"/>
            <a:ext cx="313267" cy="313267"/>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Oval 28"/>
          <p:cNvSpPr/>
          <p:nvPr/>
        </p:nvSpPr>
        <p:spPr>
          <a:xfrm>
            <a:off x="7294890" y="2987332"/>
            <a:ext cx="313267" cy="31326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0" name="Oval 18"/>
          <p:cNvSpPr/>
          <p:nvPr/>
        </p:nvSpPr>
        <p:spPr>
          <a:xfrm>
            <a:off x="5796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18"/>
          <p:cNvSpPr/>
          <p:nvPr/>
        </p:nvSpPr>
        <p:spPr>
          <a:xfrm>
            <a:off x="6939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18"/>
          <p:cNvSpPr/>
          <p:nvPr/>
        </p:nvSpPr>
        <p:spPr>
          <a:xfrm>
            <a:off x="8082136" y="4955382"/>
            <a:ext cx="1050926" cy="777874"/>
          </a:xfrm>
          <a:custGeom>
            <a:avLst/>
            <a:gdLst/>
            <a:ahLst/>
            <a:cxnLst/>
            <a:rect l="l" t="t" r="r" b="b"/>
            <a:pathLst>
              <a:path w="1050926" h="777874">
                <a:moveTo>
                  <a:pt x="5488" y="0"/>
                </a:moveTo>
                <a:lnTo>
                  <a:pt x="1045438" y="0"/>
                </a:lnTo>
                <a:lnTo>
                  <a:pt x="1050926" y="73024"/>
                </a:lnTo>
                <a:cubicBezTo>
                  <a:pt x="1050926" y="462302"/>
                  <a:pt x="815668" y="777874"/>
                  <a:pt x="525463" y="777874"/>
                </a:cubicBezTo>
                <a:cubicBezTo>
                  <a:pt x="235258" y="777874"/>
                  <a:pt x="0" y="462302"/>
                  <a:pt x="0" y="73024"/>
                </a:cubicBezTo>
                <a:close/>
              </a:path>
            </a:pathLst>
          </a:custGeom>
          <a:gradFill flip="none" rotWithShape="1">
            <a:gsLst>
              <a:gs pos="0">
                <a:schemeClr val="tx2">
                  <a:lumMod val="50000"/>
                  <a:alpha val="56000"/>
                </a:schemeClr>
              </a:gs>
              <a:gs pos="100000">
                <a:schemeClr val="bg1">
                  <a:lumMod val="50000"/>
                  <a:alpha val="20000"/>
                </a:schemeClr>
              </a:gs>
            </a:gsLst>
            <a:path path="circle">
              <a:fillToRect l="100000" t="100000"/>
            </a:path>
            <a:tileRect r="-100000" b="-100000"/>
          </a:gradFill>
          <a:ln w="25400">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8197249" y="405499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35" name="Oval 34"/>
          <p:cNvSpPr/>
          <p:nvPr/>
        </p:nvSpPr>
        <p:spPr>
          <a:xfrm>
            <a:off x="5875672" y="5085184"/>
            <a:ext cx="360040" cy="360040"/>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sp>
        <p:nvSpPr>
          <p:cNvPr id="13" name="Rectangle 12"/>
          <p:cNvSpPr/>
          <p:nvPr/>
        </p:nvSpPr>
        <p:spPr>
          <a:xfrm>
            <a:off x="2385581" y="6081245"/>
            <a:ext cx="4572000" cy="600164"/>
          </a:xfrm>
          <a:prstGeom prst="rect">
            <a:avLst/>
          </a:prstGeom>
        </p:spPr>
        <p:txBody>
          <a:bodyPr>
            <a:spAutoFit/>
          </a:bodyPr>
          <a:lstStyle/>
          <a:p>
            <a:r>
              <a:rPr lang="en-US" sz="1100" dirty="0" err="1">
                <a:solidFill>
                  <a:srgbClr val="0F05FF"/>
                </a:solidFill>
              </a:rPr>
              <a:t>Indyk</a:t>
            </a:r>
            <a:r>
              <a:rPr lang="en-US" sz="1100" dirty="0">
                <a:solidFill>
                  <a:srgbClr val="0F05FF"/>
                </a:solidFill>
              </a:rPr>
              <a:t>, Piotr.; </a:t>
            </a:r>
            <a:r>
              <a:rPr lang="en-US" sz="1100" dirty="0" err="1">
                <a:solidFill>
                  <a:srgbClr val="0F05FF"/>
                </a:solidFill>
              </a:rPr>
              <a:t>Motwani</a:t>
            </a:r>
            <a:r>
              <a:rPr lang="en-US" sz="1100" dirty="0">
                <a:solidFill>
                  <a:srgbClr val="0F05FF"/>
                </a:solidFill>
              </a:rPr>
              <a:t>, Rajeev. (</a:t>
            </a:r>
            <a:r>
              <a:rPr lang="en-US" sz="1100" b="1" dirty="0">
                <a:solidFill>
                  <a:srgbClr val="FF0000"/>
                </a:solidFill>
              </a:rPr>
              <a:t>1998</a:t>
            </a:r>
            <a:r>
              <a:rPr lang="en-US" sz="1100" dirty="0">
                <a:solidFill>
                  <a:srgbClr val="0F05FF"/>
                </a:solidFill>
              </a:rPr>
              <a:t>). "Approximate Nearest Neighbors: Towards Removing the Curse of Dimensionality.". Proceedings of 30th Symposium on Theory of Computing.</a:t>
            </a:r>
          </a:p>
        </p:txBody>
      </p:sp>
    </p:spTree>
    <p:extLst>
      <p:ext uri="{BB962C8B-B14F-4D97-AF65-F5344CB8AC3E}">
        <p14:creationId xmlns:p14="http://schemas.microsoft.com/office/powerpoint/2010/main" val="26221573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3.88889E-6 -4.81481E-6 L -0.00277 0.31899 " pathEditMode="relative" rAng="0" ptsTypes="AA">
                                      <p:cBhvr>
                                        <p:cTn id="38" dur="2000" fill="hold"/>
                                        <p:tgtEl>
                                          <p:spTgt spid="6"/>
                                        </p:tgtEl>
                                        <p:attrNameLst>
                                          <p:attrName>ppt_x</p:attrName>
                                          <p:attrName>ppt_y</p:attrName>
                                        </p:attrNameLst>
                                      </p:cBhvr>
                                      <p:rCtr x="-139" y="15949"/>
                                    </p:animMotion>
                                  </p:childTnLst>
                                </p:cTn>
                              </p:par>
                              <p:par>
                                <p:cTn id="39" presetID="0" presetClass="path" presetSubtype="0" accel="50000" decel="50000" fill="hold" grpId="0" nodeType="withEffect">
                                  <p:stCondLst>
                                    <p:cond delay="0"/>
                                  </p:stCondLst>
                                  <p:childTnLst>
                                    <p:animMotion origin="layout" path="M -2.22222E-6 -4.44444E-6 L 0.22361 0.38102 " pathEditMode="relative" rAng="0" ptsTypes="AA">
                                      <p:cBhvr>
                                        <p:cTn id="40" dur="2000" fill="hold"/>
                                        <p:tgtEl>
                                          <p:spTgt spid="9"/>
                                        </p:tgtEl>
                                        <p:attrNameLst>
                                          <p:attrName>ppt_x</p:attrName>
                                          <p:attrName>ppt_y</p:attrName>
                                        </p:attrNameLst>
                                      </p:cBhvr>
                                      <p:rCtr x="11181" y="19051"/>
                                    </p:animMotion>
                                  </p:childTnLst>
                                </p:cTn>
                              </p:par>
                              <p:par>
                                <p:cTn id="41" presetID="0" presetClass="path" presetSubtype="0" accel="50000" decel="50000" fill="hold" grpId="0" nodeType="withEffect">
                                  <p:stCondLst>
                                    <p:cond delay="0"/>
                                  </p:stCondLst>
                                  <p:childTnLst>
                                    <p:animMotion origin="layout" path="M -3.88889E-6 -1.48148E-6 L 0.05434 0.38102 " pathEditMode="relative" rAng="0" ptsTypes="AA">
                                      <p:cBhvr>
                                        <p:cTn id="42" dur="2000" fill="hold"/>
                                        <p:tgtEl>
                                          <p:spTgt spid="4"/>
                                        </p:tgtEl>
                                        <p:attrNameLst>
                                          <p:attrName>ppt_x</p:attrName>
                                          <p:attrName>ppt_y</p:attrName>
                                        </p:attrNameLst>
                                      </p:cBhvr>
                                      <p:rCtr x="2708" y="19051"/>
                                    </p:animMotion>
                                  </p:childTnLst>
                                </p:cTn>
                              </p:par>
                              <p:par>
                                <p:cTn id="43" presetID="0" presetClass="path" presetSubtype="0" accel="50000" decel="50000" fill="hold" grpId="0" nodeType="withEffect">
                                  <p:stCondLst>
                                    <p:cond delay="0"/>
                                  </p:stCondLst>
                                  <p:childTnLst>
                                    <p:animMotion origin="layout" path="M -2.22222E-6 2.96296E-6 L -0.01719 0.32106 " pathEditMode="relative" rAng="0" ptsTypes="AA">
                                      <p:cBhvr>
                                        <p:cTn id="44" dur="2000" fill="hold"/>
                                        <p:tgtEl>
                                          <p:spTgt spid="10"/>
                                        </p:tgtEl>
                                        <p:attrNameLst>
                                          <p:attrName>ppt_x</p:attrName>
                                          <p:attrName>ppt_y</p:attrName>
                                        </p:attrNameLst>
                                      </p:cBhvr>
                                      <p:rCtr x="-868" y="16042"/>
                                    </p:animMotion>
                                  </p:childTnLst>
                                </p:cTn>
                              </p:par>
                              <p:par>
                                <p:cTn id="45" presetID="0" presetClass="path" presetSubtype="0" accel="50000" decel="50000" fill="hold" grpId="0" nodeType="withEffect">
                                  <p:stCondLst>
                                    <p:cond delay="0"/>
                                  </p:stCondLst>
                                  <p:childTnLst>
                                    <p:animMotion origin="layout" path="M -4.44444E-6 -1.85185E-6 L -0.15486 0.39676 " pathEditMode="relative" rAng="0" ptsTypes="AA">
                                      <p:cBhvr>
                                        <p:cTn id="46" dur="2000" fill="hold"/>
                                        <p:tgtEl>
                                          <p:spTgt spid="7"/>
                                        </p:tgtEl>
                                        <p:attrNameLst>
                                          <p:attrName>ppt_x</p:attrName>
                                          <p:attrName>ppt_y</p:attrName>
                                        </p:attrNameLst>
                                      </p:cBhvr>
                                      <p:rCtr x="-7743" y="19838"/>
                                    </p:animMotion>
                                  </p:childTnLst>
                                </p:cTn>
                              </p:par>
                              <p:par>
                                <p:cTn id="47" presetID="0" presetClass="path" presetSubtype="0" accel="50000" decel="50000" fill="hold" grpId="0" nodeType="withEffect">
                                  <p:stCondLst>
                                    <p:cond delay="0"/>
                                  </p:stCondLst>
                                  <p:childTnLst>
                                    <p:animMotion origin="layout" path="M -3.61111E-6 -7.40741E-7 L -0.14149 0.25046 " pathEditMode="relative" rAng="0" ptsTypes="AA">
                                      <p:cBhvr>
                                        <p:cTn id="48" dur="2000" fill="hold"/>
                                        <p:tgtEl>
                                          <p:spTgt spid="22"/>
                                        </p:tgtEl>
                                        <p:attrNameLst>
                                          <p:attrName>ppt_x</p:attrName>
                                          <p:attrName>ppt_y</p:attrName>
                                        </p:attrNameLst>
                                      </p:cBhvr>
                                      <p:rCtr x="-7083" y="12523"/>
                                    </p:animMotion>
                                  </p:childTnLst>
                                </p:cTn>
                              </p:par>
                              <p:par>
                                <p:cTn id="49" presetID="0" presetClass="path" presetSubtype="0" accel="50000" decel="50000" fill="hold" grpId="0" nodeType="withEffect">
                                  <p:stCondLst>
                                    <p:cond delay="0"/>
                                  </p:stCondLst>
                                  <p:childTnLst>
                                    <p:animMotion origin="layout" path="M -3.61111E-6 -7.40741E-7 L -0.02118 0.23982 " pathEditMode="relative" rAng="0" ptsTypes="AA">
                                      <p:cBhvr>
                                        <p:cTn id="50" dur="2000" fill="hold"/>
                                        <p:tgtEl>
                                          <p:spTgt spid="8"/>
                                        </p:tgtEl>
                                        <p:attrNameLst>
                                          <p:attrName>ppt_x</p:attrName>
                                          <p:attrName>ppt_y</p:attrName>
                                        </p:attrNameLst>
                                      </p:cBhvr>
                                      <p:rCtr x="-1059" y="11991"/>
                                    </p:animMotion>
                                  </p:childTnLst>
                                </p:cTn>
                              </p:par>
                              <p:par>
                                <p:cTn id="51" presetID="0" presetClass="path" presetSubtype="0" accel="50000" decel="50000" fill="hold" grpId="0" nodeType="withEffect">
                                  <p:stCondLst>
                                    <p:cond delay="0"/>
                                  </p:stCondLst>
                                  <p:childTnLst>
                                    <p:animMotion origin="layout" path="M 2.5E-6 -3.7037E-7 L -0.21042 0.3456 " pathEditMode="relative" rAng="0" ptsTypes="AA">
                                      <p:cBhvr>
                                        <p:cTn id="52" dur="2000" fill="hold"/>
                                        <p:tgtEl>
                                          <p:spTgt spid="24"/>
                                        </p:tgtEl>
                                        <p:attrNameLst>
                                          <p:attrName>ppt_x</p:attrName>
                                          <p:attrName>ppt_y</p:attrName>
                                        </p:attrNameLst>
                                      </p:cBhvr>
                                      <p:rCtr x="-10521" y="17269"/>
                                    </p:animMotion>
                                  </p:childTnLst>
                                </p:cTn>
                              </p:par>
                              <p:par>
                                <p:cTn id="53" presetID="0" presetClass="path" presetSubtype="0" accel="50000" decel="50000" fill="hold" grpId="0" nodeType="withEffect">
                                  <p:stCondLst>
                                    <p:cond delay="0"/>
                                  </p:stCondLst>
                                  <p:childTnLst>
                                    <p:animMotion origin="layout" path="M 2.5E-6 -3.7037E-7 L 0.05955 0.35972 " pathEditMode="relative" rAng="0" ptsTypes="AA">
                                      <p:cBhvr>
                                        <p:cTn id="54" dur="2000" fill="hold"/>
                                        <p:tgtEl>
                                          <p:spTgt spid="5"/>
                                        </p:tgtEl>
                                        <p:attrNameLst>
                                          <p:attrName>ppt_x</p:attrName>
                                          <p:attrName>ppt_y</p:attrName>
                                        </p:attrNameLst>
                                      </p:cBhvr>
                                      <p:rCtr x="2969" y="17986"/>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18"/>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1" nodeType="with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childTnLst>
                                </p:cTn>
                              </p:par>
                              <p:par>
                                <p:cTn id="97" presetID="0" presetClass="path" presetSubtype="0" accel="50000" decel="50000" fill="hold" grpId="0" nodeType="withEffect">
                                  <p:stCondLst>
                                    <p:cond delay="0"/>
                                  </p:stCondLst>
                                  <p:childTnLst>
                                    <p:animMotion origin="layout" path="M 1.38889E-6 -1.11111E-6 L 0.24236 0.26204 " pathEditMode="relative" rAng="0" ptsTypes="AA">
                                      <p:cBhvr>
                                        <p:cTn id="98" dur="2000" fill="hold"/>
                                        <p:tgtEl>
                                          <p:spTgt spid="25"/>
                                        </p:tgtEl>
                                        <p:attrNameLst>
                                          <p:attrName>ppt_x</p:attrName>
                                          <p:attrName>ppt_y</p:attrName>
                                        </p:attrNameLst>
                                      </p:cBhvr>
                                      <p:rCtr x="12118" y="13102"/>
                                    </p:animMotion>
                                  </p:childTnLst>
                                </p:cTn>
                              </p:par>
                              <p:par>
                                <p:cTn id="99" presetID="0" presetClass="path" presetSubtype="0" accel="50000" decel="50000" fill="hold" grpId="0" nodeType="withEffect">
                                  <p:stCondLst>
                                    <p:cond delay="0"/>
                                  </p:stCondLst>
                                  <p:childTnLst>
                                    <p:animMotion origin="layout" path="M -5.55556E-7 -7.40741E-7 L -0.01753 0.39491 " pathEditMode="relative" rAng="0" ptsTypes="AA">
                                      <p:cBhvr>
                                        <p:cTn id="100" dur="2000" fill="hold"/>
                                        <p:tgtEl>
                                          <p:spTgt spid="28"/>
                                        </p:tgtEl>
                                        <p:attrNameLst>
                                          <p:attrName>ppt_x</p:attrName>
                                          <p:attrName>ppt_y</p:attrName>
                                        </p:attrNameLst>
                                      </p:cBhvr>
                                      <p:rCtr x="-885" y="19745"/>
                                    </p:animMotion>
                                  </p:childTnLst>
                                </p:cTn>
                              </p:par>
                              <p:par>
                                <p:cTn id="101" presetID="0" presetClass="path" presetSubtype="0" accel="50000" decel="50000" fill="hold" grpId="0" nodeType="withEffect">
                                  <p:stCondLst>
                                    <p:cond delay="0"/>
                                  </p:stCondLst>
                                  <p:childTnLst>
                                    <p:animMotion origin="layout" path="M 1.38889E-6 2.22222E-6 L 0.05434 0.38102 " pathEditMode="relative" rAng="0" ptsTypes="AA">
                                      <p:cBhvr>
                                        <p:cTn id="102" dur="2000" fill="hold"/>
                                        <p:tgtEl>
                                          <p:spTgt spid="23"/>
                                        </p:tgtEl>
                                        <p:attrNameLst>
                                          <p:attrName>ppt_x</p:attrName>
                                          <p:attrName>ppt_y</p:attrName>
                                        </p:attrNameLst>
                                      </p:cBhvr>
                                      <p:rCtr x="2708" y="19051"/>
                                    </p:animMotion>
                                  </p:childTnLst>
                                </p:cTn>
                              </p:par>
                              <p:par>
                                <p:cTn id="103" presetID="0" presetClass="path" presetSubtype="0" accel="50000" decel="50000" fill="hold" grpId="0" nodeType="withEffect">
                                  <p:stCondLst>
                                    <p:cond delay="0"/>
                                  </p:stCondLst>
                                  <p:childTnLst>
                                    <p:animMotion origin="layout" path="M -5.55556E-7 -3.33333E-6 L -0.09687 0.31459 " pathEditMode="relative" rAng="0" ptsTypes="AA">
                                      <p:cBhvr>
                                        <p:cTn id="104" dur="2000" fill="hold"/>
                                        <p:tgtEl>
                                          <p:spTgt spid="29"/>
                                        </p:tgtEl>
                                        <p:attrNameLst>
                                          <p:attrName>ppt_x</p:attrName>
                                          <p:attrName>ppt_y</p:attrName>
                                        </p:attrNameLst>
                                      </p:cBhvr>
                                      <p:rCtr x="-4844" y="15718"/>
                                    </p:animMotion>
                                  </p:childTnLst>
                                </p:cTn>
                              </p:par>
                              <p:par>
                                <p:cTn id="105" presetID="0" presetClass="path" presetSubtype="0" accel="50000" decel="50000" fill="hold" grpId="0" nodeType="withEffect">
                                  <p:stCondLst>
                                    <p:cond delay="0"/>
                                  </p:stCondLst>
                                  <p:childTnLst>
                                    <p:animMotion origin="layout" path="M -2.77778E-6 1.85185E-6 L 0.10695 0.41041 " pathEditMode="relative" rAng="0" ptsTypes="AA">
                                      <p:cBhvr>
                                        <p:cTn id="106" dur="2000" fill="hold"/>
                                        <p:tgtEl>
                                          <p:spTgt spid="26"/>
                                        </p:tgtEl>
                                        <p:attrNameLst>
                                          <p:attrName>ppt_x</p:attrName>
                                          <p:attrName>ppt_y</p:attrName>
                                        </p:attrNameLst>
                                      </p:cBhvr>
                                      <p:rCtr x="5347" y="20509"/>
                                    </p:animMotion>
                                  </p:childTnLst>
                                </p:cTn>
                              </p:par>
                              <p:par>
                                <p:cTn id="107" presetID="0" presetClass="path" presetSubtype="0" accel="50000" decel="50000" fill="hold" grpId="0" nodeType="withEffect">
                                  <p:stCondLst>
                                    <p:cond delay="0"/>
                                  </p:stCondLst>
                                  <p:childTnLst>
                                    <p:animMotion origin="layout" path="M 1.66667E-6 1.48148E-6 L -0.07847 0.22824 " pathEditMode="relative" rAng="0" ptsTypes="AA">
                                      <p:cBhvr>
                                        <p:cTn id="108" dur="2000" fill="hold"/>
                                        <p:tgtEl>
                                          <p:spTgt spid="18"/>
                                        </p:tgtEl>
                                        <p:attrNameLst>
                                          <p:attrName>ppt_x</p:attrName>
                                          <p:attrName>ppt_y</p:attrName>
                                        </p:attrNameLst>
                                      </p:cBhvr>
                                      <p:rCtr x="-3924" y="11412"/>
                                    </p:animMotion>
                                  </p:childTnLst>
                                </p:cTn>
                              </p:par>
                              <p:par>
                                <p:cTn id="109" presetID="0" presetClass="path" presetSubtype="0" accel="50000" decel="50000" fill="hold" grpId="0" nodeType="withEffect">
                                  <p:stCondLst>
                                    <p:cond delay="0"/>
                                  </p:stCondLst>
                                  <p:childTnLst>
                                    <p:animMotion origin="layout" path="M 1.66667E-6 1.48148E-6 L -0.02118 0.23981 " pathEditMode="relative" rAng="0" ptsTypes="AA">
                                      <p:cBhvr>
                                        <p:cTn id="110" dur="2000" fill="hold"/>
                                        <p:tgtEl>
                                          <p:spTgt spid="27"/>
                                        </p:tgtEl>
                                        <p:attrNameLst>
                                          <p:attrName>ppt_x</p:attrName>
                                          <p:attrName>ppt_y</p:attrName>
                                        </p:attrNameLst>
                                      </p:cBhvr>
                                      <p:rCtr x="-1059" y="11991"/>
                                    </p:animMotion>
                                  </p:childTnLst>
                                </p:cTn>
                              </p:par>
                              <p:par>
                                <p:cTn id="111" presetID="0" presetClass="path" presetSubtype="0" accel="50000" decel="50000" fill="hold" grpId="0" nodeType="withEffect">
                                  <p:stCondLst>
                                    <p:cond delay="0"/>
                                  </p:stCondLst>
                                  <p:childTnLst>
                                    <p:animMotion origin="layout" path="M -2.22222E-6 1.85185E-6 L -0.21041 0.3456 " pathEditMode="relative" rAng="0" ptsTypes="AA">
                                      <p:cBhvr>
                                        <p:cTn id="112" dur="2000" fill="hold"/>
                                        <p:tgtEl>
                                          <p:spTgt spid="17"/>
                                        </p:tgtEl>
                                        <p:attrNameLst>
                                          <p:attrName>ppt_x</p:attrName>
                                          <p:attrName>ppt_y</p:attrName>
                                        </p:attrNameLst>
                                      </p:cBhvr>
                                      <p:rCtr x="-10521" y="17269"/>
                                    </p:animMotion>
                                  </p:childTnLst>
                                </p:cTn>
                              </p:par>
                              <p:par>
                                <p:cTn id="113" presetID="0" presetClass="path" presetSubtype="0" accel="50000" decel="50000" fill="hold" grpId="0" nodeType="withEffect">
                                  <p:stCondLst>
                                    <p:cond delay="0"/>
                                  </p:stCondLst>
                                  <p:childTnLst>
                                    <p:animMotion origin="layout" path="M -2.22222E-6 1.85185E-6 L 0.05955 0.35972 " pathEditMode="relative" rAng="0" ptsTypes="AA">
                                      <p:cBhvr>
                                        <p:cTn id="114" dur="2000" fill="hold"/>
                                        <p:tgtEl>
                                          <p:spTgt spid="16"/>
                                        </p:tgtEl>
                                        <p:attrNameLst>
                                          <p:attrName>ppt_x</p:attrName>
                                          <p:attrName>ppt_y</p:attrName>
                                        </p:attrNameLst>
                                      </p:cBhvr>
                                      <p:rCtr x="2969" y="17986"/>
                                    </p:animMotion>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4" grpId="0" animBg="1"/>
      <p:bldP spid="24" grpId="1" animBg="1"/>
      <p:bldP spid="22" grpId="0" animBg="1"/>
      <p:bldP spid="22"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9" grpId="0" animBg="1"/>
      <p:bldP spid="3" grpId="0" uiExpand="1" build="p" bldLvl="2"/>
      <p:bldP spid="20" grpId="0" animBg="1"/>
      <p:bldP spid="21" grpId="0" animBg="1"/>
      <p:bldP spid="16" grpId="0" animBg="1"/>
      <p:bldP spid="16" grpId="1" animBg="1"/>
      <p:bldP spid="17" grpId="0" animBg="1"/>
      <p:bldP spid="17" grpId="1" animBg="1"/>
      <p:bldP spid="18" grpId="0" animBg="1"/>
      <p:bldP spid="18" grpId="1" animBg="1"/>
      <p:bldP spid="23" grpId="0" animBg="1"/>
      <p:bldP spid="23"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1" grpId="0" animBg="1"/>
      <p:bldP spid="32" grpId="0" animBg="1"/>
      <p:bldP spid="34" grpId="0" animBg="1"/>
      <p:bldP spid="3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413" y="2636912"/>
            <a:ext cx="3804499" cy="3024336"/>
          </a:xfrm>
          <a:prstGeom prst="rect">
            <a:avLst/>
          </a:prstGeom>
        </p:spPr>
      </p:pic>
      <p:sp>
        <p:nvSpPr>
          <p:cNvPr id="2" name="Title 1"/>
          <p:cNvSpPr>
            <a:spLocks noGrp="1"/>
          </p:cNvSpPr>
          <p:nvPr>
            <p:ph type="title"/>
          </p:nvPr>
        </p:nvSpPr>
        <p:spPr/>
        <p:txBody>
          <a:bodyPr/>
          <a:lstStyle/>
          <a:p>
            <a:r>
              <a:rPr lang="en-US" dirty="0" smtClean="0"/>
              <a:t>Was </a:t>
            </a:r>
            <a:r>
              <a:rPr lang="en-US" dirty="0" err="1" smtClean="0"/>
              <a:t>bedeutet</a:t>
            </a:r>
            <a:r>
              <a:rPr lang="en-US" dirty="0" smtClean="0"/>
              <a:t> "locality-sensitive"</a:t>
            </a:r>
            <a:endParaRPr lang="en-US" dirty="0"/>
          </a:p>
        </p:txBody>
      </p:sp>
      <p:sp>
        <p:nvSpPr>
          <p:cNvPr id="3" name="Content Placeholder 2"/>
          <p:cNvSpPr>
            <a:spLocks noGrp="1"/>
          </p:cNvSpPr>
          <p:nvPr>
            <p:ph idx="1"/>
          </p:nvPr>
        </p:nvSpPr>
        <p:spPr/>
        <p:txBody>
          <a:bodyPr/>
          <a:lstStyle/>
          <a:p>
            <a:r>
              <a:rPr lang="en-US" dirty="0" err="1"/>
              <a:t>Eine</a:t>
            </a:r>
            <a:r>
              <a:rPr lang="en-US" dirty="0"/>
              <a:t> </a:t>
            </a:r>
            <a:r>
              <a:rPr lang="en-US" dirty="0" err="1"/>
              <a:t>Familie</a:t>
            </a:r>
            <a:r>
              <a:rPr lang="en-US" dirty="0"/>
              <a:t> von </a:t>
            </a:r>
            <a:r>
              <a:rPr lang="en-US" dirty="0" err="1"/>
              <a:t>Hashfunktionen</a:t>
            </a:r>
            <a:r>
              <a:rPr lang="en-US" dirty="0"/>
              <a:t> </a:t>
            </a:r>
            <a:r>
              <a:rPr lang="en-US" dirty="0">
                <a:solidFill>
                  <a:schemeClr val="accent1">
                    <a:lumMod val="50000"/>
                  </a:schemeClr>
                </a:solidFill>
              </a:rPr>
              <a:t>H = {h : S → U} </a:t>
            </a:r>
            <a:r>
              <a:rPr lang="en-US" dirty="0" err="1"/>
              <a:t>heißt</a:t>
            </a:r>
            <a:r>
              <a:rPr lang="en-US" dirty="0"/>
              <a:t>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,r</a:t>
            </a:r>
            <a:r>
              <a:rPr lang="en-US" baseline="-25000" dirty="0">
                <a:solidFill>
                  <a:schemeClr val="accent1">
                    <a:lumMod val="50000"/>
                  </a:schemeClr>
                </a:solidFill>
              </a:rPr>
              <a:t>2</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,p</a:t>
            </a:r>
            <a:r>
              <a:rPr lang="en-US" baseline="-25000" dirty="0">
                <a:solidFill>
                  <a:schemeClr val="accent1">
                    <a:lumMod val="50000"/>
                  </a:schemeClr>
                </a:solidFill>
              </a:rPr>
              <a:t>2</a:t>
            </a:r>
            <a:r>
              <a:rPr lang="en-US" dirty="0">
                <a:solidFill>
                  <a:schemeClr val="accent1">
                    <a:lumMod val="50000"/>
                  </a:schemeClr>
                </a:solidFill>
              </a:rPr>
              <a:t>)-</a:t>
            </a:r>
            <a:r>
              <a:rPr lang="en-US" dirty="0" err="1" smtClean="0"/>
              <a:t>sensitiv</a:t>
            </a:r>
            <a:r>
              <a:rPr lang="en-US" dirty="0" smtClean="0"/>
              <a:t> </a:t>
            </a:r>
            <a:r>
              <a:rPr lang="en-US" dirty="0"/>
              <a:t>falls die </a:t>
            </a:r>
            <a:r>
              <a:rPr lang="en-US" dirty="0" err="1"/>
              <a:t>folgenden</a:t>
            </a:r>
            <a:r>
              <a:rPr lang="en-US" dirty="0"/>
              <a:t> </a:t>
            </a:r>
            <a:r>
              <a:rPr lang="en-US" dirty="0" err="1"/>
              <a:t>beiden</a:t>
            </a:r>
            <a:r>
              <a:rPr lang="en-US" dirty="0"/>
              <a:t> </a:t>
            </a:r>
            <a:r>
              <a:rPr lang="en-US" dirty="0" err="1"/>
              <a:t>Bedingungen</a:t>
            </a:r>
            <a:r>
              <a:rPr lang="en-US" dirty="0"/>
              <a:t> </a:t>
            </a:r>
            <a:r>
              <a:rPr lang="en-US" dirty="0" err="1" smtClean="0"/>
              <a:t>für</a:t>
            </a:r>
            <a:r>
              <a:rPr lang="en-US" dirty="0" smtClean="0"/>
              <a:t> </a:t>
            </a:r>
            <a:r>
              <a:rPr lang="en-US" dirty="0" err="1"/>
              <a:t>beliebige</a:t>
            </a:r>
            <a:r>
              <a:rPr lang="en-US" dirty="0"/>
              <a:t> </a:t>
            </a:r>
            <a:r>
              <a:rPr lang="en-US" dirty="0" err="1"/>
              <a:t>Punkte</a:t>
            </a:r>
            <a:r>
              <a:rPr lang="en-US" dirty="0"/>
              <a:t> </a:t>
            </a:r>
            <a:r>
              <a:rPr lang="en-US" dirty="0" err="1">
                <a:solidFill>
                  <a:schemeClr val="accent1">
                    <a:lumMod val="50000"/>
                  </a:schemeClr>
                </a:solidFill>
              </a:rPr>
              <a:t>q,v</a:t>
            </a:r>
            <a:r>
              <a:rPr lang="en-US" dirty="0">
                <a:solidFill>
                  <a:schemeClr val="accent1">
                    <a:lumMod val="50000"/>
                  </a:schemeClr>
                </a:solidFill>
              </a:rPr>
              <a:t> ∈ S </a:t>
            </a:r>
            <a:r>
              <a:rPr lang="en-US" dirty="0" err="1"/>
              <a:t>gelten</a:t>
            </a:r>
            <a:r>
              <a:rPr lang="en-US" dirty="0"/>
              <a:t>: </a:t>
            </a:r>
          </a:p>
          <a:p>
            <a:r>
              <a:rPr lang="en-US" dirty="0" smtClean="0"/>
              <a:t>Falls </a:t>
            </a:r>
            <a:r>
              <a:rPr lang="en-US" dirty="0" err="1" smtClean="0">
                <a:solidFill>
                  <a:schemeClr val="accent1">
                    <a:lumMod val="50000"/>
                  </a:schemeClr>
                </a:solidFill>
              </a:rPr>
              <a:t>dist</a:t>
            </a:r>
            <a:r>
              <a:rPr lang="en-US" dirty="0" smtClean="0">
                <a:solidFill>
                  <a:schemeClr val="accent1">
                    <a:lumMod val="50000"/>
                  </a:schemeClr>
                </a:solidFill>
              </a:rPr>
              <a:t>(q, v) ≤ r</a:t>
            </a:r>
            <a:r>
              <a:rPr lang="en-US" baseline="-25000" dirty="0" smtClean="0">
                <a:solidFill>
                  <a:schemeClr val="accent1">
                    <a:lumMod val="50000"/>
                  </a:schemeClr>
                </a:solidFill>
              </a:rPr>
              <a:t>1</a:t>
            </a:r>
            <a:r>
              <a:rPr lang="en-US" dirty="0" smtClean="0">
                <a:solidFill>
                  <a:schemeClr val="accent1">
                    <a:lumMod val="50000"/>
                  </a:schemeClr>
                </a:solidFill>
              </a:rPr>
              <a:t> </a:t>
            </a:r>
            <a:br>
              <a:rPr lang="en-US" dirty="0" smtClean="0">
                <a:solidFill>
                  <a:schemeClr val="accent1">
                    <a:lumMod val="50000"/>
                  </a:schemeClr>
                </a:solidFill>
              </a:rPr>
            </a:br>
            <a:r>
              <a:rPr lang="en-US" dirty="0" err="1" smtClean="0"/>
              <a:t>dann</a:t>
            </a:r>
            <a:r>
              <a:rPr lang="en-US" dirty="0" smtClean="0"/>
              <a:t> </a:t>
            </a:r>
            <a:r>
              <a:rPr lang="en-US" dirty="0" err="1" smtClean="0">
                <a:solidFill>
                  <a:schemeClr val="accent1">
                    <a:lumMod val="50000"/>
                  </a:schemeClr>
                </a:solidFill>
              </a:rPr>
              <a:t>Pr</a:t>
            </a:r>
            <a:r>
              <a:rPr lang="en-US" baseline="-25000" dirty="0" err="1" smtClean="0">
                <a:solidFill>
                  <a:schemeClr val="accent1">
                    <a:lumMod val="50000"/>
                  </a:schemeClr>
                </a:solidFill>
              </a:rPr>
              <a:t>H</a:t>
            </a:r>
            <a:r>
              <a:rPr lang="en-US" dirty="0" smtClean="0">
                <a:solidFill>
                  <a:schemeClr val="accent1">
                    <a:lumMod val="50000"/>
                  </a:schemeClr>
                </a:solidFill>
              </a:rPr>
              <a:t>(h(q) = h(v)) ≥ p</a:t>
            </a:r>
            <a:r>
              <a:rPr lang="en-US" baseline="-25000" dirty="0" smtClean="0">
                <a:solidFill>
                  <a:schemeClr val="accent1">
                    <a:lumMod val="50000"/>
                  </a:schemeClr>
                </a:solidFill>
              </a:rPr>
              <a:t>1</a:t>
            </a:r>
            <a:r>
              <a:rPr lang="en-US" dirty="0" smtClean="0">
                <a:solidFill>
                  <a:schemeClr val="accent1">
                    <a:lumMod val="50000"/>
                  </a:schemeClr>
                </a:solidFill>
              </a:rPr>
              <a:t> </a:t>
            </a:r>
            <a:endParaRPr lang="en-US" dirty="0">
              <a:solidFill>
                <a:schemeClr val="accent1">
                  <a:lumMod val="50000"/>
                </a:schemeClr>
              </a:solidFill>
            </a:endParaRPr>
          </a:p>
          <a:p>
            <a:r>
              <a:rPr lang="en-US" dirty="0" smtClean="0"/>
              <a:t>Falls </a:t>
            </a:r>
            <a:r>
              <a:rPr lang="en-US" dirty="0" err="1" smtClean="0">
                <a:solidFill>
                  <a:schemeClr val="accent1">
                    <a:lumMod val="50000"/>
                  </a:schemeClr>
                </a:solidFill>
              </a:rPr>
              <a:t>dist</a:t>
            </a:r>
            <a:r>
              <a:rPr lang="en-US" dirty="0" smtClean="0">
                <a:solidFill>
                  <a:schemeClr val="accent1">
                    <a:lumMod val="50000"/>
                  </a:schemeClr>
                </a:solidFill>
              </a:rPr>
              <a:t>(q, v) &gt; r</a:t>
            </a:r>
            <a:r>
              <a:rPr lang="en-US" baseline="-25000" dirty="0" smtClean="0">
                <a:solidFill>
                  <a:schemeClr val="accent1">
                    <a:lumMod val="50000"/>
                  </a:schemeClr>
                </a:solidFill>
              </a:rPr>
              <a:t>2</a:t>
            </a:r>
            <a:r>
              <a:rPr lang="en-US" dirty="0" smtClean="0">
                <a:solidFill>
                  <a:schemeClr val="accent1">
                    <a:lumMod val="50000"/>
                  </a:schemeClr>
                </a:solidFill>
              </a:rPr>
              <a:t> </a:t>
            </a:r>
            <a:r>
              <a:rPr lang="en-US" dirty="0" smtClean="0"/>
              <a:t/>
            </a:r>
            <a:br>
              <a:rPr lang="en-US" dirty="0" smtClean="0"/>
            </a:br>
            <a:r>
              <a:rPr lang="en-US" dirty="0" err="1" smtClean="0"/>
              <a:t>dann</a:t>
            </a:r>
            <a:r>
              <a:rPr lang="en-US" dirty="0" smtClean="0"/>
              <a:t> </a:t>
            </a:r>
            <a:r>
              <a:rPr lang="en-US" dirty="0" err="1" smtClean="0">
                <a:solidFill>
                  <a:schemeClr val="accent1">
                    <a:lumMod val="50000"/>
                  </a:schemeClr>
                </a:solidFill>
              </a:rPr>
              <a:t>Pr</a:t>
            </a:r>
            <a:r>
              <a:rPr lang="en-US" baseline="-25000" dirty="0" err="1" smtClean="0">
                <a:solidFill>
                  <a:schemeClr val="accent1">
                    <a:lumMod val="50000"/>
                  </a:schemeClr>
                </a:solidFill>
              </a:rPr>
              <a:t>H</a:t>
            </a:r>
            <a:r>
              <a:rPr lang="en-US" dirty="0" smtClean="0">
                <a:solidFill>
                  <a:schemeClr val="accent1">
                    <a:lumMod val="50000"/>
                  </a:schemeClr>
                </a:solidFill>
              </a:rPr>
              <a:t>(h(q) = h(v)) ≤ p</a:t>
            </a:r>
            <a:r>
              <a:rPr lang="en-US" baseline="-25000" dirty="0" smtClean="0">
                <a:solidFill>
                  <a:schemeClr val="accent1">
                    <a:lumMod val="50000"/>
                  </a:schemeClr>
                </a:solidFill>
              </a:rPr>
              <a:t>2</a:t>
            </a:r>
            <a:r>
              <a:rPr lang="en-US" dirty="0" smtClean="0"/>
              <a:t> </a:t>
            </a:r>
            <a:endParaRPr lang="en-US" dirty="0"/>
          </a:p>
          <a:p>
            <a:r>
              <a:rPr lang="en-US" dirty="0" err="1" smtClean="0"/>
              <a:t>Analyse</a:t>
            </a:r>
            <a:r>
              <a:rPr lang="en-US" dirty="0" smtClean="0"/>
              <a:t>:</a:t>
            </a:r>
          </a:p>
          <a:p>
            <a:pPr marL="457200" lvl="1" indent="0">
              <a:buNone/>
            </a:pPr>
            <a:r>
              <a:rPr lang="en-US" dirty="0" smtClean="0"/>
              <a:t>Falls </a:t>
            </a:r>
            <a:r>
              <a:rPr lang="en-US" dirty="0">
                <a:solidFill>
                  <a:schemeClr val="accent1">
                    <a:lumMod val="50000"/>
                  </a:schemeClr>
                </a:solidFill>
              </a:rPr>
              <a:t>r</a:t>
            </a:r>
            <a:r>
              <a:rPr lang="en-US" baseline="-25000" dirty="0">
                <a:solidFill>
                  <a:schemeClr val="accent1">
                    <a:lumMod val="50000"/>
                  </a:schemeClr>
                </a:solidFill>
              </a:rPr>
              <a:t>1</a:t>
            </a:r>
            <a:r>
              <a:rPr lang="en-US" dirty="0">
                <a:solidFill>
                  <a:schemeClr val="accent1">
                    <a:lumMod val="50000"/>
                  </a:schemeClr>
                </a:solidFill>
              </a:rPr>
              <a:t> &lt; r</a:t>
            </a:r>
            <a:r>
              <a:rPr lang="en-US" baseline="-25000" dirty="0">
                <a:solidFill>
                  <a:schemeClr val="accent1">
                    <a:lumMod val="50000"/>
                  </a:schemeClr>
                </a:solidFill>
              </a:rPr>
              <a:t>2</a:t>
            </a:r>
            <a:r>
              <a:rPr lang="en-US" dirty="0">
                <a:solidFill>
                  <a:schemeClr val="accent1">
                    <a:lumMod val="50000"/>
                  </a:schemeClr>
                </a:solidFill>
              </a:rPr>
              <a:t> </a:t>
            </a:r>
            <a:r>
              <a:rPr lang="en-US" dirty="0" smtClean="0"/>
              <a:t>und </a:t>
            </a:r>
            <a:r>
              <a:rPr lang="en-US" dirty="0">
                <a:solidFill>
                  <a:schemeClr val="accent1">
                    <a:lumMod val="50000"/>
                  </a:schemeClr>
                </a:solidFill>
              </a:rPr>
              <a:t>p</a:t>
            </a:r>
            <a:r>
              <a:rPr lang="en-US" baseline="-25000" dirty="0">
                <a:solidFill>
                  <a:schemeClr val="accent1">
                    <a:lumMod val="50000"/>
                  </a:schemeClr>
                </a:solidFill>
              </a:rPr>
              <a:t>1</a:t>
            </a:r>
            <a:r>
              <a:rPr lang="en-US" dirty="0">
                <a:solidFill>
                  <a:schemeClr val="accent1">
                    <a:lumMod val="50000"/>
                  </a:schemeClr>
                </a:solidFill>
              </a:rPr>
              <a:t> &gt; </a:t>
            </a:r>
            <a:r>
              <a:rPr lang="en-US" dirty="0" smtClean="0">
                <a:solidFill>
                  <a:schemeClr val="accent1">
                    <a:lumMod val="50000"/>
                  </a:schemeClr>
                </a:solidFill>
              </a:rPr>
              <a:t>p</a:t>
            </a:r>
            <a:r>
              <a:rPr lang="en-US" baseline="-25000" dirty="0" smtClean="0">
                <a:solidFill>
                  <a:schemeClr val="accent1">
                    <a:lumMod val="50000"/>
                  </a:schemeClr>
                </a:solidFill>
              </a:rPr>
              <a:t>2</a:t>
            </a:r>
            <a:r>
              <a:rPr lang="en-US" dirty="0" smtClean="0"/>
              <a:t> gilt:</a:t>
            </a:r>
            <a:br>
              <a:rPr lang="en-US" dirty="0" smtClean="0"/>
            </a:br>
            <a:r>
              <a:rPr lang="en-US" dirty="0" err="1" smtClean="0"/>
              <a:t>Ähnliche</a:t>
            </a:r>
            <a:r>
              <a:rPr lang="en-US" dirty="0" smtClean="0"/>
              <a:t> </a:t>
            </a:r>
            <a:r>
              <a:rPr lang="en-US" dirty="0" err="1"/>
              <a:t>Objekte</a:t>
            </a:r>
            <a:r>
              <a:rPr lang="en-US" dirty="0"/>
              <a:t> </a:t>
            </a:r>
            <a:r>
              <a:rPr lang="en-US" dirty="0" err="1"/>
              <a:t>bekommen</a:t>
            </a:r>
            <a:r>
              <a:rPr lang="en-US" dirty="0"/>
              <a:t> </a:t>
            </a:r>
            <a:br>
              <a:rPr lang="en-US" dirty="0"/>
            </a:br>
            <a:r>
              <a:rPr lang="en-US" dirty="0" err="1" smtClean="0"/>
              <a:t>häufiger</a:t>
            </a:r>
            <a:r>
              <a:rPr lang="en-US" dirty="0" smtClean="0"/>
              <a:t> </a:t>
            </a:r>
            <a:r>
              <a:rPr lang="en-US" dirty="0"/>
              <a:t>den </a:t>
            </a:r>
            <a:r>
              <a:rPr lang="en-US" dirty="0" err="1"/>
              <a:t>gleichen</a:t>
            </a:r>
            <a:r>
              <a:rPr lang="en-US" dirty="0"/>
              <a:t> </a:t>
            </a:r>
            <a:r>
              <a:rPr lang="en-US" dirty="0" smtClean="0"/>
              <a:t>Hash-Wert </a:t>
            </a:r>
            <a:br>
              <a:rPr lang="en-US" dirty="0" smtClean="0"/>
            </a:br>
            <a:r>
              <a:rPr lang="en-US" dirty="0" err="1" smtClean="0"/>
              <a:t>als</a:t>
            </a:r>
            <a:r>
              <a:rPr lang="en-US" dirty="0" smtClean="0"/>
              <a:t> </a:t>
            </a:r>
            <a:r>
              <a:rPr lang="en-US" dirty="0" err="1" smtClean="0"/>
              <a:t>weniger</a:t>
            </a:r>
            <a:r>
              <a:rPr lang="en-US" dirty="0"/>
              <a:t> </a:t>
            </a:r>
            <a:r>
              <a:rPr lang="en-US" dirty="0" err="1" smtClean="0"/>
              <a:t>ähnliche</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66</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63" y="2503170"/>
            <a:ext cx="393700" cy="355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98" y="3385240"/>
            <a:ext cx="381000" cy="381000"/>
          </a:xfrm>
          <a:prstGeom prst="rect">
            <a:avLst/>
          </a:prstGeom>
        </p:spPr>
      </p:pic>
      <p:sp>
        <p:nvSpPr>
          <p:cNvPr id="10" name="TextBox 9"/>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88055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
            </a:r>
            <a:r>
              <a:rPr lang="en-US" sz="2800" dirty="0" err="1" smtClean="0"/>
              <a:t>dimensionaler</a:t>
            </a:r>
            <a:r>
              <a:rPr lang="en-US" sz="2800" dirty="0" smtClean="0"/>
              <a:t> </a:t>
            </a:r>
            <a:r>
              <a:rPr lang="en-US" sz="2800" dirty="0" err="1"/>
              <a:t>Vektorraum</a:t>
            </a:r>
            <a:r>
              <a:rPr lang="en-US" sz="2800" dirty="0"/>
              <a:t>: </a:t>
            </a:r>
            <a:r>
              <a:rPr lang="en-US" sz="2800" dirty="0" err="1"/>
              <a:t>Idee</a:t>
            </a:r>
            <a:r>
              <a:rPr lang="en-US" sz="2800" dirty="0"/>
              <a:t> </a:t>
            </a:r>
            <a:r>
              <a:rPr lang="en-US" sz="2800" dirty="0" err="1" smtClean="0"/>
              <a:t>für</a:t>
            </a:r>
            <a:r>
              <a:rPr lang="en-US" sz="2800" dirty="0" smtClean="0"/>
              <a:t> </a:t>
            </a:r>
            <a:r>
              <a:rPr lang="en-US" sz="2800" dirty="0" err="1"/>
              <a:t>Hashfunktion</a:t>
            </a:r>
            <a:r>
              <a:rPr lang="en-US" sz="2800" dirty="0"/>
              <a:t> </a:t>
            </a:r>
          </a:p>
        </p:txBody>
      </p:sp>
      <p:sp>
        <p:nvSpPr>
          <p:cNvPr id="3" name="Content Placeholder 2"/>
          <p:cNvSpPr>
            <a:spLocks noGrp="1"/>
          </p:cNvSpPr>
          <p:nvPr>
            <p:ph idx="1"/>
          </p:nvPr>
        </p:nvSpPr>
        <p:spPr>
          <a:xfrm>
            <a:off x="4499991" y="1196975"/>
            <a:ext cx="4464621" cy="4968875"/>
          </a:xfrm>
        </p:spPr>
        <p:txBody>
          <a:bodyPr/>
          <a:lstStyle/>
          <a:p>
            <a:r>
              <a:rPr lang="en-US" sz="2400" dirty="0" err="1"/>
              <a:t>Gegeben</a:t>
            </a:r>
            <a:r>
              <a:rPr lang="en-US" sz="2400" dirty="0"/>
              <a:t> </a:t>
            </a:r>
            <a:r>
              <a:rPr lang="en-US" sz="2400" dirty="0" err="1"/>
              <a:t>Vektor</a:t>
            </a:r>
            <a:r>
              <a:rPr lang="en-US" sz="2400" dirty="0"/>
              <a:t> </a:t>
            </a:r>
            <a:r>
              <a:rPr lang="en-US" sz="2400" dirty="0" smtClean="0">
                <a:solidFill>
                  <a:srgbClr val="0F05FF"/>
                </a:solidFill>
              </a:rPr>
              <a:t>v</a:t>
            </a:r>
            <a:r>
              <a:rPr lang="en-US" sz="2400" dirty="0" smtClean="0"/>
              <a:t> </a:t>
            </a:r>
            <a:r>
              <a:rPr lang="en-US" sz="2400" dirty="0" err="1"/>
              <a:t>im</a:t>
            </a:r>
            <a:r>
              <a:rPr lang="en-US" sz="2400" dirty="0"/>
              <a:t> d-</a:t>
            </a:r>
            <a:r>
              <a:rPr lang="en-US" sz="2400" dirty="0" err="1"/>
              <a:t>dimensionalen</a:t>
            </a:r>
            <a:r>
              <a:rPr lang="en-US" sz="2400" dirty="0"/>
              <a:t> </a:t>
            </a:r>
            <a:r>
              <a:rPr lang="en-US" sz="2400" dirty="0" err="1" smtClean="0"/>
              <a:t>Raum</a:t>
            </a:r>
            <a:endParaRPr lang="en-US" sz="2400" dirty="0"/>
          </a:p>
          <a:p>
            <a:r>
              <a:rPr lang="en-US" sz="2400" dirty="0" err="1"/>
              <a:t>Wie</a:t>
            </a:r>
            <a:r>
              <a:rPr lang="en-US" sz="2400" dirty="0"/>
              <a:t> </a:t>
            </a:r>
            <a:r>
              <a:rPr lang="en-US" sz="2400" dirty="0" err="1"/>
              <a:t>kann</a:t>
            </a:r>
            <a:r>
              <a:rPr lang="en-US" sz="2400" dirty="0"/>
              <a:t> man </a:t>
            </a:r>
            <a:r>
              <a:rPr lang="en-US" sz="2400" dirty="0" smtClean="0">
                <a:solidFill>
                  <a:srgbClr val="0F05FF"/>
                </a:solidFill>
              </a:rPr>
              <a:t>v</a:t>
            </a:r>
            <a:r>
              <a:rPr lang="en-US" sz="2400" dirty="0" smtClean="0"/>
              <a:t> </a:t>
            </a:r>
            <a:r>
              <a:rPr lang="en-US" sz="2400" dirty="0" err="1"/>
              <a:t>mit</a:t>
            </a:r>
            <a:r>
              <a:rPr lang="en-US" sz="2400" dirty="0"/>
              <a:t> </a:t>
            </a:r>
            <a:r>
              <a:rPr lang="en-US" sz="2400" dirty="0" err="1"/>
              <a:t>weniger</a:t>
            </a:r>
            <a:r>
              <a:rPr lang="en-US" sz="2400" dirty="0"/>
              <a:t> </a:t>
            </a:r>
            <a:r>
              <a:rPr lang="en-US" sz="2400" dirty="0" err="1"/>
              <a:t>als</a:t>
            </a:r>
            <a:r>
              <a:rPr lang="en-US" sz="2400" dirty="0"/>
              <a:t> </a:t>
            </a:r>
            <a:r>
              <a:rPr lang="en-US" sz="2400" dirty="0">
                <a:solidFill>
                  <a:schemeClr val="accent1">
                    <a:lumMod val="50000"/>
                  </a:schemeClr>
                </a:solidFill>
              </a:rPr>
              <a:t>d</a:t>
            </a:r>
            <a:r>
              <a:rPr lang="en-US" sz="2400" dirty="0"/>
              <a:t> </a:t>
            </a:r>
            <a:r>
              <a:rPr lang="en-US" sz="2400" dirty="0" err="1"/>
              <a:t>Werten</a:t>
            </a:r>
            <a:r>
              <a:rPr lang="en-US" sz="2400" dirty="0"/>
              <a:t> </a:t>
            </a:r>
            <a:r>
              <a:rPr lang="en-US" sz="2400" dirty="0" err="1"/>
              <a:t>beschreiben</a:t>
            </a:r>
            <a:r>
              <a:rPr lang="en-US" sz="2400" dirty="0" smtClean="0"/>
              <a:t>?</a:t>
            </a:r>
          </a:p>
          <a:p>
            <a:r>
              <a:rPr lang="en-US" sz="2400" dirty="0" err="1"/>
              <a:t>Nehme</a:t>
            </a:r>
            <a:r>
              <a:rPr lang="en-US" sz="2400" dirty="0"/>
              <a:t> </a:t>
            </a:r>
            <a:r>
              <a:rPr lang="en-US" sz="2400" dirty="0" err="1"/>
              <a:t>weiteren</a:t>
            </a:r>
            <a:r>
              <a:rPr lang="en-US" sz="2400" dirty="0"/>
              <a:t> Vector </a:t>
            </a:r>
            <a:r>
              <a:rPr lang="en-US" sz="2400" dirty="0" smtClean="0">
                <a:solidFill>
                  <a:srgbClr val="C00000"/>
                </a:solidFill>
              </a:rPr>
              <a:t>a</a:t>
            </a:r>
          </a:p>
          <a:p>
            <a:r>
              <a:rPr lang="en-US" sz="2400" dirty="0" err="1"/>
              <a:t>Betrachte</a:t>
            </a:r>
            <a:r>
              <a:rPr lang="en-US" sz="2400" dirty="0"/>
              <a:t> </a:t>
            </a:r>
            <a:r>
              <a:rPr lang="en-US" sz="2400" dirty="0" err="1"/>
              <a:t>Skalarprodukt</a:t>
            </a:r>
            <a:r>
              <a:rPr lang="en-US" sz="2400" dirty="0"/>
              <a:t> </a:t>
            </a:r>
            <a:r>
              <a:rPr lang="en-US" sz="2400" dirty="0" smtClean="0">
                <a:solidFill>
                  <a:srgbClr val="00B050"/>
                </a:solidFill>
              </a:rPr>
              <a:t>a </a:t>
            </a:r>
            <a:r>
              <a:rPr lang="en-US" sz="2400" dirty="0">
                <a:solidFill>
                  <a:srgbClr val="00B050"/>
                </a:solidFill>
              </a:rPr>
              <a:t>·</a:t>
            </a:r>
            <a:r>
              <a:rPr lang="en-US" sz="2400" dirty="0" smtClean="0">
                <a:solidFill>
                  <a:srgbClr val="00B050"/>
                </a:solidFill>
              </a:rPr>
              <a:t> </a:t>
            </a:r>
            <a:r>
              <a:rPr lang="en-US" sz="2400" dirty="0">
                <a:solidFill>
                  <a:srgbClr val="00B050"/>
                </a:solidFill>
              </a:rPr>
              <a:t>v</a:t>
            </a:r>
            <a:endParaRPr lang="en-US" sz="2400" dirty="0" smtClean="0">
              <a:solidFill>
                <a:srgbClr val="00B050"/>
              </a:solidFill>
            </a:endParaRPr>
          </a:p>
          <a:p>
            <a:r>
              <a:rPr lang="en-US" sz="2400" dirty="0" err="1" smtClean="0"/>
              <a:t>Ähnliche</a:t>
            </a:r>
            <a:r>
              <a:rPr lang="en-US" sz="2400" dirty="0" smtClean="0"/>
              <a:t> </a:t>
            </a:r>
            <a:r>
              <a:rPr lang="en-US" sz="2400" dirty="0" err="1"/>
              <a:t>Vektoren</a:t>
            </a:r>
            <a:r>
              <a:rPr lang="en-US" sz="2400" dirty="0"/>
              <a:t> </a:t>
            </a:r>
            <a:r>
              <a:rPr lang="en-US" sz="2400" dirty="0" smtClean="0">
                <a:solidFill>
                  <a:schemeClr val="accent1">
                    <a:lumMod val="50000"/>
                  </a:schemeClr>
                </a:solidFill>
              </a:rPr>
              <a:t>v</a:t>
            </a:r>
            <a:r>
              <a:rPr lang="en-US" sz="2400" dirty="0" smtClean="0"/>
              <a:t> </a:t>
            </a:r>
            <a:r>
              <a:rPr lang="en-US" sz="2400" dirty="0" err="1" smtClean="0"/>
              <a:t>haben</a:t>
            </a:r>
            <a:r>
              <a:rPr lang="en-US" sz="2400" dirty="0" smtClean="0"/>
              <a:t>  </a:t>
            </a:r>
            <a:r>
              <a:rPr lang="en-US" sz="2400" dirty="0" err="1" smtClean="0"/>
              <a:t>ähnliche</a:t>
            </a:r>
            <a:r>
              <a:rPr lang="en-US" sz="2400" dirty="0" smtClean="0"/>
              <a:t> </a:t>
            </a:r>
            <a:r>
              <a:rPr lang="en-US" sz="2400" dirty="0" err="1" smtClean="0"/>
              <a:t>Werte</a:t>
            </a:r>
            <a:r>
              <a:rPr lang="en-US" sz="2400" dirty="0"/>
              <a:t> </a:t>
            </a:r>
            <a:r>
              <a:rPr lang="en-US" sz="2400" dirty="0" smtClean="0">
                <a:solidFill>
                  <a:srgbClr val="00B050"/>
                </a:solidFill>
              </a:rPr>
              <a:t>a </a:t>
            </a:r>
            <a:r>
              <a:rPr lang="en-US" sz="2400" dirty="0">
                <a:solidFill>
                  <a:srgbClr val="00B050"/>
                </a:solidFill>
              </a:rPr>
              <a:t>·</a:t>
            </a:r>
            <a:r>
              <a:rPr lang="en-US" sz="2400" dirty="0" smtClean="0">
                <a:solidFill>
                  <a:srgbClr val="00B050"/>
                </a:solidFill>
              </a:rPr>
              <a:t> v</a:t>
            </a:r>
          </a:p>
          <a:p>
            <a:r>
              <a:rPr lang="en-US" sz="2400" dirty="0"/>
              <a:t>Also, </a:t>
            </a:r>
            <a:r>
              <a:rPr lang="en-US" sz="2400" dirty="0" err="1"/>
              <a:t>erste</a:t>
            </a:r>
            <a:r>
              <a:rPr lang="en-US" sz="2400" dirty="0"/>
              <a:t> </a:t>
            </a:r>
            <a:r>
              <a:rPr lang="en-US" sz="2400" dirty="0" err="1"/>
              <a:t>Idee</a:t>
            </a:r>
            <a:r>
              <a:rPr lang="en-US" sz="2400" dirty="0"/>
              <a:t> </a:t>
            </a:r>
            <a:r>
              <a:rPr lang="en-US" sz="2400" dirty="0" err="1" smtClean="0"/>
              <a:t>für</a:t>
            </a:r>
            <a:r>
              <a:rPr lang="en-US" sz="2400" dirty="0" smtClean="0"/>
              <a:t> </a:t>
            </a:r>
            <a:r>
              <a:rPr lang="en-US" sz="2400" dirty="0" err="1"/>
              <a:t>Hashfunktion</a:t>
            </a:r>
            <a:r>
              <a:rPr lang="en-US" sz="2400" dirty="0"/>
              <a:t>: </a:t>
            </a:r>
            <a:r>
              <a:rPr lang="en-US" sz="2400" dirty="0" smtClean="0">
                <a:solidFill>
                  <a:schemeClr val="accent1">
                    <a:lumMod val="50000"/>
                  </a:schemeClr>
                </a:solidFill>
              </a:rPr>
              <a:t>h(v) </a:t>
            </a:r>
            <a:r>
              <a:rPr lang="en-US" sz="2400" dirty="0">
                <a:solidFill>
                  <a:schemeClr val="accent1">
                    <a:lumMod val="50000"/>
                  </a:schemeClr>
                </a:solidFill>
              </a:rPr>
              <a:t>:= </a:t>
            </a:r>
            <a:r>
              <a:rPr lang="en-US" sz="2400" dirty="0" smtClean="0">
                <a:solidFill>
                  <a:schemeClr val="accent1">
                    <a:lumMod val="50000"/>
                  </a:schemeClr>
                </a:solidFill>
              </a:rPr>
              <a:t>⌊a </a:t>
            </a:r>
            <a:r>
              <a:rPr lang="en-US" sz="2400" dirty="0">
                <a:solidFill>
                  <a:schemeClr val="accent1">
                    <a:lumMod val="50000"/>
                  </a:schemeClr>
                </a:solidFill>
              </a:rPr>
              <a:t>· v</a:t>
            </a:r>
            <a:r>
              <a:rPr lang="en-US" sz="2400" dirty="0" smtClean="0">
                <a:solidFill>
                  <a:schemeClr val="accent1">
                    <a:lumMod val="50000"/>
                  </a:schemeClr>
                </a:solidFill>
              </a:rPr>
              <a:t>⌋ </a:t>
            </a:r>
            <a:endParaRPr lang="en-US" sz="2400" dirty="0">
              <a:solidFill>
                <a:schemeClr val="accent1">
                  <a:lumMod val="50000"/>
                </a:schemeClr>
              </a:solidFill>
            </a:endParaRPr>
          </a:p>
          <a:p>
            <a:endParaRPr lang="en-US" sz="2400" dirty="0"/>
          </a:p>
          <a:p>
            <a:endParaRPr lang="en-US" sz="2400" dirty="0"/>
          </a:p>
          <a:p>
            <a:endParaRPr lang="en-US" sz="2400" dirty="0"/>
          </a:p>
          <a:p>
            <a:endParaRPr lang="en-US" sz="2400"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67</a:t>
            </a:fld>
            <a:endParaRPr lang="de-DE"/>
          </a:p>
        </p:txBody>
      </p:sp>
      <p:cxnSp>
        <p:nvCxnSpPr>
          <p:cNvPr id="6" name="Straight Arrow Connector 5"/>
          <p:cNvCxnSpPr/>
          <p:nvPr/>
        </p:nvCxnSpPr>
        <p:spPr>
          <a:xfrm flipV="1">
            <a:off x="971600" y="2996952"/>
            <a:ext cx="2304256" cy="1584176"/>
          </a:xfrm>
          <a:prstGeom prst="straightConnector1">
            <a:avLst/>
          </a:prstGeom>
          <a:ln w="34925">
            <a:solidFill>
              <a:srgbClr val="0F05FF"/>
            </a:solidFill>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flipV="1">
            <a:off x="971600" y="1484784"/>
            <a:ext cx="1584176" cy="3096344"/>
          </a:xfrm>
          <a:prstGeom prst="straightConnector1">
            <a:avLst/>
          </a:prstGeom>
          <a:ln w="34925">
            <a:solidFill>
              <a:srgbClr val="C00000"/>
            </a:solidFill>
            <a:prstDash val="dash"/>
            <a:tailEnd type="triangle"/>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123728" y="2348880"/>
            <a:ext cx="1152128" cy="648072"/>
          </a:xfrm>
          <a:prstGeom prst="line">
            <a:avLst/>
          </a:prstGeom>
          <a:ln w="34925">
            <a:solidFill>
              <a:srgbClr val="00B050"/>
            </a:solidFill>
            <a:prstDash val="sysDot"/>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V="1">
            <a:off x="971600" y="2348880"/>
            <a:ext cx="1152128" cy="2232248"/>
          </a:xfrm>
          <a:prstGeom prst="straightConnector1">
            <a:avLst/>
          </a:prstGeom>
          <a:ln w="34925">
            <a:solidFill>
              <a:srgbClr val="228F46"/>
            </a:solidFill>
            <a:tailEnd type="triangle"/>
          </a:ln>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23" name="TextBox 22"/>
          <p:cNvSpPr txBox="1"/>
          <p:nvPr/>
        </p:nvSpPr>
        <p:spPr>
          <a:xfrm>
            <a:off x="2411760" y="3717032"/>
            <a:ext cx="295274" cy="369332"/>
          </a:xfrm>
          <a:prstGeom prst="rect">
            <a:avLst/>
          </a:prstGeom>
          <a:noFill/>
        </p:spPr>
        <p:txBody>
          <a:bodyPr wrap="none" rtlCol="0">
            <a:spAutoFit/>
          </a:bodyPr>
          <a:lstStyle/>
          <a:p>
            <a:r>
              <a:rPr lang="en-US" dirty="0" smtClean="0">
                <a:solidFill>
                  <a:srgbClr val="0F05FF"/>
                </a:solidFill>
              </a:rPr>
              <a:t>v</a:t>
            </a:r>
            <a:endParaRPr lang="en-US" dirty="0">
              <a:solidFill>
                <a:srgbClr val="0F05FF"/>
              </a:solidFill>
            </a:endParaRPr>
          </a:p>
        </p:txBody>
      </p:sp>
      <p:sp>
        <p:nvSpPr>
          <p:cNvPr id="24" name="TextBox 23"/>
          <p:cNvSpPr txBox="1"/>
          <p:nvPr/>
        </p:nvSpPr>
        <p:spPr>
          <a:xfrm>
            <a:off x="1763688" y="1844824"/>
            <a:ext cx="295274" cy="369332"/>
          </a:xfrm>
          <a:prstGeom prst="rect">
            <a:avLst/>
          </a:prstGeom>
          <a:noFill/>
        </p:spPr>
        <p:txBody>
          <a:bodyPr wrap="none" rtlCol="0">
            <a:spAutoFit/>
          </a:bodyPr>
          <a:lstStyle/>
          <a:p>
            <a:r>
              <a:rPr lang="en-US" dirty="0" smtClean="0">
                <a:solidFill>
                  <a:srgbClr val="C00000"/>
                </a:solidFill>
              </a:rPr>
              <a:t>a</a:t>
            </a:r>
            <a:endParaRPr lang="en-US" dirty="0">
              <a:solidFill>
                <a:srgbClr val="C00000"/>
              </a:solidFill>
            </a:endParaRPr>
          </a:p>
        </p:txBody>
      </p:sp>
      <p:sp>
        <p:nvSpPr>
          <p:cNvPr id="25" name="TextBox 24"/>
          <p:cNvSpPr txBox="1"/>
          <p:nvPr/>
        </p:nvSpPr>
        <p:spPr>
          <a:xfrm>
            <a:off x="971600" y="3284984"/>
            <a:ext cx="369012" cy="369332"/>
          </a:xfrm>
          <a:prstGeom prst="rect">
            <a:avLst/>
          </a:prstGeom>
          <a:noFill/>
        </p:spPr>
        <p:txBody>
          <a:bodyPr wrap="none" rtlCol="0">
            <a:spAutoFit/>
          </a:bodyPr>
          <a:lstStyle/>
          <a:p>
            <a:r>
              <a:rPr lang="en-US" dirty="0" err="1" smtClean="0">
                <a:solidFill>
                  <a:srgbClr val="228F46"/>
                </a:solidFill>
              </a:rPr>
              <a:t>v</a:t>
            </a:r>
            <a:r>
              <a:rPr lang="en-US" baseline="-25000" dirty="0" err="1" smtClean="0">
                <a:solidFill>
                  <a:srgbClr val="228F46"/>
                </a:solidFill>
              </a:rPr>
              <a:t>a</a:t>
            </a:r>
            <a:endParaRPr lang="en-US" baseline="-25000" dirty="0">
              <a:solidFill>
                <a:srgbClr val="228F46"/>
              </a:solidFill>
            </a:endParaRPr>
          </a:p>
        </p:txBody>
      </p:sp>
    </p:spTree>
    <p:extLst>
      <p:ext uri="{BB962C8B-B14F-4D97-AF65-F5344CB8AC3E}">
        <p14:creationId xmlns:p14="http://schemas.microsoft.com/office/powerpoint/2010/main" val="210147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LSH: </a:t>
            </a:r>
            <a:r>
              <a:rPr lang="en-US" dirty="0" err="1" smtClean="0"/>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437" y="1340768"/>
            <a:ext cx="5358547" cy="3469432"/>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68</a:t>
            </a:fld>
            <a:endParaRPr lang="de-DE"/>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396" y="1187187"/>
            <a:ext cx="2873257" cy="5153124"/>
          </a:xfrm>
          <a:prstGeom prst="rect">
            <a:avLst/>
          </a:prstGeom>
        </p:spPr>
      </p:pic>
      <p:sp>
        <p:nvSpPr>
          <p:cNvPr id="7" name="TextBox 6"/>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9651799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3" name="Content Placeholder 2"/>
          <p:cNvSpPr>
            <a:spLocks noGrp="1"/>
          </p:cNvSpPr>
          <p:nvPr>
            <p:ph idx="1"/>
          </p:nvPr>
        </p:nvSpPr>
        <p:spPr>
          <a:xfrm>
            <a:off x="457200" y="1196975"/>
            <a:ext cx="6011233" cy="4968875"/>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err="1" smtClean="0"/>
              <a:t>Wir</a:t>
            </a:r>
            <a:r>
              <a:rPr lang="en-US" dirty="0" smtClean="0"/>
              <a:t> </a:t>
            </a:r>
            <a:r>
              <a:rPr lang="en-US" dirty="0" err="1"/>
              <a:t>interpretieren</a:t>
            </a:r>
            <a:r>
              <a:rPr lang="en-US" dirty="0"/>
              <a:t> die </a:t>
            </a:r>
            <a:r>
              <a:rPr lang="en-US" dirty="0" err="1"/>
              <a:t>Hashwerte</a:t>
            </a:r>
            <a:r>
              <a:rPr lang="en-US" dirty="0"/>
              <a:t> </a:t>
            </a:r>
            <a:r>
              <a:rPr lang="en-US" dirty="0" err="1"/>
              <a:t>als</a:t>
            </a:r>
            <a:r>
              <a:rPr lang="en-US" dirty="0"/>
              <a:t> Label der Buckets, in die </a:t>
            </a:r>
            <a:r>
              <a:rPr lang="en-US" dirty="0" err="1"/>
              <a:t>wir</a:t>
            </a:r>
            <a:r>
              <a:rPr lang="en-US" dirty="0"/>
              <a:t> die </a:t>
            </a:r>
            <a:r>
              <a:rPr lang="en-US" dirty="0" err="1"/>
              <a:t>Objekte</a:t>
            </a:r>
            <a:r>
              <a:rPr lang="en-US" dirty="0"/>
              <a:t> (</a:t>
            </a:r>
            <a:r>
              <a:rPr lang="en-US" dirty="0" err="1"/>
              <a:t>Vektoren</a:t>
            </a:r>
            <a:r>
              <a:rPr lang="en-US" dirty="0"/>
              <a:t>) </a:t>
            </a:r>
            <a:r>
              <a:rPr lang="en-US" dirty="0" err="1"/>
              <a:t>stecken</a:t>
            </a:r>
            <a:r>
              <a:rPr lang="en-US" dirty="0"/>
              <a:t>.... </a:t>
            </a:r>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69</a:t>
            </a:fld>
            <a:endParaRPr lang="de-DE"/>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193504"/>
            <a:ext cx="2199424" cy="5056943"/>
          </a:xfrm>
          <a:prstGeom prst="rect">
            <a:avLst/>
          </a:prstGeom>
        </p:spPr>
      </p:pic>
      <p:sp>
        <p:nvSpPr>
          <p:cNvPr id="7" name="TextBox 6"/>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37906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de-DE" dirty="0" smtClean="0"/>
              <a:t>Erster Ansatz (3)</a:t>
            </a:r>
            <a:endParaRPr lang="de-DE" dirty="0"/>
          </a:p>
        </p:txBody>
      </p:sp>
      <p:sp>
        <p:nvSpPr>
          <p:cNvPr id="51203" name="Rectangle 3"/>
          <p:cNvSpPr>
            <a:spLocks noGrp="1" noChangeArrowheads="1"/>
          </p:cNvSpPr>
          <p:nvPr>
            <p:ph idx="1"/>
          </p:nvPr>
        </p:nvSpPr>
        <p:spPr/>
        <p:txBody>
          <a:bodyPr>
            <a:normAutofit lnSpcReduction="10000"/>
          </a:bodyPr>
          <a:lstStyle/>
          <a:p>
            <a:pPr>
              <a:buFont typeface="Wingdings 2" pitchFamily="-107" charset="2"/>
              <a:buChar char=""/>
              <a:defRPr/>
            </a:pPr>
            <a:r>
              <a:rPr lang="de-DE" b="1" dirty="0" smtClean="0">
                <a:solidFill>
                  <a:srgbClr val="0000FF"/>
                </a:solidFill>
              </a:rPr>
              <a:t>|S| = 1 Milliarde E-Mail-Adressen</a:t>
            </a:r>
          </a:p>
          <a:p>
            <a:pPr>
              <a:buFont typeface="Wingdings 2" pitchFamily="-107" charset="2"/>
              <a:buChar char=""/>
              <a:defRPr/>
            </a:pPr>
            <a:r>
              <a:rPr lang="de-DE" b="1" dirty="0" smtClean="0">
                <a:solidFill>
                  <a:srgbClr val="0000FF"/>
                </a:solidFill>
              </a:rPr>
              <a:t>|B|= 1GB = 8 Milliarden Bits</a:t>
            </a:r>
          </a:p>
          <a:p>
            <a:pPr lvl="8">
              <a:buFont typeface="Wingdings 2" pitchFamily="-107" charset="2"/>
              <a:buChar char=""/>
              <a:defRPr/>
            </a:pPr>
            <a:endParaRPr lang="de-DE" dirty="0" smtClean="0"/>
          </a:p>
          <a:p>
            <a:pPr>
              <a:buFont typeface="Wingdings 2" pitchFamily="-107" charset="2"/>
              <a:buChar char=""/>
              <a:defRPr/>
            </a:pPr>
            <a:r>
              <a:rPr lang="de-DE" dirty="0" smtClean="0"/>
              <a:t>Falls die E-Mail-Adresse in </a:t>
            </a:r>
            <a:r>
              <a:rPr lang="de-DE" b="1" i="1" dirty="0" smtClean="0"/>
              <a:t>S</a:t>
            </a:r>
            <a:r>
              <a:rPr lang="de-DE" dirty="0" smtClean="0"/>
              <a:t> ist, wird sie sicher auf ein Bitfeldelement </a:t>
            </a:r>
            <a:r>
              <a:rPr lang="de-DE" dirty="0" err="1" smtClean="0"/>
              <a:t>gehasht</a:t>
            </a:r>
            <a:r>
              <a:rPr lang="de-DE" dirty="0" smtClean="0"/>
              <a:t>, das mit </a:t>
            </a:r>
            <a:r>
              <a:rPr lang="de-DE" b="1" dirty="0" smtClean="0"/>
              <a:t>1</a:t>
            </a:r>
            <a:r>
              <a:rPr lang="de-DE" dirty="0" smtClean="0"/>
              <a:t> besetzt ist, </a:t>
            </a:r>
            <a:br>
              <a:rPr lang="de-DE" dirty="0" smtClean="0"/>
            </a:br>
            <a:r>
              <a:rPr lang="de-DE" dirty="0" smtClean="0"/>
              <a:t>so wird sie immer durchgelassen (</a:t>
            </a:r>
            <a:r>
              <a:rPr lang="de-DE" b="1" i="1" dirty="0" smtClean="0">
                <a:solidFill>
                  <a:srgbClr val="D60093"/>
                </a:solidFill>
              </a:rPr>
              <a:t>keine falsch-negativen Resultate</a:t>
            </a:r>
            <a:r>
              <a:rPr lang="de-DE" dirty="0" smtClean="0"/>
              <a:t>)</a:t>
            </a:r>
          </a:p>
          <a:p>
            <a:pPr lvl="8">
              <a:buFont typeface="Wingdings 2" pitchFamily="-107" charset="2"/>
              <a:buChar char=""/>
              <a:defRPr/>
            </a:pPr>
            <a:endParaRPr lang="de-DE" dirty="0" smtClean="0"/>
          </a:p>
          <a:p>
            <a:pPr>
              <a:buFont typeface="Wingdings 2" pitchFamily="-107" charset="2"/>
              <a:buChar char=""/>
              <a:defRPr/>
            </a:pPr>
            <a:r>
              <a:rPr lang="de-DE" dirty="0" smtClean="0"/>
              <a:t>Ungefähr </a:t>
            </a:r>
            <a:r>
              <a:rPr lang="de-DE" b="1" dirty="0" smtClean="0"/>
              <a:t>1/8</a:t>
            </a:r>
            <a:r>
              <a:rPr lang="de-DE" dirty="0" smtClean="0"/>
              <a:t> der Bits sind mit </a:t>
            </a:r>
            <a:r>
              <a:rPr lang="de-DE" b="1" dirty="0" smtClean="0"/>
              <a:t>1</a:t>
            </a:r>
            <a:r>
              <a:rPr lang="de-DE" dirty="0" smtClean="0"/>
              <a:t> besetzt, also werden ca. </a:t>
            </a:r>
            <a:r>
              <a:rPr lang="de-DE" b="1" dirty="0" smtClean="0"/>
              <a:t>1/8</a:t>
            </a:r>
            <a:r>
              <a:rPr lang="de-DE" dirty="0" smtClean="0"/>
              <a:t> der </a:t>
            </a:r>
            <a:r>
              <a:rPr lang="de-DE" dirty="0" err="1" smtClean="0"/>
              <a:t>Addressen</a:t>
            </a:r>
            <a:r>
              <a:rPr lang="de-DE" dirty="0" smtClean="0"/>
              <a:t> nicht in </a:t>
            </a:r>
            <a:r>
              <a:rPr lang="de-DE" b="1" i="1" dirty="0" smtClean="0"/>
              <a:t>S</a:t>
            </a:r>
            <a:r>
              <a:rPr lang="de-DE" b="1" dirty="0" smtClean="0"/>
              <a:t> </a:t>
            </a:r>
            <a:r>
              <a:rPr lang="de-DE" dirty="0" smtClean="0"/>
              <a:t>durchgelassen (</a:t>
            </a:r>
            <a:r>
              <a:rPr lang="de-DE" b="1" i="1" dirty="0" smtClean="0">
                <a:solidFill>
                  <a:srgbClr val="D60093"/>
                </a:solidFill>
              </a:rPr>
              <a:t>falsch- positive Resultate</a:t>
            </a:r>
            <a:r>
              <a:rPr lang="de-DE" dirty="0" smtClean="0"/>
              <a:t>)</a:t>
            </a:r>
          </a:p>
          <a:p>
            <a:pPr lvl="1">
              <a:buFont typeface="Wingdings" pitchFamily="-107" charset="2"/>
              <a:buChar char="§"/>
              <a:defRPr/>
            </a:pPr>
            <a:r>
              <a:rPr lang="de-DE" dirty="0" smtClean="0"/>
              <a:t>Tatsächliche sind es weniger als </a:t>
            </a:r>
            <a:r>
              <a:rPr lang="de-DE" b="1" dirty="0" smtClean="0"/>
              <a:t>1/8</a:t>
            </a:r>
            <a:r>
              <a:rPr lang="de-DE" dirty="0" smtClean="0"/>
              <a:t>, weil mehr als eine Adresse auf das gleiche Bit </a:t>
            </a:r>
            <a:r>
              <a:rPr lang="de-DE" dirty="0" err="1" smtClean="0"/>
              <a:t>gehasht</a:t>
            </a:r>
            <a:r>
              <a:rPr lang="de-DE" dirty="0" smtClean="0"/>
              <a:t> wird</a:t>
            </a:r>
          </a:p>
        </p:txBody>
      </p:sp>
      <p:sp>
        <p:nvSpPr>
          <p:cNvPr id="16386" name="Slide Number Placeholder 5"/>
          <p:cNvSpPr>
            <a:spLocks noGrp="1"/>
          </p:cNvSpPr>
          <p:nvPr>
            <p:ph type="sldNum" sz="quarter" idx="12"/>
          </p:nvPr>
        </p:nvSpPr>
        <p:spPr bwMode="auto">
          <a:noFill/>
          <a:ln>
            <a:miter lim="800000"/>
            <a:headEnd/>
            <a:tailEnd/>
          </a:ln>
        </p:spPr>
        <p:txBody>
          <a:bodyPr/>
          <a:lstStyle/>
          <a:p>
            <a:fld id="{9C6BFFAB-88D8-4101-BF37-20900759512F}" type="slidenum">
              <a:rPr lang="de-DE" smtClean="0">
                <a:latin typeface="Calibri" pitchFamily="34" charset="0"/>
                <a:ea typeface="ＭＳ Ｐゴシック" pitchFamily="34" charset="-128"/>
              </a:rPr>
              <a:pPr/>
              <a:t>7</a:t>
            </a:fld>
            <a:endParaRPr lang="de-DE" dirty="0" smtClean="0">
              <a:latin typeface="Calibri" pitchFamily="34" charset="0"/>
              <a:ea typeface="ＭＳ Ｐゴシック" pitchFamily="34" charset="-128"/>
            </a:endParaRPr>
          </a:p>
        </p:txBody>
      </p:sp>
      <p:sp>
        <p:nvSpPr>
          <p:cNvPr id="7"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193318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533" y="1196975"/>
            <a:ext cx="7178934"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70</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7141031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7987" y="1196752"/>
            <a:ext cx="228992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71</a:t>
            </a:fld>
            <a:endParaRPr lang="de-DE"/>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7" name="TextBox 6"/>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7930898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815" y="1196975"/>
            <a:ext cx="672837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72</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6944745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73</a:t>
            </a:fld>
            <a:endParaRPr lang="de-DE"/>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5437" y="1340768"/>
            <a:ext cx="5358547" cy="3469432"/>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7543" y="1187395"/>
            <a:ext cx="2448324" cy="5178400"/>
          </a:xfrm>
          <a:prstGeom prst="rect">
            <a:avLst/>
          </a:prstGeom>
        </p:spPr>
      </p:pic>
      <p:sp>
        <p:nvSpPr>
          <p:cNvPr id="7" name="TextBox 6"/>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12539089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9197" y="1196975"/>
            <a:ext cx="7145606"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74</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8667580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680" y="1196975"/>
            <a:ext cx="7718640"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75</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7" name="TextBox 6"/>
          <p:cNvSpPr txBox="1"/>
          <p:nvPr/>
        </p:nvSpPr>
        <p:spPr>
          <a:xfrm>
            <a:off x="4084867" y="2353991"/>
            <a:ext cx="232756" cy="369332"/>
          </a:xfrm>
          <a:prstGeom prst="rect">
            <a:avLst/>
          </a:prstGeom>
          <a:noFill/>
        </p:spPr>
        <p:txBody>
          <a:bodyPr wrap="none" rtlCol="0">
            <a:spAutoFit/>
          </a:bodyPr>
          <a:lstStyle/>
          <a:p>
            <a:r>
              <a:rPr lang="en-US" smtClean="0"/>
              <a:t>,</a:t>
            </a:r>
            <a:endParaRPr lang="en-US"/>
          </a:p>
        </p:txBody>
      </p:sp>
    </p:spTree>
    <p:extLst>
      <p:ext uri="{BB962C8B-B14F-4D97-AF65-F5344CB8AC3E}">
        <p14:creationId xmlns:p14="http://schemas.microsoft.com/office/powerpoint/2010/main" val="12216410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6588" y="1221164"/>
            <a:ext cx="7554292" cy="4587386"/>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76</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3" name="TextBox 2"/>
          <p:cNvSpPr txBox="1"/>
          <p:nvPr/>
        </p:nvSpPr>
        <p:spPr>
          <a:xfrm>
            <a:off x="4084867" y="2353991"/>
            <a:ext cx="232756" cy="369332"/>
          </a:xfrm>
          <a:prstGeom prst="rect">
            <a:avLst/>
          </a:prstGeom>
          <a:noFill/>
        </p:spPr>
        <p:txBody>
          <a:bodyPr wrap="none" rtlCol="0">
            <a:spAutoFit/>
          </a:bodyPr>
          <a:lstStyle/>
          <a:p>
            <a:r>
              <a:rPr lang="en-US" smtClean="0"/>
              <a:t>,</a:t>
            </a:r>
            <a:endParaRPr lang="en-US"/>
          </a:p>
        </p:txBody>
      </p:sp>
    </p:spTree>
    <p:extLst>
      <p:ext uri="{BB962C8B-B14F-4D97-AF65-F5344CB8AC3E}">
        <p14:creationId xmlns:p14="http://schemas.microsoft.com/office/powerpoint/2010/main" val="296254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LSH: </a:t>
            </a:r>
            <a:r>
              <a:rPr lang="en-US" dirty="0" err="1"/>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226" y="1196975"/>
            <a:ext cx="7601548" cy="4968875"/>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77</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7" name="TextBox 6"/>
          <p:cNvSpPr txBox="1"/>
          <p:nvPr/>
        </p:nvSpPr>
        <p:spPr>
          <a:xfrm>
            <a:off x="4084867" y="2353991"/>
            <a:ext cx="232756" cy="369332"/>
          </a:xfrm>
          <a:prstGeom prst="rect">
            <a:avLst/>
          </a:prstGeom>
          <a:noFill/>
        </p:spPr>
        <p:txBody>
          <a:bodyPr wrap="none" rtlCol="0">
            <a:spAutoFit/>
          </a:bodyPr>
          <a:lstStyle/>
          <a:p>
            <a:r>
              <a:rPr lang="en-US" smtClean="0"/>
              <a:t>,</a:t>
            </a:r>
            <a:endParaRPr lang="en-US"/>
          </a:p>
        </p:txBody>
      </p:sp>
    </p:spTree>
    <p:extLst>
      <p:ext uri="{BB962C8B-B14F-4D97-AF65-F5344CB8AC3E}">
        <p14:creationId xmlns:p14="http://schemas.microsoft.com/office/powerpoint/2010/main" val="18459803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Eine</a:t>
            </a:r>
            <a:r>
              <a:rPr lang="en-US" dirty="0" smtClean="0"/>
              <a:t> </a:t>
            </a:r>
            <a:r>
              <a:rPr lang="en-US" dirty="0" err="1" smtClean="0"/>
              <a:t>bekannte</a:t>
            </a:r>
            <a:r>
              <a:rPr lang="en-US" dirty="0" smtClean="0"/>
              <a:t> LSH-</a:t>
            </a:r>
            <a:r>
              <a:rPr lang="en-US" dirty="0" err="1" smtClean="0"/>
              <a:t>Variante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433512"/>
            <a:ext cx="7988300" cy="44958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78</a:t>
            </a:fld>
            <a:endParaRPr lang="de-DE"/>
          </a:p>
        </p:txBody>
      </p:sp>
      <p:sp>
        <p:nvSpPr>
          <p:cNvPr id="7" name="Rectangle 6"/>
          <p:cNvSpPr/>
          <p:nvPr/>
        </p:nvSpPr>
        <p:spPr>
          <a:xfrm>
            <a:off x="2411760" y="6258037"/>
            <a:ext cx="4572000" cy="400110"/>
          </a:xfrm>
          <a:prstGeom prst="rect">
            <a:avLst/>
          </a:prstGeom>
        </p:spPr>
        <p:txBody>
          <a:bodyPr>
            <a:spAutoFit/>
          </a:bodyPr>
          <a:lstStyle/>
          <a:p>
            <a:r>
              <a:rPr lang="en-US" sz="1000" dirty="0">
                <a:solidFill>
                  <a:srgbClr val="0F05FF"/>
                </a:solidFill>
                <a:latin typeface="+mn-lt"/>
              </a:rPr>
              <a:t>M. </a:t>
            </a:r>
            <a:r>
              <a:rPr lang="en-US" sz="1000" dirty="0" err="1">
                <a:solidFill>
                  <a:srgbClr val="0F05FF"/>
                </a:solidFill>
                <a:latin typeface="+mn-lt"/>
              </a:rPr>
              <a:t>Datar</a:t>
            </a:r>
            <a:r>
              <a:rPr lang="en-US" sz="1000" dirty="0">
                <a:solidFill>
                  <a:srgbClr val="0F05FF"/>
                </a:solidFill>
                <a:latin typeface="+mn-lt"/>
              </a:rPr>
              <a:t> et al.: Locality-sensitive hashing scheme based on p-stable distributions. </a:t>
            </a:r>
          </a:p>
          <a:p>
            <a:r>
              <a:rPr lang="en-US" sz="1000" dirty="0">
                <a:solidFill>
                  <a:srgbClr val="0F05FF"/>
                </a:solidFill>
                <a:latin typeface="+mn-lt"/>
              </a:rPr>
              <a:t>Symposium on Computational Geometry, </a:t>
            </a:r>
            <a:r>
              <a:rPr lang="en-US" sz="1000" b="1" dirty="0">
                <a:solidFill>
                  <a:srgbClr val="FF0000"/>
                </a:solidFill>
                <a:latin typeface="+mn-lt"/>
              </a:rPr>
              <a:t>2004</a:t>
            </a:r>
            <a:r>
              <a:rPr lang="en-US" sz="1000" dirty="0" smtClean="0">
                <a:solidFill>
                  <a:srgbClr val="0F05FF"/>
                </a:solidFill>
                <a:latin typeface="+mn-lt"/>
              </a:rPr>
              <a:t>.</a:t>
            </a:r>
            <a:endParaRPr lang="en-US" sz="1000" dirty="0">
              <a:solidFill>
                <a:srgbClr val="0F05FF"/>
              </a:solidFill>
              <a:effectLst/>
              <a:latin typeface="+mn-lt"/>
            </a:endParaRPr>
          </a:p>
        </p:txBody>
      </p:sp>
    </p:spTree>
    <p:extLst>
      <p:ext uri="{BB962C8B-B14F-4D97-AF65-F5344CB8AC3E}">
        <p14:creationId xmlns:p14="http://schemas.microsoft.com/office/powerpoint/2010/main" val="6962505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Objekte</a:t>
            </a:r>
            <a:r>
              <a:rPr lang="en-US" dirty="0"/>
              <a:t> den Hash-Buckets </a:t>
            </a:r>
            <a:r>
              <a:rPr lang="en-US" dirty="0" err="1" smtClean="0"/>
              <a:t>zuweisen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850" y="1293812"/>
            <a:ext cx="7988300" cy="4775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79</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3" name="Rectangle 2"/>
          <p:cNvSpPr/>
          <p:nvPr/>
        </p:nvSpPr>
        <p:spPr>
          <a:xfrm>
            <a:off x="577850" y="5229200"/>
            <a:ext cx="7988300"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8771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de-DE" dirty="0" smtClean="0"/>
              <a:t>Analyse: Werfen von Pfeilen (1)</a:t>
            </a:r>
            <a:endParaRPr lang="de-DE" dirty="0"/>
          </a:p>
        </p:txBody>
      </p:sp>
      <p:sp>
        <p:nvSpPr>
          <p:cNvPr id="17412" name="Rectangle 3"/>
          <p:cNvSpPr>
            <a:spLocks noGrp="1" noChangeArrowheads="1"/>
          </p:cNvSpPr>
          <p:nvPr>
            <p:ph idx="1"/>
          </p:nvPr>
        </p:nvSpPr>
        <p:spPr/>
        <p:txBody>
          <a:bodyPr/>
          <a:lstStyle/>
          <a:p>
            <a:r>
              <a:rPr lang="de-DE" b="1" dirty="0" smtClean="0"/>
              <a:t>Genauere Analyse der Anzahl </a:t>
            </a:r>
            <a:br>
              <a:rPr lang="de-DE" b="1" dirty="0" smtClean="0"/>
            </a:br>
            <a:r>
              <a:rPr lang="de-DE" b="1" dirty="0" smtClean="0">
                <a:solidFill>
                  <a:srgbClr val="D60093"/>
                </a:solidFill>
              </a:rPr>
              <a:t>falsch positiver Ausgaben </a:t>
            </a:r>
          </a:p>
          <a:p>
            <a:pPr lvl="8"/>
            <a:endParaRPr lang="de-DE" dirty="0" smtClean="0"/>
          </a:p>
          <a:p>
            <a:r>
              <a:rPr lang="de-DE" b="1" dirty="0" smtClean="0">
                <a:solidFill>
                  <a:srgbClr val="008000"/>
                </a:solidFill>
              </a:rPr>
              <a:t>Betrachtung:</a:t>
            </a:r>
            <a:r>
              <a:rPr lang="de-DE" dirty="0" smtClean="0">
                <a:solidFill>
                  <a:schemeClr val="accent2"/>
                </a:solidFill>
              </a:rPr>
              <a:t> </a:t>
            </a:r>
            <a:r>
              <a:rPr lang="de-DE" dirty="0" smtClean="0"/>
              <a:t>Wenn wir </a:t>
            </a:r>
            <a:r>
              <a:rPr lang="de-DE" b="1" i="1" dirty="0" smtClean="0"/>
              <a:t>m </a:t>
            </a:r>
            <a:r>
              <a:rPr lang="de-DE" dirty="0" smtClean="0"/>
              <a:t>Pfeile in </a:t>
            </a:r>
            <a:r>
              <a:rPr lang="de-DE" b="1" i="1" dirty="0" err="1" smtClean="0"/>
              <a:t>n</a:t>
            </a:r>
            <a:r>
              <a:rPr lang="de-DE" b="1" dirty="0" smtClean="0"/>
              <a:t> </a:t>
            </a:r>
            <a:r>
              <a:rPr lang="de-DE" dirty="0" smtClean="0"/>
              <a:t>gleichermaßen wahrscheinliche Zielfelder werfen, </a:t>
            </a:r>
            <a:r>
              <a:rPr lang="de-DE" b="1" dirty="0" smtClean="0">
                <a:solidFill>
                  <a:srgbClr val="008000"/>
                </a:solidFill>
              </a:rPr>
              <a:t>was ist die Wahrscheinlichkeit, dass ein </a:t>
            </a:r>
            <a:r>
              <a:rPr lang="de-DE" b="1" dirty="0" err="1" smtClean="0">
                <a:solidFill>
                  <a:srgbClr val="008000"/>
                </a:solidFill>
              </a:rPr>
              <a:t>Zielfeld</a:t>
            </a:r>
            <a:r>
              <a:rPr lang="de-DE" b="1" dirty="0" smtClean="0">
                <a:solidFill>
                  <a:srgbClr val="008000"/>
                </a:solidFill>
              </a:rPr>
              <a:t> mindestens einen Pfeil abbekommen?</a:t>
            </a:r>
          </a:p>
          <a:p>
            <a:pPr lvl="8"/>
            <a:endParaRPr lang="de-DE" dirty="0" smtClean="0"/>
          </a:p>
          <a:p>
            <a:r>
              <a:rPr lang="de-DE" b="1" dirty="0" smtClean="0">
                <a:solidFill>
                  <a:srgbClr val="0000FF"/>
                </a:solidFill>
              </a:rPr>
              <a:t>In unserem Fall:</a:t>
            </a:r>
          </a:p>
          <a:p>
            <a:pPr lvl="1"/>
            <a:r>
              <a:rPr lang="de-DE" b="1" dirty="0" smtClean="0"/>
              <a:t>Zielfelder </a:t>
            </a:r>
            <a:r>
              <a:rPr lang="de-DE" dirty="0" smtClean="0"/>
              <a:t>= Bits/Elemente des Hashfeldes</a:t>
            </a:r>
          </a:p>
          <a:p>
            <a:pPr lvl="1"/>
            <a:r>
              <a:rPr lang="de-DE" b="1" dirty="0" smtClean="0"/>
              <a:t>Pfeile </a:t>
            </a:r>
            <a:r>
              <a:rPr lang="de-DE" dirty="0" smtClean="0"/>
              <a:t>= Hashwerte der Eingabeelemente</a:t>
            </a:r>
          </a:p>
        </p:txBody>
      </p:sp>
      <p:sp>
        <p:nvSpPr>
          <p:cNvPr id="17410" name="Slide Number Placeholder 5"/>
          <p:cNvSpPr>
            <a:spLocks noGrp="1"/>
          </p:cNvSpPr>
          <p:nvPr>
            <p:ph type="sldNum" sz="quarter" idx="12"/>
          </p:nvPr>
        </p:nvSpPr>
        <p:spPr bwMode="auto">
          <a:noFill/>
          <a:ln>
            <a:miter lim="800000"/>
            <a:headEnd/>
            <a:tailEnd/>
          </a:ln>
        </p:spPr>
        <p:txBody>
          <a:bodyPr/>
          <a:lstStyle/>
          <a:p>
            <a:fld id="{BB31364D-2E19-4613-9815-A36C04C8721F}" type="slidenum">
              <a:rPr lang="de-DE" smtClean="0">
                <a:latin typeface="Calibri" pitchFamily="34" charset="0"/>
                <a:ea typeface="ＭＳ Ｐゴシック" pitchFamily="34" charset="-128"/>
              </a:rPr>
              <a:pPr/>
              <a:t>8</a:t>
            </a:fld>
            <a:endParaRPr lang="de-DE" dirty="0" smtClean="0">
              <a:latin typeface="Calibri" pitchFamily="34" charset="0"/>
              <a:ea typeface="ＭＳ Ｐゴシック" pitchFamily="34" charset="-128"/>
            </a:endParaRPr>
          </a:p>
        </p:txBody>
      </p:sp>
      <p:sp>
        <p:nvSpPr>
          <p:cNvPr id="7"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168476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Suche</a:t>
            </a:r>
            <a:r>
              <a:rPr lang="en-US" dirty="0"/>
              <a:t> </a:t>
            </a:r>
            <a:r>
              <a:rPr lang="en-US" dirty="0" err="1" smtClean="0"/>
              <a:t>nach</a:t>
            </a:r>
            <a:r>
              <a:rPr lang="en-US" dirty="0" smtClean="0"/>
              <a:t> </a:t>
            </a:r>
            <a:r>
              <a:rPr lang="en-US" dirty="0" err="1" smtClean="0"/>
              <a:t>ähnlichen</a:t>
            </a:r>
            <a:r>
              <a:rPr lang="en-US" dirty="0" smtClean="0"/>
              <a:t> </a:t>
            </a:r>
            <a:r>
              <a:rPr lang="en-US" dirty="0" err="1"/>
              <a:t>Objekten</a:t>
            </a:r>
            <a:r>
              <a:rPr lang="en-US" dirty="0"/>
              <a:t>: </a:t>
            </a:r>
            <a:r>
              <a:rPr lang="en-US" dirty="0" err="1" smtClean="0"/>
              <a:t>Beispiel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3250" y="1382712"/>
            <a:ext cx="7937500" cy="45974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80</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
        <p:nvSpPr>
          <p:cNvPr id="7" name="TextBox 6"/>
          <p:cNvSpPr txBox="1"/>
          <p:nvPr/>
        </p:nvSpPr>
        <p:spPr>
          <a:xfrm>
            <a:off x="5220072" y="4931876"/>
            <a:ext cx="232756" cy="369332"/>
          </a:xfrm>
          <a:prstGeom prst="rect">
            <a:avLst/>
          </a:prstGeom>
          <a:noFill/>
        </p:spPr>
        <p:txBody>
          <a:bodyPr wrap="none" rtlCol="0">
            <a:spAutoFit/>
          </a:bodyPr>
          <a:lstStyle/>
          <a:p>
            <a:r>
              <a:rPr lang="en-US" smtClean="0"/>
              <a:t>,</a:t>
            </a:r>
            <a:endParaRPr lang="en-US"/>
          </a:p>
        </p:txBody>
      </p:sp>
      <p:sp>
        <p:nvSpPr>
          <p:cNvPr id="3" name="Rectangle 2"/>
          <p:cNvSpPr/>
          <p:nvPr/>
        </p:nvSpPr>
        <p:spPr>
          <a:xfrm>
            <a:off x="603250" y="4509120"/>
            <a:ext cx="3752726" cy="42275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4764743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Mehrere</a:t>
            </a:r>
            <a:r>
              <a:rPr lang="en-US" dirty="0"/>
              <a:t> </a:t>
            </a:r>
            <a:r>
              <a:rPr lang="en-US" dirty="0" err="1"/>
              <a:t>Hashtabellen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700" y="1465262"/>
            <a:ext cx="7340600" cy="44323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81</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6210707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a:t>Anfrageverarbeitung</a:t>
            </a:r>
            <a:r>
              <a:rPr lang="en-US" sz="2800" dirty="0"/>
              <a:t>: </a:t>
            </a:r>
            <a:r>
              <a:rPr lang="en-US" sz="2800" dirty="0" err="1"/>
              <a:t>Suche</a:t>
            </a:r>
            <a:r>
              <a:rPr lang="en-US" sz="2800" dirty="0"/>
              <a:t> der K </a:t>
            </a:r>
            <a:r>
              <a:rPr lang="en-US" sz="2800" dirty="0" err="1" smtClean="0"/>
              <a:t>nächsten</a:t>
            </a:r>
            <a:r>
              <a:rPr lang="en-US" sz="2800" dirty="0" smtClean="0"/>
              <a:t> </a:t>
            </a:r>
            <a:r>
              <a:rPr lang="en-US" sz="2800" dirty="0" err="1"/>
              <a:t>Nachbarn</a:t>
            </a:r>
            <a:r>
              <a:rPr lang="en-US" sz="2800" dirty="0"/>
              <a:t> </a:t>
            </a:r>
            <a:br>
              <a:rPr lang="en-US" sz="2800" dirty="0"/>
            </a:b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250" y="1668462"/>
            <a:ext cx="7429500" cy="40259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82</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5742130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Beobachtungen</a:t>
            </a:r>
            <a:r>
              <a:rPr lang="en-US" dirty="0"/>
              <a:t>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0550" y="1357312"/>
            <a:ext cx="7962900" cy="4648200"/>
          </a:xfrm>
        </p:spPr>
      </p:pic>
      <p:sp>
        <p:nvSpPr>
          <p:cNvPr id="4" name="Slide Number Placeholder 3"/>
          <p:cNvSpPr>
            <a:spLocks noGrp="1"/>
          </p:cNvSpPr>
          <p:nvPr>
            <p:ph type="sldNum" sz="quarter" idx="12"/>
          </p:nvPr>
        </p:nvSpPr>
        <p:spPr/>
        <p:txBody>
          <a:bodyPr/>
          <a:lstStyle/>
          <a:p>
            <a:pPr>
              <a:defRPr/>
            </a:pPr>
            <a:fld id="{D4E55964-1ACB-E742-83A7-6D5C6D2D6D17}" type="slidenum">
              <a:rPr lang="de-DE" smtClean="0"/>
              <a:pPr>
                <a:defRPr/>
              </a:pPr>
              <a:t>83</a:t>
            </a:fld>
            <a:endParaRPr lang="de-DE"/>
          </a:p>
        </p:txBody>
      </p:sp>
      <p:sp>
        <p:nvSpPr>
          <p:cNvPr id="6" name="TextBox 5"/>
          <p:cNvSpPr txBox="1"/>
          <p:nvPr/>
        </p:nvSpPr>
        <p:spPr>
          <a:xfrm>
            <a:off x="3420165" y="6381328"/>
            <a:ext cx="2375971" cy="307777"/>
          </a:xfrm>
          <a:prstGeom prst="rect">
            <a:avLst/>
          </a:prstGeom>
          <a:noFill/>
        </p:spPr>
        <p:txBody>
          <a:bodyPr wrap="none" rtlCol="0">
            <a:spAutoFit/>
          </a:bodyPr>
          <a:lstStyle/>
          <a:p>
            <a:r>
              <a:rPr lang="de-DE" sz="1400" dirty="0" smtClean="0">
                <a:solidFill>
                  <a:srgbClr val="0F05FF"/>
                </a:solidFill>
              </a:rPr>
              <a:t>© S. Michel, TU Kaiserslautern</a:t>
            </a:r>
            <a:endParaRPr lang="en-US" sz="1400" dirty="0">
              <a:solidFill>
                <a:srgbClr val="0F05FF"/>
              </a:solidFill>
            </a:endParaRPr>
          </a:p>
        </p:txBody>
      </p:sp>
    </p:spTree>
    <p:extLst>
      <p:ext uri="{BB962C8B-B14F-4D97-AF65-F5344CB8AC3E}">
        <p14:creationId xmlns:p14="http://schemas.microsoft.com/office/powerpoint/2010/main" val="21051580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uppieren 37"/>
          <p:cNvGrpSpPr>
            <a:grpSpLocks/>
          </p:cNvGrpSpPr>
          <p:nvPr/>
        </p:nvGrpSpPr>
        <p:grpSpPr bwMode="auto">
          <a:xfrm>
            <a:off x="0" y="2579688"/>
            <a:ext cx="9144000" cy="922337"/>
            <a:chOff x="0" y="4221088"/>
            <a:chExt cx="9144000" cy="922412"/>
          </a:xfrm>
        </p:grpSpPr>
        <p:sp>
          <p:nvSpPr>
            <p:cNvPr id="9253" name="Rechteck 38"/>
            <p:cNvSpPr>
              <a:spLocks noChangeArrowheads="1"/>
            </p:cNvSpPr>
            <p:nvPr/>
          </p:nvSpPr>
          <p:spPr bwMode="gray">
            <a:xfrm flipV="1">
              <a:off x="0" y="4221088"/>
              <a:ext cx="9144000" cy="10707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sp>
          <p:nvSpPr>
            <p:cNvPr id="9254" name="Rechteck 39"/>
            <p:cNvSpPr>
              <a:spLocks noChangeArrowheads="1"/>
            </p:cNvSpPr>
            <p:nvPr/>
          </p:nvSpPr>
          <p:spPr bwMode="gray">
            <a:xfrm>
              <a:off x="0" y="4328160"/>
              <a:ext cx="9144000" cy="815340"/>
            </a:xfrm>
            <a:prstGeom prst="rect">
              <a:avLst/>
            </a:prstGeom>
            <a:gradFill rotWithShape="1">
              <a:gsLst>
                <a:gs pos="0">
                  <a:srgbClr val="262626">
                    <a:alpha val="44704"/>
                  </a:srgbClr>
                </a:gs>
                <a:gs pos="100000">
                  <a:srgbClr val="C00000">
                    <a:alpha val="0"/>
                  </a:srgbClr>
                </a:gs>
              </a:gsLst>
              <a:lin ang="5400000" scaled="1"/>
            </a:gradFill>
            <a:ln>
              <a:noFill/>
            </a:ln>
            <a:extLst>
              <a:ext uri="{91240B29-F687-4f45-9708-019B960494DF}">
                <a14:hiddenLine xmlns:a14="http://schemas.microsoft.com/office/drawing/2010/main" xmlns="" w="12700">
                  <a:solidFill>
                    <a:srgbClr val="000000"/>
                  </a:solidFill>
                  <a:round/>
                  <a:headEnd/>
                  <a:tailEnd/>
                </a14:hiddenLine>
              </a:ext>
            </a:extLst>
          </p:spPr>
          <p:txBody>
            <a:bodyPr anchor="ctr"/>
            <a:lstStyle/>
            <a:p>
              <a:pPr algn="ctr"/>
              <a:endParaRPr lang="de-DE"/>
            </a:p>
          </p:txBody>
        </p:sp>
      </p:grpSp>
      <p:sp>
        <p:nvSpPr>
          <p:cNvPr id="9" name="Gebogener Pfeil 8"/>
          <p:cNvSpPr/>
          <p:nvPr/>
        </p:nvSpPr>
        <p:spPr bwMode="gray">
          <a:xfrm rot="10800000" flipH="1">
            <a:off x="937260" y="238539"/>
            <a:ext cx="6949440" cy="6949440"/>
          </a:xfrm>
          <a:prstGeom prst="circularArrow">
            <a:avLst>
              <a:gd name="adj1" fmla="val 12500"/>
              <a:gd name="adj2" fmla="val 1142319"/>
              <a:gd name="adj3" fmla="val 20457681"/>
              <a:gd name="adj4" fmla="val 5915659"/>
              <a:gd name="adj5" fmla="val 13954"/>
            </a:avLst>
          </a:prstGeom>
          <a:solidFill>
            <a:schemeClr val="bg1">
              <a:lumMod val="75000"/>
            </a:schemeClr>
          </a:solidFill>
          <a:ln w="12700">
            <a:noFill/>
            <a:round/>
            <a:headEnd/>
            <a:tailEnd/>
          </a:ln>
          <a:effectLst>
            <a:outerShdw blurRad="292100" sx="101000" sy="101000" algn="ctr" rotWithShape="0">
              <a:prstClr val="black">
                <a:alpha val="86000"/>
              </a:prstClr>
            </a:outerShdw>
          </a:effectLst>
          <a:scene3d>
            <a:camera prst="perspectiveBelow" fov="4500000">
              <a:rot lat="3900000" lon="0" rev="21480000"/>
            </a:camera>
            <a:lightRig rig="threePt" dir="t"/>
          </a:scene3d>
          <a:sp3d extrusionH="82550">
            <a:bevelT w="25400" h="25400"/>
          </a:sp3d>
        </p:spPr>
        <p:txBody>
          <a:bodyPr anchor="ctr"/>
          <a:lstStyle/>
          <a:p>
            <a:pPr algn="ctr">
              <a:defRPr/>
            </a:pPr>
            <a:endParaRPr lang="de-DE" dirty="0"/>
          </a:p>
        </p:txBody>
      </p:sp>
      <p:grpSp>
        <p:nvGrpSpPr>
          <p:cNvPr id="9219" name="Gruppieren 31"/>
          <p:cNvGrpSpPr>
            <a:grpSpLocks/>
          </p:cNvGrpSpPr>
          <p:nvPr/>
        </p:nvGrpSpPr>
        <p:grpSpPr bwMode="auto">
          <a:xfrm>
            <a:off x="35496" y="1340768"/>
            <a:ext cx="2880320" cy="2978825"/>
            <a:chOff x="33502" y="1340622"/>
            <a:chExt cx="2882464" cy="2979703"/>
          </a:xfrm>
          <a:effectLst/>
        </p:grpSpPr>
        <p:pic>
          <p:nvPicPr>
            <p:cNvPr id="924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1238250" y="40275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7" name="Gruppieren 41"/>
            <p:cNvGrpSpPr>
              <a:grpSpLocks/>
            </p:cNvGrpSpPr>
            <p:nvPr/>
          </p:nvGrpSpPr>
          <p:grpSpPr bwMode="auto">
            <a:xfrm>
              <a:off x="33502" y="1340622"/>
              <a:ext cx="2882464" cy="2848102"/>
              <a:chOff x="933018" y="2520040"/>
              <a:chExt cx="2882464" cy="2848102"/>
            </a:xfrm>
          </p:grpSpPr>
          <p:cxnSp>
            <p:nvCxnSpPr>
              <p:cNvPr id="9248" name="Gerade Verbindung 18"/>
              <p:cNvCxnSpPr>
                <a:cxnSpLocks noChangeShapeType="1"/>
              </p:cNvCxnSpPr>
              <p:nvPr/>
            </p:nvCxnSpPr>
            <p:spPr bwMode="gray">
              <a:xfrm rot="5400000" flipH="1" flipV="1">
                <a:off x="2031456" y="4394488"/>
                <a:ext cx="1275656" cy="0"/>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9" name="Rechteck 19"/>
              <p:cNvSpPr>
                <a:spLocks noChangeArrowheads="1"/>
              </p:cNvSpPr>
              <p:nvPr/>
            </p:nvSpPr>
            <p:spPr bwMode="gray">
              <a:xfrm>
                <a:off x="933018" y="2520040"/>
                <a:ext cx="2882464" cy="11698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gn="ctr">
                  <a:lnSpc>
                    <a:spcPct val="95000"/>
                  </a:lnSpc>
                  <a:spcAft>
                    <a:spcPts val="800"/>
                  </a:spcAft>
                  <a:buClr>
                    <a:srgbClr val="808080"/>
                  </a:buClr>
                </a:pPr>
                <a:r>
                  <a:rPr lang="de-DE" sz="2000" dirty="0" smtClean="0"/>
                  <a:t>Intervall-Skyline,</a:t>
                </a:r>
                <a:br>
                  <a:rPr lang="de-DE" sz="2000" dirty="0" smtClean="0"/>
                </a:br>
                <a:r>
                  <a:rPr lang="de-DE" sz="2000" dirty="0" smtClean="0"/>
                  <a:t>inkrementelle</a:t>
                </a:r>
                <a:br>
                  <a:rPr lang="de-DE" sz="2000" dirty="0" smtClean="0"/>
                </a:br>
                <a:r>
                  <a:rPr lang="de-DE" sz="2000" dirty="0" smtClean="0"/>
                  <a:t>Auswertungstechniken</a:t>
                </a:r>
                <a:r>
                  <a:rPr lang="de-DE" sz="2000" noProof="1">
                    <a:cs typeface="Arial" charset="0"/>
                  </a:rPr>
                  <a:t/>
                </a:r>
                <a:br>
                  <a:rPr lang="de-DE" sz="2000" noProof="1">
                    <a:cs typeface="Arial" charset="0"/>
                  </a:rPr>
                </a:br>
                <a:r>
                  <a:rPr lang="de-DE" sz="2000" noProof="1" smtClean="0">
                    <a:cs typeface="Arial" charset="0"/>
                  </a:rPr>
                  <a:t>Skizzen</a:t>
                </a:r>
                <a:endParaRPr lang="de-DE" sz="2000" dirty="0" smtClean="0"/>
              </a:p>
            </p:txBody>
          </p:sp>
          <p:sp>
            <p:nvSpPr>
              <p:cNvPr id="21" name="Ellipse 20"/>
              <p:cNvSpPr/>
              <p:nvPr/>
            </p:nvSpPr>
            <p:spPr bwMode="gray">
              <a:xfrm>
                <a:off x="2270671" y="4536409"/>
                <a:ext cx="831733" cy="831733"/>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40005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
        <p:nvSpPr>
          <p:cNvPr id="22" name="Titel 21"/>
          <p:cNvSpPr>
            <a:spLocks noGrp="1"/>
          </p:cNvSpPr>
          <p:nvPr>
            <p:ph type="title"/>
          </p:nvPr>
        </p:nvSpPr>
        <p:spPr>
          <a:xfrm>
            <a:off x="251520" y="238125"/>
            <a:ext cx="8378130" cy="617538"/>
          </a:xfrm>
        </p:spPr>
        <p:txBody>
          <a:bodyPr/>
          <a:lstStyle/>
          <a:p>
            <a:pPr>
              <a:defRPr/>
            </a:pPr>
            <a:r>
              <a:rPr lang="de-DE" smtClean="0"/>
              <a:t>Zusammenfassung</a:t>
            </a:r>
            <a:endParaRPr lang="de-DE" dirty="0"/>
          </a:p>
        </p:txBody>
      </p:sp>
      <p:grpSp>
        <p:nvGrpSpPr>
          <p:cNvPr id="9221" name="Gruppieren 32"/>
          <p:cNvGrpSpPr>
            <a:grpSpLocks/>
          </p:cNvGrpSpPr>
          <p:nvPr/>
        </p:nvGrpSpPr>
        <p:grpSpPr bwMode="auto">
          <a:xfrm>
            <a:off x="3131169" y="3228249"/>
            <a:ext cx="3235105" cy="2281966"/>
            <a:chOff x="3131840" y="3228680"/>
            <a:chExt cx="3233597" cy="2282270"/>
          </a:xfrm>
          <a:effectLst/>
        </p:grpSpPr>
        <p:pic>
          <p:nvPicPr>
            <p:cNvPr id="9239"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3152775" y="5218186"/>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40" name="Gruppieren 41"/>
            <p:cNvGrpSpPr>
              <a:grpSpLocks/>
            </p:cNvGrpSpPr>
            <p:nvPr/>
          </p:nvGrpSpPr>
          <p:grpSpPr bwMode="auto">
            <a:xfrm>
              <a:off x="3131840" y="3228680"/>
              <a:ext cx="3233597" cy="2150060"/>
              <a:chOff x="2157973" y="3330781"/>
              <a:chExt cx="3233597" cy="2150060"/>
            </a:xfrm>
          </p:grpSpPr>
          <p:cxnSp>
            <p:nvCxnSpPr>
              <p:cNvPr id="9241" name="Gerade Verbindung 14"/>
              <p:cNvCxnSpPr>
                <a:cxnSpLocks noChangeShapeType="1"/>
              </p:cNvCxnSpPr>
              <p:nvPr/>
            </p:nvCxnSpPr>
            <p:spPr bwMode="gray">
              <a:xfrm flipV="1">
                <a:off x="2692144" y="4107701"/>
                <a:ext cx="0" cy="779448"/>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42" name="Rechteck 15"/>
              <p:cNvSpPr>
                <a:spLocks noChangeArrowheads="1"/>
              </p:cNvSpPr>
              <p:nvPr/>
            </p:nvSpPr>
            <p:spPr bwMode="gray">
              <a:xfrm>
                <a:off x="2302593" y="3330781"/>
                <a:ext cx="3088977" cy="7018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1600" noProof="1" smtClean="0">
                    <a:cs typeface="Arial" charset="0"/>
                  </a:rPr>
                  <a:t>Approximative Auswertung: Bloom-Filter, Min-Hashing, </a:t>
                </a:r>
                <a:br>
                  <a:rPr lang="de-DE" sz="1600" noProof="1" smtClean="0">
                    <a:cs typeface="Arial" charset="0"/>
                  </a:rPr>
                </a:br>
                <a:r>
                  <a:rPr lang="de-DE" sz="1600" noProof="1" smtClean="0">
                    <a:cs typeface="Arial" charset="0"/>
                  </a:rPr>
                  <a:t>Stichproben</a:t>
                </a:r>
                <a:endParaRPr lang="de-DE" sz="1600" noProof="1">
                  <a:cs typeface="Arial" charset="0"/>
                </a:endParaRPr>
              </a:p>
            </p:txBody>
          </p:sp>
          <p:sp>
            <p:nvSpPr>
              <p:cNvPr id="17" name="Ellipse 16"/>
              <p:cNvSpPr/>
              <p:nvPr/>
            </p:nvSpPr>
            <p:spPr bwMode="gray">
              <a:xfrm>
                <a:off x="2157973" y="4344609"/>
                <a:ext cx="1136232" cy="113623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571500" h="37465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grpSp>
        <p:nvGrpSpPr>
          <p:cNvPr id="101381" name="Gruppieren 33"/>
          <p:cNvGrpSpPr>
            <a:grpSpLocks/>
          </p:cNvGrpSpPr>
          <p:nvPr/>
        </p:nvGrpSpPr>
        <p:grpSpPr bwMode="auto">
          <a:xfrm>
            <a:off x="5953126" y="2780927"/>
            <a:ext cx="2867346" cy="2186365"/>
            <a:chOff x="5953125" y="2781191"/>
            <a:chExt cx="2867451" cy="2186834"/>
          </a:xfrm>
        </p:grpSpPr>
        <p:cxnSp>
          <p:nvCxnSpPr>
            <p:cNvPr id="9233" name="Gerade Verbindung 10"/>
            <p:cNvCxnSpPr>
              <a:cxnSpLocks noChangeShapeType="1"/>
            </p:cNvCxnSpPr>
            <p:nvPr/>
          </p:nvCxnSpPr>
          <p:spPr bwMode="gray">
            <a:xfrm flipV="1">
              <a:off x="6477000" y="3371666"/>
              <a:ext cx="18" cy="1035264"/>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34" name="Rechteck 11"/>
            <p:cNvSpPr>
              <a:spLocks noChangeArrowheads="1"/>
            </p:cNvSpPr>
            <p:nvPr/>
          </p:nvSpPr>
          <p:spPr bwMode="gray">
            <a:xfrm>
              <a:off x="5953125" y="2781191"/>
              <a:ext cx="2867451" cy="58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noProof="1">
                  <a:cs typeface="Arial" charset="0"/>
                </a:rPr>
                <a:t>CM-, und </a:t>
              </a:r>
              <a:r>
                <a:rPr lang="de-DE" sz="2000" noProof="1" smtClean="0">
                  <a:cs typeface="Arial" charset="0"/>
                </a:rPr>
                <a:t>FM-Skizzen,</a:t>
              </a:r>
              <a:br>
                <a:rPr lang="de-DE" sz="2000" noProof="1" smtClean="0">
                  <a:cs typeface="Arial" charset="0"/>
                </a:rPr>
              </a:br>
              <a:r>
                <a:rPr lang="de-DE" sz="2000" noProof="1" smtClean="0">
                  <a:cs typeface="Arial" charset="0"/>
                </a:rPr>
                <a:t>Locality-Sensitive Hashing</a:t>
              </a:r>
              <a:endParaRPr lang="de-DE" sz="2000" noProof="1">
                <a:cs typeface="Arial" charset="0"/>
              </a:endParaRPr>
            </a:p>
          </p:txBody>
        </p:sp>
        <p:pic>
          <p:nvPicPr>
            <p:cNvPr id="9235"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5953125" y="4675261"/>
              <a:ext cx="1123950" cy="2927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Ellipse 12"/>
            <p:cNvSpPr/>
            <p:nvPr/>
          </p:nvSpPr>
          <p:spPr bwMode="gray">
            <a:xfrm>
              <a:off x="6055526" y="3930980"/>
              <a:ext cx="910836" cy="910836"/>
            </a:xfrm>
            <a:prstGeom prst="ellipse">
              <a:avLst/>
            </a:prstGeom>
            <a:solidFill>
              <a:schemeClr val="accent1">
                <a:lumMod val="60000"/>
                <a:lumOff val="40000"/>
              </a:schemeClr>
            </a:soli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342900" h="2921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sp>
        <p:nvSpPr>
          <p:cNvPr id="9224" name="Textfeld 6"/>
          <p:cNvSpPr txBox="1">
            <a:spLocks noChangeArrowheads="1"/>
          </p:cNvSpPr>
          <p:nvPr/>
        </p:nvSpPr>
        <p:spPr bwMode="auto">
          <a:xfrm>
            <a:off x="9817100" y="3835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Myriad Pro" charset="0"/>
                <a:ea typeface="ＭＳ Ｐゴシック" charset="0"/>
                <a:cs typeface="ＭＳ Ｐゴシック" charset="0"/>
              </a:defRPr>
            </a:lvl1pPr>
            <a:lvl2pPr marL="742950" indent="-285750" eaLnBrk="0" hangingPunct="0">
              <a:defRPr sz="2400">
                <a:solidFill>
                  <a:schemeClr val="tx1"/>
                </a:solidFill>
                <a:latin typeface="Myriad Pro" charset="0"/>
                <a:ea typeface="ＭＳ Ｐゴシック" charset="0"/>
              </a:defRPr>
            </a:lvl2pPr>
            <a:lvl3pPr marL="1143000" indent="-228600" eaLnBrk="0" hangingPunct="0">
              <a:defRPr sz="2400">
                <a:solidFill>
                  <a:schemeClr val="tx1"/>
                </a:solidFill>
                <a:latin typeface="Myriad Pro" charset="0"/>
                <a:ea typeface="ＭＳ Ｐゴシック" charset="0"/>
              </a:defRPr>
            </a:lvl3pPr>
            <a:lvl4pPr marL="1600200" indent="-228600" eaLnBrk="0" hangingPunct="0">
              <a:defRPr sz="2400">
                <a:solidFill>
                  <a:schemeClr val="tx1"/>
                </a:solidFill>
                <a:latin typeface="Myriad Pro" charset="0"/>
                <a:ea typeface="ＭＳ Ｐゴシック" charset="0"/>
              </a:defRPr>
            </a:lvl4pPr>
            <a:lvl5pPr marL="2057400" indent="-228600" eaLnBrk="0" hangingPunct="0">
              <a:defRPr sz="2400">
                <a:solidFill>
                  <a:schemeClr val="tx1"/>
                </a:solidFill>
                <a:latin typeface="Myriad Pro" charset="0"/>
                <a:ea typeface="ＭＳ Ｐゴシック" charset="0"/>
              </a:defRPr>
            </a:lvl5pPr>
            <a:lvl6pPr marL="2514600" indent="-228600" eaLnBrk="0" fontAlgn="base" hangingPunct="0">
              <a:spcBef>
                <a:spcPct val="0"/>
              </a:spcBef>
              <a:spcAft>
                <a:spcPct val="0"/>
              </a:spcAft>
              <a:defRPr sz="2400">
                <a:solidFill>
                  <a:schemeClr val="tx1"/>
                </a:solidFill>
                <a:latin typeface="Myriad Pro" charset="0"/>
                <a:ea typeface="ＭＳ Ｐゴシック" charset="0"/>
              </a:defRPr>
            </a:lvl6pPr>
            <a:lvl7pPr marL="2971800" indent="-228600" eaLnBrk="0" fontAlgn="base" hangingPunct="0">
              <a:spcBef>
                <a:spcPct val="0"/>
              </a:spcBef>
              <a:spcAft>
                <a:spcPct val="0"/>
              </a:spcAft>
              <a:defRPr sz="2400">
                <a:solidFill>
                  <a:schemeClr val="tx1"/>
                </a:solidFill>
                <a:latin typeface="Myriad Pro" charset="0"/>
                <a:ea typeface="ＭＳ Ｐゴシック" charset="0"/>
              </a:defRPr>
            </a:lvl7pPr>
            <a:lvl8pPr marL="3429000" indent="-228600" eaLnBrk="0" fontAlgn="base" hangingPunct="0">
              <a:spcBef>
                <a:spcPct val="0"/>
              </a:spcBef>
              <a:spcAft>
                <a:spcPct val="0"/>
              </a:spcAft>
              <a:defRPr sz="2400">
                <a:solidFill>
                  <a:schemeClr val="tx1"/>
                </a:solidFill>
                <a:latin typeface="Myriad Pro" charset="0"/>
                <a:ea typeface="ＭＳ Ｐゴシック" charset="0"/>
              </a:defRPr>
            </a:lvl8pPr>
            <a:lvl9pPr marL="3886200" indent="-228600" eaLnBrk="0" fontAlgn="base" hangingPunct="0">
              <a:spcBef>
                <a:spcPct val="0"/>
              </a:spcBef>
              <a:spcAft>
                <a:spcPct val="0"/>
              </a:spcAft>
              <a:defRPr sz="2400">
                <a:solidFill>
                  <a:schemeClr val="tx1"/>
                </a:solidFill>
                <a:latin typeface="Myriad Pro" charset="0"/>
                <a:ea typeface="ＭＳ Ｐゴシック" charset="0"/>
              </a:defRPr>
            </a:lvl9pPr>
          </a:lstStyle>
          <a:p>
            <a:pPr eaLnBrk="1" hangingPunct="1"/>
            <a:endParaRPr lang="de-DE" sz="1800"/>
          </a:p>
        </p:txBody>
      </p:sp>
      <p:grpSp>
        <p:nvGrpSpPr>
          <p:cNvPr id="9225" name="Gruppierung 5"/>
          <p:cNvGrpSpPr>
            <a:grpSpLocks/>
          </p:cNvGrpSpPr>
          <p:nvPr/>
        </p:nvGrpSpPr>
        <p:grpSpPr bwMode="auto">
          <a:xfrm>
            <a:off x="2876550" y="1548082"/>
            <a:ext cx="5511874" cy="1568181"/>
            <a:chOff x="2876550" y="1548082"/>
            <a:chExt cx="5511874" cy="1568181"/>
          </a:xfrm>
        </p:grpSpPr>
        <p:pic>
          <p:nvPicPr>
            <p:cNvPr id="9226" name="Picture 103"/>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gray">
            <a:xfrm>
              <a:off x="2876550" y="2902984"/>
              <a:ext cx="819067" cy="213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9227" name="Gruppieren 41"/>
            <p:cNvGrpSpPr>
              <a:grpSpLocks/>
            </p:cNvGrpSpPr>
            <p:nvPr/>
          </p:nvGrpSpPr>
          <p:grpSpPr bwMode="auto">
            <a:xfrm>
              <a:off x="2998965" y="1548082"/>
              <a:ext cx="5389459" cy="1421106"/>
              <a:chOff x="2474518" y="3749200"/>
              <a:chExt cx="5390003" cy="1421714"/>
            </a:xfrm>
          </p:grpSpPr>
          <p:cxnSp>
            <p:nvCxnSpPr>
              <p:cNvPr id="9228" name="Gerade Verbindung 22"/>
              <p:cNvCxnSpPr>
                <a:cxnSpLocks noChangeShapeType="1"/>
              </p:cNvCxnSpPr>
              <p:nvPr/>
            </p:nvCxnSpPr>
            <p:spPr bwMode="gray">
              <a:xfrm flipV="1">
                <a:off x="2751437" y="4406258"/>
                <a:ext cx="0" cy="732233"/>
              </a:xfrm>
              <a:prstGeom prst="line">
                <a:avLst/>
              </a:prstGeom>
              <a:noFill/>
              <a:ln w="19050">
                <a:solidFill>
                  <a:srgbClr val="969696"/>
                </a:solidFill>
                <a:prstDash val="sysDot"/>
                <a:round/>
                <a:headEnd/>
                <a:tailEnd/>
              </a:ln>
              <a:extLst>
                <a:ext uri="{909E8E84-426E-40dd-AFC4-6F175D3DCCD1}">
                  <a14:hiddenFill xmlns:a14="http://schemas.microsoft.com/office/drawing/2010/main" xmlns="">
                    <a:noFill/>
                  </a14:hiddenFill>
                </a:ext>
              </a:extLst>
            </p:spPr>
          </p:cxnSp>
          <p:sp>
            <p:nvSpPr>
              <p:cNvPr id="9229" name="Rechteck 23"/>
              <p:cNvSpPr>
                <a:spLocks noChangeArrowheads="1"/>
              </p:cNvSpPr>
              <p:nvPr/>
            </p:nvSpPr>
            <p:spPr bwMode="gray">
              <a:xfrm>
                <a:off x="2614247" y="3749200"/>
                <a:ext cx="5250274" cy="58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72000" tIns="0" rIns="0" bIns="0">
                <a:spAutoFit/>
              </a:bodyPr>
              <a:lstStyle/>
              <a:p>
                <a:pPr>
                  <a:lnSpc>
                    <a:spcPct val="95000"/>
                  </a:lnSpc>
                  <a:spcAft>
                    <a:spcPts val="800"/>
                  </a:spcAft>
                  <a:buClr>
                    <a:srgbClr val="808080"/>
                  </a:buClr>
                </a:pPr>
                <a:r>
                  <a:rPr lang="de-DE" sz="2000" dirty="0" smtClean="0"/>
                  <a:t>Stromkonzept</a:t>
                </a:r>
                <a:r>
                  <a:rPr lang="de-DE" sz="2000" smtClean="0"/>
                  <a:t>, relationale Anfragesprachen</a:t>
                </a:r>
                <a:r>
                  <a:rPr lang="de-DE" sz="2000" dirty="0" smtClean="0"/>
                  <a:t>, exakte Auswertung, </a:t>
                </a:r>
                <a:r>
                  <a:rPr lang="de-DE" sz="2000" dirty="0" err="1" smtClean="0"/>
                  <a:t>QoS</a:t>
                </a:r>
                <a:r>
                  <a:rPr lang="de-DE" sz="2000" dirty="0" smtClean="0"/>
                  <a:t>-Angaben</a:t>
                </a:r>
                <a:endParaRPr lang="de-DE" sz="2000" noProof="1">
                  <a:cs typeface="Arial" charset="0"/>
                </a:endParaRPr>
              </a:p>
            </p:txBody>
          </p:sp>
          <p:sp>
            <p:nvSpPr>
              <p:cNvPr id="37" name="Ellipse 24"/>
              <p:cNvSpPr/>
              <p:nvPr/>
            </p:nvSpPr>
            <p:spPr bwMode="gray">
              <a:xfrm>
                <a:off x="2474518" y="4644662"/>
                <a:ext cx="526252" cy="526252"/>
              </a:xfrm>
              <a:prstGeom prst="ellipse">
                <a:avLst/>
              </a:prstGeom>
              <a:gradFill flip="none" rotWithShape="1">
                <a:gsLst>
                  <a:gs pos="0">
                    <a:schemeClr val="accent1">
                      <a:lumMod val="60000"/>
                      <a:lumOff val="40000"/>
                    </a:schemeClr>
                  </a:gs>
                  <a:gs pos="100000">
                    <a:schemeClr val="accent1"/>
                  </a:gs>
                </a:gsLst>
                <a:lin ang="5400000" scaled="1"/>
                <a:tileRect/>
              </a:gradFill>
              <a:ln w="12700">
                <a:noFill/>
                <a:miter lim="800000"/>
                <a:headEnd/>
                <a:tailEnd/>
              </a:ln>
              <a:effectLst>
                <a:outerShdw blurRad="76200" dir="18900000" sy="23000" kx="-1200000" algn="bl" rotWithShape="0">
                  <a:prstClr val="black">
                    <a:alpha val="20000"/>
                  </a:prstClr>
                </a:outerShdw>
              </a:effectLst>
              <a:scene3d>
                <a:camera prst="orthographicFront"/>
                <a:lightRig rig="balanced" dir="t"/>
              </a:scene3d>
              <a:sp3d prstMaterial="plastic">
                <a:bevelT w="247650" h="241300"/>
              </a:sp3d>
            </p:spPr>
            <p:txBody>
              <a:bodyPr lIns="0" tIns="108000" rIns="0" bIns="0"/>
              <a:lstStyle/>
              <a:p>
                <a:pPr indent="-190500" algn="ctr">
                  <a:lnSpc>
                    <a:spcPct val="95000"/>
                  </a:lnSpc>
                  <a:spcAft>
                    <a:spcPts val="800"/>
                  </a:spcAft>
                  <a:buClr>
                    <a:srgbClr val="808080"/>
                  </a:buClr>
                  <a:defRPr/>
                </a:pPr>
                <a:endParaRPr lang="en-US" sz="1400" noProof="1">
                  <a:solidFill>
                    <a:srgbClr val="FFFFFF"/>
                  </a:solidFill>
                  <a:cs typeface="Arial" charset="0"/>
                </a:endParaRPr>
              </a:p>
            </p:txBody>
          </p:sp>
        </p:grpSp>
      </p:grpSp>
    </p:spTree>
    <p:extLst>
      <p:ext uri="{BB962C8B-B14F-4D97-AF65-F5344CB8AC3E}">
        <p14:creationId xmlns:p14="http://schemas.microsoft.com/office/powerpoint/2010/main" val="1751126341"/>
      </p:ext>
    </p:extLst>
  </p:cSld>
  <p:clrMapOvr>
    <a:masterClrMapping/>
  </p:clrMapOvr>
  <mc:AlternateContent xmlns:mc="http://schemas.openxmlformats.org/markup-compatibility/2006" xmlns:p14="http://schemas.microsoft.com/office/powerpoint/2010/main">
    <mc:Choice Requires="p14">
      <p:transition spd="slow">
        <p14:wheelReverse spokes="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defRPr/>
            </a:pPr>
            <a:r>
              <a:rPr lang="de-DE" dirty="0" smtClean="0"/>
              <a:t>Analyse: Werfen von Pfeilen(2)</a:t>
            </a:r>
            <a:endParaRPr lang="de-DE" dirty="0"/>
          </a:p>
        </p:txBody>
      </p:sp>
      <p:sp>
        <p:nvSpPr>
          <p:cNvPr id="28" name="Content Placeholder 27"/>
          <p:cNvSpPr>
            <a:spLocks noGrp="1"/>
          </p:cNvSpPr>
          <p:nvPr>
            <p:ph idx="1"/>
          </p:nvPr>
        </p:nvSpPr>
        <p:spPr>
          <a:xfrm>
            <a:off x="457200" y="1371601"/>
            <a:ext cx="8229600" cy="2133600"/>
          </a:xfrm>
        </p:spPr>
        <p:txBody>
          <a:bodyPr/>
          <a:lstStyle/>
          <a:p>
            <a:r>
              <a:rPr lang="de-DE" dirty="0" smtClean="0"/>
              <a:t>Wir haben </a:t>
            </a:r>
            <a:r>
              <a:rPr lang="de-DE" b="1" i="1" dirty="0" smtClean="0"/>
              <a:t>m</a:t>
            </a:r>
            <a:r>
              <a:rPr lang="de-DE" dirty="0" smtClean="0"/>
              <a:t> Pfeile,</a:t>
            </a:r>
            <a:r>
              <a:rPr lang="de-DE" b="1" dirty="0" smtClean="0"/>
              <a:t> </a:t>
            </a:r>
            <a:r>
              <a:rPr lang="de-DE" b="1" i="1" dirty="0" err="1" smtClean="0"/>
              <a:t>n</a:t>
            </a:r>
            <a:r>
              <a:rPr lang="de-DE" dirty="0" smtClean="0"/>
              <a:t> Zielfelder</a:t>
            </a:r>
          </a:p>
          <a:p>
            <a:r>
              <a:rPr lang="de-DE" b="1" dirty="0" smtClean="0">
                <a:solidFill>
                  <a:srgbClr val="0000FF"/>
                </a:solidFill>
              </a:rPr>
              <a:t>Was ist die Wahrscheinlichkeit, dass ein </a:t>
            </a:r>
            <a:r>
              <a:rPr lang="de-DE" b="1" dirty="0" err="1" smtClean="0">
                <a:solidFill>
                  <a:srgbClr val="0000FF"/>
                </a:solidFill>
              </a:rPr>
              <a:t>Zielfeld</a:t>
            </a:r>
            <a:r>
              <a:rPr lang="de-DE" b="1" dirty="0" smtClean="0">
                <a:solidFill>
                  <a:srgbClr val="0000FF"/>
                </a:solidFill>
              </a:rPr>
              <a:t> mindestens einen Pfeilabbekommt?</a:t>
            </a:r>
          </a:p>
          <a:p>
            <a:endParaRPr lang="de-DE" b="1" dirty="0"/>
          </a:p>
        </p:txBody>
      </p:sp>
      <p:sp>
        <p:nvSpPr>
          <p:cNvPr id="18434" name="Slide Number Placeholder 4"/>
          <p:cNvSpPr>
            <a:spLocks noGrp="1"/>
          </p:cNvSpPr>
          <p:nvPr>
            <p:ph type="sldNum" sz="quarter" idx="12"/>
          </p:nvPr>
        </p:nvSpPr>
        <p:spPr bwMode="auto">
          <a:noFill/>
          <a:ln>
            <a:miter lim="800000"/>
            <a:headEnd/>
            <a:tailEnd/>
          </a:ln>
        </p:spPr>
        <p:txBody>
          <a:bodyPr/>
          <a:lstStyle/>
          <a:p>
            <a:fld id="{8C6B081D-537B-4D00-A9A9-AA40E7C121CF}" type="slidenum">
              <a:rPr lang="de-DE" smtClean="0">
                <a:latin typeface="Calibri" pitchFamily="34" charset="0"/>
                <a:ea typeface="ＭＳ Ｐゴシック" pitchFamily="34" charset="-128"/>
              </a:rPr>
              <a:pPr/>
              <a:t>9</a:t>
            </a:fld>
            <a:endParaRPr lang="de-DE" dirty="0" smtClean="0">
              <a:latin typeface="Calibri" pitchFamily="34" charset="0"/>
              <a:ea typeface="ＭＳ Ｐゴシック" pitchFamily="34" charset="-128"/>
            </a:endParaRPr>
          </a:p>
        </p:txBody>
      </p:sp>
      <p:grpSp>
        <p:nvGrpSpPr>
          <p:cNvPr id="2" name="Group 6"/>
          <p:cNvGrpSpPr>
            <a:grpSpLocks/>
          </p:cNvGrpSpPr>
          <p:nvPr/>
        </p:nvGrpSpPr>
        <p:grpSpPr bwMode="auto">
          <a:xfrm>
            <a:off x="746133" y="4005262"/>
            <a:ext cx="4240220" cy="2092325"/>
            <a:chOff x="460" y="1781"/>
            <a:chExt cx="2671" cy="1318"/>
          </a:xfrm>
        </p:grpSpPr>
        <p:sp>
          <p:nvSpPr>
            <p:cNvPr id="18456" name="Text Box 3"/>
            <p:cNvSpPr txBox="1">
              <a:spLocks noChangeArrowheads="1"/>
            </p:cNvSpPr>
            <p:nvPr/>
          </p:nvSpPr>
          <p:spPr bwMode="auto">
            <a:xfrm>
              <a:off x="2054" y="1781"/>
              <a:ext cx="1077" cy="368"/>
            </a:xfrm>
            <a:prstGeom prst="rect">
              <a:avLst/>
            </a:prstGeom>
            <a:noFill/>
            <a:ln w="9525">
              <a:noFill/>
              <a:miter lim="800000"/>
              <a:headEnd/>
              <a:tailEnd/>
            </a:ln>
          </p:spPr>
          <p:txBody>
            <a:bodyPr wrap="none">
              <a:spAutoFit/>
            </a:bodyPr>
            <a:lstStyle/>
            <a:p>
              <a:r>
                <a:rPr lang="de-DE" sz="3200" dirty="0" smtClean="0">
                  <a:latin typeface="Arial" pitchFamily="34" charset="0"/>
                  <a:cs typeface="Arial" pitchFamily="34" charset="0"/>
                </a:rPr>
                <a:t>(1 – 1/</a:t>
              </a:r>
              <a:r>
                <a:rPr lang="de-DE" sz="3200" dirty="0" err="1" smtClean="0">
                  <a:latin typeface="Arial" pitchFamily="34" charset="0"/>
                  <a:cs typeface="Arial" pitchFamily="34" charset="0"/>
                </a:rPr>
                <a:t>n</a:t>
              </a:r>
              <a:r>
                <a:rPr lang="de-DE" sz="3200" dirty="0" smtClean="0">
                  <a:latin typeface="Arial" pitchFamily="34" charset="0"/>
                  <a:cs typeface="Arial" pitchFamily="34" charset="0"/>
                </a:rPr>
                <a:t>)</a:t>
              </a:r>
              <a:endParaRPr lang="de-DE" sz="3200" dirty="0">
                <a:latin typeface="Arial" pitchFamily="34" charset="0"/>
                <a:cs typeface="Arial" pitchFamily="34" charset="0"/>
              </a:endParaRPr>
            </a:p>
          </p:txBody>
        </p:sp>
        <p:sp>
          <p:nvSpPr>
            <p:cNvPr id="18457" name="Text Box 4"/>
            <p:cNvSpPr txBox="1">
              <a:spLocks noChangeArrowheads="1"/>
            </p:cNvSpPr>
            <p:nvPr/>
          </p:nvSpPr>
          <p:spPr bwMode="auto">
            <a:xfrm>
              <a:off x="460" y="2517"/>
              <a:ext cx="1714" cy="582"/>
            </a:xfrm>
            <a:prstGeom prst="rect">
              <a:avLst/>
            </a:prstGeom>
            <a:noFill/>
            <a:ln w="9525">
              <a:noFill/>
              <a:miter lim="800000"/>
              <a:headEnd/>
              <a:tailEnd/>
            </a:ln>
          </p:spPr>
          <p:txBody>
            <a:bodyPr wrap="none">
              <a:spAutoFit/>
            </a:bodyPr>
            <a:lstStyle/>
            <a:p>
              <a:pPr algn="ctr"/>
              <a:r>
                <a:rPr lang="de-DE" dirty="0" smtClean="0">
                  <a:solidFill>
                    <a:srgbClr val="008000"/>
                  </a:solidFill>
                  <a:latin typeface="Calibri" pitchFamily="34" charset="0"/>
                  <a:cs typeface="Calibri" pitchFamily="34" charset="0"/>
                </a:rPr>
                <a:t>Wahrscheinlichkeit, </a:t>
              </a:r>
              <a:br>
                <a:rPr lang="de-DE" dirty="0" smtClean="0">
                  <a:solidFill>
                    <a:srgbClr val="008000"/>
                  </a:solidFill>
                  <a:latin typeface="Calibri" pitchFamily="34" charset="0"/>
                  <a:cs typeface="Calibri" pitchFamily="34" charset="0"/>
                </a:rPr>
              </a:br>
              <a:r>
                <a:rPr lang="de-DE" dirty="0" smtClean="0">
                  <a:solidFill>
                    <a:srgbClr val="008000"/>
                  </a:solidFill>
                  <a:latin typeface="Calibri" pitchFamily="34" charset="0"/>
                  <a:cs typeface="Calibri" pitchFamily="34" charset="0"/>
                </a:rPr>
                <a:t>dass ein Ziel </a:t>
              </a:r>
              <a:r>
                <a:rPr lang="de-DE" b="1" dirty="0" smtClean="0">
                  <a:solidFill>
                    <a:srgbClr val="008000"/>
                  </a:solidFill>
                  <a:latin typeface="Calibri" pitchFamily="34" charset="0"/>
                  <a:cs typeface="Calibri" pitchFamily="34" charset="0"/>
                </a:rPr>
                <a:t>X</a:t>
              </a:r>
              <a:r>
                <a:rPr lang="de-DE" dirty="0" smtClean="0">
                  <a:solidFill>
                    <a:srgbClr val="008000"/>
                  </a:solidFill>
                  <a:latin typeface="Calibri" pitchFamily="34" charset="0"/>
                  <a:cs typeface="Calibri" pitchFamily="34" charset="0"/>
                </a:rPr>
                <a:t> nicht  durch </a:t>
              </a:r>
              <a:br>
                <a:rPr lang="de-DE" dirty="0" smtClean="0">
                  <a:solidFill>
                    <a:srgbClr val="008000"/>
                  </a:solidFill>
                  <a:latin typeface="Calibri" pitchFamily="34" charset="0"/>
                  <a:cs typeface="Calibri" pitchFamily="34" charset="0"/>
                </a:rPr>
              </a:br>
              <a:r>
                <a:rPr lang="de-DE" dirty="0" smtClean="0">
                  <a:solidFill>
                    <a:srgbClr val="008000"/>
                  </a:solidFill>
                  <a:latin typeface="Calibri" pitchFamily="34" charset="0"/>
                  <a:cs typeface="Calibri" pitchFamily="34" charset="0"/>
                </a:rPr>
                <a:t>Pfeil getroffen wird</a:t>
              </a:r>
              <a:endParaRPr lang="de-DE" dirty="0">
                <a:solidFill>
                  <a:srgbClr val="008000"/>
                </a:solidFill>
                <a:latin typeface="Calibri" pitchFamily="34" charset="0"/>
                <a:cs typeface="Calibri" pitchFamily="34" charset="0"/>
              </a:endParaRPr>
            </a:p>
          </p:txBody>
        </p:sp>
        <p:sp>
          <p:nvSpPr>
            <p:cNvPr id="18458" name="Line 5"/>
            <p:cNvSpPr>
              <a:spLocks noChangeShapeType="1"/>
            </p:cNvSpPr>
            <p:nvPr/>
          </p:nvSpPr>
          <p:spPr bwMode="auto">
            <a:xfrm flipV="1">
              <a:off x="1488" y="2149"/>
              <a:ext cx="854" cy="347"/>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3" name="Group 15"/>
          <p:cNvGrpSpPr>
            <a:grpSpLocks/>
          </p:cNvGrpSpPr>
          <p:nvPr/>
        </p:nvGrpSpPr>
        <p:grpSpPr bwMode="auto">
          <a:xfrm>
            <a:off x="2667000" y="3760788"/>
            <a:ext cx="3556000" cy="2452688"/>
            <a:chOff x="1632" y="1554"/>
            <a:chExt cx="2240" cy="1545"/>
          </a:xfrm>
        </p:grpSpPr>
        <p:sp>
          <p:nvSpPr>
            <p:cNvPr id="18452" name="Text Box 11"/>
            <p:cNvSpPr txBox="1">
              <a:spLocks noChangeArrowheads="1"/>
            </p:cNvSpPr>
            <p:nvPr/>
          </p:nvSpPr>
          <p:spPr bwMode="auto">
            <a:xfrm>
              <a:off x="3193" y="1554"/>
              <a:ext cx="237" cy="233"/>
            </a:xfrm>
            <a:prstGeom prst="rect">
              <a:avLst/>
            </a:prstGeom>
            <a:noFill/>
            <a:ln w="9525">
              <a:noFill/>
              <a:miter lim="800000"/>
              <a:headEnd/>
              <a:tailEnd/>
            </a:ln>
          </p:spPr>
          <p:txBody>
            <a:bodyPr wrap="none">
              <a:spAutoFit/>
            </a:bodyPr>
            <a:lstStyle/>
            <a:p>
              <a:r>
                <a:rPr lang="de-DE" dirty="0" smtClean="0">
                  <a:latin typeface="Arial" pitchFamily="34" charset="0"/>
                  <a:cs typeface="Arial" pitchFamily="34" charset="0"/>
                </a:rPr>
                <a:t>m</a:t>
              </a:r>
              <a:endParaRPr lang="de-DE" dirty="0">
                <a:latin typeface="Arial" pitchFamily="34" charset="0"/>
                <a:cs typeface="Arial" pitchFamily="34" charset="0"/>
              </a:endParaRPr>
            </a:p>
          </p:txBody>
        </p:sp>
        <p:sp>
          <p:nvSpPr>
            <p:cNvPr id="18453" name="Text Box 12"/>
            <p:cNvSpPr txBox="1">
              <a:spLocks noChangeArrowheads="1"/>
            </p:cNvSpPr>
            <p:nvPr/>
          </p:nvSpPr>
          <p:spPr bwMode="auto">
            <a:xfrm>
              <a:off x="1632" y="1700"/>
              <a:ext cx="417" cy="368"/>
            </a:xfrm>
            <a:prstGeom prst="rect">
              <a:avLst/>
            </a:prstGeom>
            <a:noFill/>
            <a:ln w="9525">
              <a:noFill/>
              <a:miter lim="800000"/>
              <a:headEnd/>
              <a:tailEnd/>
            </a:ln>
          </p:spPr>
          <p:txBody>
            <a:bodyPr wrap="none">
              <a:spAutoFit/>
            </a:bodyPr>
            <a:lstStyle/>
            <a:p>
              <a:r>
                <a:rPr lang="de-DE" sz="3200" dirty="0" smtClean="0">
                  <a:latin typeface="Arial" pitchFamily="34" charset="0"/>
                  <a:cs typeface="Arial" pitchFamily="34" charset="0"/>
                </a:rPr>
                <a:t>1 -</a:t>
              </a:r>
              <a:endParaRPr lang="de-DE" sz="3200" dirty="0">
                <a:latin typeface="Arial" pitchFamily="34" charset="0"/>
                <a:cs typeface="Arial" pitchFamily="34" charset="0"/>
              </a:endParaRPr>
            </a:p>
          </p:txBody>
        </p:sp>
        <p:sp>
          <p:nvSpPr>
            <p:cNvPr id="18454" name="Text Box 13"/>
            <p:cNvSpPr txBox="1">
              <a:spLocks noChangeArrowheads="1"/>
            </p:cNvSpPr>
            <p:nvPr/>
          </p:nvSpPr>
          <p:spPr bwMode="auto">
            <a:xfrm>
              <a:off x="2296" y="2517"/>
              <a:ext cx="1576" cy="582"/>
            </a:xfrm>
            <a:prstGeom prst="rect">
              <a:avLst/>
            </a:prstGeom>
            <a:noFill/>
            <a:ln w="9525">
              <a:noFill/>
              <a:miter lim="800000"/>
              <a:headEnd/>
              <a:tailEnd/>
            </a:ln>
          </p:spPr>
          <p:txBody>
            <a:bodyPr wrap="square">
              <a:spAutoFit/>
            </a:bodyPr>
            <a:lstStyle/>
            <a:p>
              <a:pPr algn="ctr"/>
              <a:r>
                <a:rPr lang="de-DE" dirty="0" smtClean="0">
                  <a:solidFill>
                    <a:srgbClr val="008000"/>
                  </a:solidFill>
                  <a:latin typeface="Calibri" pitchFamily="34" charset="0"/>
                  <a:cs typeface="Calibri" pitchFamily="34" charset="0"/>
                </a:rPr>
                <a:t>Wahrscheinlichkeit, dass mindestens ein Pfeil </a:t>
              </a:r>
              <a:r>
                <a:rPr lang="de-DE" dirty="0" err="1" smtClean="0">
                  <a:solidFill>
                    <a:srgbClr val="008000"/>
                  </a:solidFill>
                  <a:latin typeface="Calibri" pitchFamily="34" charset="0"/>
                  <a:cs typeface="Calibri" pitchFamily="34" charset="0"/>
                </a:rPr>
                <a:t>Zielfeld</a:t>
              </a:r>
              <a:r>
                <a:rPr lang="de-DE" dirty="0" smtClean="0">
                  <a:solidFill>
                    <a:srgbClr val="008000"/>
                  </a:solidFill>
                  <a:latin typeface="Calibri" pitchFamily="34" charset="0"/>
                  <a:cs typeface="Calibri" pitchFamily="34" charset="0"/>
                </a:rPr>
                <a:t> </a:t>
              </a:r>
              <a:r>
                <a:rPr lang="de-DE" b="1" dirty="0" smtClean="0">
                  <a:solidFill>
                    <a:srgbClr val="008000"/>
                  </a:solidFill>
                  <a:latin typeface="Calibri" pitchFamily="34" charset="0"/>
                  <a:cs typeface="Calibri" pitchFamily="34" charset="0"/>
                </a:rPr>
                <a:t>X</a:t>
              </a:r>
              <a:r>
                <a:rPr lang="de-DE" dirty="0" smtClean="0">
                  <a:solidFill>
                    <a:srgbClr val="008000"/>
                  </a:solidFill>
                  <a:latin typeface="Calibri" pitchFamily="34" charset="0"/>
                  <a:cs typeface="Calibri" pitchFamily="34" charset="0"/>
                </a:rPr>
                <a:t> trifft</a:t>
              </a:r>
              <a:endParaRPr lang="de-DE" b="1" dirty="0">
                <a:solidFill>
                  <a:srgbClr val="008000"/>
                </a:solidFill>
                <a:latin typeface="Calibri" pitchFamily="34" charset="0"/>
                <a:cs typeface="Calibri" pitchFamily="34" charset="0"/>
              </a:endParaRPr>
            </a:p>
          </p:txBody>
        </p:sp>
        <p:sp>
          <p:nvSpPr>
            <p:cNvPr id="18455" name="Line 14"/>
            <p:cNvSpPr>
              <a:spLocks noChangeShapeType="1"/>
            </p:cNvSpPr>
            <p:nvPr/>
          </p:nvSpPr>
          <p:spPr bwMode="auto">
            <a:xfrm flipH="1" flipV="1">
              <a:off x="2616" y="2174"/>
              <a:ext cx="206" cy="27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4" name="Group 20"/>
          <p:cNvGrpSpPr>
            <a:grpSpLocks/>
          </p:cNvGrpSpPr>
          <p:nvPr/>
        </p:nvGrpSpPr>
        <p:grpSpPr bwMode="auto">
          <a:xfrm>
            <a:off x="4876803" y="3124202"/>
            <a:ext cx="1631951" cy="1011238"/>
            <a:chOff x="3072" y="1221"/>
            <a:chExt cx="1028" cy="637"/>
          </a:xfrm>
        </p:grpSpPr>
        <p:sp>
          <p:nvSpPr>
            <p:cNvPr id="18448" name="Text Box 16"/>
            <p:cNvSpPr txBox="1">
              <a:spLocks noChangeArrowheads="1"/>
            </p:cNvSpPr>
            <p:nvPr/>
          </p:nvSpPr>
          <p:spPr bwMode="auto">
            <a:xfrm>
              <a:off x="3072" y="1625"/>
              <a:ext cx="246" cy="233"/>
            </a:xfrm>
            <a:prstGeom prst="rect">
              <a:avLst/>
            </a:prstGeom>
            <a:noFill/>
            <a:ln w="9525">
              <a:noFill/>
              <a:miter lim="800000"/>
              <a:headEnd/>
              <a:tailEnd/>
            </a:ln>
          </p:spPr>
          <p:txBody>
            <a:bodyPr wrap="none">
              <a:spAutoFit/>
            </a:bodyPr>
            <a:lstStyle/>
            <a:p>
              <a:r>
                <a:rPr lang="de-DE" dirty="0" err="1" smtClean="0">
                  <a:latin typeface="Arial" pitchFamily="34" charset="0"/>
                  <a:cs typeface="Arial" pitchFamily="34" charset="0"/>
                </a:rPr>
                <a:t>n</a:t>
              </a:r>
              <a:r>
                <a:rPr lang="de-DE" dirty="0" smtClean="0">
                  <a:latin typeface="Arial" pitchFamily="34" charset="0"/>
                  <a:cs typeface="Arial" pitchFamily="34" charset="0"/>
                </a:rPr>
                <a:t>(</a:t>
              </a:r>
              <a:endParaRPr lang="de-DE" dirty="0">
                <a:latin typeface="Arial" pitchFamily="34" charset="0"/>
                <a:cs typeface="Arial" pitchFamily="34" charset="0"/>
              </a:endParaRPr>
            </a:p>
          </p:txBody>
        </p:sp>
        <p:sp>
          <p:nvSpPr>
            <p:cNvPr id="18449" name="Text Box 17"/>
            <p:cNvSpPr txBox="1">
              <a:spLocks noChangeArrowheads="1"/>
            </p:cNvSpPr>
            <p:nvPr/>
          </p:nvSpPr>
          <p:spPr bwMode="auto">
            <a:xfrm>
              <a:off x="3389" y="1617"/>
              <a:ext cx="327" cy="233"/>
            </a:xfrm>
            <a:prstGeom prst="rect">
              <a:avLst/>
            </a:prstGeom>
            <a:noFill/>
            <a:ln w="9525">
              <a:noFill/>
              <a:miter lim="800000"/>
              <a:headEnd/>
              <a:tailEnd/>
            </a:ln>
          </p:spPr>
          <p:txBody>
            <a:bodyPr wrap="none">
              <a:spAutoFit/>
            </a:bodyPr>
            <a:lstStyle/>
            <a:p>
              <a:r>
                <a:rPr lang="de-DE" dirty="0" smtClean="0">
                  <a:latin typeface="Arial" pitchFamily="34" charset="0"/>
                  <a:cs typeface="Arial" pitchFamily="34" charset="0"/>
                </a:rPr>
                <a:t>/ </a:t>
              </a:r>
              <a:r>
                <a:rPr lang="de-DE" dirty="0" err="1" smtClean="0">
                  <a:latin typeface="Arial" pitchFamily="34" charset="0"/>
                  <a:cs typeface="Arial" pitchFamily="34" charset="0"/>
                </a:rPr>
                <a:t>n</a:t>
              </a:r>
              <a:r>
                <a:rPr lang="de-DE" dirty="0" smtClean="0">
                  <a:latin typeface="Arial" pitchFamily="34" charset="0"/>
                  <a:cs typeface="Arial" pitchFamily="34" charset="0"/>
                </a:rPr>
                <a:t>)</a:t>
              </a:r>
              <a:endParaRPr lang="de-DE" dirty="0">
                <a:latin typeface="Arial" pitchFamily="34" charset="0"/>
                <a:cs typeface="Arial" pitchFamily="34" charset="0"/>
              </a:endParaRPr>
            </a:p>
          </p:txBody>
        </p:sp>
        <p:sp>
          <p:nvSpPr>
            <p:cNvPr id="18450" name="Text Box 18"/>
            <p:cNvSpPr txBox="1">
              <a:spLocks noChangeArrowheads="1"/>
            </p:cNvSpPr>
            <p:nvPr/>
          </p:nvSpPr>
          <p:spPr bwMode="auto">
            <a:xfrm>
              <a:off x="3350" y="1221"/>
              <a:ext cx="750" cy="233"/>
            </a:xfrm>
            <a:prstGeom prst="rect">
              <a:avLst/>
            </a:prstGeom>
            <a:noFill/>
            <a:ln w="9525">
              <a:noFill/>
              <a:miter lim="800000"/>
              <a:headEnd/>
              <a:tailEnd/>
            </a:ln>
          </p:spPr>
          <p:txBody>
            <a:bodyPr wrap="none">
              <a:spAutoFit/>
            </a:bodyPr>
            <a:lstStyle/>
            <a:p>
              <a:r>
                <a:rPr lang="de-DE" dirty="0" smtClean="0">
                  <a:solidFill>
                    <a:srgbClr val="008000"/>
                  </a:solidFill>
                  <a:latin typeface="Calibri" pitchFamily="34" charset="0"/>
                  <a:cs typeface="Calibri" pitchFamily="34" charset="0"/>
                </a:rPr>
                <a:t>Äquivalent</a:t>
              </a:r>
              <a:endParaRPr lang="de-DE" dirty="0">
                <a:solidFill>
                  <a:srgbClr val="008000"/>
                </a:solidFill>
                <a:latin typeface="Calibri" pitchFamily="34" charset="0"/>
                <a:cs typeface="Calibri" pitchFamily="34" charset="0"/>
              </a:endParaRPr>
            </a:p>
          </p:txBody>
        </p:sp>
        <p:sp>
          <p:nvSpPr>
            <p:cNvPr id="18451" name="Line 19"/>
            <p:cNvSpPr>
              <a:spLocks noChangeShapeType="1"/>
            </p:cNvSpPr>
            <p:nvPr/>
          </p:nvSpPr>
          <p:spPr bwMode="auto">
            <a:xfrm flipH="1">
              <a:off x="3408" y="1413"/>
              <a:ext cx="144" cy="219"/>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5" name="Group 25"/>
          <p:cNvGrpSpPr>
            <a:grpSpLocks/>
          </p:cNvGrpSpPr>
          <p:nvPr/>
        </p:nvGrpSpPr>
        <p:grpSpPr bwMode="auto">
          <a:xfrm>
            <a:off x="1885951" y="2971800"/>
            <a:ext cx="3295651" cy="1719262"/>
            <a:chOff x="1188" y="1125"/>
            <a:chExt cx="2076" cy="1083"/>
          </a:xfrm>
        </p:grpSpPr>
        <p:sp>
          <p:nvSpPr>
            <p:cNvPr id="18445" name="Rectangle 21"/>
            <p:cNvSpPr>
              <a:spLocks noChangeArrowheads="1"/>
            </p:cNvSpPr>
            <p:nvPr/>
          </p:nvSpPr>
          <p:spPr bwMode="auto">
            <a:xfrm>
              <a:off x="2064" y="1632"/>
              <a:ext cx="1200" cy="576"/>
            </a:xfrm>
            <a:prstGeom prst="rect">
              <a:avLst/>
            </a:prstGeom>
            <a:noFill/>
            <a:ln w="9525">
              <a:solidFill>
                <a:schemeClr val="tx1"/>
              </a:solidFill>
              <a:miter lim="800000"/>
              <a:headEnd/>
              <a:tailEnd/>
            </a:ln>
          </p:spPr>
          <p:txBody>
            <a:bodyPr wrap="none" anchor="ctr"/>
            <a:lstStyle/>
            <a:p>
              <a:endParaRPr lang="de-DE" dirty="0">
                <a:latin typeface="Calibri" pitchFamily="34" charset="0"/>
                <a:cs typeface="Calibri" pitchFamily="34" charset="0"/>
              </a:endParaRPr>
            </a:p>
          </p:txBody>
        </p:sp>
        <p:sp>
          <p:nvSpPr>
            <p:cNvPr id="18446" name="Text Box 22"/>
            <p:cNvSpPr txBox="1">
              <a:spLocks noChangeArrowheads="1"/>
            </p:cNvSpPr>
            <p:nvPr/>
          </p:nvSpPr>
          <p:spPr bwMode="auto">
            <a:xfrm>
              <a:off x="1188" y="1125"/>
              <a:ext cx="858" cy="407"/>
            </a:xfrm>
            <a:prstGeom prst="rect">
              <a:avLst/>
            </a:prstGeom>
            <a:noFill/>
            <a:ln w="9525">
              <a:noFill/>
              <a:miter lim="800000"/>
              <a:headEnd/>
              <a:tailEnd/>
            </a:ln>
          </p:spPr>
          <p:txBody>
            <a:bodyPr wrap="none">
              <a:spAutoFit/>
            </a:bodyPr>
            <a:lstStyle/>
            <a:p>
              <a:r>
                <a:rPr lang="de-DE" dirty="0" smtClean="0">
                  <a:solidFill>
                    <a:srgbClr val="008000"/>
                  </a:solidFill>
                  <a:latin typeface="Calibri" pitchFamily="34" charset="0"/>
                  <a:cs typeface="Calibri" pitchFamily="34" charset="0"/>
                </a:rPr>
                <a:t>Gleich </a:t>
              </a:r>
              <a:r>
                <a:rPr lang="de-DE" b="1" dirty="0" smtClean="0">
                  <a:solidFill>
                    <a:srgbClr val="008000"/>
                  </a:solidFill>
                  <a:latin typeface="Calibri" pitchFamily="34" charset="0"/>
                  <a:cs typeface="Calibri" pitchFamily="34" charset="0"/>
                </a:rPr>
                <a:t>1/</a:t>
              </a:r>
              <a:r>
                <a:rPr lang="de-DE" b="1" dirty="0" err="1" smtClean="0">
                  <a:solidFill>
                    <a:srgbClr val="008000"/>
                  </a:solidFill>
                  <a:latin typeface="Calibri" pitchFamily="34" charset="0"/>
                  <a:cs typeface="Calibri" pitchFamily="34" charset="0"/>
                </a:rPr>
                <a:t>e</a:t>
              </a:r>
              <a:endParaRPr lang="de-DE" b="1" dirty="0" smtClean="0">
                <a:solidFill>
                  <a:srgbClr val="008000"/>
                </a:solidFill>
                <a:latin typeface="Calibri" pitchFamily="34" charset="0"/>
                <a:cs typeface="Calibri" pitchFamily="34" charset="0"/>
              </a:endParaRPr>
            </a:p>
            <a:p>
              <a:r>
                <a:rPr lang="de-DE" dirty="0" smtClean="0">
                  <a:solidFill>
                    <a:srgbClr val="008000"/>
                  </a:solidFill>
                  <a:latin typeface="Calibri" pitchFamily="34" charset="0"/>
                  <a:cs typeface="Calibri" pitchFamily="34" charset="0"/>
                </a:rPr>
                <a:t>Wenn </a:t>
              </a:r>
              <a:r>
                <a:rPr lang="de-DE" b="1" dirty="0" err="1" smtClean="0">
                  <a:solidFill>
                    <a:srgbClr val="008000"/>
                  </a:solidFill>
                  <a:latin typeface="Calibri" pitchFamily="34" charset="0"/>
                  <a:cs typeface="Calibri" pitchFamily="34" charset="0"/>
                </a:rPr>
                <a:t>n</a:t>
              </a:r>
              <a:r>
                <a:rPr lang="de-DE" b="1" dirty="0" smtClean="0">
                  <a:solidFill>
                    <a:srgbClr val="008000"/>
                  </a:solidFill>
                  <a:latin typeface="Calibri" pitchFamily="34" charset="0"/>
                  <a:cs typeface="Calibri" pitchFamily="34" charset="0"/>
                </a:rPr>
                <a:t> </a:t>
              </a:r>
              <a:r>
                <a:rPr lang="de-DE" b="1" dirty="0" smtClean="0">
                  <a:solidFill>
                    <a:srgbClr val="008000"/>
                  </a:solidFill>
                  <a:latin typeface="Calibri" pitchFamily="34" charset="0"/>
                  <a:cs typeface="Calibri" pitchFamily="34" charset="0"/>
                  <a:sym typeface="Symbol" pitchFamily="18" charset="2"/>
                </a:rPr>
                <a:t></a:t>
              </a:r>
              <a:r>
                <a:rPr lang="de-DE" b="1" dirty="0" smtClean="0">
                  <a:solidFill>
                    <a:srgbClr val="008000"/>
                  </a:solidFill>
                  <a:latin typeface="Times New Roman" pitchFamily="18" charset="0"/>
                  <a:cs typeface="Times New Roman" pitchFamily="18" charset="0"/>
                </a:rPr>
                <a:t>∞</a:t>
              </a:r>
              <a:endParaRPr lang="de-DE" b="1" dirty="0">
                <a:solidFill>
                  <a:srgbClr val="008000"/>
                </a:solidFill>
                <a:latin typeface="Times New Roman" pitchFamily="18" charset="0"/>
                <a:cs typeface="Times New Roman" pitchFamily="18" charset="0"/>
              </a:endParaRPr>
            </a:p>
          </p:txBody>
        </p:sp>
        <p:sp>
          <p:nvSpPr>
            <p:cNvPr id="18447" name="Line 23"/>
            <p:cNvSpPr>
              <a:spLocks noChangeShapeType="1"/>
            </p:cNvSpPr>
            <p:nvPr/>
          </p:nvSpPr>
          <p:spPr bwMode="auto">
            <a:xfrm>
              <a:off x="1824" y="1392"/>
              <a:ext cx="480" cy="240"/>
            </a:xfrm>
            <a:prstGeom prst="line">
              <a:avLst/>
            </a:prstGeom>
            <a:noFill/>
            <a:ln w="9525">
              <a:solidFill>
                <a:schemeClr val="tx1"/>
              </a:solidFill>
              <a:round/>
              <a:headEnd/>
              <a:tailEnd type="triangle" w="med" len="med"/>
            </a:ln>
          </p:spPr>
          <p:txBody>
            <a:bodyPr/>
            <a:lstStyle/>
            <a:p>
              <a:endParaRPr lang="de-DE" dirty="0">
                <a:latin typeface="Calibri" pitchFamily="34" charset="0"/>
                <a:cs typeface="Calibri" pitchFamily="34" charset="0"/>
              </a:endParaRPr>
            </a:p>
          </p:txBody>
        </p:sp>
      </p:grpSp>
      <p:grpSp>
        <p:nvGrpSpPr>
          <p:cNvPr id="6" name="Group 29"/>
          <p:cNvGrpSpPr>
            <a:grpSpLocks/>
          </p:cNvGrpSpPr>
          <p:nvPr/>
        </p:nvGrpSpPr>
        <p:grpSpPr bwMode="auto">
          <a:xfrm>
            <a:off x="2667000" y="3624262"/>
            <a:ext cx="5832476" cy="1354138"/>
            <a:chOff x="1680" y="1536"/>
            <a:chExt cx="3674" cy="853"/>
          </a:xfrm>
        </p:grpSpPr>
        <p:sp>
          <p:nvSpPr>
            <p:cNvPr id="18442" name="Rectangle 26"/>
            <p:cNvSpPr>
              <a:spLocks noChangeArrowheads="1"/>
            </p:cNvSpPr>
            <p:nvPr/>
          </p:nvSpPr>
          <p:spPr bwMode="auto">
            <a:xfrm>
              <a:off x="1680" y="1536"/>
              <a:ext cx="2064" cy="768"/>
            </a:xfrm>
            <a:prstGeom prst="rect">
              <a:avLst/>
            </a:prstGeom>
            <a:noFill/>
            <a:ln w="9525">
              <a:solidFill>
                <a:schemeClr val="tx1"/>
              </a:solidFill>
              <a:miter lim="800000"/>
              <a:headEnd/>
              <a:tailEnd/>
            </a:ln>
          </p:spPr>
          <p:txBody>
            <a:bodyPr wrap="none" anchor="ctr"/>
            <a:lstStyle/>
            <a:p>
              <a:endParaRPr lang="de-DE" dirty="0">
                <a:latin typeface="Arial" pitchFamily="34" charset="0"/>
                <a:cs typeface="Arial" pitchFamily="34" charset="0"/>
              </a:endParaRPr>
            </a:p>
          </p:txBody>
        </p:sp>
        <p:sp>
          <p:nvSpPr>
            <p:cNvPr id="18443" name="Text Box 27"/>
            <p:cNvSpPr txBox="1">
              <a:spLocks noChangeArrowheads="1"/>
            </p:cNvSpPr>
            <p:nvPr/>
          </p:nvSpPr>
          <p:spPr bwMode="auto">
            <a:xfrm>
              <a:off x="4262" y="2021"/>
              <a:ext cx="1092" cy="368"/>
            </a:xfrm>
            <a:prstGeom prst="rect">
              <a:avLst/>
            </a:prstGeom>
            <a:noFill/>
            <a:ln w="9525">
              <a:noFill/>
              <a:miter lim="800000"/>
              <a:headEnd/>
              <a:tailEnd/>
            </a:ln>
          </p:spPr>
          <p:txBody>
            <a:bodyPr wrap="none">
              <a:spAutoFit/>
            </a:bodyPr>
            <a:lstStyle/>
            <a:p>
              <a:r>
                <a:rPr lang="de-DE" sz="3200" b="1" dirty="0" smtClean="0">
                  <a:solidFill>
                    <a:srgbClr val="D60093"/>
                  </a:solidFill>
                  <a:latin typeface="Arial" pitchFamily="34" charset="0"/>
                  <a:cs typeface="Arial" pitchFamily="34" charset="0"/>
                </a:rPr>
                <a:t>1 – </a:t>
              </a:r>
              <a:r>
                <a:rPr lang="de-DE" sz="3200" b="1" dirty="0" err="1" smtClean="0">
                  <a:solidFill>
                    <a:srgbClr val="D60093"/>
                  </a:solidFill>
                  <a:latin typeface="Arial" pitchFamily="34" charset="0"/>
                  <a:cs typeface="Arial" pitchFamily="34" charset="0"/>
                </a:rPr>
                <a:t>e</a:t>
              </a:r>
              <a:r>
                <a:rPr lang="de-DE" sz="3200" b="1" baseline="30000" dirty="0" smtClean="0">
                  <a:solidFill>
                    <a:srgbClr val="D60093"/>
                  </a:solidFill>
                  <a:latin typeface="Arial" pitchFamily="34" charset="0"/>
                  <a:cs typeface="Arial" pitchFamily="34" charset="0"/>
                </a:rPr>
                <a:t>–m/</a:t>
              </a:r>
              <a:r>
                <a:rPr lang="de-DE" sz="3200" b="1" baseline="30000" dirty="0" err="1" smtClean="0">
                  <a:solidFill>
                    <a:srgbClr val="D60093"/>
                  </a:solidFill>
                  <a:latin typeface="Arial" pitchFamily="34" charset="0"/>
                  <a:cs typeface="Arial" pitchFamily="34" charset="0"/>
                </a:rPr>
                <a:t>n</a:t>
              </a:r>
              <a:endParaRPr lang="de-DE" sz="3200" b="1" baseline="30000" dirty="0">
                <a:solidFill>
                  <a:srgbClr val="D60093"/>
                </a:solidFill>
                <a:latin typeface="Arial" pitchFamily="34" charset="0"/>
                <a:cs typeface="Arial" pitchFamily="34" charset="0"/>
              </a:endParaRPr>
            </a:p>
          </p:txBody>
        </p:sp>
        <p:sp>
          <p:nvSpPr>
            <p:cNvPr id="18444" name="Line 28"/>
            <p:cNvSpPr>
              <a:spLocks noChangeShapeType="1"/>
            </p:cNvSpPr>
            <p:nvPr/>
          </p:nvSpPr>
          <p:spPr bwMode="auto">
            <a:xfrm flipH="1" flipV="1">
              <a:off x="3744" y="2016"/>
              <a:ext cx="480" cy="192"/>
            </a:xfrm>
            <a:prstGeom prst="line">
              <a:avLst/>
            </a:prstGeom>
            <a:noFill/>
            <a:ln w="9525">
              <a:solidFill>
                <a:schemeClr val="tx1"/>
              </a:solidFill>
              <a:round/>
              <a:headEnd/>
              <a:tailEnd type="triangle" w="med" len="med"/>
            </a:ln>
          </p:spPr>
          <p:txBody>
            <a:bodyPr/>
            <a:lstStyle/>
            <a:p>
              <a:endParaRPr lang="de-DE" dirty="0">
                <a:latin typeface="Arial" pitchFamily="34" charset="0"/>
                <a:cs typeface="Arial" pitchFamily="34" charset="0"/>
              </a:endParaRPr>
            </a:p>
          </p:txBody>
        </p:sp>
      </p:grpSp>
      <p:cxnSp>
        <p:nvCxnSpPr>
          <p:cNvPr id="8" name="Straight Connector 7"/>
          <p:cNvCxnSpPr/>
          <p:nvPr/>
        </p:nvCxnSpPr>
        <p:spPr>
          <a:xfrm>
            <a:off x="3505200" y="4576763"/>
            <a:ext cx="12954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2895601" y="4756533"/>
            <a:ext cx="2514601" cy="0"/>
          </a:xfrm>
          <a:prstGeom prst="line">
            <a:avLst/>
          </a:prstGeom>
          <a:ln w="12700"/>
        </p:spPr>
        <p:style>
          <a:lnRef idx="1">
            <a:schemeClr val="dk1"/>
          </a:lnRef>
          <a:fillRef idx="0">
            <a:schemeClr val="dk1"/>
          </a:fillRef>
          <a:effectRef idx="0">
            <a:schemeClr val="dk1"/>
          </a:effectRef>
          <a:fontRef idx="minor">
            <a:schemeClr val="tx1"/>
          </a:fontRef>
        </p:style>
      </p:cxnSp>
      <p:sp>
        <p:nvSpPr>
          <p:cNvPr id="31" name="Footer Placeholder 5"/>
          <p:cNvSpPr>
            <a:spLocks noGrp="1"/>
          </p:cNvSpPr>
          <p:nvPr>
            <p:ph type="ftr" sz="quarter" idx="11"/>
          </p:nvPr>
        </p:nvSpPr>
        <p:spPr>
          <a:xfrm>
            <a:off x="2483769" y="6381328"/>
            <a:ext cx="4824535" cy="216024"/>
          </a:xfrm>
        </p:spPr>
        <p:txBody>
          <a:bodyPr/>
          <a:lstStyle/>
          <a:p>
            <a:r>
              <a:rPr lang="de-DE" sz="900" dirty="0" smtClean="0"/>
              <a:t>J. </a:t>
            </a:r>
            <a:r>
              <a:rPr lang="de-DE" sz="900" dirty="0" err="1" smtClean="0"/>
              <a:t>Leskovec</a:t>
            </a:r>
            <a:r>
              <a:rPr lang="de-DE" sz="900" dirty="0" smtClean="0"/>
              <a:t>, A. </a:t>
            </a:r>
            <a:r>
              <a:rPr lang="de-DE" sz="900" dirty="0" err="1" smtClean="0"/>
              <a:t>Rajaraman</a:t>
            </a:r>
            <a:r>
              <a:rPr lang="de-DE" sz="900" dirty="0" smtClean="0"/>
              <a:t>, J. Ullman: Mining </a:t>
            </a:r>
            <a:r>
              <a:rPr lang="de-DE" sz="900" dirty="0" err="1" smtClean="0"/>
              <a:t>of</a:t>
            </a:r>
            <a:r>
              <a:rPr lang="de-DE" sz="900" dirty="0" smtClean="0"/>
              <a:t> Massive Datasets, http://</a:t>
            </a:r>
            <a:r>
              <a:rPr lang="de-DE" sz="900" dirty="0" err="1" smtClean="0"/>
              <a:t>www.mmds.org</a:t>
            </a:r>
            <a:r>
              <a:rPr lang="de-DE" sz="900" dirty="0" smtClean="0"/>
              <a:t> </a:t>
            </a:r>
            <a:endParaRPr lang="de-DE" sz="900" dirty="0"/>
          </a:p>
        </p:txBody>
      </p:sp>
    </p:spTree>
    <p:extLst>
      <p:ext uri="{BB962C8B-B14F-4D97-AF65-F5344CB8AC3E}">
        <p14:creationId xmlns:p14="http://schemas.microsoft.com/office/powerpoint/2010/main" val="135281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Standarddesign">
  <a:themeElements>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Standarddesign">
      <a:majorFont>
        <a:latin typeface="Myriad Pro"/>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2967</TotalTime>
  <Words>4091</Words>
  <Application>Microsoft Macintosh PowerPoint</Application>
  <PresentationFormat>On-screen Show (4:3)</PresentationFormat>
  <Paragraphs>774</Paragraphs>
  <Slides>84</Slides>
  <Notes>25</Notes>
  <HiddenSlides>3</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84</vt:i4>
      </vt:variant>
    </vt:vector>
  </HeadingPairs>
  <TitlesOfParts>
    <vt:vector size="104" baseType="lpstr">
      <vt:lpstr>Arial Narrow</vt:lpstr>
      <vt:lpstr>Arial Unicode MS</vt:lpstr>
      <vt:lpstr>Calibri</vt:lpstr>
      <vt:lpstr>Cambria Math</vt:lpstr>
      <vt:lpstr>cmsy10</vt:lpstr>
      <vt:lpstr>Comic Sans MS</vt:lpstr>
      <vt:lpstr>Courier New</vt:lpstr>
      <vt:lpstr>ＭＳ Ｐゴシック</vt:lpstr>
      <vt:lpstr>MT Extra</vt:lpstr>
      <vt:lpstr>Myriad Pro</vt:lpstr>
      <vt:lpstr>Symbol</vt:lpstr>
      <vt:lpstr>Tahoma</vt:lpstr>
      <vt:lpstr>Times New Roman</vt:lpstr>
      <vt:lpstr>Verdana</vt:lpstr>
      <vt:lpstr>Wingdings</vt:lpstr>
      <vt:lpstr>Wingdings 2</vt:lpstr>
      <vt:lpstr>Arial</vt:lpstr>
      <vt:lpstr>7_Standarddesign</vt:lpstr>
      <vt:lpstr>Formel</vt:lpstr>
      <vt:lpstr>Equation</vt:lpstr>
      <vt:lpstr>Non-Standard-Datenbanken</vt:lpstr>
      <vt:lpstr>Übersicht</vt:lpstr>
      <vt:lpstr>Filterung von Datenströmen</vt:lpstr>
      <vt:lpstr>Anwendungen</vt:lpstr>
      <vt:lpstr>Erster Ansatz (1)</vt:lpstr>
      <vt:lpstr>Erster Ansatz (2)</vt:lpstr>
      <vt:lpstr>Erster Ansatz (3)</vt:lpstr>
      <vt:lpstr>Analyse: Werfen von Pfeilen (1)</vt:lpstr>
      <vt:lpstr>Analyse: Werfen von Pfeilen(2)</vt:lpstr>
      <vt:lpstr>Analyse: Werfen von Pfeilen(3)</vt:lpstr>
      <vt:lpstr>Bloom-Filter</vt:lpstr>
      <vt:lpstr>Bloom Filter – Analyse (1)</vt:lpstr>
      <vt:lpstr>Bloom-Filter – Analyse (2)</vt:lpstr>
      <vt:lpstr>Bloom Filter: Zusammenfassung</vt:lpstr>
      <vt:lpstr>Filterung von Datenströmen</vt:lpstr>
      <vt:lpstr>Min-Hashing</vt:lpstr>
      <vt:lpstr>Beispiel</vt:lpstr>
      <vt:lpstr>Beispiel</vt:lpstr>
      <vt:lpstr>Min-Hashing (2)</vt:lpstr>
      <vt:lpstr>Beispiel</vt:lpstr>
      <vt:lpstr>Beispiel: zweite Hashfunktion  </vt:lpstr>
      <vt:lpstr>Beispiel: zweite Hashfunktion</vt:lpstr>
      <vt:lpstr>Beispiel 2</vt:lpstr>
      <vt:lpstr>Min-Hashing - Mehrere min-Werte bzw. Hashfunktionen  </vt:lpstr>
      <vt:lpstr>PowerPoint Presentation</vt:lpstr>
      <vt:lpstr>Stromverarbeitungsmodelle – interner Speicher A[.]</vt:lpstr>
      <vt:lpstr>Approximation</vt:lpstr>
      <vt:lpstr>Synopsen</vt:lpstr>
      <vt:lpstr>Was kann über einem Strom berechnet werden?</vt:lpstr>
      <vt:lpstr>Approximation und Randomisierung</vt:lpstr>
      <vt:lpstr>Probabilistische Garantien </vt:lpstr>
      <vt:lpstr>Exkurs: Randbereichsabschätzungen</vt:lpstr>
      <vt:lpstr>Stichproben (Abtastung, sampling): Grundlagen</vt:lpstr>
      <vt:lpstr>Randbereichsschätzungen für Summen</vt:lpstr>
      <vt:lpstr>Randbereichsschätzungen für Summen (2)</vt:lpstr>
      <vt:lpstr>Stichprobem für Datenströme</vt:lpstr>
      <vt:lpstr>Verwendung einer festgelegten Teilmenge</vt:lpstr>
      <vt:lpstr>Probleme des naiven Ansatzes</vt:lpstr>
      <vt:lpstr>Lösung: Stichprobe mit Benutzern</vt:lpstr>
      <vt:lpstr>Generalisierte Lösung</vt:lpstr>
      <vt:lpstr>Stichproben für Datenströme</vt:lpstr>
      <vt:lpstr>Reservoir Sampling (Reservoir bildet Synopse)</vt:lpstr>
      <vt:lpstr>Reservoir Sampling – Analyse</vt:lpstr>
      <vt:lpstr>Min-wise Sampling</vt:lpstr>
      <vt:lpstr>Non-Standard-Datenbanken</vt:lpstr>
      <vt:lpstr>Übersicht</vt:lpstr>
      <vt:lpstr>Count-Min-Skizzen (CM-Skizzen)</vt:lpstr>
      <vt:lpstr>CM-Skizzen – Struktur</vt:lpstr>
      <vt:lpstr>CM-Skizzen – Garantien</vt:lpstr>
      <vt:lpstr>CM-Skizzen – Analyse</vt:lpstr>
      <vt:lpstr>CM-Skizzen – Analyse</vt:lpstr>
      <vt:lpstr>Tafelbild der Abschätzung A‘[j] für A[j]</vt:lpstr>
      <vt:lpstr>Tafelbild der Abschätzung A‘[j] für A[j] (2)</vt:lpstr>
      <vt:lpstr>Zählen der Anzahl der verschiedenen Elemente</vt:lpstr>
      <vt:lpstr>Anzahl verschiedener Werte abschätzen</vt:lpstr>
      <vt:lpstr>Flajolet-Martin Approach</vt:lpstr>
      <vt:lpstr>Warum funktioniert das? Intuition</vt:lpstr>
      <vt:lpstr>FM-Skizzen [Flajolet, Martin 85]</vt:lpstr>
      <vt:lpstr>FM-Skizzen – Analyse</vt:lpstr>
      <vt:lpstr>Herleitung der Schätzung von d</vt:lpstr>
      <vt:lpstr>FM-Skizzen – Eigenschaften</vt:lpstr>
      <vt:lpstr>Stichproben und Skizzierung: Zusammenfassung</vt:lpstr>
      <vt:lpstr>Übersicht</vt:lpstr>
      <vt:lpstr>Approximative Ähnlichkeitssuche in hohen Dimensionen</vt:lpstr>
      <vt:lpstr>Approximative Reduktion der Vergleiche</vt:lpstr>
      <vt:lpstr>Was bedeutet "locality-sensitive"</vt:lpstr>
      <vt:lpstr>D-dimensionaler Vektorraum: Idee für Hashfunktion </vt:lpstr>
      <vt:lpstr>LSH: Beispiel</vt:lpstr>
      <vt:lpstr>LSH: Beispiel</vt:lpstr>
      <vt:lpstr>LSH: Beispiel</vt:lpstr>
      <vt:lpstr>LSH: Beispiel</vt:lpstr>
      <vt:lpstr>LSH: Beispiel</vt:lpstr>
      <vt:lpstr>LSH: Beispiel</vt:lpstr>
      <vt:lpstr>LSH: Beispiel</vt:lpstr>
      <vt:lpstr>LSH: Beispiel</vt:lpstr>
      <vt:lpstr>LSH: Beispiel</vt:lpstr>
      <vt:lpstr>LSH: Beispiel</vt:lpstr>
      <vt:lpstr>Eine bekannte LSH-Variante</vt:lpstr>
      <vt:lpstr>Objekte den Hash-Buckets zuweisen</vt:lpstr>
      <vt:lpstr>Suche nach ähnlichen Objekten: Beispiel</vt:lpstr>
      <vt:lpstr>Mehrere Hashtabellen </vt:lpstr>
      <vt:lpstr>Anfrageverarbeitung: Suche der K nächsten Nachbarn  </vt:lpstr>
      <vt:lpstr>Beobachtungen </vt:lpstr>
      <vt:lpstr>Zusammenfassung</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Uli</dc:creator>
  <cp:lastModifiedBy>Ralf Möller</cp:lastModifiedBy>
  <cp:revision>2420</cp:revision>
  <cp:lastPrinted>2017-01-23T10:26:03Z</cp:lastPrinted>
  <dcterms:created xsi:type="dcterms:W3CDTF">2010-04-27T12:26:40Z</dcterms:created>
  <dcterms:modified xsi:type="dcterms:W3CDTF">2018-01-14T14:58:01Z</dcterms:modified>
</cp:coreProperties>
</file>