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0"/>
  </p:notesMasterIdLst>
  <p:handoutMasterIdLst>
    <p:handoutMasterId r:id="rId31"/>
  </p:handoutMasterIdLst>
  <p:sldIdLst>
    <p:sldId id="273" r:id="rId2"/>
    <p:sldId id="354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3" r:id="rId27"/>
    <p:sldId id="294" r:id="rId28"/>
    <p:sldId id="295" r:id="rId2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428FF"/>
    <a:srgbClr val="009B47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34"/>
    <p:restoredTop sz="94694"/>
  </p:normalViewPr>
  <p:slideViewPr>
    <p:cSldViewPr>
      <p:cViewPr varScale="1">
        <p:scale>
          <a:sx n="144" d="100"/>
          <a:sy n="144" d="100"/>
        </p:scale>
        <p:origin x="43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06.02.17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06.02.17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C66-7A0F-41B9-9B1B-86B840C684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C66-7A0F-41B9-9B1B-86B840C684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1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C66-7A0F-41B9-9B1B-86B840C684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64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to</a:t>
            </a:r>
            <a:r>
              <a:rPr lang="en-US" baseline="0" dirty="0" smtClean="0"/>
              <a:t> SQL GROUP 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77C66-7A0F-41B9-9B1B-86B840C684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2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graph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image" Target="../media/image16.jpeg"/><Relationship Id="rId14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image" Target="../media/image16.jpeg"/><Relationship Id="rId14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image" Target="../media/image16.jpeg"/><Relationship Id="rId14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image" Target="../media/image16.jpeg"/><Relationship Id="rId14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jpeg"/><Relationship Id="rId12" Type="http://schemas.openxmlformats.org/officeDocument/2006/relationships/image" Target="../media/image14.jpeg"/><Relationship Id="rId13" Type="http://schemas.openxmlformats.org/officeDocument/2006/relationships/image" Target="../media/image15.jpeg"/><Relationship Id="rId14" Type="http://schemas.openxmlformats.org/officeDocument/2006/relationships/image" Target="../media/image16.jpeg"/><Relationship Id="rId15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0.pn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0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jpeg"/><Relationship Id="rId12" Type="http://schemas.openxmlformats.org/officeDocument/2006/relationships/image" Target="../media/image14.jpeg"/><Relationship Id="rId13" Type="http://schemas.openxmlformats.org/officeDocument/2006/relationships/image" Target="../media/image15.jpeg"/><Relationship Id="rId14" Type="http://schemas.openxmlformats.org/officeDocument/2006/relationships/image" Target="../media/image16.jpeg"/><Relationship Id="rId15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0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1.png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jpeg"/><Relationship Id="rId12" Type="http://schemas.openxmlformats.org/officeDocument/2006/relationships/image" Target="../media/image13.jpeg"/><Relationship Id="rId13" Type="http://schemas.openxmlformats.org/officeDocument/2006/relationships/image" Target="../media/image14.jpeg"/><Relationship Id="rId14" Type="http://schemas.openxmlformats.org/officeDocument/2006/relationships/image" Target="../media/image15.jpeg"/><Relationship Id="rId15" Type="http://schemas.openxmlformats.org/officeDocument/2006/relationships/image" Target="../media/image16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47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9" Type="http://schemas.openxmlformats.org/officeDocument/2006/relationships/image" Target="../media/image10.jpeg"/><Relationship Id="rId10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4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3.png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jpeg"/><Relationship Id="rId12" Type="http://schemas.openxmlformats.org/officeDocument/2006/relationships/image" Target="../media/image14.jpeg"/><Relationship Id="rId13" Type="http://schemas.openxmlformats.org/officeDocument/2006/relationships/image" Target="../media/image15.jpeg"/><Relationship Id="rId14" Type="http://schemas.openxmlformats.org/officeDocument/2006/relationships/image" Target="../media/image16.jpeg"/><Relationship Id="rId15" Type="http://schemas.openxmlformats.org/officeDocument/2006/relationships/image" Target="../media/image17.jpe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7.pn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0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png"/><Relationship Id="rId4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b="1" dirty="0" smtClean="0">
                <a:cs typeface="+mj-cs"/>
              </a:rPr>
              <a:t>Non-Standard-Datenbanken</a:t>
            </a:r>
            <a:br>
              <a:rPr lang="de-DE" b="1" dirty="0" smtClean="0">
                <a:cs typeface="+mj-cs"/>
              </a:rPr>
            </a:br>
            <a:r>
              <a:rPr lang="de-DE" sz="2800" dirty="0" err="1" smtClean="0">
                <a:cs typeface="+mj-cs"/>
              </a:rPr>
              <a:t>Graphdatenbanken</a:t>
            </a:r>
            <a:endParaRPr lang="de-DE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Dennis Heinrich (Übungen)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Functions: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514" y="1545538"/>
            <a:ext cx="8432972" cy="473993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paths:</a:t>
            </a:r>
          </a:p>
          <a:p>
            <a:pPr lvl="1"/>
            <a:r>
              <a:rPr lang="en-US" dirty="0" smtClean="0"/>
              <a:t>MATCH </a:t>
            </a:r>
            <a:r>
              <a:rPr lang="en-US" dirty="0" err="1" smtClean="0"/>
              <a:t>shortestPath</a:t>
            </a:r>
            <a:r>
              <a:rPr lang="en-US" dirty="0" smtClean="0"/>
              <a:t>( (a)-[*]-(b) )</a:t>
            </a:r>
          </a:p>
          <a:p>
            <a:pPr lvl="1"/>
            <a:r>
              <a:rPr lang="en-US" dirty="0" smtClean="0"/>
              <a:t>MATCH </a:t>
            </a:r>
            <a:r>
              <a:rPr lang="en-US" dirty="0" err="1"/>
              <a:t>allShorestPath</a:t>
            </a:r>
            <a:r>
              <a:rPr lang="en-US" dirty="0" smtClean="0"/>
              <a:t>( (</a:t>
            </a:r>
            <a:r>
              <a:rPr lang="en-US" dirty="0"/>
              <a:t>a)-[*]-(b</a:t>
            </a:r>
            <a:r>
              <a:rPr lang="en-US" dirty="0" smtClean="0"/>
              <a:t>) )</a:t>
            </a:r>
            <a:endParaRPr lang="he-IL" dirty="0" smtClean="0"/>
          </a:p>
          <a:p>
            <a:pPr lvl="1"/>
            <a:r>
              <a:rPr lang="en-US" dirty="0" smtClean="0"/>
              <a:t>Length(path) – The path length or 0 if not exists.</a:t>
            </a:r>
          </a:p>
          <a:p>
            <a:pPr lvl="1"/>
            <a:r>
              <a:rPr lang="en-US" dirty="0"/>
              <a:t>RETURN relationships(p</a:t>
            </a:r>
            <a:r>
              <a:rPr lang="en-US" dirty="0" smtClean="0"/>
              <a:t>) - </a:t>
            </a:r>
            <a:r>
              <a:rPr lang="en-US" dirty="0"/>
              <a:t>Returns all relationships in a path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On collections:</a:t>
            </a:r>
          </a:p>
          <a:p>
            <a:pPr lvl="1"/>
            <a:r>
              <a:rPr lang="en-US" dirty="0"/>
              <a:t>RETURN </a:t>
            </a:r>
            <a:r>
              <a:rPr lang="en-US" dirty="0" err="1"/>
              <a:t>a.array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filter</a:t>
            </a:r>
            <a:r>
              <a:rPr lang="en-US" dirty="0"/>
              <a:t>(x IN </a:t>
            </a:r>
            <a:r>
              <a:rPr lang="en-US" dirty="0" err="1"/>
              <a:t>a.array</a:t>
            </a:r>
            <a:r>
              <a:rPr lang="en-US" dirty="0"/>
              <a:t> WHERE length(x)= 3)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FILTER -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dirty="0" smtClean="0"/>
              <a:t>the </a:t>
            </a:r>
            <a:r>
              <a:rPr lang="en-US" dirty="0"/>
              <a:t>elements in a collection that comply </a:t>
            </a:r>
            <a:r>
              <a:rPr lang="en-US" dirty="0" smtClean="0"/>
              <a:t>to a predicate.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WHERE </a:t>
            </a:r>
            <a:r>
              <a:rPr lang="en-US" dirty="0"/>
              <a:t>ANY </a:t>
            </a:r>
            <a:r>
              <a:rPr lang="en-US" dirty="0" smtClean="0"/>
              <a:t>     (</a:t>
            </a:r>
            <a:r>
              <a:rPr lang="en-US" dirty="0"/>
              <a:t>x IN </a:t>
            </a:r>
            <a:r>
              <a:rPr lang="en-US" dirty="0" err="1"/>
              <a:t>a.array</a:t>
            </a:r>
            <a:r>
              <a:rPr lang="en-US" dirty="0"/>
              <a:t> </a:t>
            </a:r>
            <a:r>
              <a:rPr lang="en-US" dirty="0" smtClean="0"/>
              <a:t>   WHERE </a:t>
            </a:r>
            <a:r>
              <a:rPr lang="en-US" dirty="0"/>
              <a:t>x = "</a:t>
            </a:r>
            <a:r>
              <a:rPr lang="en-US" dirty="0" smtClean="0"/>
              <a:t>one“  ) – at least one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WHERE ALL  </a:t>
            </a:r>
            <a:r>
              <a:rPr lang="en-US" dirty="0" smtClean="0"/>
              <a:t>     (</a:t>
            </a:r>
            <a:r>
              <a:rPr lang="en-US" dirty="0"/>
              <a:t>x IN nodes(p) WHERE </a:t>
            </a:r>
            <a:r>
              <a:rPr lang="en-US" dirty="0" err="1"/>
              <a:t>x.age</a:t>
            </a:r>
            <a:r>
              <a:rPr lang="en-US" dirty="0"/>
              <a:t> &gt; 30</a:t>
            </a:r>
            <a:r>
              <a:rPr lang="en-US" dirty="0" smtClean="0"/>
              <a:t>) – all elements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WHERE </a:t>
            </a:r>
            <a:r>
              <a:rPr lang="en-US" dirty="0" smtClean="0"/>
              <a:t>SINGLE (</a:t>
            </a:r>
            <a:r>
              <a:rPr lang="en-US" dirty="0"/>
              <a:t>x</a:t>
            </a:r>
            <a:r>
              <a:rPr lang="en-US" dirty="0" smtClean="0"/>
              <a:t> </a:t>
            </a:r>
            <a:r>
              <a:rPr lang="en-US" dirty="0"/>
              <a:t>IN nodes(p) WHERE </a:t>
            </a:r>
            <a:r>
              <a:rPr lang="en-US" dirty="0" err="1"/>
              <a:t>var.eyes</a:t>
            </a:r>
            <a:r>
              <a:rPr lang="en-US" dirty="0"/>
              <a:t> = "blue</a:t>
            </a:r>
            <a:r>
              <a:rPr lang="en-US" dirty="0" smtClean="0"/>
              <a:t>") – Only one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dirty="0" smtClean="0"/>
              <a:t>* </a:t>
            </a:r>
            <a:r>
              <a:rPr lang="en-US" dirty="0"/>
              <a:t>nodes(p</a:t>
            </a:r>
            <a:r>
              <a:rPr lang="en-US" dirty="0" smtClean="0"/>
              <a:t>) – nodes of the path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With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Manipulate </a:t>
            </a:r>
            <a:r>
              <a:rPr lang="en-US" dirty="0"/>
              <a:t>the result sequence before it is passed on to the following query parts.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Usage </a:t>
            </a:r>
            <a:r>
              <a:rPr lang="en-US" dirty="0"/>
              <a:t>of WITH </a:t>
            </a:r>
            <a:r>
              <a:rPr lang="en-US" dirty="0" smtClean="0"/>
              <a:t>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</a:t>
            </a:r>
            <a:r>
              <a:rPr lang="en-US" dirty="0" smtClean="0"/>
              <a:t>imit </a:t>
            </a:r>
            <a:r>
              <a:rPr lang="en-US" dirty="0"/>
              <a:t>the number of entries that are then passed on to other MATCH clauses.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Introduce aggregates </a:t>
            </a:r>
            <a:r>
              <a:rPr lang="en-US" dirty="0"/>
              <a:t>which can then </a:t>
            </a:r>
            <a:r>
              <a:rPr lang="en-US" dirty="0" smtClean="0"/>
              <a:t>be </a:t>
            </a:r>
            <a:r>
              <a:rPr lang="en-US" dirty="0"/>
              <a:t>used in predicates in </a:t>
            </a:r>
            <a:r>
              <a:rPr lang="en-US" dirty="0" smtClean="0"/>
              <a:t>WHERE</a:t>
            </a:r>
            <a:r>
              <a:rPr lang="en-US" dirty="0"/>
              <a:t>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Separate </a:t>
            </a:r>
            <a:r>
              <a:rPr lang="en-US" dirty="0"/>
              <a:t>reading from updating of the graph. Every part of a query must be either read-only or write-only. </a:t>
            </a:r>
          </a:p>
        </p:txBody>
      </p:sp>
    </p:spTree>
    <p:extLst>
      <p:ext uri="{BB962C8B-B14F-4D97-AF65-F5344CB8AC3E}">
        <p14:creationId xmlns:p14="http://schemas.microsoft.com/office/powerpoint/2010/main" val="8124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With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1000" y="1690689"/>
            <a:ext cx="7251700" cy="15670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D75B3"/>
                </a:solidFill>
                <a:effectLst/>
                <a:latin typeface="Ubuntu Mono"/>
              </a:rPr>
              <a:t>MATCH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C3328"/>
                </a:solidFill>
                <a:effectLst/>
                <a:latin typeface="Ubuntu Mono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47D65"/>
                </a:solidFill>
                <a:effectLst/>
                <a:latin typeface="Ubuntu Mono"/>
              </a:rPr>
              <a:t>david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C3328"/>
                </a:solidFill>
                <a:effectLst/>
                <a:latin typeface="Ubuntu Mono"/>
              </a:rPr>
              <a:t>{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75438A"/>
                </a:solidFill>
                <a:effectLst/>
                <a:latin typeface="Ubuntu Mono"/>
              </a:rPr>
              <a:t>name: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B35E14"/>
                </a:solidFill>
                <a:effectLst/>
                <a:latin typeface="Ubuntu Mono"/>
              </a:rPr>
              <a:t>"David"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C3328"/>
                </a:solidFill>
                <a:effectLst/>
                <a:latin typeface="Ubuntu Mono"/>
              </a:rPr>
              <a:t>})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--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C3328"/>
                </a:solidFill>
                <a:effectLst/>
                <a:latin typeface="Ubuntu Mono"/>
              </a:rPr>
              <a:t>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47D65"/>
                </a:solidFill>
                <a:effectLst/>
                <a:latin typeface="Ubuntu Mono"/>
              </a:rPr>
              <a:t>otherPerson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C3328"/>
                </a:solidFill>
                <a:effectLst/>
                <a:latin typeface="Ubuntu Mono"/>
              </a:rPr>
              <a:t>)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--&gt;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C3328"/>
                </a:solidFill>
                <a:effectLst/>
                <a:latin typeface="Ubuntu Mono"/>
              </a:rPr>
              <a:t>()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D75B3"/>
                </a:solidFill>
                <a:effectLst/>
                <a:latin typeface="Ubuntu Mono"/>
              </a:rPr>
              <a:t>WITH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47D65"/>
                </a:solidFill>
                <a:effectLst/>
                <a:latin typeface="Ubuntu Mono"/>
              </a:rPr>
              <a:t>otherPerson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C3328"/>
                </a:solidFill>
                <a:effectLst/>
                <a:latin typeface="Ubuntu Mono"/>
              </a:rPr>
              <a:t>,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count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C3328"/>
                </a:solidFill>
                <a:effectLst/>
                <a:latin typeface="Ubuntu Mono"/>
              </a:rPr>
              <a:t>(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*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9C3328"/>
                </a:solidFill>
                <a:effectLst/>
                <a:latin typeface="Ubuntu Mono"/>
              </a:rPr>
              <a:t>)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D75B3"/>
                </a:solidFill>
                <a:effectLst/>
                <a:latin typeface="Ubuntu Mono"/>
              </a:rPr>
              <a:t>AS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47D65"/>
                </a:solidFill>
                <a:effectLst/>
                <a:latin typeface="Ubuntu Mono"/>
              </a:rPr>
              <a:t>foaf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D75B3"/>
                </a:solidFill>
                <a:effectLst/>
                <a:latin typeface="Ubuntu Mono"/>
              </a:rPr>
              <a:t>WHERE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47D65"/>
                </a:solidFill>
                <a:effectLst/>
                <a:latin typeface="Ubuntu Mono"/>
              </a:rPr>
              <a:t>foaf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&gt;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47D65"/>
                </a:solidFill>
                <a:effectLst/>
                <a:latin typeface="Ubuntu Mono"/>
              </a:rPr>
              <a:t>1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1D75B3"/>
                </a:solidFill>
                <a:effectLst/>
                <a:latin typeface="Ubuntu Mono"/>
              </a:rPr>
              <a:t>RETURN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Ubuntu Mono"/>
              </a:rPr>
              <a:t>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47D65"/>
                </a:solidFill>
                <a:effectLst/>
                <a:latin typeface="Ubuntu Mono"/>
              </a:rPr>
              <a:t>otherPerson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55513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PT Sans"/>
              </a:rPr>
              <a:t>What will be returned?</a:t>
            </a:r>
          </a:p>
          <a:p>
            <a:endParaRPr lang="en-US" dirty="0">
              <a:solidFill>
                <a:srgbClr val="000000"/>
              </a:solidFill>
              <a:latin typeface="PT San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PT Sans"/>
              </a:rPr>
              <a:t>The </a:t>
            </a:r>
            <a:r>
              <a:rPr lang="en-US" dirty="0">
                <a:solidFill>
                  <a:srgbClr val="000000"/>
                </a:solidFill>
                <a:latin typeface="PT Sans"/>
              </a:rPr>
              <a:t>person connected to David with the at least 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one </a:t>
            </a:r>
            <a:r>
              <a:rPr lang="en-US" dirty="0">
                <a:solidFill>
                  <a:srgbClr val="000000"/>
                </a:solidFill>
                <a:latin typeface="PT Sans"/>
              </a:rPr>
              <a:t>outgoing </a:t>
            </a:r>
            <a:r>
              <a:rPr lang="en-US" dirty="0" smtClean="0">
                <a:solidFill>
                  <a:srgbClr val="000000"/>
                </a:solidFill>
                <a:latin typeface="PT Sans"/>
              </a:rPr>
              <a:t>relationship.</a:t>
            </a:r>
          </a:p>
          <a:p>
            <a:endParaRPr lang="en-US" dirty="0">
              <a:solidFill>
                <a:srgbClr val="000000"/>
              </a:solidFill>
              <a:latin typeface="PT Sans"/>
            </a:endParaRPr>
          </a:p>
          <a:p>
            <a:r>
              <a:rPr lang="en-US" dirty="0"/>
              <a:t>(2 {</a:t>
            </a:r>
            <a:r>
              <a:rPr lang="en-US" dirty="0" err="1"/>
              <a:t>name:"Anders</a:t>
            </a:r>
            <a:r>
              <a:rPr lang="en-US" dirty="0"/>
              <a:t>"})</a:t>
            </a:r>
            <a:r>
              <a:rPr lang="en-US" dirty="0">
                <a:solidFill>
                  <a:srgbClr val="000000"/>
                </a:solidFill>
                <a:latin typeface="PT Sans"/>
              </a:rPr>
              <a:t/>
            </a:r>
            <a:br>
              <a:rPr lang="en-US" dirty="0">
                <a:solidFill>
                  <a:srgbClr val="000000"/>
                </a:solidFill>
                <a:latin typeface="PT Sans"/>
              </a:rPr>
            </a:b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667000" y="5224951"/>
            <a:ext cx="977900" cy="4134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solidFill>
                  <a:srgbClr val="1D75B3"/>
                </a:solidFill>
                <a:latin typeface="Ubuntu Mono"/>
              </a:rPr>
              <a:t>* </a:t>
            </a:r>
            <a:r>
              <a:rPr lang="en-US" altLang="en-US" sz="1600" dirty="0" err="1" smtClean="0">
                <a:solidFill>
                  <a:srgbClr val="1D75B3"/>
                </a:solidFill>
                <a:latin typeface="Ubuntu Mono"/>
              </a:rPr>
              <a:t>f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1D75B3"/>
                </a:solidFill>
                <a:effectLst/>
                <a:latin typeface="Ubuntu Mono"/>
              </a:rPr>
              <a:t>oaf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1D75B3"/>
                </a:solidFill>
                <a:effectLst/>
                <a:latin typeface="Ubuntu Mono"/>
              </a:rPr>
              <a:t> = </a:t>
            </a:r>
            <a:r>
              <a:rPr kumimoji="0" lang="he-IL" altLang="en-US" sz="1600" b="0" i="0" u="none" strike="noStrike" cap="none" normalizeH="0" dirty="0" smtClean="0">
                <a:ln>
                  <a:noFill/>
                </a:ln>
                <a:solidFill>
                  <a:srgbClr val="1D75B3"/>
                </a:solidFill>
                <a:effectLst/>
                <a:latin typeface="Ubuntu Mono"/>
              </a:rPr>
              <a:t>2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9610" y="2087769"/>
            <a:ext cx="349567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>
                <a:solidFill>
                  <a:srgbClr val="0070C0"/>
                </a:solidFill>
              </a:rPr>
              <a:t>collections options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4292" y="1690689"/>
            <a:ext cx="75829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D75B3"/>
                </a:solidFill>
                <a:latin typeface="Ubuntu Mono"/>
              </a:rPr>
              <a:t>MATCH</a:t>
            </a:r>
            <a:r>
              <a:rPr lang="en-US" altLang="en-US" dirty="0">
                <a:solidFill>
                  <a:srgbClr val="333333"/>
                </a:solidFill>
                <a:latin typeface="Ubuntu Mono"/>
              </a:rPr>
              <a:t> </a:t>
            </a:r>
            <a:r>
              <a:rPr lang="en-US" altLang="en-US" dirty="0" smtClean="0">
                <a:solidFill>
                  <a:srgbClr val="9C3328"/>
                </a:solidFill>
                <a:latin typeface="Ubuntu Mono"/>
              </a:rPr>
              <a:t>(</a:t>
            </a:r>
            <a:r>
              <a:rPr lang="en-US" altLang="en-US" dirty="0" smtClean="0">
                <a:solidFill>
                  <a:srgbClr val="047D65"/>
                </a:solidFill>
                <a:latin typeface="Ubuntu Mono"/>
              </a:rPr>
              <a:t>user)</a:t>
            </a:r>
            <a:endParaRPr lang="en-US" altLang="en-US" dirty="0">
              <a:solidFill>
                <a:srgbClr val="333333"/>
              </a:solidFill>
              <a:latin typeface="Ubuntu Mono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1D75B3"/>
                </a:solidFill>
                <a:latin typeface="Ubuntu Mono"/>
              </a:rPr>
              <a:t> </a:t>
            </a:r>
            <a:r>
              <a:rPr lang="en-US" altLang="en-US" dirty="0" smtClean="0">
                <a:solidFill>
                  <a:srgbClr val="1D75B3"/>
                </a:solidFill>
                <a:latin typeface="Ubuntu Mono"/>
              </a:rPr>
              <a:t>    RETURN</a:t>
            </a:r>
            <a:r>
              <a:rPr lang="en-US" altLang="en-US" dirty="0" smtClean="0">
                <a:solidFill>
                  <a:srgbClr val="333333"/>
                </a:solidFill>
                <a:latin typeface="Ubuntu Mono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Ubuntu Mono"/>
              </a:rPr>
              <a:t>count</a:t>
            </a:r>
            <a:r>
              <a:rPr lang="en-US" altLang="en-US" dirty="0" smtClean="0">
                <a:solidFill>
                  <a:srgbClr val="047D65"/>
                </a:solidFill>
                <a:latin typeface="Ubuntu Mono"/>
              </a:rPr>
              <a:t>(user)</a:t>
            </a:r>
          </a:p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1D75B3"/>
                </a:solidFill>
                <a:latin typeface="Ubuntu Mono"/>
              </a:rPr>
              <a:t>MATCH</a:t>
            </a:r>
            <a:r>
              <a:rPr lang="en-US" altLang="en-US" dirty="0" smtClean="0">
                <a:solidFill>
                  <a:srgbClr val="333333"/>
                </a:solidFill>
                <a:latin typeface="Ubuntu Mono"/>
              </a:rPr>
              <a:t> </a:t>
            </a:r>
            <a:r>
              <a:rPr lang="en-US" altLang="en-US" dirty="0">
                <a:solidFill>
                  <a:srgbClr val="9C3328"/>
                </a:solidFill>
                <a:latin typeface="Ubuntu Mono"/>
              </a:rPr>
              <a:t>(</a:t>
            </a:r>
            <a:r>
              <a:rPr lang="en-US" altLang="en-US" dirty="0">
                <a:solidFill>
                  <a:srgbClr val="047D65"/>
                </a:solidFill>
                <a:latin typeface="Ubuntu Mono"/>
              </a:rPr>
              <a:t>user)</a:t>
            </a:r>
            <a:endParaRPr lang="en-US" altLang="en-US" dirty="0">
              <a:solidFill>
                <a:srgbClr val="333333"/>
              </a:solidFill>
              <a:latin typeface="Ubuntu Mono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1D75B3"/>
                </a:solidFill>
                <a:latin typeface="Ubuntu Mono"/>
              </a:rPr>
              <a:t>    RETURN</a:t>
            </a:r>
            <a:r>
              <a:rPr lang="en-US" altLang="en-US" dirty="0" smtClean="0">
                <a:solidFill>
                  <a:srgbClr val="333333"/>
                </a:solidFill>
                <a:latin typeface="Ubuntu Mono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Ubuntu Mono"/>
              </a:rPr>
              <a:t>count</a:t>
            </a:r>
            <a:r>
              <a:rPr lang="en-US" altLang="en-US" dirty="0">
                <a:solidFill>
                  <a:srgbClr val="047D65"/>
                </a:solidFill>
                <a:latin typeface="Ubuntu Mono"/>
              </a:rPr>
              <a:t>(</a:t>
            </a:r>
            <a:r>
              <a:rPr lang="en-US" altLang="en-US" dirty="0" smtClean="0">
                <a:solidFill>
                  <a:srgbClr val="FF0000"/>
                </a:solidFill>
                <a:latin typeface="Ubuntu Mono"/>
              </a:rPr>
              <a:t>DISTINCT</a:t>
            </a:r>
            <a:r>
              <a:rPr lang="en-US" altLang="en-US" dirty="0" smtClean="0">
                <a:solidFill>
                  <a:srgbClr val="047D65"/>
                </a:solidFill>
                <a:latin typeface="Ubuntu Mono"/>
              </a:rPr>
              <a:t> user.name)</a:t>
            </a:r>
            <a:endParaRPr lang="en-US" altLang="en-US" dirty="0">
              <a:solidFill>
                <a:srgbClr val="047D65"/>
              </a:solidFill>
              <a:latin typeface="Ubuntu Mono"/>
            </a:endParaRPr>
          </a:p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D75B3"/>
                </a:solidFill>
                <a:latin typeface="Ubuntu Mono"/>
              </a:rPr>
              <a:t>MATCH</a:t>
            </a:r>
            <a:r>
              <a:rPr lang="en-US" altLang="en-US" dirty="0">
                <a:solidFill>
                  <a:srgbClr val="333333"/>
                </a:solidFill>
                <a:latin typeface="Ubuntu Mono"/>
              </a:rPr>
              <a:t> </a:t>
            </a:r>
            <a:r>
              <a:rPr lang="en-US" altLang="en-US" dirty="0">
                <a:solidFill>
                  <a:srgbClr val="9C3328"/>
                </a:solidFill>
                <a:latin typeface="Ubuntu Mono"/>
              </a:rPr>
              <a:t>(</a:t>
            </a:r>
            <a:r>
              <a:rPr lang="en-US" altLang="en-US" dirty="0">
                <a:solidFill>
                  <a:srgbClr val="047D65"/>
                </a:solidFill>
                <a:latin typeface="Ubuntu Mono"/>
              </a:rPr>
              <a:t>user)</a:t>
            </a:r>
            <a:endParaRPr lang="en-US" altLang="en-US" dirty="0">
              <a:solidFill>
                <a:srgbClr val="333333"/>
              </a:solidFill>
              <a:latin typeface="Ubuntu Mono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1D75B3"/>
                </a:solidFill>
                <a:latin typeface="Ubuntu Mono"/>
              </a:rPr>
              <a:t>    </a:t>
            </a:r>
            <a:r>
              <a:rPr lang="en-US" altLang="en-US" dirty="0" smtClean="0">
                <a:solidFill>
                  <a:srgbClr val="1D75B3"/>
                </a:solidFill>
                <a:latin typeface="Ubuntu Mono"/>
              </a:rPr>
              <a:t>RETURN</a:t>
            </a:r>
            <a:r>
              <a:rPr lang="en-US" altLang="en-US" dirty="0" smtClean="0">
                <a:solidFill>
                  <a:srgbClr val="333333"/>
                </a:solidFill>
                <a:latin typeface="Ubuntu Mono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Ubuntu Mono"/>
              </a:rPr>
              <a:t>collect</a:t>
            </a:r>
            <a:r>
              <a:rPr lang="en-US" altLang="en-US" dirty="0" smtClean="0">
                <a:solidFill>
                  <a:srgbClr val="047D65"/>
                </a:solidFill>
                <a:latin typeface="Ubuntu Mono"/>
              </a:rPr>
              <a:t>(user.name</a:t>
            </a:r>
            <a:r>
              <a:rPr lang="en-US" altLang="en-US" dirty="0">
                <a:solidFill>
                  <a:srgbClr val="047D65"/>
                </a:solidFill>
                <a:latin typeface="Ubuntu Mono"/>
              </a:rPr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Collection </a:t>
            </a:r>
            <a:r>
              <a:rPr lang="en-US" dirty="0"/>
              <a:t>from the values, ignores NULL.</a:t>
            </a:r>
          </a:p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D75B3"/>
                </a:solidFill>
                <a:latin typeface="Ubuntu Mono"/>
              </a:rPr>
              <a:t>MATCH</a:t>
            </a:r>
            <a:r>
              <a:rPr lang="en-US" altLang="en-US" dirty="0">
                <a:solidFill>
                  <a:srgbClr val="333333"/>
                </a:solidFill>
                <a:latin typeface="Ubuntu Mono"/>
              </a:rPr>
              <a:t> </a:t>
            </a:r>
            <a:r>
              <a:rPr lang="en-US" altLang="en-US" dirty="0">
                <a:solidFill>
                  <a:srgbClr val="9C3328"/>
                </a:solidFill>
                <a:latin typeface="Ubuntu Mono"/>
              </a:rPr>
              <a:t>(</a:t>
            </a:r>
            <a:r>
              <a:rPr lang="en-US" altLang="en-US" dirty="0">
                <a:solidFill>
                  <a:srgbClr val="047D65"/>
                </a:solidFill>
                <a:latin typeface="Ubuntu Mono"/>
              </a:rPr>
              <a:t>user)</a:t>
            </a:r>
            <a:endParaRPr lang="en-US" altLang="en-US" dirty="0">
              <a:solidFill>
                <a:srgbClr val="333333"/>
              </a:solidFill>
              <a:latin typeface="Ubuntu Mono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1D75B3"/>
                </a:solidFill>
                <a:latin typeface="Ubuntu Mono"/>
              </a:rPr>
              <a:t>    RETURN</a:t>
            </a:r>
            <a:r>
              <a:rPr lang="en-US" altLang="en-US" dirty="0">
                <a:solidFill>
                  <a:srgbClr val="333333"/>
                </a:solidFill>
                <a:latin typeface="Ubuntu Mono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latin typeface="Ubuntu Mono"/>
              </a:rPr>
              <a:t>avg</a:t>
            </a:r>
            <a:r>
              <a:rPr lang="en-US" altLang="en-US" dirty="0" smtClean="0">
                <a:solidFill>
                  <a:srgbClr val="047D65"/>
                </a:solidFill>
                <a:latin typeface="Ubuntu Mono"/>
              </a:rPr>
              <a:t>(</a:t>
            </a:r>
            <a:r>
              <a:rPr lang="en-US" altLang="en-US" dirty="0" err="1" smtClean="0">
                <a:solidFill>
                  <a:srgbClr val="047D65"/>
                </a:solidFill>
                <a:latin typeface="Ubuntu Mono"/>
              </a:rPr>
              <a:t>user.age</a:t>
            </a:r>
            <a:r>
              <a:rPr lang="en-US" altLang="en-US" dirty="0" smtClean="0">
                <a:solidFill>
                  <a:srgbClr val="047D65"/>
                </a:solidFill>
                <a:latin typeface="Ubuntu Mono"/>
              </a:rPr>
              <a:t>)</a:t>
            </a:r>
            <a:endParaRPr lang="en-US" altLang="en-US" dirty="0">
              <a:solidFill>
                <a:srgbClr val="047D65"/>
              </a:solidFill>
              <a:latin typeface="Ubuntu Mono"/>
            </a:endParaRPr>
          </a:p>
          <a:p>
            <a:r>
              <a:rPr lang="en-US" dirty="0"/>
              <a:t> </a:t>
            </a:r>
            <a:r>
              <a:rPr lang="en-US" dirty="0" smtClean="0"/>
              <a:t>    Average numerical values. Similar functions are sum, min, max.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6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Functionality: Mining the link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Centrality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 smtClean="0"/>
              <a:t>(who are the most important nodes?)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Reach/Influence:</a:t>
            </a:r>
            <a:r>
              <a:rPr lang="en-US" dirty="0" smtClean="0"/>
              <a:t>  coverage of one or more nodes (facility location,  influence maximization)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Similarity</a:t>
            </a:r>
            <a:r>
              <a:rPr lang="en-US" dirty="0" smtClean="0">
                <a:solidFill>
                  <a:schemeClr val="tx2"/>
                </a:solidFill>
              </a:rPr>
              <a:t> of node pairs </a:t>
            </a:r>
            <a:r>
              <a:rPr lang="en-US" dirty="0" smtClean="0"/>
              <a:t>(link prediction, targeted ads, friend/product recommendations, attribute completion)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Communities</a:t>
            </a:r>
            <a:r>
              <a:rPr lang="en-US" dirty="0" smtClean="0"/>
              <a:t>: set of nodes that are more tightly related to each other than to others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on Very </a:t>
            </a:r>
            <a:r>
              <a:rPr lang="en-US" dirty="0"/>
              <a:t>L</a:t>
            </a:r>
            <a:r>
              <a:rPr lang="en-US" dirty="0" smtClean="0"/>
              <a:t>arge </a:t>
            </a:r>
            <a:r>
              <a:rPr lang="en-US" dirty="0"/>
              <a:t>G</a:t>
            </a:r>
            <a:r>
              <a:rPr lang="en-US" dirty="0" smtClean="0"/>
              <a:t>raphs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2514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Many applications, platforms, algorithms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2"/>
                </a:solidFill>
              </a:rPr>
              <a:t>Clusters</a:t>
            </a:r>
            <a:r>
              <a:rPr lang="en-US" sz="2400" dirty="0" smtClean="0"/>
              <a:t> (Map Reduce, Hadoop) when applicable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solidFill>
                  <a:schemeClr val="tx2"/>
                </a:solidFill>
              </a:rPr>
              <a:t>iGraph</a:t>
            </a:r>
            <a:r>
              <a:rPr lang="en-US" sz="2400" b="1" dirty="0" smtClean="0">
                <a:solidFill>
                  <a:schemeClr val="tx2"/>
                </a:solidFill>
              </a:rPr>
              <a:t>/</a:t>
            </a:r>
            <a:r>
              <a:rPr lang="en-US" sz="2400" b="1" dirty="0" err="1" smtClean="0">
                <a:solidFill>
                  <a:schemeClr val="tx2"/>
                </a:solidFill>
              </a:rPr>
              <a:t>Pregel</a:t>
            </a:r>
            <a:r>
              <a:rPr lang="en-US" sz="2400" dirty="0" smtClean="0"/>
              <a:t> better with edge traversals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igraph.org</a:t>
            </a:r>
            <a:r>
              <a:rPr lang="en-US" sz="2000" dirty="0" smtClean="0"/>
              <a:t>  </a:t>
            </a:r>
            <a:r>
              <a:rPr lang="en-US" sz="2000" dirty="0" err="1" smtClean="0"/>
              <a:t>Pregel</a:t>
            </a:r>
            <a:r>
              <a:rPr lang="en-US" sz="2000" dirty="0" smtClean="0"/>
              <a:t> </a:t>
            </a:r>
            <a:r>
              <a:rPr lang="en-US" sz="2000" smtClean="0"/>
              <a:t>is from </a:t>
            </a:r>
            <a:r>
              <a:rPr lang="en-US" sz="2000" dirty="0" smtClean="0"/>
              <a:t>Google (see also </a:t>
            </a:r>
            <a:r>
              <a:rPr lang="en-US" sz="2000" i="1" dirty="0" smtClean="0"/>
              <a:t>Apache </a:t>
            </a:r>
            <a:r>
              <a:rPr lang="en-US" sz="2000" i="1" dirty="0" err="1"/>
              <a:t>Giraph</a:t>
            </a:r>
            <a:r>
              <a:rPr lang="en-US" sz="2000" i="1" dirty="0" smtClean="0"/>
              <a:t>)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(Semi-)</a:t>
            </a:r>
            <a:r>
              <a:rPr lang="en-US" sz="2400" b="1" dirty="0" smtClean="0">
                <a:solidFill>
                  <a:schemeClr val="tx2"/>
                </a:solidFill>
              </a:rPr>
              <a:t>streaming</a:t>
            </a:r>
            <a:r>
              <a:rPr lang="en-US" sz="2400" dirty="0" smtClean="0"/>
              <a:t> : pass(</a:t>
            </a:r>
            <a:r>
              <a:rPr lang="en-US" sz="2400" dirty="0" err="1" smtClean="0"/>
              <a:t>es</a:t>
            </a:r>
            <a:r>
              <a:rPr lang="en-US" sz="2400" dirty="0" smtClean="0"/>
              <a:t>), keep small info (per-node)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84" y="3837384"/>
            <a:ext cx="85344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00B050"/>
                </a:solidFill>
              </a:rPr>
              <a:t>General algorithm design principles </a:t>
            </a:r>
            <a:r>
              <a:rPr lang="en-US" sz="2000" dirty="0" smtClean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settle for approximations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keep total computation/ communication/ storage  “linear” in the size of the 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Parallelize (minimize chains of dependencies)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Localize dependencies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64158" y="6165304"/>
            <a:ext cx="28632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rgbClr val="0428FF"/>
                </a:solidFill>
              </a:rPr>
              <a:t>Grzegorz</a:t>
            </a:r>
            <a:r>
              <a:rPr lang="en-US" sz="1100" dirty="0">
                <a:solidFill>
                  <a:srgbClr val="0428FF"/>
                </a:solidFill>
              </a:rPr>
              <a:t> </a:t>
            </a:r>
            <a:r>
              <a:rPr lang="en-US" sz="1100" dirty="0" err="1" smtClean="0">
                <a:solidFill>
                  <a:srgbClr val="0428FF"/>
                </a:solidFill>
              </a:rPr>
              <a:t>Malewicz</a:t>
            </a:r>
            <a:r>
              <a:rPr lang="en-US" sz="1100" dirty="0">
                <a:solidFill>
                  <a:srgbClr val="0428FF"/>
                </a:solidFill>
              </a:rPr>
              <a:t> </a:t>
            </a:r>
            <a:r>
              <a:rPr lang="en-US" sz="1100" dirty="0" smtClean="0">
                <a:solidFill>
                  <a:srgbClr val="0428FF"/>
                </a:solidFill>
              </a:rPr>
              <a:t>et al., </a:t>
            </a:r>
            <a:r>
              <a:rPr lang="en-US" sz="1100" dirty="0" err="1" smtClean="0">
                <a:solidFill>
                  <a:srgbClr val="0428FF"/>
                </a:solidFill>
              </a:rPr>
              <a:t>Pregel</a:t>
            </a:r>
            <a:r>
              <a:rPr lang="en-US" sz="1100" dirty="0">
                <a:solidFill>
                  <a:srgbClr val="0428FF"/>
                </a:solidFill>
              </a:rPr>
              <a:t>: A System for </a:t>
            </a:r>
            <a:r>
              <a:rPr lang="en-US" sz="1100" dirty="0" smtClean="0">
                <a:solidFill>
                  <a:srgbClr val="0428FF"/>
                </a:solidFill>
              </a:rPr>
              <a:t/>
            </a:r>
            <a:br>
              <a:rPr lang="en-US" sz="1100" dirty="0" smtClean="0">
                <a:solidFill>
                  <a:srgbClr val="0428FF"/>
                </a:solidFill>
              </a:rPr>
            </a:br>
            <a:r>
              <a:rPr lang="en-US" sz="1100" dirty="0" smtClean="0">
                <a:solidFill>
                  <a:srgbClr val="0428FF"/>
                </a:solidFill>
              </a:rPr>
              <a:t>Large-Scale </a:t>
            </a:r>
            <a:r>
              <a:rPr lang="en-US" sz="1100" dirty="0">
                <a:solidFill>
                  <a:srgbClr val="0428FF"/>
                </a:solidFill>
              </a:rPr>
              <a:t>Graph </a:t>
            </a:r>
            <a:r>
              <a:rPr lang="en-US" sz="1100" dirty="0" smtClean="0">
                <a:solidFill>
                  <a:srgbClr val="0428FF"/>
                </a:solidFill>
              </a:rPr>
              <a:t>Processing, Google, </a:t>
            </a:r>
            <a:r>
              <a:rPr lang="en-US" sz="1100" b="1" dirty="0" smtClean="0">
                <a:solidFill>
                  <a:srgbClr val="FF0000"/>
                </a:solidFill>
              </a:rPr>
              <a:t>2010 </a:t>
            </a:r>
            <a:endParaRPr 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4968"/>
          </a:xfrm>
        </p:spPr>
        <p:txBody>
          <a:bodyPr>
            <a:normAutofit/>
          </a:bodyPr>
          <a:lstStyle/>
          <a:p>
            <a:r>
              <a:rPr lang="en-US" smtClean="0"/>
              <a:t>Node sketches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32856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Compute a sketch for each node, </a:t>
            </a:r>
            <a:r>
              <a:rPr lang="en-US" sz="2800" u="sng" dirty="0" smtClean="0">
                <a:solidFill>
                  <a:schemeClr val="tx2"/>
                </a:solidFill>
              </a:rPr>
              <a:t>efficiently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From sketch(</a:t>
            </a:r>
            <a:r>
              <a:rPr lang="en-US" sz="2800" dirty="0" err="1" smtClean="0"/>
              <a:t>es</a:t>
            </a:r>
            <a:r>
              <a:rPr lang="en-US" sz="2800" dirty="0" smtClean="0"/>
              <a:t>) can estimate properties that are “harder”  to compute exactly</a:t>
            </a:r>
          </a:p>
        </p:txBody>
      </p:sp>
      <p:sp>
        <p:nvSpPr>
          <p:cNvPr id="5" name="Rectangle 4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26876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r>
              <a:rPr lang="en-US" sz="3300" kern="0" dirty="0" err="1" smtClean="0">
                <a:solidFill>
                  <a:srgbClr val="7030A0"/>
                </a:solidFill>
              </a:rPr>
              <a:t>MinHash</a:t>
            </a:r>
            <a:r>
              <a:rPr lang="en-US" kern="0" dirty="0" smtClean="0">
                <a:solidFill>
                  <a:srgbClr val="7030A0"/>
                </a:solidFill>
              </a:rPr>
              <a:t> sketches of reachability sets</a:t>
            </a:r>
            <a:r>
              <a:rPr lang="en-US" kern="0" dirty="0" smtClean="0"/>
              <a:t/>
            </a:r>
            <a:br>
              <a:rPr lang="en-US" kern="0" dirty="0" smtClean="0"/>
            </a:br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70325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Sketching Reachability </a:t>
            </a:r>
            <a:r>
              <a:rPr lang="en-US" dirty="0"/>
              <a:t>S</a:t>
            </a:r>
            <a:r>
              <a:rPr lang="en-US" dirty="0" smtClean="0"/>
              <a:t>ets</a:t>
            </a:r>
            <a:endParaRPr lang="en-US" dirty="0"/>
          </a:p>
        </p:txBody>
      </p:sp>
      <p:pic>
        <p:nvPicPr>
          <p:cNvPr id="5" name="Picture 14" descr="C:\Users\edithcohen\Documents\Dropbox\mytalks\MSR 201310\lego_starwars_luk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87" y="5654591"/>
            <a:ext cx="608584" cy="81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dithcohen\Documents\Dropbox\mytalks\MSR 201310\lego_chima_crag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23" y="1499498"/>
            <a:ext cx="592923" cy="5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edithcohen\Documents\Dropbox\mytalks\MSR 201310\lego_chima_lav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31" y="1630992"/>
            <a:ext cx="460849" cy="5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edithcohen\Documents\Dropbox\mytalks\MSR 201310\lego_chima_razc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47" y="3353830"/>
            <a:ext cx="400492" cy="48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edithcohen\Documents\Dropbox\mytalks\MSR 201310\lego_ninja_Ka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07" y="1545542"/>
            <a:ext cx="750718" cy="72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edithcohen\Documents\Dropbox\mytalks\MSR 201310\lego_ninja_ny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96" y="1455435"/>
            <a:ext cx="920003" cy="86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edithcohen\Documents\Dropbox\mytalks\MSR 201310\lego_ninja_Lloy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76" y="3558263"/>
            <a:ext cx="542131" cy="54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edithcohen\Documents\Dropbox\mytalks\MSR 201310\lego_ninja_sense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22" y="4129881"/>
            <a:ext cx="1309687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edithcohen\Documents\Dropbox\mytalks\MSR 201310\lego_starwars_yoda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07" y="4438048"/>
            <a:ext cx="944562" cy="97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C:\Users\edithcohen\Documents\Dropbox\mytalks\MSR 201310\lego_starwars_r2d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21" y="5516099"/>
            <a:ext cx="696913" cy="87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edithcohen\Documents\Dropbox\mytalks\MSR 201310\lego_starwars_DV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50" y="4472079"/>
            <a:ext cx="742617" cy="74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edithcohen\Documents\Dropbox\mytalks\MSR 201310\lego_snake_accidus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102" y="2195531"/>
            <a:ext cx="685005" cy="64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16"/>
          <p:cNvSpPr/>
          <p:nvPr/>
        </p:nvSpPr>
        <p:spPr>
          <a:xfrm>
            <a:off x="1059879" y="209242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74278" y="228762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47933" y="2844306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58677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08420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513898" y="3655688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58677" y="400050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20889" y="548151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36367" y="315685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49995" y="578186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226410" y="447207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17" idx="6"/>
            <a:endCxn id="18" idx="2"/>
          </p:cNvCxnSpPr>
          <p:nvPr/>
        </p:nvCxnSpPr>
        <p:spPr>
          <a:xfrm>
            <a:off x="1183457" y="2162271"/>
            <a:ext cx="1390821" cy="19520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0"/>
            <a:endCxn id="17" idx="4"/>
          </p:cNvCxnSpPr>
          <p:nvPr/>
        </p:nvCxnSpPr>
        <p:spPr>
          <a:xfrm flipV="1">
            <a:off x="898156" y="2232121"/>
            <a:ext cx="223512" cy="92473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5"/>
            <a:endCxn id="24" idx="2"/>
          </p:cNvCxnSpPr>
          <p:nvPr/>
        </p:nvCxnSpPr>
        <p:spPr>
          <a:xfrm flipV="1">
            <a:off x="1855475" y="5551361"/>
            <a:ext cx="1165414" cy="349741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" idx="3"/>
            <a:endCxn id="23" idx="7"/>
          </p:cNvCxnSpPr>
          <p:nvPr/>
        </p:nvCxnSpPr>
        <p:spPr>
          <a:xfrm flipH="1">
            <a:off x="6464157" y="2436991"/>
            <a:ext cx="762361" cy="15839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3"/>
            <a:endCxn id="19" idx="7"/>
          </p:cNvCxnSpPr>
          <p:nvPr/>
        </p:nvCxnSpPr>
        <p:spPr>
          <a:xfrm flipH="1">
            <a:off x="5953413" y="2436991"/>
            <a:ext cx="423362" cy="42777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4"/>
            <a:endCxn id="23" idx="1"/>
          </p:cNvCxnSpPr>
          <p:nvPr/>
        </p:nvCxnSpPr>
        <p:spPr>
          <a:xfrm>
            <a:off x="5909722" y="2984006"/>
            <a:ext cx="467053" cy="1036953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0" idx="4"/>
            <a:endCxn id="23" idx="0"/>
          </p:cNvCxnSpPr>
          <p:nvPr/>
        </p:nvCxnSpPr>
        <p:spPr>
          <a:xfrm>
            <a:off x="6420466" y="2457450"/>
            <a:ext cx="0" cy="154305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2" idx="1"/>
            <a:endCxn id="19" idx="5"/>
          </p:cNvCxnSpPr>
          <p:nvPr/>
        </p:nvCxnSpPr>
        <p:spPr>
          <a:xfrm flipH="1" flipV="1">
            <a:off x="5953413" y="2963547"/>
            <a:ext cx="1578583" cy="71260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7" idx="5"/>
            <a:endCxn id="23" idx="2"/>
          </p:cNvCxnSpPr>
          <p:nvPr/>
        </p:nvCxnSpPr>
        <p:spPr>
          <a:xfrm flipV="1">
            <a:off x="4331890" y="4070350"/>
            <a:ext cx="2026787" cy="52097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5"/>
            <a:endCxn id="22" idx="0"/>
          </p:cNvCxnSpPr>
          <p:nvPr/>
        </p:nvCxnSpPr>
        <p:spPr>
          <a:xfrm>
            <a:off x="6464157" y="2436991"/>
            <a:ext cx="1111530" cy="121869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7" idx="0"/>
            <a:endCxn id="18" idx="5"/>
          </p:cNvCxnSpPr>
          <p:nvPr/>
        </p:nvCxnSpPr>
        <p:spPr>
          <a:xfrm flipH="1" flipV="1">
            <a:off x="2679758" y="2406868"/>
            <a:ext cx="1608441" cy="206521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1"/>
            <a:endCxn id="18" idx="6"/>
          </p:cNvCxnSpPr>
          <p:nvPr/>
        </p:nvCxnSpPr>
        <p:spPr>
          <a:xfrm flipH="1" flipV="1">
            <a:off x="2697856" y="2357477"/>
            <a:ext cx="3678919" cy="1663482"/>
          </a:xfrm>
          <a:prstGeom prst="line">
            <a:avLst/>
          </a:prstGeom>
          <a:ln w="25400"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13" descr="C:\Users\edithcohen\Documents\Dropbox\mytalks\MSR 201310\leg_chima_eagle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4" y="3023338"/>
            <a:ext cx="405519" cy="59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Oval 46"/>
          <p:cNvSpPr/>
          <p:nvPr/>
        </p:nvSpPr>
        <p:spPr>
          <a:xfrm>
            <a:off x="1626417" y="484695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041240" y="321413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17" idx="5"/>
            <a:endCxn id="48" idx="1"/>
          </p:cNvCxnSpPr>
          <p:nvPr/>
        </p:nvCxnSpPr>
        <p:spPr>
          <a:xfrm>
            <a:off x="1165359" y="2211662"/>
            <a:ext cx="893979" cy="102292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5"/>
            <a:endCxn id="24" idx="0"/>
          </p:cNvCxnSpPr>
          <p:nvPr/>
        </p:nvCxnSpPr>
        <p:spPr>
          <a:xfrm>
            <a:off x="1731897" y="4966200"/>
            <a:ext cx="1350781" cy="5153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7"/>
            <a:endCxn id="48" idx="4"/>
          </p:cNvCxnSpPr>
          <p:nvPr/>
        </p:nvCxnSpPr>
        <p:spPr>
          <a:xfrm flipV="1">
            <a:off x="1731897" y="3353830"/>
            <a:ext cx="371132" cy="1513588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6"/>
          </p:cNvCxnSpPr>
          <p:nvPr/>
        </p:nvCxnSpPr>
        <p:spPr>
          <a:xfrm flipV="1">
            <a:off x="1873573" y="4591320"/>
            <a:ext cx="2352837" cy="126039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4" idx="7"/>
            <a:endCxn id="27" idx="6"/>
          </p:cNvCxnSpPr>
          <p:nvPr/>
        </p:nvCxnSpPr>
        <p:spPr>
          <a:xfrm flipV="1">
            <a:off x="3126369" y="4541929"/>
            <a:ext cx="1223619" cy="96004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47" idx="5"/>
          </p:cNvCxnSpPr>
          <p:nvPr/>
        </p:nvCxnSpPr>
        <p:spPr>
          <a:xfrm flipH="1">
            <a:off x="1731897" y="4541929"/>
            <a:ext cx="2494513" cy="42427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7" idx="7"/>
            <a:endCxn id="26" idx="7"/>
          </p:cNvCxnSpPr>
          <p:nvPr/>
        </p:nvCxnSpPr>
        <p:spPr>
          <a:xfrm>
            <a:off x="1731897" y="4867418"/>
            <a:ext cx="123578" cy="934902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25" idx="7"/>
            <a:endCxn id="18" idx="3"/>
          </p:cNvCxnSpPr>
          <p:nvPr/>
        </p:nvCxnSpPr>
        <p:spPr>
          <a:xfrm flipV="1">
            <a:off x="941847" y="2406868"/>
            <a:ext cx="1650529" cy="770448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0" idx="6"/>
            <a:endCxn id="21" idx="4"/>
          </p:cNvCxnSpPr>
          <p:nvPr/>
        </p:nvCxnSpPr>
        <p:spPr>
          <a:xfrm>
            <a:off x="6482255" y="2387600"/>
            <a:ext cx="787954" cy="69850"/>
          </a:xfrm>
          <a:prstGeom prst="line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8" idx="4"/>
            <a:endCxn id="48" idx="7"/>
          </p:cNvCxnSpPr>
          <p:nvPr/>
        </p:nvCxnSpPr>
        <p:spPr>
          <a:xfrm flipH="1">
            <a:off x="2146720" y="2427327"/>
            <a:ext cx="489347" cy="807262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8" idx="3"/>
            <a:endCxn id="25" idx="6"/>
          </p:cNvCxnSpPr>
          <p:nvPr/>
        </p:nvCxnSpPr>
        <p:spPr>
          <a:xfrm flipH="1" flipV="1">
            <a:off x="959945" y="3226707"/>
            <a:ext cx="1099393" cy="106664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3" idx="7"/>
            <a:endCxn id="22" idx="3"/>
          </p:cNvCxnSpPr>
          <p:nvPr/>
        </p:nvCxnSpPr>
        <p:spPr>
          <a:xfrm flipV="1">
            <a:off x="6464157" y="3774929"/>
            <a:ext cx="1067839" cy="246030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21" idx="4"/>
          </p:cNvCxnSpPr>
          <p:nvPr/>
        </p:nvCxnSpPr>
        <p:spPr>
          <a:xfrm flipH="1" flipV="1">
            <a:off x="7270209" y="2457450"/>
            <a:ext cx="362033" cy="122805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 Set of</a:t>
            </a:r>
            <a:endParaRPr lang="en-US" dirty="0"/>
          </a:p>
        </p:txBody>
      </p:sp>
      <p:pic>
        <p:nvPicPr>
          <p:cNvPr id="5" name="Picture 14" descr="C:\Users\edithcohen\Documents\Dropbox\mytalks\MSR 201310\lego_starwars_luk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87" y="5654591"/>
            <a:ext cx="608584" cy="81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dithcohen\Documents\Dropbox\mytalks\MSR 201310\lego_chima_crag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23" y="1499498"/>
            <a:ext cx="592923" cy="5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edithcohen\Documents\Dropbox\mytalks\MSR 201310\lego_chima_lav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31" y="1630992"/>
            <a:ext cx="460849" cy="5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edithcohen\Documents\Dropbox\mytalks\MSR 201310\lego_chima_razc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47" y="3353830"/>
            <a:ext cx="400492" cy="48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edithcohen\Documents\Dropbox\mytalks\MSR 201310\lego_ninja_Ka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07" y="1545542"/>
            <a:ext cx="750718" cy="72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edithcohen\Documents\Dropbox\mytalks\MSR 201310\lego_ninja_ny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96" y="1455435"/>
            <a:ext cx="920003" cy="86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edithcohen\Documents\Dropbox\mytalks\MSR 201310\lego_ninja_Lloy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76" y="3558263"/>
            <a:ext cx="542131" cy="54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edithcohen\Documents\Dropbox\mytalks\MSR 201310\lego_ninja_sense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22" y="4129881"/>
            <a:ext cx="1309687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edithcohen\Documents\Dropbox\mytalks\MSR 201310\lego_starwars_yoda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07" y="4438048"/>
            <a:ext cx="944562" cy="97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C:\Users\edithcohen\Documents\Dropbox\mytalks\MSR 201310\lego_starwars_r2d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21" y="5516099"/>
            <a:ext cx="696913" cy="87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edithcohen\Documents\Dropbox\mytalks\MSR 201310\lego_starwars_DV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50" y="4472079"/>
            <a:ext cx="742617" cy="74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edithcohen\Documents\Dropbox\mytalks\MSR 201310\lego_snake_accidus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102" y="2195531"/>
            <a:ext cx="685005" cy="64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16"/>
          <p:cNvSpPr/>
          <p:nvPr/>
        </p:nvSpPr>
        <p:spPr>
          <a:xfrm>
            <a:off x="1059879" y="209242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74278" y="228762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47933" y="2844306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58677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08420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513898" y="3655688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58677" y="400050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20889" y="548151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36367" y="315685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49995" y="578186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226410" y="447207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17" idx="6"/>
            <a:endCxn id="18" idx="2"/>
          </p:cNvCxnSpPr>
          <p:nvPr/>
        </p:nvCxnSpPr>
        <p:spPr>
          <a:xfrm>
            <a:off x="1183457" y="2162271"/>
            <a:ext cx="1390821" cy="19520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0"/>
            <a:endCxn id="17" idx="4"/>
          </p:cNvCxnSpPr>
          <p:nvPr/>
        </p:nvCxnSpPr>
        <p:spPr>
          <a:xfrm flipV="1">
            <a:off x="898156" y="2232121"/>
            <a:ext cx="223512" cy="92473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5"/>
            <a:endCxn id="24" idx="2"/>
          </p:cNvCxnSpPr>
          <p:nvPr/>
        </p:nvCxnSpPr>
        <p:spPr>
          <a:xfrm flipV="1">
            <a:off x="1855475" y="5551361"/>
            <a:ext cx="1165414" cy="349741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" idx="3"/>
            <a:endCxn id="23" idx="7"/>
          </p:cNvCxnSpPr>
          <p:nvPr/>
        </p:nvCxnSpPr>
        <p:spPr>
          <a:xfrm flipH="1">
            <a:off x="6464157" y="2436991"/>
            <a:ext cx="762361" cy="15839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3"/>
            <a:endCxn id="19" idx="7"/>
          </p:cNvCxnSpPr>
          <p:nvPr/>
        </p:nvCxnSpPr>
        <p:spPr>
          <a:xfrm flipH="1">
            <a:off x="5953413" y="2436991"/>
            <a:ext cx="423362" cy="42777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4"/>
            <a:endCxn id="23" idx="1"/>
          </p:cNvCxnSpPr>
          <p:nvPr/>
        </p:nvCxnSpPr>
        <p:spPr>
          <a:xfrm>
            <a:off x="5909722" y="2984006"/>
            <a:ext cx="467053" cy="1036953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0" idx="4"/>
            <a:endCxn id="23" idx="0"/>
          </p:cNvCxnSpPr>
          <p:nvPr/>
        </p:nvCxnSpPr>
        <p:spPr>
          <a:xfrm>
            <a:off x="6420466" y="2457450"/>
            <a:ext cx="0" cy="154305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2" idx="1"/>
            <a:endCxn id="19" idx="5"/>
          </p:cNvCxnSpPr>
          <p:nvPr/>
        </p:nvCxnSpPr>
        <p:spPr>
          <a:xfrm flipH="1" flipV="1">
            <a:off x="5953413" y="2963547"/>
            <a:ext cx="1578583" cy="71260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7" idx="5"/>
            <a:endCxn id="23" idx="2"/>
          </p:cNvCxnSpPr>
          <p:nvPr/>
        </p:nvCxnSpPr>
        <p:spPr>
          <a:xfrm flipV="1">
            <a:off x="4331890" y="4070350"/>
            <a:ext cx="2026787" cy="52097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5"/>
            <a:endCxn id="22" idx="0"/>
          </p:cNvCxnSpPr>
          <p:nvPr/>
        </p:nvCxnSpPr>
        <p:spPr>
          <a:xfrm>
            <a:off x="6464157" y="2436991"/>
            <a:ext cx="1111530" cy="121869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7" idx="0"/>
            <a:endCxn id="18" idx="5"/>
          </p:cNvCxnSpPr>
          <p:nvPr/>
        </p:nvCxnSpPr>
        <p:spPr>
          <a:xfrm flipH="1" flipV="1">
            <a:off x="2679758" y="2406868"/>
            <a:ext cx="1608441" cy="206521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1"/>
            <a:endCxn id="18" idx="6"/>
          </p:cNvCxnSpPr>
          <p:nvPr/>
        </p:nvCxnSpPr>
        <p:spPr>
          <a:xfrm flipH="1" flipV="1">
            <a:off x="2697856" y="2357477"/>
            <a:ext cx="3678919" cy="1663482"/>
          </a:xfrm>
          <a:prstGeom prst="line">
            <a:avLst/>
          </a:prstGeom>
          <a:ln w="25400"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13" descr="C:\Users\edithcohen\Documents\Dropbox\mytalks\MSR 201310\leg_chima_eagle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4" y="3023338"/>
            <a:ext cx="405519" cy="59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Oval 46"/>
          <p:cNvSpPr/>
          <p:nvPr/>
        </p:nvSpPr>
        <p:spPr>
          <a:xfrm>
            <a:off x="1626417" y="484695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041240" y="321413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17" idx="5"/>
            <a:endCxn id="48" idx="1"/>
          </p:cNvCxnSpPr>
          <p:nvPr/>
        </p:nvCxnSpPr>
        <p:spPr>
          <a:xfrm>
            <a:off x="1165359" y="2211662"/>
            <a:ext cx="893979" cy="102292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5"/>
            <a:endCxn id="24" idx="0"/>
          </p:cNvCxnSpPr>
          <p:nvPr/>
        </p:nvCxnSpPr>
        <p:spPr>
          <a:xfrm>
            <a:off x="1731897" y="4966200"/>
            <a:ext cx="1350781" cy="5153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7"/>
            <a:endCxn id="48" idx="4"/>
          </p:cNvCxnSpPr>
          <p:nvPr/>
        </p:nvCxnSpPr>
        <p:spPr>
          <a:xfrm flipV="1">
            <a:off x="1731897" y="3353830"/>
            <a:ext cx="371132" cy="1513588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6"/>
          </p:cNvCxnSpPr>
          <p:nvPr/>
        </p:nvCxnSpPr>
        <p:spPr>
          <a:xfrm flipV="1">
            <a:off x="1873573" y="4591320"/>
            <a:ext cx="2352837" cy="126039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4" idx="7"/>
            <a:endCxn id="27" idx="6"/>
          </p:cNvCxnSpPr>
          <p:nvPr/>
        </p:nvCxnSpPr>
        <p:spPr>
          <a:xfrm flipV="1">
            <a:off x="3126369" y="4541929"/>
            <a:ext cx="1223619" cy="96004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47" idx="5"/>
          </p:cNvCxnSpPr>
          <p:nvPr/>
        </p:nvCxnSpPr>
        <p:spPr>
          <a:xfrm flipH="1">
            <a:off x="1731897" y="4541929"/>
            <a:ext cx="2494513" cy="42427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7" idx="7"/>
            <a:endCxn id="26" idx="7"/>
          </p:cNvCxnSpPr>
          <p:nvPr/>
        </p:nvCxnSpPr>
        <p:spPr>
          <a:xfrm>
            <a:off x="1731897" y="4867418"/>
            <a:ext cx="123578" cy="934902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25" idx="7"/>
            <a:endCxn id="18" idx="3"/>
          </p:cNvCxnSpPr>
          <p:nvPr/>
        </p:nvCxnSpPr>
        <p:spPr>
          <a:xfrm flipV="1">
            <a:off x="941847" y="2406868"/>
            <a:ext cx="1650529" cy="770448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0" idx="6"/>
            <a:endCxn id="21" idx="4"/>
          </p:cNvCxnSpPr>
          <p:nvPr/>
        </p:nvCxnSpPr>
        <p:spPr>
          <a:xfrm>
            <a:off x="6482255" y="2387600"/>
            <a:ext cx="787954" cy="69850"/>
          </a:xfrm>
          <a:prstGeom prst="line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8" idx="4"/>
            <a:endCxn id="48" idx="7"/>
          </p:cNvCxnSpPr>
          <p:nvPr/>
        </p:nvCxnSpPr>
        <p:spPr>
          <a:xfrm flipH="1">
            <a:off x="2146720" y="2427327"/>
            <a:ext cx="489347" cy="807262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8" idx="3"/>
            <a:endCxn id="25" idx="6"/>
          </p:cNvCxnSpPr>
          <p:nvPr/>
        </p:nvCxnSpPr>
        <p:spPr>
          <a:xfrm flipH="1" flipV="1">
            <a:off x="959945" y="3226707"/>
            <a:ext cx="1099393" cy="106664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3" idx="7"/>
            <a:endCxn id="22" idx="3"/>
          </p:cNvCxnSpPr>
          <p:nvPr/>
        </p:nvCxnSpPr>
        <p:spPr>
          <a:xfrm flipV="1">
            <a:off x="6464157" y="3774929"/>
            <a:ext cx="1067839" cy="246030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21" idx="4"/>
          </p:cNvCxnSpPr>
          <p:nvPr/>
        </p:nvCxnSpPr>
        <p:spPr>
          <a:xfrm flipH="1" flipV="1">
            <a:off x="7270209" y="2457450"/>
            <a:ext cx="362033" cy="122805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3" descr="C:\Users\edithcohen\Documents\Dropbox\mytalks\MSR 201310\lego_chima_lav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32" y="609600"/>
            <a:ext cx="460849" cy="5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821223" y="3177316"/>
            <a:ext cx="1435723" cy="112378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17" idx="3"/>
          </p:cNvCxnSpPr>
          <p:nvPr/>
        </p:nvCxnSpPr>
        <p:spPr>
          <a:xfrm flipV="1">
            <a:off x="836367" y="2211662"/>
            <a:ext cx="241610" cy="1017313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48" idx="6"/>
          </p:cNvCxnSpPr>
          <p:nvPr/>
        </p:nvCxnSpPr>
        <p:spPr>
          <a:xfrm flipH="1">
            <a:off x="2164818" y="2381107"/>
            <a:ext cx="510844" cy="902873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273910" y="1517055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359660" y="3096836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0766" y="2879346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23146" y="1373041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005937" y="5802320"/>
            <a:ext cx="14784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Size 4</a:t>
            </a:r>
            <a:endParaRPr lang="en-US" sz="4400" dirty="0"/>
          </a:p>
        </p:txBody>
      </p:sp>
      <p:sp>
        <p:nvSpPr>
          <p:cNvPr id="63" name="Rectangle 62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2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7" grpId="0" animBg="1"/>
      <p:bldP spid="69" grpId="0" animBg="1"/>
      <p:bldP spid="70" grpId="0" animBg="1"/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 Set of</a:t>
            </a:r>
            <a:endParaRPr lang="en-US" dirty="0"/>
          </a:p>
        </p:txBody>
      </p:sp>
      <p:pic>
        <p:nvPicPr>
          <p:cNvPr id="5" name="Picture 14" descr="C:\Users\edithcohen\Documents\Dropbox\mytalks\MSR 201310\lego_starwars_luk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87" y="5654591"/>
            <a:ext cx="608584" cy="81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dithcohen\Documents\Dropbox\mytalks\MSR 201310\lego_chima_crag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23" y="1499498"/>
            <a:ext cx="592923" cy="5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edithcohen\Documents\Dropbox\mytalks\MSR 201310\lego_chima_lav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31" y="1630992"/>
            <a:ext cx="460849" cy="5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edithcohen\Documents\Dropbox\mytalks\MSR 201310\lego_chima_razc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47" y="3353830"/>
            <a:ext cx="400492" cy="48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edithcohen\Documents\Dropbox\mytalks\MSR 201310\lego_ninja_Ka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07" y="1545542"/>
            <a:ext cx="750718" cy="72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edithcohen\Documents\Dropbox\mytalks\MSR 201310\lego_ninja_ny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96" y="1455435"/>
            <a:ext cx="920003" cy="86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edithcohen\Documents\Dropbox\mytalks\MSR 201310\lego_ninja_Lloy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76" y="3558263"/>
            <a:ext cx="542131" cy="54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edithcohen\Documents\Dropbox\mytalks\MSR 201310\lego_ninja_sense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22" y="4129881"/>
            <a:ext cx="1309687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edithcohen\Documents\Dropbox\mytalks\MSR 201310\lego_starwars_yoda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07" y="4438048"/>
            <a:ext cx="944562" cy="97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C:\Users\edithcohen\Documents\Dropbox\mytalks\MSR 201310\lego_starwars_r2d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21" y="5516099"/>
            <a:ext cx="696913" cy="87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edithcohen\Documents\Dropbox\mytalks\MSR 201310\lego_starwars_DV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50" y="4472079"/>
            <a:ext cx="742617" cy="74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edithcohen\Documents\Dropbox\mytalks\MSR 201310\lego_snake_accidus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102" y="2195531"/>
            <a:ext cx="685005" cy="64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16"/>
          <p:cNvSpPr/>
          <p:nvPr/>
        </p:nvSpPr>
        <p:spPr>
          <a:xfrm>
            <a:off x="1059879" y="209242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74278" y="228762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47933" y="2844306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58677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08420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513898" y="3655688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58677" y="400050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20889" y="548151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36367" y="315685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49995" y="578186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226410" y="447207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17" idx="6"/>
            <a:endCxn id="18" idx="2"/>
          </p:cNvCxnSpPr>
          <p:nvPr/>
        </p:nvCxnSpPr>
        <p:spPr>
          <a:xfrm>
            <a:off x="1183457" y="2162271"/>
            <a:ext cx="1390821" cy="19520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0"/>
            <a:endCxn id="17" idx="4"/>
          </p:cNvCxnSpPr>
          <p:nvPr/>
        </p:nvCxnSpPr>
        <p:spPr>
          <a:xfrm flipV="1">
            <a:off x="898156" y="2232121"/>
            <a:ext cx="223512" cy="92473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5"/>
            <a:endCxn id="24" idx="2"/>
          </p:cNvCxnSpPr>
          <p:nvPr/>
        </p:nvCxnSpPr>
        <p:spPr>
          <a:xfrm flipV="1">
            <a:off x="1855475" y="5551361"/>
            <a:ext cx="1165414" cy="349741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" idx="3"/>
            <a:endCxn id="23" idx="7"/>
          </p:cNvCxnSpPr>
          <p:nvPr/>
        </p:nvCxnSpPr>
        <p:spPr>
          <a:xfrm flipH="1">
            <a:off x="6464157" y="2436991"/>
            <a:ext cx="762361" cy="15839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3"/>
            <a:endCxn id="19" idx="7"/>
          </p:cNvCxnSpPr>
          <p:nvPr/>
        </p:nvCxnSpPr>
        <p:spPr>
          <a:xfrm flipH="1">
            <a:off x="5953413" y="2436991"/>
            <a:ext cx="423362" cy="42777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4"/>
            <a:endCxn id="23" idx="1"/>
          </p:cNvCxnSpPr>
          <p:nvPr/>
        </p:nvCxnSpPr>
        <p:spPr>
          <a:xfrm>
            <a:off x="5909722" y="2984006"/>
            <a:ext cx="467053" cy="1036953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0" idx="4"/>
            <a:endCxn id="23" idx="0"/>
          </p:cNvCxnSpPr>
          <p:nvPr/>
        </p:nvCxnSpPr>
        <p:spPr>
          <a:xfrm>
            <a:off x="6420466" y="2457450"/>
            <a:ext cx="0" cy="154305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2" idx="1"/>
            <a:endCxn id="19" idx="5"/>
          </p:cNvCxnSpPr>
          <p:nvPr/>
        </p:nvCxnSpPr>
        <p:spPr>
          <a:xfrm flipH="1" flipV="1">
            <a:off x="5953413" y="2963547"/>
            <a:ext cx="1578583" cy="71260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7" idx="5"/>
            <a:endCxn id="23" idx="2"/>
          </p:cNvCxnSpPr>
          <p:nvPr/>
        </p:nvCxnSpPr>
        <p:spPr>
          <a:xfrm flipV="1">
            <a:off x="4331890" y="4070350"/>
            <a:ext cx="2026787" cy="52097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5"/>
            <a:endCxn id="22" idx="0"/>
          </p:cNvCxnSpPr>
          <p:nvPr/>
        </p:nvCxnSpPr>
        <p:spPr>
          <a:xfrm>
            <a:off x="6464157" y="2436991"/>
            <a:ext cx="1111530" cy="121869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7" idx="0"/>
            <a:endCxn id="18" idx="5"/>
          </p:cNvCxnSpPr>
          <p:nvPr/>
        </p:nvCxnSpPr>
        <p:spPr>
          <a:xfrm flipH="1" flipV="1">
            <a:off x="2679758" y="2406868"/>
            <a:ext cx="1608441" cy="206521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1"/>
            <a:endCxn id="18" idx="6"/>
          </p:cNvCxnSpPr>
          <p:nvPr/>
        </p:nvCxnSpPr>
        <p:spPr>
          <a:xfrm flipH="1" flipV="1">
            <a:off x="2697856" y="2357477"/>
            <a:ext cx="3678919" cy="1663482"/>
          </a:xfrm>
          <a:prstGeom prst="line">
            <a:avLst/>
          </a:prstGeom>
          <a:ln w="25400"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13" descr="C:\Users\edithcohen\Documents\Dropbox\mytalks\MSR 201310\leg_chima_eagle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4" y="3023338"/>
            <a:ext cx="405519" cy="59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Oval 46"/>
          <p:cNvSpPr/>
          <p:nvPr/>
        </p:nvSpPr>
        <p:spPr>
          <a:xfrm>
            <a:off x="1626417" y="484695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041240" y="321413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17" idx="5"/>
            <a:endCxn id="48" idx="1"/>
          </p:cNvCxnSpPr>
          <p:nvPr/>
        </p:nvCxnSpPr>
        <p:spPr>
          <a:xfrm>
            <a:off x="1165359" y="2211662"/>
            <a:ext cx="893979" cy="102292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5"/>
            <a:endCxn id="24" idx="0"/>
          </p:cNvCxnSpPr>
          <p:nvPr/>
        </p:nvCxnSpPr>
        <p:spPr>
          <a:xfrm>
            <a:off x="1731897" y="4966200"/>
            <a:ext cx="1350781" cy="5153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7"/>
            <a:endCxn id="48" idx="4"/>
          </p:cNvCxnSpPr>
          <p:nvPr/>
        </p:nvCxnSpPr>
        <p:spPr>
          <a:xfrm flipV="1">
            <a:off x="1731897" y="3353830"/>
            <a:ext cx="371132" cy="1513588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6"/>
          </p:cNvCxnSpPr>
          <p:nvPr/>
        </p:nvCxnSpPr>
        <p:spPr>
          <a:xfrm flipV="1">
            <a:off x="1873573" y="4591320"/>
            <a:ext cx="2352837" cy="126039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4" idx="7"/>
            <a:endCxn id="27" idx="6"/>
          </p:cNvCxnSpPr>
          <p:nvPr/>
        </p:nvCxnSpPr>
        <p:spPr>
          <a:xfrm flipV="1">
            <a:off x="3126369" y="4541929"/>
            <a:ext cx="1223619" cy="96004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47" idx="5"/>
          </p:cNvCxnSpPr>
          <p:nvPr/>
        </p:nvCxnSpPr>
        <p:spPr>
          <a:xfrm flipH="1">
            <a:off x="1731897" y="4541929"/>
            <a:ext cx="2494513" cy="42427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7" idx="7"/>
            <a:endCxn id="26" idx="7"/>
          </p:cNvCxnSpPr>
          <p:nvPr/>
        </p:nvCxnSpPr>
        <p:spPr>
          <a:xfrm>
            <a:off x="1731897" y="4867418"/>
            <a:ext cx="123578" cy="934902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25" idx="7"/>
            <a:endCxn id="18" idx="3"/>
          </p:cNvCxnSpPr>
          <p:nvPr/>
        </p:nvCxnSpPr>
        <p:spPr>
          <a:xfrm flipV="1">
            <a:off x="941847" y="2406868"/>
            <a:ext cx="1650529" cy="770448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0" idx="6"/>
            <a:endCxn id="21" idx="4"/>
          </p:cNvCxnSpPr>
          <p:nvPr/>
        </p:nvCxnSpPr>
        <p:spPr>
          <a:xfrm>
            <a:off x="6482255" y="2387600"/>
            <a:ext cx="787954" cy="69850"/>
          </a:xfrm>
          <a:prstGeom prst="line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8" idx="4"/>
            <a:endCxn id="48" idx="7"/>
          </p:cNvCxnSpPr>
          <p:nvPr/>
        </p:nvCxnSpPr>
        <p:spPr>
          <a:xfrm flipH="1">
            <a:off x="2146720" y="2427327"/>
            <a:ext cx="489347" cy="807262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8" idx="3"/>
            <a:endCxn id="25" idx="6"/>
          </p:cNvCxnSpPr>
          <p:nvPr/>
        </p:nvCxnSpPr>
        <p:spPr>
          <a:xfrm flipH="1" flipV="1">
            <a:off x="959945" y="3226707"/>
            <a:ext cx="1099393" cy="106664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3" idx="7"/>
            <a:endCxn id="22" idx="3"/>
          </p:cNvCxnSpPr>
          <p:nvPr/>
        </p:nvCxnSpPr>
        <p:spPr>
          <a:xfrm flipV="1">
            <a:off x="6464157" y="3774929"/>
            <a:ext cx="1067839" cy="246030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21" idx="4"/>
          </p:cNvCxnSpPr>
          <p:nvPr/>
        </p:nvCxnSpPr>
        <p:spPr>
          <a:xfrm flipH="1" flipV="1">
            <a:off x="7270209" y="2457450"/>
            <a:ext cx="362033" cy="122805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endCxn id="22" idx="3"/>
          </p:cNvCxnSpPr>
          <p:nvPr/>
        </p:nvCxnSpPr>
        <p:spPr>
          <a:xfrm flipV="1">
            <a:off x="6302060" y="3774929"/>
            <a:ext cx="1229936" cy="365271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20" idx="3"/>
          </p:cNvCxnSpPr>
          <p:nvPr/>
        </p:nvCxnSpPr>
        <p:spPr>
          <a:xfrm flipH="1" flipV="1">
            <a:off x="6376775" y="2436991"/>
            <a:ext cx="43691" cy="1563510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3" idx="2"/>
            <a:endCxn id="19" idx="3"/>
          </p:cNvCxnSpPr>
          <p:nvPr/>
        </p:nvCxnSpPr>
        <p:spPr>
          <a:xfrm flipH="1" flipV="1">
            <a:off x="5866031" y="2963547"/>
            <a:ext cx="492646" cy="1106803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099301" y="4120365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190746" y="2227960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82522" y="3381592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972392" y="1462777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005937" y="5802320"/>
            <a:ext cx="14784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Size 5</a:t>
            </a:r>
            <a:endParaRPr lang="en-US" sz="4400" dirty="0"/>
          </a:p>
        </p:txBody>
      </p:sp>
      <p:pic>
        <p:nvPicPr>
          <p:cNvPr id="63" name="Picture 8" descr="C:\Users\edithcohen\Documents\Dropbox\mytalks\MSR 201310\lego_ninja_sense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8962"/>
            <a:ext cx="1309687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Oval 71"/>
          <p:cNvSpPr/>
          <p:nvPr/>
        </p:nvSpPr>
        <p:spPr>
          <a:xfrm>
            <a:off x="7024044" y="1556968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>
            <a:endCxn id="21" idx="3"/>
          </p:cNvCxnSpPr>
          <p:nvPr/>
        </p:nvCxnSpPr>
        <p:spPr>
          <a:xfrm flipV="1">
            <a:off x="6507849" y="2436991"/>
            <a:ext cx="718669" cy="1663403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7" grpId="0" animBg="1"/>
      <p:bldP spid="69" grpId="0" animBg="1"/>
      <p:bldP spid="70" grpId="0" animBg="1"/>
      <p:bldP spid="39" grpId="0"/>
      <p:bldP spid="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Graph Database</a:t>
            </a:r>
            <a:r>
              <a:rPr lang="en-US" dirty="0" smtClean="0"/>
              <a:t>, </a:t>
            </a:r>
            <a:r>
              <a:rPr lang="en-US" dirty="0"/>
              <a:t>t</a:t>
            </a:r>
            <a:r>
              <a:rPr lang="en-US" dirty="0" smtClean="0"/>
              <a:t>hink different!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744" y="1690689"/>
            <a:ext cx="6970692" cy="339344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5084129"/>
            <a:ext cx="7886700" cy="1535612"/>
          </a:xfrm>
        </p:spPr>
        <p:txBody>
          <a:bodyPr/>
          <a:lstStyle/>
          <a:p>
            <a:r>
              <a:rPr lang="en-US" dirty="0" smtClean="0"/>
              <a:t>Nodes</a:t>
            </a:r>
          </a:p>
          <a:p>
            <a:r>
              <a:rPr lang="en-US" dirty="0" smtClean="0"/>
              <a:t>Edges (directed or not)</a:t>
            </a:r>
          </a:p>
          <a:p>
            <a:r>
              <a:rPr lang="en-US" dirty="0" smtClean="0"/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200900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Reachability Set of</a:t>
            </a:r>
            <a:endParaRPr lang="en-US" dirty="0"/>
          </a:p>
        </p:txBody>
      </p:sp>
      <p:pic>
        <p:nvPicPr>
          <p:cNvPr id="5" name="Picture 14" descr="C:\Users\edithcohen\Documents\Dropbox\mytalks\MSR 201310\lego_starwars_luk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87" y="5654591"/>
            <a:ext cx="608584" cy="81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dithcohen\Documents\Dropbox\mytalks\MSR 201310\lego_chima_crag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23" y="1499498"/>
            <a:ext cx="592923" cy="5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edithcohen\Documents\Dropbox\mytalks\MSR 201310\lego_chima_lava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31" y="1630992"/>
            <a:ext cx="460849" cy="5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edithcohen\Documents\Dropbox\mytalks\MSR 201310\lego_chima_razc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47" y="3353830"/>
            <a:ext cx="400492" cy="48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edithcohen\Documents\Dropbox\mytalks\MSR 201310\lego_ninja_Ka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07" y="1545542"/>
            <a:ext cx="750718" cy="72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edithcohen\Documents\Dropbox\mytalks\MSR 201310\lego_ninja_ny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96" y="1455435"/>
            <a:ext cx="920003" cy="86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edithcohen\Documents\Dropbox\mytalks\MSR 201310\lego_ninja_Lloy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76" y="3558263"/>
            <a:ext cx="542131" cy="54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edithcohen\Documents\Dropbox\mytalks\MSR 201310\lego_ninja_sense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22" y="4129881"/>
            <a:ext cx="1309687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edithcohen\Documents\Dropbox\mytalks\MSR 201310\lego_starwars_yoda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07" y="4438048"/>
            <a:ext cx="944562" cy="97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C:\Users\edithcohen\Documents\Dropbox\mytalks\MSR 201310\lego_starwars_r2d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21" y="5516099"/>
            <a:ext cx="696913" cy="87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edithcohen\Documents\Dropbox\mytalks\MSR 201310\lego_starwars_DV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50" y="4472079"/>
            <a:ext cx="742617" cy="74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edithcohen\Documents\Dropbox\mytalks\MSR 201310\lego_snake_accidus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102" y="2195531"/>
            <a:ext cx="685005" cy="64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16"/>
          <p:cNvSpPr/>
          <p:nvPr/>
        </p:nvSpPr>
        <p:spPr>
          <a:xfrm>
            <a:off x="1059879" y="209242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74278" y="228762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47933" y="2844306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58677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08420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513898" y="3655688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58677" y="400050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20889" y="548151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36367" y="315685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49995" y="578186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226410" y="447207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17" idx="6"/>
            <a:endCxn id="18" idx="2"/>
          </p:cNvCxnSpPr>
          <p:nvPr/>
        </p:nvCxnSpPr>
        <p:spPr>
          <a:xfrm>
            <a:off x="1183457" y="2162271"/>
            <a:ext cx="1390821" cy="19520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0"/>
            <a:endCxn id="17" idx="4"/>
          </p:cNvCxnSpPr>
          <p:nvPr/>
        </p:nvCxnSpPr>
        <p:spPr>
          <a:xfrm flipV="1">
            <a:off x="898156" y="2232121"/>
            <a:ext cx="223512" cy="92473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5"/>
            <a:endCxn id="24" idx="2"/>
          </p:cNvCxnSpPr>
          <p:nvPr/>
        </p:nvCxnSpPr>
        <p:spPr>
          <a:xfrm flipV="1">
            <a:off x="1855475" y="5551361"/>
            <a:ext cx="1165414" cy="349741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" idx="3"/>
            <a:endCxn id="23" idx="7"/>
          </p:cNvCxnSpPr>
          <p:nvPr/>
        </p:nvCxnSpPr>
        <p:spPr>
          <a:xfrm flipH="1">
            <a:off x="6464157" y="2436991"/>
            <a:ext cx="762361" cy="15839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3"/>
            <a:endCxn id="19" idx="7"/>
          </p:cNvCxnSpPr>
          <p:nvPr/>
        </p:nvCxnSpPr>
        <p:spPr>
          <a:xfrm flipH="1">
            <a:off x="5953413" y="2436991"/>
            <a:ext cx="423362" cy="42777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4"/>
            <a:endCxn id="23" idx="1"/>
          </p:cNvCxnSpPr>
          <p:nvPr/>
        </p:nvCxnSpPr>
        <p:spPr>
          <a:xfrm>
            <a:off x="5909722" y="2984006"/>
            <a:ext cx="467053" cy="1036953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0" idx="4"/>
            <a:endCxn id="23" idx="0"/>
          </p:cNvCxnSpPr>
          <p:nvPr/>
        </p:nvCxnSpPr>
        <p:spPr>
          <a:xfrm>
            <a:off x="6420466" y="2457450"/>
            <a:ext cx="0" cy="154305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2" idx="1"/>
            <a:endCxn id="19" idx="5"/>
          </p:cNvCxnSpPr>
          <p:nvPr/>
        </p:nvCxnSpPr>
        <p:spPr>
          <a:xfrm flipH="1" flipV="1">
            <a:off x="5953413" y="2963547"/>
            <a:ext cx="1578583" cy="71260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7" idx="5"/>
            <a:endCxn id="23" idx="2"/>
          </p:cNvCxnSpPr>
          <p:nvPr/>
        </p:nvCxnSpPr>
        <p:spPr>
          <a:xfrm flipV="1">
            <a:off x="4331890" y="4070350"/>
            <a:ext cx="2026787" cy="52097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5"/>
            <a:endCxn id="22" idx="0"/>
          </p:cNvCxnSpPr>
          <p:nvPr/>
        </p:nvCxnSpPr>
        <p:spPr>
          <a:xfrm>
            <a:off x="6464157" y="2436991"/>
            <a:ext cx="1111530" cy="121869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7" idx="0"/>
            <a:endCxn id="18" idx="5"/>
          </p:cNvCxnSpPr>
          <p:nvPr/>
        </p:nvCxnSpPr>
        <p:spPr>
          <a:xfrm flipH="1" flipV="1">
            <a:off x="2679758" y="2406868"/>
            <a:ext cx="1608441" cy="206521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1"/>
            <a:endCxn id="18" idx="6"/>
          </p:cNvCxnSpPr>
          <p:nvPr/>
        </p:nvCxnSpPr>
        <p:spPr>
          <a:xfrm flipH="1" flipV="1">
            <a:off x="2697856" y="2357477"/>
            <a:ext cx="3678919" cy="1663482"/>
          </a:xfrm>
          <a:prstGeom prst="line">
            <a:avLst/>
          </a:prstGeom>
          <a:ln w="25400"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13" descr="C:\Users\edithcohen\Documents\Dropbox\mytalks\MSR 201310\leg_chima_eagle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4" y="3023338"/>
            <a:ext cx="405519" cy="59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Oval 46"/>
          <p:cNvSpPr/>
          <p:nvPr/>
        </p:nvSpPr>
        <p:spPr>
          <a:xfrm>
            <a:off x="1626417" y="484695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041240" y="321413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17" idx="5"/>
            <a:endCxn id="48" idx="1"/>
          </p:cNvCxnSpPr>
          <p:nvPr/>
        </p:nvCxnSpPr>
        <p:spPr>
          <a:xfrm>
            <a:off x="1165359" y="2211662"/>
            <a:ext cx="893979" cy="102292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5"/>
            <a:endCxn id="24" idx="0"/>
          </p:cNvCxnSpPr>
          <p:nvPr/>
        </p:nvCxnSpPr>
        <p:spPr>
          <a:xfrm>
            <a:off x="1731897" y="4966200"/>
            <a:ext cx="1350781" cy="5153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7"/>
            <a:endCxn id="48" idx="4"/>
          </p:cNvCxnSpPr>
          <p:nvPr/>
        </p:nvCxnSpPr>
        <p:spPr>
          <a:xfrm flipV="1">
            <a:off x="1731897" y="3353830"/>
            <a:ext cx="371132" cy="1513588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6"/>
          </p:cNvCxnSpPr>
          <p:nvPr/>
        </p:nvCxnSpPr>
        <p:spPr>
          <a:xfrm flipV="1">
            <a:off x="1873573" y="4591320"/>
            <a:ext cx="2352837" cy="126039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4" idx="7"/>
            <a:endCxn id="27" idx="6"/>
          </p:cNvCxnSpPr>
          <p:nvPr/>
        </p:nvCxnSpPr>
        <p:spPr>
          <a:xfrm flipV="1">
            <a:off x="3126369" y="4541929"/>
            <a:ext cx="1223619" cy="96004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47" idx="5"/>
          </p:cNvCxnSpPr>
          <p:nvPr/>
        </p:nvCxnSpPr>
        <p:spPr>
          <a:xfrm flipH="1">
            <a:off x="1731897" y="4541929"/>
            <a:ext cx="2494513" cy="42427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7" idx="7"/>
            <a:endCxn id="26" idx="7"/>
          </p:cNvCxnSpPr>
          <p:nvPr/>
        </p:nvCxnSpPr>
        <p:spPr>
          <a:xfrm>
            <a:off x="1731897" y="4867418"/>
            <a:ext cx="123578" cy="934902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25" idx="7"/>
            <a:endCxn id="18" idx="3"/>
          </p:cNvCxnSpPr>
          <p:nvPr/>
        </p:nvCxnSpPr>
        <p:spPr>
          <a:xfrm flipV="1">
            <a:off x="941847" y="2406868"/>
            <a:ext cx="1650529" cy="770448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0" idx="6"/>
            <a:endCxn id="21" idx="4"/>
          </p:cNvCxnSpPr>
          <p:nvPr/>
        </p:nvCxnSpPr>
        <p:spPr>
          <a:xfrm>
            <a:off x="6482255" y="2387600"/>
            <a:ext cx="787954" cy="69850"/>
          </a:xfrm>
          <a:prstGeom prst="line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8" idx="4"/>
            <a:endCxn id="48" idx="7"/>
          </p:cNvCxnSpPr>
          <p:nvPr/>
        </p:nvCxnSpPr>
        <p:spPr>
          <a:xfrm flipH="1">
            <a:off x="2146720" y="2427327"/>
            <a:ext cx="489347" cy="807262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8" idx="3"/>
            <a:endCxn id="25" idx="6"/>
          </p:cNvCxnSpPr>
          <p:nvPr/>
        </p:nvCxnSpPr>
        <p:spPr>
          <a:xfrm flipH="1" flipV="1">
            <a:off x="959945" y="3226707"/>
            <a:ext cx="1099393" cy="106664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3" idx="7"/>
            <a:endCxn id="22" idx="3"/>
          </p:cNvCxnSpPr>
          <p:nvPr/>
        </p:nvCxnSpPr>
        <p:spPr>
          <a:xfrm flipV="1">
            <a:off x="6464157" y="3774929"/>
            <a:ext cx="1067839" cy="246030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21" idx="4"/>
          </p:cNvCxnSpPr>
          <p:nvPr/>
        </p:nvCxnSpPr>
        <p:spPr>
          <a:xfrm flipH="1" flipV="1">
            <a:off x="7270209" y="2457450"/>
            <a:ext cx="362033" cy="122805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21223" y="3177316"/>
            <a:ext cx="1435723" cy="112378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17" idx="3"/>
          </p:cNvCxnSpPr>
          <p:nvPr/>
        </p:nvCxnSpPr>
        <p:spPr>
          <a:xfrm flipV="1">
            <a:off x="836367" y="2211662"/>
            <a:ext cx="241610" cy="1017313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48" idx="6"/>
          </p:cNvCxnSpPr>
          <p:nvPr/>
        </p:nvCxnSpPr>
        <p:spPr>
          <a:xfrm flipH="1">
            <a:off x="2164818" y="2381107"/>
            <a:ext cx="510844" cy="902873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273910" y="1517055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359660" y="3096836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0766" y="2879346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23146" y="1373041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9" descr="C:\Users\edithcohen\Documents\Dropbox\mytalks\MSR 201310\lego_starwars_yoda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139" y="355289"/>
            <a:ext cx="944562" cy="97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4" name="Straight Connector 63"/>
          <p:cNvCxnSpPr>
            <a:stCxn id="47" idx="6"/>
          </p:cNvCxnSpPr>
          <p:nvPr/>
        </p:nvCxnSpPr>
        <p:spPr>
          <a:xfrm flipV="1">
            <a:off x="1749995" y="4591321"/>
            <a:ext cx="2538204" cy="325488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8" idx="5"/>
          </p:cNvCxnSpPr>
          <p:nvPr/>
        </p:nvCxnSpPr>
        <p:spPr>
          <a:xfrm flipH="1" flipV="1">
            <a:off x="2679758" y="2406868"/>
            <a:ext cx="1608441" cy="2158177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26" idx="6"/>
          </p:cNvCxnSpPr>
          <p:nvPr/>
        </p:nvCxnSpPr>
        <p:spPr>
          <a:xfrm flipH="1" flipV="1">
            <a:off x="1688206" y="4826213"/>
            <a:ext cx="185367" cy="1025498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24" idx="0"/>
          </p:cNvCxnSpPr>
          <p:nvPr/>
        </p:nvCxnSpPr>
        <p:spPr>
          <a:xfrm>
            <a:off x="1720504" y="4849255"/>
            <a:ext cx="1362174" cy="632256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23" idx="2"/>
          </p:cNvCxnSpPr>
          <p:nvPr/>
        </p:nvCxnSpPr>
        <p:spPr>
          <a:xfrm flipV="1">
            <a:off x="4328011" y="4070350"/>
            <a:ext cx="2030666" cy="466717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22" idx="1"/>
          </p:cNvCxnSpPr>
          <p:nvPr/>
        </p:nvCxnSpPr>
        <p:spPr>
          <a:xfrm flipV="1">
            <a:off x="6419279" y="3676147"/>
            <a:ext cx="1112717" cy="403690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7331998" y="2406868"/>
            <a:ext cx="219289" cy="1270385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19" idx="4"/>
          </p:cNvCxnSpPr>
          <p:nvPr/>
        </p:nvCxnSpPr>
        <p:spPr>
          <a:xfrm flipH="1" flipV="1">
            <a:off x="5909722" y="2984006"/>
            <a:ext cx="503286" cy="1056646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20" idx="6"/>
          </p:cNvCxnSpPr>
          <p:nvPr/>
        </p:nvCxnSpPr>
        <p:spPr>
          <a:xfrm flipV="1">
            <a:off x="6376775" y="2387600"/>
            <a:ext cx="105480" cy="1633360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1049330" y="5726231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574278" y="5379402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901648" y="4578500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723145" y="4375680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5210132" y="2104749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960522" y="4072973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441642" y="3335580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6943264" y="1511642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924716" y="1489079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6005937" y="5802320"/>
            <a:ext cx="1857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Size 13</a:t>
            </a:r>
            <a:endParaRPr lang="en-US" sz="4400" dirty="0"/>
          </a:p>
        </p:txBody>
      </p:sp>
      <p:sp>
        <p:nvSpPr>
          <p:cNvPr id="94" name="Rectangle 93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7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7" grpId="0" animBg="1"/>
      <p:bldP spid="69" grpId="0" animBg="1"/>
      <p:bldP spid="70" grpId="0" animBg="1"/>
      <p:bldP spid="82" grpId="0" animBg="1"/>
      <p:bldP spid="83" grpId="0" animBg="1"/>
      <p:bldP spid="85" grpId="0" animBg="1"/>
      <p:bldP spid="86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sketch reachability sets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rom reachability sketch(</a:t>
            </a:r>
            <a:r>
              <a:rPr lang="en-US" dirty="0" err="1" smtClean="0"/>
              <a:t>es</a:t>
            </a:r>
            <a:r>
              <a:rPr lang="en-US" dirty="0" smtClean="0"/>
              <a:t>) we can: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Estimate cardinality of reachability/influence set of one or more nodes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Get a uniform sample of the reachable nodes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Estimate similarity of nodes by relations between reachability sets (e.g., </a:t>
            </a:r>
            <a:r>
              <a:rPr lang="en-US" dirty="0" err="1" smtClean="0">
                <a:solidFill>
                  <a:schemeClr val="tx2"/>
                </a:solidFill>
              </a:rPr>
              <a:t>Jaccard</a:t>
            </a:r>
            <a:r>
              <a:rPr lang="en-US" dirty="0" smtClean="0">
                <a:solidFill>
                  <a:schemeClr val="tx2"/>
                </a:solidFill>
              </a:rPr>
              <a:t> similarity)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77687" y="4724400"/>
                <a:ext cx="8229600" cy="1905000"/>
              </a:xfrm>
              <a:prstGeom prst="rect">
                <a:avLst/>
              </a:prstGeom>
              <a:ln w="25400"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Exact </a:t>
                </a:r>
                <a:r>
                  <a:rPr lang="en-US" b="1" dirty="0" smtClean="0">
                    <a:solidFill>
                      <a:schemeClr val="tx2"/>
                    </a:solidFill>
                  </a:rPr>
                  <a:t>computation</a:t>
                </a:r>
                <a:r>
                  <a:rPr lang="en-US" dirty="0" smtClean="0"/>
                  <a:t> is </a:t>
                </a:r>
                <a:r>
                  <a:rPr lang="en-US" i="1" dirty="0" smtClean="0"/>
                  <a:t>costl</a:t>
                </a:r>
                <a:r>
                  <a:rPr lang="en-US" dirty="0" smtClean="0"/>
                  <a:t>y: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𝑚𝑛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nodes</a:t>
                </a:r>
                <a:r>
                  <a:rPr lang="en-US" dirty="0"/>
                  <a:t> </a:t>
                </a:r>
                <a:r>
                  <a:rPr lang="en-US" dirty="0" smtClean="0"/>
                  <a:t>and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edges, </a:t>
                </a:r>
                <a:r>
                  <a:rPr lang="en-US" b="1" dirty="0" smtClean="0">
                    <a:solidFill>
                      <a:schemeClr val="tx2"/>
                    </a:solidFill>
                  </a:rPr>
                  <a:t>representation size </a:t>
                </a:r>
                <a:r>
                  <a:rPr lang="en-US" dirty="0" smtClean="0"/>
                  <a:t>is massive: does not  scale to large networks!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87" y="4724400"/>
                <a:ext cx="8229600" cy="1905000"/>
              </a:xfrm>
              <a:prstGeom prst="rect">
                <a:avLst/>
              </a:prstGeom>
              <a:blipFill rotWithShape="1">
                <a:blip r:embed="rId2"/>
                <a:stretch>
                  <a:fillRect l="-1551" t="-3155"/>
                </a:stretch>
              </a:blipFill>
              <a:ln w="254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8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199" y="274638"/>
                <a:ext cx="7945944" cy="114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Influence of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∪</m:t>
                    </m:r>
                  </m:oMath>
                </a14:m>
                <a:r>
                  <a:rPr lang="en-US" dirty="0" smtClean="0"/>
                  <a:t>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199" y="274638"/>
                <a:ext cx="7945944" cy="1143000"/>
              </a:xfrm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4" descr="C:\Users\edithcohen\Documents\Dropbox\mytalks\MSR 201310\lego_starwars_lu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87" y="5654591"/>
            <a:ext cx="608584" cy="81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dithcohen\Documents\Dropbox\mytalks\MSR 201310\lego_chima_cra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23" y="1499498"/>
            <a:ext cx="592923" cy="5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edithcohen\Documents\Dropbox\mytalks\MSR 201310\lego_chima_lav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31" y="1630992"/>
            <a:ext cx="460849" cy="5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edithcohen\Documents\Dropbox\mytalks\MSR 201310\lego_chima_razca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47" y="3353830"/>
            <a:ext cx="400492" cy="48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edithcohen\Documents\Dropbox\mytalks\MSR 201310\lego_ninja_Kai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07" y="1545542"/>
            <a:ext cx="750718" cy="72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edithcohen\Documents\Dropbox\mytalks\MSR 201310\lego_ninja_ny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896" y="1455435"/>
            <a:ext cx="920003" cy="86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edithcohen\Documents\Dropbox\mytalks\MSR 201310\lego_ninja_Lloyd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76" y="3558263"/>
            <a:ext cx="542131" cy="54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edithcohen\Documents\Dropbox\mytalks\MSR 201310\lego_ninja_sense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22" y="4129881"/>
            <a:ext cx="1309687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C:\Users\edithcohen\Documents\Dropbox\mytalks\MSR 201310\lego_starwars_yoda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707" y="4438048"/>
            <a:ext cx="944562" cy="97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C:\Users\edithcohen\Documents\Dropbox\mytalks\MSR 201310\lego_starwars_r2d2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21" y="5516099"/>
            <a:ext cx="696913" cy="87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edithcohen\Documents\Dropbox\mytalks\MSR 201310\lego_starwars_DV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50" y="4472079"/>
            <a:ext cx="742617" cy="74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edithcohen\Documents\Dropbox\mytalks\MSR 201310\lego_snake_accidus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102" y="2195531"/>
            <a:ext cx="685005" cy="64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16"/>
          <p:cNvSpPr/>
          <p:nvPr/>
        </p:nvSpPr>
        <p:spPr>
          <a:xfrm>
            <a:off x="1059879" y="209242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74278" y="228762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47933" y="2844306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58677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08420" y="231775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513898" y="3655688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358677" y="400050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020889" y="548151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36367" y="3156857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749995" y="5781861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226410" y="447207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17" idx="6"/>
            <a:endCxn id="18" idx="2"/>
          </p:cNvCxnSpPr>
          <p:nvPr/>
        </p:nvCxnSpPr>
        <p:spPr>
          <a:xfrm>
            <a:off x="1183457" y="2162271"/>
            <a:ext cx="1390821" cy="19520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5" idx="0"/>
            <a:endCxn id="17" idx="4"/>
          </p:cNvCxnSpPr>
          <p:nvPr/>
        </p:nvCxnSpPr>
        <p:spPr>
          <a:xfrm flipV="1">
            <a:off x="898156" y="2232121"/>
            <a:ext cx="223512" cy="924736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5"/>
            <a:endCxn id="24" idx="2"/>
          </p:cNvCxnSpPr>
          <p:nvPr/>
        </p:nvCxnSpPr>
        <p:spPr>
          <a:xfrm flipV="1">
            <a:off x="1855475" y="5551361"/>
            <a:ext cx="1165414" cy="349741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" idx="3"/>
            <a:endCxn id="23" idx="7"/>
          </p:cNvCxnSpPr>
          <p:nvPr/>
        </p:nvCxnSpPr>
        <p:spPr>
          <a:xfrm flipH="1">
            <a:off x="6464157" y="2436991"/>
            <a:ext cx="762361" cy="15839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3"/>
            <a:endCxn id="19" idx="7"/>
          </p:cNvCxnSpPr>
          <p:nvPr/>
        </p:nvCxnSpPr>
        <p:spPr>
          <a:xfrm flipH="1">
            <a:off x="5953413" y="2436991"/>
            <a:ext cx="423362" cy="42777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4"/>
            <a:endCxn id="23" idx="1"/>
          </p:cNvCxnSpPr>
          <p:nvPr/>
        </p:nvCxnSpPr>
        <p:spPr>
          <a:xfrm>
            <a:off x="5909722" y="2984006"/>
            <a:ext cx="467053" cy="1036953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0" idx="4"/>
            <a:endCxn id="23" idx="0"/>
          </p:cNvCxnSpPr>
          <p:nvPr/>
        </p:nvCxnSpPr>
        <p:spPr>
          <a:xfrm>
            <a:off x="6420466" y="2457450"/>
            <a:ext cx="0" cy="154305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2" idx="1"/>
            <a:endCxn id="19" idx="5"/>
          </p:cNvCxnSpPr>
          <p:nvPr/>
        </p:nvCxnSpPr>
        <p:spPr>
          <a:xfrm flipH="1" flipV="1">
            <a:off x="5953413" y="2963547"/>
            <a:ext cx="1578583" cy="712600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7" idx="5"/>
            <a:endCxn id="23" idx="2"/>
          </p:cNvCxnSpPr>
          <p:nvPr/>
        </p:nvCxnSpPr>
        <p:spPr>
          <a:xfrm flipV="1">
            <a:off x="4331890" y="4070350"/>
            <a:ext cx="2026787" cy="520970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5"/>
            <a:endCxn id="22" idx="0"/>
          </p:cNvCxnSpPr>
          <p:nvPr/>
        </p:nvCxnSpPr>
        <p:spPr>
          <a:xfrm>
            <a:off x="6464157" y="2436991"/>
            <a:ext cx="1111530" cy="121869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7" idx="0"/>
            <a:endCxn id="18" idx="5"/>
          </p:cNvCxnSpPr>
          <p:nvPr/>
        </p:nvCxnSpPr>
        <p:spPr>
          <a:xfrm flipH="1" flipV="1">
            <a:off x="2679758" y="2406868"/>
            <a:ext cx="1608441" cy="206521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3" idx="1"/>
            <a:endCxn id="18" idx="6"/>
          </p:cNvCxnSpPr>
          <p:nvPr/>
        </p:nvCxnSpPr>
        <p:spPr>
          <a:xfrm flipH="1" flipV="1">
            <a:off x="2697856" y="2357477"/>
            <a:ext cx="3678919" cy="1663482"/>
          </a:xfrm>
          <a:prstGeom prst="line">
            <a:avLst/>
          </a:prstGeom>
          <a:ln w="25400"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13" descr="C:\Users\edithcohen\Documents\Dropbox\mytalks\MSR 201310\leg_chima_eagl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4" y="3023338"/>
            <a:ext cx="405519" cy="59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Oval 46"/>
          <p:cNvSpPr/>
          <p:nvPr/>
        </p:nvSpPr>
        <p:spPr>
          <a:xfrm>
            <a:off x="1626417" y="4846959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041240" y="3214130"/>
            <a:ext cx="123578" cy="139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17" idx="5"/>
            <a:endCxn id="48" idx="1"/>
          </p:cNvCxnSpPr>
          <p:nvPr/>
        </p:nvCxnSpPr>
        <p:spPr>
          <a:xfrm>
            <a:off x="1165359" y="2211662"/>
            <a:ext cx="893979" cy="1022927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5"/>
            <a:endCxn id="24" idx="0"/>
          </p:cNvCxnSpPr>
          <p:nvPr/>
        </p:nvCxnSpPr>
        <p:spPr>
          <a:xfrm>
            <a:off x="1731897" y="4966200"/>
            <a:ext cx="1350781" cy="5153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7" idx="7"/>
            <a:endCxn id="48" idx="4"/>
          </p:cNvCxnSpPr>
          <p:nvPr/>
        </p:nvCxnSpPr>
        <p:spPr>
          <a:xfrm flipV="1">
            <a:off x="1731897" y="3353830"/>
            <a:ext cx="371132" cy="1513588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6" idx="6"/>
          </p:cNvCxnSpPr>
          <p:nvPr/>
        </p:nvCxnSpPr>
        <p:spPr>
          <a:xfrm flipV="1">
            <a:off x="1873573" y="4591320"/>
            <a:ext cx="2352837" cy="126039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4" idx="7"/>
            <a:endCxn id="27" idx="6"/>
          </p:cNvCxnSpPr>
          <p:nvPr/>
        </p:nvCxnSpPr>
        <p:spPr>
          <a:xfrm flipV="1">
            <a:off x="3126369" y="4541929"/>
            <a:ext cx="1223619" cy="96004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47" idx="5"/>
          </p:cNvCxnSpPr>
          <p:nvPr/>
        </p:nvCxnSpPr>
        <p:spPr>
          <a:xfrm flipH="1">
            <a:off x="1731897" y="4541929"/>
            <a:ext cx="2494513" cy="42427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7" idx="7"/>
            <a:endCxn id="26" idx="7"/>
          </p:cNvCxnSpPr>
          <p:nvPr/>
        </p:nvCxnSpPr>
        <p:spPr>
          <a:xfrm>
            <a:off x="1731897" y="4867418"/>
            <a:ext cx="123578" cy="934902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25" idx="7"/>
            <a:endCxn id="18" idx="3"/>
          </p:cNvCxnSpPr>
          <p:nvPr/>
        </p:nvCxnSpPr>
        <p:spPr>
          <a:xfrm flipV="1">
            <a:off x="941847" y="2406868"/>
            <a:ext cx="1650529" cy="770448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0" idx="6"/>
            <a:endCxn id="21" idx="4"/>
          </p:cNvCxnSpPr>
          <p:nvPr/>
        </p:nvCxnSpPr>
        <p:spPr>
          <a:xfrm>
            <a:off x="6482255" y="2387600"/>
            <a:ext cx="787954" cy="69850"/>
          </a:xfrm>
          <a:prstGeom prst="line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8" idx="4"/>
            <a:endCxn id="48" idx="7"/>
          </p:cNvCxnSpPr>
          <p:nvPr/>
        </p:nvCxnSpPr>
        <p:spPr>
          <a:xfrm flipH="1">
            <a:off x="2146720" y="2427327"/>
            <a:ext cx="489347" cy="807262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8" idx="3"/>
            <a:endCxn id="25" idx="6"/>
          </p:cNvCxnSpPr>
          <p:nvPr/>
        </p:nvCxnSpPr>
        <p:spPr>
          <a:xfrm flipH="1" flipV="1">
            <a:off x="959945" y="3226707"/>
            <a:ext cx="1099393" cy="106664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3" idx="7"/>
            <a:endCxn id="22" idx="3"/>
          </p:cNvCxnSpPr>
          <p:nvPr/>
        </p:nvCxnSpPr>
        <p:spPr>
          <a:xfrm flipV="1">
            <a:off x="6464157" y="3774929"/>
            <a:ext cx="1067839" cy="246030"/>
          </a:xfrm>
          <a:prstGeom prst="line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endCxn id="21" idx="4"/>
          </p:cNvCxnSpPr>
          <p:nvPr/>
        </p:nvCxnSpPr>
        <p:spPr>
          <a:xfrm flipH="1" flipV="1">
            <a:off x="7270209" y="2457450"/>
            <a:ext cx="362033" cy="1228054"/>
          </a:xfrm>
          <a:prstGeom prst="line">
            <a:avLst/>
          </a:prstGeom>
          <a:ln w="285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099301" y="4120365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190746" y="2227960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82522" y="3381592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972392" y="1462777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005937" y="5802320"/>
            <a:ext cx="14784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Size </a:t>
            </a:r>
            <a:r>
              <a:rPr lang="en-US" sz="4400" dirty="0"/>
              <a:t>9</a:t>
            </a:r>
          </a:p>
        </p:txBody>
      </p:sp>
      <p:pic>
        <p:nvPicPr>
          <p:cNvPr id="63" name="Picture 8" descr="C:\Users\edithcohen\Documents\Dropbox\mytalks\MSR 201310\lego_ninja_sense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319" y="350495"/>
            <a:ext cx="1309687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Oval 71"/>
          <p:cNvSpPr/>
          <p:nvPr/>
        </p:nvSpPr>
        <p:spPr>
          <a:xfrm>
            <a:off x="7024044" y="1556968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3" descr="C:\Users\edithcohen\Documents\Dropbox\mytalks\MSR 201310\lego_chima_lav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79" y="609600"/>
            <a:ext cx="460849" cy="5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Oval 65"/>
          <p:cNvSpPr/>
          <p:nvPr/>
        </p:nvSpPr>
        <p:spPr>
          <a:xfrm>
            <a:off x="2273910" y="1517055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359660" y="3096836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90766" y="2879346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723146" y="1373041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9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7" grpId="0" animBg="1"/>
      <p:bldP spid="69" grpId="0" animBg="1"/>
      <p:bldP spid="70" grpId="0" animBg="1"/>
      <p:bldP spid="39" grpId="0"/>
      <p:bldP spid="72" grpId="0" animBg="1"/>
      <p:bldP spid="66" grpId="0" animBg="1"/>
      <p:bldP spid="75" grpId="0" animBg="1"/>
      <p:bldP spid="76" grpId="0" animBg="1"/>
      <p:bldP spid="7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9495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MinHash</a:t>
            </a:r>
            <a:r>
              <a:rPr lang="en-US" dirty="0" smtClean="0"/>
              <a:t> sketches of all Reachability 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53882" y="6100315"/>
                <a:ext cx="5096619" cy="64405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</a:rPr>
                  <a:t>hash values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B050"/>
                        </a:solidFill>
                        <a:latin typeface="Cambria Math"/>
                      </a:rPr>
                      <m:t>𝐡</m:t>
                    </m:r>
                    <m:r>
                      <a:rPr lang="en-US" b="1" i="0" smtClean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𝒗</m:t>
                    </m:r>
                    <m:r>
                      <a:rPr lang="en-US" b="1" i="0" smtClean="0">
                        <a:solidFill>
                          <a:srgbClr val="00B050"/>
                        </a:solidFill>
                        <a:latin typeface="Cambria Math"/>
                      </a:rPr>
                      <m:t>)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∼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𝑼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[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𝟎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,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𝟏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]</m:t>
                    </m:r>
                  </m:oMath>
                </a14:m>
                <a:endParaRPr lang="en-US" b="1" dirty="0" smtClean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3882" y="6100315"/>
                <a:ext cx="5096619" cy="644051"/>
              </a:xfrm>
              <a:blipFill rotWithShape="1">
                <a:blip r:embed="rId2"/>
                <a:stretch>
                  <a:fillRect l="-3110" t="-11429" b="-2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415704" y="1455435"/>
            <a:ext cx="7763903" cy="5009618"/>
            <a:chOff x="415704" y="1455435"/>
            <a:chExt cx="7763903" cy="5009618"/>
          </a:xfrm>
        </p:grpSpPr>
        <p:pic>
          <p:nvPicPr>
            <p:cNvPr id="4" name="Picture 14" descr="C:\Users\edithcohen\Documents\Dropbox\mytalks\MSR 201310\lego_starwars_luk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387" y="5654591"/>
              <a:ext cx="608584" cy="810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C:\Users\edithcohen\Documents\Dropbox\mytalks\MSR 201310\lego_chima_cragger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23" y="1499498"/>
              <a:ext cx="592923" cy="592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C:\Users\edithcohen\Documents\Dropbox\mytalks\MSR 201310\lego_chima_laval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7431" y="1630992"/>
              <a:ext cx="460849" cy="580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C:\Users\edithcohen\Documents\Dropbox\mytalks\MSR 201310\lego_chima_razcal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1847" y="3353830"/>
              <a:ext cx="400492" cy="489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C:\Users\edithcohen\Documents\Dropbox\mytalks\MSR 201310\lego_ninja_Kai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5107" y="1545542"/>
              <a:ext cx="750718" cy="727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edithcohen\Documents\Dropbox\mytalks\MSR 201310\lego_ninja_nya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3896" y="1455435"/>
              <a:ext cx="920003" cy="860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C:\Users\edithcohen\Documents\Dropbox\mytalks\MSR 201310\lego_ninja_Lloyd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476" y="3558263"/>
              <a:ext cx="542131" cy="542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C:\Users\edithcohen\Documents\Dropbox\mytalks\MSR 201310\lego_ninja_sensei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0522" y="4129881"/>
              <a:ext cx="1309687" cy="871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9" descr="C:\Users\edithcohen\Documents\Dropbox\mytalks\MSR 201310\lego_starwars_yoda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707" y="4438048"/>
              <a:ext cx="944562" cy="971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0" descr="C:\Users\edithcohen\Documents\Dropbox\mytalks\MSR 201310\lego_starwars_r2d2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4221" y="5516099"/>
              <a:ext cx="696913" cy="8720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1" descr="C:\Users\edithcohen\Documents\Dropbox\mytalks\MSR 201310\lego_starwars_DV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1450" y="4472079"/>
              <a:ext cx="742617" cy="749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2" descr="C:\Users\edithcohen\Documents\Dropbox\mytalks\MSR 201310\lego_snake_accidus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0102" y="2195531"/>
              <a:ext cx="685005" cy="64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Oval 15"/>
            <p:cNvSpPr/>
            <p:nvPr/>
          </p:nvSpPr>
          <p:spPr>
            <a:xfrm>
              <a:off x="1059879" y="2092421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574278" y="2287627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847933" y="2844306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358677" y="231775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208420" y="231775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513898" y="3655688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358677" y="400050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20889" y="5481511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36367" y="3156857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749995" y="5781861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26410" y="4472079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16" idx="6"/>
              <a:endCxn id="17" idx="2"/>
            </p:cNvCxnSpPr>
            <p:nvPr/>
          </p:nvCxnSpPr>
          <p:spPr>
            <a:xfrm>
              <a:off x="1183457" y="2162271"/>
              <a:ext cx="1390821" cy="195206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4" idx="0"/>
              <a:endCxn id="16" idx="4"/>
            </p:cNvCxnSpPr>
            <p:nvPr/>
          </p:nvCxnSpPr>
          <p:spPr>
            <a:xfrm flipV="1">
              <a:off x="898156" y="2232121"/>
              <a:ext cx="223512" cy="924736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5" idx="5"/>
              <a:endCxn id="23" idx="2"/>
            </p:cNvCxnSpPr>
            <p:nvPr/>
          </p:nvCxnSpPr>
          <p:spPr>
            <a:xfrm flipV="1">
              <a:off x="1855475" y="5551361"/>
              <a:ext cx="1165414" cy="34974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0" idx="3"/>
              <a:endCxn id="22" idx="7"/>
            </p:cNvCxnSpPr>
            <p:nvPr/>
          </p:nvCxnSpPr>
          <p:spPr>
            <a:xfrm flipH="1">
              <a:off x="6464157" y="2436991"/>
              <a:ext cx="762361" cy="15839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9" idx="3"/>
              <a:endCxn id="18" idx="7"/>
            </p:cNvCxnSpPr>
            <p:nvPr/>
          </p:nvCxnSpPr>
          <p:spPr>
            <a:xfrm flipH="1">
              <a:off x="5953413" y="2436991"/>
              <a:ext cx="423362" cy="427774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8" idx="4"/>
              <a:endCxn id="22" idx="1"/>
            </p:cNvCxnSpPr>
            <p:nvPr/>
          </p:nvCxnSpPr>
          <p:spPr>
            <a:xfrm>
              <a:off x="5909722" y="2984006"/>
              <a:ext cx="467053" cy="1036953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9" idx="4"/>
              <a:endCxn id="22" idx="0"/>
            </p:cNvCxnSpPr>
            <p:nvPr/>
          </p:nvCxnSpPr>
          <p:spPr>
            <a:xfrm>
              <a:off x="6420466" y="2457450"/>
              <a:ext cx="0" cy="1543050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1" idx="1"/>
              <a:endCxn id="18" idx="5"/>
            </p:cNvCxnSpPr>
            <p:nvPr/>
          </p:nvCxnSpPr>
          <p:spPr>
            <a:xfrm flipH="1" flipV="1">
              <a:off x="5953413" y="2963547"/>
              <a:ext cx="1578583" cy="712600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6" idx="5"/>
              <a:endCxn id="22" idx="2"/>
            </p:cNvCxnSpPr>
            <p:nvPr/>
          </p:nvCxnSpPr>
          <p:spPr>
            <a:xfrm flipV="1">
              <a:off x="4331890" y="4070350"/>
              <a:ext cx="2026787" cy="520970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9" idx="5"/>
              <a:endCxn id="21" idx="0"/>
            </p:cNvCxnSpPr>
            <p:nvPr/>
          </p:nvCxnSpPr>
          <p:spPr>
            <a:xfrm>
              <a:off x="6464157" y="2436991"/>
              <a:ext cx="1111530" cy="1218697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6" idx="0"/>
              <a:endCxn id="17" idx="5"/>
            </p:cNvCxnSpPr>
            <p:nvPr/>
          </p:nvCxnSpPr>
          <p:spPr>
            <a:xfrm flipH="1" flipV="1">
              <a:off x="2679758" y="2406868"/>
              <a:ext cx="1608441" cy="206521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2" idx="1"/>
              <a:endCxn id="17" idx="6"/>
            </p:cNvCxnSpPr>
            <p:nvPr/>
          </p:nvCxnSpPr>
          <p:spPr>
            <a:xfrm flipH="1" flipV="1">
              <a:off x="2697856" y="2357477"/>
              <a:ext cx="3678919" cy="1663482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9" name="Picture 13" descr="C:\Users\edithcohen\Documents\Dropbox\mytalks\MSR 201310\leg_chima_eagle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704" y="3023338"/>
              <a:ext cx="405519" cy="5930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Oval 39"/>
            <p:cNvSpPr/>
            <p:nvPr/>
          </p:nvSpPr>
          <p:spPr>
            <a:xfrm>
              <a:off x="1626417" y="4846959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041240" y="321413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16" idx="5"/>
              <a:endCxn id="41" idx="1"/>
            </p:cNvCxnSpPr>
            <p:nvPr/>
          </p:nvCxnSpPr>
          <p:spPr>
            <a:xfrm>
              <a:off x="1165359" y="2211662"/>
              <a:ext cx="893979" cy="1022927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0" idx="5"/>
              <a:endCxn id="23" idx="0"/>
            </p:cNvCxnSpPr>
            <p:nvPr/>
          </p:nvCxnSpPr>
          <p:spPr>
            <a:xfrm>
              <a:off x="1731897" y="4966200"/>
              <a:ext cx="1350781" cy="51531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0" idx="7"/>
              <a:endCxn id="41" idx="4"/>
            </p:cNvCxnSpPr>
            <p:nvPr/>
          </p:nvCxnSpPr>
          <p:spPr>
            <a:xfrm flipV="1">
              <a:off x="1731897" y="3353830"/>
              <a:ext cx="371132" cy="1513588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endCxn id="41" idx="6"/>
            </p:cNvCxnSpPr>
            <p:nvPr/>
          </p:nvCxnSpPr>
          <p:spPr>
            <a:xfrm flipH="1">
              <a:off x="2164818" y="2912669"/>
              <a:ext cx="3731823" cy="37131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5" idx="6"/>
            </p:cNvCxnSpPr>
            <p:nvPr/>
          </p:nvCxnSpPr>
          <p:spPr>
            <a:xfrm flipV="1">
              <a:off x="1873573" y="4591320"/>
              <a:ext cx="2352837" cy="126039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3" idx="7"/>
              <a:endCxn id="26" idx="6"/>
            </p:cNvCxnSpPr>
            <p:nvPr/>
          </p:nvCxnSpPr>
          <p:spPr>
            <a:xfrm flipV="1">
              <a:off x="3126369" y="4541929"/>
              <a:ext cx="1223619" cy="96004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40" idx="5"/>
            </p:cNvCxnSpPr>
            <p:nvPr/>
          </p:nvCxnSpPr>
          <p:spPr>
            <a:xfrm flipH="1">
              <a:off x="1731897" y="4541929"/>
              <a:ext cx="2494513" cy="42427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0" idx="7"/>
              <a:endCxn id="25" idx="7"/>
            </p:cNvCxnSpPr>
            <p:nvPr/>
          </p:nvCxnSpPr>
          <p:spPr>
            <a:xfrm>
              <a:off x="1731897" y="4867418"/>
              <a:ext cx="123578" cy="934902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24" idx="7"/>
              <a:endCxn id="17" idx="3"/>
            </p:cNvCxnSpPr>
            <p:nvPr/>
          </p:nvCxnSpPr>
          <p:spPr>
            <a:xfrm flipV="1">
              <a:off x="941847" y="2406868"/>
              <a:ext cx="1650529" cy="770448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9" idx="6"/>
              <a:endCxn id="20" idx="4"/>
            </p:cNvCxnSpPr>
            <p:nvPr/>
          </p:nvCxnSpPr>
          <p:spPr>
            <a:xfrm>
              <a:off x="6482255" y="2387600"/>
              <a:ext cx="787954" cy="69850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7" idx="4"/>
              <a:endCxn id="41" idx="7"/>
            </p:cNvCxnSpPr>
            <p:nvPr/>
          </p:nvCxnSpPr>
          <p:spPr>
            <a:xfrm flipH="1">
              <a:off x="2146720" y="2427327"/>
              <a:ext cx="489347" cy="807262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1" idx="3"/>
              <a:endCxn id="24" idx="6"/>
            </p:cNvCxnSpPr>
            <p:nvPr/>
          </p:nvCxnSpPr>
          <p:spPr>
            <a:xfrm flipH="1" flipV="1">
              <a:off x="959945" y="3226707"/>
              <a:ext cx="1099393" cy="106664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2" idx="7"/>
              <a:endCxn id="21" idx="3"/>
            </p:cNvCxnSpPr>
            <p:nvPr/>
          </p:nvCxnSpPr>
          <p:spPr>
            <a:xfrm flipV="1">
              <a:off x="6464157" y="3774929"/>
              <a:ext cx="1067839" cy="246030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endCxn id="20" idx="4"/>
            </p:cNvCxnSpPr>
            <p:nvPr/>
          </p:nvCxnSpPr>
          <p:spPr>
            <a:xfrm flipH="1" flipV="1">
              <a:off x="7270209" y="2457450"/>
              <a:ext cx="362033" cy="1228054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66660" y="1545542"/>
            <a:ext cx="8489657" cy="5312458"/>
            <a:chOff x="66660" y="1545542"/>
            <a:chExt cx="8489657" cy="5312458"/>
          </a:xfrm>
        </p:grpSpPr>
        <p:sp>
          <p:nvSpPr>
            <p:cNvPr id="71" name="TextBox 70"/>
            <p:cNvSpPr txBox="1"/>
            <p:nvPr/>
          </p:nvSpPr>
          <p:spPr>
            <a:xfrm>
              <a:off x="66660" y="1545542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0.37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41038" y="3482541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0.23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312758" y="3708112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0.85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835041" y="1764578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0.45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37093" y="5029370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0.06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184188" y="6273225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0.95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143248" y="4826403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0.77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030729" y="5258973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0.69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449119" y="3958204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0.93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636067" y="6172665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0.32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637476" y="1648606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0.28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85862" y="2671159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0.34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345283" y="1591838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0.12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85" name="Rectangle 84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21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4704"/>
            <a:ext cx="9144000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685800" y="609600"/>
                <a:ext cx="7287288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err="1" smtClean="0"/>
                  <a:t>MinHash</a:t>
                </a:r>
                <a:r>
                  <a:rPr lang="en-US" dirty="0" smtClean="0"/>
                  <a:t> sketches of all Reachability Sets: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𝑘</m:t>
                    </m:r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"/>
                <a:ext cx="7287288" cy="1143000"/>
              </a:xfrm>
              <a:prstGeom prst="rect">
                <a:avLst/>
              </a:prstGeom>
              <a:blipFill rotWithShape="1">
                <a:blip r:embed="rId2"/>
                <a:stretch>
                  <a:fillRect t="-15957" b="-20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108494" y="2590800"/>
                <a:ext cx="6830088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4000" dirty="0" smtClean="0"/>
                  <a:t>For each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sz="4000" dirty="0" smtClean="0"/>
                  <a:t>:   </a:t>
                </a:r>
                <a14:m>
                  <m:oMath xmlns:m="http://schemas.openxmlformats.org/officeDocument/2006/math">
                    <m:r>
                      <a:rPr lang="en-US" sz="4000" b="1" i="0" dirty="0" smtClean="0">
                        <a:solidFill>
                          <a:srgbClr val="7030A0"/>
                        </a:solidFill>
                        <a:latin typeface="Cambria Math"/>
                      </a:rPr>
                      <m:t>𝐬</m:t>
                    </m:r>
                    <m:d>
                      <m:dPr>
                        <m:ctrlPr>
                          <a:rPr lang="en-US" sz="4000" b="1" i="1" dirty="0" smtClean="0">
                            <a:solidFill>
                              <a:srgbClr val="7030A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𝒗</m:t>
                        </m:r>
                      </m:e>
                    </m:d>
                    <m:r>
                      <a:rPr lang="en-US" sz="4000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←</m:t>
                    </m:r>
                    <m:limLow>
                      <m:limLowPr>
                        <m:ctrlPr>
                          <a:rPr lang="en-US" sz="4000" b="1" i="1" dirty="0" smtClean="0">
                            <a:solidFill>
                              <a:srgbClr val="7030A0"/>
                            </a:solidFill>
                            <a:latin typeface="Cambria Math" charset="0"/>
                          </a:rPr>
                        </m:ctrlPr>
                      </m:limLowPr>
                      <m:e>
                        <m:r>
                          <a:rPr lang="en-US" sz="4000" b="1" i="0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𝐦𝐢𝐧</m:t>
                        </m:r>
                      </m:e>
                      <m:lim>
                        <m:r>
                          <a:rPr lang="en-US" sz="40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𝒗</m:t>
                        </m:r>
                        <m:r>
                          <a:rPr lang="en-US" sz="40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↝ </m:t>
                        </m:r>
                        <m:r>
                          <a:rPr lang="en-US" sz="40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𝒖</m:t>
                        </m:r>
                      </m:lim>
                    </m:limLow>
                  </m:oMath>
                </a14:m>
                <a:r>
                  <a:rPr lang="en-US" sz="4000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𝒉</m:t>
                    </m:r>
                    <m:r>
                      <a:rPr lang="en-US" sz="4000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sz="4000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𝒖</m:t>
                    </m:r>
                    <m:r>
                      <a:rPr lang="en-US" sz="4000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4000" b="1" dirty="0" smtClean="0">
                    <a:solidFill>
                      <a:srgbClr val="7030A0"/>
                    </a:solidFill>
                  </a:rPr>
                  <a:t> </a:t>
                </a:r>
                <a:endParaRPr lang="en-US" sz="4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494" y="2590800"/>
                <a:ext cx="6830088" cy="1066800"/>
              </a:xfrm>
              <a:prstGeom prst="rect">
                <a:avLst/>
              </a:prstGeom>
              <a:blipFill rotWithShape="1">
                <a:blip r:embed="rId3"/>
                <a:stretch>
                  <a:fillRect l="-3214" t="-9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14400" y="3881887"/>
                <a:ext cx="7959641" cy="257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Depending on application, may also want to include node ID in sketch: </a:t>
                </a:r>
              </a:p>
              <a:p>
                <a:pPr algn="ctr"/>
                <a14:m>
                  <m:oMath xmlns:m="http://schemas.openxmlformats.org/officeDocument/2006/math">
                    <m:limLow>
                      <m:limLowPr>
                        <m:ctrlPr>
                          <a:rPr lang="en-US" sz="3600" b="1" i="1" dirty="0" smtClean="0">
                            <a:solidFill>
                              <a:srgbClr val="7030A0"/>
                            </a:solidFill>
                            <a:latin typeface="Cambria Math" charset="0"/>
                          </a:rPr>
                        </m:ctrlPr>
                      </m:limLowPr>
                      <m:e>
                        <m:r>
                          <a:rPr lang="en-US" sz="3600" b="1" i="0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𝐚𝐫𝐠𝐦𝐢𝐧</m:t>
                        </m:r>
                      </m:e>
                      <m:lim>
                        <m:r>
                          <a:rPr lang="en-US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𝒗</m:t>
                        </m:r>
                        <m:r>
                          <a:rPr lang="en-US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↝ </m:t>
                        </m:r>
                        <m:r>
                          <a:rPr lang="en-US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𝒖</m:t>
                        </m:r>
                      </m:lim>
                    </m:limLow>
                  </m:oMath>
                </a14:m>
                <a:r>
                  <a:rPr lang="en-US" sz="3600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𝒉</m:t>
                    </m:r>
                    <m:r>
                      <a:rPr lang="en-US" sz="3600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sz="3600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𝒖</m:t>
                    </m:r>
                    <m:r>
                      <a:rPr lang="en-US" sz="3600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3600" b="1" dirty="0" smtClean="0">
                    <a:solidFill>
                      <a:srgbClr val="7030A0"/>
                    </a:solidFill>
                  </a:rPr>
                  <a:t> </a:t>
                </a:r>
                <a:endParaRPr lang="en-US" sz="3600" dirty="0" smtClean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81887"/>
                <a:ext cx="7959641" cy="2575833"/>
              </a:xfrm>
              <a:prstGeom prst="rect">
                <a:avLst/>
              </a:prstGeom>
              <a:blipFill rotWithShape="1">
                <a:blip r:embed="rId4"/>
                <a:stretch>
                  <a:fillRect l="-2297" t="-3555" r="-1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0" y="764704"/>
            <a:ext cx="9144000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685800" y="116632"/>
                <a:ext cx="7287288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err="1" smtClean="0"/>
                  <a:t>MinHash</a:t>
                </a:r>
                <a:r>
                  <a:rPr lang="en-US" dirty="0" smtClean="0"/>
                  <a:t> sketches of all Reachability Sets: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𝑘</m:t>
                    </m:r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6632"/>
                <a:ext cx="7287288" cy="1143000"/>
              </a:xfrm>
              <a:prstGeom prst="rect">
                <a:avLst/>
              </a:prstGeom>
              <a:blipFill rotWithShape="0">
                <a:blip r:embed="rId2"/>
                <a:stretch>
                  <a:fillRect t="-14362" b="-21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545019" y="5879512"/>
                <a:ext cx="3450379" cy="8257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rgbClr val="7030A0"/>
                        </a:solidFill>
                        <a:latin typeface="Cambria Math"/>
                      </a:rPr>
                      <m:t>𝐬</m:t>
                    </m:r>
                    <m:d>
                      <m:dPr>
                        <m:ctrlP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𝒗</m:t>
                        </m:r>
                      </m:e>
                    </m:d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←</m:t>
                    </m:r>
                    <m:limLow>
                      <m:limLowPr>
                        <m:ctrlP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 charset="0"/>
                          </a:rPr>
                        </m:ctrlPr>
                      </m:limLowPr>
                      <m:e>
                        <m:r>
                          <a:rPr lang="en-US" b="1" i="0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𝐦𝐢𝐧</m:t>
                        </m:r>
                      </m:e>
                      <m:lim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𝒗</m:t>
                        </m:r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↝ </m:t>
                        </m:r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𝒖</m:t>
                        </m:r>
                      </m:lim>
                    </m:limLow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𝒉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𝒖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 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019" y="5879512"/>
                <a:ext cx="3450379" cy="8257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15704" y="1455435"/>
            <a:ext cx="7763903" cy="5009618"/>
            <a:chOff x="415704" y="1455435"/>
            <a:chExt cx="7763903" cy="5009618"/>
          </a:xfrm>
        </p:grpSpPr>
        <p:pic>
          <p:nvPicPr>
            <p:cNvPr id="9" name="Picture 14" descr="C:\Users\edithcohen\Documents\Dropbox\mytalks\MSR 201310\lego_starwars_luk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387" y="5654591"/>
              <a:ext cx="608584" cy="810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edithcohen\Documents\Dropbox\mytalks\MSR 201310\lego_chima_cragger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23" y="1499498"/>
              <a:ext cx="592923" cy="592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Users\edithcohen\Documents\Dropbox\mytalks\MSR 201310\lego_chima_laval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7431" y="1630992"/>
              <a:ext cx="460849" cy="580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C:\Users\edithcohen\Documents\Dropbox\mytalks\MSR 201310\lego_chima_razcal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1847" y="3353830"/>
              <a:ext cx="400492" cy="489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5" descr="C:\Users\edithcohen\Documents\Dropbox\mytalks\MSR 201310\lego_ninja_Ka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5107" y="1545542"/>
              <a:ext cx="750718" cy="727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C:\Users\edithcohen\Documents\Dropbox\mytalks\MSR 201310\lego_ninja_nya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3896" y="1455435"/>
              <a:ext cx="920003" cy="860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" descr="C:\Users\edithcohen\Documents\Dropbox\mytalks\MSR 201310\lego_ninja_Lloyd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476" y="3558263"/>
              <a:ext cx="542131" cy="542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8" descr="C:\Users\edithcohen\Documents\Dropbox\mytalks\MSR 201310\lego_ninja_sensei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0522" y="4129881"/>
              <a:ext cx="1309687" cy="871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9" descr="C:\Users\edithcohen\Documents\Dropbox\mytalks\MSR 201310\lego_starwars_yoda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707" y="4438048"/>
              <a:ext cx="944562" cy="971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0" descr="C:\Users\edithcohen\Documents\Dropbox\mytalks\MSR 201310\lego_starwars_r2d2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4221" y="5516099"/>
              <a:ext cx="696913" cy="8720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1" descr="C:\Users\edithcohen\Documents\Dropbox\mytalks\MSR 201310\lego_starwars_DV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1450" y="4472079"/>
              <a:ext cx="742617" cy="749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2" descr="C:\Users\edithcohen\Documents\Dropbox\mytalks\MSR 201310\lego_snake_accidus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0102" y="2195531"/>
              <a:ext cx="685005" cy="64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Oval 20"/>
            <p:cNvSpPr/>
            <p:nvPr/>
          </p:nvSpPr>
          <p:spPr>
            <a:xfrm>
              <a:off x="1059879" y="2092421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574278" y="2287627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847933" y="2844306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358677" y="231775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208420" y="231775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13898" y="3655688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358677" y="400050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020889" y="5481511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836367" y="3156857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749995" y="5781861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226410" y="4472079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21" idx="6"/>
              <a:endCxn id="22" idx="2"/>
            </p:cNvCxnSpPr>
            <p:nvPr/>
          </p:nvCxnSpPr>
          <p:spPr>
            <a:xfrm>
              <a:off x="1183457" y="2162271"/>
              <a:ext cx="1390821" cy="195206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0"/>
              <a:endCxn id="21" idx="4"/>
            </p:cNvCxnSpPr>
            <p:nvPr/>
          </p:nvCxnSpPr>
          <p:spPr>
            <a:xfrm flipV="1">
              <a:off x="898156" y="2232121"/>
              <a:ext cx="223512" cy="924736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0" idx="5"/>
              <a:endCxn id="28" idx="2"/>
            </p:cNvCxnSpPr>
            <p:nvPr/>
          </p:nvCxnSpPr>
          <p:spPr>
            <a:xfrm flipV="1">
              <a:off x="1855475" y="5551361"/>
              <a:ext cx="1165414" cy="34974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5" idx="3"/>
              <a:endCxn id="27" idx="7"/>
            </p:cNvCxnSpPr>
            <p:nvPr/>
          </p:nvCxnSpPr>
          <p:spPr>
            <a:xfrm flipH="1">
              <a:off x="6464157" y="2436991"/>
              <a:ext cx="762361" cy="15839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4" idx="3"/>
              <a:endCxn id="23" idx="7"/>
            </p:cNvCxnSpPr>
            <p:nvPr/>
          </p:nvCxnSpPr>
          <p:spPr>
            <a:xfrm flipH="1">
              <a:off x="5953413" y="2436991"/>
              <a:ext cx="423362" cy="427774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3" idx="4"/>
              <a:endCxn id="27" idx="1"/>
            </p:cNvCxnSpPr>
            <p:nvPr/>
          </p:nvCxnSpPr>
          <p:spPr>
            <a:xfrm>
              <a:off x="5909722" y="2984006"/>
              <a:ext cx="467053" cy="1036953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4" idx="4"/>
              <a:endCxn id="27" idx="0"/>
            </p:cNvCxnSpPr>
            <p:nvPr/>
          </p:nvCxnSpPr>
          <p:spPr>
            <a:xfrm>
              <a:off x="6420466" y="2457450"/>
              <a:ext cx="0" cy="1543050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6" idx="1"/>
              <a:endCxn id="23" idx="5"/>
            </p:cNvCxnSpPr>
            <p:nvPr/>
          </p:nvCxnSpPr>
          <p:spPr>
            <a:xfrm flipH="1" flipV="1">
              <a:off x="5953413" y="2963547"/>
              <a:ext cx="1578583" cy="712600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5"/>
              <a:endCxn id="27" idx="2"/>
            </p:cNvCxnSpPr>
            <p:nvPr/>
          </p:nvCxnSpPr>
          <p:spPr>
            <a:xfrm flipV="1">
              <a:off x="4331890" y="4070350"/>
              <a:ext cx="2026787" cy="520970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4" idx="5"/>
              <a:endCxn id="26" idx="0"/>
            </p:cNvCxnSpPr>
            <p:nvPr/>
          </p:nvCxnSpPr>
          <p:spPr>
            <a:xfrm>
              <a:off x="6464157" y="2436991"/>
              <a:ext cx="1111530" cy="1218697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1" idx="0"/>
              <a:endCxn id="22" idx="5"/>
            </p:cNvCxnSpPr>
            <p:nvPr/>
          </p:nvCxnSpPr>
          <p:spPr>
            <a:xfrm flipH="1" flipV="1">
              <a:off x="2679758" y="2406868"/>
              <a:ext cx="1608441" cy="206521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7" idx="1"/>
              <a:endCxn id="22" idx="6"/>
            </p:cNvCxnSpPr>
            <p:nvPr/>
          </p:nvCxnSpPr>
          <p:spPr>
            <a:xfrm flipH="1" flipV="1">
              <a:off x="2697856" y="2357477"/>
              <a:ext cx="3678919" cy="1663482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Picture 13" descr="C:\Users\edithcohen\Documents\Dropbox\mytalks\MSR 201310\leg_chima_eagle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704" y="3023338"/>
              <a:ext cx="405519" cy="5930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Oval 44"/>
            <p:cNvSpPr/>
            <p:nvPr/>
          </p:nvSpPr>
          <p:spPr>
            <a:xfrm>
              <a:off x="1626417" y="4846959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041240" y="321413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stCxn id="21" idx="5"/>
              <a:endCxn id="46" idx="1"/>
            </p:cNvCxnSpPr>
            <p:nvPr/>
          </p:nvCxnSpPr>
          <p:spPr>
            <a:xfrm>
              <a:off x="1165359" y="2211662"/>
              <a:ext cx="893979" cy="1022927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5" idx="5"/>
              <a:endCxn id="28" idx="0"/>
            </p:cNvCxnSpPr>
            <p:nvPr/>
          </p:nvCxnSpPr>
          <p:spPr>
            <a:xfrm>
              <a:off x="1731897" y="4966200"/>
              <a:ext cx="1350781" cy="51531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5" idx="7"/>
              <a:endCxn id="46" idx="4"/>
            </p:cNvCxnSpPr>
            <p:nvPr/>
          </p:nvCxnSpPr>
          <p:spPr>
            <a:xfrm flipV="1">
              <a:off x="1731897" y="3353830"/>
              <a:ext cx="371132" cy="1513588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endCxn id="46" idx="6"/>
            </p:cNvCxnSpPr>
            <p:nvPr/>
          </p:nvCxnSpPr>
          <p:spPr>
            <a:xfrm flipH="1">
              <a:off x="2164818" y="2912669"/>
              <a:ext cx="3731823" cy="37131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0" idx="6"/>
            </p:cNvCxnSpPr>
            <p:nvPr/>
          </p:nvCxnSpPr>
          <p:spPr>
            <a:xfrm flipV="1">
              <a:off x="1873573" y="4591320"/>
              <a:ext cx="2352837" cy="126039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8" idx="7"/>
              <a:endCxn id="31" idx="6"/>
            </p:cNvCxnSpPr>
            <p:nvPr/>
          </p:nvCxnSpPr>
          <p:spPr>
            <a:xfrm flipV="1">
              <a:off x="3126369" y="4541929"/>
              <a:ext cx="1223619" cy="96004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45" idx="5"/>
            </p:cNvCxnSpPr>
            <p:nvPr/>
          </p:nvCxnSpPr>
          <p:spPr>
            <a:xfrm flipH="1">
              <a:off x="1731897" y="4541929"/>
              <a:ext cx="2494513" cy="42427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5" idx="7"/>
              <a:endCxn id="30" idx="7"/>
            </p:cNvCxnSpPr>
            <p:nvPr/>
          </p:nvCxnSpPr>
          <p:spPr>
            <a:xfrm>
              <a:off x="1731897" y="4867418"/>
              <a:ext cx="123578" cy="934902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29" idx="7"/>
              <a:endCxn id="22" idx="3"/>
            </p:cNvCxnSpPr>
            <p:nvPr/>
          </p:nvCxnSpPr>
          <p:spPr>
            <a:xfrm flipV="1">
              <a:off x="941847" y="2406868"/>
              <a:ext cx="1650529" cy="770448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24" idx="6"/>
              <a:endCxn id="25" idx="4"/>
            </p:cNvCxnSpPr>
            <p:nvPr/>
          </p:nvCxnSpPr>
          <p:spPr>
            <a:xfrm>
              <a:off x="6482255" y="2387600"/>
              <a:ext cx="787954" cy="69850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4"/>
              <a:endCxn id="46" idx="7"/>
            </p:cNvCxnSpPr>
            <p:nvPr/>
          </p:nvCxnSpPr>
          <p:spPr>
            <a:xfrm flipH="1">
              <a:off x="2146720" y="2427327"/>
              <a:ext cx="489347" cy="807262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6" idx="3"/>
              <a:endCxn id="29" idx="6"/>
            </p:cNvCxnSpPr>
            <p:nvPr/>
          </p:nvCxnSpPr>
          <p:spPr>
            <a:xfrm flipH="1" flipV="1">
              <a:off x="959945" y="3226707"/>
              <a:ext cx="1099393" cy="106664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7" idx="7"/>
              <a:endCxn id="26" idx="3"/>
            </p:cNvCxnSpPr>
            <p:nvPr/>
          </p:nvCxnSpPr>
          <p:spPr>
            <a:xfrm flipV="1">
              <a:off x="6464157" y="3774929"/>
              <a:ext cx="1067839" cy="246030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25" idx="4"/>
            </p:cNvCxnSpPr>
            <p:nvPr/>
          </p:nvCxnSpPr>
          <p:spPr>
            <a:xfrm flipH="1" flipV="1">
              <a:off x="7270209" y="2457450"/>
              <a:ext cx="362033" cy="1228054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66660" y="1545542"/>
            <a:ext cx="8489657" cy="5312458"/>
            <a:chOff x="66660" y="1545542"/>
            <a:chExt cx="8489657" cy="5312458"/>
          </a:xfrm>
        </p:grpSpPr>
        <p:sp>
          <p:nvSpPr>
            <p:cNvPr id="62" name="TextBox 61"/>
            <p:cNvSpPr txBox="1"/>
            <p:nvPr/>
          </p:nvSpPr>
          <p:spPr>
            <a:xfrm>
              <a:off x="66660" y="1545542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0.37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41038" y="3482541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0.23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312758" y="3708112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0.85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835041" y="1764578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0.45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37093" y="5029370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0.06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184188" y="6273225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0.95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143248" y="4826403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0.77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30729" y="5258973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0.69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449119" y="3958204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0.93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636067" y="6172665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0.32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37476" y="1648606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0.28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85862" y="2671159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0.34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345283" y="1591838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0.12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257549" y="2155392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{0.23}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64333" y="5781860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{0.06}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53397" y="5781861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{0.06}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82677" y="4811617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{0.06}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106" y="4472079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{0.06}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66000" y="2307652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897335" y="3616355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339069" y="4360689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34445" y="3089381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86427" y="1764578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9510" y="1570653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{0.23}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78183" y="3283980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{0.23}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7978" y="2711782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{0.23}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1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4704"/>
            <a:ext cx="9144000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457200" y="609600"/>
                <a:ext cx="82296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/>
                  <a:t>Computing </a:t>
                </a:r>
                <a:r>
                  <a:rPr lang="en-US" dirty="0" err="1" smtClean="0"/>
                  <a:t>MinHash</a:t>
                </a:r>
                <a:r>
                  <a:rPr lang="en-US" dirty="0" smtClean="0"/>
                  <a:t> Sketches of all Reachability </a:t>
                </a:r>
                <a:r>
                  <a:rPr lang="en-US" dirty="0"/>
                  <a:t>S</a:t>
                </a:r>
                <a:r>
                  <a:rPr lang="en-US" dirty="0" smtClean="0"/>
                  <a:t>ets: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𝑘</m:t>
                    </m:r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 BFS method</a:t>
                </a:r>
                <a:endParaRPr lang="en-US" dirty="0"/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9600"/>
                <a:ext cx="8229600" cy="1143000"/>
              </a:xfrm>
              <a:prstGeom prst="rect">
                <a:avLst/>
              </a:prstGeom>
              <a:blipFill rotWithShape="1">
                <a:blip r:embed="rId2"/>
                <a:stretch>
                  <a:fillRect l="-296" t="-15957" r="-296" b="-20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781300" y="1752600"/>
                <a:ext cx="3581400" cy="88708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rgbClr val="7030A0"/>
                        </a:solidFill>
                        <a:latin typeface="Cambria Math"/>
                      </a:rPr>
                      <m:t>𝐬</m:t>
                    </m:r>
                    <m:d>
                      <m:dPr>
                        <m:ctrlP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𝒗</m:t>
                        </m:r>
                      </m:e>
                    </m:d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←</m:t>
                    </m:r>
                    <m:limLow>
                      <m:limLowPr>
                        <m:ctrlP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 charset="0"/>
                          </a:rPr>
                        </m:ctrlPr>
                      </m:limLowPr>
                      <m:e>
                        <m:r>
                          <a:rPr lang="en-US" b="1" i="0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𝐦𝐢𝐧</m:t>
                        </m:r>
                      </m:e>
                      <m:lim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𝒗</m:t>
                        </m:r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↝ </m:t>
                        </m:r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𝒖</m:t>
                        </m:r>
                      </m:lim>
                    </m:limLow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𝒉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𝒖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 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1752600"/>
                <a:ext cx="3581400" cy="8870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94581" y="2684253"/>
                <a:ext cx="8360434" cy="3733800"/>
              </a:xfrm>
              <a:prstGeom prst="rect">
                <a:avLst/>
              </a:prstGeom>
              <a:solidFill>
                <a:schemeClr val="accent1">
                  <a:alpha val="13000"/>
                </a:schemeClr>
              </a:solid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Iterate over nodes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/>
                  <a:t>  by increasing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2"/>
                        </a:solidFill>
                        <a:latin typeface="Cambria Math"/>
                      </a:rPr>
                      <m:t>h</m:t>
                    </m:r>
                    <m:r>
                      <a:rPr lang="en-US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𝑢</m:t>
                    </m:r>
                    <m:r>
                      <a:rPr lang="en-US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2"/>
                    </a:solidFill>
                  </a:rPr>
                  <a:t>: </a:t>
                </a:r>
                <a:endParaRPr lang="en-US" dirty="0" smtClean="0"/>
              </a:p>
              <a:p>
                <a:pPr marL="400050" lvl="1" indent="0">
                  <a:buNone/>
                </a:pPr>
                <a:r>
                  <a:rPr lang="en-US" sz="3200" dirty="0" smtClean="0"/>
                  <a:t>Visit nodes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𝑣</m:t>
                    </m:r>
                  </m:oMath>
                </a14:m>
                <a:r>
                  <a:rPr lang="en-US" sz="3200" dirty="0" smtClean="0"/>
                  <a:t> through a reverse search from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sz="3200" dirty="0" smtClean="0"/>
                  <a:t>: </a:t>
                </a:r>
              </a:p>
              <a:p>
                <a:pPr marL="1257300" lvl="2" indent="-457200">
                  <a:buFont typeface="Wingdings" panose="05000000000000000000" pitchFamily="2" charset="2"/>
                  <a:buChar char="§"/>
                </a:pPr>
                <a:r>
                  <a:rPr lang="en-US" sz="3200" b="1" dirty="0" smtClean="0"/>
                  <a:t>IF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dirty="0" smtClean="0">
                        <a:solidFill>
                          <a:schemeClr val="tx2"/>
                        </a:solidFill>
                        <a:latin typeface="Cambria Math"/>
                      </a:rPr>
                      <m:t>s</m:t>
                    </m:r>
                    <m:d>
                      <m:dPr>
                        <m:ctrlPr>
                          <a:rPr lang="en-US" sz="3200" b="0" i="1" dirty="0" smtClean="0">
                            <a:solidFill>
                              <a:schemeClr val="tx2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=∅</m:t>
                    </m:r>
                    <m:r>
                      <a:rPr lang="en-US" sz="3200" b="0" i="1" dirty="0" smtClean="0">
                        <a:latin typeface="Cambria Math"/>
                      </a:rPr>
                      <m:t>,  </m:t>
                    </m:r>
                  </m:oMath>
                </a14:m>
                <a:endParaRPr lang="en-US" sz="3200" b="0" i="1" dirty="0" smtClean="0">
                  <a:latin typeface="Cambria Math"/>
                </a:endParaRPr>
              </a:p>
              <a:p>
                <a:pPr marL="1714500" lvl="3" indent="-4572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3200" b="0" i="1" dirty="0" smtClean="0">
                            <a:solidFill>
                              <a:schemeClr val="tx2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←</m:t>
                    </m:r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h</m:t>
                    </m:r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𝑢</m:t>
                    </m:r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3200" dirty="0" smtClean="0">
                  <a:solidFill>
                    <a:schemeClr val="tx2"/>
                  </a:solidFill>
                </a:endParaRPr>
              </a:p>
              <a:p>
                <a:pPr marL="1714500" lvl="3" indent="-457200">
                  <a:buFont typeface="Wingdings" panose="05000000000000000000" pitchFamily="2" charset="2"/>
                  <a:buChar char="§"/>
                </a:pPr>
                <a:r>
                  <a:rPr lang="en-US" sz="3200" dirty="0" smtClean="0"/>
                  <a:t>Continue search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dirty="0" smtClean="0">
                        <a:solidFill>
                          <a:schemeClr val="tx2"/>
                        </a:solidFill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en-US" sz="3200" b="0" i="0" dirty="0" smtClean="0">
                        <a:solidFill>
                          <a:schemeClr val="tx2"/>
                        </a:solidFill>
                        <a:latin typeface="Cambria Math"/>
                      </a:rPr>
                      <m:t>nNeighbors</m:t>
                    </m:r>
                    <m:r>
                      <a:rPr lang="en-US" sz="3200" b="0" i="0" dirty="0" smtClean="0">
                        <a:solidFill>
                          <a:schemeClr val="tx2"/>
                        </a:solidFill>
                        <a:latin typeface="Cambria Math"/>
                      </a:rPr>
                      <m:t>(</m:t>
                    </m:r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𝑣</m:t>
                    </m:r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3200" dirty="0" smtClean="0">
                  <a:solidFill>
                    <a:schemeClr val="tx2"/>
                  </a:solidFill>
                </a:endParaRPr>
              </a:p>
              <a:p>
                <a:pPr marL="1257300" lvl="2" indent="-457200">
                  <a:buFont typeface="Wingdings" panose="05000000000000000000" pitchFamily="2" charset="2"/>
                  <a:buChar char="§"/>
                </a:pPr>
                <a:r>
                  <a:rPr lang="en-US" sz="3200" b="1" dirty="0" smtClean="0"/>
                  <a:t>ELSE</a:t>
                </a:r>
                <a:r>
                  <a:rPr lang="en-US" sz="3200" dirty="0" smtClean="0"/>
                  <a:t>, truncate search at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𝑣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81" y="2684253"/>
                <a:ext cx="8360434" cy="3733800"/>
              </a:xfrm>
              <a:prstGeom prst="rect">
                <a:avLst/>
              </a:prstGeom>
              <a:blipFill rotWithShape="1">
                <a:blip r:embed="rId4"/>
                <a:stretch>
                  <a:fillRect l="-1747" t="-1789" r="-146"/>
                </a:stretch>
              </a:blip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>
          <a:xfrm>
            <a:off x="0" y="764704"/>
            <a:ext cx="9144000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545019" y="5879512"/>
                <a:ext cx="3450379" cy="8257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rgbClr val="7030A0"/>
                        </a:solidFill>
                        <a:latin typeface="Cambria Math"/>
                      </a:rPr>
                      <m:t>𝐬</m:t>
                    </m:r>
                    <m:d>
                      <m:dPr>
                        <m:ctrlP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𝒗</m:t>
                        </m:r>
                      </m:e>
                    </m:d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←</m:t>
                    </m:r>
                    <m:limLow>
                      <m:limLowPr>
                        <m:ctrlP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 charset="0"/>
                          </a:rPr>
                        </m:ctrlPr>
                      </m:limLowPr>
                      <m:e>
                        <m:r>
                          <a:rPr lang="en-US" b="1" i="0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𝐦𝐢𝐧</m:t>
                        </m:r>
                      </m:e>
                      <m:lim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𝒗</m:t>
                        </m:r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↝ </m:t>
                        </m:r>
                        <m:r>
                          <a:rPr lang="en-US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𝒖</m:t>
                        </m:r>
                      </m:lim>
                    </m:limLow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𝒉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𝒖</m:t>
                    </m:r>
                    <m:r>
                      <a:rPr lang="en-US" b="1" i="1" dirty="0" smtClean="0">
                        <a:solidFill>
                          <a:srgbClr val="7030A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 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019" y="5879512"/>
                <a:ext cx="3450379" cy="8257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15704" y="1455435"/>
            <a:ext cx="7763903" cy="5009618"/>
            <a:chOff x="415704" y="1455435"/>
            <a:chExt cx="7763903" cy="5009618"/>
          </a:xfrm>
        </p:grpSpPr>
        <p:pic>
          <p:nvPicPr>
            <p:cNvPr id="9" name="Picture 14" descr="C:\Users\edithcohen\Documents\Dropbox\mytalks\MSR 201310\lego_starwars_luk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387" y="5654591"/>
              <a:ext cx="608584" cy="810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edithcohen\Documents\Dropbox\mytalks\MSR 201310\lego_chima_cragger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223" y="1499498"/>
              <a:ext cx="592923" cy="592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Users\edithcohen\Documents\Dropbox\mytalks\MSR 201310\lego_chima_laval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7431" y="1630992"/>
              <a:ext cx="460849" cy="580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C:\Users\edithcohen\Documents\Dropbox\mytalks\MSR 201310\lego_chima_razcal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1847" y="3353830"/>
              <a:ext cx="400492" cy="489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5" descr="C:\Users\edithcohen\Documents\Dropbox\mytalks\MSR 201310\lego_ninja_Kai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5107" y="1545542"/>
              <a:ext cx="750718" cy="727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C:\Users\edithcohen\Documents\Dropbox\mytalks\MSR 201310\lego_ninja_nya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3896" y="1455435"/>
              <a:ext cx="920003" cy="860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" descr="C:\Users\edithcohen\Documents\Dropbox\mytalks\MSR 201310\lego_ninja_Lloyd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476" y="3558263"/>
              <a:ext cx="542131" cy="542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8" descr="C:\Users\edithcohen\Documents\Dropbox\mytalks\MSR 201310\lego_ninja_sensei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0522" y="4129881"/>
              <a:ext cx="1309687" cy="871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9" descr="C:\Users\edithcohen\Documents\Dropbox\mytalks\MSR 201310\lego_starwars_yoda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707" y="4438048"/>
              <a:ext cx="944562" cy="971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0" descr="C:\Users\edithcohen\Documents\Dropbox\mytalks\MSR 201310\lego_starwars_r2d2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4221" y="5516099"/>
              <a:ext cx="696913" cy="8720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1" descr="C:\Users\edithcohen\Documents\Dropbox\mytalks\MSR 201310\lego_starwars_DV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1450" y="4472079"/>
              <a:ext cx="742617" cy="749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2" descr="C:\Users\edithcohen\Documents\Dropbox\mytalks\MSR 201310\lego_snake_accidus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0102" y="2195531"/>
              <a:ext cx="685005" cy="64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Oval 20"/>
            <p:cNvSpPr/>
            <p:nvPr/>
          </p:nvSpPr>
          <p:spPr>
            <a:xfrm>
              <a:off x="1059879" y="2092421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574278" y="2287627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847933" y="2844306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358677" y="231775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208420" y="231775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13898" y="3655688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358677" y="400050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020889" y="5481511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836367" y="3156857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749995" y="5781861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226410" y="4472079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21" idx="6"/>
              <a:endCxn id="22" idx="2"/>
            </p:cNvCxnSpPr>
            <p:nvPr/>
          </p:nvCxnSpPr>
          <p:spPr>
            <a:xfrm>
              <a:off x="1183457" y="2162271"/>
              <a:ext cx="1390821" cy="195206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0"/>
              <a:endCxn id="21" idx="4"/>
            </p:cNvCxnSpPr>
            <p:nvPr/>
          </p:nvCxnSpPr>
          <p:spPr>
            <a:xfrm flipV="1">
              <a:off x="898156" y="2232121"/>
              <a:ext cx="223512" cy="924736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0" idx="5"/>
              <a:endCxn id="28" idx="2"/>
            </p:cNvCxnSpPr>
            <p:nvPr/>
          </p:nvCxnSpPr>
          <p:spPr>
            <a:xfrm flipV="1">
              <a:off x="1855475" y="5551361"/>
              <a:ext cx="1165414" cy="34974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5" idx="3"/>
              <a:endCxn id="27" idx="7"/>
            </p:cNvCxnSpPr>
            <p:nvPr/>
          </p:nvCxnSpPr>
          <p:spPr>
            <a:xfrm flipH="1">
              <a:off x="6464157" y="2436991"/>
              <a:ext cx="762361" cy="15839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4" idx="3"/>
              <a:endCxn id="23" idx="7"/>
            </p:cNvCxnSpPr>
            <p:nvPr/>
          </p:nvCxnSpPr>
          <p:spPr>
            <a:xfrm flipH="1">
              <a:off x="5953413" y="2436991"/>
              <a:ext cx="423362" cy="427774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3" idx="4"/>
              <a:endCxn id="27" idx="1"/>
            </p:cNvCxnSpPr>
            <p:nvPr/>
          </p:nvCxnSpPr>
          <p:spPr>
            <a:xfrm>
              <a:off x="5909722" y="2984006"/>
              <a:ext cx="467053" cy="1036953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4" idx="4"/>
              <a:endCxn id="27" idx="0"/>
            </p:cNvCxnSpPr>
            <p:nvPr/>
          </p:nvCxnSpPr>
          <p:spPr>
            <a:xfrm>
              <a:off x="6420466" y="2457450"/>
              <a:ext cx="0" cy="1543050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6" idx="1"/>
              <a:endCxn id="23" idx="5"/>
            </p:cNvCxnSpPr>
            <p:nvPr/>
          </p:nvCxnSpPr>
          <p:spPr>
            <a:xfrm flipH="1" flipV="1">
              <a:off x="5953413" y="2963547"/>
              <a:ext cx="1578583" cy="712600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5"/>
              <a:endCxn id="27" idx="2"/>
            </p:cNvCxnSpPr>
            <p:nvPr/>
          </p:nvCxnSpPr>
          <p:spPr>
            <a:xfrm flipV="1">
              <a:off x="4331890" y="4070350"/>
              <a:ext cx="2026787" cy="520970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4" idx="5"/>
              <a:endCxn id="26" idx="0"/>
            </p:cNvCxnSpPr>
            <p:nvPr/>
          </p:nvCxnSpPr>
          <p:spPr>
            <a:xfrm>
              <a:off x="6464157" y="2436991"/>
              <a:ext cx="1111530" cy="1218697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1" idx="0"/>
              <a:endCxn id="22" idx="5"/>
            </p:cNvCxnSpPr>
            <p:nvPr/>
          </p:nvCxnSpPr>
          <p:spPr>
            <a:xfrm flipH="1" flipV="1">
              <a:off x="2679758" y="2406868"/>
              <a:ext cx="1608441" cy="206521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7" idx="1"/>
              <a:endCxn id="22" idx="6"/>
            </p:cNvCxnSpPr>
            <p:nvPr/>
          </p:nvCxnSpPr>
          <p:spPr>
            <a:xfrm flipH="1" flipV="1">
              <a:off x="2697856" y="2357477"/>
              <a:ext cx="3678919" cy="1663482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Picture 13" descr="C:\Users\edithcohen\Documents\Dropbox\mytalks\MSR 201310\leg_chima_eagle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704" y="3023338"/>
              <a:ext cx="405519" cy="5930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Oval 44"/>
            <p:cNvSpPr/>
            <p:nvPr/>
          </p:nvSpPr>
          <p:spPr>
            <a:xfrm>
              <a:off x="1626417" y="4846959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041240" y="3214130"/>
              <a:ext cx="123578" cy="139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stCxn id="21" idx="5"/>
              <a:endCxn id="46" idx="1"/>
            </p:cNvCxnSpPr>
            <p:nvPr/>
          </p:nvCxnSpPr>
          <p:spPr>
            <a:xfrm>
              <a:off x="1165359" y="2211662"/>
              <a:ext cx="893979" cy="1022927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5" idx="5"/>
              <a:endCxn id="28" idx="0"/>
            </p:cNvCxnSpPr>
            <p:nvPr/>
          </p:nvCxnSpPr>
          <p:spPr>
            <a:xfrm>
              <a:off x="1731897" y="4966200"/>
              <a:ext cx="1350781" cy="51531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5" idx="7"/>
              <a:endCxn id="46" idx="4"/>
            </p:cNvCxnSpPr>
            <p:nvPr/>
          </p:nvCxnSpPr>
          <p:spPr>
            <a:xfrm flipV="1">
              <a:off x="1731897" y="3353830"/>
              <a:ext cx="371132" cy="1513588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endCxn id="46" idx="6"/>
            </p:cNvCxnSpPr>
            <p:nvPr/>
          </p:nvCxnSpPr>
          <p:spPr>
            <a:xfrm flipH="1">
              <a:off x="2164818" y="2912669"/>
              <a:ext cx="3731823" cy="37131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0" idx="6"/>
            </p:cNvCxnSpPr>
            <p:nvPr/>
          </p:nvCxnSpPr>
          <p:spPr>
            <a:xfrm flipV="1">
              <a:off x="1873573" y="4591320"/>
              <a:ext cx="2352837" cy="126039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8" idx="7"/>
              <a:endCxn id="31" idx="6"/>
            </p:cNvCxnSpPr>
            <p:nvPr/>
          </p:nvCxnSpPr>
          <p:spPr>
            <a:xfrm flipV="1">
              <a:off x="3126369" y="4541929"/>
              <a:ext cx="1223619" cy="96004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endCxn id="45" idx="5"/>
            </p:cNvCxnSpPr>
            <p:nvPr/>
          </p:nvCxnSpPr>
          <p:spPr>
            <a:xfrm flipH="1">
              <a:off x="1731897" y="4541929"/>
              <a:ext cx="2494513" cy="424271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5" idx="7"/>
              <a:endCxn id="30" idx="7"/>
            </p:cNvCxnSpPr>
            <p:nvPr/>
          </p:nvCxnSpPr>
          <p:spPr>
            <a:xfrm>
              <a:off x="1731897" y="4867418"/>
              <a:ext cx="123578" cy="934902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29" idx="7"/>
              <a:endCxn id="22" idx="3"/>
            </p:cNvCxnSpPr>
            <p:nvPr/>
          </p:nvCxnSpPr>
          <p:spPr>
            <a:xfrm flipV="1">
              <a:off x="941847" y="2406868"/>
              <a:ext cx="1650529" cy="770448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24" idx="6"/>
              <a:endCxn id="25" idx="4"/>
            </p:cNvCxnSpPr>
            <p:nvPr/>
          </p:nvCxnSpPr>
          <p:spPr>
            <a:xfrm>
              <a:off x="6482255" y="2387600"/>
              <a:ext cx="787954" cy="69850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2" idx="4"/>
              <a:endCxn id="46" idx="7"/>
            </p:cNvCxnSpPr>
            <p:nvPr/>
          </p:nvCxnSpPr>
          <p:spPr>
            <a:xfrm flipH="1">
              <a:off x="2146720" y="2427327"/>
              <a:ext cx="489347" cy="807262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6" idx="3"/>
              <a:endCxn id="29" idx="6"/>
            </p:cNvCxnSpPr>
            <p:nvPr/>
          </p:nvCxnSpPr>
          <p:spPr>
            <a:xfrm flipH="1" flipV="1">
              <a:off x="959945" y="3226707"/>
              <a:ext cx="1099393" cy="106664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7" idx="7"/>
              <a:endCxn id="26" idx="3"/>
            </p:cNvCxnSpPr>
            <p:nvPr/>
          </p:nvCxnSpPr>
          <p:spPr>
            <a:xfrm flipV="1">
              <a:off x="6464157" y="3774929"/>
              <a:ext cx="1067839" cy="246030"/>
            </a:xfrm>
            <a:prstGeom prst="line">
              <a:avLst/>
            </a:prstGeom>
            <a:ln w="28575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25" idx="4"/>
            </p:cNvCxnSpPr>
            <p:nvPr/>
          </p:nvCxnSpPr>
          <p:spPr>
            <a:xfrm flipH="1" flipV="1">
              <a:off x="7270209" y="2457450"/>
              <a:ext cx="362033" cy="1228054"/>
            </a:xfrm>
            <a:prstGeom prst="line">
              <a:avLst/>
            </a:prstGeom>
            <a:ln w="28575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66660" y="1545542"/>
            <a:ext cx="8489657" cy="5312458"/>
            <a:chOff x="66660" y="1545542"/>
            <a:chExt cx="8489657" cy="5312458"/>
          </a:xfrm>
        </p:grpSpPr>
        <p:sp>
          <p:nvSpPr>
            <p:cNvPr id="62" name="TextBox 61"/>
            <p:cNvSpPr txBox="1"/>
            <p:nvPr/>
          </p:nvSpPr>
          <p:spPr>
            <a:xfrm>
              <a:off x="66660" y="1545542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0.37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41038" y="3482541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0.23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312758" y="3708112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0.85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835041" y="1764578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0.45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37093" y="5029370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0.06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184188" y="6273225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0.95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143248" y="4826403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0.77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30729" y="5258973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0.69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449119" y="3958204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0.93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636067" y="6172665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0.32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37476" y="1648606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0.28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885862" y="2671159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0.34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345283" y="1591838"/>
              <a:ext cx="9188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50"/>
                  </a:solidFill>
                </a:rPr>
                <a:t>0.12</a:t>
              </a:r>
              <a:endParaRPr lang="en-US" sz="32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257549" y="2155392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{0.23}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64333" y="5781860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{0.06}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53397" y="5781861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{0.06}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82677" y="4811617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{0.06}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106" y="4472079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{0.06}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66000" y="2307652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897335" y="3616355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339069" y="4360689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34445" y="3089381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86427" y="1764578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{0.12}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9510" y="1570653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{0.23}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78183" y="3283980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{0.23}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7978" y="2711782"/>
            <a:ext cx="1200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{0.23}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829374" y="4493891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5953413" y="1559947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34221" y="5542299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914313" y="4625590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1189798" y="5655225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endCxn id="31" idx="7"/>
          </p:cNvCxnSpPr>
          <p:nvPr/>
        </p:nvCxnSpPr>
        <p:spPr>
          <a:xfrm flipV="1">
            <a:off x="1688206" y="4492538"/>
            <a:ext cx="2643684" cy="491520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739004" y="2388787"/>
            <a:ext cx="3547423" cy="1646266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2979153" y="4528645"/>
            <a:ext cx="1189577" cy="1125946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1855475" y="4528644"/>
            <a:ext cx="2514627" cy="1273676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1878867" y="5593106"/>
            <a:ext cx="1195804" cy="286406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1992339" y="5029370"/>
            <a:ext cx="1152128" cy="496248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5" idx="7"/>
          </p:cNvCxnSpPr>
          <p:nvPr/>
        </p:nvCxnSpPr>
        <p:spPr>
          <a:xfrm>
            <a:off x="1731897" y="4867418"/>
            <a:ext cx="123578" cy="976330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26" idx="5"/>
          </p:cNvCxnSpPr>
          <p:nvPr/>
        </p:nvCxnSpPr>
        <p:spPr>
          <a:xfrm>
            <a:off x="5928764" y="2956484"/>
            <a:ext cx="1690614" cy="818445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6420466" y="2457185"/>
            <a:ext cx="35651" cy="1411570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23" idx="0"/>
          </p:cNvCxnSpPr>
          <p:nvPr/>
        </p:nvCxnSpPr>
        <p:spPr>
          <a:xfrm flipV="1">
            <a:off x="5909722" y="2383738"/>
            <a:ext cx="475311" cy="460568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endCxn id="25" idx="3"/>
          </p:cNvCxnSpPr>
          <p:nvPr/>
        </p:nvCxnSpPr>
        <p:spPr>
          <a:xfrm>
            <a:off x="6286427" y="2380437"/>
            <a:ext cx="940091" cy="56554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6045107" y="4067316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5124486" y="2199966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011838" y="1540848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359660" y="3189218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58152" y="2997266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7463624" y="3370308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>
            <a:stCxn id="27" idx="1"/>
          </p:cNvCxnSpPr>
          <p:nvPr/>
        </p:nvCxnSpPr>
        <p:spPr>
          <a:xfrm flipH="1" flipV="1">
            <a:off x="5881789" y="2938502"/>
            <a:ext cx="494986" cy="1082457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endCxn id="110" idx="0"/>
          </p:cNvCxnSpPr>
          <p:nvPr/>
        </p:nvCxnSpPr>
        <p:spPr>
          <a:xfrm flipV="1">
            <a:off x="4458519" y="4067316"/>
            <a:ext cx="2046899" cy="495653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6362556" y="2398049"/>
            <a:ext cx="1213131" cy="1218306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27" idx="7"/>
            <a:endCxn id="26" idx="3"/>
          </p:cNvCxnSpPr>
          <p:nvPr/>
        </p:nvCxnSpPr>
        <p:spPr>
          <a:xfrm flipV="1">
            <a:off x="6464157" y="3774929"/>
            <a:ext cx="1067839" cy="246030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27" idx="7"/>
          </p:cNvCxnSpPr>
          <p:nvPr/>
        </p:nvCxnSpPr>
        <p:spPr>
          <a:xfrm flipV="1">
            <a:off x="6464157" y="2518759"/>
            <a:ext cx="749891" cy="1502200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8" idx="1"/>
          </p:cNvCxnSpPr>
          <p:nvPr/>
        </p:nvCxnSpPr>
        <p:spPr>
          <a:xfrm flipH="1" flipV="1">
            <a:off x="7279457" y="2553564"/>
            <a:ext cx="318989" cy="940614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21" idx="5"/>
            <a:endCxn id="46" idx="0"/>
          </p:cNvCxnSpPr>
          <p:nvPr/>
        </p:nvCxnSpPr>
        <p:spPr>
          <a:xfrm>
            <a:off x="1165359" y="2211662"/>
            <a:ext cx="937670" cy="1002468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22" idx="1"/>
          </p:cNvCxnSpPr>
          <p:nvPr/>
        </p:nvCxnSpPr>
        <p:spPr>
          <a:xfrm flipV="1">
            <a:off x="2059931" y="2308086"/>
            <a:ext cx="532445" cy="906045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881104" y="3190066"/>
            <a:ext cx="1221925" cy="129780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549601" y="1407809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237544" y="1542487"/>
            <a:ext cx="920621" cy="845835"/>
          </a:xfrm>
          <a:prstGeom prst="ellipse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Connector 144"/>
          <p:cNvCxnSpPr>
            <a:endCxn id="141" idx="4"/>
          </p:cNvCxnSpPr>
          <p:nvPr/>
        </p:nvCxnSpPr>
        <p:spPr>
          <a:xfrm>
            <a:off x="1165359" y="2115369"/>
            <a:ext cx="1532496" cy="272953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22" idx="4"/>
          </p:cNvCxnSpPr>
          <p:nvPr/>
        </p:nvCxnSpPr>
        <p:spPr>
          <a:xfrm>
            <a:off x="2636067" y="2427327"/>
            <a:ext cx="1711922" cy="2101318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2164818" y="2914156"/>
            <a:ext cx="3547423" cy="369824"/>
          </a:xfrm>
          <a:prstGeom prst="line">
            <a:avLst/>
          </a:prstGeom>
          <a:ln w="127000">
            <a:solidFill>
              <a:srgbClr val="FF0000">
                <a:alpha val="3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685800" y="116632"/>
                <a:ext cx="7287288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/>
                  <a:t>Compute </a:t>
                </a:r>
                <a:r>
                  <a:rPr lang="en-US" dirty="0" err="1" smtClean="0"/>
                  <a:t>MinHash</a:t>
                </a:r>
                <a:r>
                  <a:rPr lang="en-US" dirty="0" smtClean="0"/>
                  <a:t> sketches of all Reachability Sets: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𝑘</m:t>
                    </m:r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, BFS </a:t>
                </a:r>
                <a:endParaRPr lang="en-US" dirty="0"/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6632"/>
                <a:ext cx="7287288" cy="1143000"/>
              </a:xfrm>
              <a:prstGeom prst="rect">
                <a:avLst/>
              </a:prstGeom>
              <a:blipFill rotWithShape="0">
                <a:blip r:embed="rId16"/>
                <a:stretch>
                  <a:fillRect l="-2594" t="-14362" r="-3849" b="-21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Rectangle 123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solidFill>
                  <a:srgbClr val="0428FF"/>
                </a:solidFill>
              </a:rPr>
              <a:t>© </a:t>
            </a:r>
            <a:r>
              <a:rPr lang="en-US" sz="1100" dirty="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67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89" grpId="0" animBg="1"/>
      <p:bldP spid="90" grpId="0" animBg="1"/>
      <p:bldP spid="91" grpId="0" animBg="1"/>
      <p:bldP spid="93" grpId="0" animBg="1"/>
      <p:bldP spid="110" grpId="0" animBg="1"/>
      <p:bldP spid="111" grpId="0" animBg="1"/>
      <p:bldP spid="112" grpId="0" animBg="1"/>
      <p:bldP spid="116" grpId="0" animBg="1"/>
      <p:bldP spid="117" grpId="0" animBg="1"/>
      <p:bldP spid="118" grpId="0" animBg="1"/>
      <p:bldP spid="140" grpId="0" animBg="1"/>
      <p:bldP spid="1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64704"/>
            <a:ext cx="9144000" cy="5040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457200" y="609600"/>
                <a:ext cx="82296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 smtClean="0"/>
                  <a:t>Computing </a:t>
                </a:r>
                <a:r>
                  <a:rPr lang="en-US" dirty="0" err="1" smtClean="0"/>
                  <a:t>MinHash</a:t>
                </a:r>
                <a:r>
                  <a:rPr lang="en-US" dirty="0" smtClean="0"/>
                  <a:t> sketches of all reachability sets: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𝑘</m:t>
                    </m:r>
                    <m:r>
                      <a:rPr lang="en-US" i="1" dirty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 BFS method</a:t>
                </a:r>
                <a:endParaRPr lang="en-US" dirty="0"/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9600"/>
                <a:ext cx="8229600" cy="1143000"/>
              </a:xfrm>
              <a:prstGeom prst="rect">
                <a:avLst/>
              </a:prstGeom>
              <a:blipFill rotWithShape="1">
                <a:blip r:embed="rId2"/>
                <a:stretch>
                  <a:fillRect t="-15957" b="-20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1156956" y="2667000"/>
                <a:ext cx="6830088" cy="1676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3600" u="sng" dirty="0" smtClean="0">
                    <a:solidFill>
                      <a:schemeClr val="tx2"/>
                    </a:solidFill>
                  </a:rPr>
                  <a:t>Analysis:</a:t>
                </a:r>
                <a:endParaRPr lang="en-US" sz="3600" u="sng" dirty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3600" dirty="0" smtClean="0"/>
                  <a:t>Each arc is used exactly once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𝑂</m:t>
                    </m:r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𝑚</m:t>
                    </m:r>
                    <m:r>
                      <a:rPr lang="en-US" sz="36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600" dirty="0" smtClean="0"/>
                  <a:t>, where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</a:rPr>
                      <m:t>𝑚</m:t>
                    </m:r>
                  </m:oMath>
                </a14:m>
                <a:r>
                  <a:rPr lang="en-US" sz="3600" dirty="0" smtClean="0"/>
                  <a:t> is the number of arcs</a:t>
                </a:r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956" y="2667000"/>
                <a:ext cx="6830088" cy="1676400"/>
              </a:xfrm>
              <a:prstGeom prst="rect">
                <a:avLst/>
              </a:prstGeom>
              <a:blipFill rotWithShape="1">
                <a:blip r:embed="rId3"/>
                <a:stretch>
                  <a:fillRect l="-2411" t="-7636" b="-4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4800600"/>
                <a:ext cx="845601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Note:  sorting of nodes is not needed. </a:t>
                </a:r>
              </a:p>
              <a:p>
                <a:r>
                  <a:rPr lang="en-US" sz="2800" dirty="0" smtClean="0"/>
                  <a:t>Random permutation of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nodes can be generated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𝑂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time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8456019" cy="1384995"/>
              </a:xfrm>
              <a:prstGeom prst="rect">
                <a:avLst/>
              </a:prstGeom>
              <a:blipFill rotWithShape="1">
                <a:blip r:embed="rId4"/>
                <a:stretch>
                  <a:fillRect l="-1442" t="-3965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001214" y="6407750"/>
            <a:ext cx="103586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smtClean="0">
                <a:solidFill>
                  <a:srgbClr val="0428FF"/>
                </a:solidFill>
              </a:rPr>
              <a:t>© </a:t>
            </a:r>
            <a:r>
              <a:rPr lang="en-US" sz="1100" smtClean="0">
                <a:solidFill>
                  <a:srgbClr val="0428FF"/>
                </a:solidFill>
              </a:rPr>
              <a:t>Edith Cohen</a:t>
            </a:r>
            <a:endParaRPr lang="en-US" sz="1100" dirty="0">
              <a:solidFill>
                <a:srgbClr val="042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 general query structure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6065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MATCH [Nodes and relationships]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smtClean="0"/>
              <a:t>[Boolean filter statement]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RETURN 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2"/>
                </a:solidFill>
              </a:rPr>
              <a:t>DISTINCT</a:t>
            </a:r>
            <a:r>
              <a:rPr lang="en-US" dirty="0" smtClean="0"/>
              <a:t>] [statements [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AS alias</a:t>
            </a:r>
            <a:r>
              <a:rPr lang="en-US" dirty="0" smtClean="0"/>
              <a:t>]]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ORDER </a:t>
            </a:r>
            <a:r>
              <a:rPr lang="en-US" dirty="0">
                <a:solidFill>
                  <a:schemeClr val="accent6"/>
                </a:solidFill>
              </a:rPr>
              <a:t>BY </a:t>
            </a:r>
            <a:r>
              <a:rPr lang="en-US" dirty="0" smtClean="0"/>
              <a:t>[Properties] [ASC\DESC]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SKIP</a:t>
            </a:r>
            <a:r>
              <a:rPr lang="en-US" dirty="0"/>
              <a:t> </a:t>
            </a:r>
            <a:r>
              <a:rPr lang="en-US" dirty="0" smtClean="0"/>
              <a:t>[Number] </a:t>
            </a:r>
            <a:r>
              <a:rPr lang="en-US" dirty="0" smtClean="0">
                <a:solidFill>
                  <a:srgbClr val="FF0000"/>
                </a:solidFill>
              </a:rPr>
              <a:t>LIMIT</a:t>
            </a:r>
            <a:r>
              <a:rPr lang="en-US" dirty="0" smtClean="0"/>
              <a:t> [Number]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0884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First query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433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Get all nodes of type </a:t>
            </a:r>
            <a:r>
              <a:rPr lang="en-US" i="1" dirty="0" smtClean="0">
                <a:solidFill>
                  <a:srgbClr val="FFC000"/>
                </a:solidFill>
              </a:rPr>
              <a:t>Program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that have the name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Hello World!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6972" y="3381820"/>
            <a:ext cx="4829577" cy="209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MATCH (a : Program)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WHERE a.name = ‘Hello World!’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RETURN 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774562" y="3014068"/>
            <a:ext cx="2650634" cy="2556749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Type = </a:t>
            </a:r>
            <a:r>
              <a:rPr lang="en-US" sz="2000" dirty="0" smtClean="0">
                <a:solidFill>
                  <a:srgbClr val="FFC000"/>
                </a:solidFill>
              </a:rPr>
              <a:t>Program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Name = ‘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Hello World!’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96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0884"/>
            <a:ext cx="78867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Query </a:t>
            </a:r>
            <a:r>
              <a:rPr lang="en-US" dirty="0">
                <a:solidFill>
                  <a:srgbClr val="00B050"/>
                </a:solidFill>
              </a:rPr>
              <a:t>relationships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605800"/>
            <a:ext cx="7886700" cy="9433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Get all relationshi</a:t>
            </a:r>
            <a:r>
              <a:rPr lang="en-US" dirty="0"/>
              <a:t>p</a:t>
            </a:r>
            <a:r>
              <a:rPr lang="en-US" dirty="0" smtClean="0"/>
              <a:t>s of type </a:t>
            </a:r>
            <a:r>
              <a:rPr lang="en-US" i="1" dirty="0" smtClean="0">
                <a:solidFill>
                  <a:schemeClr val="accent6"/>
                </a:solidFill>
              </a:rPr>
              <a:t>Author </a:t>
            </a:r>
            <a:r>
              <a:rPr lang="en-US" dirty="0" smtClean="0"/>
              <a:t>connecting </a:t>
            </a:r>
            <a:r>
              <a:rPr lang="en-US" i="1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chemeClr val="accent5"/>
                </a:solidFill>
              </a:rPr>
              <a:t>Programs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819171"/>
            <a:ext cx="7755496" cy="1193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MATCH (a : Programmer)-[r : Author]-&gt;(b : Program)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RETURN </a:t>
            </a:r>
            <a:r>
              <a:rPr lang="en-US" dirty="0"/>
              <a:t>r</a:t>
            </a:r>
          </a:p>
        </p:txBody>
      </p:sp>
      <p:sp>
        <p:nvSpPr>
          <p:cNvPr id="6" name="Oval 5"/>
          <p:cNvSpPr/>
          <p:nvPr/>
        </p:nvSpPr>
        <p:spPr>
          <a:xfrm>
            <a:off x="6045019" y="3164511"/>
            <a:ext cx="1540638" cy="1214916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5"/>
                </a:solidFill>
              </a:rPr>
              <a:t>Type = Program</a:t>
            </a:r>
          </a:p>
        </p:txBody>
      </p:sp>
      <p:sp>
        <p:nvSpPr>
          <p:cNvPr id="7" name="Oval 6"/>
          <p:cNvSpPr/>
          <p:nvPr/>
        </p:nvSpPr>
        <p:spPr>
          <a:xfrm>
            <a:off x="1010722" y="3016549"/>
            <a:ext cx="2032716" cy="1510841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Type = Programmer</a:t>
            </a:r>
          </a:p>
        </p:txBody>
      </p:sp>
      <p:cxnSp>
        <p:nvCxnSpPr>
          <p:cNvPr id="8" name="Straight Arrow Connector 7"/>
          <p:cNvCxnSpPr>
            <a:stCxn id="7" idx="6"/>
            <a:endCxn id="6" idx="2"/>
          </p:cNvCxnSpPr>
          <p:nvPr/>
        </p:nvCxnSpPr>
        <p:spPr>
          <a:xfrm flipV="1">
            <a:off x="3043438" y="3771969"/>
            <a:ext cx="3001581" cy="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56845" y="3395002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Author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2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</a:t>
            </a:r>
            <a:r>
              <a:rPr lang="en-US" dirty="0" smtClean="0">
                <a:solidFill>
                  <a:schemeClr val="accent1"/>
                </a:solidFill>
              </a:rPr>
              <a:t>nodes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solidFill>
                  <a:schemeClr val="accent6"/>
                </a:solidFill>
              </a:rPr>
              <a:t>relationships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9615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Nodes:</a:t>
            </a:r>
          </a:p>
          <a:p>
            <a:pPr marL="0" indent="0">
              <a:buNone/>
            </a:pPr>
            <a:r>
              <a:rPr lang="en-US" dirty="0" smtClean="0"/>
              <a:t>	(a), (), (:</a:t>
            </a:r>
            <a:r>
              <a:rPr lang="en-US" dirty="0" err="1"/>
              <a:t>Ntype</a:t>
            </a:r>
            <a:r>
              <a:rPr lang="en-US" dirty="0" smtClean="0"/>
              <a:t>), (</a:t>
            </a:r>
            <a:r>
              <a:rPr lang="en-US" dirty="0" err="1" smtClean="0"/>
              <a:t>a:Ntype</a:t>
            </a:r>
            <a:r>
              <a:rPr lang="en-US" dirty="0" smtClean="0"/>
              <a:t>), (</a:t>
            </a:r>
            <a:r>
              <a:rPr lang="en-US" dirty="0"/>
              <a:t>a { </a:t>
            </a:r>
            <a:r>
              <a:rPr lang="en-US" dirty="0" err="1"/>
              <a:t>prop:’value</a:t>
            </a:r>
            <a:r>
              <a:rPr lang="en-US" dirty="0"/>
              <a:t>’ } ) </a:t>
            </a:r>
            <a:r>
              <a:rPr lang="en-US" dirty="0" smtClean="0"/>
              <a:t>, 	(</a:t>
            </a:r>
            <a:r>
              <a:rPr lang="en-US" dirty="0" err="1"/>
              <a:t>a:Ntype</a:t>
            </a:r>
            <a:r>
              <a:rPr lang="en-US" dirty="0"/>
              <a:t> { </a:t>
            </a:r>
            <a:r>
              <a:rPr lang="en-US" dirty="0" err="1"/>
              <a:t>prop:’value</a:t>
            </a:r>
            <a:r>
              <a:rPr lang="en-US" dirty="0"/>
              <a:t>’ } ) 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Relationships: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a)--(b</a:t>
            </a:r>
            <a:r>
              <a:rPr lang="en-US" dirty="0" smtClean="0"/>
              <a:t>), (</a:t>
            </a:r>
            <a:r>
              <a:rPr lang="en-US" dirty="0"/>
              <a:t>a)--&gt;(b</a:t>
            </a:r>
            <a:r>
              <a:rPr lang="en-US" dirty="0" smtClean="0"/>
              <a:t>), (a</a:t>
            </a:r>
            <a:r>
              <a:rPr lang="en-US" dirty="0"/>
              <a:t>)&lt;--(b</a:t>
            </a:r>
            <a:r>
              <a:rPr lang="en-US" dirty="0" smtClean="0"/>
              <a:t>), (a)</a:t>
            </a:r>
            <a:r>
              <a:rPr lang="en-US" dirty="0" smtClean="0">
                <a:sym typeface="Wingdings" pitchFamily="2" charset="2"/>
              </a:rPr>
              <a:t>--&gt;(), (</a:t>
            </a:r>
            <a:r>
              <a:rPr lang="en-US" dirty="0">
                <a:sym typeface="Wingdings" pitchFamily="2" charset="2"/>
              </a:rPr>
              <a:t>a)-[r]-&gt;(b</a:t>
            </a:r>
            <a:r>
              <a:rPr lang="en-US" dirty="0" smtClean="0">
                <a:sym typeface="Wingdings" pitchFamily="2" charset="2"/>
              </a:rPr>
              <a:t>), 	(</a:t>
            </a:r>
            <a:r>
              <a:rPr lang="en-US" dirty="0">
                <a:sym typeface="Wingdings" pitchFamily="2" charset="2"/>
              </a:rPr>
              <a:t>a)-[:</a:t>
            </a:r>
            <a:r>
              <a:rPr lang="en-US" dirty="0" err="1">
                <a:sym typeface="Wingdings" pitchFamily="2" charset="2"/>
              </a:rPr>
              <a:t>Rtype</a:t>
            </a:r>
            <a:r>
              <a:rPr lang="en-US" dirty="0">
                <a:sym typeface="Wingdings" pitchFamily="2" charset="2"/>
              </a:rPr>
              <a:t>]-&gt;(</a:t>
            </a:r>
            <a:r>
              <a:rPr lang="en-US" dirty="0" smtClean="0">
                <a:sym typeface="Wingdings" pitchFamily="2" charset="2"/>
              </a:rPr>
              <a:t>b), (</a:t>
            </a:r>
            <a:r>
              <a:rPr lang="en-US" dirty="0">
                <a:sym typeface="Wingdings" pitchFamily="2" charset="2"/>
              </a:rPr>
              <a:t>a)-[:R1|:</a:t>
            </a:r>
            <a:r>
              <a:rPr lang="en-US" dirty="0" smtClean="0">
                <a:sym typeface="Wingdings" pitchFamily="2" charset="2"/>
              </a:rPr>
              <a:t>R2]-&gt;(</a:t>
            </a:r>
            <a:r>
              <a:rPr lang="en-US" dirty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),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(</a:t>
            </a:r>
            <a:r>
              <a:rPr lang="en-US" dirty="0">
                <a:sym typeface="Wingdings" pitchFamily="2" charset="2"/>
              </a:rPr>
              <a:t>a)-[</a:t>
            </a:r>
            <a:r>
              <a:rPr lang="en-US" dirty="0" err="1">
                <a:sym typeface="Wingdings" pitchFamily="2" charset="2"/>
              </a:rPr>
              <a:t>r:Rtype</a:t>
            </a:r>
            <a:r>
              <a:rPr lang="en-US" dirty="0">
                <a:sym typeface="Wingdings" pitchFamily="2" charset="2"/>
              </a:rPr>
              <a:t>]-&gt;(b)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May have more then 2 nodes: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/>
              <a:t>(</a:t>
            </a:r>
            <a:r>
              <a:rPr lang="en-US" dirty="0"/>
              <a:t>a)--&gt;(b)&lt;--(c</a:t>
            </a:r>
            <a:r>
              <a:rPr lang="en-US" dirty="0" smtClean="0"/>
              <a:t>), (</a:t>
            </a:r>
            <a:r>
              <a:rPr lang="en-US" dirty="0"/>
              <a:t>a)--&gt;(b)--&gt;(c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Path: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/>
              <a:t>p = (a)--&gt;(b)</a:t>
            </a:r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endParaRPr lang="he-IL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4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More options: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distance:</a:t>
            </a:r>
          </a:p>
          <a:p>
            <a:pPr marL="457200" lvl="1" indent="0">
              <a:buNone/>
            </a:pPr>
            <a:r>
              <a:rPr lang="en-US" dirty="0"/>
              <a:t>(a)-[:</a:t>
            </a:r>
            <a:r>
              <a:rPr lang="en-US" dirty="0" err="1"/>
              <a:t>Rtype</a:t>
            </a:r>
            <a:r>
              <a:rPr lang="en-US" dirty="0"/>
              <a:t>*2]-&gt;(b</a:t>
            </a:r>
            <a:r>
              <a:rPr lang="en-US" dirty="0" smtClean="0"/>
              <a:t>) – 2 hops of type </a:t>
            </a:r>
            <a:r>
              <a:rPr lang="en-US" dirty="0" err="1" smtClean="0"/>
              <a:t>Rtype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/>
              <a:t>(a)-[:</a:t>
            </a:r>
            <a:r>
              <a:rPr lang="en-US" dirty="0" err="1"/>
              <a:t>Rtype</a:t>
            </a:r>
            <a:r>
              <a:rPr lang="en-US" dirty="0" smtClean="0"/>
              <a:t>*  ]-&gt;(</a:t>
            </a:r>
            <a:r>
              <a:rPr lang="en-US" dirty="0"/>
              <a:t>b) – </a:t>
            </a:r>
            <a:r>
              <a:rPr lang="en-US" dirty="0" smtClean="0"/>
              <a:t>any number of hops </a:t>
            </a:r>
            <a:r>
              <a:rPr lang="en-US" dirty="0"/>
              <a:t>of type </a:t>
            </a:r>
            <a:r>
              <a:rPr lang="en-US" dirty="0" err="1" smtClean="0"/>
              <a:t>Rtype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/>
              <a:t>(a)-[:</a:t>
            </a:r>
            <a:r>
              <a:rPr lang="en-US" dirty="0" err="1" smtClean="0"/>
              <a:t>Rtype</a:t>
            </a:r>
            <a:r>
              <a:rPr lang="en-US" dirty="0" smtClean="0"/>
              <a:t>*2..10]-&gt; </a:t>
            </a:r>
            <a:r>
              <a:rPr lang="en-US" dirty="0"/>
              <a:t>(b</a:t>
            </a:r>
            <a:r>
              <a:rPr lang="en-US" dirty="0" smtClean="0"/>
              <a:t>) – 2-10 hops of </a:t>
            </a:r>
            <a:r>
              <a:rPr lang="en-US" dirty="0" err="1" smtClean="0"/>
              <a:t>Rtype</a:t>
            </a:r>
            <a:r>
              <a:rPr lang="en-US" dirty="0" smtClean="0"/>
              <a:t>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(a)-[:</a:t>
            </a:r>
            <a:r>
              <a:rPr lang="en-US" dirty="0" err="1" smtClean="0"/>
              <a:t>Rtype</a:t>
            </a:r>
            <a:r>
              <a:rPr lang="en-US" dirty="0" smtClean="0"/>
              <a:t>*  ..10]-&gt; </a:t>
            </a:r>
            <a:r>
              <a:rPr lang="en-US" dirty="0"/>
              <a:t>(b) – </a:t>
            </a:r>
            <a:r>
              <a:rPr lang="en-US" dirty="0" smtClean="0"/>
              <a:t>1-10 </a:t>
            </a:r>
            <a:r>
              <a:rPr lang="en-US" dirty="0"/>
              <a:t>hops of </a:t>
            </a:r>
            <a:r>
              <a:rPr lang="en-US" dirty="0" err="1"/>
              <a:t>Rtype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/>
              <a:t>(a)-[:</a:t>
            </a:r>
            <a:r>
              <a:rPr lang="en-US" dirty="0" err="1" smtClean="0"/>
              <a:t>Rtype</a:t>
            </a:r>
            <a:r>
              <a:rPr lang="en-US" dirty="0" smtClean="0"/>
              <a:t>*2..    ]-&gt; </a:t>
            </a:r>
            <a:r>
              <a:rPr lang="en-US" dirty="0"/>
              <a:t>(b) </a:t>
            </a:r>
            <a:r>
              <a:rPr lang="en-US" dirty="0" smtClean="0"/>
              <a:t>– at least 2 </a:t>
            </a:r>
            <a:r>
              <a:rPr lang="en-US" dirty="0"/>
              <a:t>hops of </a:t>
            </a:r>
            <a:r>
              <a:rPr lang="en-US" dirty="0" err="1" smtClean="0"/>
              <a:t>Rtype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Could be used also as:</a:t>
            </a:r>
          </a:p>
          <a:p>
            <a:pPr marL="457200" lvl="1" indent="0">
              <a:buNone/>
            </a:pPr>
            <a:r>
              <a:rPr lang="en-US" dirty="0"/>
              <a:t>(a)-[r*2]-&gt;(b</a:t>
            </a:r>
            <a:r>
              <a:rPr lang="en-US" dirty="0" smtClean="0"/>
              <a:t>) – r gets a sequence of relationships</a:t>
            </a:r>
          </a:p>
          <a:p>
            <a:pPr marL="457200" lvl="1" indent="0">
              <a:buNone/>
            </a:pPr>
            <a:r>
              <a:rPr lang="en-US" dirty="0"/>
              <a:t>(a)-[*{</a:t>
            </a:r>
            <a:r>
              <a:rPr lang="en-US" dirty="0" err="1"/>
              <a:t>prop:val</a:t>
            </a:r>
            <a:r>
              <a:rPr lang="en-US" dirty="0"/>
              <a:t>}]-&gt;(b)</a:t>
            </a:r>
          </a:p>
        </p:txBody>
      </p:sp>
    </p:spTree>
    <p:extLst>
      <p:ext uri="{BB962C8B-B14F-4D97-AF65-F5344CB8AC3E}">
        <p14:creationId xmlns:p14="http://schemas.microsoft.com/office/powerpoint/2010/main" val="88470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Operators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10568" y="1530089"/>
            <a:ext cx="7251700" cy="41523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• </a:t>
            </a:r>
            <a:r>
              <a:rPr lang="en-US" sz="2400" dirty="0" smtClean="0"/>
              <a:t>Mathematical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	</a:t>
            </a:r>
            <a:r>
              <a:rPr lang="en-US" sz="2400" dirty="0" smtClean="0"/>
              <a:t>+, </a:t>
            </a:r>
            <a:r>
              <a:rPr lang="en-US" sz="2400" dirty="0"/>
              <a:t>-, *, /,%, </a:t>
            </a:r>
            <a:r>
              <a:rPr lang="en-US" sz="2400" dirty="0" smtClean="0"/>
              <a:t>^ (power, not XOR)</a:t>
            </a:r>
            <a:endParaRPr lang="en-U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• Comparison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	 =,&lt;&gt;,&lt;,&gt;,&gt;=,&lt;=</a:t>
            </a:r>
            <a:r>
              <a:rPr lang="en-US" sz="2400" dirty="0"/>
              <a:t>, </a:t>
            </a:r>
            <a:r>
              <a:rPr lang="en-US" sz="2400" dirty="0" smtClean="0"/>
              <a:t>=~ (Regex), </a:t>
            </a:r>
            <a:r>
              <a:rPr lang="en-US" sz="2400" dirty="0"/>
              <a:t>IS NULL , IS </a:t>
            </a:r>
            <a:r>
              <a:rPr lang="en-US" sz="2400" dirty="0" smtClean="0"/>
              <a:t>NOT NULL</a:t>
            </a:r>
            <a:endParaRPr lang="en-U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• </a:t>
            </a:r>
            <a:r>
              <a:rPr lang="en-US" sz="2400" dirty="0" smtClean="0"/>
              <a:t>Boolean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AND, OR, XOR, NOT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• </a:t>
            </a:r>
            <a:r>
              <a:rPr lang="en-US" sz="2400" dirty="0" smtClean="0"/>
              <a:t>String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Concatenation through +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• Collection </a:t>
            </a:r>
            <a:endParaRPr 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Concatenation through + </a:t>
            </a:r>
            <a:endParaRPr 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dirty="0"/>
              <a:t>IN to check is an element exists in a collection.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More WHERE options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28650" y="1589893"/>
            <a:ext cx="8103458" cy="4398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WHERE </a:t>
            </a:r>
            <a:r>
              <a:rPr lang="en-US" sz="2000" dirty="0"/>
              <a:t>others.name IN ['Andres', 'Peter'] </a:t>
            </a:r>
            <a:endParaRPr lang="en-US" sz="2000" dirty="0" smtClean="0"/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WHERE </a:t>
            </a:r>
            <a:r>
              <a:rPr lang="en-US" sz="2000" dirty="0" err="1" smtClean="0"/>
              <a:t>user.age</a:t>
            </a:r>
            <a:r>
              <a:rPr lang="en-US" sz="2000" dirty="0" smtClean="0"/>
              <a:t> IN range (18,30) 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WHERE n.name =~ '</a:t>
            </a:r>
            <a:r>
              <a:rPr lang="en-US" sz="2000" dirty="0" err="1"/>
              <a:t>Tob</a:t>
            </a:r>
            <a:r>
              <a:rPr lang="en-US" sz="2000" dirty="0" smtClean="0"/>
              <a:t>.*‘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WHERE n.name =~ '(?</a:t>
            </a:r>
            <a:r>
              <a:rPr lang="en-US" sz="2000" dirty="0" err="1"/>
              <a:t>i</a:t>
            </a:r>
            <a:r>
              <a:rPr lang="en-US" sz="2000" dirty="0"/>
              <a:t>)ANDR</a:t>
            </a:r>
            <a:r>
              <a:rPr lang="en-US" sz="2000" dirty="0" smtClean="0"/>
              <a:t>.*‘  - (case insensitive</a:t>
            </a:r>
            <a:r>
              <a:rPr lang="en-US" sz="2000" dirty="0"/>
              <a:t>)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WHERE </a:t>
            </a:r>
            <a:r>
              <a:rPr lang="en-US" sz="2000" dirty="0"/>
              <a:t>(</a:t>
            </a:r>
            <a:r>
              <a:rPr lang="en-US" sz="2000" dirty="0" err="1"/>
              <a:t>tobias</a:t>
            </a:r>
            <a:r>
              <a:rPr lang="en-US" sz="2000" dirty="0" smtClean="0"/>
              <a:t>)--&gt;()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WHERE </a:t>
            </a:r>
            <a:r>
              <a:rPr lang="en-US" sz="2000" dirty="0" smtClean="0"/>
              <a:t>NOT (</a:t>
            </a:r>
            <a:r>
              <a:rPr lang="en-US" sz="2000" dirty="0" err="1" smtClean="0"/>
              <a:t>tobias</a:t>
            </a:r>
            <a:r>
              <a:rPr lang="en-US" sz="2000" dirty="0" smtClean="0"/>
              <a:t>)--&gt;()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WHERE has(b.name</a:t>
            </a:r>
            <a:r>
              <a:rPr lang="en-US" altLang="en-US" sz="2000" dirty="0" smtClean="0"/>
              <a:t>)</a:t>
            </a:r>
            <a:endParaRPr lang="en-US" altLang="en-US" sz="2000" dirty="0"/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WHERE b.name? = 'Bob'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(</a:t>
            </a:r>
            <a:r>
              <a:rPr lang="en-US" altLang="en-US" sz="2000" dirty="0"/>
              <a:t>R</a:t>
            </a:r>
            <a:r>
              <a:rPr lang="en-US" altLang="en-US" sz="2000" dirty="0" smtClean="0"/>
              <a:t>eturns </a:t>
            </a:r>
            <a:r>
              <a:rPr lang="en-US" altLang="en-US" sz="2000" dirty="0"/>
              <a:t>all nodes where name = 'Bob' plus all </a:t>
            </a:r>
            <a:r>
              <a:rPr lang="en-US" altLang="en-US" sz="2000" dirty="0" smtClean="0"/>
              <a:t>nodes without </a:t>
            </a:r>
            <a:r>
              <a:rPr lang="en-US" altLang="en-US" sz="2000" dirty="0"/>
              <a:t>a name  </a:t>
            </a:r>
            <a:r>
              <a:rPr lang="en-US" altLang="en-US" sz="2000" dirty="0" smtClean="0"/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 property)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2709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1370</Words>
  <Application>Microsoft Macintosh PowerPoint</Application>
  <PresentationFormat>On-screen Show (4:3)</PresentationFormat>
  <Paragraphs>259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Calibri</vt:lpstr>
      <vt:lpstr>Cambria Math</vt:lpstr>
      <vt:lpstr>ＭＳ Ｐゴシック</vt:lpstr>
      <vt:lpstr>Myriad Pro</vt:lpstr>
      <vt:lpstr>PT Sans</vt:lpstr>
      <vt:lpstr>Ubuntu Mono</vt:lpstr>
      <vt:lpstr>Wingdings</vt:lpstr>
      <vt:lpstr>Arial</vt:lpstr>
      <vt:lpstr>7_Standarddesign</vt:lpstr>
      <vt:lpstr>Non-Standard-Datenbanken Graphdatenbanken</vt:lpstr>
      <vt:lpstr>Graph Database, think different!</vt:lpstr>
      <vt:lpstr>A general query structure</vt:lpstr>
      <vt:lpstr>First query</vt:lpstr>
      <vt:lpstr>Query relationships</vt:lpstr>
      <vt:lpstr>Matching nodes and relationships </vt:lpstr>
      <vt:lpstr>More options:</vt:lpstr>
      <vt:lpstr>Operators</vt:lpstr>
      <vt:lpstr>More WHERE options</vt:lpstr>
      <vt:lpstr>Functions:</vt:lpstr>
      <vt:lpstr>With </vt:lpstr>
      <vt:lpstr>With </vt:lpstr>
      <vt:lpstr>More collections options</vt:lpstr>
      <vt:lpstr>Additional Functionality: Mining the link structure</vt:lpstr>
      <vt:lpstr>Computing on Very Large Graphs </vt:lpstr>
      <vt:lpstr>Node sketches</vt:lpstr>
      <vt:lpstr>Sketching Reachability Sets</vt:lpstr>
      <vt:lpstr>Reachability Set of</vt:lpstr>
      <vt:lpstr>Reachability Set of</vt:lpstr>
      <vt:lpstr>Reachability Set of</vt:lpstr>
      <vt:lpstr>Why sketch reachability sets ?</vt:lpstr>
      <vt:lpstr>Influence of        ∪              </vt:lpstr>
      <vt:lpstr>MinHash sketches of all Reachability sets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318</cp:revision>
  <cp:lastPrinted>2014-10-18T14:57:02Z</cp:lastPrinted>
  <dcterms:created xsi:type="dcterms:W3CDTF">2010-04-27T12:26:40Z</dcterms:created>
  <dcterms:modified xsi:type="dcterms:W3CDTF">2017-02-06T19:47:12Z</dcterms:modified>
</cp:coreProperties>
</file>