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8"/>
  </p:notesMasterIdLst>
  <p:handoutMasterIdLst>
    <p:handoutMasterId r:id="rId59"/>
  </p:handoutMasterIdLst>
  <p:sldIdLst>
    <p:sldId id="273" r:id="rId2"/>
    <p:sldId id="274" r:id="rId3"/>
    <p:sldId id="275" r:id="rId4"/>
    <p:sldId id="277" r:id="rId5"/>
    <p:sldId id="281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38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2" r:id="rId25"/>
    <p:sldId id="333" r:id="rId26"/>
    <p:sldId id="325" r:id="rId27"/>
    <p:sldId id="326" r:id="rId28"/>
    <p:sldId id="327" r:id="rId29"/>
    <p:sldId id="336" r:id="rId30"/>
    <p:sldId id="337" r:id="rId31"/>
    <p:sldId id="328" r:id="rId32"/>
    <p:sldId id="379" r:id="rId33"/>
    <p:sldId id="339" r:id="rId34"/>
    <p:sldId id="340" r:id="rId35"/>
    <p:sldId id="334" r:id="rId36"/>
    <p:sldId id="342" r:id="rId37"/>
    <p:sldId id="348" r:id="rId38"/>
    <p:sldId id="346" r:id="rId39"/>
    <p:sldId id="351" r:id="rId40"/>
    <p:sldId id="352" r:id="rId41"/>
    <p:sldId id="355" r:id="rId42"/>
    <p:sldId id="356" r:id="rId43"/>
    <p:sldId id="358" r:id="rId44"/>
    <p:sldId id="362" r:id="rId45"/>
    <p:sldId id="364" r:id="rId46"/>
    <p:sldId id="380" r:id="rId47"/>
    <p:sldId id="381" r:id="rId48"/>
    <p:sldId id="382" r:id="rId49"/>
    <p:sldId id="383" r:id="rId50"/>
    <p:sldId id="384" r:id="rId51"/>
    <p:sldId id="385" r:id="rId52"/>
    <p:sldId id="387" r:id="rId53"/>
    <p:sldId id="388" r:id="rId54"/>
    <p:sldId id="389" r:id="rId55"/>
    <p:sldId id="331" r:id="rId56"/>
    <p:sldId id="377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B12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2"/>
    <p:restoredTop sz="94767"/>
  </p:normalViewPr>
  <p:slideViewPr>
    <p:cSldViewPr>
      <p:cViewPr>
        <p:scale>
          <a:sx n="109" d="100"/>
          <a:sy n="109" d="100"/>
        </p:scale>
        <p:origin x="102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4.emf"/><Relationship Id="rId3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1D680-7BA5-D147-BB4E-37D3E6CC006C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9ABB00-3C54-8C48-9B12-C989C160F0B9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6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F3ED7-CD17-5A45-95EA-DCD393211C4F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F1A621-3CAE-3B4E-AEA6-D8DFF5256008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978343-2D57-1E48-820A-B4292BC71159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B14F90-9D71-DE42-A812-4E6EEE7E0DDD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E5938-F7FF-5648-9862-ED91EB6C8B5D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6D25-2583-4A44-895A-95F9158C857B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542A3-5263-5E4F-AB85-407312A4564A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E2103-AA37-6244-B2AB-88F7F83CFBFB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80EB4-EF62-C44B-94D9-3D79E83E084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7E44D5-815A-E24E-9FC1-66C7D08BDE9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explicit Bayesian smoothing with a prior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6C675-F6AE-A54A-AAF6-BA1BE040CC6C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11DDBB-BF0D-C146-9FD8-B611BC4F0777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B9655-7711-F64E-9F0B-59871887ED68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72116E-607B-EE43-9D5F-06F81FEF13BC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4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2770B7-3318-8B49-B5E1-5E98F21C2EC3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44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4E5AC-C9BE-8241-8E4B-30742E42AED1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53A3D7-F0AA-0846-9B83-DDCA334F13FE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2CD21-1DF6-5445-929A-A62D7FAEDD82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8D648-7D9A-E649-A568-618D90C926F4}" type="slidenum">
              <a:rPr lang="en-GB" altLang="x-none"/>
              <a:pPr/>
              <a:t>41</a:t>
            </a:fld>
            <a:endParaRPr lang="en-GB" altLang="x-non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x-none"/>
              <a:t>Polytrees: Graphs in which there is no more than one directed path linking each two nodes.</a:t>
            </a:r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87823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B3659-4A2B-7C43-B381-29B88572094D}" type="slidenum">
              <a:rPr lang="en-US" altLang="x-none"/>
              <a:pPr>
                <a:defRPr/>
              </a:pPr>
              <a:t>46</a:t>
            </a:fld>
            <a:endParaRPr lang="en-US" altLang="x-none"/>
          </a:p>
        </p:txBody>
      </p:sp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854075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5F7D4-70F9-0C46-88DB-3044A655C130}" type="slidenum">
              <a:rPr lang="en-US" altLang="x-none"/>
              <a:pPr>
                <a:defRPr/>
              </a:pPr>
              <a:t>47</a:t>
            </a:fld>
            <a:endParaRPr lang="en-US" altLang="x-none"/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92402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C3045-67ED-864F-930B-80E30EA49CEB}" type="slidenum">
              <a:rPr lang="en-US" altLang="x-none"/>
              <a:pPr>
                <a:defRPr/>
              </a:pPr>
              <a:t>48</a:t>
            </a:fld>
            <a:endParaRPr lang="en-US" altLang="x-none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94097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C7648-A144-3F49-B867-C263D39B0191}" type="slidenum">
              <a:rPr lang="en-US" altLang="x-none"/>
              <a:pPr>
                <a:defRPr/>
              </a:pPr>
              <a:t>49</a:t>
            </a:fld>
            <a:endParaRPr lang="en-US" altLang="x-none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463316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C4B2-F11D-F14D-B193-A2EA9ACD3AD8}" type="slidenum">
              <a:rPr lang="en-US" altLang="x-none"/>
              <a:pPr>
                <a:defRPr/>
              </a:pPr>
              <a:t>50</a:t>
            </a:fld>
            <a:endParaRPr lang="en-US" altLang="x-none"/>
          </a:p>
        </p:txBody>
      </p:sp>
      <p:sp>
        <p:nvSpPr>
          <p:cNvPr id="159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53562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8BC24-09D3-BA41-8565-9B043DDF0657}" type="slidenum">
              <a:rPr lang="en-US" altLang="x-none"/>
              <a:pPr>
                <a:defRPr/>
              </a:pPr>
              <a:t>51</a:t>
            </a:fld>
            <a:endParaRPr lang="en-US" altLang="x-none"/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996804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0D91F-E93E-6746-A01F-E7B9131692C0}" type="slidenum">
              <a:rPr lang="en-US" altLang="x-none"/>
              <a:pPr>
                <a:defRPr/>
              </a:pPr>
              <a:t>52</a:t>
            </a:fld>
            <a:endParaRPr lang="en-US" altLang="x-none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368889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8E64F-4455-1944-AA2D-F490EEAD610F}" type="slidenum">
              <a:rPr lang="en-US" altLang="x-none"/>
              <a:pPr>
                <a:defRPr/>
              </a:pPr>
              <a:t>53</a:t>
            </a:fld>
            <a:endParaRPr lang="en-US" altLang="x-none"/>
          </a:p>
        </p:txBody>
      </p:sp>
      <p:sp>
        <p:nvSpPr>
          <p:cNvPr id="160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76955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66B00-43B2-3E44-96D5-BBBAC72ADDC9}" type="slidenum">
              <a:rPr lang="en-US" altLang="x-none"/>
              <a:pPr>
                <a:defRPr/>
              </a:pPr>
              <a:t>54</a:t>
            </a:fld>
            <a:endParaRPr lang="en-US" altLang="x-none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89683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A769C-F501-C346-A555-E45910D67EEB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4BB963-71E8-7147-98E1-FA992BF41DA8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34243-1840-C64B-A82E-D0629C5DA699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52BB23-953A-884A-915A-243E5D627343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2927E6-3A46-9846-94BC-6CA69B91E44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  <a:p>
            <a:pPr>
              <a:defRPr/>
            </a:pPr>
            <a:r>
              <a:rPr lang="en-US" altLang="x-none"/>
              <a:t>IS 240 – Spring 2009	</a:t>
            </a:r>
          </a:p>
        </p:txBody>
      </p:sp>
    </p:spTree>
    <p:extLst>
      <p:ext uri="{BB962C8B-B14F-4D97-AF65-F5344CB8AC3E}">
        <p14:creationId xmlns:p14="http://schemas.microsoft.com/office/powerpoint/2010/main" val="6586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  <a:p>
            <a:pPr>
              <a:defRPr/>
            </a:pPr>
            <a:r>
              <a:rPr lang="en-US" altLang="x-none"/>
              <a:t>IS 240 – Spring 2009	</a:t>
            </a:r>
          </a:p>
        </p:txBody>
      </p:sp>
    </p:spTree>
    <p:extLst>
      <p:ext uri="{BB962C8B-B14F-4D97-AF65-F5344CB8AC3E}">
        <p14:creationId xmlns:p14="http://schemas.microsoft.com/office/powerpoint/2010/main" val="17473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2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49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Information </a:t>
            </a:r>
            <a:r>
              <a:rPr lang="de-DE" sz="2800" b="1" dirty="0" err="1" smtClean="0">
                <a:cs typeface="+mj-cs"/>
              </a:rPr>
              <a:t>Retrieval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025"/>
              </p:ext>
            </p:extLst>
          </p:nvPr>
        </p:nvGraphicFramePr>
        <p:xfrm>
          <a:off x="1981200" y="1412776"/>
          <a:ext cx="43434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0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776"/>
                        <a:ext cx="43434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990600" y="3754338"/>
            <a:ext cx="6288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latin typeface="+mn-lt"/>
              </a:rPr>
              <a:t>Ranking Principle (Bayes’ Decision Rule):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R|x) &gt;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>
                <a:latin typeface="+mn-lt"/>
              </a:rPr>
              <a:t>x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relevant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,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otherwise </a:t>
            </a:r>
            <a:r>
              <a:rPr lang="en-US" sz="2800" b="1">
                <a:latin typeface="+mn-lt"/>
              </a:rPr>
              <a:t>x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not relevant</a:t>
            </a:r>
            <a:endParaRPr lang="en-US" sz="280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14400" y="5283101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>
                <a:latin typeface="+mn-lt"/>
              </a:rPr>
              <a:t> Note:</a:t>
            </a:r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2170"/>
              </p:ext>
            </p:extLst>
          </p:nvPr>
        </p:nvGraphicFramePr>
        <p:xfrm>
          <a:off x="2157413" y="5325963"/>
          <a:ext cx="36337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1" name="Formel" r:id="rId6" imgW="1409700" imgH="406400" progId="Equation.3">
                  <p:embed/>
                </p:oleObj>
              </mc:Choice>
              <mc:Fallback>
                <p:oleObj name="Formel" r:id="rId6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325963"/>
                        <a:ext cx="36337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7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65688" y="1340768"/>
            <a:ext cx="8122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u="sng" dirty="0">
                <a:latin typeface="+mn-lt"/>
              </a:rPr>
              <a:t>Claim:</a:t>
            </a:r>
            <a:r>
              <a:rPr lang="en-US" sz="2800" i="0" dirty="0">
                <a:latin typeface="+mn-lt"/>
              </a:rPr>
              <a:t> 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PRP minimizes the average probability of error</a:t>
            </a:r>
            <a:endParaRPr lang="en-US" sz="2800" i="0" dirty="0">
              <a:latin typeface="+mn-lt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36209"/>
              </p:ext>
            </p:extLst>
          </p:nvPr>
        </p:nvGraphicFramePr>
        <p:xfrm>
          <a:off x="1143000" y="2110705"/>
          <a:ext cx="475138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8" name="Formel" r:id="rId4" imgW="1574800" imgH="457200" progId="Equation.3">
                  <p:embed/>
                </p:oleObj>
              </mc:Choice>
              <mc:Fallback>
                <p:oleObj name="Formel" r:id="rId4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10705"/>
                        <a:ext cx="475138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157913" y="2228180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If we decide </a:t>
            </a:r>
            <a:r>
              <a:rPr lang="en-US" b="1" i="0">
                <a:solidFill>
                  <a:schemeClr val="accent2"/>
                </a:solidFill>
                <a:latin typeface="+mn-lt"/>
              </a:rPr>
              <a:t>NR</a:t>
            </a:r>
            <a:endParaRPr lang="en-US" i="0">
              <a:latin typeface="+mn-lt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172200" y="2872705"/>
            <a:ext cx="197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If we decide </a:t>
            </a:r>
            <a:r>
              <a:rPr lang="en-US" sz="2400" b="1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graphicFrame>
        <p:nvGraphicFramePr>
          <p:cNvPr id="430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14864"/>
              </p:ext>
            </p:extLst>
          </p:nvPr>
        </p:nvGraphicFramePr>
        <p:xfrm>
          <a:off x="1143000" y="3677568"/>
          <a:ext cx="57150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9" name="Formel" r:id="rId6" imgW="1905000" imgH="342900" progId="Equation.3">
                  <p:embed/>
                </p:oleObj>
              </mc:Choice>
              <mc:Fallback>
                <p:oleObj name="Formel" r:id="rId6" imgW="19050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77568"/>
                        <a:ext cx="57150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323528" y="4853905"/>
            <a:ext cx="8696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p(error) is minimal when all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>
                <a:latin typeface="+mn-lt"/>
              </a:rPr>
              <a:t>) are </a:t>
            </a:r>
            <a:r>
              <a:rPr lang="en-US" i="0" dirty="0" err="1" smtClean="0">
                <a:latin typeface="+mn-lt"/>
              </a:rPr>
              <a:t>minimimal</a:t>
            </a:r>
            <a:r>
              <a:rPr lang="en-US" i="0" dirty="0" smtClean="0">
                <a:latin typeface="+mn-lt"/>
              </a:rPr>
              <a:t> [Ripley, 1996].</a:t>
            </a:r>
            <a:endParaRPr lang="en-US" i="0" dirty="0">
              <a:latin typeface="+mn-lt"/>
            </a:endParaRPr>
          </a:p>
          <a:p>
            <a:r>
              <a:rPr lang="en-US" i="0" dirty="0">
                <a:solidFill>
                  <a:srgbClr val="0000FF"/>
                </a:solidFill>
                <a:latin typeface="+mn-lt"/>
              </a:rPr>
              <a:t>Bayes’ decision rule </a:t>
            </a:r>
            <a:r>
              <a:rPr lang="en-US" i="0" dirty="0">
                <a:latin typeface="+mn-lt"/>
              </a:rPr>
              <a:t>minimizes each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 smtClean="0">
                <a:latin typeface="+mn-lt"/>
              </a:rPr>
              <a:t>).</a:t>
            </a:r>
            <a:endParaRPr lang="en-US" sz="2000" i="0" dirty="0">
              <a:latin typeface="+mn-lt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962400" y="2720305"/>
            <a:ext cx="198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11</a:t>
            </a:fld>
            <a:endParaRPr lang="de-DE" sz="1200" dirty="0"/>
          </a:p>
        </p:txBody>
      </p:sp>
      <p:sp>
        <p:nvSpPr>
          <p:cNvPr id="2" name="Rechteck 1"/>
          <p:cNvSpPr/>
          <p:nvPr/>
        </p:nvSpPr>
        <p:spPr>
          <a:xfrm>
            <a:off x="2843808" y="6320740"/>
            <a:ext cx="3600400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aseline="30000" noProof="1" smtClean="0">
                <a:solidFill>
                  <a:srgbClr val="0000FF"/>
                </a:solidFill>
              </a:rPr>
              <a:t>Ripley, B. D. Pattern Recognition and Neural Networks. </a:t>
            </a:r>
            <a:br>
              <a:rPr lang="de-DE" sz="1600" baseline="30000" noProof="1" smtClean="0">
                <a:solidFill>
                  <a:srgbClr val="0000FF"/>
                </a:solidFill>
              </a:rPr>
            </a:br>
            <a:r>
              <a:rPr lang="de-DE" sz="1600" baseline="30000" noProof="1" smtClean="0">
                <a:solidFill>
                  <a:srgbClr val="0000FF"/>
                </a:solidFill>
              </a:rPr>
              <a:t>Cambridge University Press. </a:t>
            </a:r>
            <a:r>
              <a:rPr lang="de-DE" sz="1600" b="1" baseline="30000" noProof="1" smtClean="0">
                <a:solidFill>
                  <a:srgbClr val="FF0000"/>
                </a:solidFill>
              </a:rPr>
              <a:t>1996</a:t>
            </a:r>
            <a:endParaRPr lang="de-DE" sz="1600" b="1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3694584"/>
            <a:ext cx="7848600" cy="457200"/>
          </a:xfrm>
          <a:prstGeom prst="rect">
            <a:avLst/>
          </a:prstGeom>
          <a:gradFill rotWithShape="0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0"/>
              </a:rPr>
              <a:t>More complex case: retrieval costs.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 </a:t>
            </a:r>
            <a:r>
              <a:rPr lang="en-US" sz="2000">
                <a:ea typeface="ＭＳ Ｐゴシック" charset="0"/>
              </a:rPr>
              <a:t>- cost of retrieval of </a:t>
            </a:r>
            <a:r>
              <a:rPr lang="en-US" sz="2000" u="sng">
                <a:ea typeface="ＭＳ Ｐゴシック" charset="0"/>
              </a:rPr>
              <a:t>relevant</a:t>
            </a:r>
            <a:r>
              <a:rPr lang="en-US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C’</a:t>
            </a:r>
            <a:r>
              <a:rPr lang="en-US" altLang="ja-JP" sz="2000">
                <a:ea typeface="ＭＳ Ｐゴシック" charset="0"/>
              </a:rPr>
              <a:t> - cost of retrieval of </a:t>
            </a:r>
            <a:r>
              <a:rPr lang="en-US" altLang="ja-JP" sz="2000" u="sng">
                <a:ea typeface="ＭＳ Ｐゴシック" charset="0"/>
              </a:rPr>
              <a:t>non-relevant</a:t>
            </a:r>
            <a:r>
              <a:rPr lang="en-US" altLang="ja-JP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>
                <a:ea typeface="ＭＳ Ｐゴシック" charset="0"/>
              </a:rPr>
              <a:t>let </a:t>
            </a:r>
            <a:r>
              <a:rPr lang="en-US" sz="2000" i="1">
                <a:ea typeface="ＭＳ Ｐゴシック" charset="0"/>
              </a:rPr>
              <a:t>d,</a:t>
            </a:r>
            <a:r>
              <a:rPr lang="en-US" sz="2000">
                <a:ea typeface="ＭＳ Ｐゴシック" charset="0"/>
              </a:rPr>
              <a:t> be a document</a:t>
            </a:r>
          </a:p>
          <a:p>
            <a:pPr eaLnBrk="1" hangingPunct="1"/>
            <a:r>
              <a:rPr lang="en-US" sz="2400">
                <a:ea typeface="ＭＳ Ｐゴシック" charset="0"/>
              </a:rPr>
              <a:t>Probability Ranking Principle: if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for all </a:t>
            </a:r>
            <a:r>
              <a:rPr lang="en-US" sz="2400" i="1">
                <a:ea typeface="ＭＳ Ｐゴシック" charset="0"/>
              </a:rPr>
              <a:t>d’ not yet retrieved</a:t>
            </a:r>
            <a:r>
              <a:rPr lang="en-US" sz="2400">
                <a:ea typeface="ＭＳ Ｐゴシック" charset="0"/>
              </a:rPr>
              <a:t>, then </a:t>
            </a:r>
            <a:r>
              <a:rPr lang="en-US" sz="2400" i="1">
                <a:ea typeface="ＭＳ Ｐゴシック" charset="0"/>
              </a:rPr>
              <a:t>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is the next document to be retrieved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78058"/>
              </p:ext>
            </p:extLst>
          </p:nvPr>
        </p:nvGraphicFramePr>
        <p:xfrm>
          <a:off x="685800" y="3694584"/>
          <a:ext cx="769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94584"/>
                        <a:ext cx="769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3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PRP: Issues (Problems?)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How do we compute all those probabilities?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Cannot compute exact probabilities, have to use estimates.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Binary Independence Retrieval (BIR)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See below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Restrictive </a:t>
            </a:r>
            <a:r>
              <a:rPr lang="en-US" sz="2800" dirty="0" smtClean="0">
                <a:ea typeface="ＭＳ Ｐゴシック" charset="0"/>
              </a:rPr>
              <a:t>assumption</a:t>
            </a:r>
            <a:endParaRPr lang="en-US" sz="2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“Relevance” of each document is independent of relevance of other </a:t>
            </a:r>
            <a:r>
              <a:rPr lang="en-US" sz="2400" dirty="0" smtClean="0">
                <a:ea typeface="ＭＳ Ｐゴシック" charset="0"/>
              </a:rPr>
              <a:t>documents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6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Ranking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Principle (PRP)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0"/>
              </a:rPr>
              <a:t>Let us assume that:</a:t>
            </a:r>
            <a:endParaRPr lang="en-US" sz="2400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 </a:t>
            </a:r>
            <a:r>
              <a:rPr lang="en-US" sz="2000" dirty="0">
                <a:ea typeface="ＭＳ Ｐゴシック" charset="0"/>
              </a:rPr>
              <a:t>- cost of retrieval of </a:t>
            </a:r>
            <a:r>
              <a:rPr lang="en-US" sz="2000" u="sng" dirty="0">
                <a:ea typeface="ＭＳ Ｐゴシック" charset="0"/>
              </a:rPr>
              <a:t>relevant</a:t>
            </a:r>
            <a:r>
              <a:rPr lang="en-US" sz="2000" dirty="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C’</a:t>
            </a:r>
            <a:r>
              <a:rPr lang="en-US" altLang="ja-JP" sz="2000" dirty="0">
                <a:ea typeface="ＭＳ Ｐゴシック" charset="0"/>
              </a:rPr>
              <a:t> - cost of retrieval of </a:t>
            </a:r>
            <a:r>
              <a:rPr lang="en-US" altLang="ja-JP" sz="2000" u="sng" dirty="0">
                <a:ea typeface="ＭＳ Ｐゴシック" charset="0"/>
              </a:rPr>
              <a:t>non-relevant</a:t>
            </a:r>
            <a:r>
              <a:rPr lang="en-US" altLang="ja-JP" sz="2000" dirty="0">
                <a:ea typeface="ＭＳ Ｐゴシック" charset="0"/>
              </a:rPr>
              <a:t> document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Documents </a:t>
            </a:r>
            <a:r>
              <a:rPr lang="en-US" sz="2400" i="1" dirty="0" smtClean="0">
                <a:ea typeface="ＭＳ Ｐゴシック" charset="0"/>
              </a:rPr>
              <a:t>d </a:t>
            </a:r>
            <a:r>
              <a:rPr lang="en-US" sz="2400" dirty="0" smtClean="0">
                <a:ea typeface="ＭＳ Ｐゴシック" charset="0"/>
              </a:rPr>
              <a:t>are ranked according the to the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solidFill>
                  <a:srgbClr val="0B12FF"/>
                </a:solidFill>
                <a:ea typeface="ＭＳ Ｐゴシック" charset="0"/>
              </a:rPr>
              <a:t>Probability </a:t>
            </a: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Ranking </a:t>
            </a:r>
            <a:r>
              <a:rPr lang="en-US" sz="2400" dirty="0" smtClean="0">
                <a:solidFill>
                  <a:srgbClr val="0B12FF"/>
                </a:solidFill>
                <a:ea typeface="ＭＳ Ｐゴシック" charset="0"/>
              </a:rPr>
              <a:t>Principle </a:t>
            </a:r>
            <a:r>
              <a:rPr lang="en-US" sz="2400" dirty="0" smtClean="0">
                <a:ea typeface="ＭＳ Ｐゴシック" charset="0"/>
              </a:rPr>
              <a:t>when it holds that</a:t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if </a:t>
            </a:r>
            <a:r>
              <a:rPr lang="en-US" sz="2400" i="1" dirty="0">
                <a:ea typeface="ＭＳ Ｐゴシック" charset="0"/>
              </a:rPr>
              <a:t>d</a:t>
            </a:r>
            <a:r>
              <a:rPr lang="en-US" sz="2400" dirty="0">
                <a:ea typeface="ＭＳ Ｐゴシック" charset="0"/>
              </a:rPr>
              <a:t> is the </a:t>
            </a:r>
            <a:r>
              <a:rPr lang="en-US" sz="2400" i="1" dirty="0">
                <a:ea typeface="ＭＳ Ｐゴシック" charset="0"/>
              </a:rPr>
              <a:t>next document </a:t>
            </a:r>
            <a:r>
              <a:rPr lang="en-US" sz="2400" i="1" dirty="0" smtClean="0">
                <a:ea typeface="ＭＳ Ｐゴシック" charset="0"/>
              </a:rPr>
              <a:t>retrieved </a:t>
            </a:r>
            <a:r>
              <a:rPr lang="en-US" sz="2400" dirty="0" smtClean="0">
                <a:ea typeface="ＭＳ Ｐゴシック" charset="0"/>
              </a:rPr>
              <a:t>then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is true for all documents </a:t>
            </a:r>
            <a:r>
              <a:rPr lang="en-US" sz="2400" i="1" dirty="0">
                <a:ea typeface="ＭＳ Ｐゴシック" charset="0"/>
              </a:rPr>
              <a:t>d’ not yet </a:t>
            </a:r>
            <a:r>
              <a:rPr lang="en-US" sz="2400" i="1" dirty="0" smtClean="0">
                <a:ea typeface="ＭＳ Ｐゴシック" charset="0"/>
              </a:rPr>
              <a:t>retrieved</a:t>
            </a: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95189"/>
              </p:ext>
            </p:extLst>
          </p:nvPr>
        </p:nvGraphicFramePr>
        <p:xfrm>
          <a:off x="1043608" y="3933056"/>
          <a:ext cx="7338392" cy="43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8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7338392" cy="435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Relevance models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69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Given: </a:t>
            </a:r>
            <a:r>
              <a:rPr lang="en-US" sz="2800" dirty="0" smtClean="0">
                <a:solidFill>
                  <a:srgbClr val="0B12FF"/>
                </a:solidFill>
                <a:ea typeface="ＭＳ Ｐゴシック" charset="0"/>
              </a:rPr>
              <a:t>PRP</a:t>
            </a:r>
            <a:r>
              <a:rPr lang="en-US" sz="2800" dirty="0" smtClean="0">
                <a:solidFill>
                  <a:schemeClr val="tx2"/>
                </a:solidFill>
                <a:ea typeface="ＭＳ Ｐゴシック" charset="0"/>
              </a:rPr>
              <a:t> to be applied</a:t>
            </a:r>
            <a:endParaRPr lang="en-US" sz="28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  <a:ea typeface="ＭＳ Ｐゴシック" charset="0"/>
              </a:rPr>
              <a:t>Need to estimate probability: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B12FF"/>
                </a:solidFill>
                <a:ea typeface="ＭＳ Ｐゴシック" charset="0"/>
              </a:rPr>
              <a:t>Binary Independence Retrieval </a:t>
            </a:r>
            <a:r>
              <a:rPr lang="en-US" sz="2800" dirty="0">
                <a:ea typeface="ＭＳ Ｐゴシック" charset="0"/>
              </a:rPr>
              <a:t>(BIR):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by considering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</a:b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whether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∈ D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is relevant for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B12FF"/>
                </a:solidFill>
                <a:ea typeface="ＭＳ Ｐゴシック" charset="0"/>
              </a:rPr>
              <a:t>Binary Independence Indexing </a:t>
            </a:r>
            <a:r>
              <a:rPr lang="en-US" sz="2800" dirty="0">
                <a:ea typeface="ＭＳ Ｐゴシック" charset="0"/>
              </a:rPr>
              <a:t>(BII):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by considering whether a document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is relevant for a query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∈ Q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 </a:t>
            </a:r>
            <a:endParaRPr lang="en-US" sz="2400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87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Traditionally used in conjunction with PRP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“Binary” = Boolean</a:t>
            </a:r>
            <a:r>
              <a:rPr lang="en-US" sz="2400" dirty="0">
                <a:ea typeface="ＭＳ Ｐゴシック" charset="0"/>
              </a:rPr>
              <a:t>: documents are represented as binary vectors of terms: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             </a:t>
            </a:r>
            <a:r>
              <a:rPr lang="en-US" sz="2000" u="sng" dirty="0" err="1">
                <a:ea typeface="ＭＳ Ｐゴシック" charset="0"/>
              </a:rPr>
              <a:t>iff</a:t>
            </a:r>
            <a:r>
              <a:rPr lang="en-US" sz="2000" u="sng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 term </a:t>
            </a:r>
            <a:r>
              <a:rPr lang="en-US" sz="2000" i="1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present in document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“Independence”:</a:t>
            </a:r>
            <a:r>
              <a:rPr lang="en-US" sz="2400" dirty="0">
                <a:ea typeface="ＭＳ Ｐゴシック" charset="0"/>
              </a:rPr>
              <a:t> terms occur in </a:t>
            </a:r>
            <a:r>
              <a:rPr lang="en-US" sz="2400" dirty="0" smtClean="0">
                <a:ea typeface="ＭＳ Ｐゴシック" charset="0"/>
              </a:rPr>
              <a:t>documents independently  </a:t>
            </a: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Different documents can be modeled as same vector.</a:t>
            </a: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50414"/>
              </p:ext>
            </p:extLst>
          </p:nvPr>
        </p:nvGraphicFramePr>
        <p:xfrm>
          <a:off x="1371600" y="2542109"/>
          <a:ext cx="2432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28" name="Formel" r:id="rId4" imgW="901700" imgH="228600" progId="Equation.3">
                  <p:embed/>
                </p:oleObj>
              </mc:Choice>
              <mc:Fallback>
                <p:oleObj name="Formel" r:id="rId4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42109"/>
                        <a:ext cx="24320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76068"/>
              </p:ext>
            </p:extLst>
          </p:nvPr>
        </p:nvGraphicFramePr>
        <p:xfrm>
          <a:off x="1428750" y="3018359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29" name="Formel" r:id="rId6" imgW="368300" imgH="228600" progId="Equation.3">
                  <p:embed/>
                </p:oleObj>
              </mc:Choice>
              <mc:Fallback>
                <p:oleObj name="Formel" r:id="rId6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18359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Queries: binary vectors of terms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Given query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for each document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need to compute </a:t>
            </a:r>
            <a:br>
              <a:rPr lang="en-US" dirty="0">
                <a:ea typeface="ＭＳ Ｐゴシック" charset="0"/>
              </a:rPr>
            </a:br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p(Relevant=</a:t>
            </a:r>
            <a:r>
              <a:rPr lang="en-US" b="1" dirty="0" err="1" smtClean="0">
                <a:solidFill>
                  <a:schemeClr val="tx2"/>
                </a:solidFill>
                <a:ea typeface="ＭＳ Ｐゴシック" charset="0"/>
              </a:rPr>
              <a:t>true|q,d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).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replace with computing </a:t>
            </a:r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p(Relevant=</a:t>
            </a:r>
            <a:r>
              <a:rPr lang="en-US" b="1" dirty="0" err="1" smtClean="0">
                <a:solidFill>
                  <a:schemeClr val="tx2"/>
                </a:solidFill>
                <a:ea typeface="ＭＳ Ｐゴシック" charset="0"/>
              </a:rPr>
              <a:t>true|q,x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where</a:t>
            </a:r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is vector representing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d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Interested only in ranking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Will use </a:t>
            </a:r>
            <a:r>
              <a:rPr lang="en-US" dirty="0" smtClean="0">
                <a:solidFill>
                  <a:schemeClr val="tx2"/>
                </a:solidFill>
                <a:ea typeface="ＭＳ Ｐゴシック" charset="0"/>
              </a:rPr>
              <a:t>odds:</a:t>
            </a:r>
            <a:endParaRPr lang="en-US" b="1" dirty="0">
              <a:solidFill>
                <a:schemeClr val="tx2"/>
              </a:solidFill>
              <a:ea typeface="ＭＳ Ｐゴシック" charset="0"/>
            </a:endParaRPr>
          </a:p>
        </p:txBody>
      </p:sp>
      <p:graphicFrame>
        <p:nvGraphicFramePr>
          <p:cNvPr id="1003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44824"/>
              </p:ext>
            </p:extLst>
          </p:nvPr>
        </p:nvGraphicFramePr>
        <p:xfrm>
          <a:off x="1403648" y="52292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1" name="Formel" r:id="rId4" imgW="3136900" imgH="419100" progId="Equation.3">
                  <p:embed/>
                </p:oleObj>
              </mc:Choice>
              <mc:Fallback>
                <p:oleObj name="Formel" r:id="rId4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292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990600" y="3733800"/>
            <a:ext cx="4775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Using </a:t>
            </a:r>
            <a:r>
              <a:rPr lang="en-US" b="1" i="0">
                <a:solidFill>
                  <a:schemeClr val="tx2"/>
                </a:solidFill>
                <a:latin typeface="+mn-lt"/>
              </a:rPr>
              <a:t>Independence</a:t>
            </a:r>
            <a:r>
              <a:rPr lang="en-US" i="0">
                <a:latin typeface="+mn-lt"/>
              </a:rPr>
              <a:t> Assumption:</a:t>
            </a:r>
          </a:p>
        </p:txBody>
      </p:sp>
      <p:graphicFrame>
        <p:nvGraphicFramePr>
          <p:cNvPr id="517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82952"/>
              </p:ext>
            </p:extLst>
          </p:nvPr>
        </p:nvGraphicFramePr>
        <p:xfrm>
          <a:off x="1295400" y="4267200"/>
          <a:ext cx="3886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5" name="Equation" r:id="rId4" imgW="1917700" imgH="444500" progId="Equation.3">
                  <p:embed/>
                </p:oleObj>
              </mc:Choice>
              <mc:Fallback>
                <p:oleObj name="Equation" r:id="rId4" imgW="191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886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94123"/>
              </p:ext>
            </p:extLst>
          </p:nvPr>
        </p:nvGraphicFramePr>
        <p:xfrm>
          <a:off x="1143000" y="17526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6" name="Equation" r:id="rId6" imgW="3136900" imgH="419100" progId="Equation.3">
                  <p:embed/>
                </p:oleObj>
              </mc:Choice>
              <mc:Fallback>
                <p:oleObj name="Equation" r:id="rId6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1676400"/>
            <a:ext cx="2819400" cy="1854200"/>
            <a:chOff x="1872" y="1056"/>
            <a:chExt cx="1776" cy="1168"/>
          </a:xfrm>
        </p:grpSpPr>
        <p:sp>
          <p:nvSpPr>
            <p:cNvPr id="102412" name="AutoShape 7"/>
            <p:cNvSpPr>
              <a:spLocks/>
            </p:cNvSpPr>
            <p:nvPr/>
          </p:nvSpPr>
          <p:spPr bwMode="auto">
            <a:xfrm>
              <a:off x="1872" y="1776"/>
              <a:ext cx="960" cy="448"/>
            </a:xfrm>
            <a:prstGeom prst="borderCallout2">
              <a:avLst>
                <a:gd name="adj1" fmla="val 16069"/>
                <a:gd name="adj2" fmla="val 105000"/>
                <a:gd name="adj3" fmla="val 16069"/>
                <a:gd name="adj4" fmla="val 122083"/>
                <a:gd name="adj5" fmla="val -24556"/>
                <a:gd name="adj6" fmla="val 12937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Constant for each query</a:t>
              </a:r>
              <a:endParaRPr lang="en-US" i="0">
                <a:latin typeface="+mn-lt"/>
              </a:endParaRPr>
            </a:p>
          </p:txBody>
        </p:sp>
        <p:sp>
          <p:nvSpPr>
            <p:cNvPr id="102413" name="Rectangle 8"/>
            <p:cNvSpPr>
              <a:spLocks noChangeArrowheads="1"/>
            </p:cNvSpPr>
            <p:nvPr/>
          </p:nvSpPr>
          <p:spPr bwMode="auto">
            <a:xfrm>
              <a:off x="2832" y="1056"/>
              <a:ext cx="816" cy="57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676400"/>
            <a:ext cx="2805113" cy="1701800"/>
            <a:chOff x="3744" y="1056"/>
            <a:chExt cx="1767" cy="1072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744" y="1056"/>
              <a:ext cx="100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411" name="AutoShape 11"/>
            <p:cNvSpPr>
              <a:spLocks/>
            </p:cNvSpPr>
            <p:nvPr/>
          </p:nvSpPr>
          <p:spPr bwMode="auto">
            <a:xfrm>
              <a:off x="4176" y="1872"/>
              <a:ext cx="1335" cy="256"/>
            </a:xfrm>
            <a:prstGeom prst="borderCallout2">
              <a:avLst>
                <a:gd name="adj1" fmla="val 28125"/>
                <a:gd name="adj2" fmla="val -3597"/>
                <a:gd name="adj3" fmla="val 28125"/>
                <a:gd name="adj4" fmla="val -16778"/>
                <a:gd name="adj5" fmla="val -76954"/>
                <a:gd name="adj6" fmla="val -30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Needs estimation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90600" y="5257800"/>
            <a:ext cx="7162800" cy="874713"/>
            <a:chOff x="624" y="3312"/>
            <a:chExt cx="4512" cy="551"/>
          </a:xfrm>
        </p:grpSpPr>
        <p:graphicFrame>
          <p:nvGraphicFramePr>
            <p:cNvPr id="102408" name="Object 4"/>
            <p:cNvGraphicFramePr>
              <a:graphicFrameLocks noChangeAspect="1"/>
            </p:cNvGraphicFramePr>
            <p:nvPr/>
          </p:nvGraphicFramePr>
          <p:xfrm>
            <a:off x="1056" y="3312"/>
            <a:ext cx="408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77" name="Formel" r:id="rId8" imgW="2362200" imgH="444500" progId="Equation.3">
                    <p:embed/>
                  </p:oleObj>
                </mc:Choice>
                <mc:Fallback>
                  <p:oleObj name="Formel" r:id="rId8" imgW="23622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312"/>
                          <a:ext cx="408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9" name="Text Box 14"/>
            <p:cNvSpPr txBox="1">
              <a:spLocks noChangeArrowheads="1"/>
            </p:cNvSpPr>
            <p:nvPr/>
          </p:nvSpPr>
          <p:spPr bwMode="auto">
            <a:xfrm>
              <a:off x="624" y="3408"/>
              <a:ext cx="4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 smtClean="0">
                  <a:latin typeface="+mn-lt"/>
                </a:rPr>
                <a:t> So </a:t>
              </a:r>
              <a:r>
                <a:rPr lang="en-US" i="0" dirty="0">
                  <a:latin typeface="+mn-lt"/>
                </a:rPr>
                <a:t>: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18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9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47631"/>
              </p:ext>
            </p:extLst>
          </p:nvPr>
        </p:nvGraphicFramePr>
        <p:xfrm>
          <a:off x="990600" y="1296888"/>
          <a:ext cx="6096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" name="Equation" r:id="rId4" imgW="2362200" imgH="444500" progId="Equation.3">
                  <p:embed/>
                </p:oleObj>
              </mc:Choice>
              <mc:Fallback>
                <p:oleObj name="Equation" r:id="rId4" imgW="2362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6888"/>
                        <a:ext cx="6096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974725" y="2404963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Since </a:t>
            </a:r>
            <a:r>
              <a:rPr lang="en-US">
                <a:latin typeface="+mn-lt"/>
              </a:rPr>
              <a:t>x</a:t>
            </a:r>
            <a:r>
              <a:rPr lang="en-US" sz="1400">
                <a:latin typeface="+mn-lt"/>
              </a:rPr>
              <a:t>i</a:t>
            </a:r>
            <a:r>
              <a:rPr lang="en-US">
                <a:latin typeface="+mn-lt"/>
              </a:rPr>
              <a:t> </a:t>
            </a:r>
            <a:r>
              <a:rPr lang="en-US" i="0">
                <a:latin typeface="+mn-lt"/>
              </a:rPr>
              <a:t> is either 0 or 1:</a:t>
            </a:r>
          </a:p>
        </p:txBody>
      </p:sp>
      <p:graphicFrame>
        <p:nvGraphicFramePr>
          <p:cNvPr id="519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27287"/>
              </p:ext>
            </p:extLst>
          </p:nvPr>
        </p:nvGraphicFramePr>
        <p:xfrm>
          <a:off x="1066800" y="2744688"/>
          <a:ext cx="746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" name="Equation" r:id="rId6" imgW="3848100" imgH="469900" progId="Equation.3">
                  <p:embed/>
                </p:oleObj>
              </mc:Choice>
              <mc:Fallback>
                <p:oleObj name="Equation" r:id="rId6" imgW="384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4688"/>
                        <a:ext cx="746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811488"/>
            <a:ext cx="6797675" cy="1295400"/>
            <a:chOff x="614" y="2640"/>
            <a:chExt cx="4282" cy="816"/>
          </a:xfrm>
        </p:grpSpPr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614" y="2640"/>
              <a:ext cx="3805" cy="317"/>
              <a:chOff x="614" y="2640"/>
              <a:chExt cx="3805" cy="317"/>
            </a:xfrm>
          </p:grpSpPr>
          <p:sp>
            <p:nvSpPr>
              <p:cNvPr id="104458" name="Text Box 8"/>
              <p:cNvSpPr txBox="1">
                <a:spLocks noChangeArrowheads="1"/>
              </p:cNvSpPr>
              <p:nvPr/>
            </p:nvSpPr>
            <p:spPr bwMode="auto">
              <a:xfrm>
                <a:off x="614" y="2666"/>
                <a:ext cx="4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i="0" dirty="0">
                    <a:latin typeface="+mn-lt"/>
                  </a:rPr>
                  <a:t> Let </a:t>
                </a:r>
              </a:p>
            </p:txBody>
          </p:sp>
          <p:graphicFrame>
            <p:nvGraphicFramePr>
              <p:cNvPr id="104459" name="Object 5"/>
              <p:cNvGraphicFramePr>
                <a:graphicFrameLocks noChangeAspect="1"/>
              </p:cNvGraphicFramePr>
              <p:nvPr/>
            </p:nvGraphicFramePr>
            <p:xfrm>
              <a:off x="1080" y="2640"/>
              <a:ext cx="1585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3" name="Equation" r:id="rId8" imgW="1219200" imgH="228600" progId="Equation.3">
                      <p:embed/>
                    </p:oleObj>
                  </mc:Choice>
                  <mc:Fallback>
                    <p:oleObj name="Equation" r:id="rId8" imgW="1219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0" y="2640"/>
                            <a:ext cx="1585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60" name="Object 6"/>
              <p:cNvGraphicFramePr>
                <a:graphicFrameLocks noChangeAspect="1"/>
              </p:cNvGraphicFramePr>
              <p:nvPr/>
            </p:nvGraphicFramePr>
            <p:xfrm>
              <a:off x="2752" y="2640"/>
              <a:ext cx="1667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4" name="Equation" r:id="rId10" imgW="1282700" imgH="228600" progId="Equation.3">
                      <p:embed/>
                    </p:oleObj>
                  </mc:Choice>
                  <mc:Fallback>
                    <p:oleObj name="Equation" r:id="rId10" imgW="1282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2" y="2640"/>
                            <a:ext cx="1667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456" name="Text Box 11"/>
            <p:cNvSpPr txBox="1">
              <a:spLocks noChangeArrowheads="1"/>
            </p:cNvSpPr>
            <p:nvPr/>
          </p:nvSpPr>
          <p:spPr bwMode="auto">
            <a:xfrm>
              <a:off x="662" y="3146"/>
              <a:ext cx="3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</a:t>
              </a:r>
              <a:r>
                <a:rPr lang="en-US" sz="2000" i="0">
                  <a:latin typeface="+mn-lt"/>
                </a:rPr>
                <a:t>Assume, for all terms not occuring in the query (</a:t>
              </a:r>
              <a:r>
                <a:rPr lang="en-US" sz="2000">
                  <a:latin typeface="+mn-lt"/>
                </a:rPr>
                <a:t>q</a:t>
              </a:r>
              <a:r>
                <a:rPr lang="en-US" sz="1400">
                  <a:latin typeface="+mn-lt"/>
                </a:rPr>
                <a:t>i</a:t>
              </a:r>
              <a:r>
                <a:rPr lang="en-US" sz="2000">
                  <a:latin typeface="+mn-lt"/>
                </a:rPr>
                <a:t>=0</a:t>
              </a:r>
              <a:r>
                <a:rPr lang="en-US" sz="2000" i="0">
                  <a:latin typeface="+mn-lt"/>
                </a:rPr>
                <a:t>)</a:t>
              </a:r>
              <a:endParaRPr lang="en-US" i="0">
                <a:latin typeface="+mn-lt"/>
              </a:endParaRPr>
            </a:p>
          </p:txBody>
        </p:sp>
        <p:graphicFrame>
          <p:nvGraphicFramePr>
            <p:cNvPr id="104457" name="Object 4"/>
            <p:cNvGraphicFramePr>
              <a:graphicFrameLocks noChangeAspect="1"/>
            </p:cNvGraphicFramePr>
            <p:nvPr/>
          </p:nvGraphicFramePr>
          <p:xfrm>
            <a:off x="4368" y="3168"/>
            <a:ext cx="52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5" name="Formel" r:id="rId12" imgW="419100" imgH="228600" progId="Equation.3">
                    <p:embed/>
                  </p:oleObj>
                </mc:Choice>
                <mc:Fallback>
                  <p:oleObj name="Formel" r:id="rId12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68"/>
                          <a:ext cx="52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9181" name="Rectangle 13" descr="Cork"/>
          <p:cNvSpPr>
            <a:spLocks noChangeArrowheads="1"/>
          </p:cNvSpPr>
          <p:nvPr/>
        </p:nvSpPr>
        <p:spPr bwMode="auto">
          <a:xfrm>
            <a:off x="3429000" y="5335488"/>
            <a:ext cx="2438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>
                <a:latin typeface="+mn-lt"/>
              </a:rPr>
              <a:t>Then...</a:t>
            </a: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19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697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utoUpdateAnimBg="0"/>
      <p:bldP spid="51918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Slides taken from: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Introduction to Information Retrieval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Christopher Manning and Prabhakar Raghavan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905000"/>
            <a:ext cx="2286000" cy="2438400"/>
            <a:chOff x="1296" y="1200"/>
            <a:chExt cx="1440" cy="1536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1920" y="1200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1296" y="2352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2438400"/>
            <a:ext cx="3505200" cy="728663"/>
            <a:chOff x="1152" y="1536"/>
            <a:chExt cx="2208" cy="459"/>
          </a:xfrm>
        </p:grpSpPr>
        <p:sp>
          <p:nvSpPr>
            <p:cNvPr id="106510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1" name="AutoShape 7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5000" y="2438400"/>
            <a:ext cx="3048000" cy="1168400"/>
            <a:chOff x="3600" y="1536"/>
            <a:chExt cx="1920" cy="736"/>
          </a:xfrm>
        </p:grpSpPr>
        <p:sp>
          <p:nvSpPr>
            <p:cNvPr id="106508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9" name="AutoShape 10"/>
            <p:cNvSpPr>
              <a:spLocks/>
            </p:cNvSpPr>
            <p:nvPr/>
          </p:nvSpPr>
          <p:spPr bwMode="auto">
            <a:xfrm>
              <a:off x="4224" y="1824"/>
              <a:ext cx="1296" cy="448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9153"/>
                <a:gd name="adj6" fmla="val -3619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Non-matching query terms</a:t>
              </a:r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4400" y="4267200"/>
            <a:ext cx="3505200" cy="728663"/>
            <a:chOff x="1152" y="1536"/>
            <a:chExt cx="2208" cy="459"/>
          </a:xfrm>
        </p:grpSpPr>
        <p:sp>
          <p:nvSpPr>
            <p:cNvPr id="106506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7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638800" y="4267200"/>
            <a:ext cx="3048000" cy="890588"/>
            <a:chOff x="3552" y="2736"/>
            <a:chExt cx="1920" cy="561"/>
          </a:xfrm>
        </p:grpSpPr>
        <p:sp>
          <p:nvSpPr>
            <p:cNvPr id="106504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5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query terms</a:t>
              </a:r>
            </a:p>
          </p:txBody>
        </p:sp>
      </p:grpSp>
      <p:graphicFrame>
        <p:nvGraphicFramePr>
          <p:cNvPr id="106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94652"/>
              </p:ext>
            </p:extLst>
          </p:nvPr>
        </p:nvGraphicFramePr>
        <p:xfrm>
          <a:off x="1219200" y="1752600"/>
          <a:ext cx="60039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5" name="Formel" r:id="rId4" imgW="2476500" imgH="1219200" progId="Equation.3">
                  <p:embed/>
                </p:oleObj>
              </mc:Choice>
              <mc:Fallback>
                <p:oleObj name="Formel" r:id="rId4" imgW="24765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003925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20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011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4592" y="1717576"/>
            <a:ext cx="1905000" cy="2057400"/>
            <a:chOff x="1824" y="1440"/>
            <a:chExt cx="1200" cy="1296"/>
          </a:xfrm>
        </p:grpSpPr>
        <p:sp>
          <p:nvSpPr>
            <p:cNvPr id="10855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Constant for</a:t>
              </a:r>
            </a:p>
            <a:p>
              <a:pPr algn="ctr"/>
              <a:r>
                <a:rPr lang="en-US" i="0">
                  <a:latin typeface="+mn-lt"/>
                </a:rPr>
                <a:t>each query</a:t>
              </a:r>
            </a:p>
          </p:txBody>
        </p:sp>
        <p:cxnSp>
          <p:nvCxnSpPr>
            <p:cNvPr id="108560" name="AutoShape 6"/>
            <p:cNvCxnSpPr>
              <a:cxnSpLocks noChangeShapeType="1"/>
              <a:stCxn id="108559" idx="1"/>
              <a:endCxn id="10855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38155" y="1488978"/>
            <a:ext cx="3881438" cy="1905001"/>
            <a:chOff x="2979" y="1296"/>
            <a:chExt cx="2445" cy="1200"/>
          </a:xfrm>
        </p:grpSpPr>
        <p:sp>
          <p:nvSpPr>
            <p:cNvPr id="108556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08557" name="AutoShape 9"/>
            <p:cNvCxnSpPr>
              <a:cxnSpLocks noChangeShapeType="1"/>
              <a:stCxn id="108559" idx="3"/>
              <a:endCxn id="108556" idx="2"/>
            </p:cNvCxnSpPr>
            <p:nvPr/>
          </p:nvCxnSpPr>
          <p:spPr bwMode="auto">
            <a:xfrm flipV="1">
              <a:off x="2979" y="2016"/>
              <a:ext cx="1965" cy="4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52392" y="1488976"/>
            <a:ext cx="4038600" cy="3352800"/>
            <a:chOff x="2736" y="1296"/>
            <a:chExt cx="2544" cy="2112"/>
          </a:xfrm>
        </p:grpSpPr>
        <p:sp>
          <p:nvSpPr>
            <p:cNvPr id="108553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4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5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Only quantity to be estimated </a:t>
              </a:r>
            </a:p>
            <a:p>
              <a:pPr algn="ctr"/>
              <a:r>
                <a:rPr lang="en-US" i="0">
                  <a:latin typeface="+mn-lt"/>
                </a:rPr>
                <a:t>for rankings</a:t>
              </a:r>
            </a:p>
          </p:txBody>
        </p:sp>
      </p:grpSp>
      <p:graphicFrame>
        <p:nvGraphicFramePr>
          <p:cNvPr id="108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4878"/>
              </p:ext>
            </p:extLst>
          </p:nvPr>
        </p:nvGraphicFramePr>
        <p:xfrm>
          <a:off x="899592" y="1412776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68" name="Equation" r:id="rId4" imgW="2857500" imgH="444500" progId="Equation.3">
                  <p:embed/>
                </p:oleObj>
              </mc:Choice>
              <mc:Fallback>
                <p:oleObj name="Equation" r:id="rId4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9592" y="4883745"/>
            <a:ext cx="6324600" cy="1425575"/>
            <a:chOff x="624" y="3168"/>
            <a:chExt cx="3984" cy="898"/>
          </a:xfrm>
        </p:grpSpPr>
        <p:sp>
          <p:nvSpPr>
            <p:cNvPr id="108551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2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>
                  <a:latin typeface="+mn-lt"/>
                </a:rPr>
                <a:t> </a:t>
              </a:r>
              <a:r>
                <a:rPr lang="en-US" i="0" dirty="0" smtClean="0">
                  <a:latin typeface="+mn-lt"/>
                </a:rPr>
                <a:t>Optimize Retrieval </a:t>
              </a:r>
              <a:r>
                <a:rPr lang="en-US" i="0" dirty="0">
                  <a:latin typeface="+mn-lt"/>
                </a:rPr>
                <a:t>Status Value:</a:t>
              </a:r>
            </a:p>
          </p:txBody>
        </p:sp>
        <p:graphicFrame>
          <p:nvGraphicFramePr>
            <p:cNvPr id="108552" name="Object 3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069" name="Formel" r:id="rId6" imgW="2781300" imgH="444500" progId="Equation.3">
                    <p:embed/>
                  </p:oleObj>
                </mc:Choice>
                <mc:Fallback>
                  <p:oleObj name="Formel" r:id="rId6" imgW="2781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5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127125" y="1484784"/>
            <a:ext cx="461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All boils down to computing RSV.</a:t>
            </a:r>
          </a:p>
        </p:txBody>
      </p:sp>
      <p:graphicFrame>
        <p:nvGraphicFramePr>
          <p:cNvPr id="1105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7442"/>
              </p:ext>
            </p:extLst>
          </p:nvPr>
        </p:nvGraphicFramePr>
        <p:xfrm>
          <a:off x="1371600" y="1976909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9" name="Equation" r:id="rId4" imgW="2781300" imgH="444500" progId="Equation.3">
                  <p:embed/>
                </p:oleObj>
              </mc:Choice>
              <mc:Fallback>
                <p:oleObj name="Equation" r:id="rId4" imgW="278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76909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17469"/>
              </p:ext>
            </p:extLst>
          </p:nvPr>
        </p:nvGraphicFramePr>
        <p:xfrm>
          <a:off x="1371600" y="3043709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0" name="Equation" r:id="rId6" imgW="889000" imgH="368300" progId="Equation.3">
                  <p:embed/>
                </p:oleObj>
              </mc:Choice>
              <mc:Fallback>
                <p:oleObj name="Equation" r:id="rId6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3709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676400" y="5373216"/>
            <a:ext cx="601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So, how do we compute </a:t>
            </a:r>
            <a:r>
              <a:rPr lang="en-US" dirty="0" err="1">
                <a:latin typeface="+mn-lt"/>
              </a:rPr>
              <a:t>c</a:t>
            </a:r>
            <a:r>
              <a:rPr lang="en-US" sz="1400" dirty="0" err="1">
                <a:latin typeface="+mn-lt"/>
              </a:rPr>
              <a:t>i</a:t>
            </a:r>
            <a:r>
              <a:rPr lang="en-US" dirty="0" err="1">
                <a:latin typeface="+mn-lt"/>
              </a:rPr>
              <a:t>’s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from our data ?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22</a:t>
            </a:fld>
            <a:endParaRPr lang="de-DE" sz="11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31440"/>
              </p:ext>
            </p:extLst>
          </p:nvPr>
        </p:nvGraphicFramePr>
        <p:xfrm>
          <a:off x="1475656" y="4005064"/>
          <a:ext cx="55403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1" name="Formel" r:id="rId8" imgW="2527300" imgH="431800" progId="Equation.3">
                  <p:embed/>
                </p:oleObj>
              </mc:Choice>
              <mc:Fallback>
                <p:oleObj name="Formel" r:id="rId8" imgW="252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55403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2855" y="3123768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query terms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 Find docs containing term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(</a:t>
            </a:r>
            <a:r>
              <a:rPr lang="en-US" dirty="0" smtClean="0">
                <a:sym typeface="Wingdings"/>
              </a:rPr>
              <a:t> inverted index)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For each term 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7508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9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36476"/>
              </p:ext>
            </p:extLst>
          </p:nvPr>
        </p:nvGraphicFramePr>
        <p:xfrm>
          <a:off x="2796208" y="5154513"/>
          <a:ext cx="990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0" name="Equation" r:id="rId6" imgW="457200" imgH="393700" progId="Equation.3">
                  <p:embed/>
                </p:oleObj>
              </mc:Choice>
              <mc:Fallback>
                <p:oleObj name="Equation" r:id="rId6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08" y="5154513"/>
                        <a:ext cx="9906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5854"/>
              </p:ext>
            </p:extLst>
          </p:nvPr>
        </p:nvGraphicFramePr>
        <p:xfrm>
          <a:off x="4091608" y="5154513"/>
          <a:ext cx="1600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1" name="Equation" r:id="rId8" imgW="774700" imgH="419100" progId="Equation.3">
                  <p:embed/>
                </p:oleObj>
              </mc:Choice>
              <mc:Fallback>
                <p:oleObj name="Equation" r:id="rId8" imgW="77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608" y="5154513"/>
                        <a:ext cx="1600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1119808" y="5383113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Estimates: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23</a:t>
            </a:fld>
            <a:endParaRPr lang="de-DE" sz="1200" dirty="0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311007" y="4653136"/>
            <a:ext cx="5300663" cy="473075"/>
            <a:chOff x="1080" y="2640"/>
            <a:chExt cx="3339" cy="298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080" y="2640"/>
            <a:ext cx="158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62" name="Equation" r:id="rId10" imgW="1219200" imgH="228600" progId="Equation.3">
                    <p:embed/>
                  </p:oleObj>
                </mc:Choice>
                <mc:Fallback>
                  <p:oleObj name="Equation" r:id="rId10" imgW="1219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" y="2640"/>
                          <a:ext cx="1585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2752" y="2640"/>
            <a:ext cx="1667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63" name="Equation" r:id="rId12" imgW="1282700" imgH="228600" progId="Equation.3">
                    <p:embed/>
                  </p:oleObj>
                </mc:Choice>
                <mc:Fallback>
                  <p:oleObj name="Equation" r:id="rId12" imgW="1282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" y="2640"/>
                          <a:ext cx="1667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50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For each term </a:t>
            </a:r>
            <a:r>
              <a:rPr lang="en-US">
                <a:latin typeface="+mn-lt"/>
              </a:rPr>
              <a:t>i </a:t>
            </a:r>
            <a:r>
              <a:rPr lang="en-US" i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89850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3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43608" y="4312121"/>
            <a:ext cx="6096000" cy="1781175"/>
            <a:chOff x="720" y="2976"/>
            <a:chExt cx="3840" cy="1122"/>
          </a:xfrm>
        </p:grpSpPr>
        <p:graphicFrame>
          <p:nvGraphicFramePr>
            <p:cNvPr id="112646" name="Object 3"/>
            <p:cNvGraphicFramePr>
              <a:graphicFrameLocks noChangeAspect="1"/>
            </p:cNvGraphicFramePr>
            <p:nvPr/>
          </p:nvGraphicFramePr>
          <p:xfrm>
            <a:off x="1824" y="2976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54" name="Equation" r:id="rId6" imgW="457200" imgH="393700" progId="Equation.3">
                    <p:embed/>
                  </p:oleObj>
                </mc:Choice>
                <mc:Fallback>
                  <p:oleObj name="Equation" r:id="rId6" imgW="457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76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7" name="Object 4"/>
            <p:cNvGraphicFramePr>
              <a:graphicFrameLocks noChangeAspect="1"/>
            </p:cNvGraphicFramePr>
            <p:nvPr/>
          </p:nvGraphicFramePr>
          <p:xfrm>
            <a:off x="2640" y="2976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55" name="Equation" r:id="rId8" imgW="774700" imgH="419100" progId="Equation.3">
                    <p:embed/>
                  </p:oleObj>
                </mc:Choice>
                <mc:Fallback>
                  <p:oleObj name="Equation" r:id="rId8" imgW="7747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976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8" name="Object 5"/>
            <p:cNvGraphicFramePr>
              <a:graphicFrameLocks noChangeAspect="1"/>
            </p:cNvGraphicFramePr>
            <p:nvPr/>
          </p:nvGraphicFramePr>
          <p:xfrm>
            <a:off x="720" y="3504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56" name="Formel" r:id="rId10" imgW="2781300" imgH="431800" progId="Equation.3">
                    <p:embed/>
                  </p:oleObj>
                </mc:Choice>
                <mc:Fallback>
                  <p:oleObj name="Formel" r:id="rId10" imgW="2781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04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9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Estimates:</a:t>
              </a:r>
            </a:p>
          </p:txBody>
        </p:sp>
      </p:grp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879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division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0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55228"/>
              </p:ext>
            </p:extLst>
          </p:nvPr>
        </p:nvGraphicFramePr>
        <p:xfrm>
          <a:off x="611560" y="1556792"/>
          <a:ext cx="740410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93" name="Formel" r:id="rId3" imgW="3378200" imgH="431800" progId="Equation.3">
                  <p:embed/>
                </p:oleObj>
              </mc:Choice>
              <mc:Fallback>
                <p:oleObj name="Formel" r:id="rId3" imgW="337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404101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6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Estimation </a:t>
            </a:r>
            <a:r>
              <a:rPr lang="en-US" dirty="0" smtClean="0">
                <a:latin typeface="+mn-lt"/>
                <a:ea typeface="ＭＳ Ｐゴシック" charset="0"/>
              </a:rPr>
              <a:t>in practice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924800" cy="5328592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non-relevant documents are approximated by the whole </a:t>
            </a:r>
            <a:r>
              <a:rPr lang="en-US" sz="2000" dirty="0" smtClean="0">
                <a:ea typeface="ＭＳ Ｐゴシック" charset="0"/>
              </a:rPr>
              <a:t>collection (</a:t>
            </a:r>
            <a:r>
              <a:rPr lang="en-US" sz="2000" dirty="0" smtClean="0">
                <a:solidFill>
                  <a:srgbClr val="3C8C93"/>
                </a:solidFill>
                <a:ea typeface="ＭＳ Ｐゴシック" charset="0"/>
              </a:rPr>
              <a:t>S=s=0</a:t>
            </a:r>
            <a:r>
              <a:rPr lang="en-US" sz="2000" dirty="0" smtClean="0">
                <a:ea typeface="ＭＳ Ｐゴシック" charset="0"/>
              </a:rPr>
              <a:t>),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(prob. of occurrence </a:t>
            </a:r>
            <a:r>
              <a:rPr lang="en-US" sz="2000" dirty="0" smtClean="0">
                <a:ea typeface="ＭＳ Ｐゴシック" charset="0"/>
              </a:rPr>
              <a:t>term </a:t>
            </a:r>
            <a:r>
              <a:rPr lang="en-US" sz="2000" dirty="0" err="1" smtClean="0"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in </a:t>
            </a:r>
            <a:r>
              <a:rPr lang="en-US" sz="2000" dirty="0">
                <a:ea typeface="ＭＳ Ｐゴシック" charset="0"/>
              </a:rPr>
              <a:t>non-relevant documents for query)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n/N</a:t>
            </a:r>
            <a:r>
              <a:rPr lang="en-US" sz="2000" dirty="0">
                <a:ea typeface="ＭＳ Ｐゴシック" charset="0"/>
              </a:rPr>
              <a:t> and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(1–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)/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log 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 –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n)/n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≈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log(1+ (N </a:t>
            </a:r>
            <a:r>
              <a:rPr lang="mr-IN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–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n)/n) =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N/n =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IDF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r>
              <a:rPr lang="en-US" sz="2000" dirty="0" smtClean="0">
                <a:ea typeface="ＭＳ Ｐゴシック" charset="0"/>
              </a:rPr>
              <a:t>Idea cannot be easily extended 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endParaRPr lang="en-US" sz="20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r>
              <a:rPr lang="en-US" sz="2000" dirty="0" smtClean="0">
                <a:ea typeface="ＭＳ Ｐゴシック" charset="0"/>
              </a:rPr>
              <a:t>Estimate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(probability of occurrence </a:t>
            </a:r>
            <a:r>
              <a:rPr lang="en-US" sz="2000" dirty="0" smtClean="0">
                <a:ea typeface="ＭＳ Ｐゴシック" charset="0"/>
              </a:rPr>
              <a:t>of term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in </a:t>
            </a:r>
            <a:r>
              <a:rPr lang="en-US" sz="2000" dirty="0">
                <a:ea typeface="ＭＳ Ｐゴシック" charset="0"/>
              </a:rPr>
              <a:t>relevant </a:t>
            </a:r>
            <a:r>
              <a:rPr lang="en-US" sz="2000" dirty="0" smtClean="0">
                <a:ea typeface="ＭＳ Ｐゴシック" charset="0"/>
              </a:rPr>
              <a:t>docs):</a:t>
            </a:r>
          </a:p>
          <a:p>
            <a:pPr lvl="1"/>
            <a:r>
              <a:rPr lang="en-US" sz="1800" dirty="0" smtClean="0">
                <a:ea typeface="ＭＳ Ｐゴシック" charset="0"/>
              </a:rPr>
              <a:t>From relevant documents if we know some</a:t>
            </a:r>
          </a:p>
          <a:p>
            <a:pPr lvl="1"/>
            <a:r>
              <a:rPr lang="en-US" sz="1800" dirty="0" smtClean="0">
                <a:ea typeface="ＭＳ Ｐゴシック" charset="0"/>
              </a:rPr>
              <a:t>Use </a:t>
            </a:r>
            <a:r>
              <a:rPr lang="en-US" sz="1800" dirty="0" smtClean="0">
                <a:ea typeface="ＭＳ Ｐゴシック" charset="0"/>
              </a:rPr>
              <a:t>constant </a:t>
            </a:r>
            <a:r>
              <a:rPr lang="en-US" sz="1800" dirty="0" smtClean="0">
                <a:solidFill>
                  <a:srgbClr val="3C8C93"/>
                </a:solidFill>
                <a:ea typeface="ＭＳ Ｐゴシック" charset="0"/>
              </a:rPr>
              <a:t>0.5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smtClean="0">
                <a:ea typeface="ＭＳ Ｐゴシック" charset="0"/>
              </a:rPr>
              <a:t>– </a:t>
            </a:r>
            <a:r>
              <a:rPr lang="en-US" sz="1800" dirty="0">
                <a:ea typeface="ＭＳ Ｐゴシック" charset="0"/>
              </a:rPr>
              <a:t>then just get </a:t>
            </a:r>
            <a:r>
              <a:rPr lang="en-US" sz="1800" dirty="0" err="1">
                <a:ea typeface="ＭＳ Ｐゴシック" charset="0"/>
              </a:rPr>
              <a:t>idf</a:t>
            </a:r>
            <a:r>
              <a:rPr lang="en-US" sz="1800" dirty="0">
                <a:ea typeface="ＭＳ Ｐゴシック" charset="0"/>
              </a:rPr>
              <a:t> weighting of </a:t>
            </a:r>
            <a:r>
              <a:rPr lang="en-US" sz="1800" dirty="0" smtClean="0">
                <a:ea typeface="ＭＳ Ｐゴシック" charset="0"/>
              </a:rPr>
              <a:t>terms </a:t>
            </a:r>
            <a:r>
              <a:rPr lang="en-US" sz="1800" dirty="0" smtClean="0">
                <a:ea typeface="ＭＳ Ｐゴシック" charset="0"/>
              </a:rPr>
              <a:t/>
            </a:r>
            <a:br>
              <a:rPr lang="en-US" sz="1800" dirty="0" smtClean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 smtClean="0">
                <a:ea typeface="ＭＳ Ｐゴシック" charset="0"/>
              </a:rPr>
              <a:t>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1-p</a:t>
            </a:r>
            <a:r>
              <a:rPr lang="en-US" sz="18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smtClean="0">
                <a:ea typeface="ＭＳ Ｐゴシック" charset="0"/>
              </a:rPr>
              <a:t>cancel out)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1800" dirty="0" smtClean="0">
                <a:ea typeface="ＭＳ Ｐゴシック" charset="0"/>
              </a:rPr>
              <a:t>Determin</a:t>
            </a:r>
            <a:r>
              <a:rPr lang="en-US" sz="1800" dirty="0" smtClean="0">
                <a:ea typeface="ＭＳ Ｐゴシック" charset="0"/>
              </a:rPr>
              <a:t>e by exploratory data analysis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</a:t>
            </a:r>
            <a:r>
              <a:rPr lang="en-US" sz="18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en-US" sz="1800" baseline="-25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+ log N/n</a:t>
            </a:r>
          </a:p>
          <a:p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We have a nice theoretical foundation of TF.IDF </a:t>
            </a:r>
            <a:br>
              <a:rPr lang="en-US" sz="20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(in the binary case: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0"/>
              </a:rPr>
              <a:t>TF=1 or TF=0)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5710027"/>
            <a:ext cx="619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B12FF"/>
                </a:solidFill>
              </a:rPr>
              <a:t>Greiff</a:t>
            </a:r>
            <a:r>
              <a:rPr lang="en-US" sz="1100" dirty="0">
                <a:solidFill>
                  <a:srgbClr val="0B12FF"/>
                </a:solidFill>
              </a:rPr>
              <a:t>, Warren R</a:t>
            </a:r>
            <a:r>
              <a:rPr lang="en-US" sz="1100" dirty="0" smtClean="0">
                <a:solidFill>
                  <a:srgbClr val="0B12FF"/>
                </a:solidFill>
              </a:rPr>
              <a:t>., </a:t>
            </a:r>
            <a:r>
              <a:rPr lang="en-US" sz="1100" dirty="0">
                <a:solidFill>
                  <a:srgbClr val="0B12FF"/>
                </a:solidFill>
              </a:rPr>
              <a:t>A Theory of Term Weighting Based on </a:t>
            </a:r>
            <a:r>
              <a:rPr lang="en-US" sz="1100" dirty="0" smtClean="0">
                <a:solidFill>
                  <a:srgbClr val="0B12FF"/>
                </a:solidFill>
              </a:rPr>
              <a:t>Exploratory </a:t>
            </a:r>
            <a:r>
              <a:rPr lang="en-US" sz="1100" dirty="0">
                <a:solidFill>
                  <a:srgbClr val="0B12FF"/>
                </a:solidFill>
              </a:rPr>
              <a:t>Data Analysis. In: Proceedings of the 21st Annual </a:t>
            </a:r>
            <a:r>
              <a:rPr lang="en-US" sz="1100" dirty="0" smtClean="0">
                <a:solidFill>
                  <a:srgbClr val="0B12FF"/>
                </a:solidFill>
              </a:rPr>
              <a:t>International </a:t>
            </a:r>
            <a:r>
              <a:rPr lang="en-US" sz="1100" dirty="0">
                <a:solidFill>
                  <a:srgbClr val="0B12FF"/>
                </a:solidFill>
              </a:rPr>
              <a:t>ACM SIGIR Conference on Research and Development </a:t>
            </a:r>
            <a:r>
              <a:rPr lang="en-US" sz="1100" dirty="0" smtClean="0">
                <a:solidFill>
                  <a:srgbClr val="0B12FF"/>
                </a:solidFill>
              </a:rPr>
              <a:t/>
            </a:r>
            <a:br>
              <a:rPr lang="en-US" sz="1100" dirty="0" smtClean="0">
                <a:solidFill>
                  <a:srgbClr val="0B12FF"/>
                </a:solidFill>
              </a:rPr>
            </a:br>
            <a:r>
              <a:rPr lang="en-US" sz="1100" dirty="0" smtClean="0">
                <a:solidFill>
                  <a:srgbClr val="0B12FF"/>
                </a:solidFill>
              </a:rPr>
              <a:t>in </a:t>
            </a:r>
            <a:r>
              <a:rPr lang="en-US" sz="1100" dirty="0">
                <a:solidFill>
                  <a:srgbClr val="0B12FF"/>
                </a:solidFill>
              </a:rPr>
              <a:t>Information </a:t>
            </a:r>
            <a:r>
              <a:rPr lang="en-US" sz="1100" dirty="0" smtClean="0">
                <a:solidFill>
                  <a:srgbClr val="0B12FF"/>
                </a:solidFill>
              </a:rPr>
              <a:t>Retrieval, pp</a:t>
            </a:r>
            <a:r>
              <a:rPr lang="en-US" sz="1100" dirty="0">
                <a:solidFill>
                  <a:srgbClr val="0B12FF"/>
                </a:solidFill>
              </a:rPr>
              <a:t>. </a:t>
            </a:r>
            <a:r>
              <a:rPr lang="en-US" sz="1100" dirty="0" smtClean="0">
                <a:solidFill>
                  <a:srgbClr val="0B12FF"/>
                </a:solidFill>
              </a:rPr>
              <a:t>11-19, </a:t>
            </a:r>
            <a:r>
              <a:rPr lang="en-US" sz="1100" b="1" dirty="0" smtClean="0">
                <a:solidFill>
                  <a:srgbClr val="FF0000"/>
                </a:solidFill>
              </a:rPr>
              <a:t>1998</a:t>
            </a:r>
            <a:r>
              <a:rPr lang="en-US" sz="1100" dirty="0" smtClean="0">
                <a:solidFill>
                  <a:srgbClr val="0B12FF"/>
                </a:solidFill>
              </a:rPr>
              <a:t>.</a:t>
            </a:r>
            <a:endParaRPr lang="en-US" sz="1100" dirty="0">
              <a:solidFill>
                <a:srgbClr val="0B1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623905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Robertson S.E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., 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Understanding inverse document frequency: On </a:t>
            </a:r>
          </a:p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theoretical arguments for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idf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. J. Doc., 60:503–520,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2004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.</a:t>
            </a:r>
            <a:br>
              <a:rPr lang="en-US" sz="1100" dirty="0">
                <a:solidFill>
                  <a:srgbClr val="0305FF"/>
                </a:solidFill>
                <a:latin typeface="+mn-lt"/>
              </a:rPr>
            </a:b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514481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Karen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Sparck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Jones. 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A statistical interpretation of term specificity and its application in retrieval. In </a:t>
            </a:r>
            <a:r>
              <a:rPr lang="en-US" sz="1100" i="1" dirty="0">
                <a:solidFill>
                  <a:srgbClr val="0305FF"/>
                </a:solidFill>
                <a:latin typeface="+mn-lt"/>
              </a:rPr>
              <a:t>Document retrieval systems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Vol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. 3. Taylor Graham Publishing, London, UK, UK 132-142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. </a:t>
            </a:r>
            <a:r>
              <a:rPr lang="en-US" sz="1100" b="1" dirty="0" smtClean="0">
                <a:solidFill>
                  <a:srgbClr val="FF0000"/>
                </a:solidFill>
              </a:rPr>
              <a:t>1988</a:t>
            </a:r>
            <a:r>
              <a:rPr lang="en-US" sz="1100" dirty="0" smtClean="0">
                <a:solidFill>
                  <a:srgbClr val="0305FF"/>
                </a:solidFill>
              </a:rPr>
              <a:t>.</a:t>
            </a: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4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Iteratively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estimating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305FF"/>
                </a:solidFill>
                <a:ea typeface="ＭＳ Ｐゴシック" charset="0"/>
              </a:rPr>
              <a:t>Expectation Maximization:</a:t>
            </a:r>
            <a:endParaRPr lang="en-US" sz="2400" dirty="0" smtClean="0">
              <a:solidFill>
                <a:srgbClr val="0305FF"/>
              </a:solidFill>
              <a:ea typeface="ＭＳ Ｐゴシック" charset="0"/>
            </a:endParaRP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 smtClean="0">
                <a:ea typeface="ＭＳ Ｐゴシック" charset="0"/>
              </a:rPr>
              <a:t>Assume </a:t>
            </a:r>
            <a:r>
              <a:rPr lang="en-US" sz="2400" dirty="0">
                <a:ea typeface="ＭＳ Ｐゴシック" charset="0"/>
              </a:rPr>
              <a:t>that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constant over all </a:t>
            </a:r>
            <a:r>
              <a:rPr lang="en-US" sz="2400" dirty="0" smtClean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400" baseline="-25000" dirty="0" smtClean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 smtClean="0">
                <a:ea typeface="ＭＳ Ｐゴシック" charset="0"/>
              </a:rPr>
              <a:t>  </a:t>
            </a:r>
            <a:r>
              <a:rPr lang="en-US" sz="2400" dirty="0">
                <a:ea typeface="ＭＳ Ｐゴシック" charset="0"/>
              </a:rPr>
              <a:t>in query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 = 0.5</a:t>
            </a:r>
            <a:r>
              <a:rPr lang="en-US" sz="2000" dirty="0">
                <a:ea typeface="ＭＳ Ｐゴシック" charset="0"/>
              </a:rPr>
              <a:t>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Determine guess of relevant document </a:t>
            </a:r>
            <a:r>
              <a:rPr lang="en-US" sz="2400" dirty="0" smtClean="0">
                <a:ea typeface="ＭＳ Ｐゴシック" charset="0"/>
              </a:rPr>
              <a:t>set from subset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V</a:t>
            </a:r>
            <a:r>
              <a:rPr lang="en-US" sz="2400" dirty="0" smtClean="0">
                <a:ea typeface="ＭＳ Ｐゴシック" charset="0"/>
              </a:rPr>
              <a:t>:</a:t>
            </a:r>
            <a:endParaRPr lang="en-US" sz="2400" dirty="0">
              <a:ea typeface="ＭＳ Ｐゴシック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 is fixed size set of highest ranked documents on this model </a:t>
            </a:r>
            <a:endParaRPr lang="en-US" sz="2000" dirty="0" smtClean="0">
              <a:ea typeface="ＭＳ Ｐゴシック" charset="0"/>
            </a:endParaRP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 smtClean="0">
                <a:ea typeface="ＭＳ Ｐゴシック" charset="0"/>
              </a:rPr>
              <a:t>We need to improve our guesses for </a:t>
            </a:r>
            <a:r>
              <a:rPr lang="en-US" sz="2400" dirty="0" smtClean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400" baseline="-25000" dirty="0" smtClean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 smtClean="0">
                <a:ea typeface="ＭＳ Ｐゴシック" charset="0"/>
              </a:rPr>
              <a:t> and </a:t>
            </a:r>
            <a:r>
              <a:rPr lang="en-US" sz="2400" dirty="0" err="1" smtClean="0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2400" baseline="-25000" dirty="0" err="1" smtClean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 smtClean="0">
                <a:ea typeface="ＭＳ Ｐゴシック" charset="0"/>
              </a:rPr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ea typeface="ＭＳ Ｐゴシック" charset="0"/>
              </a:rPr>
              <a:t>Use </a:t>
            </a:r>
            <a:r>
              <a:rPr lang="en-US" sz="2000" dirty="0">
                <a:ea typeface="ＭＳ Ｐゴシック" charset="0"/>
              </a:rPr>
              <a:t>distribution of </a:t>
            </a:r>
            <a:r>
              <a:rPr lang="en-US" sz="2000" dirty="0" smtClean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000" baseline="-25000" dirty="0" smtClean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in docs in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. Let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be set of documents containing </a:t>
            </a:r>
            <a:r>
              <a:rPr lang="en-US" sz="2000" dirty="0" smtClean="0">
                <a:solidFill>
                  <a:srgbClr val="3C8C93"/>
                </a:solidFill>
                <a:ea typeface="ＭＳ Ｐゴシック" charset="0"/>
              </a:rPr>
              <a:t>q</a:t>
            </a:r>
            <a:r>
              <a:rPr lang="en-US" sz="2000" baseline="-25000" dirty="0" smtClean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</a:t>
            </a:r>
            <a:endParaRPr lang="en-US" sz="2000" dirty="0">
              <a:ea typeface="ＭＳ Ｐゴシック" charset="0"/>
            </a:endParaRPr>
          </a:p>
          <a:p>
            <a:pPr marL="1295400" lvl="2" indent="-381000">
              <a:lnSpc>
                <a:spcPct val="90000"/>
              </a:lnSpc>
            </a:pP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=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 / |V|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 = (</a:t>
            </a: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n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–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|) / (N – |V|)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Go to 2. until </a:t>
            </a:r>
            <a:r>
              <a:rPr lang="en-US" sz="2400" dirty="0" smtClean="0">
                <a:ea typeface="ＭＳ Ｐゴシック" charset="0"/>
              </a:rPr>
              <a:t>convergence </a:t>
            </a:r>
            <a:r>
              <a:rPr lang="en-US" sz="2400" dirty="0">
                <a:ea typeface="ＭＳ Ｐゴシック" charset="0"/>
              </a:rPr>
              <a:t>then return ranking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Probabilistic Relevance Feedback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Guess a preliminary probabilistic description of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 and use it to retrieve a first set of documents V, as above.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Interact with the user to refine the description: learn some definite members of R and NR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 err="1">
                <a:ea typeface="ＭＳ Ｐゴシック" charset="0"/>
              </a:rPr>
              <a:t>Reestimate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 err="1">
                <a:ea typeface="ＭＳ Ｐゴシック" charset="0"/>
              </a:rPr>
              <a:t>r</a:t>
            </a:r>
            <a:r>
              <a:rPr lang="en-US" sz="2400" i="1" baseline="-250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on the basis of these</a:t>
            </a:r>
          </a:p>
          <a:p>
            <a:pPr marL="914400" lvl="1" indent="-457200"/>
            <a:r>
              <a:rPr lang="en-US" sz="2000" dirty="0">
                <a:ea typeface="ＭＳ Ｐゴシック" charset="0"/>
              </a:rPr>
              <a:t>Or can combine new information with original guess (use Bayesian prior):</a:t>
            </a:r>
          </a:p>
          <a:p>
            <a:pPr marL="495300" indent="-495300"/>
            <a:endParaRPr lang="en-US" sz="2400" dirty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endParaRPr lang="en-US" sz="2400" dirty="0" smtClean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r>
              <a:rPr lang="en-US" sz="2400" dirty="0" smtClean="0">
                <a:ea typeface="ＭＳ Ｐゴシック" charset="0"/>
              </a:rPr>
              <a:t>Repeat</a:t>
            </a:r>
            <a:r>
              <a:rPr lang="en-US" sz="2400" dirty="0">
                <a:ea typeface="ＭＳ Ｐゴシック" charset="0"/>
              </a:rPr>
              <a:t>, thus generating a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succession </a:t>
            </a:r>
            <a:r>
              <a:rPr lang="en-US" sz="2400" dirty="0">
                <a:ea typeface="ＭＳ Ｐゴシック" charset="0"/>
              </a:rPr>
              <a:t>of approximations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to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. </a:t>
            </a:r>
          </a:p>
        </p:txBody>
      </p:sp>
      <p:graphicFrame>
        <p:nvGraphicFramePr>
          <p:cNvPr id="120835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1650519"/>
              </p:ext>
            </p:extLst>
          </p:nvPr>
        </p:nvGraphicFramePr>
        <p:xfrm>
          <a:off x="2459608" y="4221088"/>
          <a:ext cx="2184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1" name="Formel" r:id="rId4" imgW="1066800" imgH="406400" progId="Equation.3">
                  <p:embed/>
                </p:oleObj>
              </mc:Choice>
              <mc:Fallback>
                <p:oleObj name="Formel" r:id="rId4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608" y="4221088"/>
                        <a:ext cx="2184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5220072" y="4221088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latin typeface="+mn-lt"/>
                <a:cs typeface="Arial" charset="0"/>
              </a:rPr>
              <a:t>𝜆</a:t>
            </a:r>
            <a:r>
              <a:rPr lang="en-US" dirty="0" smtClean="0">
                <a:latin typeface="+mn-lt"/>
                <a:cs typeface="Arial" charset="0"/>
              </a:rPr>
              <a:t>  </a:t>
            </a:r>
            <a:r>
              <a:rPr lang="en-US" dirty="0">
                <a:latin typeface="+mn-lt"/>
                <a:cs typeface="Arial" charset="0"/>
              </a:rPr>
              <a:t>is 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prior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weight</a:t>
            </a:r>
            <a:endParaRPr lang="el-GR" dirty="0">
              <a:latin typeface="+mn-lt"/>
              <a:cs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5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Indexing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“Learning” from queries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More queries: better results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endParaRPr lang="en-US" b="1" dirty="0" smtClean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p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(</a:t>
            </a:r>
            <a:r>
              <a:rPr lang="en-US" b="1" dirty="0" err="1">
                <a:solidFill>
                  <a:schemeClr val="tx2"/>
                </a:solidFill>
                <a:ea typeface="ＭＳ Ｐゴシック" charset="0"/>
              </a:rPr>
              <a:t>q|x,R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</a:t>
            </a:r>
            <a:r>
              <a:rPr lang="en-US" dirty="0">
                <a:ea typeface="ＭＳ Ｐゴシック" charset="0"/>
              </a:rPr>
              <a:t> - probability that if document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had been deemed relevant, query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 had been asked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The rest of the framework is similar to BIR</a:t>
            </a: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6771"/>
              </p:ext>
            </p:extLst>
          </p:nvPr>
        </p:nvGraphicFramePr>
        <p:xfrm>
          <a:off x="1524000" y="2402458"/>
          <a:ext cx="4586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7" name="Formel" r:id="rId4" imgW="1943100" imgH="419100" progId="Equation.3">
                  <p:embed/>
                </p:oleObj>
              </mc:Choice>
              <mc:Fallback>
                <p:oleObj name="Formel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2458"/>
                        <a:ext cx="4586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8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4" name="AutoShape 2"/>
          <p:cNvSpPr>
            <a:spLocks noChangeArrowheads="1"/>
          </p:cNvSpPr>
          <p:nvPr/>
        </p:nvSpPr>
        <p:spPr bwMode="auto">
          <a:xfrm>
            <a:off x="2286000" y="37338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781800" y="1828800"/>
            <a:ext cx="838200" cy="76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i="0">
                <a:latin typeface="Times New Roman" charset="0"/>
              </a:rPr>
              <a:t>Query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81000"/>
            <a:ext cx="3970338" cy="3886200"/>
            <a:chOff x="576" y="240"/>
            <a:chExt cx="2501" cy="2448"/>
          </a:xfrm>
        </p:grpSpPr>
        <p:sp>
          <p:nvSpPr>
            <p:cNvPr id="417797" name="AutoShape 5"/>
            <p:cNvSpPr>
              <a:spLocks noChangeArrowheads="1"/>
            </p:cNvSpPr>
            <p:nvPr/>
          </p:nvSpPr>
          <p:spPr bwMode="auto">
            <a:xfrm>
              <a:off x="1776" y="2400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798" name="AutoShape 6"/>
            <p:cNvSpPr>
              <a:spLocks noChangeArrowheads="1"/>
            </p:cNvSpPr>
            <p:nvPr/>
          </p:nvSpPr>
          <p:spPr bwMode="auto">
            <a:xfrm>
              <a:off x="576" y="288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95" name="Text Box 7"/>
            <p:cNvSpPr txBox="1">
              <a:spLocks noChangeArrowheads="1"/>
            </p:cNvSpPr>
            <p:nvPr/>
          </p:nvSpPr>
          <p:spPr bwMode="auto">
            <a:xfrm>
              <a:off x="864" y="240"/>
              <a:ext cx="22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document ?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990600"/>
            <a:ext cx="5638800" cy="1295400"/>
            <a:chOff x="576" y="624"/>
            <a:chExt cx="3552" cy="816"/>
          </a:xfrm>
        </p:grpSpPr>
        <p:sp>
          <p:nvSpPr>
            <p:cNvPr id="18490" name="AutoShape 9"/>
            <p:cNvSpPr>
              <a:spLocks noChangeArrowheads="1"/>
            </p:cNvSpPr>
            <p:nvPr/>
          </p:nvSpPr>
          <p:spPr bwMode="auto">
            <a:xfrm>
              <a:off x="3744" y="1152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AutoShape 10"/>
            <p:cNvSpPr>
              <a:spLocks noChangeArrowheads="1"/>
            </p:cNvSpPr>
            <p:nvPr/>
          </p:nvSpPr>
          <p:spPr bwMode="auto">
            <a:xfrm>
              <a:off x="576" y="624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Text Box 11"/>
            <p:cNvSpPr txBox="1">
              <a:spLocks noChangeArrowheads="1"/>
            </p:cNvSpPr>
            <p:nvPr/>
          </p:nvSpPr>
          <p:spPr bwMode="auto">
            <a:xfrm>
              <a:off x="950" y="633"/>
              <a:ext cx="19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Times New Roman" charset="0"/>
                </a:rPr>
                <a:t>How exact is the </a:t>
              </a:r>
            </a:p>
            <a:p>
              <a:r>
                <a:rPr lang="en-US" sz="2000" i="0" dirty="0">
                  <a:latin typeface="Times New Roman" charset="0"/>
                </a:rPr>
                <a:t>representation of the query ?</a:t>
              </a:r>
            </a:p>
          </p:txBody>
        </p:sp>
      </p:grp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4038600" y="2743200"/>
            <a:ext cx="2514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400800" y="3505200"/>
            <a:ext cx="2209800" cy="2895600"/>
            <a:chOff x="4032" y="2208"/>
            <a:chExt cx="1392" cy="1824"/>
          </a:xfrm>
        </p:grpSpPr>
        <p:sp>
          <p:nvSpPr>
            <p:cNvPr id="18485" name="Oval 14"/>
            <p:cNvSpPr>
              <a:spLocks noChangeArrowheads="1"/>
            </p:cNvSpPr>
            <p:nvPr/>
          </p:nvSpPr>
          <p:spPr bwMode="auto">
            <a:xfrm>
              <a:off x="4032" y="3216"/>
              <a:ext cx="1392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15"/>
            <p:cNvSpPr>
              <a:spLocks noChangeArrowheads="1"/>
            </p:cNvSpPr>
            <p:nvPr/>
          </p:nvSpPr>
          <p:spPr bwMode="auto">
            <a:xfrm>
              <a:off x="4224" y="3408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16"/>
            <p:cNvSpPr>
              <a:spLocks noChangeArrowheads="1"/>
            </p:cNvSpPr>
            <p:nvPr/>
          </p:nvSpPr>
          <p:spPr bwMode="auto">
            <a:xfrm>
              <a:off x="4656" y="340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8" name="AutoShape 17"/>
            <p:cNvCxnSpPr>
              <a:cxnSpLocks noChangeShapeType="1"/>
              <a:stCxn id="18452" idx="2"/>
              <a:endCxn id="18487" idx="0"/>
            </p:cNvCxnSpPr>
            <p:nvPr/>
          </p:nvCxnSpPr>
          <p:spPr bwMode="auto">
            <a:xfrm rot="16200000" flipH="1">
              <a:off x="4368" y="2880"/>
              <a:ext cx="960" cy="9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AutoShape 18"/>
            <p:cNvCxnSpPr>
              <a:cxnSpLocks noChangeShapeType="1"/>
              <a:stCxn id="18451" idx="2"/>
              <a:endCxn id="18486" idx="0"/>
            </p:cNvCxnSpPr>
            <p:nvPr/>
          </p:nvCxnSpPr>
          <p:spPr bwMode="auto">
            <a:xfrm rot="5400000">
              <a:off x="3912" y="2664"/>
              <a:ext cx="1200" cy="2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304800"/>
            <a:ext cx="2954338" cy="3810000"/>
            <a:chOff x="3072" y="192"/>
            <a:chExt cx="1861" cy="2400"/>
          </a:xfrm>
        </p:grpSpPr>
        <p:sp>
          <p:nvSpPr>
            <p:cNvPr id="18482" name="AutoShape 20"/>
            <p:cNvSpPr>
              <a:spLocks noChangeArrowheads="1"/>
            </p:cNvSpPr>
            <p:nvPr/>
          </p:nvSpPr>
          <p:spPr bwMode="auto">
            <a:xfrm>
              <a:off x="3072" y="2304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AutoShape 21"/>
            <p:cNvSpPr>
              <a:spLocks noChangeArrowheads="1"/>
            </p:cNvSpPr>
            <p:nvPr/>
          </p:nvSpPr>
          <p:spPr bwMode="auto">
            <a:xfrm>
              <a:off x="3216" y="240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22"/>
            <p:cNvSpPr txBox="1">
              <a:spLocks noChangeArrowheads="1"/>
            </p:cNvSpPr>
            <p:nvPr/>
          </p:nvSpPr>
          <p:spPr bwMode="auto">
            <a:xfrm>
              <a:off x="3600" y="192"/>
              <a:ext cx="1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well is query </a:t>
              </a:r>
            </a:p>
            <a:p>
              <a:r>
                <a:rPr lang="en-US" sz="2000" i="0">
                  <a:latin typeface="Times New Roman" charset="0"/>
                </a:rPr>
                <a:t>matched to data?</a:t>
              </a:r>
            </a:p>
          </p:txBody>
        </p:sp>
      </p:grp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8382000" y="2286000"/>
            <a:ext cx="304800" cy="3276600"/>
          </a:xfrm>
          <a:prstGeom prst="curvedLeftArrow">
            <a:avLst>
              <a:gd name="adj1" fmla="val 215000"/>
              <a:gd name="adj2" fmla="val 430000"/>
              <a:gd name="adj3" fmla="val 33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105400" y="914400"/>
            <a:ext cx="3387725" cy="1600200"/>
            <a:chOff x="3216" y="576"/>
            <a:chExt cx="2134" cy="1008"/>
          </a:xfrm>
        </p:grpSpPr>
        <p:sp>
          <p:nvSpPr>
            <p:cNvPr id="18479" name="AutoShape 25"/>
            <p:cNvSpPr>
              <a:spLocks noChangeArrowheads="1"/>
            </p:cNvSpPr>
            <p:nvPr/>
          </p:nvSpPr>
          <p:spPr bwMode="auto">
            <a:xfrm>
              <a:off x="4896" y="1104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AutoShape 26"/>
            <p:cNvSpPr>
              <a:spLocks noChangeArrowheads="1"/>
            </p:cNvSpPr>
            <p:nvPr/>
          </p:nvSpPr>
          <p:spPr bwMode="auto">
            <a:xfrm>
              <a:off x="3216" y="576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Text Box 27"/>
            <p:cNvSpPr txBox="1">
              <a:spLocks noChangeArrowheads="1"/>
            </p:cNvSpPr>
            <p:nvPr/>
          </p:nvSpPr>
          <p:spPr bwMode="auto">
            <a:xfrm>
              <a:off x="3590" y="585"/>
              <a:ext cx="17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relevant is the result</a:t>
              </a:r>
            </a:p>
            <a:p>
              <a:r>
                <a:rPr lang="en-US" sz="2000" i="0">
                  <a:latin typeface="Times New Roman" charset="0"/>
                </a:rPr>
                <a:t>to the query ?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14400" y="4572000"/>
            <a:ext cx="4681538" cy="1781175"/>
            <a:chOff x="576" y="2976"/>
            <a:chExt cx="2949" cy="1122"/>
          </a:xfrm>
        </p:grpSpPr>
        <p:sp>
          <p:nvSpPr>
            <p:cNvPr id="18471" name="Rectangle 29"/>
            <p:cNvSpPr>
              <a:spLocks noChangeArrowheads="1"/>
            </p:cNvSpPr>
            <p:nvPr/>
          </p:nvSpPr>
          <p:spPr bwMode="auto">
            <a:xfrm>
              <a:off x="720" y="3312"/>
              <a:ext cx="52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Rectangle 30"/>
            <p:cNvSpPr>
              <a:spLocks noChangeArrowheads="1"/>
            </p:cNvSpPr>
            <p:nvPr/>
          </p:nvSpPr>
          <p:spPr bwMode="auto">
            <a:xfrm>
              <a:off x="1056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31"/>
            <p:cNvSpPr>
              <a:spLocks noChangeArrowheads="1"/>
            </p:cNvSpPr>
            <p:nvPr/>
          </p:nvSpPr>
          <p:spPr bwMode="auto">
            <a:xfrm>
              <a:off x="1152" y="3504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32"/>
            <p:cNvSpPr>
              <a:spLocks noChangeArrowheads="1"/>
            </p:cNvSpPr>
            <p:nvPr/>
          </p:nvSpPr>
          <p:spPr bwMode="auto">
            <a:xfrm>
              <a:off x="1488" y="3072"/>
              <a:ext cx="288" cy="5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33"/>
            <p:cNvSpPr>
              <a:spLocks noChangeArrowheads="1"/>
            </p:cNvSpPr>
            <p:nvPr/>
          </p:nvSpPr>
          <p:spPr bwMode="auto">
            <a:xfrm>
              <a:off x="1536" y="3360"/>
              <a:ext cx="28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34"/>
            <p:cNvSpPr>
              <a:spLocks noChangeArrowheads="1"/>
            </p:cNvSpPr>
            <p:nvPr/>
          </p:nvSpPr>
          <p:spPr bwMode="auto">
            <a:xfrm>
              <a:off x="1584" y="3456"/>
              <a:ext cx="4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35"/>
            <p:cNvSpPr>
              <a:spLocks noChangeArrowheads="1"/>
            </p:cNvSpPr>
            <p:nvPr/>
          </p:nvSpPr>
          <p:spPr bwMode="auto">
            <a:xfrm>
              <a:off x="576" y="2976"/>
              <a:ext cx="1680" cy="1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36"/>
            <p:cNvSpPr txBox="1">
              <a:spLocks noChangeArrowheads="1"/>
            </p:cNvSpPr>
            <p:nvPr/>
          </p:nvSpPr>
          <p:spPr bwMode="auto">
            <a:xfrm>
              <a:off x="2064" y="3840"/>
              <a:ext cx="1461" cy="25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collection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19200" y="3009900"/>
            <a:ext cx="2578100" cy="2552700"/>
            <a:chOff x="768" y="1896"/>
            <a:chExt cx="1632" cy="1608"/>
          </a:xfrm>
        </p:grpSpPr>
        <p:cxnSp>
          <p:nvCxnSpPr>
            <p:cNvPr id="18465" name="AutoShape 38"/>
            <p:cNvCxnSpPr>
              <a:cxnSpLocks noChangeShapeType="1"/>
              <a:stCxn id="18472" idx="0"/>
              <a:endCxn id="18462" idx="2"/>
            </p:cNvCxnSpPr>
            <p:nvPr/>
          </p:nvCxnSpPr>
          <p:spPr bwMode="auto">
            <a:xfrm rot="5400000" flipH="1">
              <a:off x="672" y="2640"/>
              <a:ext cx="1008" cy="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39"/>
            <p:cNvCxnSpPr>
              <a:cxnSpLocks noChangeShapeType="1"/>
              <a:stCxn id="18471" idx="0"/>
              <a:endCxn id="18461" idx="1"/>
            </p:cNvCxnSpPr>
            <p:nvPr/>
          </p:nvCxnSpPr>
          <p:spPr bwMode="auto">
            <a:xfrm rot="5400000" flipH="1">
              <a:off x="216" y="2544"/>
              <a:ext cx="1320" cy="216"/>
            </a:xfrm>
            <a:prstGeom prst="curvedConnector4">
              <a:avLst>
                <a:gd name="adj1" fmla="val 49093"/>
                <a:gd name="adj2" fmla="val 16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40"/>
            <p:cNvCxnSpPr>
              <a:cxnSpLocks noChangeShapeType="1"/>
              <a:stCxn id="18473" idx="0"/>
              <a:endCxn id="18460" idx="3"/>
            </p:cNvCxnSpPr>
            <p:nvPr/>
          </p:nvCxnSpPr>
          <p:spPr bwMode="auto">
            <a:xfrm rot="-5400000">
              <a:off x="612" y="2580"/>
              <a:ext cx="1608" cy="240"/>
            </a:xfrm>
            <a:prstGeom prst="curvedConnector4">
              <a:avLst>
                <a:gd name="adj1" fmla="val 49255"/>
                <a:gd name="adj2" fmla="val 16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41"/>
            <p:cNvCxnSpPr>
              <a:cxnSpLocks noChangeShapeType="1"/>
              <a:stCxn id="18474" idx="0"/>
              <a:endCxn id="18463" idx="1"/>
            </p:cNvCxnSpPr>
            <p:nvPr/>
          </p:nvCxnSpPr>
          <p:spPr bwMode="auto">
            <a:xfrm rot="-5400000">
              <a:off x="1045" y="2483"/>
              <a:ext cx="1176" cy="1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AutoShape 42"/>
            <p:cNvCxnSpPr>
              <a:cxnSpLocks noChangeShapeType="1"/>
              <a:stCxn id="18475" idx="0"/>
              <a:endCxn id="18459" idx="2"/>
            </p:cNvCxnSpPr>
            <p:nvPr/>
          </p:nvCxnSpPr>
          <p:spPr bwMode="auto">
            <a:xfrm rot="-5400000">
              <a:off x="1248" y="2592"/>
              <a:ext cx="1200" cy="33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43"/>
            <p:cNvCxnSpPr>
              <a:cxnSpLocks noChangeShapeType="1"/>
              <a:stCxn id="18476" idx="0"/>
              <a:endCxn id="18464" idx="3"/>
            </p:cNvCxnSpPr>
            <p:nvPr/>
          </p:nvCxnSpPr>
          <p:spPr bwMode="auto">
            <a:xfrm rot="-5400000">
              <a:off x="1380" y="2436"/>
              <a:ext cx="1464" cy="576"/>
            </a:xfrm>
            <a:prstGeom prst="curvedConnector4">
              <a:avLst>
                <a:gd name="adj1" fmla="val 49181"/>
                <a:gd name="adj2" fmla="val 1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19200" y="2971800"/>
            <a:ext cx="2590800" cy="457200"/>
            <a:chOff x="768" y="1872"/>
            <a:chExt cx="1632" cy="288"/>
          </a:xfrm>
        </p:grpSpPr>
        <p:sp>
          <p:nvSpPr>
            <p:cNvPr id="18459" name="Rectangle 45"/>
            <p:cNvSpPr>
              <a:spLocks noChangeArrowheads="1"/>
            </p:cNvSpPr>
            <p:nvPr/>
          </p:nvSpPr>
          <p:spPr bwMode="auto">
            <a:xfrm>
              <a:off x="1632" y="2112"/>
              <a:ext cx="768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46"/>
            <p:cNvSpPr>
              <a:spLocks noChangeArrowheads="1"/>
            </p:cNvSpPr>
            <p:nvPr/>
          </p:nvSpPr>
          <p:spPr bwMode="auto">
            <a:xfrm>
              <a:off x="76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47"/>
            <p:cNvSpPr>
              <a:spLocks noChangeArrowheads="1"/>
            </p:cNvSpPr>
            <p:nvPr/>
          </p:nvSpPr>
          <p:spPr bwMode="auto">
            <a:xfrm>
              <a:off x="76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48"/>
            <p:cNvSpPr>
              <a:spLocks noChangeArrowheads="1"/>
            </p:cNvSpPr>
            <p:nvPr/>
          </p:nvSpPr>
          <p:spPr bwMode="auto">
            <a:xfrm>
              <a:off x="768" y="211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Rectangle 49"/>
            <p:cNvSpPr>
              <a:spLocks noChangeArrowheads="1"/>
            </p:cNvSpPr>
            <p:nvPr/>
          </p:nvSpPr>
          <p:spPr bwMode="auto">
            <a:xfrm>
              <a:off x="162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50"/>
            <p:cNvSpPr>
              <a:spLocks noChangeArrowheads="1"/>
            </p:cNvSpPr>
            <p:nvPr/>
          </p:nvSpPr>
          <p:spPr bwMode="auto">
            <a:xfrm>
              <a:off x="162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066800" y="2209800"/>
            <a:ext cx="2905125" cy="1524000"/>
            <a:chOff x="672" y="1392"/>
            <a:chExt cx="1830" cy="960"/>
          </a:xfrm>
        </p:grpSpPr>
        <p:sp>
          <p:nvSpPr>
            <p:cNvPr id="18457" name="Rectangle 52"/>
            <p:cNvSpPr>
              <a:spLocks noChangeArrowheads="1"/>
            </p:cNvSpPr>
            <p:nvPr/>
          </p:nvSpPr>
          <p:spPr bwMode="auto">
            <a:xfrm>
              <a:off x="672" y="1728"/>
              <a:ext cx="181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53"/>
            <p:cNvSpPr txBox="1">
              <a:spLocks noChangeArrowheads="1"/>
            </p:cNvSpPr>
            <p:nvPr/>
          </p:nvSpPr>
          <p:spPr bwMode="auto">
            <a:xfrm>
              <a:off x="720" y="1392"/>
              <a:ext cx="1782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Representation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343400" y="1676400"/>
            <a:ext cx="2438400" cy="914400"/>
            <a:chOff x="2736" y="1056"/>
            <a:chExt cx="1536" cy="576"/>
          </a:xfrm>
        </p:grpSpPr>
        <p:sp>
          <p:nvSpPr>
            <p:cNvPr id="18454" name="Rectangle 55"/>
            <p:cNvSpPr>
              <a:spLocks noChangeArrowheads="1"/>
            </p:cNvSpPr>
            <p:nvPr/>
          </p:nvSpPr>
          <p:spPr bwMode="auto">
            <a:xfrm>
              <a:off x="2784" y="1536"/>
              <a:ext cx="816" cy="9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AutoShape 56"/>
            <p:cNvCxnSpPr>
              <a:cxnSpLocks noChangeShapeType="1"/>
              <a:stCxn id="417795" idx="1"/>
              <a:endCxn id="18454" idx="3"/>
            </p:cNvCxnSpPr>
            <p:nvPr/>
          </p:nvCxnSpPr>
          <p:spPr bwMode="auto">
            <a:xfrm rot="10800000" flipV="1">
              <a:off x="3600" y="1392"/>
              <a:ext cx="672" cy="19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6" name="Text Box 57"/>
            <p:cNvSpPr txBox="1">
              <a:spLocks noChangeArrowheads="1"/>
            </p:cNvSpPr>
            <p:nvPr/>
          </p:nvSpPr>
          <p:spPr bwMode="auto">
            <a:xfrm>
              <a:off x="2736" y="1056"/>
              <a:ext cx="932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latin typeface="Times New Roman" charset="0"/>
                </a:rPr>
                <a:t>Query </a:t>
              </a:r>
            </a:p>
            <a:p>
              <a:r>
                <a:rPr lang="en-US" sz="1800" i="0">
                  <a:latin typeface="Times New Roman" charset="0"/>
                </a:rPr>
                <a:t>representation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791200" y="3276600"/>
            <a:ext cx="2590800" cy="1920875"/>
            <a:chOff x="3648" y="2064"/>
            <a:chExt cx="1632" cy="1210"/>
          </a:xfrm>
        </p:grpSpPr>
        <p:sp>
          <p:nvSpPr>
            <p:cNvPr id="18450" name="Rectangle 59"/>
            <p:cNvSpPr>
              <a:spLocks noChangeArrowheads="1"/>
            </p:cNvSpPr>
            <p:nvPr/>
          </p:nvSpPr>
          <p:spPr bwMode="auto">
            <a:xfrm>
              <a:off x="4272" y="2064"/>
              <a:ext cx="1008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60"/>
            <p:cNvSpPr>
              <a:spLocks noChangeArrowheads="1"/>
            </p:cNvSpPr>
            <p:nvPr/>
          </p:nvSpPr>
          <p:spPr bwMode="auto">
            <a:xfrm>
              <a:off x="4368" y="216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61"/>
            <p:cNvSpPr>
              <a:spLocks noChangeArrowheads="1"/>
            </p:cNvSpPr>
            <p:nvPr/>
          </p:nvSpPr>
          <p:spPr bwMode="auto">
            <a:xfrm>
              <a:off x="4512" y="240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2"/>
            <p:cNvSpPr txBox="1">
              <a:spLocks noChangeArrowheads="1"/>
            </p:cNvSpPr>
            <p:nvPr/>
          </p:nvSpPr>
          <p:spPr bwMode="auto">
            <a:xfrm>
              <a:off x="3648" y="2832"/>
              <a:ext cx="614" cy="44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Query</a:t>
              </a:r>
            </a:p>
            <a:p>
              <a:r>
                <a:rPr lang="en-US" sz="2000" i="0">
                  <a:latin typeface="Times New Roman" charset="0"/>
                </a:rPr>
                <a:t>Answer</a:t>
              </a:r>
            </a:p>
          </p:txBody>
        </p:sp>
      </p:grpSp>
      <p:sp>
        <p:nvSpPr>
          <p:cNvPr id="18449" name="Rectangle 63"/>
          <p:cNvSpPr>
            <a:spLocks noChangeArrowheads="1"/>
          </p:cNvSpPr>
          <p:nvPr/>
        </p:nvSpPr>
        <p:spPr bwMode="auto">
          <a:xfrm>
            <a:off x="3733800" y="4495800"/>
            <a:ext cx="1981200" cy="10668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TYPICAL IR</a:t>
            </a:r>
          </a:p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PROBLEM</a:t>
            </a:r>
          </a:p>
        </p:txBody>
      </p:sp>
      <p:sp>
        <p:nvSpPr>
          <p:cNvPr id="65" name="Foliennummernplatzhalter 3"/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3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447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5" grpId="0" animBg="1" autoUpdateAnimBg="0"/>
      <p:bldP spid="417804" grpId="0" animBg="1"/>
      <p:bldP spid="4178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0" name="Rectangle 3"/>
          <p:cNvSpPr>
            <a:spLocks noChangeArrowheads="1"/>
          </p:cNvSpPr>
          <p:nvPr/>
        </p:nvSpPr>
        <p:spPr bwMode="auto">
          <a:xfrm>
            <a:off x="1371600" y="4617368"/>
            <a:ext cx="2209800" cy="6838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6751" name="Line 4"/>
          <p:cNvSpPr>
            <a:spLocks noChangeShapeType="1"/>
          </p:cNvSpPr>
          <p:nvPr/>
        </p:nvSpPr>
        <p:spPr bwMode="auto">
          <a:xfrm flipH="1" flipV="1">
            <a:off x="2209800" y="3855368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2" name="Line 5"/>
          <p:cNvSpPr>
            <a:spLocks noChangeShapeType="1"/>
          </p:cNvSpPr>
          <p:nvPr/>
        </p:nvSpPr>
        <p:spPr bwMode="auto">
          <a:xfrm flipV="1">
            <a:off x="2438400" y="3702968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3" name="Line 6"/>
          <p:cNvSpPr>
            <a:spLocks noChangeShapeType="1"/>
          </p:cNvSpPr>
          <p:nvPr/>
        </p:nvSpPr>
        <p:spPr bwMode="auto">
          <a:xfrm flipV="1">
            <a:off x="2438400" y="408396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3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Binary Independence </a:t>
            </a:r>
            <a:r>
              <a:rPr lang="en-US" dirty="0">
                <a:ea typeface="ＭＳ Ｐゴシック" charset="0"/>
              </a:rPr>
              <a:t>Retrieval </a:t>
            </a: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>Binary </a:t>
            </a: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Independence </a:t>
            </a:r>
            <a:r>
              <a:rPr lang="en-US" dirty="0" smtClean="0">
                <a:ea typeface="ＭＳ Ｐゴシック" charset="0"/>
              </a:rPr>
              <a:t>Indexing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2133600" y="1340768"/>
            <a:ext cx="641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BIR</a:t>
            </a:r>
            <a:endParaRPr lang="en-US" b="1" i="0" u="sng" dirty="0" smtClean="0">
              <a:latin typeface="+mn-lt"/>
            </a:endParaRPr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6400800" y="1340768"/>
            <a:ext cx="546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0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BII</a:t>
            </a:r>
            <a:endParaRPr lang="en-US" i="0" smtClean="0">
              <a:latin typeface="+mn-lt"/>
            </a:endParaRPr>
          </a:p>
        </p:txBody>
      </p:sp>
      <p:graphicFrame>
        <p:nvGraphicFramePr>
          <p:cNvPr id="1167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20743"/>
              </p:ext>
            </p:extLst>
          </p:nvPr>
        </p:nvGraphicFramePr>
        <p:xfrm>
          <a:off x="1260475" y="3398168"/>
          <a:ext cx="3498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3" name="Equation" r:id="rId4" imgW="1943100" imgH="419100" progId="Equation.3">
                  <p:embed/>
                </p:oleObj>
              </mc:Choice>
              <mc:Fallback>
                <p:oleObj name="Equation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398168"/>
                        <a:ext cx="3498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8598"/>
              </p:ext>
            </p:extLst>
          </p:nvPr>
        </p:nvGraphicFramePr>
        <p:xfrm>
          <a:off x="5257800" y="3550568"/>
          <a:ext cx="3497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4" name="Formel" r:id="rId6" imgW="1943100" imgH="419100" progId="Equation.3">
                  <p:embed/>
                </p:oleObj>
              </mc:Choice>
              <mc:Fallback>
                <p:oleObj name="Formel" r:id="rId6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50568"/>
                        <a:ext cx="3497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10200" y="3931568"/>
            <a:ext cx="2133600" cy="1143000"/>
            <a:chOff x="3360" y="2784"/>
            <a:chExt cx="1344" cy="720"/>
          </a:xfrm>
        </p:grpSpPr>
        <p:sp>
          <p:nvSpPr>
            <p:cNvPr id="116746" name="Rectangle 13"/>
            <p:cNvSpPr>
              <a:spLocks noChangeArrowheads="1"/>
            </p:cNvSpPr>
            <p:nvPr/>
          </p:nvSpPr>
          <p:spPr bwMode="auto">
            <a:xfrm>
              <a:off x="3360" y="3216"/>
              <a:ext cx="1344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6747" name="Line 14"/>
            <p:cNvSpPr>
              <a:spLocks noChangeShapeType="1"/>
            </p:cNvSpPr>
            <p:nvPr/>
          </p:nvSpPr>
          <p:spPr bwMode="auto">
            <a:xfrm flipH="1" flipV="1">
              <a:off x="3744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8" name="Line 15"/>
            <p:cNvSpPr>
              <a:spLocks noChangeShapeType="1"/>
            </p:cNvSpPr>
            <p:nvPr/>
          </p:nvSpPr>
          <p:spPr bwMode="auto">
            <a:xfrm flipV="1">
              <a:off x="4032" y="278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9" name="Line 16"/>
            <p:cNvSpPr>
              <a:spLocks noChangeShapeType="1"/>
            </p:cNvSpPr>
            <p:nvPr/>
          </p:nvSpPr>
          <p:spPr bwMode="auto">
            <a:xfrm flipV="1">
              <a:off x="4032" y="302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6744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102768"/>
            <a:ext cx="3810000" cy="4495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Many Documents,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One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document representation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query (representation)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6745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2768"/>
            <a:ext cx="38100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One Document,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Many Queries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document</a:t>
            </a: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61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PRP and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BIR/BII: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lessons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Getting reasonable approximations of probabilities is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Simple methods work only with restrictive 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terms not in query do not affect the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accent2"/>
                </a:solidFill>
                <a:ea typeface="ＭＳ Ｐゴシック" charset="0"/>
              </a:rPr>
              <a:t>boolean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representation of documents/queries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document relevance values are independent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of these assumptions can be removed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3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next slides are based on a </a:t>
            </a:r>
            <a:r>
              <a:rPr lang="en-US" dirty="0"/>
              <a:t>presentation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"An </a:t>
            </a:r>
            <a:r>
              <a:rPr lang="en-US" dirty="0"/>
              <a:t>Overview of Bayesian Network-based Retrieval Models" by Juan Manuel </a:t>
            </a:r>
            <a:r>
              <a:rPr lang="en-US" dirty="0" err="1"/>
              <a:t>Fernández</a:t>
            </a:r>
            <a:r>
              <a:rPr lang="en-US" dirty="0"/>
              <a:t> </a:t>
            </a:r>
            <a:r>
              <a:rPr lang="en-US" dirty="0" smtClean="0"/>
              <a:t>Luna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in IR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Inference </a:t>
            </a:r>
            <a:r>
              <a:rPr lang="en-US" dirty="0">
                <a:ea typeface="ＭＳ Ｐゴシック" charset="0"/>
              </a:rPr>
              <a:t>Network </a:t>
            </a:r>
            <a:r>
              <a:rPr lang="en-US" dirty="0" smtClean="0">
                <a:ea typeface="ＭＳ Ｐゴシック" charset="0"/>
              </a:rPr>
              <a:t>Model</a:t>
            </a:r>
          </a:p>
          <a:p>
            <a:pPr lvl="1" eaLnBrk="1" hangingPunct="1"/>
            <a:endParaRPr lang="en-US" dirty="0" smtClean="0">
              <a:ea typeface="ＭＳ Ｐゴシック" charset="0"/>
            </a:endParaRPr>
          </a:p>
          <a:p>
            <a:pPr lvl="1" eaLnBrk="1" hangingPunct="1"/>
            <a:endParaRPr lang="en-US" dirty="0" smtClean="0">
              <a:ea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</a:rPr>
              <a:t>Belief </a:t>
            </a:r>
            <a:r>
              <a:rPr lang="en-US" dirty="0">
                <a:ea typeface="ＭＳ Ｐゴシック" charset="0"/>
              </a:rPr>
              <a:t>Network </a:t>
            </a:r>
            <a:r>
              <a:rPr lang="en-US" dirty="0" smtClean="0">
                <a:ea typeface="ＭＳ Ｐゴシック" charset="0"/>
              </a:rPr>
              <a:t>Model</a:t>
            </a:r>
          </a:p>
          <a:p>
            <a:pPr lvl="1" eaLnBrk="1" hangingPunct="1"/>
            <a:endParaRPr lang="en-US" dirty="0" smtClean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</a:rPr>
              <a:t>Bayesian </a:t>
            </a:r>
            <a:r>
              <a:rPr lang="en-US" dirty="0">
                <a:ea typeface="ＭＳ Ｐゴシック" charset="0"/>
              </a:rPr>
              <a:t>Network Retrieval </a:t>
            </a:r>
            <a:r>
              <a:rPr lang="en-US" dirty="0" smtClean="0">
                <a:ea typeface="ＭＳ Ｐゴシック" charset="0"/>
              </a:rPr>
              <a:t>Model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/>
              <a:t>Some subsequent </a:t>
            </a:r>
            <a:r>
              <a:rPr lang="en-US" sz="1800" dirty="0"/>
              <a:t>slides are based on a presentation </a:t>
            </a:r>
            <a:r>
              <a:rPr lang="en-US" sz="1800" dirty="0" smtClean="0"/>
              <a:t> "</a:t>
            </a:r>
            <a:r>
              <a:rPr lang="en-US" sz="1800" dirty="0"/>
              <a:t>An Overview of Bayesian Network-based Retrieval Models" by Juan Manuel </a:t>
            </a:r>
            <a:r>
              <a:rPr lang="en-US" sz="1800" dirty="0" err="1"/>
              <a:t>Fernández</a:t>
            </a:r>
            <a:r>
              <a:rPr lang="en-US" sz="1800" dirty="0"/>
              <a:t> </a:t>
            </a:r>
            <a:r>
              <a:rPr lang="en-US" sz="1800" dirty="0" smtClean="0"/>
              <a:t>Luna</a:t>
            </a:r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411760" y="1700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305FF"/>
                </a:solidFill>
              </a:rPr>
              <a:t>Howard Turtle</a:t>
            </a:r>
            <a:r>
              <a:rPr lang="en-US" sz="1200" dirty="0">
                <a:solidFill>
                  <a:srgbClr val="0305FF"/>
                </a:solidFill>
              </a:rPr>
              <a:t>, and W. Bruce Croft</a:t>
            </a:r>
            <a:r>
              <a:rPr lang="en-US" sz="1200" dirty="0" smtClean="0">
                <a:solidFill>
                  <a:srgbClr val="0305FF"/>
                </a:solidFill>
              </a:rPr>
              <a:t>.  </a:t>
            </a:r>
            <a:r>
              <a:rPr lang="en-US" sz="1200" dirty="0" smtClean="0">
                <a:solidFill>
                  <a:srgbClr val="0305FF"/>
                </a:solidFill>
              </a:rPr>
              <a:t>Inference </a:t>
            </a:r>
            <a:r>
              <a:rPr lang="en-US" sz="1200" dirty="0">
                <a:solidFill>
                  <a:srgbClr val="0305FF"/>
                </a:solidFill>
              </a:rPr>
              <a:t>networks for document retrieval. </a:t>
            </a:r>
            <a:r>
              <a:rPr lang="en-US" sz="1200" dirty="0" smtClean="0">
                <a:solidFill>
                  <a:srgbClr val="0305FF"/>
                </a:solidFill>
              </a:rPr>
              <a:t>In</a:t>
            </a:r>
            <a:r>
              <a:rPr lang="en-US" sz="1200" dirty="0">
                <a:solidFill>
                  <a:srgbClr val="0305FF"/>
                </a:solidFill>
              </a:rPr>
              <a:t> </a:t>
            </a:r>
            <a:r>
              <a:rPr lang="en-US" sz="1200" i="1" dirty="0">
                <a:solidFill>
                  <a:srgbClr val="0305FF"/>
                </a:solidFill>
              </a:rPr>
              <a:t>Proc. SIGIR</a:t>
            </a:r>
            <a:r>
              <a:rPr lang="en-US" sz="1200" dirty="0">
                <a:solidFill>
                  <a:srgbClr val="0305FF"/>
                </a:solidFill>
              </a:rPr>
              <a:t>, pp. 1-24. ACM Press</a:t>
            </a:r>
            <a:r>
              <a:rPr lang="en-US" sz="1200" dirty="0" smtClean="0">
                <a:solidFill>
                  <a:srgbClr val="0305FF"/>
                </a:solidFill>
              </a:rPr>
              <a:t>. </a:t>
            </a:r>
            <a:r>
              <a:rPr lang="en-US" sz="1200" b="1" dirty="0">
                <a:solidFill>
                  <a:srgbClr val="FF0000"/>
                </a:solidFill>
              </a:rPr>
              <a:t>1989</a:t>
            </a:r>
            <a:r>
              <a:rPr lang="en-US" sz="1200" dirty="0">
                <a:solidFill>
                  <a:srgbClr val="0305FF"/>
                </a:solidFill>
              </a:rPr>
              <a:t>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21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Howard Turtle, and W. Bruce Croft</a:t>
            </a:r>
            <a:r>
              <a:rPr lang="en-US" sz="1200" dirty="0" smtClean="0">
                <a:solidFill>
                  <a:srgbClr val="0B12FF"/>
                </a:solidFill>
              </a:rPr>
              <a:t>. </a:t>
            </a:r>
            <a:r>
              <a:rPr lang="en-US" sz="1200" dirty="0" smtClean="0">
                <a:solidFill>
                  <a:srgbClr val="0B12FF"/>
                </a:solidFill>
              </a:rPr>
              <a:t>Evaluation </a:t>
            </a:r>
            <a:r>
              <a:rPr lang="en-US" sz="1200" dirty="0">
                <a:solidFill>
                  <a:srgbClr val="0B12FF"/>
                </a:solidFill>
              </a:rPr>
              <a:t>of an inference network-based retrieval model. </a:t>
            </a:r>
            <a:r>
              <a:rPr lang="en-US" sz="1200" i="1" dirty="0" smtClean="0">
                <a:solidFill>
                  <a:srgbClr val="0B12FF"/>
                </a:solidFill>
              </a:rPr>
              <a:t>TOIS</a:t>
            </a:r>
            <a:r>
              <a:rPr lang="en-US" sz="1200" dirty="0">
                <a:solidFill>
                  <a:srgbClr val="0B12FF"/>
                </a:solidFill>
              </a:rPr>
              <a:t> </a:t>
            </a:r>
            <a:r>
              <a:rPr lang="en-US" sz="1200" dirty="0" smtClean="0">
                <a:solidFill>
                  <a:srgbClr val="0B12FF"/>
                </a:solidFill>
              </a:rPr>
              <a:t>9 </a:t>
            </a:r>
            <a:r>
              <a:rPr lang="en-US" sz="1200" dirty="0">
                <a:solidFill>
                  <a:srgbClr val="0B12FF"/>
                </a:solidFill>
              </a:rPr>
              <a:t>(3): 187-222. </a:t>
            </a:r>
            <a:r>
              <a:rPr lang="en-US" sz="1200" b="1" dirty="0">
                <a:solidFill>
                  <a:srgbClr val="FF0000"/>
                </a:solidFill>
              </a:rPr>
              <a:t>1991</a:t>
            </a:r>
            <a:r>
              <a:rPr lang="en-US" sz="1200" dirty="0">
                <a:solidFill>
                  <a:srgbClr val="0B12FF"/>
                </a:solidFill>
              </a:rPr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30265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Berthier A. N. Ribeiro and Richard </a:t>
            </a:r>
            <a:r>
              <a:rPr lang="en-US" sz="1200" dirty="0" err="1" smtClean="0">
                <a:solidFill>
                  <a:srgbClr val="0305FF"/>
                </a:solidFill>
                <a:latin typeface="+mn-lt"/>
              </a:rPr>
              <a:t>Muntz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. 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A belief network model for IR. In </a:t>
            </a:r>
            <a:r>
              <a:rPr lang="en-US" sz="1200" i="1" dirty="0">
                <a:solidFill>
                  <a:srgbClr val="0305FF"/>
                </a:solidFill>
                <a:latin typeface="+mn-lt"/>
              </a:rPr>
              <a:t>Proceedings of the 19th annual international ACM SIGIR conference on Research and development in information retrieval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(SIGIR '96). ACM, New York, NY, USA, 253-260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</a:rPr>
              <a:t>1996</a:t>
            </a:r>
            <a:r>
              <a:rPr lang="en-US" sz="1200" dirty="0" smtClean="0">
                <a:solidFill>
                  <a:srgbClr val="0305FF"/>
                </a:solidFill>
              </a:rPr>
              <a:t>.</a:t>
            </a: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43556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</a:rPr>
              <a:t>Luis </a:t>
            </a:r>
            <a:r>
              <a:rPr lang="en-US" sz="1200" dirty="0" err="1">
                <a:solidFill>
                  <a:srgbClr val="0B12FF"/>
                </a:solidFill>
              </a:rPr>
              <a:t>M.de</a:t>
            </a:r>
            <a:r>
              <a:rPr lang="en-US" sz="1200" dirty="0">
                <a:solidFill>
                  <a:srgbClr val="0B12FF"/>
                </a:solidFill>
              </a:rPr>
              <a:t> Campos, Juan </a:t>
            </a:r>
            <a:r>
              <a:rPr lang="en-US" sz="1200" dirty="0" err="1">
                <a:solidFill>
                  <a:srgbClr val="0B12FF"/>
                </a:solidFill>
              </a:rPr>
              <a:t>M.Fernández</a:t>
            </a:r>
            <a:r>
              <a:rPr lang="en-US" sz="1200" dirty="0">
                <a:solidFill>
                  <a:srgbClr val="0B12FF"/>
                </a:solidFill>
              </a:rPr>
              <a:t>-Luna, Juan </a:t>
            </a:r>
            <a:r>
              <a:rPr lang="en-US" sz="1200" dirty="0" err="1">
                <a:solidFill>
                  <a:srgbClr val="0B12FF"/>
                </a:solidFill>
              </a:rPr>
              <a:t>F.Huete</a:t>
            </a:r>
            <a:r>
              <a:rPr lang="en-US" sz="1200" dirty="0">
                <a:solidFill>
                  <a:srgbClr val="0B12FF"/>
                </a:solidFill>
              </a:rPr>
              <a:t>, Clustering terms in the Bayesian network retrieval model: a new approach with two term-layers, Applied Soft Computing, Volume 4, Issue 2, Pages 149-158, May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  <a:r>
              <a:rPr lang="en-US" sz="1200" dirty="0">
                <a:solidFill>
                  <a:srgbClr val="0B1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6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Inference Network Model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1043608" y="1412776"/>
            <a:ext cx="7162800" cy="2209800"/>
            <a:chOff x="720" y="1248"/>
            <a:chExt cx="4512" cy="1392"/>
          </a:xfrm>
        </p:grpSpPr>
        <p:sp>
          <p:nvSpPr>
            <p:cNvPr id="71741" name="AutoShape 4"/>
            <p:cNvSpPr>
              <a:spLocks noChangeArrowheads="1"/>
            </p:cNvSpPr>
            <p:nvPr/>
          </p:nvSpPr>
          <p:spPr bwMode="auto">
            <a:xfrm>
              <a:off x="720" y="1248"/>
              <a:ext cx="4512" cy="1392"/>
            </a:xfrm>
            <a:prstGeom prst="flowChartAlternate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2" name="Text Box 5"/>
            <p:cNvSpPr txBox="1">
              <a:spLocks noChangeArrowheads="1"/>
            </p:cNvSpPr>
            <p:nvPr/>
          </p:nvSpPr>
          <p:spPr bwMode="auto">
            <a:xfrm>
              <a:off x="806" y="1257"/>
              <a:ext cx="1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Document Network</a:t>
              </a:r>
            </a:p>
          </p:txBody>
        </p:sp>
      </p:grpSp>
      <p:grpSp>
        <p:nvGrpSpPr>
          <p:cNvPr id="71683" name="Group 6"/>
          <p:cNvGrpSpPr>
            <a:grpSpLocks/>
          </p:cNvGrpSpPr>
          <p:nvPr/>
        </p:nvGrpSpPr>
        <p:grpSpPr bwMode="auto">
          <a:xfrm>
            <a:off x="1043608" y="4155976"/>
            <a:ext cx="6781800" cy="1600200"/>
            <a:chOff x="720" y="2976"/>
            <a:chExt cx="4272" cy="1008"/>
          </a:xfrm>
        </p:grpSpPr>
        <p:sp>
          <p:nvSpPr>
            <p:cNvPr id="71739" name="AutoShape 7"/>
            <p:cNvSpPr>
              <a:spLocks noChangeArrowheads="1"/>
            </p:cNvSpPr>
            <p:nvPr/>
          </p:nvSpPr>
          <p:spPr bwMode="auto">
            <a:xfrm>
              <a:off x="720" y="2976"/>
              <a:ext cx="4272" cy="1008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0" name="Text Box 8"/>
            <p:cNvSpPr txBox="1">
              <a:spLocks noChangeArrowheads="1"/>
            </p:cNvSpPr>
            <p:nvPr/>
          </p:nvSpPr>
          <p:spPr bwMode="auto">
            <a:xfrm>
              <a:off x="816" y="3696"/>
              <a:ext cx="1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Query Network</a:t>
              </a:r>
            </a:p>
          </p:txBody>
        </p:sp>
      </p:grpSp>
      <p:sp>
        <p:nvSpPr>
          <p:cNvPr id="71684" name="Line 9"/>
          <p:cNvSpPr>
            <a:spLocks noChangeShapeType="1"/>
          </p:cNvSpPr>
          <p:nvPr/>
        </p:nvSpPr>
        <p:spPr bwMode="auto">
          <a:xfrm>
            <a:off x="1043608" y="3927376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20006" y="1984275"/>
            <a:ext cx="3886200" cy="3352800"/>
            <a:chOff x="1680" y="1584"/>
            <a:chExt cx="2448" cy="2112"/>
          </a:xfrm>
        </p:grpSpPr>
        <p:sp>
          <p:nvSpPr>
            <p:cNvPr id="71737" name="AutoShape 11"/>
            <p:cNvSpPr>
              <a:spLocks noChangeArrowheads="1"/>
            </p:cNvSpPr>
            <p:nvPr/>
          </p:nvSpPr>
          <p:spPr bwMode="auto">
            <a:xfrm>
              <a:off x="1680" y="1584"/>
              <a:ext cx="2256" cy="912"/>
            </a:xfrm>
            <a:prstGeom prst="cloudCallout">
              <a:avLst>
                <a:gd name="adj1" fmla="val -26819"/>
                <a:gd name="adj2" fmla="val -72699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 dirty="0">
                  <a:latin typeface="+mn-lt"/>
                </a:rPr>
                <a:t>Large, but</a:t>
              </a:r>
            </a:p>
            <a:p>
              <a:r>
                <a:rPr lang="en-US" sz="2000" i="0" dirty="0">
                  <a:latin typeface="+mn-lt"/>
                </a:rPr>
                <a:t>Compute </a:t>
              </a:r>
              <a:r>
                <a:rPr lang="en-US" sz="2000" b="1" i="0" dirty="0">
                  <a:latin typeface="+mn-lt"/>
                </a:rPr>
                <a:t>once</a:t>
              </a:r>
              <a:r>
                <a:rPr lang="en-US" sz="2000" i="0" dirty="0">
                  <a:latin typeface="+mn-lt"/>
                </a:rPr>
                <a:t> for each </a:t>
              </a:r>
            </a:p>
            <a:p>
              <a:r>
                <a:rPr lang="en-US" sz="2000" i="0" dirty="0">
                  <a:latin typeface="+mn-lt"/>
                </a:rPr>
                <a:t>document collection</a:t>
              </a:r>
            </a:p>
          </p:txBody>
        </p:sp>
        <p:sp>
          <p:nvSpPr>
            <p:cNvPr id="71738" name="AutoShape 12"/>
            <p:cNvSpPr>
              <a:spLocks noChangeArrowheads="1"/>
            </p:cNvSpPr>
            <p:nvPr/>
          </p:nvSpPr>
          <p:spPr bwMode="auto">
            <a:xfrm>
              <a:off x="1824" y="2976"/>
              <a:ext cx="2304" cy="720"/>
            </a:xfrm>
            <a:prstGeom prst="cloudCallout">
              <a:avLst>
                <a:gd name="adj1" fmla="val -48435"/>
                <a:gd name="adj2" fmla="val 60694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Small, compute once for</a:t>
              </a:r>
            </a:p>
            <a:p>
              <a:r>
                <a:rPr lang="en-US" sz="2000" b="1" i="0">
                  <a:latin typeface="+mn-lt"/>
                </a:rPr>
                <a:t>every</a:t>
              </a:r>
              <a:r>
                <a:rPr lang="en-US" sz="2000" i="0">
                  <a:latin typeface="+mn-lt"/>
                </a:rPr>
                <a:t> query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00808" y="1717576"/>
            <a:ext cx="6096000" cy="1676400"/>
            <a:chOff x="1008" y="1440"/>
            <a:chExt cx="3840" cy="1056"/>
          </a:xfrm>
        </p:grpSpPr>
        <p:cxnSp>
          <p:nvCxnSpPr>
            <p:cNvPr id="71717" name="AutoShape 14"/>
            <p:cNvCxnSpPr>
              <a:cxnSpLocks noChangeShapeType="1"/>
              <a:stCxn id="71722" idx="4"/>
              <a:endCxn id="71725" idx="0"/>
            </p:cNvCxnSpPr>
            <p:nvPr/>
          </p:nvCxnSpPr>
          <p:spPr bwMode="auto">
            <a:xfrm>
              <a:off x="110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8" name="AutoShape 15"/>
            <p:cNvCxnSpPr>
              <a:cxnSpLocks noChangeShapeType="1"/>
              <a:stCxn id="71724" idx="4"/>
              <a:endCxn id="71726" idx="0"/>
            </p:cNvCxnSpPr>
            <p:nvPr/>
          </p:nvCxnSpPr>
          <p:spPr bwMode="auto">
            <a:xfrm>
              <a:off x="158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9" name="AutoShape 16"/>
            <p:cNvCxnSpPr>
              <a:cxnSpLocks noChangeShapeType="1"/>
              <a:stCxn id="71725" idx="4"/>
              <a:endCxn id="71728" idx="0"/>
            </p:cNvCxnSpPr>
            <p:nvPr/>
          </p:nvCxnSpPr>
          <p:spPr bwMode="auto">
            <a:xfrm>
              <a:off x="110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0" name="AutoShape 17"/>
            <p:cNvCxnSpPr>
              <a:cxnSpLocks noChangeShapeType="1"/>
              <a:stCxn id="71726" idx="4"/>
              <a:endCxn id="71729" idx="0"/>
            </p:cNvCxnSpPr>
            <p:nvPr/>
          </p:nvCxnSpPr>
          <p:spPr bwMode="auto">
            <a:xfrm>
              <a:off x="158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721" name="Group 18"/>
            <p:cNvGrpSpPr>
              <a:grpSpLocks/>
            </p:cNvGrpSpPr>
            <p:nvPr/>
          </p:nvGrpSpPr>
          <p:grpSpPr bwMode="auto">
            <a:xfrm>
              <a:off x="1008" y="1440"/>
              <a:ext cx="3840" cy="1056"/>
              <a:chOff x="1008" y="1440"/>
              <a:chExt cx="3840" cy="1056"/>
            </a:xfrm>
          </p:grpSpPr>
          <p:sp>
            <p:nvSpPr>
              <p:cNvPr id="71722" name="AutoShape 19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>
                    <a:latin typeface="+mn-lt"/>
                  </a:rPr>
                  <a:t>d1</a:t>
                </a:r>
              </a:p>
            </p:txBody>
          </p:sp>
          <p:sp>
            <p:nvSpPr>
              <p:cNvPr id="71723" name="AutoShape 20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>
                    <a:latin typeface="+mn-lt"/>
                  </a:rPr>
                  <a:t>d</a:t>
                </a:r>
                <a:r>
                  <a:rPr lang="en-US" sz="2000" dirty="0" err="1">
                    <a:latin typeface="+mn-lt"/>
                  </a:rPr>
                  <a:t>n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4" name="AutoShape 21"/>
              <p:cNvSpPr>
                <a:spLocks noChangeArrowheads="1"/>
              </p:cNvSpPr>
              <p:nvPr/>
            </p:nvSpPr>
            <p:spPr bwMode="auto">
              <a:xfrm>
                <a:off x="1488" y="1488"/>
                <a:ext cx="192" cy="192"/>
              </a:xfrm>
              <a:prstGeom prst="flowChartConnector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d2</a:t>
                </a:r>
              </a:p>
            </p:txBody>
          </p:sp>
          <p:sp>
            <p:nvSpPr>
              <p:cNvPr id="71725" name="AutoShape 22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smtClean="0">
                    <a:latin typeface="+mn-lt"/>
                  </a:rPr>
                  <a:t>r1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6" name="AutoShape 23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smtClean="0">
                    <a:latin typeface="+mn-lt"/>
                  </a:rPr>
                  <a:t>r2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7" name="AutoShape 24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 smtClean="0">
                    <a:latin typeface="+mn-lt"/>
                  </a:rPr>
                  <a:t>r</a:t>
                </a:r>
                <a:r>
                  <a:rPr lang="en-US" sz="2000" dirty="0" err="1" smtClean="0">
                    <a:latin typeface="+mn-lt"/>
                  </a:rPr>
                  <a:t>n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8" name="AutoShape 2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smtClean="0">
                    <a:latin typeface="+mn-lt"/>
                  </a:rPr>
                  <a:t>t1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29" name="AutoShape 2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i="0" dirty="0" smtClean="0">
                    <a:latin typeface="+mn-lt"/>
                  </a:rPr>
                  <a:t>2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30" name="AutoShape 27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i="0" dirty="0" smtClean="0">
                    <a:latin typeface="+mn-lt"/>
                  </a:rPr>
                  <a:t>3</a:t>
                </a:r>
                <a:endParaRPr lang="en-US" sz="2000" i="0" dirty="0">
                  <a:latin typeface="+mn-lt"/>
                </a:endParaRPr>
              </a:p>
            </p:txBody>
          </p:sp>
          <p:sp>
            <p:nvSpPr>
              <p:cNvPr id="71731" name="AutoShape 28"/>
              <p:cNvSpPr>
                <a:spLocks noChangeArrowheads="1"/>
              </p:cNvSpPr>
              <p:nvPr/>
            </p:nvSpPr>
            <p:spPr bwMode="auto">
              <a:xfrm>
                <a:off x="4080" y="2208"/>
                <a:ext cx="192" cy="192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 dirty="0" err="1" smtClean="0">
                    <a:latin typeface="+mn-lt"/>
                  </a:rPr>
                  <a:t>t</a:t>
                </a:r>
                <a:r>
                  <a:rPr lang="en-US" sz="2000" dirty="0" err="1" smtClean="0">
                    <a:latin typeface="+mn-lt"/>
                  </a:rPr>
                  <a:t>k</a:t>
                </a:r>
                <a:endParaRPr lang="en-US" sz="2000" i="0" dirty="0">
                  <a:latin typeface="+mn-lt"/>
                </a:endParaRPr>
              </a:p>
            </p:txBody>
          </p:sp>
          <p:cxnSp>
            <p:nvCxnSpPr>
              <p:cNvPr id="71732" name="AutoShape 29"/>
              <p:cNvCxnSpPr>
                <a:cxnSpLocks noChangeShapeType="1"/>
                <a:stCxn id="71723" idx="4"/>
                <a:endCxn id="71727" idx="0"/>
              </p:cNvCxnSpPr>
              <p:nvPr/>
            </p:nvCxnSpPr>
            <p:spPr bwMode="auto">
              <a:xfrm>
                <a:off x="4752" y="1632"/>
                <a:ext cx="0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3" name="AutoShape 30"/>
              <p:cNvCxnSpPr>
                <a:cxnSpLocks noChangeShapeType="1"/>
                <a:stCxn id="71725" idx="4"/>
                <a:endCxn id="71730" idx="0"/>
              </p:cNvCxnSpPr>
              <p:nvPr/>
            </p:nvCxnSpPr>
            <p:spPr bwMode="auto">
              <a:xfrm>
                <a:off x="1104" y="2016"/>
                <a:ext cx="1680" cy="2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4" name="AutoShape 31"/>
              <p:cNvCxnSpPr>
                <a:cxnSpLocks noChangeShapeType="1"/>
                <a:stCxn id="71726" idx="4"/>
                <a:endCxn id="71728" idx="0"/>
              </p:cNvCxnSpPr>
              <p:nvPr/>
            </p:nvCxnSpPr>
            <p:spPr bwMode="auto">
              <a:xfrm flipH="1">
                <a:off x="1248" y="2016"/>
                <a:ext cx="336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5" name="AutoShape 32"/>
              <p:cNvCxnSpPr>
                <a:cxnSpLocks noChangeShapeType="1"/>
                <a:stCxn id="71727" idx="4"/>
                <a:endCxn id="71730" idx="0"/>
              </p:cNvCxnSpPr>
              <p:nvPr/>
            </p:nvCxnSpPr>
            <p:spPr bwMode="auto">
              <a:xfrm flipH="1">
                <a:off x="2784" y="2064"/>
                <a:ext cx="1968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6" name="AutoShape 33"/>
              <p:cNvCxnSpPr>
                <a:cxnSpLocks noChangeShapeType="1"/>
                <a:stCxn id="71727" idx="4"/>
                <a:endCxn id="71731" idx="0"/>
              </p:cNvCxnSpPr>
              <p:nvPr/>
            </p:nvCxnSpPr>
            <p:spPr bwMode="auto">
              <a:xfrm flipH="1">
                <a:off x="4176" y="2064"/>
                <a:ext cx="576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008933" y="1731864"/>
            <a:ext cx="3365500" cy="1089025"/>
            <a:chOff x="1958" y="1449"/>
            <a:chExt cx="2120" cy="686"/>
          </a:xfrm>
        </p:grpSpPr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2006" y="1449"/>
              <a:ext cx="10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</a:t>
              </a:r>
              <a:r>
                <a:rPr lang="en-US" sz="2000">
                  <a:latin typeface="+mn-lt"/>
                </a:rPr>
                <a:t>i -</a:t>
              </a:r>
              <a:r>
                <a:rPr lang="en-US" sz="2000" i="0">
                  <a:latin typeface="+mn-lt"/>
                </a:rPr>
                <a:t>documents</a:t>
              </a:r>
            </a:p>
          </p:txBody>
        </p:sp>
        <p:sp>
          <p:nvSpPr>
            <p:cNvPr id="71716" name="Text Box 36"/>
            <p:cNvSpPr txBox="1">
              <a:spLocks noChangeArrowheads="1"/>
            </p:cNvSpPr>
            <p:nvPr/>
          </p:nvSpPr>
          <p:spPr bwMode="auto">
            <a:xfrm>
              <a:off x="1958" y="1689"/>
              <a:ext cx="21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 err="1" smtClean="0">
                  <a:latin typeface="+mn-lt"/>
                </a:rPr>
                <a:t>r</a:t>
              </a:r>
              <a:r>
                <a:rPr lang="en-US" sz="2000" dirty="0" err="1" smtClean="0">
                  <a:latin typeface="+mn-lt"/>
                </a:rPr>
                <a:t>i</a:t>
              </a:r>
              <a:r>
                <a:rPr lang="en-US" sz="2000" i="0" dirty="0" smtClean="0">
                  <a:latin typeface="+mn-lt"/>
                </a:rPr>
                <a:t> </a:t>
              </a:r>
              <a:r>
                <a:rPr lang="en-US" sz="2000" i="0" dirty="0">
                  <a:latin typeface="+mn-lt"/>
                </a:rPr>
                <a:t>- document representations</a:t>
              </a:r>
            </a:p>
            <a:p>
              <a:r>
                <a:rPr lang="en-US" sz="2000" i="0" dirty="0" err="1">
                  <a:latin typeface="+mn-lt"/>
                </a:rPr>
                <a:t>t</a:t>
              </a:r>
              <a:r>
                <a:rPr lang="en-US" sz="2000" dirty="0" err="1" smtClean="0">
                  <a:latin typeface="+mn-lt"/>
                </a:rPr>
                <a:t>i</a:t>
              </a:r>
              <a:r>
                <a:rPr lang="en-US" sz="2000" i="0" dirty="0" smtClean="0">
                  <a:latin typeface="+mn-lt"/>
                </a:rPr>
                <a:t> </a:t>
              </a:r>
              <a:r>
                <a:rPr lang="en-US" sz="2000" i="0" dirty="0">
                  <a:latin typeface="+mn-lt"/>
                </a:rPr>
                <a:t>- </a:t>
              </a:r>
              <a:r>
                <a:rPr lang="en-US" sz="2000" i="0" dirty="0" smtClean="0">
                  <a:latin typeface="+mn-lt"/>
                </a:rPr>
                <a:t>“terms”</a:t>
              </a:r>
              <a:endParaRPr lang="en-US" sz="2000" i="0" dirty="0">
                <a:latin typeface="+mn-lt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377614" y="1950940"/>
            <a:ext cx="1066801" cy="757238"/>
            <a:chOff x="4080" y="1587"/>
            <a:chExt cx="672" cy="477"/>
          </a:xfrm>
        </p:grpSpPr>
        <p:sp>
          <p:nvSpPr>
            <p:cNvPr id="71713" name="AutoShape 38"/>
            <p:cNvSpPr>
              <a:spLocks noChangeArrowheads="1"/>
            </p:cNvSpPr>
            <p:nvPr/>
          </p:nvSpPr>
          <p:spPr bwMode="auto">
            <a:xfrm>
              <a:off x="4080" y="1824"/>
              <a:ext cx="240" cy="240"/>
            </a:xfrm>
            <a:prstGeom prst="flowChartConnector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 dirty="0" err="1" smtClean="0">
                  <a:latin typeface="+mn-lt"/>
                </a:rPr>
                <a:t>r</a:t>
              </a:r>
              <a:r>
                <a:rPr lang="en-US" sz="2000" dirty="0" err="1" smtClean="0">
                  <a:latin typeface="+mn-lt"/>
                </a:rPr>
                <a:t>n</a:t>
              </a:r>
              <a:r>
                <a:rPr lang="en-US" sz="2000" dirty="0">
                  <a:latin typeface="+mn-lt"/>
                </a:rPr>
                <a:t>’</a:t>
              </a:r>
              <a:endParaRPr lang="en-US" sz="2000" i="0" dirty="0">
                <a:latin typeface="+mn-lt"/>
              </a:endParaRPr>
            </a:p>
          </p:txBody>
        </p:sp>
        <p:cxnSp>
          <p:nvCxnSpPr>
            <p:cNvPr id="71714" name="AutoShape 39"/>
            <p:cNvCxnSpPr>
              <a:cxnSpLocks noChangeShapeType="1"/>
              <a:stCxn id="71723" idx="4"/>
              <a:endCxn id="71713" idx="0"/>
            </p:cNvCxnSpPr>
            <p:nvPr/>
          </p:nvCxnSpPr>
          <p:spPr bwMode="auto">
            <a:xfrm flipH="1">
              <a:off x="4200" y="1587"/>
              <a:ext cx="552" cy="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577008" y="4155976"/>
            <a:ext cx="4800600" cy="1524000"/>
            <a:chOff x="1056" y="2976"/>
            <a:chExt cx="3024" cy="960"/>
          </a:xfrm>
        </p:grpSpPr>
        <p:cxnSp>
          <p:nvCxnSpPr>
            <p:cNvPr id="71701" name="AutoShape 41"/>
            <p:cNvCxnSpPr>
              <a:cxnSpLocks noChangeShapeType="1"/>
              <a:stCxn id="71703" idx="4"/>
              <a:endCxn id="71702" idx="0"/>
            </p:cNvCxnSpPr>
            <p:nvPr/>
          </p:nvCxnSpPr>
          <p:spPr bwMode="auto">
            <a:xfrm flipH="1">
              <a:off x="3000" y="3600"/>
              <a:ext cx="480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2" name="AutoShape 42"/>
            <p:cNvSpPr>
              <a:spLocks noChangeArrowheads="1"/>
            </p:cNvSpPr>
            <p:nvPr/>
          </p:nvSpPr>
          <p:spPr bwMode="auto">
            <a:xfrm>
              <a:off x="2880" y="3696"/>
              <a:ext cx="240" cy="240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I</a:t>
              </a:r>
            </a:p>
          </p:txBody>
        </p:sp>
        <p:sp>
          <p:nvSpPr>
            <p:cNvPr id="71703" name="AutoShape 43"/>
            <p:cNvSpPr>
              <a:spLocks noChangeArrowheads="1"/>
            </p:cNvSpPr>
            <p:nvPr/>
          </p:nvSpPr>
          <p:spPr bwMode="auto">
            <a:xfrm>
              <a:off x="3360" y="3360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q2</a:t>
              </a:r>
            </a:p>
          </p:txBody>
        </p:sp>
        <p:sp>
          <p:nvSpPr>
            <p:cNvPr id="71704" name="AutoShape 44"/>
            <p:cNvSpPr>
              <a:spLocks noChangeArrowheads="1"/>
            </p:cNvSpPr>
            <p:nvPr/>
          </p:nvSpPr>
          <p:spPr bwMode="auto">
            <a:xfrm>
              <a:off x="1392" y="3408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q1</a:t>
              </a:r>
            </a:p>
          </p:txBody>
        </p:sp>
        <p:sp>
          <p:nvSpPr>
            <p:cNvPr id="71705" name="AutoShape 45"/>
            <p:cNvSpPr>
              <a:spLocks noChangeArrowheads="1"/>
            </p:cNvSpPr>
            <p:nvPr/>
          </p:nvSpPr>
          <p:spPr bwMode="auto">
            <a:xfrm>
              <a:off x="3840" y="2976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m</a:t>
              </a:r>
              <a:endParaRPr lang="en-US" sz="2000" i="0">
                <a:latin typeface="+mn-lt"/>
              </a:endParaRPr>
            </a:p>
          </p:txBody>
        </p:sp>
        <p:sp>
          <p:nvSpPr>
            <p:cNvPr id="71706" name="AutoShape 46"/>
            <p:cNvSpPr>
              <a:spLocks noChangeArrowheads="1"/>
            </p:cNvSpPr>
            <p:nvPr/>
          </p:nvSpPr>
          <p:spPr bwMode="auto">
            <a:xfrm>
              <a:off x="1584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c2</a:t>
              </a:r>
            </a:p>
          </p:txBody>
        </p:sp>
        <p:sp>
          <p:nvSpPr>
            <p:cNvPr id="71707" name="AutoShape 47"/>
            <p:cNvSpPr>
              <a:spLocks noChangeArrowheads="1"/>
            </p:cNvSpPr>
            <p:nvPr/>
          </p:nvSpPr>
          <p:spPr bwMode="auto">
            <a:xfrm>
              <a:off x="1056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c1</a:t>
              </a:r>
            </a:p>
          </p:txBody>
        </p:sp>
        <p:cxnSp>
          <p:nvCxnSpPr>
            <p:cNvPr id="71708" name="AutoShape 48"/>
            <p:cNvCxnSpPr>
              <a:cxnSpLocks noChangeShapeType="1"/>
              <a:stCxn id="71707" idx="4"/>
              <a:endCxn id="71704" idx="0"/>
            </p:cNvCxnSpPr>
            <p:nvPr/>
          </p:nvCxnSpPr>
          <p:spPr bwMode="auto">
            <a:xfrm>
              <a:off x="1176" y="3264"/>
              <a:ext cx="336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9" name="AutoShape 49"/>
            <p:cNvCxnSpPr>
              <a:cxnSpLocks noChangeShapeType="1"/>
              <a:stCxn id="71706" idx="4"/>
              <a:endCxn id="71704" idx="0"/>
            </p:cNvCxnSpPr>
            <p:nvPr/>
          </p:nvCxnSpPr>
          <p:spPr bwMode="auto">
            <a:xfrm flipH="1">
              <a:off x="1512" y="326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0" name="AutoShape 50"/>
            <p:cNvCxnSpPr>
              <a:cxnSpLocks noChangeShapeType="1"/>
              <a:stCxn id="71706" idx="4"/>
              <a:endCxn id="71703" idx="0"/>
            </p:cNvCxnSpPr>
            <p:nvPr/>
          </p:nvCxnSpPr>
          <p:spPr bwMode="auto">
            <a:xfrm>
              <a:off x="1704" y="3264"/>
              <a:ext cx="1776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1" name="AutoShape 51"/>
            <p:cNvCxnSpPr>
              <a:cxnSpLocks noChangeShapeType="1"/>
              <a:stCxn id="71705" idx="4"/>
              <a:endCxn id="71703" idx="0"/>
            </p:cNvCxnSpPr>
            <p:nvPr/>
          </p:nvCxnSpPr>
          <p:spPr bwMode="auto">
            <a:xfrm flipH="1">
              <a:off x="3480" y="3216"/>
              <a:ext cx="48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2" name="AutoShape 52"/>
            <p:cNvCxnSpPr>
              <a:cxnSpLocks noChangeShapeType="1"/>
              <a:stCxn id="71704" idx="4"/>
              <a:endCxn id="71702" idx="0"/>
            </p:cNvCxnSpPr>
            <p:nvPr/>
          </p:nvCxnSpPr>
          <p:spPr bwMode="auto">
            <a:xfrm>
              <a:off x="1512" y="3648"/>
              <a:ext cx="1488" cy="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67508" y="3170138"/>
            <a:ext cx="4762501" cy="990600"/>
            <a:chOff x="1176" y="2355"/>
            <a:chExt cx="3000" cy="624"/>
          </a:xfrm>
        </p:grpSpPr>
        <p:cxnSp>
          <p:nvCxnSpPr>
            <p:cNvPr id="71696" name="AutoShape 54"/>
            <p:cNvCxnSpPr>
              <a:cxnSpLocks noChangeShapeType="1"/>
              <a:stCxn id="71728" idx="4"/>
              <a:endCxn id="71707" idx="0"/>
            </p:cNvCxnSpPr>
            <p:nvPr/>
          </p:nvCxnSpPr>
          <p:spPr bwMode="auto">
            <a:xfrm flipH="1">
              <a:off x="1176" y="2403"/>
              <a:ext cx="72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7" name="AutoShape 55"/>
            <p:cNvCxnSpPr>
              <a:cxnSpLocks noChangeShapeType="1"/>
              <a:stCxn id="71728" idx="4"/>
              <a:endCxn id="71705" idx="0"/>
            </p:cNvCxnSpPr>
            <p:nvPr/>
          </p:nvCxnSpPr>
          <p:spPr bwMode="auto">
            <a:xfrm>
              <a:off x="1248" y="2403"/>
              <a:ext cx="271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8" name="AutoShape 56"/>
            <p:cNvCxnSpPr>
              <a:cxnSpLocks noChangeShapeType="1"/>
              <a:stCxn id="71729" idx="4"/>
              <a:endCxn id="71706" idx="0"/>
            </p:cNvCxnSpPr>
            <p:nvPr/>
          </p:nvCxnSpPr>
          <p:spPr bwMode="auto">
            <a:xfrm flipH="1">
              <a:off x="1704" y="2403"/>
              <a:ext cx="24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9" name="AutoShape 57"/>
            <p:cNvCxnSpPr>
              <a:cxnSpLocks noChangeShapeType="1"/>
              <a:stCxn id="71731" idx="4"/>
              <a:endCxn id="71706" idx="0"/>
            </p:cNvCxnSpPr>
            <p:nvPr/>
          </p:nvCxnSpPr>
          <p:spPr bwMode="auto">
            <a:xfrm flipH="1">
              <a:off x="1704" y="2355"/>
              <a:ext cx="2472" cy="6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0" name="AutoShape 58"/>
            <p:cNvCxnSpPr>
              <a:cxnSpLocks noChangeShapeType="1"/>
              <a:stCxn id="71731" idx="4"/>
              <a:endCxn id="71705" idx="0"/>
            </p:cNvCxnSpPr>
            <p:nvPr/>
          </p:nvCxnSpPr>
          <p:spPr bwMode="auto">
            <a:xfrm flipH="1">
              <a:off x="3960" y="2355"/>
              <a:ext cx="216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5499" name="Line 59"/>
          <p:cNvSpPr>
            <a:spLocks noChangeShapeType="1"/>
          </p:cNvSpPr>
          <p:nvPr/>
        </p:nvSpPr>
        <p:spPr bwMode="auto">
          <a:xfrm>
            <a:off x="1043608" y="3927376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643808" y="4094064"/>
            <a:ext cx="2579688" cy="995362"/>
            <a:chOff x="1728" y="2937"/>
            <a:chExt cx="1625" cy="627"/>
          </a:xfrm>
        </p:grpSpPr>
        <p:sp>
          <p:nvSpPr>
            <p:cNvPr id="71694" name="Text Box 61"/>
            <p:cNvSpPr txBox="1">
              <a:spLocks noChangeArrowheads="1"/>
            </p:cNvSpPr>
            <p:nvPr/>
          </p:nvSpPr>
          <p:spPr bwMode="auto">
            <a:xfrm>
              <a:off x="2102" y="2937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+mn-lt"/>
                </a:rPr>
                <a:t>c</a:t>
              </a:r>
              <a:r>
                <a:rPr lang="en-US" sz="2000" dirty="0">
                  <a:latin typeface="+mn-lt"/>
                </a:rPr>
                <a:t>i</a:t>
              </a:r>
              <a:r>
                <a:rPr lang="en-US" sz="2000" i="0" dirty="0">
                  <a:latin typeface="+mn-lt"/>
                </a:rPr>
                <a:t> - query </a:t>
              </a:r>
              <a:r>
                <a:rPr lang="en-US" sz="2000" i="0" dirty="0" smtClean="0">
                  <a:latin typeface="+mn-lt"/>
                </a:rPr>
                <a:t>terms</a:t>
              </a:r>
              <a:endParaRPr lang="en-US" sz="2000" i="0" dirty="0">
                <a:latin typeface="+mn-lt"/>
              </a:endParaRPr>
            </a:p>
          </p:txBody>
        </p:sp>
        <p:sp>
          <p:nvSpPr>
            <p:cNvPr id="71695" name="Text Box 62"/>
            <p:cNvSpPr txBox="1">
              <a:spLocks noChangeArrowheads="1"/>
            </p:cNvSpPr>
            <p:nvPr/>
          </p:nvSpPr>
          <p:spPr bwMode="auto">
            <a:xfrm>
              <a:off x="1728" y="3312"/>
              <a:ext cx="16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 dirty="0">
                  <a:latin typeface="+mn-lt"/>
                </a:rPr>
                <a:t>q</a:t>
              </a:r>
              <a:r>
                <a:rPr lang="en-US" sz="2000" dirty="0">
                  <a:latin typeface="+mn-lt"/>
                </a:rPr>
                <a:t>i </a:t>
              </a:r>
              <a:r>
                <a:rPr lang="mr-IN" sz="2000" dirty="0" smtClean="0">
                  <a:latin typeface="+mn-lt"/>
                </a:rPr>
                <a:t>–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i="0" dirty="0" err="1" smtClean="0">
                  <a:latin typeface="+mn-lt"/>
                </a:rPr>
                <a:t>boolean</a:t>
              </a:r>
              <a:r>
                <a:rPr lang="en-US" sz="2000" i="0" dirty="0" smtClean="0">
                  <a:latin typeface="+mn-lt"/>
                </a:rPr>
                <a:t> operators</a:t>
              </a:r>
              <a:endParaRPr lang="en-US" sz="2000" i="0" dirty="0">
                <a:latin typeface="+mn-lt"/>
              </a:endParaRPr>
            </a:p>
          </p:txBody>
        </p:sp>
      </p:grpSp>
      <p:sp>
        <p:nvSpPr>
          <p:cNvPr id="445503" name="Text Box 63"/>
          <p:cNvSpPr txBox="1">
            <a:spLocks noChangeArrowheads="1"/>
          </p:cNvSpPr>
          <p:nvPr/>
        </p:nvSpPr>
        <p:spPr bwMode="auto">
          <a:xfrm>
            <a:off x="5142533" y="5237064"/>
            <a:ext cx="1518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>
                <a:latin typeface="+mn-lt"/>
              </a:rPr>
              <a:t>I - goal node</a:t>
            </a:r>
          </a:p>
        </p:txBody>
      </p:sp>
      <p:sp>
        <p:nvSpPr>
          <p:cNvPr id="64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911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99" grpId="0" animBg="1"/>
      <p:bldP spid="44550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Inference Network </a:t>
            </a:r>
            <a:r>
              <a:rPr lang="en-US" dirty="0" smtClean="0">
                <a:ea typeface="ＭＳ Ｐゴシック" charset="0"/>
              </a:rPr>
              <a:t>Model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“reason trouble –two”</a:t>
            </a:r>
            <a:endParaRPr lang="en-US" sz="480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1136576" y="1628800"/>
            <a:ext cx="914400" cy="5334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 dirty="0">
                <a:latin typeface="+mn-lt"/>
              </a:rPr>
              <a:t>Hamlet</a:t>
            </a:r>
            <a:endParaRPr lang="en-US" i="0" dirty="0">
              <a:latin typeface="+mn-lt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489376" y="1628800"/>
            <a:ext cx="1096963" cy="5334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Macbeth</a:t>
            </a:r>
          </a:p>
        </p:txBody>
      </p:sp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1136576" y="2695600"/>
            <a:ext cx="9144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reason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565576" y="2695600"/>
            <a:ext cx="9144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double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136576" y="3838600"/>
            <a:ext cx="9144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4717976" y="3838600"/>
            <a:ext cx="6096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two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127176" y="4829200"/>
            <a:ext cx="6096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OR</a:t>
            </a:r>
            <a:endParaRPr lang="en-US" i="0">
              <a:latin typeface="+mn-lt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4383014" y="4829200"/>
            <a:ext cx="639762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NOT</a:t>
            </a:r>
            <a:endParaRPr lang="en-US" i="0">
              <a:latin typeface="+mn-lt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2965376" y="5591200"/>
            <a:ext cx="1462088" cy="533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User query</a:t>
            </a:r>
          </a:p>
        </p:txBody>
      </p: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3117776" y="2695600"/>
            <a:ext cx="960438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2584376" y="3838600"/>
            <a:ext cx="914400" cy="533400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cxnSp>
        <p:nvCxnSpPr>
          <p:cNvPr id="73741" name="AutoShape 14"/>
          <p:cNvCxnSpPr>
            <a:cxnSpLocks noChangeShapeType="1"/>
            <a:stCxn id="73730" idx="4"/>
          </p:cNvCxnSpPr>
          <p:nvPr/>
        </p:nvCxnSpPr>
        <p:spPr bwMode="auto">
          <a:xfrm>
            <a:off x="1593776" y="2174900"/>
            <a:ext cx="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5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>
            <a:off x="1593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6"/>
          <p:cNvCxnSpPr>
            <a:cxnSpLocks noChangeShapeType="1"/>
            <a:endCxn id="73733" idx="0"/>
          </p:cNvCxnSpPr>
          <p:nvPr/>
        </p:nvCxnSpPr>
        <p:spPr bwMode="auto">
          <a:xfrm>
            <a:off x="5022776" y="2162200"/>
            <a:ext cx="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4" name="AutoShape 17"/>
          <p:cNvCxnSpPr>
            <a:cxnSpLocks noChangeShapeType="1"/>
            <a:stCxn id="73731" idx="3"/>
            <a:endCxn id="73739" idx="7"/>
          </p:cNvCxnSpPr>
          <p:nvPr/>
        </p:nvCxnSpPr>
        <p:spPr bwMode="auto">
          <a:xfrm flipH="1">
            <a:off x="3936926" y="2097113"/>
            <a:ext cx="712788" cy="66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5" name="AutoShape 18"/>
          <p:cNvCxnSpPr>
            <a:cxnSpLocks noChangeShapeType="1"/>
            <a:stCxn id="73733" idx="4"/>
            <a:endCxn id="73735" idx="0"/>
          </p:cNvCxnSpPr>
          <p:nvPr/>
        </p:nvCxnSpPr>
        <p:spPr bwMode="auto">
          <a:xfrm>
            <a:off x="5022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AutoShape 19"/>
          <p:cNvCxnSpPr>
            <a:cxnSpLocks noChangeShapeType="1"/>
          </p:cNvCxnSpPr>
          <p:nvPr/>
        </p:nvCxnSpPr>
        <p:spPr bwMode="auto">
          <a:xfrm flipH="1">
            <a:off x="3041576" y="3229000"/>
            <a:ext cx="557213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7" name="AutoShape 20"/>
          <p:cNvCxnSpPr>
            <a:cxnSpLocks noChangeShapeType="1"/>
            <a:stCxn id="73734" idx="5"/>
            <a:endCxn id="73736" idx="0"/>
          </p:cNvCxnSpPr>
          <p:nvPr/>
        </p:nvCxnSpPr>
        <p:spPr bwMode="auto">
          <a:xfrm>
            <a:off x="1917626" y="4306913"/>
            <a:ext cx="514350" cy="509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8" name="AutoShape 21"/>
          <p:cNvCxnSpPr>
            <a:cxnSpLocks noChangeShapeType="1"/>
            <a:stCxn id="73740" idx="4"/>
            <a:endCxn id="73736" idx="0"/>
          </p:cNvCxnSpPr>
          <p:nvPr/>
        </p:nvCxnSpPr>
        <p:spPr bwMode="auto">
          <a:xfrm flipH="1">
            <a:off x="2431976" y="4384700"/>
            <a:ext cx="6096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49" name="AutoShape 22"/>
          <p:cNvCxnSpPr>
            <a:cxnSpLocks noChangeShapeType="1"/>
            <a:stCxn id="73735" idx="4"/>
            <a:endCxn id="73737" idx="0"/>
          </p:cNvCxnSpPr>
          <p:nvPr/>
        </p:nvCxnSpPr>
        <p:spPr bwMode="auto">
          <a:xfrm flipH="1">
            <a:off x="4703689" y="4384700"/>
            <a:ext cx="319087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755576" y="33814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cxnSp>
        <p:nvCxnSpPr>
          <p:cNvPr id="73751" name="AutoShape 24"/>
          <p:cNvCxnSpPr>
            <a:cxnSpLocks noChangeShapeType="1"/>
            <a:stCxn id="73736" idx="5"/>
            <a:endCxn id="73738" idx="1"/>
          </p:cNvCxnSpPr>
          <p:nvPr/>
        </p:nvCxnSpPr>
        <p:spPr bwMode="auto">
          <a:xfrm>
            <a:off x="2647876" y="5297513"/>
            <a:ext cx="531813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752" name="AutoShape 25"/>
          <p:cNvCxnSpPr>
            <a:cxnSpLocks noChangeShapeType="1"/>
            <a:stCxn id="73737" idx="3"/>
            <a:endCxn id="73738" idx="7"/>
          </p:cNvCxnSpPr>
          <p:nvPr/>
        </p:nvCxnSpPr>
        <p:spPr bwMode="auto">
          <a:xfrm flipH="1">
            <a:off x="4213151" y="5297513"/>
            <a:ext cx="26352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851576" y="1949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Document</a:t>
            </a:r>
          </a:p>
          <a:p>
            <a:r>
              <a:rPr lang="en-US" b="1" i="0">
                <a:latin typeface="+mn-lt"/>
              </a:rPr>
              <a:t>Network</a:t>
            </a: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7056364" y="4067200"/>
            <a:ext cx="137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Query</a:t>
            </a:r>
          </a:p>
          <a:p>
            <a:r>
              <a:rPr lang="en-US" b="1" i="0">
                <a:latin typeface="+mn-lt"/>
              </a:rPr>
              <a:t>Network</a:t>
            </a:r>
            <a:endParaRPr lang="en-US" i="0">
              <a:latin typeface="+mn-lt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295244" y="3381400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Thesaurus lookup</a:t>
            </a:r>
            <a:br>
              <a:rPr lang="en-US" dirty="0" smtClean="0"/>
            </a:br>
            <a:r>
              <a:rPr lang="en-US" dirty="0" smtClean="0"/>
              <a:t>Prob. estimates by EDA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48064" y="5177934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CPTs for crisp </a:t>
            </a:r>
            <a:r>
              <a:rPr lang="en-US" dirty="0" err="1" smtClean="0"/>
              <a:t>boolean</a:t>
            </a:r>
            <a:r>
              <a:rPr lang="en-US" dirty="0" smtClean="0"/>
              <a:t> operators</a:t>
            </a:r>
            <a:br>
              <a:rPr lang="en-US" dirty="0" smtClean="0"/>
            </a:br>
            <a:r>
              <a:rPr lang="en-US" dirty="0" smtClean="0"/>
              <a:t>can easily be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</a:rPr>
              <a:t>Inference Network </a:t>
            </a:r>
            <a:r>
              <a:rPr lang="en-US" sz="3600" dirty="0" smtClean="0">
                <a:ea typeface="ＭＳ Ｐゴシック" charset="0"/>
              </a:rPr>
              <a:t>Model [89, 91]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2508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Construct </a:t>
            </a:r>
            <a:r>
              <a:rPr lang="en-US" dirty="0" smtClean="0">
                <a:solidFill>
                  <a:srgbClr val="0305FF"/>
                </a:solidFill>
                <a:ea typeface="ＭＳ Ｐゴシック" charset="0"/>
              </a:rPr>
              <a:t>document network </a:t>
            </a:r>
            <a:r>
              <a:rPr lang="en-US" dirty="0">
                <a:ea typeface="ＭＳ Ｐゴシック" charset="0"/>
              </a:rPr>
              <a:t>(once !)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For each query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Construct </a:t>
            </a:r>
            <a:r>
              <a:rPr lang="en-US" dirty="0" smtClean="0">
                <a:solidFill>
                  <a:srgbClr val="0305FF"/>
                </a:solidFill>
                <a:ea typeface="ＭＳ Ｐゴシック" charset="0"/>
              </a:rPr>
              <a:t>query network</a:t>
            </a:r>
            <a:r>
              <a:rPr lang="en-US" dirty="0" smtClean="0">
                <a:ea typeface="ＭＳ Ｐゴシック" charset="0"/>
              </a:rPr>
              <a:t> (on the fly !)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Attach it to </a:t>
            </a:r>
            <a:r>
              <a:rPr lang="en-US" dirty="0" smtClean="0">
                <a:ea typeface="ＭＳ Ｐゴシック" charset="0"/>
              </a:rPr>
              <a:t>document network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Find </a:t>
            </a:r>
            <a:r>
              <a:rPr lang="en-US" dirty="0" smtClean="0">
                <a:ea typeface="ＭＳ Ｐゴシック" charset="0"/>
              </a:rPr>
              <a:t>doc subset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b="1" i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maximizing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P(I | 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s)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</a:rPr>
              <a:t>best subset</a:t>
            </a:r>
            <a:r>
              <a:rPr lang="en-US" dirty="0" smtClean="0">
                <a:ea typeface="ＭＳ Ｐゴシック" charset="0"/>
              </a:rPr>
              <a:t>)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Retrieve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b="1" i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as the answer to query</a:t>
            </a:r>
            <a:r>
              <a:rPr lang="en-US" dirty="0" smtClean="0">
                <a:ea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charset="0"/>
              </a:rPr>
              <a:t>But: </a:t>
            </a:r>
          </a:p>
          <a:p>
            <a:pPr lvl="1" eaLnBrk="1" hangingPunct="1"/>
            <a:r>
              <a:rPr lang="en-US" dirty="0" err="1" smtClean="0">
                <a:ea typeface="ＭＳ Ｐゴシック" charset="0"/>
              </a:rPr>
              <a:t>Powerset</a:t>
            </a:r>
            <a:r>
              <a:rPr lang="en-US" dirty="0" smtClean="0">
                <a:ea typeface="ＭＳ Ｐゴシック" charset="0"/>
              </a:rPr>
              <a:t> of docs defines huge search space</a:t>
            </a:r>
          </a:p>
          <a:p>
            <a:pPr lvl="1" eaLnBrk="1" hangingPunct="1"/>
            <a:r>
              <a:rPr lang="en-US" dirty="0" smtClean="0">
                <a:ea typeface="ＭＳ Ｐゴシック" charset="0"/>
              </a:rPr>
              <a:t>Exact answers for queries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P(I |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dirty="0" smtClean="0">
                <a:ea typeface="ＭＳ Ｐゴシック" charset="0"/>
              </a:rPr>
              <a:t> rather "expensive"</a:t>
            </a:r>
          </a:p>
          <a:p>
            <a:pPr lvl="2" eaLnBrk="1" hangingPunct="1"/>
            <a:r>
              <a:rPr lang="en-US" dirty="0" smtClean="0">
                <a:ea typeface="ＭＳ Ｐゴシック" charset="0"/>
              </a:rPr>
              <a:t>BN structure has loops (no </a:t>
            </a:r>
            <a:r>
              <a:rPr lang="en-US" dirty="0" err="1" smtClean="0">
                <a:ea typeface="ＭＳ Ｐゴシック" charset="0"/>
              </a:rPr>
              <a:t>polytree</a:t>
            </a:r>
            <a:r>
              <a:rPr lang="en-US" dirty="0" smtClean="0">
                <a:ea typeface="ＭＳ Ｐゴシック" charset="0"/>
              </a:rPr>
              <a:t>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0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888C-4461-6443-9993-67348300C268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3600" dirty="0"/>
              <a:t>Bayesian Network Retrieval </a:t>
            </a:r>
            <a:r>
              <a:rPr lang="en-GB" altLang="x-none" sz="3600" dirty="0" smtClean="0"/>
              <a:t>Model [96]</a:t>
            </a:r>
            <a:endParaRPr lang="en-GB" altLang="x-none" sz="3600" dirty="0"/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2819400" y="2209800"/>
            <a:ext cx="3276600" cy="1295400"/>
            <a:chOff x="1872" y="1248"/>
            <a:chExt cx="2064" cy="816"/>
          </a:xfrm>
        </p:grpSpPr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1872" y="1248"/>
              <a:ext cx="2064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112" y="1488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x-none"/>
                <a:t>Term Subnetwork</a:t>
              </a:r>
            </a:p>
          </p:txBody>
        </p:sp>
      </p:grp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3276600" y="3276600"/>
            <a:ext cx="2438400" cy="1447800"/>
            <a:chOff x="2160" y="1920"/>
            <a:chExt cx="1536" cy="912"/>
          </a:xfrm>
        </p:grpSpPr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2160" y="19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2640" y="20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3216" y="20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3696" y="19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95600" y="4495800"/>
            <a:ext cx="3276600" cy="1295400"/>
            <a:chOff x="1968" y="2688"/>
            <a:chExt cx="2064" cy="816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1968" y="2688"/>
              <a:ext cx="2064" cy="81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208" y="2784"/>
              <a:ext cx="158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x-none"/>
                <a:t>Document</a:t>
              </a:r>
            </a:p>
            <a:p>
              <a:pPr algn="ctr">
                <a:spcBef>
                  <a:spcPct val="50000"/>
                </a:spcBef>
              </a:pPr>
              <a:r>
                <a:rPr lang="en-GB" altLang="x-none"/>
                <a:t>Subnetwork</a:t>
              </a:r>
            </a:p>
          </p:txBody>
        </p:sp>
      </p:grp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066800" y="1752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3200"/>
              <a:t>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/>
              <a:t> </a:t>
            </a:r>
            <a:r>
              <a:rPr lang="en-GB" altLang="x-none" sz="3200">
                <a:sym typeface="Symbol" charset="2"/>
              </a:rPr>
              <a:t>{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¬t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, t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}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096000" y="5181600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3200"/>
              <a:t>D</a:t>
            </a:r>
            <a:r>
              <a:rPr lang="en-GB" altLang="x-none" sz="3200" baseline="-25000"/>
              <a:t>j</a:t>
            </a:r>
            <a:r>
              <a:rPr lang="en-GB" altLang="x-none" sz="3200"/>
              <a:t> </a:t>
            </a:r>
            <a:r>
              <a:rPr lang="en-GB" altLang="x-none" sz="3200">
                <a:sym typeface="Symbol" charset="2"/>
              </a:rPr>
              <a:t>{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¬d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, d</a:t>
            </a:r>
            <a:r>
              <a:rPr lang="en-GB" altLang="x-none" sz="3200" baseline="-2500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3200">
                <a:ea typeface="Times New Roman" charset="0"/>
                <a:cs typeface="Times New Roman" charset="0"/>
                <a:sym typeface="Symbol" charset="2"/>
              </a:rPr>
              <a:t>}</a:t>
            </a:r>
          </a:p>
          <a:p>
            <a:pPr>
              <a:spcBef>
                <a:spcPct val="50000"/>
              </a:spcBef>
            </a:pPr>
            <a:endParaRPr lang="en-GB" altLang="x-none" sz="3200"/>
          </a:p>
        </p:txBody>
      </p:sp>
      <p:sp>
        <p:nvSpPr>
          <p:cNvPr id="2" name="TextBox 1"/>
          <p:cNvSpPr txBox="1"/>
          <p:nvPr/>
        </p:nvSpPr>
        <p:spPr>
          <a:xfrm>
            <a:off x="2895600" y="1244699"/>
            <a:ext cx="218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Mentioned or </a:t>
            </a:r>
            <a:br>
              <a:rPr lang="en-US" dirty="0" smtClean="0"/>
            </a:br>
            <a:r>
              <a:rPr lang="en-US" dirty="0" smtClean="0"/>
              <a:t>not mentioned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06485" y="5729288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or</a:t>
            </a:r>
            <a:br>
              <a:rPr lang="en-US" dirty="0" smtClean="0"/>
            </a:br>
            <a:r>
              <a:rPr lang="en-US" dirty="0" smtClean="0"/>
              <a:t>not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 autoUpdateAnimBg="0"/>
      <p:bldP spid="49169" grpId="0" autoUpdateAnimBg="0"/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95B-A75D-704F-AF53-7A6063C58CD9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/>
              <a:t>Belief Network </a:t>
            </a:r>
            <a:r>
              <a:rPr lang="en-GB" altLang="x-none" dirty="0" smtClean="0"/>
              <a:t>Model [1996]</a:t>
            </a:r>
            <a:endParaRPr lang="en-GB" altLang="x-none" dirty="0"/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2057400" y="2111152"/>
            <a:ext cx="5105400" cy="838200"/>
            <a:chOff x="1296" y="1968"/>
            <a:chExt cx="3216" cy="528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H="1">
              <a:off x="3888" y="201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4512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flipH="1">
              <a:off x="2544" y="2016"/>
              <a:ext cx="19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3312" y="201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>
              <a:off x="2544" y="1968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1296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1488" y="206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1488" y="1968"/>
              <a:ext cx="21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1828800" y="2644552"/>
            <a:ext cx="5562600" cy="533400"/>
            <a:chOff x="1152" y="1488"/>
            <a:chExt cx="3504" cy="336"/>
          </a:xfrm>
        </p:grpSpPr>
        <p:sp>
          <p:nvSpPr>
            <p:cNvPr id="39956" name="Oval 20"/>
            <p:cNvSpPr>
              <a:spLocks noChangeArrowheads="1"/>
            </p:cNvSpPr>
            <p:nvPr/>
          </p:nvSpPr>
          <p:spPr bwMode="auto">
            <a:xfrm>
              <a:off x="1152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 dirty="0"/>
                <a:t>d</a:t>
              </a:r>
              <a:r>
                <a:rPr lang="en-GB" altLang="x-none" baseline="-25000" dirty="0"/>
                <a:t>1</a:t>
              </a:r>
              <a:endParaRPr lang="en-GB" altLang="x-none" dirty="0"/>
            </a:p>
          </p:txBody>
        </p:sp>
        <p:sp>
          <p:nvSpPr>
            <p:cNvPr id="39957" name="Oval 21"/>
            <p:cNvSpPr>
              <a:spLocks noChangeArrowheads="1"/>
            </p:cNvSpPr>
            <p:nvPr/>
          </p:nvSpPr>
          <p:spPr bwMode="auto">
            <a:xfrm>
              <a:off x="2208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2</a:t>
              </a:r>
              <a:endParaRPr lang="en-GB" altLang="x-none"/>
            </a:p>
          </p:txBody>
        </p:sp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3600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j-1</a:t>
              </a:r>
              <a:endParaRPr lang="en-GB" altLang="x-none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4320" y="1488"/>
              <a:ext cx="336" cy="3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d</a:t>
              </a:r>
              <a:r>
                <a:rPr lang="en-GB" altLang="x-none" baseline="-25000"/>
                <a:t>j</a:t>
              </a:r>
              <a:endParaRPr lang="en-GB" altLang="x-none"/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1828800" y="1730152"/>
            <a:ext cx="5562600" cy="533400"/>
            <a:chOff x="1152" y="1824"/>
            <a:chExt cx="3504" cy="336"/>
          </a:xfrm>
        </p:grpSpPr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1152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 dirty="0"/>
                <a:t>t</a:t>
              </a:r>
              <a:r>
                <a:rPr lang="en-GB" altLang="x-none" baseline="-25000" dirty="0"/>
                <a:t>1</a:t>
              </a:r>
              <a:endParaRPr lang="en-GB" altLang="x-none" dirty="0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2208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2</a:t>
              </a:r>
              <a:endParaRPr lang="en-GB" altLang="x-none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3072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3</a:t>
              </a:r>
              <a:endParaRPr lang="en-GB" altLang="x-none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auto">
            <a:xfrm>
              <a:off x="4320" y="1824"/>
              <a:ext cx="336" cy="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x-none"/>
                <a:t>t</a:t>
              </a:r>
              <a:r>
                <a:rPr lang="en-GB" altLang="x-none" baseline="-25000"/>
                <a:t>m</a:t>
              </a:r>
              <a:endParaRPr lang="en-GB" altLang="x-none"/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755576" y="3396208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altLang="x-none" sz="2000" kern="0" dirty="0" smtClean="0"/>
              <a:t>Probability Distributions:</a:t>
            </a:r>
          </a:p>
          <a:p>
            <a:pPr lvl="1">
              <a:buFontTx/>
              <a:buChar char="•"/>
            </a:pPr>
            <a:r>
              <a:rPr lang="en-GB" altLang="x-none" sz="1800" u="sng" kern="0" dirty="0" smtClean="0"/>
              <a:t>Term nodes</a:t>
            </a:r>
            <a:r>
              <a:rPr lang="en-GB" altLang="x-none" sz="1800" kern="0" dirty="0" smtClean="0"/>
              <a:t>: 	p(</a:t>
            </a:r>
            <a:r>
              <a:rPr lang="en-GB" altLang="x-none" sz="1800" kern="0" dirty="0" err="1" smtClean="0"/>
              <a:t>t</a:t>
            </a:r>
            <a:r>
              <a:rPr lang="en-GB" altLang="x-none" sz="1800" kern="0" baseline="-25000" dirty="0" err="1" smtClean="0"/>
              <a:t>j</a:t>
            </a:r>
            <a:r>
              <a:rPr lang="en-GB" altLang="x-none" sz="1800" kern="0" dirty="0" smtClean="0"/>
              <a:t>)=1/</a:t>
            </a:r>
            <a:r>
              <a:rPr lang="es-ES" altLang="x-none" sz="1800" kern="0" dirty="0" smtClean="0"/>
              <a:t>m</a:t>
            </a:r>
            <a:r>
              <a:rPr lang="en-GB" altLang="x-none" sz="1800" kern="0" dirty="0" smtClean="0"/>
              <a:t>, p(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¬</a:t>
            </a:r>
            <a:r>
              <a:rPr lang="en-GB" altLang="x-none" sz="1800" kern="0" dirty="0" err="1" smtClean="0">
                <a:ea typeface="Times New Roman" charset="0"/>
                <a:cs typeface="Times New Roman" charset="0"/>
              </a:rPr>
              <a:t>t</a:t>
            </a:r>
            <a:r>
              <a:rPr lang="en-GB" altLang="x-none" sz="1800" kern="0" baseline="-25000" dirty="0" err="1" smtClean="0">
                <a:ea typeface="Times New Roman" charset="0"/>
                <a:cs typeface="Times New Roman" charset="0"/>
              </a:rPr>
              <a:t>j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)=1-p(</a:t>
            </a:r>
            <a:r>
              <a:rPr lang="en-GB" altLang="x-none" sz="1800" kern="0" dirty="0" err="1" smtClean="0">
                <a:ea typeface="Times New Roman" charset="0"/>
                <a:cs typeface="Times New Roman" charset="0"/>
              </a:rPr>
              <a:t>t</a:t>
            </a:r>
            <a:r>
              <a:rPr lang="en-GB" altLang="x-none" sz="1800" kern="0" baseline="-25000" dirty="0" err="1" smtClean="0">
                <a:ea typeface="Times New Roman" charset="0"/>
                <a:cs typeface="Times New Roman" charset="0"/>
              </a:rPr>
              <a:t>j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GB" altLang="x-none" sz="1800" u="sng" kern="0" dirty="0" smtClean="0">
                <a:ea typeface="Times New Roman" charset="0"/>
                <a:cs typeface="Times New Roman" charset="0"/>
              </a:rPr>
              <a:t>Document nodes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: 	p(</a:t>
            </a:r>
            <a:r>
              <a:rPr lang="en-GB" altLang="x-none" sz="1800" kern="0" dirty="0" err="1" smtClean="0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 smtClean="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 | </a:t>
            </a:r>
            <a:r>
              <a:rPr lang="es-ES" altLang="x-none" sz="1800" kern="0" dirty="0" smtClean="0">
                <a:ea typeface="Times New Roman" charset="0"/>
                <a:cs typeface="Times New Roman" charset="0"/>
              </a:rPr>
              <a:t>P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a(</a:t>
            </a:r>
            <a:r>
              <a:rPr lang="en-GB" altLang="x-none" sz="1800" kern="0" dirty="0" err="1" smtClean="0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 smtClean="0">
                <a:ea typeface="Times New Roman" charset="0"/>
                <a:cs typeface="Times New Roman" charset="0"/>
                <a:sym typeface="Symbol" charset="2"/>
              </a:rPr>
              <a:t>j</a:t>
            </a:r>
            <a:r>
              <a:rPr lang="en-GB" altLang="x-none" sz="1800" kern="0" dirty="0" smtClean="0">
                <a:ea typeface="Times New Roman" charset="0"/>
                <a:cs typeface="Times New Roman" charset="0"/>
              </a:rPr>
              <a:t>)), </a:t>
            </a:r>
            <a:r>
              <a:rPr lang="en-GB" altLang="x-none" sz="1800" kern="0" dirty="0" smtClean="0">
                <a:ea typeface="Times New Roman" charset="0"/>
                <a:cs typeface="Times New Roman" charset="0"/>
                <a:sym typeface="Symbol" charset="2"/>
              </a:rPr>
              <a:t></a:t>
            </a:r>
            <a:r>
              <a:rPr lang="en-GB" altLang="x-none" sz="1800" kern="0" dirty="0" err="1" smtClean="0">
                <a:ea typeface="Times New Roman" charset="0"/>
                <a:cs typeface="Times New Roman" charset="0"/>
                <a:sym typeface="Symbol" charset="2"/>
              </a:rPr>
              <a:t>D</a:t>
            </a:r>
            <a:r>
              <a:rPr lang="en-GB" altLang="x-none" sz="1800" kern="0" baseline="-25000" dirty="0" err="1" smtClean="0">
                <a:ea typeface="Times New Roman" charset="0"/>
                <a:cs typeface="Times New Roman" charset="0"/>
                <a:sym typeface="Symbol" charset="2"/>
              </a:rPr>
              <a:t>j</a:t>
            </a:r>
            <a:endParaRPr lang="en-GB" altLang="x-none" sz="1800" kern="0" baseline="-25000" dirty="0"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62243" y="5457418"/>
            <a:ext cx="7962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2000" dirty="0"/>
              <a:t>But... If a document has been indexed </a:t>
            </a:r>
            <a:r>
              <a:rPr lang="en-GB" altLang="x-none" sz="2000" dirty="0" smtClean="0"/>
              <a:t>by, say</a:t>
            </a:r>
            <a:r>
              <a:rPr lang="en-GB" altLang="x-none" sz="2000" dirty="0"/>
              <a:t>, 30 "most important" terms</a:t>
            </a:r>
            <a:r>
              <a:rPr lang="en-GB" altLang="x-none" sz="2000" dirty="0"/>
              <a:t>, </a:t>
            </a:r>
            <a:r>
              <a:rPr lang="en-GB" altLang="x-none" sz="2000" dirty="0" smtClean="0"/>
              <a:t/>
            </a:r>
            <a:br>
              <a:rPr lang="en-GB" altLang="x-none" sz="2000" dirty="0" smtClean="0"/>
            </a:br>
            <a:r>
              <a:rPr lang="en-GB" altLang="x-none" sz="2000" dirty="0" smtClean="0"/>
              <a:t>we </a:t>
            </a:r>
            <a:r>
              <a:rPr lang="en-GB" altLang="x-none" sz="2000" dirty="0"/>
              <a:t>need to estimate </a:t>
            </a:r>
            <a:r>
              <a:rPr lang="en-GB" altLang="x-none" sz="2000" dirty="0" smtClean="0"/>
              <a:t>(and store) </a:t>
            </a:r>
            <a:r>
              <a:rPr lang="en-GB" altLang="x-none" sz="2000" dirty="0"/>
              <a:t>2</a:t>
            </a:r>
            <a:r>
              <a:rPr lang="en-GB" altLang="x-none" sz="2000" baseline="30000" dirty="0"/>
              <a:t>30</a:t>
            </a:r>
            <a:r>
              <a:rPr lang="en-GB" altLang="x-none" sz="2000" dirty="0"/>
              <a:t> probabilities.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04138" y="4606007"/>
            <a:ext cx="6523037" cy="911225"/>
            <a:chOff x="804138" y="4606007"/>
            <a:chExt cx="6523037" cy="911225"/>
          </a:xfrm>
        </p:grpSpPr>
        <p:graphicFrame>
          <p:nvGraphicFramePr>
            <p:cNvPr id="3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51532"/>
                </p:ext>
              </p:extLst>
            </p:nvPr>
          </p:nvGraphicFramePr>
          <p:xfrm>
            <a:off x="804138" y="4606007"/>
            <a:ext cx="6523037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6" name="Ecuación" r:id="rId3" imgW="2476440" imgH="342720" progId="Equation.3">
                    <p:embed/>
                  </p:oleObj>
                </mc:Choice>
                <mc:Fallback>
                  <p:oleObj name="Ecuación" r:id="rId3" imgW="24764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38" y="4606007"/>
                          <a:ext cx="6523037" cy="91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3089180" y="4639949"/>
              <a:ext cx="21820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2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9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D489-A9C2-B24E-A756-5622CB000053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55033" y="1440656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x-none" sz="4000" b="1" dirty="0" smtClean="0"/>
              <a:t>Probability functions</a:t>
            </a:r>
            <a:endParaRPr lang="en-GB" altLang="x-none" sz="4000" b="1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77293"/>
              </p:ext>
            </p:extLst>
          </p:nvPr>
        </p:nvGraphicFramePr>
        <p:xfrm>
          <a:off x="2317121" y="2355056"/>
          <a:ext cx="37925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9" name="Ecuación" r:id="rId3" imgW="1600200" imgH="495000" progId="Equation.3">
                  <p:embed/>
                </p:oleObj>
              </mc:Choice>
              <mc:Fallback>
                <p:oleObj name="Ecuación" r:id="rId3" imgW="1600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121" y="2355056"/>
                        <a:ext cx="3792537" cy="1173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66268"/>
              </p:ext>
            </p:extLst>
          </p:nvPr>
        </p:nvGraphicFramePr>
        <p:xfrm>
          <a:off x="2531433" y="3712369"/>
          <a:ext cx="31242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0" name="Ecuación" r:id="rId5" imgW="1701720" imgH="380880" progId="Equation.3">
                  <p:embed/>
                </p:oleObj>
              </mc:Choice>
              <mc:Fallback>
                <p:oleObj name="Ecuación" r:id="rId5" imgW="17017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33" y="3712369"/>
                        <a:ext cx="31242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02633" y="4564856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x-none"/>
              <a:t> pa(D</a:t>
            </a:r>
            <a:r>
              <a:rPr lang="en-GB" altLang="x-none" baseline="-25000"/>
              <a:t>j</a:t>
            </a:r>
            <a:r>
              <a:rPr lang="en-GB" altLang="x-none"/>
              <a:t>) being a configuration of the parents of D</a:t>
            </a:r>
            <a:r>
              <a:rPr lang="en-GB" altLang="x-none" baseline="-25000"/>
              <a:t>j</a:t>
            </a:r>
            <a:r>
              <a:rPr lang="en-GB" altLang="x-non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+mn-lt"/>
                <a:ea typeface="굴림" charset="0"/>
                <a:cs typeface="굴림" charset="0"/>
              </a:rPr>
              <a:t>Why probabilities in IR?</a:t>
            </a:r>
            <a:endParaRPr lang="en-US" altLang="ko-KR" sz="320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0371" name="Freeform 3"/>
          <p:cNvSpPr>
            <a:spLocks/>
          </p:cNvSpPr>
          <p:nvPr/>
        </p:nvSpPr>
        <p:spPr bwMode="auto">
          <a:xfrm>
            <a:off x="381000" y="1412776"/>
            <a:ext cx="2590800" cy="1066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8" y="192"/>
              </a:cxn>
              <a:cxn ang="0">
                <a:pos x="48" y="336"/>
              </a:cxn>
              <a:cxn ang="0">
                <a:pos x="0" y="480"/>
              </a:cxn>
              <a:cxn ang="0">
                <a:pos x="48" y="576"/>
              </a:cxn>
              <a:cxn ang="0">
                <a:pos x="144" y="576"/>
              </a:cxn>
              <a:cxn ang="0">
                <a:pos x="240" y="576"/>
              </a:cxn>
              <a:cxn ang="0">
                <a:pos x="384" y="528"/>
              </a:cxn>
              <a:cxn ang="0">
                <a:pos x="432" y="336"/>
              </a:cxn>
              <a:cxn ang="0">
                <a:pos x="432" y="144"/>
              </a:cxn>
              <a:cxn ang="0">
                <a:pos x="384" y="96"/>
              </a:cxn>
              <a:cxn ang="0">
                <a:pos x="336" y="48"/>
              </a:cxn>
              <a:cxn ang="0">
                <a:pos x="288" y="0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92139" y="1657251"/>
            <a:ext cx="18066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User </a:t>
            </a:r>
          </a:p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Information Need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381000" y="3317776"/>
            <a:ext cx="2590800" cy="1066800"/>
          </a:xfrm>
          <a:custGeom>
            <a:avLst/>
            <a:gdLst>
              <a:gd name="T0" fmla="*/ 2147483647 w 432"/>
              <a:gd name="T1" fmla="*/ 0 h 576"/>
              <a:gd name="T2" fmla="*/ 2147483647 w 432"/>
              <a:gd name="T3" fmla="*/ 2147483647 h 576"/>
              <a:gd name="T4" fmla="*/ 2147483647 w 432"/>
              <a:gd name="T5" fmla="*/ 2147483647 h 576"/>
              <a:gd name="T6" fmla="*/ 0 w 432"/>
              <a:gd name="T7" fmla="*/ 2147483647 h 576"/>
              <a:gd name="T8" fmla="*/ 2147483647 w 432"/>
              <a:gd name="T9" fmla="*/ 2147483647 h 576"/>
              <a:gd name="T10" fmla="*/ 2147483647 w 432"/>
              <a:gd name="T11" fmla="*/ 2147483647 h 576"/>
              <a:gd name="T12" fmla="*/ 2147483647 w 432"/>
              <a:gd name="T13" fmla="*/ 2147483647 h 576"/>
              <a:gd name="T14" fmla="*/ 2147483647 w 432"/>
              <a:gd name="T15" fmla="*/ 2147483647 h 576"/>
              <a:gd name="T16" fmla="*/ 2147483647 w 432"/>
              <a:gd name="T17" fmla="*/ 2147483647 h 576"/>
              <a:gd name="T18" fmla="*/ 2147483647 w 432"/>
              <a:gd name="T19" fmla="*/ 2147483647 h 576"/>
              <a:gd name="T20" fmla="*/ 2147483647 w 432"/>
              <a:gd name="T21" fmla="*/ 2147483647 h 576"/>
              <a:gd name="T22" fmla="*/ 2147483647 w 432"/>
              <a:gd name="T23" fmla="*/ 2147483647 h 576"/>
              <a:gd name="T24" fmla="*/ 2147483647 w 432"/>
              <a:gd name="T25" fmla="*/ 0 h 5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576"/>
              <a:gd name="T41" fmla="*/ 432 w 432"/>
              <a:gd name="T42" fmla="*/ 576 h 5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82901" y="3743226"/>
            <a:ext cx="1236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Documents</a:t>
            </a: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3700463" y="3405089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</a:t>
            </a:r>
          </a:p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570376" name="AutoShape 8"/>
          <p:cNvSpPr>
            <a:spLocks noChangeArrowheads="1"/>
          </p:cNvSpPr>
          <p:nvPr/>
        </p:nvSpPr>
        <p:spPr bwMode="auto">
          <a:xfrm>
            <a:off x="3709988" y="1565176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Query</a:t>
            </a:r>
          </a:p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3079750" y="18064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3048000" y="36987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4632325" y="2446239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5454650" y="2708176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b="1" i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228600" y="4659214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In traditional IR systems, matching between each document and</a:t>
            </a: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query is attempted in a semantically imprecise space of index terms.</a:t>
            </a:r>
          </a:p>
          <a:p>
            <a:pPr eaLnBrk="1" latinLnBrk="1" hangingPunct="1"/>
            <a:endParaRPr kumimoji="1" lang="en-US" altLang="ko-KR" sz="1200" i="0">
              <a:latin typeface="+mn-lt"/>
              <a:ea typeface="돋움체" charset="0"/>
              <a:cs typeface="돋움체" charset="0"/>
            </a:endParaRP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Probabilities provide a principled foundation for uncertain reasoning.</a:t>
            </a:r>
          </a:p>
          <a:p>
            <a:pPr eaLnBrk="1" latinLnBrk="1" hangingPunct="1"/>
            <a:r>
              <a:rPr kumimoji="1" lang="en-US" altLang="ko-KR" sz="2000">
                <a:latin typeface="+mn-lt"/>
                <a:ea typeface="돋움체" charset="0"/>
                <a:cs typeface="돋움체" charset="0"/>
              </a:rPr>
              <a:t>Can we use probabilities to quantify our uncertainties?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553200" y="3368576"/>
            <a:ext cx="2478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chemeClr val="tx2"/>
                </a:solidFill>
                <a:latin typeface="+mn-lt"/>
              </a:rPr>
              <a:t>Uncertain guess of</a:t>
            </a:r>
          </a:p>
          <a:p>
            <a:r>
              <a:rPr lang="en-US" sz="1800" i="0">
                <a:solidFill>
                  <a:schemeClr val="tx2"/>
                </a:solidFill>
                <a:latin typeface="+mn-lt"/>
              </a:rPr>
              <a:t>whether document has relevant content</a:t>
            </a:r>
          </a:p>
        </p:txBody>
      </p:sp>
      <p:cxnSp>
        <p:nvCxnSpPr>
          <p:cNvPr id="22542" name="AutoShape 15"/>
          <p:cNvCxnSpPr>
            <a:cxnSpLocks noChangeShapeType="1"/>
            <a:stCxn id="22541" idx="0"/>
            <a:endCxn id="570380" idx="3"/>
          </p:cNvCxnSpPr>
          <p:nvPr/>
        </p:nvCxnSpPr>
        <p:spPr bwMode="auto">
          <a:xfrm rot="16200000" flipV="1">
            <a:off x="7520507" y="3096839"/>
            <a:ext cx="429567" cy="113908"/>
          </a:xfrm>
          <a:prstGeom prst="curved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858000" y="1581051"/>
            <a:ext cx="17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Understanding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of user need is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uncertain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BFEA-53B7-554D-82D8-0C733E0B7398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609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GB" altLang="x-none"/>
              <a:t>Retrieval: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x-none" dirty="0" smtClean="0">
                <a:latin typeface="+mn-lt"/>
              </a:rPr>
              <a:t>Instantiate </a:t>
            </a:r>
            <a:r>
              <a:rPr lang="en-GB" altLang="x-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</a:t>
            </a:r>
            <a:r>
              <a:rPr lang="en-GB" altLang="x-none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en-GB" altLang="x-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GB" altLang="x-non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 Q</a:t>
            </a:r>
            <a:r>
              <a:rPr lang="en-GB" altLang="x-none" dirty="0" smtClean="0">
                <a:latin typeface="+mn-lt"/>
                <a:sym typeface="Symbol" charset="2"/>
              </a:rPr>
              <a:t> </a:t>
            </a:r>
            <a:r>
              <a:rPr lang="en-GB" altLang="x-none" dirty="0">
                <a:latin typeface="+mn-lt"/>
                <a:sym typeface="Symbol" charset="2"/>
              </a:rPr>
              <a:t>to </a:t>
            </a:r>
            <a:r>
              <a:rPr lang="en-GB" altLang="x-non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T</a:t>
            </a:r>
            <a:r>
              <a:rPr lang="en-GB" altLang="x-none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Q</a:t>
            </a:r>
            <a:r>
              <a:rPr lang="en-GB" altLang="x-non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 = true</a:t>
            </a:r>
            <a:r>
              <a:rPr lang="en-GB" altLang="x-none" dirty="0" smtClean="0">
                <a:latin typeface="+mn-lt"/>
                <a:sym typeface="Symbol" charset="2"/>
              </a:rPr>
              <a:t> (evidence)</a:t>
            </a:r>
            <a:endParaRPr lang="en-GB" altLang="x-none" dirty="0">
              <a:latin typeface="+mn-lt"/>
              <a:sym typeface="Symbol" charset="2"/>
            </a:endParaRPr>
          </a:p>
          <a:p>
            <a:pPr>
              <a:buFontTx/>
              <a:buAutoNum type="arabicPeriod"/>
            </a:pPr>
            <a:r>
              <a:rPr lang="en-GB" altLang="x-none" dirty="0">
                <a:latin typeface="+mn-lt"/>
                <a:sym typeface="Symbol" charset="2"/>
              </a:rPr>
              <a:t>Run a propagation algorithm in the network.</a:t>
            </a:r>
          </a:p>
          <a:p>
            <a:pPr>
              <a:buFontTx/>
              <a:buAutoNum type="arabicPeriod"/>
            </a:pPr>
            <a:r>
              <a:rPr lang="en-GB" altLang="x-none" dirty="0">
                <a:latin typeface="+mn-lt"/>
                <a:sym typeface="Symbol" charset="2"/>
              </a:rPr>
              <a:t>Rank the documents according </a:t>
            </a:r>
            <a:r>
              <a:rPr lang="en-GB" altLang="x-none" dirty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p(</a:t>
            </a:r>
            <a:r>
              <a:rPr lang="en-GB" altLang="x-none" dirty="0" err="1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d</a:t>
            </a:r>
            <a:r>
              <a:rPr lang="en-GB" altLang="x-none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j</a:t>
            </a:r>
            <a:r>
              <a:rPr lang="en-GB" altLang="x-none" dirty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 | Q), </a:t>
            </a:r>
            <a:r>
              <a:rPr lang="en-GB" altLang="x-none" dirty="0" err="1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D</a:t>
            </a:r>
            <a:r>
              <a:rPr lang="en-GB" altLang="x-none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j</a:t>
            </a:r>
            <a:r>
              <a:rPr lang="en-GB" altLang="x-none" dirty="0">
                <a:solidFill>
                  <a:schemeClr val="accent1">
                    <a:lumMod val="50000"/>
                  </a:schemeClr>
                </a:solidFill>
                <a:latin typeface="+mn-lt"/>
                <a:sym typeface="Symbol" charset="2"/>
              </a:rPr>
              <a:t> </a:t>
            </a:r>
            <a:endParaRPr lang="en-GB" altLang="x-non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3200" b="1" dirty="0" smtClean="0">
                <a:solidFill>
                  <a:schemeClr val="accent2"/>
                </a:solidFill>
              </a:rPr>
              <a:t>Note:</a:t>
            </a:r>
            <a:endParaRPr lang="en-GB" altLang="x-none" sz="3200" b="1" dirty="0">
              <a:solidFill>
                <a:schemeClr val="accent2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654456" y="4114800"/>
            <a:ext cx="2411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dirty="0" smtClean="0"/>
              <a:t>Graph is not a </a:t>
            </a:r>
            <a:r>
              <a:rPr lang="en-GB" altLang="x-none" dirty="0" err="1" smtClean="0"/>
              <a:t>polytree</a:t>
            </a:r>
            <a:endParaRPr lang="en-GB" altLang="x-none" dirty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93332" y="4648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x-none" sz="3200" b="1">
                <a:sym typeface="Symbol" charset="2"/>
              </a:rPr>
              <a:t></a:t>
            </a:r>
            <a:endParaRPr lang="en-GB" altLang="x-none" sz="3200" b="1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659632" y="5230941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x-none" dirty="0" err="1" smtClean="0"/>
              <a:t>Only</a:t>
            </a:r>
            <a:r>
              <a:rPr lang="de-DE" altLang="x-none" dirty="0" smtClean="0"/>
              <a:t> an </a:t>
            </a:r>
            <a:r>
              <a:rPr lang="de-DE" altLang="x-none" dirty="0" err="1" smtClean="0"/>
              <a:t>approximation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of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probability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values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computed</a:t>
            </a:r>
            <a:r>
              <a:rPr lang="de-DE" altLang="x-none" dirty="0" smtClean="0"/>
              <a:t/>
            </a:r>
            <a:br>
              <a:rPr lang="de-DE" altLang="x-none" dirty="0" smtClean="0"/>
            </a:br>
            <a:r>
              <a:rPr lang="de-DE" altLang="x-none" dirty="0" smtClean="0"/>
              <a:t>Ranking </a:t>
            </a:r>
            <a:r>
              <a:rPr lang="de-DE" altLang="x-none" dirty="0" err="1" smtClean="0"/>
              <a:t>order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only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approximated</a:t>
            </a:r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2987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53255" grpId="0" autoUpdateAnimBg="0"/>
      <p:bldP spid="5325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9D00-2060-F541-A840-CBC4638E5E93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s-ES" altLang="x-none" dirty="0" err="1"/>
              <a:t>Removing</a:t>
            </a:r>
            <a:r>
              <a:rPr lang="es-ES" altLang="x-none" dirty="0"/>
              <a:t> </a:t>
            </a:r>
            <a:r>
              <a:rPr lang="es-ES" altLang="x-none" dirty="0" err="1"/>
              <a:t>the</a:t>
            </a:r>
            <a:r>
              <a:rPr lang="es-ES" altLang="x-none" dirty="0"/>
              <a:t> </a:t>
            </a:r>
            <a:r>
              <a:rPr lang="es-ES" altLang="x-none" dirty="0" err="1"/>
              <a:t>term</a:t>
            </a:r>
            <a:r>
              <a:rPr lang="es-ES" altLang="x-none" dirty="0"/>
              <a:t> </a:t>
            </a:r>
            <a:r>
              <a:rPr lang="es-ES" altLang="x-none" dirty="0" err="1"/>
              <a:t>independency</a:t>
            </a:r>
            <a:r>
              <a:rPr lang="es-ES" altLang="x-none" dirty="0"/>
              <a:t> </a:t>
            </a:r>
            <a:r>
              <a:rPr lang="es-ES" altLang="x-none" dirty="0" err="1" smtClean="0"/>
              <a:t>restriction</a:t>
            </a:r>
            <a:r>
              <a:rPr lang="es-ES" altLang="x-none" dirty="0"/>
              <a:t>:</a:t>
            </a:r>
          </a:p>
          <a:p>
            <a:pPr>
              <a:buFont typeface="Wingdings" charset="2"/>
              <a:buChar char="§"/>
            </a:pPr>
            <a:r>
              <a:rPr lang="es-ES" altLang="x-none" dirty="0" err="1"/>
              <a:t>We</a:t>
            </a:r>
            <a:r>
              <a:rPr lang="es-ES" altLang="x-none" dirty="0"/>
              <a:t> are </a:t>
            </a:r>
            <a:r>
              <a:rPr lang="es-ES" altLang="x-none" dirty="0" err="1"/>
              <a:t>interested</a:t>
            </a:r>
            <a:r>
              <a:rPr lang="es-ES" altLang="x-none" dirty="0"/>
              <a:t> in </a:t>
            </a:r>
            <a:r>
              <a:rPr lang="es-ES" altLang="x-none" dirty="0" err="1"/>
              <a:t>representing</a:t>
            </a:r>
            <a:r>
              <a:rPr lang="es-ES" altLang="x-none" dirty="0"/>
              <a:t> </a:t>
            </a:r>
            <a:r>
              <a:rPr lang="es-ES" altLang="x-none" dirty="0" err="1"/>
              <a:t>the</a:t>
            </a:r>
            <a:r>
              <a:rPr lang="es-ES" altLang="x-none" dirty="0"/>
              <a:t> </a:t>
            </a:r>
            <a:r>
              <a:rPr lang="es-ES" altLang="x-none" dirty="0" err="1"/>
              <a:t>main</a:t>
            </a:r>
            <a:r>
              <a:rPr lang="es-ES" altLang="x-none" dirty="0"/>
              <a:t> </a:t>
            </a:r>
            <a:r>
              <a:rPr lang="es-ES" altLang="x-none" dirty="0" err="1"/>
              <a:t>relationships</a:t>
            </a:r>
            <a:r>
              <a:rPr lang="es-ES" altLang="x-none" dirty="0"/>
              <a:t> </a:t>
            </a:r>
            <a:r>
              <a:rPr lang="es-ES" altLang="x-none" dirty="0" err="1"/>
              <a:t>among</a:t>
            </a:r>
            <a:r>
              <a:rPr lang="es-ES" altLang="x-none" dirty="0"/>
              <a:t> </a:t>
            </a:r>
            <a:r>
              <a:rPr lang="es-ES" altLang="x-none" dirty="0" err="1"/>
              <a:t>terms</a:t>
            </a:r>
            <a:r>
              <a:rPr lang="es-ES" altLang="x-none" dirty="0"/>
              <a:t> in </a:t>
            </a:r>
            <a:r>
              <a:rPr lang="es-ES" altLang="x-none" dirty="0" err="1"/>
              <a:t>the</a:t>
            </a:r>
            <a:r>
              <a:rPr lang="es-ES" altLang="x-none" dirty="0"/>
              <a:t> </a:t>
            </a:r>
            <a:r>
              <a:rPr lang="es-ES" altLang="x-none" dirty="0" err="1"/>
              <a:t>collection</a:t>
            </a:r>
            <a:r>
              <a:rPr lang="es-ES" altLang="x-none" dirty="0"/>
              <a:t>.</a:t>
            </a:r>
            <a:endParaRPr lang="en-GB" altLang="x-none" dirty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77913" y="3064853"/>
            <a:ext cx="7010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x-none" sz="3600" b="1" dirty="0" err="1"/>
              <a:t>Term</a:t>
            </a:r>
            <a:r>
              <a:rPr lang="es-ES" altLang="x-none" sz="3600" b="1" dirty="0"/>
              <a:t> </a:t>
            </a:r>
            <a:r>
              <a:rPr lang="es-ES" altLang="x-none" sz="3600" b="1" dirty="0" err="1"/>
              <a:t>subnetwork</a:t>
            </a:r>
            <a:r>
              <a:rPr lang="es-ES" altLang="x-none" sz="3600" b="1" dirty="0"/>
              <a:t> </a:t>
            </a:r>
            <a:r>
              <a:rPr lang="es-ES" altLang="x-none" sz="3600" b="1" dirty="0">
                <a:sym typeface="Symbol" charset="2"/>
              </a:rPr>
              <a:t> </a:t>
            </a:r>
            <a:r>
              <a:rPr lang="es-ES" altLang="x-none" sz="3600" b="1" dirty="0" err="1">
                <a:sym typeface="Symbol" charset="2"/>
              </a:rPr>
              <a:t>Polytree</a:t>
            </a:r>
            <a:endParaRPr lang="en-GB" altLang="x-none" sz="3600" b="1" dirty="0"/>
          </a:p>
        </p:txBody>
      </p:sp>
    </p:spTree>
    <p:extLst>
      <p:ext uri="{BB962C8B-B14F-4D97-AF65-F5344CB8AC3E}">
        <p14:creationId xmlns:p14="http://schemas.microsoft.com/office/powerpoint/2010/main" val="7142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B2B0-22B9-E64A-8B68-801EF01E6CD9}" type="slidenum">
              <a:rPr lang="en-US" altLang="x-none"/>
              <a:pPr/>
              <a:t>42</a:t>
            </a:fld>
            <a:endParaRPr lang="en-US" altLang="x-none"/>
          </a:p>
        </p:txBody>
      </p:sp>
      <p:grpSp>
        <p:nvGrpSpPr>
          <p:cNvPr id="57362" name="Group 18"/>
          <p:cNvGrpSpPr>
            <a:grpSpLocks/>
          </p:cNvGrpSpPr>
          <p:nvPr/>
        </p:nvGrpSpPr>
        <p:grpSpPr bwMode="auto">
          <a:xfrm>
            <a:off x="2971800" y="2590800"/>
            <a:ext cx="5486400" cy="2057400"/>
            <a:chOff x="1344" y="1632"/>
            <a:chExt cx="3456" cy="1296"/>
          </a:xfrm>
        </p:grpSpPr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 flipH="1">
              <a:off x="3792" y="1968"/>
              <a:ext cx="9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>
              <a:off x="3936" y="2016"/>
              <a:ext cx="52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1344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1344" y="2592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 flipH="1">
              <a:off x="2544" y="2592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>
              <a:off x="3264" y="2592"/>
              <a:ext cx="115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auto">
            <a:xfrm flipH="1">
              <a:off x="4608" y="249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Line 26"/>
            <p:cNvSpPr>
              <a:spLocks noChangeShapeType="1"/>
            </p:cNvSpPr>
            <p:nvPr/>
          </p:nvSpPr>
          <p:spPr bwMode="auto">
            <a:xfrm flipH="1">
              <a:off x="3888" y="249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Line 27"/>
            <p:cNvSpPr>
              <a:spLocks noChangeShapeType="1"/>
            </p:cNvSpPr>
            <p:nvPr/>
          </p:nvSpPr>
          <p:spPr bwMode="auto">
            <a:xfrm flipH="1">
              <a:off x="1440" y="1872"/>
              <a:ext cx="96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8"/>
            <p:cNvSpPr>
              <a:spLocks noChangeShapeType="1"/>
            </p:cNvSpPr>
            <p:nvPr/>
          </p:nvSpPr>
          <p:spPr bwMode="auto">
            <a:xfrm>
              <a:off x="2400" y="18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9"/>
            <p:cNvSpPr>
              <a:spLocks noChangeShapeType="1"/>
            </p:cNvSpPr>
            <p:nvPr/>
          </p:nvSpPr>
          <p:spPr bwMode="auto">
            <a:xfrm flipH="1">
              <a:off x="3840" y="1632"/>
              <a:ext cx="81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124200" y="2438400"/>
            <a:ext cx="5334000" cy="1219200"/>
            <a:chOff x="1440" y="1536"/>
            <a:chExt cx="3360" cy="768"/>
          </a:xfrm>
        </p:grpSpPr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H="1">
              <a:off x="1440" y="1776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2496" y="1776"/>
              <a:ext cx="57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H="1">
              <a:off x="3312" y="196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 flipH="1">
              <a:off x="3984" y="15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704" y="1632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grpSp>
        <p:nvGrpSpPr>
          <p:cNvPr id="57381" name="Group 37"/>
          <p:cNvGrpSpPr>
            <a:grpSpLocks/>
          </p:cNvGrpSpPr>
          <p:nvPr/>
        </p:nvGrpSpPr>
        <p:grpSpPr bwMode="auto">
          <a:xfrm>
            <a:off x="1066800" y="2057400"/>
            <a:ext cx="7696200" cy="2057400"/>
            <a:chOff x="672" y="1296"/>
            <a:chExt cx="4848" cy="1296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1680" y="1296"/>
              <a:ext cx="3840" cy="1296"/>
              <a:chOff x="1152" y="1296"/>
              <a:chExt cx="3840" cy="1296"/>
            </a:xfrm>
          </p:grpSpPr>
          <p:sp>
            <p:nvSpPr>
              <p:cNvPr id="57349" name="Oval 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T</a:t>
                </a:r>
                <a:r>
                  <a:rPr lang="es-ES" altLang="x-none" baseline="-25000" dirty="0"/>
                  <a:t>1</a:t>
                </a:r>
                <a:endParaRPr lang="es-ES" altLang="x-none" dirty="0"/>
              </a:p>
            </p:txBody>
          </p:sp>
          <p:sp>
            <p:nvSpPr>
              <p:cNvPr id="57350" name="Oval 6"/>
              <p:cNvSpPr>
                <a:spLocks noChangeArrowheads="1"/>
              </p:cNvSpPr>
              <p:nvPr/>
            </p:nvSpPr>
            <p:spPr bwMode="auto">
              <a:xfrm>
                <a:off x="2208" y="153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2</a:t>
                </a:r>
                <a:endParaRPr lang="es-ES" altLang="x-none"/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3</a:t>
                </a:r>
                <a:endParaRPr lang="es-ES" altLang="x-none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4</a:t>
                </a:r>
                <a:endParaRPr lang="es-ES" altLang="x-none"/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5</a:t>
                </a:r>
                <a:endParaRPr lang="es-ES" altLang="x-none"/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T</a:t>
                </a:r>
                <a:r>
                  <a:rPr lang="es-ES" altLang="x-none" baseline="-25000"/>
                  <a:t>6</a:t>
                </a:r>
                <a:endParaRPr lang="es-ES" altLang="x-none"/>
              </a:p>
            </p:txBody>
          </p:sp>
        </p:grp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672" y="1344"/>
              <a:ext cx="104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x-none"/>
                <a:t>Term </a:t>
              </a:r>
            </a:p>
            <a:p>
              <a:pPr>
                <a:spcBef>
                  <a:spcPct val="50000"/>
                </a:spcBef>
              </a:pPr>
              <a:r>
                <a:rPr lang="es-ES" altLang="x-none"/>
                <a:t>Subnetwork</a:t>
              </a:r>
            </a:p>
          </p:txBody>
        </p:sp>
      </p:grp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990600" y="4343400"/>
            <a:ext cx="7239000" cy="1004888"/>
            <a:chOff x="624" y="2736"/>
            <a:chExt cx="4560" cy="633"/>
          </a:xfrm>
        </p:grpSpPr>
        <p:grpSp>
          <p:nvGrpSpPr>
            <p:cNvPr id="57374" name="Group 30"/>
            <p:cNvGrpSpPr>
              <a:grpSpLocks/>
            </p:cNvGrpSpPr>
            <p:nvPr/>
          </p:nvGrpSpPr>
          <p:grpSpPr bwMode="auto">
            <a:xfrm>
              <a:off x="1680" y="2832"/>
              <a:ext cx="3504" cy="336"/>
              <a:chOff x="1152" y="2832"/>
              <a:chExt cx="3504" cy="336"/>
            </a:xfrm>
          </p:grpSpPr>
          <p:sp>
            <p:nvSpPr>
              <p:cNvPr id="57375" name="Oval 31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D</a:t>
                </a:r>
                <a:r>
                  <a:rPr lang="es-ES" altLang="x-none" baseline="-25000" dirty="0"/>
                  <a:t>1</a:t>
                </a:r>
                <a:endParaRPr lang="es-ES" altLang="x-none" dirty="0"/>
              </a:p>
            </p:txBody>
          </p:sp>
          <p:sp>
            <p:nvSpPr>
              <p:cNvPr id="57376" name="Oval 3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2</a:t>
                </a:r>
                <a:endParaRPr lang="es-ES" altLang="x-none"/>
              </a:p>
            </p:txBody>
          </p:sp>
          <p:sp>
            <p:nvSpPr>
              <p:cNvPr id="57377" name="Oval 33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3</a:t>
                </a:r>
                <a:endParaRPr lang="es-ES" altLang="x-none"/>
              </a:p>
            </p:txBody>
          </p:sp>
          <p:sp>
            <p:nvSpPr>
              <p:cNvPr id="57378" name="Oval 34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336" cy="33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4</a:t>
                </a:r>
                <a:endParaRPr lang="es-ES" altLang="x-none"/>
              </a:p>
            </p:txBody>
          </p:sp>
        </p:grpSp>
        <p:sp>
          <p:nvSpPr>
            <p:cNvPr id="57379" name="Text Box 35"/>
            <p:cNvSpPr txBox="1">
              <a:spLocks noChangeArrowheads="1"/>
            </p:cNvSpPr>
            <p:nvPr/>
          </p:nvSpPr>
          <p:spPr bwMode="auto">
            <a:xfrm>
              <a:off x="624" y="2736"/>
              <a:ext cx="104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x-none"/>
                <a:t>Document </a:t>
              </a:r>
            </a:p>
            <a:p>
              <a:pPr>
                <a:spcBef>
                  <a:spcPct val="50000"/>
                </a:spcBef>
              </a:pPr>
              <a:r>
                <a:rPr lang="es-ES" altLang="x-none"/>
                <a:t>Subnetwork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2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EE7E-5A89-C54C-A0D5-0D3A3F4F660B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676400" y="3386138"/>
          <a:ext cx="65532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1" name="Ecuación" r:id="rId3" imgW="3301920" imgH="482400" progId="Equation.3">
                  <p:embed/>
                </p:oleObj>
              </mc:Choice>
              <mc:Fallback>
                <p:oleObj name="Ecuación" r:id="rId3" imgW="3301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86138"/>
                        <a:ext cx="65532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2819400" y="4308475"/>
          <a:ext cx="42767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2" name="Ecuación" r:id="rId5" imgW="1917360" imgH="253800" progId="Equation.3">
                  <p:embed/>
                </p:oleObj>
              </mc:Choice>
              <mc:Fallback>
                <p:oleObj name="Ecuación" r:id="rId5" imgW="1917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08475"/>
                        <a:ext cx="42767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066800" y="1752600"/>
            <a:ext cx="7620000" cy="15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90000"/>
              <a:buFont typeface="Monotype Sorts" charset="2"/>
              <a:buNone/>
            </a:pP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Conditional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Distributions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3200" u="sng" dirty="0" smtClean="0">
                <a:ea typeface="Times New Roman" charset="0"/>
                <a:cs typeface="Times New Roman" charset="0"/>
              </a:rPr>
              <a:t/>
            </a:r>
            <a:br>
              <a:rPr kumimoji="1" lang="es-ES" altLang="x-none" sz="3200" u="sng" dirty="0" smtClean="0">
                <a:ea typeface="Times New Roman" charset="0"/>
                <a:cs typeface="Times New Roman" charset="0"/>
              </a:rPr>
            </a:br>
            <a:r>
              <a:rPr kumimoji="1" lang="es-ES" altLang="x-none" sz="3200" u="sng" dirty="0" smtClean="0">
                <a:ea typeface="Times New Roman" charset="0"/>
                <a:cs typeface="Times New Roman" charset="0"/>
              </a:rPr>
              <a:t>(</a:t>
            </a: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term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nodes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with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3200" u="sng" dirty="0" err="1">
                <a:ea typeface="Times New Roman" charset="0"/>
                <a:cs typeface="Times New Roman" charset="0"/>
              </a:rPr>
              <a:t>parents</a:t>
            </a:r>
            <a:r>
              <a:rPr kumimoji="1" lang="es-ES" altLang="x-none" sz="3200" u="sng" dirty="0">
                <a:ea typeface="Times New Roman" charset="0"/>
                <a:cs typeface="Times New Roman" charset="0"/>
              </a:rPr>
              <a:t>)</a:t>
            </a:r>
            <a:r>
              <a:rPr kumimoji="1" lang="es-ES" altLang="x-none" sz="3200" dirty="0">
                <a:ea typeface="Times New Roman" charset="0"/>
                <a:cs typeface="Times New Roman" charset="0"/>
              </a:rPr>
              <a:t>:</a:t>
            </a:r>
            <a:r>
              <a:rPr kumimoji="1" lang="es-ES" altLang="x-none" sz="2800" dirty="0">
                <a:ea typeface="Times New Roman" charset="0"/>
                <a:cs typeface="Times New Roman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90000"/>
              <a:buFont typeface="Monotype Sorts" charset="2"/>
              <a:buNone/>
            </a:pPr>
            <a:r>
              <a:rPr kumimoji="1" lang="es-ES" altLang="x-none" sz="2800" dirty="0">
                <a:ea typeface="Times New Roman" charset="0"/>
                <a:cs typeface="Times New Roman" charset="0"/>
              </a:rPr>
              <a:t>(</a:t>
            </a:r>
            <a:r>
              <a:rPr kumimoji="1" lang="es-ES" altLang="x-none" sz="2800" dirty="0" err="1">
                <a:ea typeface="Times New Roman" charset="0"/>
                <a:cs typeface="Times New Roman" charset="0"/>
              </a:rPr>
              <a:t>based</a:t>
            </a:r>
            <a:r>
              <a:rPr kumimoji="1" lang="es-ES" altLang="x-none" sz="2800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2800" dirty="0" err="1">
                <a:ea typeface="Times New Roman" charset="0"/>
                <a:cs typeface="Times New Roman" charset="0"/>
              </a:rPr>
              <a:t>on</a:t>
            </a:r>
            <a:r>
              <a:rPr kumimoji="1" lang="es-ES" altLang="x-none" sz="2800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2800" dirty="0" err="1">
                <a:ea typeface="Times New Roman" charset="0"/>
                <a:cs typeface="Times New Roman" charset="0"/>
              </a:rPr>
              <a:t>Jaccard´s</a:t>
            </a:r>
            <a:r>
              <a:rPr kumimoji="1" lang="es-ES" altLang="x-none" sz="2800" dirty="0">
                <a:ea typeface="Times New Roman" charset="0"/>
                <a:cs typeface="Times New Roman" charset="0"/>
              </a:rPr>
              <a:t> </a:t>
            </a:r>
            <a:r>
              <a:rPr kumimoji="1" lang="es-ES" altLang="x-none" sz="2800" dirty="0" err="1">
                <a:ea typeface="Times New Roman" charset="0"/>
                <a:cs typeface="Times New Roman" charset="0"/>
              </a:rPr>
              <a:t>coefficient</a:t>
            </a:r>
            <a:r>
              <a:rPr kumimoji="1" lang="es-ES" altLang="x-none" sz="2800" dirty="0">
                <a:ea typeface="Times New Roman" charset="0"/>
                <a:cs typeface="Times New Roman" charset="0"/>
              </a:rPr>
              <a:t>)</a:t>
            </a:r>
            <a:endParaRPr kumimoji="1" lang="en-GB" altLang="x-none" sz="28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09F9-D29E-664A-89CB-FE21DE5C1D37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en-GB" altLang="x-none" sz="4000" dirty="0" smtClean="0"/>
              <a:t>PRP and Recommendations</a:t>
            </a:r>
            <a:endParaRPr lang="en-GB" altLang="x-none" sz="4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184992"/>
            <a:ext cx="7772400" cy="1405807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s-ES" altLang="x-none" dirty="0" err="1" smtClean="0"/>
              <a:t>Those</a:t>
            </a:r>
            <a:r>
              <a:rPr lang="es-ES" altLang="x-none" dirty="0" smtClean="0"/>
              <a:t> </a:t>
            </a:r>
            <a:r>
              <a:rPr lang="es-ES" altLang="x-none" dirty="0" err="1" smtClean="0"/>
              <a:t>who</a:t>
            </a:r>
            <a:r>
              <a:rPr lang="es-ES" altLang="x-none" dirty="0" smtClean="0"/>
              <a:t> </a:t>
            </a:r>
            <a:r>
              <a:rPr lang="es-ES" altLang="x-none" dirty="0" err="1" smtClean="0"/>
              <a:t>retrieved</a:t>
            </a:r>
            <a:r>
              <a:rPr lang="es-ES" altLang="x-none" dirty="0" smtClean="0"/>
              <a:t> </a:t>
            </a:r>
            <a:r>
              <a:rPr lang="es-ES" altLang="x-none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altLang="x-non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s-ES" altLang="x-none" dirty="0" smtClean="0"/>
              <a:t> </a:t>
            </a:r>
            <a:r>
              <a:rPr lang="es-ES" altLang="x-none" dirty="0" err="1" smtClean="0"/>
              <a:t>were</a:t>
            </a:r>
            <a:r>
              <a:rPr lang="es-ES" altLang="x-none" dirty="0" smtClean="0"/>
              <a:t> </a:t>
            </a:r>
            <a:r>
              <a:rPr lang="es-ES" altLang="x-none" dirty="0" err="1" smtClean="0"/>
              <a:t>also</a:t>
            </a:r>
            <a:r>
              <a:rPr lang="es-ES" altLang="x-none" dirty="0" smtClean="0"/>
              <a:t> </a:t>
            </a:r>
            <a:r>
              <a:rPr lang="es-ES" altLang="x-none" dirty="0" err="1" smtClean="0"/>
              <a:t>interested</a:t>
            </a:r>
            <a:r>
              <a:rPr lang="es-ES" altLang="x-none" dirty="0" smtClean="0"/>
              <a:t> in </a:t>
            </a:r>
            <a:r>
              <a:rPr lang="es-ES" altLang="x-none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ES" altLang="x-none" baseline="-25000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</a:p>
          <a:p>
            <a:pPr marL="342900" lvl="1" indent="-342900">
              <a:buNone/>
            </a:pPr>
            <a:r>
              <a:rPr lang="es-ES" altLang="x-none" dirty="0"/>
              <a:t>Compute p(</a:t>
            </a:r>
            <a:r>
              <a:rPr lang="es-ES" altLang="x-none" dirty="0" err="1"/>
              <a:t>d</a:t>
            </a:r>
            <a:r>
              <a:rPr lang="es-ES" altLang="x-none" baseline="-25000" dirty="0" err="1"/>
              <a:t>j</a:t>
            </a:r>
            <a:r>
              <a:rPr lang="es-ES" altLang="x-none" dirty="0" err="1"/>
              <a:t>|d</a:t>
            </a:r>
            <a:r>
              <a:rPr lang="es-ES" altLang="x-none" baseline="-25000" dirty="0" err="1"/>
              <a:t>i</a:t>
            </a:r>
            <a:r>
              <a:rPr lang="es-ES" altLang="x-none" dirty="0" smtClean="0"/>
              <a:t>)</a:t>
            </a:r>
          </a:p>
          <a:p>
            <a:pPr marL="342900" lvl="1" indent="-342900">
              <a:buNone/>
            </a:pPr>
            <a:r>
              <a:rPr lang="es-ES" altLang="x-none" dirty="0" smtClean="0">
                <a:sym typeface="Symbol" charset="2"/>
              </a:rPr>
              <a:t>Use </a:t>
            </a:r>
            <a:r>
              <a:rPr lang="es-ES" altLang="x-none" dirty="0" err="1" smtClean="0">
                <a:sym typeface="Symbol" charset="2"/>
              </a:rPr>
              <a:t>noisy</a:t>
            </a:r>
            <a:r>
              <a:rPr lang="es-ES" altLang="x-none" dirty="0" err="1">
                <a:sym typeface="Symbol" charset="2"/>
              </a:rPr>
              <a:t>-</a:t>
            </a:r>
            <a:r>
              <a:rPr lang="es-ES" altLang="x-none" dirty="0" err="1" smtClean="0">
                <a:sym typeface="Symbol" charset="2"/>
              </a:rPr>
              <a:t>or</a:t>
            </a:r>
            <a:r>
              <a:rPr lang="es-ES" altLang="x-none" dirty="0" smtClean="0">
                <a:sym typeface="Symbol" charset="2"/>
              </a:rPr>
              <a:t> </a:t>
            </a:r>
            <a:r>
              <a:rPr lang="es-ES" altLang="x-none" dirty="0" err="1" smtClean="0">
                <a:sym typeface="Symbol" charset="2"/>
              </a:rPr>
              <a:t>CPTs</a:t>
            </a:r>
            <a:endParaRPr lang="es-ES" altLang="x-none" baseline="-25000" dirty="0">
              <a:sym typeface="Symbol" charset="2"/>
            </a:endParaRPr>
          </a:p>
          <a:p>
            <a:pPr>
              <a:buFont typeface="Monotype Sorts" charset="2"/>
              <a:buNone/>
            </a:pPr>
            <a:endParaRPr lang="es-ES" altLang="x-none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8933" name="Group 85"/>
          <p:cNvGrpSpPr>
            <a:grpSpLocks/>
          </p:cNvGrpSpPr>
          <p:nvPr/>
        </p:nvGrpSpPr>
        <p:grpSpPr bwMode="auto">
          <a:xfrm>
            <a:off x="1371600" y="2895600"/>
            <a:ext cx="6629400" cy="1752600"/>
            <a:chOff x="864" y="1824"/>
            <a:chExt cx="4176" cy="1104"/>
          </a:xfrm>
        </p:grpSpPr>
        <p:grpSp>
          <p:nvGrpSpPr>
            <p:cNvPr id="78917" name="Group 69"/>
            <p:cNvGrpSpPr>
              <a:grpSpLocks/>
            </p:cNvGrpSpPr>
            <p:nvPr/>
          </p:nvGrpSpPr>
          <p:grpSpPr bwMode="auto">
            <a:xfrm>
              <a:off x="1152" y="2160"/>
              <a:ext cx="3696" cy="432"/>
              <a:chOff x="1152" y="2160"/>
              <a:chExt cx="3696" cy="432"/>
            </a:xfrm>
          </p:grpSpPr>
          <p:sp>
            <p:nvSpPr>
              <p:cNvPr id="78896" name="Line 48"/>
              <p:cNvSpPr>
                <a:spLocks noChangeShapeType="1"/>
              </p:cNvSpPr>
              <p:nvPr/>
            </p:nvSpPr>
            <p:spPr bwMode="auto">
              <a:xfrm flipH="1">
                <a:off x="1152" y="2208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50"/>
              <p:cNvSpPr>
                <a:spLocks noChangeShapeType="1"/>
              </p:cNvSpPr>
              <p:nvPr/>
            </p:nvSpPr>
            <p:spPr bwMode="auto">
              <a:xfrm flipH="1">
                <a:off x="1200" y="2256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51"/>
              <p:cNvSpPr>
                <a:spLocks noChangeShapeType="1"/>
              </p:cNvSpPr>
              <p:nvPr/>
            </p:nvSpPr>
            <p:spPr bwMode="auto">
              <a:xfrm flipH="1">
                <a:off x="1776" y="225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52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1968" y="2256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Line 54"/>
              <p:cNvSpPr>
                <a:spLocks noChangeShapeType="1"/>
              </p:cNvSpPr>
              <p:nvPr/>
            </p:nvSpPr>
            <p:spPr bwMode="auto">
              <a:xfrm>
                <a:off x="2976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3" name="Line 55"/>
              <p:cNvSpPr>
                <a:spLocks noChangeShapeType="1"/>
              </p:cNvSpPr>
              <p:nvPr/>
            </p:nvSpPr>
            <p:spPr bwMode="auto">
              <a:xfrm>
                <a:off x="3216" y="2304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4" name="Line 56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5" name="Line 57"/>
              <p:cNvSpPr>
                <a:spLocks noChangeShapeType="1"/>
              </p:cNvSpPr>
              <p:nvPr/>
            </p:nvSpPr>
            <p:spPr bwMode="auto">
              <a:xfrm>
                <a:off x="3744" y="2304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6" name="Line 58"/>
              <p:cNvSpPr>
                <a:spLocks noChangeShapeType="1"/>
              </p:cNvSpPr>
              <p:nvPr/>
            </p:nvSpPr>
            <p:spPr bwMode="auto">
              <a:xfrm>
                <a:off x="4464" y="2208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7" name="Line 59"/>
              <p:cNvSpPr>
                <a:spLocks noChangeShapeType="1"/>
              </p:cNvSpPr>
              <p:nvPr/>
            </p:nvSpPr>
            <p:spPr bwMode="auto">
              <a:xfrm>
                <a:off x="484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8" name="Line 60"/>
              <p:cNvSpPr>
                <a:spLocks noChangeShapeType="1"/>
              </p:cNvSpPr>
              <p:nvPr/>
            </p:nvSpPr>
            <p:spPr bwMode="auto">
              <a:xfrm>
                <a:off x="2208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960" y="1824"/>
              <a:ext cx="40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Term Subnetwork</a:t>
              </a:r>
              <a:endParaRPr lang="en-GB" altLang="x-none"/>
            </a:p>
          </p:txBody>
        </p:sp>
        <p:grpSp>
          <p:nvGrpSpPr>
            <p:cNvPr id="78918" name="Group 70"/>
            <p:cNvGrpSpPr>
              <a:grpSpLocks/>
            </p:cNvGrpSpPr>
            <p:nvPr/>
          </p:nvGrpSpPr>
          <p:grpSpPr bwMode="auto">
            <a:xfrm>
              <a:off x="864" y="2496"/>
              <a:ext cx="4176" cy="432"/>
              <a:chOff x="864" y="2496"/>
              <a:chExt cx="4176" cy="432"/>
            </a:xfrm>
          </p:grpSpPr>
          <p:sp>
            <p:nvSpPr>
              <p:cNvPr id="78854" name="Oval 6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 dirty="0"/>
                  <a:t>D</a:t>
                </a:r>
                <a:r>
                  <a:rPr lang="es-ES" altLang="x-none" baseline="-25000" dirty="0"/>
                  <a:t>2</a:t>
                </a:r>
                <a:endParaRPr lang="en-GB" altLang="x-none" dirty="0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3</a:t>
                </a:r>
                <a:endParaRPr lang="en-GB" altLang="x-none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auto">
              <a:xfrm>
                <a:off x="278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4</a:t>
                </a:r>
                <a:endParaRPr lang="en-GB" altLang="x-none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5</a:t>
                </a:r>
                <a:endParaRPr lang="en-GB" altLang="x-none"/>
              </a:p>
            </p:txBody>
          </p:sp>
          <p:sp>
            <p:nvSpPr>
              <p:cNvPr id="78858" name="Oval 10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6</a:t>
                </a:r>
                <a:endParaRPr lang="en-GB" altLang="x-none" baseline="-25000"/>
              </a:p>
            </p:txBody>
          </p:sp>
          <p:sp>
            <p:nvSpPr>
              <p:cNvPr id="78859" name="Oval 11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7</a:t>
                </a:r>
                <a:endParaRPr lang="en-GB" altLang="x-none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432" cy="43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x-none"/>
                  <a:t>D</a:t>
                </a:r>
                <a:r>
                  <a:rPr lang="es-ES" altLang="x-none" baseline="-25000"/>
                  <a:t>1</a:t>
                </a:r>
                <a:endParaRPr lang="en-GB" altLang="x-none"/>
              </a:p>
            </p:txBody>
          </p:sp>
        </p:grp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>
            <a:off x="1371600" y="5410200"/>
            <a:ext cx="6629400" cy="685800"/>
            <a:chOff x="864" y="3408"/>
            <a:chExt cx="4176" cy="432"/>
          </a:xfrm>
        </p:grpSpPr>
        <p:sp>
          <p:nvSpPr>
            <p:cNvPr id="78889" name="Oval 41"/>
            <p:cNvSpPr>
              <a:spLocks noChangeArrowheads="1"/>
            </p:cNvSpPr>
            <p:nvPr/>
          </p:nvSpPr>
          <p:spPr bwMode="auto">
            <a:xfrm>
              <a:off x="1536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D`</a:t>
              </a:r>
              <a:r>
                <a:rPr lang="es-ES" altLang="x-none" baseline="-25000"/>
                <a:t>2</a:t>
              </a:r>
              <a:endParaRPr lang="en-GB" altLang="x-none"/>
            </a:p>
          </p:txBody>
        </p:sp>
        <p:sp>
          <p:nvSpPr>
            <p:cNvPr id="78890" name="Oval 42"/>
            <p:cNvSpPr>
              <a:spLocks noChangeArrowheads="1"/>
            </p:cNvSpPr>
            <p:nvPr/>
          </p:nvSpPr>
          <p:spPr bwMode="auto">
            <a:xfrm>
              <a:off x="2160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D`</a:t>
              </a:r>
              <a:r>
                <a:rPr lang="es-ES" altLang="x-none" baseline="-25000"/>
                <a:t>3</a:t>
              </a:r>
              <a:endParaRPr lang="en-GB" altLang="x-none"/>
            </a:p>
          </p:txBody>
        </p: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278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4</a:t>
              </a:r>
              <a:endParaRPr lang="en-GB" altLang="x-none"/>
            </a:p>
          </p:txBody>
        </p:sp>
        <p:sp>
          <p:nvSpPr>
            <p:cNvPr id="78892" name="Oval 44"/>
            <p:cNvSpPr>
              <a:spLocks noChangeArrowheads="1"/>
            </p:cNvSpPr>
            <p:nvPr/>
          </p:nvSpPr>
          <p:spPr bwMode="auto">
            <a:xfrm>
              <a:off x="3408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5</a:t>
              </a:r>
              <a:endParaRPr lang="en-GB" altLang="x-none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398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6</a:t>
              </a:r>
              <a:endParaRPr lang="en-GB" altLang="x-none" baseline="-25000"/>
            </a:p>
          </p:txBody>
        </p:sp>
        <p:sp>
          <p:nvSpPr>
            <p:cNvPr id="78894" name="Oval 46"/>
            <p:cNvSpPr>
              <a:spLocks noChangeArrowheads="1"/>
            </p:cNvSpPr>
            <p:nvPr/>
          </p:nvSpPr>
          <p:spPr bwMode="auto">
            <a:xfrm>
              <a:off x="4608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/>
                <a:t>D´</a:t>
              </a:r>
              <a:r>
                <a:rPr lang="es-ES" altLang="x-none" baseline="-25000"/>
                <a:t>7</a:t>
              </a:r>
              <a:endParaRPr lang="en-GB" altLang="x-none"/>
            </a:p>
          </p:txBody>
        </p:sp>
        <p:sp>
          <p:nvSpPr>
            <p:cNvPr id="78895" name="Oval 47"/>
            <p:cNvSpPr>
              <a:spLocks noChangeArrowheads="1"/>
            </p:cNvSpPr>
            <p:nvPr/>
          </p:nvSpPr>
          <p:spPr bwMode="auto">
            <a:xfrm>
              <a:off x="864" y="3408"/>
              <a:ext cx="432" cy="43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x-none" dirty="0"/>
                <a:t>D`</a:t>
              </a:r>
              <a:r>
                <a:rPr lang="es-ES" altLang="x-none" baseline="-25000" dirty="0"/>
                <a:t>1</a:t>
              </a:r>
              <a:endParaRPr lang="en-GB" altLang="x-none" dirty="0"/>
            </a:p>
          </p:txBody>
        </p:sp>
      </p:grpSp>
      <p:grpSp>
        <p:nvGrpSpPr>
          <p:cNvPr id="78920" name="Group 72"/>
          <p:cNvGrpSpPr>
            <a:grpSpLocks/>
          </p:cNvGrpSpPr>
          <p:nvPr/>
        </p:nvGrpSpPr>
        <p:grpSpPr bwMode="auto">
          <a:xfrm>
            <a:off x="1714500" y="4648200"/>
            <a:ext cx="5943600" cy="762000"/>
            <a:chOff x="1080" y="2928"/>
            <a:chExt cx="3744" cy="480"/>
          </a:xfrm>
        </p:grpSpPr>
        <p:cxnSp>
          <p:nvCxnSpPr>
            <p:cNvPr id="78909" name="AutoShape 61"/>
            <p:cNvCxnSpPr>
              <a:cxnSpLocks noChangeShapeType="1"/>
              <a:stCxn id="78863" idx="4"/>
              <a:endCxn id="78895" idx="0"/>
            </p:cNvCxnSpPr>
            <p:nvPr/>
          </p:nvCxnSpPr>
          <p:spPr bwMode="auto">
            <a:xfrm>
              <a:off x="108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1" name="AutoShape 63"/>
            <p:cNvCxnSpPr>
              <a:cxnSpLocks noChangeShapeType="1"/>
              <a:stCxn id="78854" idx="4"/>
              <a:endCxn id="78889" idx="0"/>
            </p:cNvCxnSpPr>
            <p:nvPr/>
          </p:nvCxnSpPr>
          <p:spPr bwMode="auto">
            <a:xfrm>
              <a:off x="1752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2" name="AutoShape 64"/>
            <p:cNvCxnSpPr>
              <a:cxnSpLocks noChangeShapeType="1"/>
              <a:stCxn id="78855" idx="4"/>
              <a:endCxn id="78890" idx="0"/>
            </p:cNvCxnSpPr>
            <p:nvPr/>
          </p:nvCxnSpPr>
          <p:spPr bwMode="auto">
            <a:xfrm>
              <a:off x="2376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3" name="AutoShape 65"/>
            <p:cNvCxnSpPr>
              <a:cxnSpLocks noChangeShapeType="1"/>
              <a:stCxn id="78856" idx="4"/>
              <a:endCxn id="78891" idx="0"/>
            </p:cNvCxnSpPr>
            <p:nvPr/>
          </p:nvCxnSpPr>
          <p:spPr bwMode="auto">
            <a:xfrm>
              <a:off x="300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4" name="AutoShape 66"/>
            <p:cNvCxnSpPr>
              <a:cxnSpLocks noChangeShapeType="1"/>
              <a:stCxn id="78857" idx="4"/>
              <a:endCxn id="78892" idx="0"/>
            </p:cNvCxnSpPr>
            <p:nvPr/>
          </p:nvCxnSpPr>
          <p:spPr bwMode="auto">
            <a:xfrm>
              <a:off x="3624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5" name="AutoShape 67"/>
            <p:cNvCxnSpPr>
              <a:cxnSpLocks noChangeShapeType="1"/>
              <a:stCxn id="78858" idx="4"/>
              <a:endCxn id="78893" idx="0"/>
            </p:cNvCxnSpPr>
            <p:nvPr/>
          </p:nvCxnSpPr>
          <p:spPr bwMode="auto">
            <a:xfrm>
              <a:off x="4200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16" name="AutoShape 68"/>
            <p:cNvCxnSpPr>
              <a:cxnSpLocks noChangeShapeType="1"/>
              <a:stCxn id="78859" idx="4"/>
              <a:endCxn id="78894" idx="0"/>
            </p:cNvCxnSpPr>
            <p:nvPr/>
          </p:nvCxnSpPr>
          <p:spPr bwMode="auto">
            <a:xfrm>
              <a:off x="4824" y="2928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8932" name="Group 84"/>
          <p:cNvGrpSpPr>
            <a:grpSpLocks/>
          </p:cNvGrpSpPr>
          <p:nvPr/>
        </p:nvGrpSpPr>
        <p:grpSpPr bwMode="auto">
          <a:xfrm>
            <a:off x="1714500" y="4648200"/>
            <a:ext cx="5943600" cy="862013"/>
            <a:chOff x="1080" y="2928"/>
            <a:chExt cx="3744" cy="543"/>
          </a:xfrm>
        </p:grpSpPr>
        <p:cxnSp>
          <p:nvCxnSpPr>
            <p:cNvPr id="78922" name="AutoShape 74"/>
            <p:cNvCxnSpPr>
              <a:cxnSpLocks noChangeShapeType="1"/>
              <a:stCxn id="78863" idx="4"/>
              <a:endCxn id="78890" idx="0"/>
            </p:cNvCxnSpPr>
            <p:nvPr/>
          </p:nvCxnSpPr>
          <p:spPr bwMode="auto">
            <a:xfrm>
              <a:off x="1080" y="2928"/>
              <a:ext cx="1296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3" name="AutoShape 75"/>
            <p:cNvCxnSpPr>
              <a:cxnSpLocks noChangeShapeType="1"/>
              <a:stCxn id="78863" idx="4"/>
              <a:endCxn id="78892" idx="0"/>
            </p:cNvCxnSpPr>
            <p:nvPr/>
          </p:nvCxnSpPr>
          <p:spPr bwMode="auto">
            <a:xfrm>
              <a:off x="1080" y="2928"/>
              <a:ext cx="254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4" name="AutoShape 76"/>
            <p:cNvCxnSpPr>
              <a:cxnSpLocks noChangeShapeType="1"/>
              <a:stCxn id="78854" idx="4"/>
              <a:endCxn id="78895" idx="0"/>
            </p:cNvCxnSpPr>
            <p:nvPr/>
          </p:nvCxnSpPr>
          <p:spPr bwMode="auto">
            <a:xfrm flipH="1">
              <a:off x="1080" y="2928"/>
              <a:ext cx="672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5" name="AutoShape 77"/>
            <p:cNvCxnSpPr>
              <a:cxnSpLocks noChangeShapeType="1"/>
              <a:stCxn id="78855" idx="4"/>
              <a:endCxn id="78893" idx="0"/>
            </p:cNvCxnSpPr>
            <p:nvPr/>
          </p:nvCxnSpPr>
          <p:spPr bwMode="auto">
            <a:xfrm>
              <a:off x="2376" y="2928"/>
              <a:ext cx="18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6" name="AutoShape 78"/>
            <p:cNvCxnSpPr>
              <a:cxnSpLocks noChangeShapeType="1"/>
              <a:stCxn id="78855" idx="4"/>
              <a:endCxn id="78889" idx="0"/>
            </p:cNvCxnSpPr>
            <p:nvPr/>
          </p:nvCxnSpPr>
          <p:spPr bwMode="auto">
            <a:xfrm flipH="1">
              <a:off x="1752" y="2928"/>
              <a:ext cx="6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7" name="AutoShape 79"/>
            <p:cNvCxnSpPr>
              <a:cxnSpLocks noChangeShapeType="1"/>
              <a:stCxn id="78856" idx="4"/>
              <a:endCxn id="78894" idx="0"/>
            </p:cNvCxnSpPr>
            <p:nvPr/>
          </p:nvCxnSpPr>
          <p:spPr bwMode="auto">
            <a:xfrm>
              <a:off x="3000" y="2928"/>
              <a:ext cx="18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8" name="AutoShape 80"/>
            <p:cNvCxnSpPr>
              <a:cxnSpLocks noChangeShapeType="1"/>
              <a:stCxn id="78856" idx="4"/>
              <a:endCxn id="78895" idx="0"/>
            </p:cNvCxnSpPr>
            <p:nvPr/>
          </p:nvCxnSpPr>
          <p:spPr bwMode="auto">
            <a:xfrm flipH="1">
              <a:off x="1080" y="2928"/>
              <a:ext cx="192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29" name="AutoShape 81"/>
            <p:cNvCxnSpPr>
              <a:cxnSpLocks noChangeShapeType="1"/>
              <a:stCxn id="78857" idx="4"/>
              <a:endCxn id="78893" idx="0"/>
            </p:cNvCxnSpPr>
            <p:nvPr/>
          </p:nvCxnSpPr>
          <p:spPr bwMode="auto">
            <a:xfrm>
              <a:off x="3624" y="2928"/>
              <a:ext cx="576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30" name="AutoShape 82"/>
            <p:cNvCxnSpPr>
              <a:cxnSpLocks noChangeShapeType="1"/>
              <a:stCxn id="78859" idx="4"/>
              <a:endCxn id="78893" idx="0"/>
            </p:cNvCxnSpPr>
            <p:nvPr/>
          </p:nvCxnSpPr>
          <p:spPr bwMode="auto">
            <a:xfrm flipH="1">
              <a:off x="4200" y="2928"/>
              <a:ext cx="624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931" name="AutoShape 83"/>
            <p:cNvCxnSpPr>
              <a:cxnSpLocks noChangeShapeType="1"/>
              <a:stCxn id="78858" idx="4"/>
              <a:endCxn id="78891" idx="7"/>
            </p:cNvCxnSpPr>
            <p:nvPr/>
          </p:nvCxnSpPr>
          <p:spPr bwMode="auto">
            <a:xfrm flipH="1">
              <a:off x="3153" y="2928"/>
              <a:ext cx="1047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24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C353-F288-2E4B-989D-30E35712A033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4000"/>
              <a:t>Bayesian Network Retrieval Model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772400" cy="2209800"/>
          </a:xfrm>
        </p:spPr>
        <p:txBody>
          <a:bodyPr/>
          <a:lstStyle/>
          <a:p>
            <a:pPr marL="609600" indent="-609600">
              <a:buFont typeface="Monotype Sorts" charset="2"/>
              <a:buAutoNum type="arabicPeriod"/>
            </a:pPr>
            <a:r>
              <a:rPr lang="es-ES" altLang="x-none" dirty="0"/>
              <a:t>Compute p(</a:t>
            </a:r>
            <a:r>
              <a:rPr lang="es-ES" altLang="x-none" dirty="0" err="1"/>
              <a:t>d</a:t>
            </a:r>
            <a:r>
              <a:rPr lang="es-ES" altLang="x-none" baseline="-25000" dirty="0" err="1"/>
              <a:t>j</a:t>
            </a:r>
            <a:r>
              <a:rPr lang="es-ES" altLang="x-none" dirty="0" err="1"/>
              <a:t>|Q</a:t>
            </a:r>
            <a:r>
              <a:rPr lang="es-ES" altLang="x-none" dirty="0"/>
              <a:t>), </a:t>
            </a:r>
            <a:r>
              <a:rPr lang="es-ES" altLang="x-none" dirty="0">
                <a:sym typeface="Symbol" charset="2"/>
              </a:rPr>
              <a:t>D</a:t>
            </a:r>
            <a:r>
              <a:rPr lang="es-ES" altLang="x-none" baseline="-25000" dirty="0">
                <a:sym typeface="Symbol" charset="2"/>
              </a:rPr>
              <a:t>j</a:t>
            </a:r>
            <a:r>
              <a:rPr lang="es-ES" altLang="x-none" dirty="0">
                <a:sym typeface="Symbol" charset="2"/>
              </a:rPr>
              <a:t> </a:t>
            </a:r>
          </a:p>
          <a:p>
            <a:pPr marL="990600" lvl="1" indent="-533400">
              <a:buFont typeface="Monotype Sorts" charset="2"/>
              <a:buNone/>
            </a:pPr>
            <a:r>
              <a:rPr lang="es-ES" altLang="x-none" dirty="0">
                <a:sym typeface="Symbol" charset="2"/>
              </a:rPr>
              <a:t> 					(1</a:t>
            </a:r>
            <a:r>
              <a:rPr lang="es-ES" altLang="x-none" baseline="30000" dirty="0">
                <a:sym typeface="Symbol" charset="2"/>
              </a:rPr>
              <a:t>st</a:t>
            </a:r>
            <a:r>
              <a:rPr lang="es-ES" altLang="x-none" dirty="0">
                <a:sym typeface="Symbol" charset="2"/>
              </a:rPr>
              <a:t> </a:t>
            </a:r>
            <a:r>
              <a:rPr lang="es-ES" altLang="x-none" dirty="0" err="1">
                <a:sym typeface="Symbol" charset="2"/>
              </a:rPr>
              <a:t>document</a:t>
            </a:r>
            <a:r>
              <a:rPr lang="es-ES" altLang="x-none" dirty="0">
                <a:sym typeface="Symbol" charset="2"/>
              </a:rPr>
              <a:t> </a:t>
            </a:r>
            <a:r>
              <a:rPr lang="es-ES" altLang="x-none" dirty="0" err="1">
                <a:sym typeface="Symbol" charset="2"/>
              </a:rPr>
              <a:t>layer</a:t>
            </a:r>
            <a:r>
              <a:rPr lang="es-ES" altLang="x-none" dirty="0">
                <a:sym typeface="Symbol" charset="2"/>
              </a:rPr>
              <a:t>)</a:t>
            </a:r>
          </a:p>
          <a:p>
            <a:pPr marL="609600" indent="-609600">
              <a:buFont typeface="Monotype Sorts" charset="2"/>
              <a:buAutoNum type="arabicPeriod"/>
            </a:pPr>
            <a:r>
              <a:rPr lang="es-ES" altLang="x-none" dirty="0"/>
              <a:t>Compute p(</a:t>
            </a:r>
            <a:r>
              <a:rPr lang="es-ES" altLang="x-none" dirty="0" err="1"/>
              <a:t>d´</a:t>
            </a:r>
            <a:r>
              <a:rPr lang="es-ES" altLang="x-none" baseline="-25000" dirty="0" err="1"/>
              <a:t>j</a:t>
            </a:r>
            <a:r>
              <a:rPr lang="es-ES" altLang="x-none" dirty="0" err="1"/>
              <a:t>|Q</a:t>
            </a:r>
            <a:r>
              <a:rPr lang="es-ES" altLang="x-none" dirty="0"/>
              <a:t>), </a:t>
            </a:r>
            <a:r>
              <a:rPr lang="es-ES" altLang="x-none" dirty="0">
                <a:sym typeface="Symbol" charset="2"/>
              </a:rPr>
              <a:t></a:t>
            </a:r>
            <a:r>
              <a:rPr lang="es-ES" altLang="x-none" dirty="0" err="1">
                <a:sym typeface="Symbol" charset="2"/>
              </a:rPr>
              <a:t>D´</a:t>
            </a:r>
            <a:r>
              <a:rPr lang="es-ES" altLang="x-none" baseline="-25000" dirty="0" err="1">
                <a:sym typeface="Symbol" charset="2"/>
              </a:rPr>
              <a:t>j</a:t>
            </a:r>
            <a:r>
              <a:rPr lang="es-ES" altLang="x-none" dirty="0">
                <a:sym typeface="Symbol" charset="2"/>
              </a:rPr>
              <a:t> </a:t>
            </a:r>
          </a:p>
          <a:p>
            <a:pPr marL="990600" lvl="1" indent="-533400">
              <a:buFont typeface="Monotype Sorts" charset="2"/>
              <a:buNone/>
            </a:pPr>
            <a:r>
              <a:rPr lang="es-ES" altLang="x-none" dirty="0">
                <a:sym typeface="Symbol" charset="2"/>
              </a:rPr>
              <a:t> 				          (2</a:t>
            </a:r>
            <a:r>
              <a:rPr lang="es-ES" altLang="x-none" baseline="30000" dirty="0">
                <a:sym typeface="Symbol" charset="2"/>
              </a:rPr>
              <a:t>nd</a:t>
            </a:r>
            <a:r>
              <a:rPr lang="es-ES" altLang="x-none" dirty="0">
                <a:sym typeface="Symbol" charset="2"/>
              </a:rPr>
              <a:t> </a:t>
            </a:r>
            <a:r>
              <a:rPr lang="es-ES" altLang="x-none" dirty="0" err="1">
                <a:sym typeface="Symbol" charset="2"/>
              </a:rPr>
              <a:t>document</a:t>
            </a:r>
            <a:r>
              <a:rPr lang="es-ES" altLang="x-none" dirty="0">
                <a:sym typeface="Symbol" charset="2"/>
              </a:rPr>
              <a:t> </a:t>
            </a:r>
            <a:r>
              <a:rPr lang="es-ES" altLang="x-none" dirty="0" err="1">
                <a:sym typeface="Symbol" charset="2"/>
              </a:rPr>
              <a:t>layer</a:t>
            </a:r>
            <a:r>
              <a:rPr lang="es-ES" altLang="x-none" dirty="0">
                <a:sym typeface="Symbol" charset="2"/>
              </a:rPr>
              <a:t>)</a:t>
            </a:r>
            <a:endParaRPr lang="en-GB" altLang="x-none" dirty="0">
              <a:sym typeface="Symbol" charset="2"/>
            </a:endParaRPr>
          </a:p>
        </p:txBody>
      </p:sp>
      <p:grpSp>
        <p:nvGrpSpPr>
          <p:cNvPr id="80905" name="Group 9"/>
          <p:cNvGrpSpPr>
            <a:grpSpLocks/>
          </p:cNvGrpSpPr>
          <p:nvPr/>
        </p:nvGrpSpPr>
        <p:grpSpPr bwMode="auto">
          <a:xfrm>
            <a:off x="2224088" y="4706938"/>
            <a:ext cx="5853112" cy="1541462"/>
            <a:chOff x="1401" y="2965"/>
            <a:chExt cx="3687" cy="971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1401" y="2965"/>
            <a:ext cx="3563" cy="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52" name="Ecuación" r:id="rId3" imgW="2387520" imgH="457200" progId="Equation.3">
                    <p:embed/>
                  </p:oleObj>
                </mc:Choice>
                <mc:Fallback>
                  <p:oleObj name="Ecuación" r:id="rId3" imgW="23875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1" y="2965"/>
                          <a:ext cx="3563" cy="68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2208" y="3648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x-none"/>
                <a:t>Where S</a:t>
              </a:r>
              <a:r>
                <a:rPr lang="es-ES" altLang="x-none" baseline="-25000"/>
                <a:t>j</a:t>
              </a:r>
              <a:r>
                <a:rPr lang="es-ES" altLang="x-none"/>
                <a:t> is a normalising constant</a:t>
              </a:r>
              <a:endParaRPr lang="en-GB" altLang="x-none"/>
            </a:p>
          </p:txBody>
        </p:sp>
      </p:grp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990600" y="1828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Monotype Sorts" charset="2"/>
              <a:buNone/>
            </a:pPr>
            <a:r>
              <a:rPr kumimoji="1" lang="es-ES" altLang="x-none" sz="3200" dirty="0" err="1"/>
              <a:t>Retrieval</a:t>
            </a:r>
            <a:r>
              <a:rPr kumimoji="1" lang="es-ES" altLang="x-none" sz="3200" dirty="0"/>
              <a:t>?</a:t>
            </a:r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2658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Language Models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A new approach to probabilistic IR, derived from work in automatic speech recognition, OCR and MT</a:t>
            </a:r>
          </a:p>
          <a:p>
            <a:pPr eaLnBrk="1" hangingPunct="1">
              <a:defRPr/>
            </a:pPr>
            <a:r>
              <a:rPr lang="en-US" altLang="x-none" dirty="0" smtClean="0"/>
              <a:t>Language models attempt to statistically model the use of language in a collection to estimate the probability that a </a:t>
            </a:r>
            <a:r>
              <a:rPr lang="en-US" altLang="x-none" dirty="0" smtClean="0">
                <a:solidFill>
                  <a:srgbClr val="0B12FF"/>
                </a:solidFill>
              </a:rPr>
              <a:t>query </a:t>
            </a:r>
            <a:r>
              <a:rPr lang="en-US" altLang="x-none" dirty="0" smtClean="0"/>
              <a:t>was</a:t>
            </a:r>
            <a:r>
              <a:rPr lang="en-US" altLang="x-none" dirty="0" smtClean="0">
                <a:solidFill>
                  <a:srgbClr val="0B12FF"/>
                </a:solidFill>
              </a:rPr>
              <a:t> </a:t>
            </a:r>
            <a:r>
              <a:rPr lang="en-US" altLang="x-none" i="1" dirty="0" smtClean="0">
                <a:solidFill>
                  <a:srgbClr val="00B050"/>
                </a:solidFill>
              </a:rPr>
              <a:t>generated</a:t>
            </a:r>
            <a:r>
              <a:rPr lang="en-US" altLang="x-none" dirty="0" smtClean="0">
                <a:solidFill>
                  <a:srgbClr val="00B050"/>
                </a:solidFill>
              </a:rPr>
              <a:t> </a:t>
            </a:r>
            <a:r>
              <a:rPr lang="en-US" altLang="x-none" dirty="0" smtClean="0">
                <a:solidFill>
                  <a:srgbClr val="0B12FF"/>
                </a:solidFill>
              </a:rPr>
              <a:t>from a particular document</a:t>
            </a:r>
          </a:p>
          <a:p>
            <a:pPr eaLnBrk="1" hangingPunct="1">
              <a:defRPr/>
            </a:pPr>
            <a:r>
              <a:rPr lang="en-US" altLang="x-none" dirty="0" smtClean="0"/>
              <a:t>The assumption is, roughly, that if the query could have come from the document, then that document is likely to be </a:t>
            </a:r>
            <a:r>
              <a:rPr lang="en-US" altLang="x-none" dirty="0" smtClean="0"/>
              <a:t>relevant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Acknowledgment: Slides taken </a:t>
            </a:r>
            <a:r>
              <a:rPr lang="en-US" dirty="0"/>
              <a:t>from a presentation </a:t>
            </a:r>
            <a:r>
              <a:rPr lang="en-US" dirty="0" smtClean="0"/>
              <a:t>on "Principles </a:t>
            </a:r>
            <a:r>
              <a:rPr lang="en-US" dirty="0"/>
              <a:t>of Information Retrieval" by Ray </a:t>
            </a:r>
            <a:r>
              <a:rPr lang="en-US" dirty="0" smtClean="0"/>
              <a:t>Larson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97113" y="570284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Jay M. Ponte and W. Bruce </a:t>
            </a:r>
            <a:r>
              <a:rPr lang="en-US" sz="1100" dirty="0" smtClean="0">
                <a:solidFill>
                  <a:srgbClr val="0B12FF"/>
                </a:solidFill>
                <a:latin typeface="Verdana" charset="0"/>
              </a:rPr>
              <a:t>Croft. </a:t>
            </a:r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A language modeling approach to information retrieval. In </a:t>
            </a:r>
            <a:r>
              <a:rPr lang="en-US" sz="1100" i="1" dirty="0">
                <a:solidFill>
                  <a:srgbClr val="0B12FF"/>
                </a:solidFill>
                <a:latin typeface="Verdana" charset="0"/>
              </a:rPr>
              <a:t>Proceedings of the 21st annual international ACM SIGIR conference on Research and development in information retrieval</a:t>
            </a:r>
            <a:r>
              <a:rPr lang="en-US" sz="1100" dirty="0">
                <a:solidFill>
                  <a:srgbClr val="0B12FF"/>
                </a:solidFill>
                <a:latin typeface="Verdana" charset="0"/>
              </a:rPr>
              <a:t> (SIGIR '98). ACM, New York, NY, USA, </a:t>
            </a:r>
            <a:r>
              <a:rPr lang="en-US" sz="1100" dirty="0" smtClean="0">
                <a:solidFill>
                  <a:srgbClr val="0B12FF"/>
                </a:solidFill>
                <a:latin typeface="Verdana" charset="0"/>
              </a:rPr>
              <a:t>275-281. </a:t>
            </a:r>
            <a:r>
              <a:rPr lang="en-US" sz="1100" b="1" dirty="0" smtClean="0">
                <a:solidFill>
                  <a:srgbClr val="FF0000"/>
                </a:solidFill>
                <a:latin typeface="Verdana" charset="0"/>
              </a:rPr>
              <a:t>1998</a:t>
            </a:r>
            <a:r>
              <a:rPr lang="en-US" sz="1100" dirty="0" smtClean="0">
                <a:solidFill>
                  <a:srgbClr val="0B12FF"/>
                </a:solidFill>
                <a:latin typeface="Verdana" charset="0"/>
              </a:rPr>
              <a:t>.</a:t>
            </a:r>
            <a:endParaRPr lang="en-US" sz="1100" dirty="0">
              <a:solidFill>
                <a:srgbClr val="0B1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046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Ponte and Croft LM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400" dirty="0" smtClean="0"/>
              <a:t>For the original Ponte and Croft Language Models the goal is to estimate:</a:t>
            </a:r>
          </a:p>
          <a:p>
            <a:pPr eaLnBrk="1" hangingPunct="1">
              <a:defRPr/>
            </a:pPr>
            <a:endParaRPr lang="en-US" altLang="x-none" sz="2400" dirty="0" smtClean="0"/>
          </a:p>
          <a:p>
            <a:pPr eaLnBrk="1" hangingPunct="1">
              <a:defRPr/>
            </a:pPr>
            <a:endParaRPr lang="en-US" altLang="x-none" sz="2400" dirty="0" smtClean="0"/>
          </a:p>
          <a:p>
            <a:pPr eaLnBrk="1" hangingPunct="1">
              <a:defRPr/>
            </a:pPr>
            <a:r>
              <a:rPr lang="en-US" altLang="x-none" sz="2400" dirty="0" smtClean="0"/>
              <a:t>That is, the probability of a </a:t>
            </a:r>
            <a:r>
              <a:rPr lang="en-US" altLang="x-none" sz="2400" b="1" dirty="0" smtClean="0"/>
              <a:t>query</a:t>
            </a:r>
            <a:r>
              <a:rPr lang="en-US" altLang="x-none" sz="2400" dirty="0" smtClean="0"/>
              <a:t> given the </a:t>
            </a:r>
            <a:r>
              <a:rPr lang="en-US" altLang="x-none" sz="2400" b="1" dirty="0" smtClean="0"/>
              <a:t>language model of document</a:t>
            </a:r>
            <a:r>
              <a:rPr lang="en-US" altLang="x-none" sz="2400" dirty="0" smtClean="0"/>
              <a:t> </a:t>
            </a:r>
            <a:r>
              <a:rPr lang="en-US" altLang="x-none" sz="2400" i="1" dirty="0" smtClean="0"/>
              <a:t>d. </a:t>
            </a:r>
            <a:r>
              <a:rPr lang="en-US" altLang="x-none" sz="2400" dirty="0" smtClean="0"/>
              <a:t>One approach would be to use:</a:t>
            </a:r>
            <a:endParaRPr lang="en-US" altLang="x-none" sz="2400" i="1" dirty="0" smtClean="0"/>
          </a:p>
          <a:p>
            <a:pPr eaLnBrk="1" hangingPunct="1">
              <a:defRPr/>
            </a:pPr>
            <a:endParaRPr lang="en-US" altLang="x-none" sz="2400" i="1" dirty="0" smtClean="0"/>
          </a:p>
          <a:p>
            <a:pPr eaLnBrk="1" hangingPunct="1">
              <a:defRPr/>
            </a:pPr>
            <a:endParaRPr lang="en-US" altLang="x-none" sz="2400" i="1" dirty="0" smtClean="0"/>
          </a:p>
          <a:p>
            <a:pPr eaLnBrk="1" hangingPunct="1">
              <a:defRPr/>
            </a:pPr>
            <a:endParaRPr lang="en-US" altLang="x-none" sz="2400" i="1" dirty="0" smtClean="0"/>
          </a:p>
          <a:p>
            <a:pPr eaLnBrk="1" hangingPunct="1">
              <a:defRPr/>
            </a:pPr>
            <a:r>
              <a:rPr lang="en-US" altLang="x-none" sz="2400" dirty="0" smtClean="0"/>
              <a:t>Maximum </a:t>
            </a:r>
            <a:r>
              <a:rPr lang="en-US" altLang="x-none" sz="2400" dirty="0" smtClean="0"/>
              <a:t>likelihood estimate of the probability of term </a:t>
            </a:r>
            <a:r>
              <a:rPr lang="en-US" altLang="x-none" sz="2400" i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x-none" sz="2400" i="1" dirty="0" smtClean="0"/>
              <a:t> </a:t>
            </a:r>
            <a:r>
              <a:rPr lang="en-US" altLang="x-none" sz="2400" dirty="0" smtClean="0"/>
              <a:t>in document </a:t>
            </a:r>
            <a:r>
              <a:rPr lang="en-US" altLang="x-none" sz="2400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sz="2400" i="1" dirty="0" smtClean="0"/>
              <a:t>,</a:t>
            </a:r>
            <a:r>
              <a:rPr lang="en-US" altLang="x-none" sz="2400" dirty="0" smtClean="0"/>
              <a:t> where</a:t>
            </a:r>
            <a:r>
              <a:rPr lang="en-US" altLang="x-none" sz="2400" i="1" dirty="0" smtClean="0"/>
              <a:t> </a:t>
            </a:r>
            <a:r>
              <a:rPr lang="en-US" altLang="x-none" sz="2400" i="1" dirty="0" err="1" smtClean="0">
                <a:solidFill>
                  <a:schemeClr val="accent1">
                    <a:lumMod val="50000"/>
                  </a:schemeClr>
                </a:solidFill>
              </a:rPr>
              <a:t>tf</a:t>
            </a:r>
            <a:r>
              <a:rPr lang="en-US" altLang="x-non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x-none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t,d</a:t>
            </a:r>
            <a:r>
              <a:rPr lang="en-US" altLang="x-non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400" dirty="0" smtClean="0"/>
              <a:t>is the </a:t>
            </a:r>
            <a:r>
              <a:rPr lang="en-US" altLang="x-none" sz="2400" dirty="0" smtClean="0"/>
              <a:t>term count in </a:t>
            </a:r>
            <a:r>
              <a:rPr lang="en-US" altLang="x-none" sz="2400" dirty="0" smtClean="0"/>
              <a:t>doc </a:t>
            </a:r>
            <a:r>
              <a:rPr lang="en-US" altLang="x-none" sz="2400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sz="2400" i="1" dirty="0" smtClean="0"/>
              <a:t> </a:t>
            </a:r>
            <a:r>
              <a:rPr lang="en-US" altLang="x-none" sz="2400" dirty="0" smtClean="0"/>
              <a:t>and </a:t>
            </a:r>
            <a:r>
              <a:rPr lang="en-US" altLang="x-none" sz="2400" i="1" dirty="0" err="1" smtClean="0">
                <a:solidFill>
                  <a:schemeClr val="accent1">
                    <a:lumMod val="50000"/>
                  </a:schemeClr>
                </a:solidFill>
              </a:rPr>
              <a:t>dl</a:t>
            </a:r>
            <a:r>
              <a:rPr lang="en-US" altLang="x-none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x-none" sz="2400" dirty="0" smtClean="0"/>
              <a:t> is the total number of tokens in document </a:t>
            </a:r>
            <a:r>
              <a:rPr lang="en-US" altLang="x-none" sz="2400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altLang="x-none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38400" y="1981200"/>
          <a:ext cx="4016375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7" name="Equation" r:id="rId4" imgW="1181100" imgH="914400" progId="Equation.3">
                  <p:embed/>
                </p:oleObj>
              </mc:Choice>
              <mc:Fallback>
                <p:oleObj name="Equation" r:id="rId4" imgW="11811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4016375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953" y="23959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Ponte and Croft LM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 smtClean="0"/>
              <a:t>The ranking formula </a:t>
            </a:r>
            <a:r>
              <a:rPr lang="en-US" altLang="x-none" sz="2400" dirty="0" smtClean="0"/>
              <a:t>then </a:t>
            </a:r>
            <a:r>
              <a:rPr lang="en-US" altLang="x-none" sz="2400" dirty="0" err="1" smtClean="0"/>
              <a:t>coult</a:t>
            </a:r>
            <a:r>
              <a:rPr lang="en-US" altLang="x-none" sz="2400" dirty="0" smtClean="0"/>
              <a:t> be:</a:t>
            </a:r>
            <a:endParaRPr lang="en-US" altLang="x-none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000" dirty="0" smtClean="0"/>
              <a:t>For each document </a:t>
            </a:r>
            <a:r>
              <a:rPr lang="en-US" altLang="x-none" sz="2000" dirty="0" smtClean="0"/>
              <a:t>d in </a:t>
            </a:r>
            <a:r>
              <a:rPr lang="en-US" altLang="x-none" sz="2000" dirty="0" smtClean="0"/>
              <a:t>the collection…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 smtClean="0"/>
              <a:t>There are problems with this (</a:t>
            </a:r>
            <a:r>
              <a:rPr lang="en-US" altLang="x-none" sz="2400" i="1" dirty="0" smtClean="0"/>
              <a:t>not least of which is that it is zero for any document that doesn’t contain all </a:t>
            </a:r>
            <a:r>
              <a:rPr lang="en-US" altLang="x-none" sz="2400" i="1" dirty="0" smtClean="0"/>
              <a:t>query </a:t>
            </a:r>
            <a:r>
              <a:rPr lang="en-US" altLang="x-none" sz="2400" i="1" dirty="0" smtClean="0"/>
              <a:t>terms</a:t>
            </a:r>
            <a:r>
              <a:rPr lang="en-US" altLang="x-none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 smtClean="0"/>
              <a:t>A better estimator </a:t>
            </a:r>
            <a:r>
              <a:rPr lang="en-US" altLang="x-none" sz="2400" dirty="0" smtClean="0"/>
              <a:t>might be the </a:t>
            </a:r>
            <a:r>
              <a:rPr lang="en-US" altLang="x-none" sz="2400" dirty="0" smtClean="0"/>
              <a:t>mean probability of </a:t>
            </a:r>
            <a:r>
              <a:rPr lang="en-US" altLang="x-none" sz="2400" i="1" dirty="0" smtClean="0"/>
              <a:t>t </a:t>
            </a:r>
            <a:r>
              <a:rPr lang="en-US" altLang="x-none" sz="2400" dirty="0" smtClean="0"/>
              <a:t>in documents containing it (</a:t>
            </a:r>
            <a:r>
              <a:rPr lang="en-US" altLang="x-none" sz="2400" i="1" dirty="0" err="1" smtClean="0"/>
              <a:t>df</a:t>
            </a:r>
            <a:r>
              <a:rPr lang="en-US" altLang="x-none" sz="2400" i="1" baseline="-25000" dirty="0" err="1" smtClean="0"/>
              <a:t>t</a:t>
            </a:r>
            <a:r>
              <a:rPr lang="en-US" altLang="x-none" sz="2400" dirty="0" smtClean="0"/>
              <a:t> is the document frequency of </a:t>
            </a:r>
            <a:r>
              <a:rPr lang="en-US" altLang="x-none" sz="2400" i="1" dirty="0" smtClean="0"/>
              <a:t>t)</a:t>
            </a:r>
            <a:endParaRPr lang="en-US" altLang="x-none" sz="2400" dirty="0" smtClean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343400" y="1371600"/>
          <a:ext cx="4572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5" name="Equation" r:id="rId4" imgW="1841500" imgH="279400" progId="Equation.3">
                  <p:embed/>
                </p:oleObj>
              </mc:Choice>
              <mc:Fallback>
                <p:oleObj name="Equation" r:id="rId4" imgW="1841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45720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343400" y="4572000"/>
          <a:ext cx="4572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6" name="Equation" r:id="rId6" imgW="1752600" imgH="508000" progId="Equation.3">
                  <p:embed/>
                </p:oleObj>
              </mc:Choice>
              <mc:Fallback>
                <p:oleObj name="Equation" r:id="rId6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4572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Ponte and Croft LM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There are still problems with this estimator, in that it treats each document with </a:t>
            </a:r>
            <a:r>
              <a:rPr lang="en-US" altLang="x-none" i="1" smtClean="0"/>
              <a:t>t</a:t>
            </a:r>
            <a:r>
              <a:rPr lang="en-US" altLang="x-none" smtClean="0"/>
              <a:t> as if it came from the SAME language model </a:t>
            </a:r>
          </a:p>
          <a:p>
            <a:pPr eaLnBrk="1" hangingPunct="1">
              <a:defRPr/>
            </a:pPr>
            <a:r>
              <a:rPr lang="en-US" altLang="x-none" smtClean="0"/>
              <a:t>The final form with a “risk adjustment” is as follows…</a:t>
            </a:r>
          </a:p>
        </p:txBody>
      </p:sp>
    </p:spTree>
    <p:extLst>
      <p:ext uri="{BB962C8B-B14F-4D97-AF65-F5344CB8AC3E}">
        <p14:creationId xmlns:p14="http://schemas.microsoft.com/office/powerpoint/2010/main" val="21317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Collection of Documents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User issues a query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set of documents needs to be returned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Need a formal way to judge the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“goodness” of documents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queries.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Idea: Probability of relevance of the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documents </a:t>
            </a:r>
            <a:b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w.r.t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 query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41176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Ben He, Probability Ranking Principle, Reference Work Entry, Encyclopedia of Database Systems, Ling Liu, Tamer, </a:t>
            </a:r>
            <a:r>
              <a:rPr lang="en-US" sz="1200" dirty="0" err="1">
                <a:solidFill>
                  <a:srgbClr val="0305FF"/>
                </a:solidFill>
              </a:rPr>
              <a:t>Öszu</a:t>
            </a:r>
            <a:r>
              <a:rPr lang="en-US" sz="1200" dirty="0">
                <a:solidFill>
                  <a:srgbClr val="0305FF"/>
                </a:solidFill>
              </a:rPr>
              <a:t> (Eds.),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2168-2169</a:t>
            </a:r>
            <a:r>
              <a:rPr lang="en-US" sz="1200" dirty="0">
                <a:solidFill>
                  <a:srgbClr val="0305FF"/>
                </a:solidFill>
              </a:rPr>
              <a:t>, Springer, </a:t>
            </a:r>
            <a:r>
              <a:rPr lang="en-US" sz="1200" b="1" dirty="0">
                <a:solidFill>
                  <a:srgbClr val="FF0000"/>
                </a:solidFill>
              </a:rPr>
              <a:t>2009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7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235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Ponte and Croft LM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77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400" smtClean="0"/>
              <a:t>Let,</a:t>
            </a:r>
          </a:p>
          <a:p>
            <a:pPr eaLnBrk="1" hangingPunct="1">
              <a:defRPr/>
            </a:pPr>
            <a:endParaRPr lang="en-US" altLang="x-none" sz="2400" smtClean="0"/>
          </a:p>
          <a:p>
            <a:pPr eaLnBrk="1" hangingPunct="1">
              <a:defRPr/>
            </a:pPr>
            <a:endParaRPr lang="en-US" altLang="x-none" sz="2400" smtClean="0"/>
          </a:p>
          <a:p>
            <a:pPr eaLnBrk="1" hangingPunct="1">
              <a:defRPr/>
            </a:pPr>
            <a:r>
              <a:rPr lang="en-US" altLang="x-none" sz="2400" smtClean="0"/>
              <a:t>Where</a:t>
            </a:r>
          </a:p>
          <a:p>
            <a:pPr eaLnBrk="1" hangingPunct="1">
              <a:defRPr/>
            </a:pPr>
            <a:endParaRPr lang="en-US" altLang="x-none" sz="2400" smtClean="0"/>
          </a:p>
          <a:p>
            <a:pPr eaLnBrk="1" hangingPunct="1">
              <a:defRPr/>
            </a:pPr>
            <a:endParaRPr lang="en-US" altLang="x-none" sz="2400" smtClean="0"/>
          </a:p>
          <a:p>
            <a:pPr eaLnBrk="1" hangingPunct="1">
              <a:defRPr/>
            </a:pPr>
            <a:r>
              <a:rPr lang="en-US" altLang="x-none" sz="2400" smtClean="0"/>
              <a:t>I.e. the geometric distribution, </a:t>
            </a:r>
            <a:r>
              <a:rPr lang="en-US" altLang="x-none" sz="2400" i="1" smtClean="0"/>
              <a:t>f</a:t>
            </a:r>
            <a:r>
              <a:rPr lang="en-US" altLang="x-none" sz="2400" i="1" baseline="-25000" smtClean="0"/>
              <a:t>t </a:t>
            </a:r>
            <a:r>
              <a:rPr lang="en-US" altLang="x-none" sz="2400" smtClean="0"/>
              <a:t>is the mean term freq in the doc</a:t>
            </a:r>
            <a:r>
              <a:rPr lang="en-US" altLang="x-none" sz="2400" i="1" smtClean="0"/>
              <a:t> </a:t>
            </a:r>
            <a:r>
              <a:rPr lang="en-US" altLang="x-none" sz="2400" smtClean="0"/>
              <a:t>and </a:t>
            </a:r>
            <a:r>
              <a:rPr lang="en-US" altLang="x-none" sz="2400" i="1" smtClean="0"/>
              <a:t>cf</a:t>
            </a:r>
            <a:r>
              <a:rPr lang="en-US" altLang="x-none" sz="2400" i="1" baseline="-25000" smtClean="0"/>
              <a:t>t</a:t>
            </a:r>
            <a:r>
              <a:rPr lang="en-US" altLang="x-none" sz="2400" smtClean="0"/>
              <a:t> is the raw term count of </a:t>
            </a:r>
            <a:r>
              <a:rPr lang="en-US" altLang="x-none" sz="2400" i="1" smtClean="0"/>
              <a:t>t</a:t>
            </a:r>
            <a:r>
              <a:rPr lang="en-US" altLang="x-none" sz="2400" smtClean="0"/>
              <a:t> in the collection and </a:t>
            </a:r>
            <a:r>
              <a:rPr lang="en-US" altLang="x-none" sz="2400" i="1" smtClean="0"/>
              <a:t>cs </a:t>
            </a:r>
            <a:r>
              <a:rPr lang="en-US" altLang="x-none" sz="2400" smtClean="0"/>
              <a:t>is the collection size (in term tokens) </a:t>
            </a:r>
          </a:p>
          <a:p>
            <a:pPr eaLnBrk="1" hangingPunct="1">
              <a:defRPr/>
            </a:pPr>
            <a:endParaRPr lang="en-US" altLang="x-none" sz="2400" smtClean="0"/>
          </a:p>
          <a:p>
            <a:pPr eaLnBrk="1" hangingPunct="1">
              <a:defRPr/>
            </a:pPr>
            <a:r>
              <a:rPr lang="en-US" altLang="x-none" sz="2400" smtClean="0"/>
              <a:t>Then,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38400" y="1066800"/>
          <a:ext cx="65532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7" name="Equation" r:id="rId4" imgW="3429000" imgH="660400" progId="Equation.3">
                  <p:embed/>
                </p:oleObj>
              </mc:Choice>
              <mc:Fallback>
                <p:oleObj name="Equation" r:id="rId4" imgW="3429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66800"/>
                        <a:ext cx="655320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819400" y="2514600"/>
          <a:ext cx="533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8" name="Equation" r:id="rId6" imgW="2108200" imgH="508000" progId="Equation.3">
                  <p:embed/>
                </p:oleObj>
              </mc:Choice>
              <mc:Fallback>
                <p:oleObj name="Equation" r:id="rId6" imgW="2108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53340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2133600" y="5410200"/>
          <a:ext cx="6629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9" name="Equation" r:id="rId8" imgW="2730500" imgH="368300" progId="Equation.3">
                  <p:embed/>
                </p:oleObj>
              </mc:Choice>
              <mc:Fallback>
                <p:oleObj name="Equation" r:id="rId8" imgW="2730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6629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Ponte and Croft LM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mtClean="0"/>
              <a:t>When compared to a fairly standard tfidf retrieval on the TREC collection this basic Language model provided significantly better performance (5% more relevant documents were retrieved overall, with about a 20% increase in mean average precision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mtClean="0"/>
              <a:t>Additional improvement was provided by </a:t>
            </a:r>
            <a:r>
              <a:rPr lang="en-US" altLang="x-none" i="1" smtClean="0"/>
              <a:t>smoothing</a:t>
            </a:r>
            <a:r>
              <a:rPr lang="en-US" altLang="x-none" smtClean="0"/>
              <a:t> the estimates for low-frequency terms</a:t>
            </a:r>
          </a:p>
        </p:txBody>
      </p:sp>
    </p:spTree>
    <p:extLst>
      <p:ext uri="{BB962C8B-B14F-4D97-AF65-F5344CB8AC3E}">
        <p14:creationId xmlns:p14="http://schemas.microsoft.com/office/powerpoint/2010/main" val="8391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Lavrenko and Croft LM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Notion of relevance lacking</a:t>
            </a: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err="1" smtClean="0"/>
              <a:t>Lavrenko</a:t>
            </a:r>
            <a:r>
              <a:rPr lang="en-US" altLang="x-none" dirty="0" smtClean="0"/>
              <a:t> </a:t>
            </a:r>
            <a:r>
              <a:rPr lang="en-US" altLang="x-none" dirty="0" smtClean="0"/>
              <a:t>and Croft </a:t>
            </a:r>
            <a:endParaRPr lang="en-US" altLang="x-none" dirty="0" smtClean="0"/>
          </a:p>
          <a:p>
            <a:pPr lvl="1" eaLnBrk="1" hangingPunct="1">
              <a:defRPr/>
            </a:pPr>
            <a:r>
              <a:rPr lang="en-US" altLang="x-none" dirty="0" smtClean="0"/>
              <a:t>Reclaim </a:t>
            </a:r>
            <a:r>
              <a:rPr lang="en-US" altLang="x-none" dirty="0" smtClean="0"/>
              <a:t>ideas of the probability of relevance from earlier probabilistic models and includes them into the language modeling framework with its effective estimation techniques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584396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+mn-lt"/>
              </a:rPr>
              <a:t>Victor </a:t>
            </a:r>
            <a:r>
              <a:rPr lang="en-US" sz="1100" dirty="0" err="1">
                <a:solidFill>
                  <a:srgbClr val="0305FF"/>
                </a:solidFill>
                <a:latin typeface="+mn-lt"/>
              </a:rPr>
              <a:t>Lavrenko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 and W. Bruce 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Croft. 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Relevance based language models. In </a:t>
            </a:r>
            <a:r>
              <a:rPr lang="en-US" sz="1100" i="1" dirty="0">
                <a:solidFill>
                  <a:srgbClr val="0305FF"/>
                </a:solidFill>
                <a:latin typeface="+mn-lt"/>
              </a:rPr>
              <a:t>Proceedings of the 24th annual international ACM SIGIR conference on Research and development in information retrieval</a:t>
            </a:r>
            <a:r>
              <a:rPr lang="en-US" sz="1100" dirty="0">
                <a:solidFill>
                  <a:srgbClr val="0305FF"/>
                </a:solidFill>
                <a:latin typeface="+mn-lt"/>
              </a:rPr>
              <a:t> (SIGIR '01). ACM, New York, NY, USA, 120-127</a:t>
            </a:r>
            <a:r>
              <a:rPr lang="en-US" sz="1100" dirty="0" smtClean="0">
                <a:solidFill>
                  <a:srgbClr val="0305FF"/>
                </a:solidFill>
                <a:latin typeface="+mn-lt"/>
              </a:rPr>
              <a:t>. </a:t>
            </a:r>
            <a:r>
              <a:rPr lang="en-US" sz="1100" b="1" dirty="0" smtClean="0">
                <a:solidFill>
                  <a:srgbClr val="FF0000"/>
                </a:solidFill>
              </a:rPr>
              <a:t>2001</a:t>
            </a:r>
            <a:r>
              <a:rPr lang="en-US" sz="1100" dirty="0" smtClean="0">
                <a:solidFill>
                  <a:srgbClr val="0305FF"/>
                </a:solidFill>
              </a:rPr>
              <a:t>.</a:t>
            </a:r>
            <a:endParaRPr lang="en-US" sz="1100" dirty="0">
              <a:solidFill>
                <a:srgbClr val="030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2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54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BIR vs. Ponte and Croft</a:t>
            </a:r>
            <a:endParaRPr lang="en-US" altLang="x-none" dirty="0" smtClean="0"/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 dirty="0" smtClean="0"/>
              <a:t>The basic form of the older probabilistic model </a:t>
            </a:r>
            <a:r>
              <a:rPr lang="en-US" altLang="x-none" sz="2800" dirty="0" smtClean="0"/>
              <a:t>(Binary </a:t>
            </a:r>
            <a:r>
              <a:rPr lang="en-US" altLang="x-none" sz="2800" dirty="0" smtClean="0"/>
              <a:t>independence model) is</a:t>
            </a:r>
          </a:p>
          <a:p>
            <a:pPr eaLnBrk="1" hangingPunct="1">
              <a:defRPr/>
            </a:pPr>
            <a:endParaRPr lang="en-US" altLang="x-none" sz="2800" dirty="0" smtClean="0"/>
          </a:p>
          <a:p>
            <a:pPr eaLnBrk="1" hangingPunct="1">
              <a:defRPr/>
            </a:pPr>
            <a:endParaRPr lang="en-US" altLang="x-none" sz="2800" dirty="0" smtClean="0"/>
          </a:p>
          <a:p>
            <a:pPr eaLnBrk="1" hangingPunct="1">
              <a:defRPr/>
            </a:pPr>
            <a:endParaRPr lang="en-US" altLang="x-none" sz="2800" dirty="0" smtClean="0"/>
          </a:p>
          <a:p>
            <a:pPr eaLnBrk="1" hangingPunct="1">
              <a:defRPr/>
            </a:pPr>
            <a:r>
              <a:rPr lang="en-US" altLang="x-none" sz="2800" dirty="0" smtClean="0"/>
              <a:t>While the Ponte and Croft Language Model is very similar</a:t>
            </a:r>
          </a:p>
          <a:p>
            <a:pPr eaLnBrk="1" hangingPunct="1">
              <a:defRPr/>
            </a:pPr>
            <a:endParaRPr lang="en-US" altLang="x-none" sz="2800" dirty="0" smtClean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43000" y="2232025"/>
          <a:ext cx="6858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3" name="Equation" r:id="rId4" imgW="2641600" imgH="355600" progId="Equation.3">
                  <p:embed/>
                </p:oleObj>
              </mc:Choice>
              <mc:Fallback>
                <p:oleObj name="Equation" r:id="rId4" imgW="2641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32025"/>
                        <a:ext cx="6858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62000" y="4876800"/>
          <a:ext cx="792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4" name="Equation" r:id="rId6" imgW="2946400" imgH="368300" progId="Equation.3">
                  <p:embed/>
                </p:oleObj>
              </mc:Choice>
              <mc:Fallback>
                <p:oleObj name="Equation" r:id="rId6" imgW="2946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7924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7089" y="4917722"/>
            <a:ext cx="2840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2800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3264" y="4922004"/>
            <a:ext cx="2840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2800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Lavrenko</a:t>
            </a:r>
            <a:r>
              <a:rPr lang="en-US" altLang="x-none" dirty="0" smtClean="0"/>
              <a:t> and Croft LM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 dirty="0" smtClean="0"/>
              <a:t>Similarity </a:t>
            </a:r>
            <a:r>
              <a:rPr lang="en-US" altLang="x-none" sz="2400" dirty="0"/>
              <a:t>in FORM </a:t>
            </a:r>
            <a:r>
              <a:rPr lang="en-US" altLang="x-none" sz="2400" dirty="0" smtClean="0"/>
              <a:t>obvious, what </a:t>
            </a:r>
            <a:r>
              <a:rPr lang="en-US" altLang="x-none" sz="2400" dirty="0"/>
              <a:t>distinguishes the two is how the </a:t>
            </a:r>
            <a:r>
              <a:rPr lang="en-US" altLang="x-none" sz="2400" dirty="0">
                <a:solidFill>
                  <a:srgbClr val="0305FF"/>
                </a:solidFill>
              </a:rPr>
              <a:t>individual word (term) probabilities </a:t>
            </a:r>
            <a:r>
              <a:rPr lang="en-US" altLang="x-none" sz="2400" dirty="0"/>
              <a:t>are estimated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Basically they estimate the probability of observing a word in the relevant set using the </a:t>
            </a:r>
            <a:r>
              <a:rPr lang="en-US" altLang="x-none" sz="2400" dirty="0">
                <a:solidFill>
                  <a:srgbClr val="0305FF"/>
                </a:solidFill>
              </a:rPr>
              <a:t>probability of co-occurrence between the words and the query adjusted by collection level information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Where </a:t>
            </a:r>
            <a:r>
              <a:rPr lang="el-GR" altLang="x-none" sz="2400" dirty="0">
                <a:ea typeface="Arial" charset="0"/>
                <a:cs typeface="Arial" charset="0"/>
              </a:rPr>
              <a:t>λ</a:t>
            </a:r>
            <a:r>
              <a:rPr lang="en-US" altLang="x-none" sz="2400" dirty="0">
                <a:ea typeface="Arial" charset="0"/>
                <a:cs typeface="Arial" charset="0"/>
              </a:rPr>
              <a:t> is a parameter derived from a test </a:t>
            </a:r>
            <a:r>
              <a:rPr lang="en-US" altLang="x-none" sz="2400" dirty="0" smtClean="0">
                <a:ea typeface="Arial" charset="0"/>
                <a:cs typeface="Arial" charset="0"/>
              </a:rPr>
              <a:t>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 smtClean="0">
                <a:ea typeface="Arial" charset="0"/>
                <a:cs typeface="Arial" charset="0"/>
              </a:rPr>
              <a:t>Lurking danger of overtraining (word like </a:t>
            </a:r>
            <a:r>
              <a:rPr lang="en-US" altLang="x-none" sz="2400" dirty="0" smtClean="0"/>
              <a:t>“the</a:t>
            </a:r>
            <a:r>
              <a:rPr lang="en-US" altLang="x-none" sz="2400" dirty="0"/>
              <a:t>”, “of”, “and” or </a:t>
            </a:r>
            <a:r>
              <a:rPr lang="en-US" altLang="x-none" sz="2400" dirty="0" smtClean="0"/>
              <a:t>misspellings): focus </a:t>
            </a:r>
            <a:r>
              <a:rPr lang="en-US" altLang="x-none" sz="2400" dirty="0"/>
              <a:t>on modeling </a:t>
            </a:r>
            <a:r>
              <a:rPr lang="en-US" altLang="x-none" sz="2400" dirty="0" smtClean="0"/>
              <a:t>terms distinguishing </a:t>
            </a:r>
            <a:r>
              <a:rPr lang="en-US" altLang="x-none" sz="2400" dirty="0"/>
              <a:t>the model from the general model of a </a:t>
            </a:r>
            <a:r>
              <a:rPr lang="en-US" altLang="x-none" sz="2400" dirty="0" smtClean="0"/>
              <a:t>collection</a:t>
            </a:r>
            <a:br>
              <a:rPr lang="en-US" altLang="x-none" sz="2400" dirty="0" smtClean="0"/>
            </a:br>
            <a:r>
              <a:rPr lang="en-US" altLang="x-none" sz="2400" dirty="0" smtClean="0"/>
              <a:t>[Zaragoza et al. 03]</a:t>
            </a:r>
            <a:endParaRPr lang="en-US" altLang="x-none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0771142"/>
              </p:ext>
            </p:extLst>
          </p:nvPr>
        </p:nvGraphicFramePr>
        <p:xfrm>
          <a:off x="827856" y="3170733"/>
          <a:ext cx="78486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75" name="Equation" r:id="rId4" imgW="3022600" imgH="431800" progId="Equation.3">
                  <p:embed/>
                </p:oleObj>
              </mc:Choice>
              <mc:Fallback>
                <p:oleObj name="Equation" r:id="rId4" imgW="302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56" y="3170733"/>
                        <a:ext cx="78486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123728" y="6207695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  <a:latin typeface="+mn-lt"/>
              </a:rPr>
              <a:t>Zaragoza, H., </a:t>
            </a:r>
            <a:r>
              <a:rPr lang="en-US" sz="1200" dirty="0" err="1">
                <a:solidFill>
                  <a:srgbClr val="0B12FF"/>
                </a:solidFill>
                <a:latin typeface="+mn-lt"/>
              </a:rPr>
              <a:t>Hiemstra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, D., Tipping, M., &amp; Robertson, S. </a:t>
            </a:r>
            <a:r>
              <a:rPr lang="en-US" sz="1200" dirty="0" smtClean="0">
                <a:solidFill>
                  <a:srgbClr val="0B12FF"/>
                </a:solidFill>
                <a:latin typeface="+mn-lt"/>
              </a:rPr>
              <a:t>E.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 </a:t>
            </a:r>
            <a:r>
              <a:rPr lang="en-US" sz="1200" i="1" dirty="0">
                <a:solidFill>
                  <a:srgbClr val="0B12FF"/>
                </a:solidFill>
                <a:latin typeface="+mn-lt"/>
              </a:rPr>
              <a:t>Bayesian Extension to the Language Model for Ad Hoc Information Retrieval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. 4-9</a:t>
            </a:r>
            <a:r>
              <a:rPr lang="en-US" sz="1200" dirty="0" smtClean="0">
                <a:solidFill>
                  <a:srgbClr val="0B12FF"/>
                </a:solidFill>
                <a:latin typeface="+mn-lt"/>
              </a:rPr>
              <a:t>.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r>
              <a:rPr lang="en-US" sz="1200" dirty="0">
                <a:solidFill>
                  <a:srgbClr val="0B12FF"/>
                </a:solidFill>
              </a:rPr>
              <a:t> 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50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Good and Bad News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0"/>
              </a:rPr>
              <a:t>Standard Vector Space Model</a:t>
            </a:r>
          </a:p>
          <a:p>
            <a:pPr lvl="1"/>
            <a:r>
              <a:rPr lang="en-US" sz="2000" dirty="0">
                <a:ea typeface="ＭＳ Ｐゴシック" charset="0"/>
              </a:rPr>
              <a:t>Empirical for the most part; success measured by results</a:t>
            </a:r>
          </a:p>
          <a:p>
            <a:pPr lvl="1"/>
            <a:r>
              <a:rPr lang="en-US" sz="2000" dirty="0">
                <a:ea typeface="ＭＳ Ｐゴシック" charset="0"/>
              </a:rPr>
              <a:t>Few properties provable</a:t>
            </a:r>
          </a:p>
          <a:p>
            <a:r>
              <a:rPr lang="en-US" sz="2400" dirty="0">
                <a:ea typeface="ＭＳ Ｐゴシック" charset="0"/>
              </a:rPr>
              <a:t>Probabilistic </a:t>
            </a:r>
            <a:r>
              <a:rPr lang="en-US" sz="2400" dirty="0" smtClean="0">
                <a:ea typeface="ＭＳ Ｐゴシック" charset="0"/>
              </a:rPr>
              <a:t>Models</a:t>
            </a:r>
          </a:p>
          <a:p>
            <a:pPr lvl="1"/>
            <a:r>
              <a:rPr lang="en-US" sz="2200" dirty="0" smtClean="0">
                <a:ea typeface="ＭＳ Ｐゴシック" charset="0"/>
                <a:cs typeface="ＭＳ Ｐゴシック" charset="0"/>
              </a:rPr>
              <a:t>Advantages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sz="1800" dirty="0">
                <a:ea typeface="ＭＳ Ｐゴシック" charset="0"/>
              </a:rPr>
              <a:t>Based on a firm theoretical </a:t>
            </a:r>
            <a:r>
              <a:rPr lang="en-US" sz="1800" dirty="0" smtClean="0">
                <a:ea typeface="ＭＳ Ｐゴシック" charset="0"/>
              </a:rPr>
              <a:t>foundation</a:t>
            </a:r>
          </a:p>
          <a:p>
            <a:pPr lvl="2"/>
            <a:r>
              <a:rPr lang="en-US" sz="1800" dirty="0" smtClean="0">
                <a:ea typeface="ＭＳ Ｐゴシック" charset="0"/>
              </a:rPr>
              <a:t>But: construction of the BN is engineering work</a:t>
            </a:r>
            <a:endParaRPr lang="en-US" sz="1800" dirty="0">
              <a:ea typeface="ＭＳ Ｐゴシック" charset="0"/>
            </a:endParaRPr>
          </a:p>
          <a:p>
            <a:pPr lvl="2"/>
            <a:r>
              <a:rPr lang="en-US" sz="1800" dirty="0">
                <a:ea typeface="ＭＳ Ｐゴシック" charset="0"/>
              </a:rPr>
              <a:t>Theoretically justified optimal ranking scheme</a:t>
            </a:r>
          </a:p>
          <a:p>
            <a:pPr lvl="1"/>
            <a:r>
              <a:rPr lang="en-US" sz="2200" dirty="0"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2"/>
            <a:r>
              <a:rPr lang="en-US" sz="1800" dirty="0" smtClean="0">
                <a:ea typeface="ＭＳ Ｐゴシック" charset="0"/>
              </a:rPr>
              <a:t>Binary </a:t>
            </a:r>
            <a:r>
              <a:rPr lang="en-US" sz="1800" dirty="0">
                <a:ea typeface="ＭＳ Ｐゴシック" charset="0"/>
              </a:rPr>
              <a:t>word-in-doc weights (not using term frequencies)</a:t>
            </a:r>
          </a:p>
          <a:p>
            <a:pPr lvl="2"/>
            <a:r>
              <a:rPr lang="en-US" sz="1800" dirty="0" smtClean="0">
                <a:ea typeface="ＭＳ Ｐゴシック" charset="0"/>
              </a:rPr>
              <a:t>Often: Independence </a:t>
            </a:r>
            <a:r>
              <a:rPr lang="en-US" sz="1800" dirty="0">
                <a:ea typeface="ＭＳ Ｐゴシック" charset="0"/>
              </a:rPr>
              <a:t>of terms (can be alleviated)</a:t>
            </a:r>
          </a:p>
          <a:p>
            <a:pPr lvl="2"/>
            <a:r>
              <a:rPr lang="en-US" sz="1800" dirty="0">
                <a:ea typeface="ＭＳ Ｐゴシック" charset="0"/>
              </a:rPr>
              <a:t>Amount of </a:t>
            </a:r>
            <a:r>
              <a:rPr lang="en-US" sz="1800" dirty="0" smtClean="0">
                <a:ea typeface="ＭＳ Ｐゴシック" charset="0"/>
              </a:rPr>
              <a:t>computation required is high</a:t>
            </a:r>
            <a:endParaRPr lang="en-US" sz="1800" dirty="0">
              <a:ea typeface="ＭＳ Ｐゴシック" charset="0"/>
            </a:endParaRPr>
          </a:p>
          <a:p>
            <a:pPr lvl="2"/>
            <a:r>
              <a:rPr lang="en-US" sz="1800" dirty="0">
                <a:ea typeface="ＭＳ Ｐゴシック" charset="0"/>
              </a:rPr>
              <a:t>Has never worked convincingly better in practice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difference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space approaches can benefit from dimension reduction (and need it indeed)</a:t>
            </a:r>
          </a:p>
          <a:p>
            <a:r>
              <a:rPr lang="en-US" dirty="0" smtClean="0"/>
              <a:t>Actually, dimension reduction is indeed required for relevance feedback in vector space models</a:t>
            </a:r>
          </a:p>
          <a:p>
            <a:r>
              <a:rPr lang="en-US" dirty="0" smtClean="0"/>
              <a:t>Dimension reduction: Compute </a:t>
            </a:r>
            <a:r>
              <a:rPr lang="en-US" dirty="0" smtClean="0"/>
              <a:t>"topics"</a:t>
            </a:r>
            <a:endParaRPr lang="en-US" dirty="0" smtClean="0"/>
          </a:p>
          <a:p>
            <a:r>
              <a:rPr lang="en-US" dirty="0" smtClean="0"/>
              <a:t>Can we exploit topics in probability-based retrieval models?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Probabilistic Approaches to IR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Probability Ranking Principle (Robertson, 70ies;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err="1">
                <a:ea typeface="ＭＳ Ｐゴシック" charset="0"/>
              </a:rPr>
              <a:t>Maron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Kuhns</a:t>
            </a:r>
            <a:r>
              <a:rPr lang="en-US" sz="2400" dirty="0">
                <a:ea typeface="ＭＳ Ｐゴシック" charset="0"/>
              </a:rPr>
              <a:t>, 1959)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endParaRPr lang="en-US" sz="2400" dirty="0" smtClean="0"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Information </a:t>
            </a:r>
            <a:r>
              <a:rPr lang="en-US" sz="2400" dirty="0">
                <a:ea typeface="ＭＳ Ｐゴシック" charset="0"/>
              </a:rPr>
              <a:t>Retrieval as Probabilistic Inference (van </a:t>
            </a:r>
            <a:r>
              <a:rPr lang="en-US" sz="2400" dirty="0" err="1">
                <a:ea typeface="ＭＳ Ｐゴシック" charset="0"/>
              </a:rPr>
              <a:t>Rijsbergen</a:t>
            </a:r>
            <a:r>
              <a:rPr lang="en-US" sz="2400" dirty="0">
                <a:ea typeface="ＭＳ Ｐゴシック" charset="0"/>
              </a:rPr>
              <a:t> &amp; co, since 70ies)</a:t>
            </a:r>
          </a:p>
          <a:p>
            <a:pPr eaLnBrk="1" hangingPunct="1"/>
            <a:endParaRPr lang="en-US" sz="2400" dirty="0" smtClean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Probabilistic IR (Croft, Harper, 70ies)</a:t>
            </a:r>
          </a:p>
          <a:p>
            <a:pPr eaLnBrk="1" hangingPunct="1"/>
            <a:endParaRPr lang="en-US" sz="2400" dirty="0" smtClean="0"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Probabilistic </a:t>
            </a:r>
            <a:r>
              <a:rPr lang="en-US" sz="2400" dirty="0">
                <a:ea typeface="ＭＳ Ｐゴシック" charset="0"/>
              </a:rPr>
              <a:t>Indexing (</a:t>
            </a:r>
            <a:r>
              <a:rPr lang="en-US" sz="2400" dirty="0" err="1">
                <a:ea typeface="ＭＳ Ｐゴシック" charset="0"/>
              </a:rPr>
              <a:t>Fuhr</a:t>
            </a:r>
            <a:r>
              <a:rPr lang="en-US" sz="2400" dirty="0">
                <a:ea typeface="ＭＳ Ｐゴシック" charset="0"/>
              </a:rPr>
              <a:t> &amp; </a:t>
            </a:r>
            <a:r>
              <a:rPr lang="en-US" sz="2400" dirty="0" err="1">
                <a:ea typeface="ＭＳ Ｐゴシック" charset="0"/>
              </a:rPr>
              <a:t>Co.,late</a:t>
            </a:r>
            <a:r>
              <a:rPr lang="en-US" sz="2400" dirty="0">
                <a:ea typeface="ＭＳ Ｐゴシック" charset="0"/>
              </a:rPr>
              <a:t> 80ies-90ies)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5826" y="2048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Robertson S.E. The probability ranking principle in IR. 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305FF"/>
                </a:solidFill>
                <a:latin typeface="+mn-lt"/>
              </a:rPr>
            </a:b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J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 Doc., 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33:294–304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1977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.</a:t>
            </a: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826" y="369252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van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Rijsbergen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 C.J. Inform.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Retr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.. Butterworths, London, 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305FF"/>
                </a:solidFill>
                <a:latin typeface="+mn-lt"/>
              </a:rPr>
            </a:b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2nd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edn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1979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</a:t>
            </a:r>
            <a:br>
              <a:rPr lang="en-US" sz="1200" dirty="0">
                <a:solidFill>
                  <a:srgbClr val="0305FF"/>
                </a:solidFill>
                <a:latin typeface="+mn-lt"/>
              </a:rPr>
            </a:br>
            <a:endParaRPr lang="en-US" sz="1200" dirty="0">
              <a:solidFill>
                <a:srgbClr val="0305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826" y="4565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Croft W.B. and Harper D.J. Using probabilistic models of document retrieval without relevance information. J. Doc., 35:285–295, </a:t>
            </a:r>
            <a:r>
              <a:rPr lang="en-US" sz="1200" b="1" dirty="0">
                <a:solidFill>
                  <a:srgbClr val="FF0000"/>
                </a:solidFill>
              </a:rPr>
              <a:t>1979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826" y="2509809"/>
            <a:ext cx="567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12FF"/>
                </a:solidFill>
                <a:latin typeface="+mn-lt"/>
              </a:rPr>
              <a:t>M. E. </a:t>
            </a:r>
            <a:r>
              <a:rPr lang="en-US" sz="1200" dirty="0" err="1">
                <a:solidFill>
                  <a:srgbClr val="0B12FF"/>
                </a:solidFill>
                <a:latin typeface="+mn-lt"/>
              </a:rPr>
              <a:t>Maron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 and J. L. </a:t>
            </a:r>
            <a:r>
              <a:rPr lang="en-US" sz="1200" dirty="0" err="1">
                <a:solidFill>
                  <a:srgbClr val="0B12FF"/>
                </a:solidFill>
                <a:latin typeface="+mn-lt"/>
              </a:rPr>
              <a:t>Kuhns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. 1960. On Relevance, Probabilistic Indexing and Information Retrieval. </a:t>
            </a:r>
            <a:r>
              <a:rPr lang="en-US" sz="1200" i="1" dirty="0">
                <a:solidFill>
                  <a:srgbClr val="0B12FF"/>
                </a:solidFill>
                <a:latin typeface="+mn-lt"/>
              </a:rPr>
              <a:t>J. ACM</a:t>
            </a:r>
            <a:r>
              <a:rPr lang="en-US" sz="1200" dirty="0">
                <a:solidFill>
                  <a:srgbClr val="0B12FF"/>
                </a:solidFill>
                <a:latin typeface="+mn-lt"/>
              </a:rPr>
              <a:t> 7, </a:t>
            </a:r>
            <a:r>
              <a:rPr lang="en-US" sz="1200" dirty="0" smtClean="0">
                <a:solidFill>
                  <a:srgbClr val="0B12FF"/>
                </a:solidFill>
                <a:latin typeface="+mn-lt"/>
              </a:rPr>
              <a:t>3, 216-244, </a:t>
            </a:r>
            <a:r>
              <a:rPr lang="en-US" sz="1200" b="1" dirty="0" smtClean="0">
                <a:solidFill>
                  <a:srgbClr val="FF0000"/>
                </a:solidFill>
              </a:rPr>
              <a:t>1960</a:t>
            </a:r>
            <a:r>
              <a:rPr lang="en-US" sz="1200" dirty="0" smtClean="0">
                <a:solidFill>
                  <a:srgbClr val="0B12FF"/>
                </a:solidFill>
              </a:rPr>
              <a:t>.</a:t>
            </a:r>
            <a:r>
              <a:rPr lang="en-US" sz="1200" dirty="0" smtClean="0">
                <a:solidFill>
                  <a:srgbClr val="0B12FF"/>
                </a:solidFill>
                <a:latin typeface="+mn-lt"/>
              </a:rPr>
              <a:t> </a:t>
            </a:r>
            <a:endParaRPr lang="en-US" sz="1200" dirty="0">
              <a:solidFill>
                <a:srgbClr val="0B12FF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826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  <a:latin typeface="+mn-lt"/>
              </a:rPr>
              <a:t>Norbert </a:t>
            </a:r>
            <a:r>
              <a:rPr lang="en-US" sz="1200" dirty="0" err="1">
                <a:solidFill>
                  <a:srgbClr val="0305FF"/>
                </a:solidFill>
                <a:latin typeface="+mn-lt"/>
              </a:rPr>
              <a:t>Fuhr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. 1989. Models for retrieval with probabilistic indexing. </a:t>
            </a:r>
            <a:r>
              <a:rPr lang="en-US" sz="1200" i="1" dirty="0">
                <a:solidFill>
                  <a:srgbClr val="0305FF"/>
                </a:solidFill>
                <a:latin typeface="+mn-lt"/>
              </a:rPr>
              <a:t>Inf. Process. Manage.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25, 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1, 55-72,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1989</a:t>
            </a:r>
            <a:r>
              <a:rPr lang="en-US" sz="1200" dirty="0" smtClean="0">
                <a:solidFill>
                  <a:srgbClr val="0305FF"/>
                </a:solidFill>
                <a:latin typeface="+mn-lt"/>
              </a:rPr>
              <a:t>.</a:t>
            </a:r>
            <a:r>
              <a:rPr lang="en-US" sz="1200" dirty="0">
                <a:solidFill>
                  <a:srgbClr val="0305F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73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Let us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recap probability theory</a:t>
            </a:r>
            <a:endParaRPr lang="en-US" sz="4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Bayesian probability formulas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Odds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08072"/>
              </p:ext>
            </p:extLst>
          </p:nvPr>
        </p:nvGraphicFramePr>
        <p:xfrm>
          <a:off x="2339752" y="5218113"/>
          <a:ext cx="3618236" cy="10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0" name="Formel" r:id="rId4" imgW="1485900" imgH="419100" progId="Equation.3">
                  <p:embed/>
                </p:oleObj>
              </mc:Choice>
              <mc:Fallback>
                <p:oleObj name="Formel" r:id="rId4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18113"/>
                        <a:ext cx="3618236" cy="10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49391"/>
              </p:ext>
            </p:extLst>
          </p:nvPr>
        </p:nvGraphicFramePr>
        <p:xfrm>
          <a:off x="2195736" y="2142833"/>
          <a:ext cx="5829077" cy="215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1" name="Formel" r:id="rId6" imgW="2336800" imgH="863600" progId="Equation.3">
                  <p:embed/>
                </p:oleObj>
              </mc:Choice>
              <mc:Fallback>
                <p:oleObj name="Formel" r:id="rId6" imgW="2336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42833"/>
                        <a:ext cx="5829077" cy="215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Odds vs. Probabilities</a:t>
            </a:r>
          </a:p>
        </p:txBody>
      </p:sp>
      <p:pic>
        <p:nvPicPr>
          <p:cNvPr id="37890" name="Inhaltsplatzhalter 3" descr="Screen shot 2011-05-26 at 9.1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8229600" cy="447198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741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be a document in the retrieved collection. </a:t>
            </a:r>
          </a:p>
          <a:p>
            <a:r>
              <a:rPr lang="en-US" i="0" dirty="0">
                <a:latin typeface="+mn-lt"/>
              </a:rPr>
              <a:t>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</a:t>
            </a:r>
            <a:r>
              <a:rPr lang="en-US" i="0" dirty="0">
                <a:latin typeface="+mn-lt"/>
              </a:rPr>
              <a:t> represent  </a:t>
            </a:r>
            <a:r>
              <a:rPr lang="en-US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Relevance=true </a:t>
            </a:r>
            <a:r>
              <a:rPr lang="en-US" i="0" dirty="0">
                <a:latin typeface="+mn-lt"/>
              </a:rPr>
              <a:t>of a document </a:t>
            </a:r>
            <a:r>
              <a:rPr lang="en-US" i="0" dirty="0" err="1">
                <a:latin typeface="+mn-lt"/>
              </a:rPr>
              <a:t>w.r.t</a:t>
            </a:r>
            <a:r>
              <a:rPr lang="en-US" i="0" dirty="0">
                <a:latin typeface="+mn-lt"/>
              </a:rPr>
              <a:t>. given (fixed) </a:t>
            </a:r>
          </a:p>
          <a:p>
            <a:r>
              <a:rPr lang="en-US" i="0" dirty="0">
                <a:latin typeface="+mn-lt"/>
              </a:rPr>
              <a:t>query  and let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NR</a:t>
            </a:r>
            <a:r>
              <a:rPr lang="en-US" i="0" dirty="0">
                <a:latin typeface="+mn-lt"/>
              </a:rPr>
              <a:t> represent </a:t>
            </a:r>
            <a:r>
              <a:rPr lang="en-US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Relevance=false.</a:t>
            </a:r>
          </a:p>
        </p:txBody>
      </p:sp>
      <p:graphicFrame>
        <p:nvGraphicFramePr>
          <p:cNvPr id="431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49643"/>
              </p:ext>
            </p:extLst>
          </p:nvPr>
        </p:nvGraphicFramePr>
        <p:xfrm>
          <a:off x="490215" y="3284885"/>
          <a:ext cx="348615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15" y="3284885"/>
                        <a:ext cx="3486150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23528" y="5037485"/>
            <a:ext cx="7835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x|R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), 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x|NR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-</a:t>
            </a:r>
            <a:r>
              <a:rPr lang="en-US" i="0" dirty="0">
                <a:latin typeface="+mn-lt"/>
              </a:rPr>
              <a:t> probability that if a relevant </a:t>
            </a:r>
            <a:r>
              <a:rPr lang="en-US" i="0" dirty="0" smtClean="0">
                <a:latin typeface="+mn-lt"/>
              </a:rPr>
              <a:t>or non-relevant</a:t>
            </a:r>
            <a:endParaRPr lang="en-US" i="0" dirty="0">
              <a:latin typeface="+mn-lt"/>
            </a:endParaRPr>
          </a:p>
          <a:p>
            <a:r>
              <a:rPr lang="en-US" i="0" dirty="0">
                <a:latin typeface="+mn-lt"/>
              </a:rPr>
              <a:t> document is retrieved, it is </a:t>
            </a:r>
            <a:r>
              <a:rPr lang="en-US" dirty="0">
                <a:latin typeface="+mn-lt"/>
              </a:rPr>
              <a:t>x.</a:t>
            </a:r>
            <a:endParaRPr lang="en-US" i="0" dirty="0">
              <a:latin typeface="+mn-lt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23528" y="2522885"/>
            <a:ext cx="785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Need to find 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p(</a:t>
            </a:r>
            <a:r>
              <a:rPr lang="en-US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R|x</a:t>
            </a:r>
            <a:r>
              <a:rPr lang="en-US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- probability that a retrieved document </a:t>
            </a:r>
            <a:r>
              <a:rPr lang="en-US" dirty="0">
                <a:latin typeface="+mn-lt"/>
              </a:rPr>
              <a:t>x </a:t>
            </a:r>
          </a:p>
          <a:p>
            <a:r>
              <a:rPr lang="en-US" i="0" dirty="0">
                <a:latin typeface="+mn-lt"/>
              </a:rPr>
              <a:t>is </a:t>
            </a:r>
            <a:r>
              <a:rPr lang="en-US" b="1" i="0" dirty="0">
                <a:latin typeface="+mn-lt"/>
              </a:rPr>
              <a:t>relevant.</a:t>
            </a:r>
            <a:endParaRPr lang="en-US" i="0" dirty="0">
              <a:latin typeface="+mn-lt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147815" y="3208685"/>
            <a:ext cx="430117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p(</a:t>
            </a:r>
            <a:r>
              <a:rPr lang="en-US">
                <a:latin typeface="+mn-lt"/>
              </a:rPr>
              <a:t>R)</a:t>
            </a:r>
            <a:r>
              <a:rPr lang="en-US" i="0">
                <a:latin typeface="+mn-lt"/>
              </a:rPr>
              <a:t>,p(</a:t>
            </a:r>
            <a:r>
              <a:rPr lang="en-US">
                <a:latin typeface="+mn-lt"/>
              </a:rPr>
              <a:t>NR</a:t>
            </a:r>
            <a:r>
              <a:rPr lang="en-US" i="0">
                <a:latin typeface="+mn-lt"/>
              </a:rPr>
              <a:t>) - prior probability</a:t>
            </a:r>
          </a:p>
          <a:p>
            <a:r>
              <a:rPr lang="en-US" i="0">
                <a:latin typeface="+mn-lt"/>
              </a:rPr>
              <a:t>of retrieving a relevant or non-</a:t>
            </a:r>
          </a:p>
          <a:p>
            <a:r>
              <a:rPr lang="en-US" i="0">
                <a:latin typeface="+mn-lt"/>
              </a:rPr>
              <a:t>relevant document, respectively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9</a:t>
            </a:fld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987824" y="6238473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van </a:t>
            </a:r>
            <a:r>
              <a:rPr lang="de-DE" sz="1100" dirty="0" err="1">
                <a:solidFill>
                  <a:srgbClr val="0000FF"/>
                </a:solidFill>
              </a:rPr>
              <a:t>Rijsbergen</a:t>
            </a:r>
            <a:r>
              <a:rPr lang="de-DE" sz="1100" dirty="0">
                <a:solidFill>
                  <a:srgbClr val="0000FF"/>
                </a:solidFill>
              </a:rPr>
              <a:t>, Cornelis Joost. Information </a:t>
            </a:r>
            <a:r>
              <a:rPr lang="de-DE" sz="1100" dirty="0" err="1">
                <a:solidFill>
                  <a:srgbClr val="0000FF"/>
                </a:solidFill>
              </a:rPr>
              <a:t>Retrieval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2nd </a:t>
            </a:r>
            <a:r>
              <a:rPr lang="de-DE" sz="1100" dirty="0" err="1">
                <a:solidFill>
                  <a:srgbClr val="0000FF"/>
                </a:solidFill>
              </a:rPr>
              <a:t>edition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Butterworths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b="1" dirty="0" smtClean="0">
                <a:solidFill>
                  <a:srgbClr val="FF0000"/>
                </a:solidFill>
              </a:rPr>
              <a:t>1979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utoUpdateAnimBg="0"/>
      <p:bldP spid="431111" grpId="0" autoUpdateAnimBg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</TotalTime>
  <Words>2701</Words>
  <Application>Microsoft Macintosh PowerPoint</Application>
  <PresentationFormat>On-screen Show (4:3)</PresentationFormat>
  <Paragraphs>567</Paragraphs>
  <Slides>56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75" baseType="lpstr">
      <vt:lpstr>Calibri</vt:lpstr>
      <vt:lpstr>Franklin Gothic Heavy</vt:lpstr>
      <vt:lpstr>Lucida Grande</vt:lpstr>
      <vt:lpstr>Monotype Sorts</vt:lpstr>
      <vt:lpstr>ＭＳ Ｐゴシック</vt:lpstr>
      <vt:lpstr>Myriad Pro</vt:lpstr>
      <vt:lpstr>Symbol</vt:lpstr>
      <vt:lpstr>Times New Roman</vt:lpstr>
      <vt:lpstr>Verdana</vt:lpstr>
      <vt:lpstr>Wingdings</vt:lpstr>
      <vt:lpstr>굴림</vt:lpstr>
      <vt:lpstr>돋움체</vt:lpstr>
      <vt:lpstr>Arial</vt:lpstr>
      <vt:lpstr>7_Standarddesign</vt:lpstr>
      <vt:lpstr>Formel</vt:lpstr>
      <vt:lpstr>Equation</vt:lpstr>
      <vt:lpstr>Dokument</vt:lpstr>
      <vt:lpstr>Ecuación</vt:lpstr>
      <vt:lpstr>Microsoft Equation 3.0</vt:lpstr>
      <vt:lpstr>Web-Mining Agents Probabilistic Information Retrieval</vt:lpstr>
      <vt:lpstr>Acknowledgements</vt:lpstr>
      <vt:lpstr>PowerPoint Presentation</vt:lpstr>
      <vt:lpstr>Why probabilities in IR?</vt:lpstr>
      <vt:lpstr>Probability Ranking Principle</vt:lpstr>
      <vt:lpstr>Probabilistic Approaches to IR</vt:lpstr>
      <vt:lpstr>Let us recap probability theory</vt:lpstr>
      <vt:lpstr>Odds vs. Probabilities</vt:lpstr>
      <vt:lpstr>Probability Ranking Principle</vt:lpstr>
      <vt:lpstr>Probability Ranking Principle</vt:lpstr>
      <vt:lpstr>Probability Ranking Principle</vt:lpstr>
      <vt:lpstr>Probability Ranking Principle</vt:lpstr>
      <vt:lpstr>PRP: Issues (Problems?)</vt:lpstr>
      <vt:lpstr>Probability Ranking Principle (PRP)</vt:lpstr>
      <vt:lpstr>Relevance models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Avoid division by 0</vt:lpstr>
      <vt:lpstr>Estimation in practice</vt:lpstr>
      <vt:lpstr>Iteratively estimating pi</vt:lpstr>
      <vt:lpstr>Probabilistic Relevance Feedback</vt:lpstr>
      <vt:lpstr>Binary Independence Indexing</vt:lpstr>
      <vt:lpstr>Binary Independence Retrieval vs.  Binary Independence Indexing</vt:lpstr>
      <vt:lpstr>PRP and BIR/BII: The lessons</vt:lpstr>
      <vt:lpstr>Acknowledgment</vt:lpstr>
      <vt:lpstr>Bayesian Nets in IR</vt:lpstr>
      <vt:lpstr>Inference Network Model</vt:lpstr>
      <vt:lpstr>Inference Network Model: “reason trouble –two”</vt:lpstr>
      <vt:lpstr>Inference Network Model [89, 91]</vt:lpstr>
      <vt:lpstr>Bayesian Network Retrieval Model [96]</vt:lpstr>
      <vt:lpstr>Belief Network Model [1996]</vt:lpstr>
      <vt:lpstr>Bayesian Network Retrieval Model</vt:lpstr>
      <vt:lpstr>Bayesian Network Retrieval Model</vt:lpstr>
      <vt:lpstr>Bayesian Network Retrieval Model</vt:lpstr>
      <vt:lpstr>Bayesian Network Retrieval Model</vt:lpstr>
      <vt:lpstr>Bayesian Network Retrieval Model</vt:lpstr>
      <vt:lpstr>PRP and Recommendations</vt:lpstr>
      <vt:lpstr>Bayesian Network Retrieval Model</vt:lpstr>
      <vt:lpstr>Language Models</vt:lpstr>
      <vt:lpstr>Ponte and Croft LM</vt:lpstr>
      <vt:lpstr>Ponte and Croft LM</vt:lpstr>
      <vt:lpstr>Ponte and Croft LM</vt:lpstr>
      <vt:lpstr>Ponte and Croft LM</vt:lpstr>
      <vt:lpstr>Ponte and Croft LM</vt:lpstr>
      <vt:lpstr>Lavrenko and Croft LM</vt:lpstr>
      <vt:lpstr>BIR vs. Ponte and Croft</vt:lpstr>
      <vt:lpstr>Lavrenko and Croft LM</vt:lpstr>
      <vt:lpstr>Good and Bad News</vt:lpstr>
      <vt:lpstr>Main difference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710</cp:revision>
  <cp:lastPrinted>2014-10-18T14:57:02Z</cp:lastPrinted>
  <dcterms:created xsi:type="dcterms:W3CDTF">2010-04-27T12:26:40Z</dcterms:created>
  <dcterms:modified xsi:type="dcterms:W3CDTF">2017-11-09T09:33:47Z</dcterms:modified>
</cp:coreProperties>
</file>