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68"/>
  </p:notesMasterIdLst>
  <p:handoutMasterIdLst>
    <p:handoutMasterId r:id="rId169"/>
  </p:handoutMasterIdLst>
  <p:sldIdLst>
    <p:sldId id="273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498" r:id="rId10"/>
    <p:sldId id="369" r:id="rId11"/>
    <p:sldId id="370" r:id="rId12"/>
    <p:sldId id="372" r:id="rId13"/>
    <p:sldId id="371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49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73" r:id="rId45"/>
    <p:sldId id="472" r:id="rId46"/>
    <p:sldId id="470" r:id="rId47"/>
    <p:sldId id="471" r:id="rId48"/>
    <p:sldId id="474" r:id="rId49"/>
    <p:sldId id="475" r:id="rId50"/>
    <p:sldId id="476" r:id="rId51"/>
    <p:sldId id="477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6" r:id="rId66"/>
    <p:sldId id="447" r:id="rId67"/>
    <p:sldId id="448" r:id="rId68"/>
    <p:sldId id="449" r:id="rId69"/>
    <p:sldId id="450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58" r:id="rId78"/>
    <p:sldId id="459" r:id="rId79"/>
    <p:sldId id="460" r:id="rId80"/>
    <p:sldId id="461" r:id="rId81"/>
    <p:sldId id="462" r:id="rId82"/>
    <p:sldId id="463" r:id="rId83"/>
    <p:sldId id="464" r:id="rId84"/>
    <p:sldId id="465" r:id="rId85"/>
    <p:sldId id="466" r:id="rId86"/>
    <p:sldId id="467" r:id="rId87"/>
    <p:sldId id="468" r:id="rId88"/>
    <p:sldId id="469" r:id="rId89"/>
    <p:sldId id="402" r:id="rId90"/>
    <p:sldId id="488" r:id="rId91"/>
    <p:sldId id="404" r:id="rId92"/>
    <p:sldId id="405" r:id="rId93"/>
    <p:sldId id="406" r:id="rId94"/>
    <p:sldId id="407" r:id="rId95"/>
    <p:sldId id="408" r:id="rId96"/>
    <p:sldId id="409" r:id="rId97"/>
    <p:sldId id="410" r:id="rId98"/>
    <p:sldId id="411" r:id="rId99"/>
    <p:sldId id="412" r:id="rId100"/>
    <p:sldId id="485" r:id="rId101"/>
    <p:sldId id="487" r:id="rId102"/>
    <p:sldId id="486" r:id="rId103"/>
    <p:sldId id="478" r:id="rId104"/>
    <p:sldId id="479" r:id="rId105"/>
    <p:sldId id="480" r:id="rId106"/>
    <p:sldId id="481" r:id="rId107"/>
    <p:sldId id="482" r:id="rId108"/>
    <p:sldId id="483" r:id="rId109"/>
    <p:sldId id="484" r:id="rId110"/>
    <p:sldId id="492" r:id="rId111"/>
    <p:sldId id="413" r:id="rId112"/>
    <p:sldId id="414" r:id="rId113"/>
    <p:sldId id="415" r:id="rId114"/>
    <p:sldId id="416" r:id="rId115"/>
    <p:sldId id="417" r:id="rId116"/>
    <p:sldId id="418" r:id="rId117"/>
    <p:sldId id="419" r:id="rId118"/>
    <p:sldId id="528" r:id="rId119"/>
    <p:sldId id="493" r:id="rId120"/>
    <p:sldId id="530" r:id="rId121"/>
    <p:sldId id="531" r:id="rId122"/>
    <p:sldId id="420" r:id="rId123"/>
    <p:sldId id="424" r:id="rId124"/>
    <p:sldId id="425" r:id="rId125"/>
    <p:sldId id="494" r:id="rId126"/>
    <p:sldId id="426" r:id="rId127"/>
    <p:sldId id="529" r:id="rId128"/>
    <p:sldId id="495" r:id="rId129"/>
    <p:sldId id="428" r:id="rId130"/>
    <p:sldId id="429" r:id="rId131"/>
    <p:sldId id="496" r:id="rId132"/>
    <p:sldId id="430" r:id="rId133"/>
    <p:sldId id="432" r:id="rId134"/>
    <p:sldId id="516" r:id="rId135"/>
    <p:sldId id="501" r:id="rId136"/>
    <p:sldId id="502" r:id="rId137"/>
    <p:sldId id="503" r:id="rId138"/>
    <p:sldId id="504" r:id="rId139"/>
    <p:sldId id="505" r:id="rId140"/>
    <p:sldId id="506" r:id="rId141"/>
    <p:sldId id="507" r:id="rId142"/>
    <p:sldId id="508" r:id="rId143"/>
    <p:sldId id="509" r:id="rId144"/>
    <p:sldId id="510" r:id="rId145"/>
    <p:sldId id="511" r:id="rId146"/>
    <p:sldId id="512" r:id="rId147"/>
    <p:sldId id="513" r:id="rId148"/>
    <p:sldId id="514" r:id="rId149"/>
    <p:sldId id="515" r:id="rId150"/>
    <p:sldId id="517" r:id="rId151"/>
    <p:sldId id="536" r:id="rId152"/>
    <p:sldId id="527" r:id="rId153"/>
    <p:sldId id="518" r:id="rId154"/>
    <p:sldId id="541" r:id="rId155"/>
    <p:sldId id="519" r:id="rId156"/>
    <p:sldId id="520" r:id="rId157"/>
    <p:sldId id="521" r:id="rId158"/>
    <p:sldId id="522" r:id="rId159"/>
    <p:sldId id="523" r:id="rId160"/>
    <p:sldId id="524" r:id="rId161"/>
    <p:sldId id="525" r:id="rId162"/>
    <p:sldId id="526" r:id="rId163"/>
    <p:sldId id="537" r:id="rId164"/>
    <p:sldId id="538" r:id="rId165"/>
    <p:sldId id="539" r:id="rId166"/>
    <p:sldId id="540" r:id="rId16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0AFF"/>
    <a:srgbClr val="0B05FF"/>
    <a:srgbClr val="7DA031"/>
    <a:srgbClr val="AADB42"/>
    <a:srgbClr val="9C3DBC"/>
    <a:srgbClr val="6D7CFF"/>
    <a:srgbClr val="807CFF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8"/>
    <p:restoredTop sz="94745"/>
  </p:normalViewPr>
  <p:slideViewPr>
    <p:cSldViewPr>
      <p:cViewPr varScale="1">
        <p:scale>
          <a:sx n="124" d="100"/>
          <a:sy n="124" d="100"/>
        </p:scale>
        <p:origin x="1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notesMaster" Target="notesMasters/notesMaster1.xml"/><Relationship Id="rId16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presProps" Target="presProps.xml"/><Relationship Id="rId171" Type="http://schemas.openxmlformats.org/officeDocument/2006/relationships/viewProps" Target="viewProps.xml"/><Relationship Id="rId172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1" Type="http://schemas.openxmlformats.org/officeDocument/2006/relationships/image" Target="../media/image85.wmf"/><Relationship Id="rId2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Relationship Id="rId2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14.12.17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14.12.17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75565-BCB0-1F48-A292-FFAE35CBF7C4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4DD33-865D-A04F-BF8F-8143250E7D40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45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1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734C9D-C35E-CD4F-8980-11527A3E85CE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96057B-2593-7647-99AB-6E7892B56BE9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AB8A21-9353-164E-8906-581C8CB8AC16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322789-9895-B848-A435-02055065CBF7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914D47-0850-4440-B351-CCEA33D275EC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572D6D-1025-DD48-BEEB-E2087A9CB827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856C02-82EB-2149-934B-FDA782D773A9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1F65AE-7AC5-1B4E-A807-5F57EB6A5F28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10C991-F7B4-7E4A-A720-4D7719B819D7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BE6B2F-3417-4E4B-86EE-813C5F1B4E95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F77E19-D125-314A-BDEE-36222709C4D7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D3FFC-8A5D-0348-8341-E1AB078B9C47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3F96BD-EEC9-7D41-8155-FF619DBF171A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240E6-F04B-0142-9100-65A2BBE8FA38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AA6FE-15F7-154F-80ED-5431108A4FC0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98C6AD-CADF-6643-B283-F2562F9F4D7D}" type="slidenum">
              <a:rPr lang="de-DE" sz="1200"/>
              <a:pPr/>
              <a:t>43</a:t>
            </a:fld>
            <a:endParaRPr lang="de-DE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B46F8C0-CA73-9A4C-9114-F19E908ABB1B}" type="slidenum">
              <a:rPr lang="en-US" sz="1200" b="0"/>
              <a:pPr eaLnBrk="1" hangingPunct="1"/>
              <a:t>44</a:t>
            </a:fld>
            <a:endParaRPr lang="en-US" sz="1200" b="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0F578FA-E691-4C40-A054-BE168D6419A9}" type="slidenum">
              <a:rPr lang="en-US" sz="1200" b="0"/>
              <a:pPr algn="r" eaLnBrk="1" hangingPunct="1"/>
              <a:t>44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86F3AF-E900-264D-A1CA-0DC46D2B17E4}" type="slidenum">
              <a:rPr lang="en-US" sz="1200" b="0"/>
              <a:pPr eaLnBrk="1" hangingPunct="1"/>
              <a:t>45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D99572-8712-7745-846D-FFC8DB45DA70}" type="slidenum">
              <a:rPr lang="en-US" sz="1200" b="0"/>
              <a:pPr eaLnBrk="1" hangingPunct="1"/>
              <a:t>46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EB2D2A-0C4F-4C44-B37D-5607C21FD94A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F4ED04-1C92-9141-84B2-BC2BDE8634B9}" type="slidenum">
              <a:rPr lang="en-US" sz="1200" b="0"/>
              <a:pPr eaLnBrk="1" hangingPunct="1"/>
              <a:t>47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82C59B-8814-4E41-A27D-D9B820AD57C7}" type="slidenum">
              <a:rPr lang="en-US" sz="1200" b="0"/>
              <a:pPr eaLnBrk="1" hangingPunct="1"/>
              <a:t>48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1159E3-D9AC-8D41-9BBE-221BCA8D1792}" type="slidenum">
              <a:rPr lang="en-US" sz="1200" b="0"/>
              <a:pPr eaLnBrk="1" hangingPunct="1"/>
              <a:t>49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4A4B15-C33F-C94E-AD6C-8DD179FBC94B}" type="slidenum">
              <a:rPr lang="en-US" sz="1200" b="0"/>
              <a:pPr eaLnBrk="1" hangingPunct="1"/>
              <a:t>50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45EBA1-B67D-A146-B9A8-01CDA6FCEE8D}" type="slidenum">
              <a:rPr lang="en-US" sz="1200" b="0"/>
              <a:pPr eaLnBrk="1" hangingPunct="1"/>
              <a:t>51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27DC19-4B2D-634D-A900-BB0744DE0ED1}" type="slidenum">
              <a:rPr lang="en-US" sz="1200" b="0"/>
              <a:pPr eaLnBrk="1" hangingPunct="1"/>
              <a:t>52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531890-45A0-E84E-A14D-0A3BAAB3E642}" type="slidenum">
              <a:rPr lang="en-US" sz="1200" b="0"/>
              <a:pPr eaLnBrk="1" hangingPunct="1"/>
              <a:t>53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8857F88-B274-2449-8AA2-3276D42C0AEB}" type="slidenum">
              <a:rPr lang="en-US" sz="1200" b="0"/>
              <a:pPr eaLnBrk="1" hangingPunct="1"/>
              <a:t>54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2DE7FF-0648-6049-B4E2-9EECCDDA501D}" type="slidenum">
              <a:rPr lang="en-US" sz="1200" b="0"/>
              <a:pPr eaLnBrk="1" hangingPunct="1"/>
              <a:t>55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D5395C-45FB-BE43-A1A6-7B7E21B35725}" type="slidenum">
              <a:rPr lang="en-US" sz="1200" b="0"/>
              <a:pPr eaLnBrk="1" hangingPunct="1"/>
              <a:t>56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828993-F338-7045-8484-DDD899FC0AB0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9A22FA-622B-0A4D-B465-AF01590BB589}" type="slidenum">
              <a:rPr lang="en-US" sz="1200" b="0"/>
              <a:pPr eaLnBrk="1" hangingPunct="1"/>
              <a:t>57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3923AD-C4E8-1F4C-9308-82AF8F404E4E}" type="slidenum">
              <a:rPr lang="en-US" sz="1200" b="0"/>
              <a:pPr eaLnBrk="1" hangingPunct="1"/>
              <a:t>58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D84A03-34F0-2846-B46A-E0648A0408ED}" type="slidenum">
              <a:rPr lang="en-US" sz="1200" b="0"/>
              <a:pPr eaLnBrk="1" hangingPunct="1"/>
              <a:t>59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104B46-24A6-F64E-AC03-7ECC8EB95FA3}" type="slidenum">
              <a:rPr lang="en-US" sz="1200" b="0"/>
              <a:pPr eaLnBrk="1" hangingPunct="1"/>
              <a:t>60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6CDC32-5198-D347-B812-0EC9B151085C}" type="slidenum">
              <a:rPr lang="en-US" sz="1200" b="0"/>
              <a:pPr eaLnBrk="1" hangingPunct="1"/>
              <a:t>61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0A07F7-BFCB-6249-8E4A-61FB25163689}" type="slidenum">
              <a:rPr lang="en-US" sz="1200" b="0"/>
              <a:pPr eaLnBrk="1" hangingPunct="1"/>
              <a:t>62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4EFF2A-8250-314A-9103-A14EC0AF6874}" type="slidenum">
              <a:rPr lang="en-US" sz="1200" b="0"/>
              <a:pPr eaLnBrk="1" hangingPunct="1"/>
              <a:t>63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DD99A8B-DEC1-A84D-A6B6-59315DB519C8}" type="slidenum">
              <a:rPr lang="en-US" sz="1200" b="0"/>
              <a:pPr eaLnBrk="1" hangingPunct="1"/>
              <a:t>64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7D54E1D-6130-9A4D-B955-61D51C424C58}" type="slidenum">
              <a:rPr lang="en-US" sz="1200" b="0"/>
              <a:pPr eaLnBrk="1" hangingPunct="1"/>
              <a:t>65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348E9A-0BD8-1943-9E2C-01C2D8D34506}" type="slidenum">
              <a:rPr lang="en-US" sz="1200" b="0"/>
              <a:pPr eaLnBrk="1" hangingPunct="1"/>
              <a:t>66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94B888-6A46-CD4F-B1AF-43EC462A0F76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9436D4-5EA7-5141-BBD2-738B1B3B50A1}" type="slidenum">
              <a:rPr lang="en-US" sz="1200" b="0"/>
              <a:pPr eaLnBrk="1" hangingPunct="1"/>
              <a:t>67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1CEAE8-B7D2-8244-8316-D598CAF29CAE}" type="slidenum">
              <a:rPr lang="en-US" sz="1200" b="0"/>
              <a:pPr eaLnBrk="1" hangingPunct="1"/>
              <a:t>68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A2CC39-8597-864A-A744-F7C9C63BDAED}" type="slidenum">
              <a:rPr lang="en-US" sz="1200" b="0"/>
              <a:pPr eaLnBrk="1" hangingPunct="1"/>
              <a:t>69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F74C2-30AE-394C-8C5D-68A31731A6A1}" type="slidenum">
              <a:rPr lang="en-US" sz="1200" b="0"/>
              <a:pPr eaLnBrk="1" hangingPunct="1"/>
              <a:t>70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2C32B9-CB39-6846-BDF2-6822B73BD0CD}" type="slidenum">
              <a:rPr lang="en-US" sz="1200" b="0"/>
              <a:pPr eaLnBrk="1" hangingPunct="1"/>
              <a:t>71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CEA80C-BA8A-724D-A2C0-088EFDBF4CD2}" type="slidenum">
              <a:rPr lang="en-US" sz="1200" b="0"/>
              <a:pPr eaLnBrk="1" hangingPunct="1"/>
              <a:t>72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BC4654-0E04-F348-801A-79305D5CE637}" type="slidenum">
              <a:rPr lang="en-US" sz="1200" b="0"/>
              <a:pPr eaLnBrk="1" hangingPunct="1"/>
              <a:t>73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724A69-C2D1-C144-9E67-5068F41D3BED}" type="slidenum">
              <a:rPr lang="en-US" sz="1200" b="0"/>
              <a:pPr eaLnBrk="1" hangingPunct="1"/>
              <a:t>74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CBD2C5-942E-A04A-B506-6F3D80E3AE15}" type="slidenum">
              <a:rPr lang="en-US" sz="1200" b="0"/>
              <a:pPr eaLnBrk="1" hangingPunct="1"/>
              <a:t>75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68993B-2114-7D4B-9F34-1049646E0503}" type="slidenum">
              <a:rPr lang="en-US" sz="1200" b="0"/>
              <a:pPr eaLnBrk="1" hangingPunct="1"/>
              <a:t>76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B7FCA-02C7-7447-B5BC-1F17C87157E7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A52B81-CC58-2046-BC15-B35617BF34A0}" type="slidenum">
              <a:rPr lang="en-US" sz="1200" b="0"/>
              <a:pPr eaLnBrk="1" hangingPunct="1"/>
              <a:t>77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8C88AC-98D2-D546-A109-3EE20B1F7249}" type="slidenum">
              <a:rPr lang="en-US" sz="1200" b="0"/>
              <a:pPr eaLnBrk="1" hangingPunct="1"/>
              <a:t>78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1AF888-4BC9-6040-A482-EB385B56E994}" type="slidenum">
              <a:rPr lang="en-US" sz="1200" b="0"/>
              <a:pPr eaLnBrk="1" hangingPunct="1"/>
              <a:t>79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77A30A-17D1-4343-8FD9-8BFCA25E1EAE}" type="slidenum">
              <a:rPr lang="en-US" sz="1200" b="0"/>
              <a:pPr eaLnBrk="1" hangingPunct="1"/>
              <a:t>80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FBA2B0-308C-8349-81DD-E813F7F2E9D5}" type="slidenum">
              <a:rPr lang="en-US" sz="1200" b="0"/>
              <a:pPr eaLnBrk="1" hangingPunct="1"/>
              <a:t>81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364FDF0-C0C2-194A-85D0-BB9CD902FD6D}" type="slidenum">
              <a:rPr lang="en-US" sz="1200" b="0"/>
              <a:pPr eaLnBrk="1" hangingPunct="1"/>
              <a:t>82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2A0FA42-6F97-5945-9ABA-4EE1D2F2F7B3}" type="slidenum">
              <a:rPr lang="en-US" sz="1200" b="0"/>
              <a:pPr eaLnBrk="1" hangingPunct="1"/>
              <a:t>83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878748-6F17-5B44-8A3F-284371993AB1}" type="slidenum">
              <a:rPr lang="en-US" sz="1200" b="0"/>
              <a:pPr eaLnBrk="1" hangingPunct="1"/>
              <a:t>84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E6037D-A43F-EC45-A0FC-3ACD884F13A4}" type="slidenum">
              <a:rPr lang="en-US" sz="1200" b="0"/>
              <a:pPr eaLnBrk="1" hangingPunct="1"/>
              <a:t>85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14F520-371B-8E41-88CC-D2704D741B2E}" type="slidenum">
              <a:rPr lang="en-US" sz="1200" b="0"/>
              <a:pPr eaLnBrk="1" hangingPunct="1"/>
              <a:t>86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030F4C-3468-5D41-B1B1-06172987B4A2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395F5A-2CA1-CD4A-86FE-1F25D7940800}" type="slidenum">
              <a:rPr lang="en-US" sz="1200" b="0"/>
              <a:pPr eaLnBrk="1" hangingPunct="1"/>
              <a:t>87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CA8EA68-8D34-0642-8C47-1F6358F3FCC1}" type="slidenum">
              <a:rPr lang="en-US" sz="1200" b="0"/>
              <a:pPr eaLnBrk="1" hangingPunct="1"/>
              <a:t>88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A7439-1FB7-764C-997E-38AEC20AD8F5}" type="slidenum">
              <a:rPr lang="de-DE" sz="1200"/>
              <a:pPr/>
              <a:t>89</a:t>
            </a:fld>
            <a:endParaRPr lang="de-DE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A66EF-2B80-8249-8C52-1E4AAD14481D}" type="slidenum">
              <a:rPr lang="de-DE" sz="1200"/>
              <a:pPr/>
              <a:t>90</a:t>
            </a:fld>
            <a:endParaRPr lang="de-DE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A3788-E5B4-D54E-BD81-84C7D26785F5}" type="slidenum">
              <a:rPr lang="de-DE" sz="1200"/>
              <a:pPr/>
              <a:t>91</a:t>
            </a:fld>
            <a:endParaRPr lang="de-DE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4A7F03-6B59-9640-9422-EC852501FF2B}" type="slidenum">
              <a:rPr lang="de-DE" sz="1200"/>
              <a:pPr/>
              <a:t>92</a:t>
            </a:fld>
            <a:endParaRPr lang="de-DE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E2897E-3B43-674E-999E-F729C819EAEE}" type="slidenum">
              <a:rPr lang="de-DE" sz="1200"/>
              <a:pPr/>
              <a:t>93</a:t>
            </a:fld>
            <a:endParaRPr lang="de-DE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A2580B-E39C-0441-B236-B0A5B70F8018}" type="slidenum">
              <a:rPr lang="de-DE" sz="1200"/>
              <a:pPr/>
              <a:t>94</a:t>
            </a:fld>
            <a:endParaRPr lang="de-DE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26BD59-2221-0447-8A0A-CD9CA45226FA}" type="slidenum">
              <a:rPr lang="de-DE" sz="1200"/>
              <a:pPr/>
              <a:t>95</a:t>
            </a:fld>
            <a:endParaRPr lang="de-DE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D40BA6-3406-1241-9B84-80313A9F67BB}" type="slidenum">
              <a:rPr lang="de-DE" sz="1200"/>
              <a:pPr/>
              <a:t>96</a:t>
            </a:fld>
            <a:endParaRPr lang="de-DE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54C77E-BB64-9C43-B164-4EBA90642DA3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2341F6-4EF2-B346-BEE7-F176FBEF9F03}" type="slidenum">
              <a:rPr lang="de-DE" sz="1200"/>
              <a:pPr/>
              <a:t>97</a:t>
            </a:fld>
            <a:endParaRPr lang="de-DE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B90FA-E122-1548-B830-7A8CB2BB18D0}" type="slidenum">
              <a:rPr lang="de-DE" sz="1200"/>
              <a:pPr/>
              <a:t>98</a:t>
            </a:fld>
            <a:endParaRPr lang="de-DE" sz="120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A7439-1FB7-764C-997E-38AEC20AD8F5}" type="slidenum">
              <a:rPr lang="de-DE" sz="1200"/>
              <a:pPr/>
              <a:t>110</a:t>
            </a:fld>
            <a:endParaRPr lang="de-DE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1AC7C2-D579-FB4E-A358-4827A6D8E1A7}" type="slidenum">
              <a:rPr lang="de-DE" sz="1200"/>
              <a:pPr/>
              <a:t>111</a:t>
            </a:fld>
            <a:endParaRPr lang="de-DE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C75F5D-DD18-9740-9420-D4FF11EF161E}" type="slidenum">
              <a:rPr lang="de-DE" sz="1200"/>
              <a:pPr/>
              <a:t>112</a:t>
            </a:fld>
            <a:endParaRPr lang="de-DE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FBA8AD-FC28-F843-885F-39F3ECF49928}" type="slidenum">
              <a:rPr lang="de-DE" sz="1200"/>
              <a:pPr/>
              <a:t>113</a:t>
            </a:fld>
            <a:endParaRPr lang="de-DE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30927-852F-A246-9C66-D6EA3717B063}" type="slidenum">
              <a:rPr lang="de-DE" sz="1200"/>
              <a:pPr/>
              <a:t>114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644B49-6F00-D941-9CE4-342936CE3A20}" type="slidenum">
              <a:rPr lang="de-DE" sz="1200"/>
              <a:pPr/>
              <a:t>115</a:t>
            </a:fld>
            <a:endParaRPr lang="de-DE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Radar tracking of planes or missles any phsiyal systems ocean currents from sattelite surface measurments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C1DAAD-6617-DE4D-910B-60D4677326FA}" type="slidenum">
              <a:rPr lang="de-DE" sz="1200"/>
              <a:pPr/>
              <a:t>116</a:t>
            </a:fld>
            <a:endParaRPr lang="de-DE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B20A99-8503-DB40-8A13-6173FAD7E030}" type="slidenum">
              <a:rPr lang="de-DE" sz="1200"/>
              <a:pPr/>
              <a:t>117</a:t>
            </a:fld>
            <a:endParaRPr lang="de-DE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3D84E5-21E2-A948-B129-517A51A1D6A2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121514-2C41-314A-AAC1-4391FEED95AF}" type="slidenum">
              <a:rPr lang="de-DE" sz="1200"/>
              <a:pPr/>
              <a:t>119</a:t>
            </a:fld>
            <a:endParaRPr lang="de-DE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2 hoch 20 zustände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9pPr>
          </a:lstStyle>
          <a:p>
            <a:pPr eaLnBrk="1" hangingPunct="1"/>
            <a:fld id="{45EFE420-31ED-2941-B739-69D3D1459DDB}" type="slidenum">
              <a:rPr lang="ko-KR" altLang="en-US" sz="1200">
                <a:latin typeface="굴림" charset="-127"/>
              </a:rPr>
              <a:pPr eaLnBrk="1" hangingPunct="1"/>
              <a:t>120</a:t>
            </a:fld>
            <a:endParaRPr lang="ko-KR" altLang="en-US" sz="1200">
              <a:latin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43774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9pPr>
          </a:lstStyle>
          <a:p>
            <a:pPr eaLnBrk="1" hangingPunct="1"/>
            <a:fld id="{31E55FCA-C277-094C-99EC-DAD1458D437A}" type="slidenum">
              <a:rPr lang="ko-KR" altLang="en-US" sz="1200">
                <a:latin typeface="굴림" charset="-127"/>
              </a:rPr>
              <a:pPr eaLnBrk="1" hangingPunct="1"/>
              <a:t>121</a:t>
            </a:fld>
            <a:endParaRPr lang="ko-KR" altLang="en-US" sz="1200">
              <a:latin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153834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290EB8-6858-0A49-A694-5C629BC443A2}" type="slidenum">
              <a:rPr lang="de-DE" sz="1200"/>
              <a:pPr/>
              <a:t>122</a:t>
            </a:fld>
            <a:endParaRPr lang="de-DE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88D7D3-268C-A444-A6E4-88ADF571D669}" type="slidenum">
              <a:rPr lang="de-DE" sz="1200"/>
              <a:pPr/>
              <a:t>123</a:t>
            </a:fld>
            <a:endParaRPr lang="de-DE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AFBAD7-9121-7343-9A45-401624128BD2}" type="slidenum">
              <a:rPr lang="de-DE" sz="1200"/>
              <a:pPr/>
              <a:t>126</a:t>
            </a:fld>
            <a:endParaRPr lang="de-DE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9pPr>
          </a:lstStyle>
          <a:p>
            <a:pPr eaLnBrk="1" hangingPunct="1"/>
            <a:fld id="{026D2394-463E-4B49-AA8B-3B5D342261C5}" type="slidenum">
              <a:rPr lang="ko-KR" altLang="en-US" sz="1200">
                <a:latin typeface="굴림" charset="-127"/>
              </a:rPr>
              <a:pPr eaLnBrk="1" hangingPunct="1"/>
              <a:t>127</a:t>
            </a:fld>
            <a:endParaRPr lang="ko-KR" altLang="en-US" sz="1200">
              <a:latin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794608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1F777-0537-114F-BC09-E3C277A753D4}" type="slidenum">
              <a:rPr lang="de-DE" sz="1200"/>
              <a:pPr/>
              <a:t>129</a:t>
            </a:fld>
            <a:endParaRPr lang="de-DE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1036BB-391A-0A44-8330-1D9D623F0E6C}" type="slidenum">
              <a:rPr lang="de-DE" sz="1200"/>
              <a:pPr/>
              <a:t>132</a:t>
            </a:fld>
            <a:endParaRPr lang="de-DE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C51158-9619-3343-948B-FBC98792EDB6}" type="slidenum">
              <a:rPr lang="de-DE" sz="1200"/>
              <a:pPr/>
              <a:t>133</a:t>
            </a:fld>
            <a:endParaRPr lang="de-DE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BCD6-69F4-9144-BEC5-533F833DA4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8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AE1-882B-004D-8579-7E22B8C33D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5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7080-1BCE-DF48-9C3C-8E211B891E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9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C25A-B8CC-F44D-A6E6-047C9D730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56FBD3-E45A-2E4C-91FC-57421E53650C}" type="slidenum">
              <a:rPr lang="en-US"/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DB1A2-7378-4246-92B8-3667954200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670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85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86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87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88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9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9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91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2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3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4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5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3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8.bin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01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oleObject" Target="../embeddings/oleObject19.bin"/><Relationship Id="rId21" Type="http://schemas.openxmlformats.org/officeDocument/2006/relationships/image" Target="../media/image23.emf"/><Relationship Id="rId22" Type="http://schemas.openxmlformats.org/officeDocument/2006/relationships/oleObject" Target="../embeddings/oleObject20.bin"/><Relationship Id="rId23" Type="http://schemas.openxmlformats.org/officeDocument/2006/relationships/image" Target="../media/image24.e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8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3.bin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05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06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/Relationships>
</file>

<file path=ppt/slides/_rels/slide1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7.png"/><Relationship Id="rId12" Type="http://schemas.openxmlformats.org/officeDocument/2006/relationships/oleObject" Target="../embeddings/oleObject60.bin"/><Relationship Id="rId13" Type="http://schemas.openxmlformats.org/officeDocument/2006/relationships/image" Target="../media/image120.wmf"/><Relationship Id="rId14" Type="http://schemas.openxmlformats.org/officeDocument/2006/relationships/image" Target="../media/image128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8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119.wmf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130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/Relationships>
</file>

<file path=ppt/slides/_rels/slide1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9.png"/><Relationship Id="rId12" Type="http://schemas.openxmlformats.org/officeDocument/2006/relationships/image" Target="../media/image150.png"/><Relationship Id="rId13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0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4" Type="http://schemas.openxmlformats.org/officeDocument/2006/relationships/oleObject" Target="../embeddings/oleObject62.bin"/><Relationship Id="rId5" Type="http://schemas.openxmlformats.org/officeDocument/2006/relationships/image" Target="../media/image155.wmf"/><Relationship Id="rId6" Type="http://schemas.openxmlformats.org/officeDocument/2006/relationships/oleObject" Target="../embeddings/oleObject63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30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7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jp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image" Target="../media/image3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8.emf"/><Relationship Id="rId10" Type="http://schemas.openxmlformats.org/officeDocument/2006/relationships/oleObject" Target="../embeddings/oleObject33.bin"/><Relationship Id="rId11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57.w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58.w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5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6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6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69.emf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7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8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9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8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Reasoning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over</a:t>
            </a:r>
            <a:r>
              <a:rPr lang="de-DE" sz="2800" b="1" dirty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Sequential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Structures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3754438" cy="4572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Solution cont.: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1746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97067097"/>
              </p:ext>
            </p:extLst>
          </p:nvPr>
        </p:nvGraphicFramePr>
        <p:xfrm>
          <a:off x="1013644" y="3326160"/>
          <a:ext cx="39290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2" name="Ecuación" r:id="rId4" imgW="1714500" imgH="228600" progId="Equation.3">
                  <p:embed/>
                </p:oleObj>
              </mc:Choice>
              <mc:Fallback>
                <p:oleObj name="Ecuación" r:id="rId4" imgW="1714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644" y="3326160"/>
                        <a:ext cx="39290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24744" y="1710085"/>
            <a:ext cx="708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latin typeface="+mn-lt"/>
              </a:rPr>
              <a:t>2.  Use </a:t>
            </a:r>
            <a:r>
              <a:rPr lang="en-US" sz="2000" b="1" i="0">
                <a:latin typeface="+mn-lt"/>
              </a:rPr>
              <a:t>Markov assumption</a:t>
            </a:r>
            <a:r>
              <a:rPr lang="en-US" sz="2000" i="0">
                <a:latin typeface="+mn-lt"/>
              </a:rPr>
              <a:t> - The current state depends on only in a finite history of previous states. </a:t>
            </a:r>
            <a:br>
              <a:rPr lang="en-US" sz="2000" i="0">
                <a:latin typeface="+mn-lt"/>
              </a:rPr>
            </a:br>
            <a:r>
              <a:rPr lang="en-US" sz="2000" i="0">
                <a:latin typeface="+mn-lt"/>
              </a:rPr>
              <a:t/>
            </a:r>
            <a:br>
              <a:rPr lang="en-US" sz="2000" i="0">
                <a:latin typeface="+mn-lt"/>
              </a:rPr>
            </a:br>
            <a:r>
              <a:rPr lang="en-US" sz="2000" i="0">
                <a:latin typeface="+mn-lt"/>
              </a:rPr>
              <a:t>Using the first-order Markov process: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182544" y="3212976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solidFill>
                  <a:srgbClr val="0000FF"/>
                </a:solidFill>
                <a:latin typeface="+mn-lt"/>
              </a:rPr>
              <a:t>Transition Model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000944" y="420881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1800" i="0">
                <a:latin typeface="+mn-lt"/>
              </a:rPr>
              <a:t>In addition to restricting the parents of the state variable  </a:t>
            </a:r>
            <a:r>
              <a:rPr lang="en-US" sz="1800">
                <a:latin typeface="+mn-lt"/>
              </a:rPr>
              <a:t>Xt</a:t>
            </a:r>
            <a:r>
              <a:rPr lang="en-US" sz="1800" i="0">
                <a:latin typeface="+mn-lt"/>
              </a:rPr>
              <a:t>, we must restrict the parents of the evidence variable </a:t>
            </a:r>
            <a:r>
              <a:rPr lang="en-US" sz="1800">
                <a:latin typeface="+mn-lt"/>
              </a:rPr>
              <a:t>Et</a:t>
            </a:r>
          </a:p>
        </p:txBody>
      </p:sp>
      <p:graphicFrame>
        <p:nvGraphicFramePr>
          <p:cNvPr id="31750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74799325"/>
              </p:ext>
            </p:extLst>
          </p:nvPr>
        </p:nvGraphicFramePr>
        <p:xfrm>
          <a:off x="1381944" y="5083523"/>
          <a:ext cx="4267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3" name="Formel" r:id="rId6" imgW="1841500" imgH="228600" progId="Equation.3">
                  <p:embed/>
                </p:oleObj>
              </mc:Choice>
              <mc:Fallback>
                <p:oleObj name="Formel" r:id="rId6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944" y="5083523"/>
                        <a:ext cx="42672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6487344" y="5046539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>
                <a:solidFill>
                  <a:srgbClr val="0000FF"/>
                </a:solidFill>
                <a:latin typeface="+mn-lt"/>
              </a:rPr>
              <a:t>Sensor Model</a:t>
            </a:r>
          </a:p>
        </p:txBody>
      </p:sp>
      <p:sp>
        <p:nvSpPr>
          <p:cNvPr id="31752" name="Rectangle 9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8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008" y="188640"/>
            <a:ext cx="7772400" cy="762000"/>
          </a:xfrm>
        </p:spPr>
        <p:txBody>
          <a:bodyPr/>
          <a:lstStyle/>
          <a:p>
            <a:r>
              <a:rPr lang="en-US" sz="3600" dirty="0" smtClean="0"/>
              <a:t>State View: Hidden </a:t>
            </a:r>
            <a:r>
              <a:rPr lang="en-US" sz="3600" dirty="0"/>
              <a:t>Markov </a:t>
            </a:r>
            <a:r>
              <a:rPr lang="en-US" sz="3600" dirty="0" smtClean="0"/>
              <a:t>models</a:t>
            </a:r>
            <a:endParaRPr lang="en-US" sz="36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2560687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1340768"/>
            <a:ext cx="8382000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Set </a:t>
            </a:r>
            <a:r>
              <a:rPr lang="en-US" sz="2800" dirty="0"/>
              <a:t>of states: </a:t>
            </a:r>
          </a:p>
          <a:p>
            <a:endParaRPr lang="en-US" sz="2800" dirty="0" smtClean="0"/>
          </a:p>
          <a:p>
            <a:r>
              <a:rPr lang="en-US" sz="2800" dirty="0" smtClean="0"/>
              <a:t>Process </a:t>
            </a:r>
            <a:r>
              <a:rPr lang="en-US" sz="2800" dirty="0"/>
              <a:t>moves from one state to another </a:t>
            </a:r>
            <a:r>
              <a:rPr lang="en-US" sz="2800" dirty="0" smtClean="0"/>
              <a:t>generating a sequence </a:t>
            </a:r>
            <a:r>
              <a:rPr lang="en-US" sz="2800" dirty="0"/>
              <a:t>of states :</a:t>
            </a:r>
          </a:p>
          <a:p>
            <a:r>
              <a:rPr lang="en-US" sz="2800" dirty="0" smtClean="0"/>
              <a:t>Markov </a:t>
            </a:r>
            <a:r>
              <a:rPr lang="en-US" sz="2800" dirty="0"/>
              <a:t>chain property:  probability of each subsequent state depends only on what was the previous state:</a:t>
            </a:r>
          </a:p>
          <a:p>
            <a:r>
              <a:rPr lang="en-US" sz="2800" dirty="0"/>
              <a:t>	</a:t>
            </a:r>
          </a:p>
          <a:p>
            <a:endParaRPr lang="en-US" sz="2800" dirty="0" smtClean="0"/>
          </a:p>
          <a:p>
            <a:r>
              <a:rPr lang="en-US" sz="2800" dirty="0" smtClean="0"/>
              <a:t>States </a:t>
            </a:r>
            <a:r>
              <a:rPr lang="en-US" sz="2800" dirty="0"/>
              <a:t>are not visible, but each state randomly generates one of M observations (or visible states)</a:t>
            </a:r>
          </a:p>
          <a:p>
            <a:endParaRPr lang="en-US" sz="2800" dirty="0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33641"/>
              </p:ext>
            </p:extLst>
          </p:nvPr>
        </p:nvGraphicFramePr>
        <p:xfrm>
          <a:off x="2662808" y="1341487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3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08" y="1341487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97645"/>
              </p:ext>
            </p:extLst>
          </p:nvPr>
        </p:nvGraphicFramePr>
        <p:xfrm>
          <a:off x="3661421" y="2607543"/>
          <a:ext cx="2306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4" name="Equation" r:id="rId5" imgW="990360" imgH="228600" progId="Equation.3">
                  <p:embed/>
                </p:oleObj>
              </mc:Choice>
              <mc:Fallback>
                <p:oleObj name="Equation" r:id="rId5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421" y="2607543"/>
                        <a:ext cx="2306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879911"/>
              </p:ext>
            </p:extLst>
          </p:nvPr>
        </p:nvGraphicFramePr>
        <p:xfrm>
          <a:off x="2627784" y="4119736"/>
          <a:ext cx="5027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5" name="Equation" r:id="rId7" imgW="2158920" imgH="228600" progId="Equation.3">
                  <p:embed/>
                </p:oleObj>
              </mc:Choice>
              <mc:Fallback>
                <p:oleObj name="Equation" r:id="rId7" imgW="2158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119736"/>
                        <a:ext cx="50276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07413"/>
              </p:ext>
            </p:extLst>
          </p:nvPr>
        </p:nvGraphicFramePr>
        <p:xfrm>
          <a:off x="3203848" y="5804495"/>
          <a:ext cx="20399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6" name="Formel" r:id="rId9" imgW="876240" imgH="215640" progId="Equation.3">
                  <p:embed/>
                </p:oleObj>
              </mc:Choice>
              <mc:Fallback>
                <p:oleObj name="Formel" r:id="rId9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804495"/>
                        <a:ext cx="20399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State View: Hidden </a:t>
            </a:r>
            <a:r>
              <a:rPr lang="en-US" sz="3600" dirty="0"/>
              <a:t>Markov models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To </a:t>
            </a:r>
            <a:r>
              <a:rPr lang="en-US" sz="2800" dirty="0"/>
              <a:t>define </a:t>
            </a:r>
            <a:r>
              <a:rPr lang="en-US" sz="2800" dirty="0" smtClean="0"/>
              <a:t>a hidden </a:t>
            </a:r>
            <a:r>
              <a:rPr lang="en-US" sz="2800" dirty="0"/>
              <a:t>Markov model, the following probabilities  have to be specified: </a:t>
            </a:r>
            <a:endParaRPr lang="en-US" sz="2800" dirty="0" smtClean="0"/>
          </a:p>
          <a:p>
            <a:r>
              <a:rPr lang="en-US" sz="2400" dirty="0" smtClean="0"/>
              <a:t>Matrix </a:t>
            </a:r>
            <a:r>
              <a:rPr lang="en-US" sz="2400" dirty="0"/>
              <a:t>of transition probabilities </a:t>
            </a:r>
            <a:r>
              <a:rPr lang="en-US" sz="2400" dirty="0">
                <a:solidFill>
                  <a:srgbClr val="3C8C93"/>
                </a:solidFill>
              </a:rPr>
              <a:t>A=(</a:t>
            </a:r>
            <a:r>
              <a:rPr lang="en-US" sz="2400" dirty="0" err="1">
                <a:solidFill>
                  <a:srgbClr val="3C8C93"/>
                </a:solidFill>
              </a:rPr>
              <a:t>a</a:t>
            </a:r>
            <a:r>
              <a:rPr lang="en-US" sz="2400" baseline="-16000" dirty="0" err="1">
                <a:solidFill>
                  <a:srgbClr val="3C8C93"/>
                </a:solidFill>
              </a:rPr>
              <a:t>ij</a:t>
            </a:r>
            <a:r>
              <a:rPr lang="en-US" sz="2400" dirty="0">
                <a:solidFill>
                  <a:srgbClr val="3C8C93"/>
                </a:solidFill>
              </a:rPr>
              <a:t>), </a:t>
            </a:r>
            <a:r>
              <a:rPr lang="en-US" sz="2400" dirty="0" err="1">
                <a:solidFill>
                  <a:srgbClr val="3C8C93"/>
                </a:solidFill>
              </a:rPr>
              <a:t>a</a:t>
            </a:r>
            <a:r>
              <a:rPr lang="en-US" sz="2400" baseline="-16000" dirty="0" err="1">
                <a:solidFill>
                  <a:srgbClr val="3C8C93"/>
                </a:solidFill>
              </a:rPr>
              <a:t>ij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 smtClean="0">
                <a:solidFill>
                  <a:srgbClr val="3C8C93"/>
                </a:solidFill>
              </a:rPr>
              <a:t>s</a:t>
            </a:r>
            <a:r>
              <a:rPr lang="en-US" sz="2400" baseline="-16000" dirty="0" err="1" smtClean="0">
                <a:solidFill>
                  <a:srgbClr val="3C8C93"/>
                </a:solidFill>
              </a:rPr>
              <a:t>j</a:t>
            </a:r>
            <a:r>
              <a:rPr lang="en-US" sz="2400" baseline="-26000" dirty="0" smtClean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| </a:t>
            </a:r>
            <a:r>
              <a:rPr lang="en-US" sz="2400" dirty="0" err="1" smtClean="0">
                <a:solidFill>
                  <a:srgbClr val="3C8C93"/>
                </a:solidFill>
              </a:rPr>
              <a:t>s</a:t>
            </a:r>
            <a:r>
              <a:rPr lang="en-US" sz="2400" baseline="-16000" dirty="0" err="1" smtClean="0">
                <a:solidFill>
                  <a:srgbClr val="3C8C93"/>
                </a:solidFill>
              </a:rPr>
              <a:t>i</a:t>
            </a:r>
            <a:r>
              <a:rPr lang="en-US" sz="2400" dirty="0" smtClean="0">
                <a:solidFill>
                  <a:srgbClr val="3C8C93"/>
                </a:solidFill>
              </a:rPr>
              <a:t>) 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/>
              <a:t>M</a:t>
            </a:r>
            <a:r>
              <a:rPr lang="en-US" sz="2400" dirty="0" smtClean="0"/>
              <a:t>atrix </a:t>
            </a:r>
            <a:r>
              <a:rPr lang="en-US" sz="2400" dirty="0"/>
              <a:t>of observation probabilities </a:t>
            </a:r>
            <a:r>
              <a:rPr lang="en-US" sz="2400" dirty="0">
                <a:solidFill>
                  <a:srgbClr val="3C8C93"/>
                </a:solidFill>
              </a:rPr>
              <a:t>B=(b</a:t>
            </a:r>
            <a:r>
              <a:rPr lang="en-US" sz="2400" baseline="-16000" dirty="0">
                <a:solidFill>
                  <a:srgbClr val="3C8C93"/>
                </a:solidFill>
              </a:rPr>
              <a:t>i </a:t>
            </a:r>
            <a:r>
              <a:rPr lang="en-US" sz="2400" dirty="0">
                <a:solidFill>
                  <a:srgbClr val="3C8C93"/>
                </a:solidFill>
              </a:rPr>
              <a:t>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1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)), </a:t>
            </a:r>
            <a:r>
              <a:rPr lang="en-US" sz="2400" dirty="0" smtClean="0">
                <a:solidFill>
                  <a:srgbClr val="3C8C93"/>
                </a:solidFill>
              </a:rPr>
              <a:t/>
            </a:r>
            <a:br>
              <a:rPr lang="en-US" sz="2400" dirty="0" smtClean="0">
                <a:solidFill>
                  <a:srgbClr val="3C8C93"/>
                </a:solidFill>
              </a:rPr>
            </a:br>
            <a:r>
              <a:rPr lang="en-US" sz="2400" dirty="0" smtClean="0">
                <a:solidFill>
                  <a:srgbClr val="3C8C93"/>
                </a:solidFill>
              </a:rPr>
              <a:t>b</a:t>
            </a:r>
            <a:r>
              <a:rPr lang="en-US" sz="2400" baseline="-16000" dirty="0" smtClean="0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1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)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>
                <a:solidFill>
                  <a:srgbClr val="3C8C93"/>
                </a:solidFill>
              </a:rPr>
              <a:t>v</a:t>
            </a:r>
            <a:r>
              <a:rPr lang="en-US" sz="2400" baseline="-16000" dirty="0" err="1">
                <a:solidFill>
                  <a:srgbClr val="3C8C93"/>
                </a:solidFill>
              </a:rPr>
              <a:t>m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| 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)</a:t>
            </a:r>
            <a:r>
              <a:rPr lang="en-US" sz="2400" dirty="0"/>
              <a:t> and a </a:t>
            </a:r>
            <a:endParaRPr lang="en-US" sz="2400" dirty="0" smtClean="0"/>
          </a:p>
          <a:p>
            <a:r>
              <a:rPr lang="en-US" sz="2400" dirty="0" smtClean="0"/>
              <a:t>Vector </a:t>
            </a:r>
            <a:r>
              <a:rPr lang="en-US" sz="2400" dirty="0"/>
              <a:t>of initial probabilities  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=(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),  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= P(</a:t>
            </a:r>
            <a:r>
              <a:rPr lang="en-US" sz="2400" dirty="0" err="1">
                <a:solidFill>
                  <a:srgbClr val="3C8C93"/>
                </a:solidFill>
              </a:rPr>
              <a:t>s</a:t>
            </a:r>
            <a:r>
              <a:rPr lang="en-US" sz="2400" baseline="-16000" dirty="0" err="1">
                <a:solidFill>
                  <a:srgbClr val="3C8C93"/>
                </a:solidFill>
              </a:rPr>
              <a:t>i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Model </a:t>
            </a:r>
            <a:r>
              <a:rPr lang="en-US" sz="2800" dirty="0"/>
              <a:t>is represented by </a:t>
            </a:r>
            <a:r>
              <a:rPr lang="en-US" sz="2800" dirty="0">
                <a:solidFill>
                  <a:srgbClr val="3C8C93"/>
                </a:solidFill>
              </a:rPr>
              <a:t>M=(A, B, </a:t>
            </a:r>
            <a:r>
              <a:rPr lang="en-US" sz="2800" dirty="0">
                <a:solidFill>
                  <a:srgbClr val="3C8C93"/>
                </a:solidFill>
                <a:sym typeface="Symbol" charset="0"/>
              </a:rPr>
              <a:t>)</a:t>
            </a:r>
            <a:r>
              <a:rPr lang="en-US" sz="2800" dirty="0">
                <a:sym typeface="Symbol" charset="0"/>
              </a:rPr>
              <a:t>.</a:t>
            </a:r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828800" y="1676400"/>
            <a:ext cx="4965700" cy="2043113"/>
            <a:chOff x="768" y="1200"/>
            <a:chExt cx="3128" cy="1287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816" y="1536"/>
              <a:ext cx="912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998" y="1658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Low</a:t>
              </a: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2928" y="1584"/>
              <a:ext cx="912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3216" y="168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High</a:t>
              </a:r>
            </a:p>
          </p:txBody>
        </p:sp>
        <p:cxnSp>
          <p:nvCxnSpPr>
            <p:cNvPr id="10248" name="AutoShape 8"/>
            <p:cNvCxnSpPr>
              <a:cxnSpLocks noChangeShapeType="1"/>
              <a:stCxn id="10244" idx="7"/>
              <a:endCxn id="10246" idx="1"/>
            </p:cNvCxnSpPr>
            <p:nvPr/>
          </p:nvCxnSpPr>
          <p:spPr bwMode="auto">
            <a:xfrm rot="5400000" flipV="1">
              <a:off x="2304" y="903"/>
              <a:ext cx="48" cy="1468"/>
            </a:xfrm>
            <a:prstGeom prst="curvedConnector3">
              <a:avLst>
                <a:gd name="adj1" fmla="val -46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49" name="AutoShape 9"/>
            <p:cNvCxnSpPr>
              <a:cxnSpLocks noChangeShapeType="1"/>
              <a:stCxn id="10246" idx="3"/>
              <a:endCxn id="10244" idx="5"/>
            </p:cNvCxnSpPr>
            <p:nvPr/>
          </p:nvCxnSpPr>
          <p:spPr bwMode="auto">
            <a:xfrm rot="16200000" flipV="1">
              <a:off x="2304" y="1277"/>
              <a:ext cx="48" cy="1468"/>
            </a:xfrm>
            <a:prstGeom prst="curvedConnector3">
              <a:avLst>
                <a:gd name="adj1" fmla="val -46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50" name="AutoShape 10"/>
            <p:cNvCxnSpPr>
              <a:cxnSpLocks noChangeShapeType="1"/>
              <a:stCxn id="10244" idx="0"/>
              <a:endCxn id="10244" idx="2"/>
            </p:cNvCxnSpPr>
            <p:nvPr/>
          </p:nvCxnSpPr>
          <p:spPr bwMode="auto">
            <a:xfrm rot="16200000" flipH="1" flipV="1">
              <a:off x="912" y="1440"/>
              <a:ext cx="264" cy="456"/>
            </a:xfrm>
            <a:prstGeom prst="curvedConnector4">
              <a:avLst>
                <a:gd name="adj1" fmla="val -54546"/>
                <a:gd name="adj2" fmla="val 1315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51" name="AutoShape 11"/>
            <p:cNvCxnSpPr>
              <a:cxnSpLocks noChangeShapeType="1"/>
              <a:stCxn id="10246" idx="4"/>
              <a:endCxn id="10246" idx="6"/>
            </p:cNvCxnSpPr>
            <p:nvPr/>
          </p:nvCxnSpPr>
          <p:spPr bwMode="auto">
            <a:xfrm rot="5400000" flipH="1" flipV="1">
              <a:off x="3480" y="1752"/>
              <a:ext cx="264" cy="456"/>
            </a:xfrm>
            <a:prstGeom prst="curvedConnector4">
              <a:avLst>
                <a:gd name="adj1" fmla="val -54546"/>
                <a:gd name="adj2" fmla="val 13157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160" y="12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0.7</a:t>
              </a: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768" y="120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0.3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2160" y="225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0.2</a:t>
              </a: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3600" y="225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0.8</a:t>
              </a:r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334000" y="4800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Dry</a:t>
            </a:r>
          </a:p>
        </p:txBody>
      </p:sp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2590800" y="4724400"/>
            <a:ext cx="914400" cy="609600"/>
            <a:chOff x="1392" y="2976"/>
            <a:chExt cx="576" cy="384"/>
          </a:xfrm>
        </p:grpSpPr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1430" y="3002"/>
              <a:ext cx="4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Rain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1392" y="2976"/>
              <a:ext cx="57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5105400" y="47244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267" name="AutoShape 27"/>
          <p:cNvCxnSpPr>
            <a:cxnSpLocks noChangeShapeType="1"/>
            <a:stCxn id="10244" idx="4"/>
            <a:endCxn id="10259" idx="0"/>
          </p:cNvCxnSpPr>
          <p:nvPr/>
        </p:nvCxnSpPr>
        <p:spPr bwMode="auto">
          <a:xfrm>
            <a:off x="2628900" y="3048000"/>
            <a:ext cx="4191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68" name="AutoShape 28"/>
          <p:cNvCxnSpPr>
            <a:cxnSpLocks noChangeShapeType="1"/>
            <a:stCxn id="10246" idx="4"/>
            <a:endCxn id="10259" idx="0"/>
          </p:cNvCxnSpPr>
          <p:nvPr/>
        </p:nvCxnSpPr>
        <p:spPr bwMode="auto">
          <a:xfrm flipH="1">
            <a:off x="3048000" y="3124200"/>
            <a:ext cx="29337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69" name="AutoShape 29"/>
          <p:cNvCxnSpPr>
            <a:cxnSpLocks noChangeShapeType="1"/>
            <a:stCxn id="10244" idx="4"/>
            <a:endCxn id="10260" idx="0"/>
          </p:cNvCxnSpPr>
          <p:nvPr/>
        </p:nvCxnSpPr>
        <p:spPr bwMode="auto">
          <a:xfrm>
            <a:off x="2628900" y="3048000"/>
            <a:ext cx="30099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70" name="AutoShape 30"/>
          <p:cNvCxnSpPr>
            <a:cxnSpLocks noChangeShapeType="1"/>
            <a:stCxn id="10246" idx="4"/>
            <a:endCxn id="10260" idx="0"/>
          </p:cNvCxnSpPr>
          <p:nvPr/>
        </p:nvCxnSpPr>
        <p:spPr bwMode="auto">
          <a:xfrm flipH="1">
            <a:off x="5638800" y="3124200"/>
            <a:ext cx="3429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514600" y="41148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0.6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791200" y="41148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0.6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733800" y="42672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572000" y="426720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0.4</a:t>
            </a:r>
          </a:p>
        </p:txBody>
      </p:sp>
      <p:sp>
        <p:nvSpPr>
          <p:cNvPr id="10275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5584"/>
            <a:ext cx="8229600" cy="1219200"/>
          </a:xfrm>
        </p:spPr>
        <p:txBody>
          <a:bodyPr/>
          <a:lstStyle/>
          <a:p>
            <a:r>
              <a:rPr lang="en-US"/>
              <a:t>Example of Hidden Markov Model</a:t>
            </a:r>
          </a:p>
        </p:txBody>
      </p:sp>
    </p:spTree>
    <p:extLst>
      <p:ext uri="{BB962C8B-B14F-4D97-AF65-F5344CB8AC3E}">
        <p14:creationId xmlns:p14="http://schemas.microsoft.com/office/powerpoint/2010/main" val="29419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832167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Given </a:t>
            </a:r>
            <a:r>
              <a:rPr lang="en-US" sz="2800" dirty="0"/>
              <a:t>some training observation sequences</a:t>
            </a:r>
            <a:r>
              <a:rPr lang="en-US" dirty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=o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...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16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16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 </a:t>
            </a:r>
            <a:r>
              <a:rPr lang="en-US" sz="2800" dirty="0"/>
              <a:t>and general structure of HMM (numbers of hidden and visible states), determine HMM parameters </a:t>
            </a:r>
            <a:r>
              <a:rPr lang="en-US" sz="3200" dirty="0">
                <a:solidFill>
                  <a:srgbClr val="3C8C93"/>
                </a:solidFill>
              </a:rPr>
              <a:t>M=(A, B, </a:t>
            </a:r>
            <a:r>
              <a:rPr lang="en-US" sz="3200" dirty="0">
                <a:solidFill>
                  <a:srgbClr val="3C8C93"/>
                </a:solidFill>
                <a:sym typeface="Symbol" charset="0"/>
              </a:rPr>
              <a:t>) </a:t>
            </a:r>
            <a:r>
              <a:rPr lang="en-US" dirty="0">
                <a:solidFill>
                  <a:srgbClr val="3C8C93"/>
                </a:solidFill>
              </a:rPr>
              <a:t>  </a:t>
            </a:r>
            <a:r>
              <a:rPr lang="en-US" sz="2800" dirty="0"/>
              <a:t>that best fit training data, that is maximizes </a:t>
            </a:r>
            <a:r>
              <a:rPr lang="en-US" sz="3200" dirty="0">
                <a:solidFill>
                  <a:srgbClr val="3C8C93"/>
                </a:solidFill>
              </a:rPr>
              <a:t>P(O </a:t>
            </a:r>
            <a:r>
              <a:rPr lang="en-US" sz="2800" dirty="0">
                <a:solidFill>
                  <a:srgbClr val="3C8C93"/>
                </a:solidFill>
              </a:rPr>
              <a:t>|</a:t>
            </a:r>
            <a:r>
              <a:rPr lang="en-US" baseline="-26000" dirty="0">
                <a:solidFill>
                  <a:srgbClr val="3C8C93"/>
                </a:solidFill>
              </a:rPr>
              <a:t> </a:t>
            </a:r>
            <a:r>
              <a:rPr lang="en-US" sz="3200" dirty="0">
                <a:solidFill>
                  <a:srgbClr val="3C8C93"/>
                </a:solidFill>
              </a:rPr>
              <a:t>M) 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776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View: Learning </a:t>
            </a:r>
            <a:r>
              <a:rPr lang="en-US" dirty="0">
                <a:solidFill>
                  <a:schemeClr val="tx1"/>
                </a:solidFill>
              </a:rPr>
              <a:t>problem (1)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09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93725" y="1260475"/>
            <a:ext cx="81692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/>
              <a:t>training data has information about sequence of hidden </a:t>
            </a:r>
            <a:r>
              <a:rPr lang="en-US" sz="2400" dirty="0" smtClean="0"/>
              <a:t>states, then use maximum likelihood estimation of parameters:</a:t>
            </a:r>
          </a:p>
          <a:p>
            <a:pPr>
              <a:buFontTx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n-US" dirty="0"/>
              <a:t> </a:t>
            </a:r>
            <a:r>
              <a:rPr lang="en-US" sz="2800" dirty="0" err="1">
                <a:solidFill>
                  <a:srgbClr val="3C8C93"/>
                </a:solidFill>
              </a:rPr>
              <a:t>a</a:t>
            </a:r>
            <a:r>
              <a:rPr lang="en-US" sz="1600" baseline="-16000" dirty="0" err="1">
                <a:solidFill>
                  <a:srgbClr val="3C8C93"/>
                </a:solidFill>
              </a:rPr>
              <a:t>ij</a:t>
            </a:r>
            <a:r>
              <a:rPr lang="en-US" sz="2800" dirty="0">
                <a:solidFill>
                  <a:srgbClr val="3C8C93"/>
                </a:solidFill>
              </a:rPr>
              <a:t>= P(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j</a:t>
            </a:r>
            <a:r>
              <a:rPr lang="en-US" sz="1600" baseline="-26000" dirty="0" smtClean="0">
                <a:solidFill>
                  <a:srgbClr val="3C8C93"/>
                </a:solidFill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|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i</a:t>
            </a:r>
            <a:r>
              <a:rPr lang="en-US" sz="2800" dirty="0" smtClean="0">
                <a:solidFill>
                  <a:srgbClr val="3C8C93"/>
                </a:solidFill>
              </a:rPr>
              <a:t>) </a:t>
            </a:r>
            <a:r>
              <a:rPr lang="en-US" sz="2800" dirty="0">
                <a:solidFill>
                  <a:srgbClr val="3C8C93"/>
                </a:solidFill>
              </a:rPr>
              <a:t>=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12261" y="2132856"/>
            <a:ext cx="50321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C8C93"/>
                </a:solidFill>
              </a:rPr>
              <a:t>Number of transitions from state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i</a:t>
            </a:r>
            <a:r>
              <a:rPr lang="en-US" sz="1600" dirty="0" smtClean="0">
                <a:solidFill>
                  <a:srgbClr val="3C8C93"/>
                </a:solidFill>
              </a:rPr>
              <a:t> </a:t>
            </a:r>
            <a:r>
              <a:rPr lang="en-US" sz="2000" dirty="0">
                <a:solidFill>
                  <a:srgbClr val="3C8C93"/>
                </a:solidFill>
              </a:rPr>
              <a:t>to  state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j</a:t>
            </a:r>
            <a:endParaRPr lang="en-US" sz="1600" baseline="-16000" dirty="0">
              <a:solidFill>
                <a:srgbClr val="3C8C93"/>
              </a:solidFill>
            </a:endParaRPr>
          </a:p>
          <a:p>
            <a:r>
              <a:rPr lang="en-US" sz="1600" baseline="-16000" dirty="0">
                <a:solidFill>
                  <a:srgbClr val="3C8C93"/>
                </a:solidFill>
              </a:rPr>
              <a:t>         </a:t>
            </a:r>
            <a:r>
              <a:rPr lang="en-US" sz="2000" dirty="0">
                <a:solidFill>
                  <a:srgbClr val="3C8C93"/>
                </a:solidFill>
              </a:rPr>
              <a:t>Number of transitions out of state </a:t>
            </a:r>
            <a:r>
              <a:rPr lang="en-US" sz="2800" dirty="0" err="1" smtClean="0">
                <a:solidFill>
                  <a:srgbClr val="3C8C93"/>
                </a:solidFill>
              </a:rPr>
              <a:t>s</a:t>
            </a:r>
            <a:r>
              <a:rPr lang="en-US" sz="1600" baseline="-16000" dirty="0" err="1" smtClean="0">
                <a:solidFill>
                  <a:srgbClr val="3C8C93"/>
                </a:solidFill>
              </a:rPr>
              <a:t>i</a:t>
            </a:r>
            <a:endParaRPr lang="en-US" sz="1600" baseline="-16000" dirty="0">
              <a:solidFill>
                <a:srgbClr val="3C8C93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852192" y="2667136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381000" y="3213101"/>
            <a:ext cx="8580438" cy="1016000"/>
            <a:chOff x="240" y="2312"/>
            <a:chExt cx="5405" cy="640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18" y="2522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>
                <a:solidFill>
                  <a:srgbClr val="3C8C93"/>
                </a:solidFill>
              </a:endParaRP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240" y="2493"/>
              <a:ext cx="15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3C8C93"/>
                  </a:solidFill>
                </a:rPr>
                <a:t>b</a:t>
              </a:r>
              <a:r>
                <a:rPr lang="en-US" sz="1600" baseline="-16000" dirty="0">
                  <a:solidFill>
                    <a:srgbClr val="3C8C93"/>
                  </a:solidFill>
                </a:rPr>
                <a:t>i</a:t>
              </a:r>
              <a:r>
                <a:rPr lang="en-US" sz="2800" dirty="0">
                  <a:solidFill>
                    <a:srgbClr val="3C8C93"/>
                  </a:solidFill>
                </a:rPr>
                <a:t>(</a:t>
              </a:r>
              <a:r>
                <a:rPr lang="en-US" sz="2800" dirty="0" err="1">
                  <a:solidFill>
                    <a:srgbClr val="3C8C93"/>
                  </a:solidFill>
                </a:rPr>
                <a:t>v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600" baseline="-1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)</a:t>
              </a:r>
              <a:r>
                <a:rPr lang="en-US" sz="1600" baseline="-2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= P(</a:t>
              </a:r>
              <a:r>
                <a:rPr lang="en-US" sz="2800" dirty="0" err="1">
                  <a:solidFill>
                    <a:srgbClr val="3C8C93"/>
                  </a:solidFill>
                </a:rPr>
                <a:t>v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600" baseline="-26000" dirty="0">
                  <a:solidFill>
                    <a:srgbClr val="3C8C93"/>
                  </a:solidFill>
                </a:rPr>
                <a:t> </a:t>
              </a:r>
              <a:r>
                <a:rPr lang="en-US" sz="2800" dirty="0">
                  <a:solidFill>
                    <a:srgbClr val="3C8C93"/>
                  </a:solidFill>
                </a:rPr>
                <a:t>| </a:t>
              </a:r>
              <a:r>
                <a:rPr lang="en-US" sz="2800" dirty="0" err="1">
                  <a:solidFill>
                    <a:srgbClr val="3C8C93"/>
                  </a:solidFill>
                </a:rPr>
                <a:t>s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2800" dirty="0">
                  <a:solidFill>
                    <a:srgbClr val="3C8C93"/>
                  </a:solidFill>
                </a:rPr>
                <a:t>)=</a:t>
              </a: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2160" y="2312"/>
              <a:ext cx="348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C8C93"/>
                  </a:solidFill>
                </a:rPr>
                <a:t>Number of times observation 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2000" dirty="0">
                  <a:solidFill>
                    <a:srgbClr val="3C8C93"/>
                  </a:solidFill>
                </a:rPr>
                <a:t> occurs in state 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endParaRPr lang="en-US" sz="2000" baseline="-16000" dirty="0">
                <a:solidFill>
                  <a:srgbClr val="3C8C93"/>
                </a:solidFill>
              </a:endParaRPr>
            </a:p>
            <a:p>
              <a:r>
                <a:rPr lang="en-US" sz="2000" dirty="0">
                  <a:solidFill>
                    <a:srgbClr val="3C8C93"/>
                  </a:solidFill>
                </a:rPr>
                <a:t>       </a:t>
              </a:r>
              <a:r>
                <a:rPr lang="en-US" dirty="0">
                  <a:solidFill>
                    <a:srgbClr val="3C8C93"/>
                  </a:solidFill>
                </a:rPr>
                <a:t>     </a:t>
              </a:r>
              <a:r>
                <a:rPr lang="en-US" sz="2000" dirty="0">
                  <a:solidFill>
                    <a:srgbClr val="3C8C93"/>
                  </a:solidFill>
                </a:rPr>
                <a:t>Number of times in state </a:t>
              </a:r>
              <a:r>
                <a:rPr lang="en-US" sz="2800" dirty="0" err="1">
                  <a:solidFill>
                    <a:srgbClr val="3C8C93"/>
                  </a:solidFill>
                </a:rPr>
                <a:t>s</a:t>
              </a:r>
              <a:r>
                <a:rPr lang="en-US" sz="1600" baseline="-16000" dirty="0" err="1">
                  <a:solidFill>
                    <a:srgbClr val="3C8C93"/>
                  </a:solidFill>
                </a:rPr>
                <a:t>i</a:t>
              </a:r>
              <a:endParaRPr lang="en-US" sz="1600" baseline="-16000" dirty="0">
                <a:solidFill>
                  <a:srgbClr val="3C8C93"/>
                </a:solidFill>
              </a:endParaRPr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2160" y="2685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3C8C93"/>
                </a:solidFill>
              </a:endParaRPr>
            </a:p>
          </p:txBody>
        </p:sp>
      </p:grpSp>
      <p:sp>
        <p:nvSpPr>
          <p:cNvPr id="3278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9776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View: Learning </a:t>
            </a:r>
            <a:r>
              <a:rPr lang="en-US" dirty="0">
                <a:solidFill>
                  <a:schemeClr val="tx1"/>
                </a:solidFill>
              </a:rPr>
              <a:t>problem (2)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683568" y="4941169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Otherwise: Use </a:t>
            </a:r>
            <a:r>
              <a:rPr lang="en-US" sz="2400" dirty="0"/>
              <a:t>iterative expectation-maximization algorithm to find local maximum of  </a:t>
            </a:r>
            <a:r>
              <a:rPr lang="en-US" sz="2800" dirty="0">
                <a:solidFill>
                  <a:srgbClr val="3C8C93"/>
                </a:solidFill>
              </a:rPr>
              <a:t>P(O |</a:t>
            </a:r>
            <a:r>
              <a:rPr lang="en-US" sz="2400" baseline="-26000" dirty="0">
                <a:solidFill>
                  <a:srgbClr val="3C8C93"/>
                </a:solidFill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M</a:t>
            </a:r>
            <a:r>
              <a:rPr lang="en-US" sz="2800" dirty="0" smtClean="0">
                <a:solidFill>
                  <a:srgbClr val="3C8C93"/>
                </a:solidFill>
              </a:rPr>
              <a:t>)</a:t>
            </a:r>
            <a:r>
              <a:rPr lang="en-US" sz="2800" dirty="0" smtClean="0"/>
              <a:t>:  </a:t>
            </a:r>
            <a:r>
              <a:rPr lang="en-US" sz="2400" b="1" dirty="0" smtClean="0"/>
              <a:t>Baum</a:t>
            </a:r>
            <a:r>
              <a:rPr lang="en-US" sz="2400" b="1" dirty="0"/>
              <a:t>-</a:t>
            </a:r>
            <a:r>
              <a:rPr lang="en-US" sz="2400" b="1" dirty="0" smtClean="0"/>
              <a:t>Welch Algorithm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1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2140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General idea:</a:t>
            </a:r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152400" y="1905000"/>
            <a:ext cx="8829675" cy="3527427"/>
            <a:chOff x="96" y="1200"/>
            <a:chExt cx="5562" cy="2222"/>
          </a:xfrm>
        </p:grpSpPr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384" y="1392"/>
              <a:ext cx="137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3C8C93"/>
                  </a:solidFill>
                </a:rPr>
                <a:t>a</a:t>
              </a:r>
              <a:r>
                <a:rPr lang="en-US" baseline="-16000" dirty="0" err="1">
                  <a:solidFill>
                    <a:srgbClr val="3C8C93"/>
                  </a:solidFill>
                </a:rPr>
                <a:t>ij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 smtClean="0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 smtClean="0">
                  <a:solidFill>
                    <a:srgbClr val="3C8C93"/>
                  </a:solidFill>
                </a:rPr>
                <a:t>j</a:t>
              </a:r>
              <a:r>
                <a:rPr lang="en-US" sz="1800" baseline="-26000" dirty="0" smtClean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| </a:t>
              </a:r>
              <a:r>
                <a:rPr lang="en-US" sz="3200" dirty="0" err="1" smtClean="0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 smtClean="0">
                  <a:solidFill>
                    <a:srgbClr val="3C8C93"/>
                  </a:solidFill>
                </a:rPr>
                <a:t>i</a:t>
              </a:r>
              <a:r>
                <a:rPr lang="en-US" sz="3200" dirty="0" smtClean="0">
                  <a:solidFill>
                    <a:srgbClr val="3C8C93"/>
                  </a:solidFill>
                </a:rPr>
                <a:t>) </a:t>
              </a:r>
              <a:r>
                <a:rPr lang="en-US" sz="3200" dirty="0">
                  <a:solidFill>
                    <a:srgbClr val="3C8C93"/>
                  </a:solidFill>
                </a:rPr>
                <a:t>=</a:t>
              </a:r>
            </a:p>
          </p:txBody>
        </p:sp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1824" y="1200"/>
              <a:ext cx="3834" cy="679"/>
              <a:chOff x="1920" y="1488"/>
              <a:chExt cx="3834" cy="679"/>
            </a:xfrm>
          </p:grpSpPr>
          <p:sp>
            <p:nvSpPr>
              <p:cNvPr id="33797" name="Text Box 5"/>
              <p:cNvSpPr txBox="1">
                <a:spLocks noChangeArrowheads="1"/>
              </p:cNvSpPr>
              <p:nvPr/>
            </p:nvSpPr>
            <p:spPr bwMode="auto">
              <a:xfrm>
                <a:off x="1920" y="1488"/>
                <a:ext cx="3834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C8C93"/>
                    </a:solidFill>
                  </a:rPr>
                  <a:t>Expected number of transitions from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 smtClean="0">
                    <a:solidFill>
                      <a:srgbClr val="3C8C93"/>
                    </a:solidFill>
                  </a:rPr>
                  <a:t>i</a:t>
                </a:r>
                <a:r>
                  <a:rPr lang="en-US" dirty="0" smtClean="0">
                    <a:solidFill>
                      <a:srgbClr val="3C8C93"/>
                    </a:solidFill>
                  </a:rPr>
                  <a:t> </a:t>
                </a:r>
                <a:r>
                  <a:rPr lang="en-US" sz="2000" dirty="0">
                    <a:solidFill>
                      <a:srgbClr val="3C8C93"/>
                    </a:solidFill>
                  </a:rPr>
                  <a:t>to 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 smtClean="0">
                    <a:solidFill>
                      <a:srgbClr val="3C8C93"/>
                    </a:solidFill>
                  </a:rPr>
                  <a:t>j</a:t>
                </a:r>
                <a:endParaRPr lang="en-US" baseline="-16000" dirty="0">
                  <a:solidFill>
                    <a:srgbClr val="3C8C93"/>
                  </a:solidFill>
                </a:endParaRPr>
              </a:p>
              <a:p>
                <a:r>
                  <a:rPr lang="en-US" baseline="-16000" dirty="0">
                    <a:solidFill>
                      <a:srgbClr val="3C8C93"/>
                    </a:solidFill>
                  </a:rPr>
                  <a:t>        </a:t>
                </a:r>
                <a:r>
                  <a:rPr lang="en-US" sz="2000" dirty="0">
                    <a:solidFill>
                      <a:srgbClr val="3C8C93"/>
                    </a:solidFill>
                  </a:rPr>
                  <a:t>Expected number of transitions out of state</a:t>
                </a:r>
                <a:r>
                  <a:rPr lang="en-US" dirty="0">
                    <a:solidFill>
                      <a:srgbClr val="3C8C93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3C8C93"/>
                    </a:solidFill>
                  </a:rPr>
                  <a:t>s</a:t>
                </a:r>
                <a:r>
                  <a:rPr lang="en-US" baseline="-16000" dirty="0" err="1" smtClean="0">
                    <a:solidFill>
                      <a:srgbClr val="3C8C93"/>
                    </a:solidFill>
                  </a:rPr>
                  <a:t>i</a:t>
                </a:r>
                <a:endParaRPr lang="en-US" baseline="-16000" dirty="0">
                  <a:solidFill>
                    <a:srgbClr val="3C8C93"/>
                  </a:solidFill>
                </a:endParaRPr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>
                <a:off x="2016" y="1872"/>
                <a:ext cx="35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96" y="2208"/>
              <a:ext cx="17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C8C93"/>
                  </a:solidFill>
                </a:rPr>
                <a:t>b</a:t>
              </a:r>
              <a:r>
                <a:rPr lang="en-US" baseline="-16000" dirty="0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(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baseline="-1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)</a:t>
              </a:r>
              <a:r>
                <a:rPr lang="en-US" sz="1800" baseline="-2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>
                  <a:solidFill>
                    <a:srgbClr val="3C8C93"/>
                  </a:solidFill>
                </a:rPr>
                <a:t>v</a:t>
              </a:r>
              <a:r>
                <a:rPr lang="en-US" baseline="-16000" dirty="0" err="1">
                  <a:solidFill>
                    <a:srgbClr val="3C8C93"/>
                  </a:solidFill>
                </a:rPr>
                <a:t>m</a:t>
              </a:r>
              <a:r>
                <a:rPr lang="en-US" sz="1800" baseline="-2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| 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)=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886" y="2016"/>
              <a:ext cx="376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3C8C93"/>
                  </a:solidFill>
                </a:rPr>
                <a:t>Expected number of times observation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v</a:t>
              </a:r>
              <a:r>
                <a:rPr lang="en-US" baseline="-16000">
                  <a:solidFill>
                    <a:srgbClr val="3C8C93"/>
                  </a:solidFill>
                </a:rPr>
                <a:t>m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1800">
                  <a:solidFill>
                    <a:srgbClr val="3C8C93"/>
                  </a:solidFill>
                </a:rPr>
                <a:t>occurs in state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s</a:t>
              </a:r>
              <a:r>
                <a:rPr lang="en-US" baseline="-16000">
                  <a:solidFill>
                    <a:srgbClr val="3C8C93"/>
                  </a:solidFill>
                </a:rPr>
                <a:t>i</a:t>
              </a:r>
              <a:endParaRPr lang="en-US" sz="2000" baseline="-16000">
                <a:solidFill>
                  <a:srgbClr val="3C8C93"/>
                </a:solidFill>
              </a:endParaRPr>
            </a:p>
            <a:p>
              <a:pPr algn="ctr"/>
              <a:r>
                <a:rPr lang="en-US" sz="2000">
                  <a:solidFill>
                    <a:srgbClr val="3C8C93"/>
                  </a:solidFill>
                </a:rPr>
                <a:t>     </a:t>
              </a:r>
              <a:r>
                <a:rPr lang="en-US" sz="1800">
                  <a:solidFill>
                    <a:srgbClr val="3C8C93"/>
                  </a:solidFill>
                </a:rPr>
                <a:t>Expected number of times in state</a:t>
              </a:r>
              <a:r>
                <a:rPr lang="en-US" sz="2000">
                  <a:solidFill>
                    <a:srgbClr val="3C8C93"/>
                  </a:solidFill>
                </a:rPr>
                <a:t> </a:t>
              </a:r>
              <a:r>
                <a:rPr lang="en-US" sz="3200">
                  <a:solidFill>
                    <a:srgbClr val="3C8C93"/>
                  </a:solidFill>
                </a:rPr>
                <a:t>s</a:t>
              </a:r>
              <a:r>
                <a:rPr lang="en-US" baseline="-16000">
                  <a:solidFill>
                    <a:srgbClr val="3C8C93"/>
                  </a:solidFill>
                </a:rPr>
                <a:t>i</a:t>
              </a: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2079" y="2400"/>
              <a:ext cx="3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528" y="2976"/>
              <a:ext cx="511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3C8C93"/>
                  </a:solidFill>
                  <a:sym typeface="Symbol" charset="0"/>
                </a:rPr>
                <a:t>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baseline="-16000" dirty="0">
                  <a:solidFill>
                    <a:srgbClr val="3C8C93"/>
                  </a:solidFill>
                </a:rPr>
                <a:t> </a:t>
              </a:r>
              <a:r>
                <a:rPr lang="en-US" sz="3200" dirty="0">
                  <a:solidFill>
                    <a:srgbClr val="3C8C93"/>
                  </a:solidFill>
                </a:rPr>
                <a:t>= P(</a:t>
              </a:r>
              <a:r>
                <a:rPr lang="en-US" sz="3200" dirty="0" err="1">
                  <a:solidFill>
                    <a:srgbClr val="3C8C93"/>
                  </a:solidFill>
                </a:rPr>
                <a:t>s</a:t>
              </a:r>
              <a:r>
                <a:rPr lang="en-US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3200" dirty="0">
                  <a:solidFill>
                    <a:srgbClr val="3C8C93"/>
                  </a:solidFill>
                </a:rPr>
                <a:t>) = </a:t>
              </a:r>
              <a:r>
                <a:rPr lang="en-US" dirty="0">
                  <a:solidFill>
                    <a:srgbClr val="3C8C93"/>
                  </a:solidFill>
                </a:rPr>
                <a:t> </a:t>
              </a:r>
              <a:r>
                <a:rPr lang="en-US" sz="2800" dirty="0"/>
                <a:t>Expected frequency in state</a:t>
              </a:r>
              <a:r>
                <a:rPr lang="en-US" sz="2400" dirty="0"/>
                <a:t> </a:t>
              </a:r>
              <a:r>
                <a:rPr lang="en-US" sz="4000" dirty="0" err="1">
                  <a:solidFill>
                    <a:srgbClr val="3C8C93"/>
                  </a:solidFill>
                </a:rPr>
                <a:t>s</a:t>
              </a:r>
              <a:r>
                <a:rPr lang="en-US" sz="2400" baseline="-16000" dirty="0" err="1">
                  <a:solidFill>
                    <a:srgbClr val="3C8C93"/>
                  </a:solidFill>
                </a:rPr>
                <a:t>i</a:t>
              </a:r>
              <a:r>
                <a:rPr lang="en-US" sz="2400" dirty="0">
                  <a:solidFill>
                    <a:srgbClr val="3C8C93"/>
                  </a:solidFill>
                </a:rPr>
                <a:t> </a:t>
              </a:r>
              <a:r>
                <a:rPr lang="en-US" sz="2800" dirty="0"/>
                <a:t>at time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3C8C93"/>
                  </a:solidFill>
                </a:rPr>
                <a:t>k=1</a:t>
              </a:r>
              <a:r>
                <a:rPr lang="en-US" sz="2400" dirty="0"/>
                <a:t>. </a:t>
              </a:r>
            </a:p>
          </p:txBody>
        </p:sp>
      </p:grpSp>
      <p:sp>
        <p:nvSpPr>
          <p:cNvPr id="3380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97768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406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788024" y="4581128"/>
            <a:ext cx="3096344" cy="4320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39552" y="4581128"/>
            <a:ext cx="2808312" cy="4320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930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Define </a:t>
            </a:r>
            <a:r>
              <a:rPr lang="en-US" sz="2400" dirty="0"/>
              <a:t>variable </a:t>
            </a:r>
            <a:r>
              <a:rPr lang="en-US" sz="3200" dirty="0">
                <a:solidFill>
                  <a:srgbClr val="3C8C93"/>
                </a:solidFill>
                <a:sym typeface="Symbol" charset="0"/>
              </a:rPr>
              <a:t></a:t>
            </a:r>
            <a:r>
              <a:rPr lang="en-US" baseline="-25000" dirty="0">
                <a:solidFill>
                  <a:srgbClr val="3C8C93"/>
                </a:solidFill>
                <a:sym typeface="Symbol" charset="0"/>
              </a:rPr>
              <a:t>k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(</a:t>
            </a:r>
            <a:r>
              <a:rPr lang="en-US" sz="2400" dirty="0" err="1">
                <a:solidFill>
                  <a:srgbClr val="3C8C93"/>
                </a:solidFill>
                <a:sym typeface="Symbol" charset="0"/>
              </a:rPr>
              <a:t>i,j</a:t>
            </a:r>
            <a:r>
              <a:rPr lang="en-US" sz="2400" dirty="0">
                <a:solidFill>
                  <a:srgbClr val="3C8C93"/>
                </a:solidFill>
                <a:sym typeface="Symbol" charset="0"/>
              </a:rPr>
              <a:t>)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/>
              <a:t>as  the probability of being in state</a:t>
            </a:r>
            <a:r>
              <a:rPr lang="en-US" dirty="0"/>
              <a:t> </a:t>
            </a:r>
            <a:r>
              <a:rPr lang="en-US" sz="3200" dirty="0" err="1">
                <a:solidFill>
                  <a:srgbClr val="3C8C93"/>
                </a:solidFill>
              </a:rPr>
              <a:t>s</a:t>
            </a:r>
            <a:r>
              <a:rPr lang="en-US" baseline="-16000" dirty="0" err="1">
                <a:solidFill>
                  <a:srgbClr val="3C8C93"/>
                </a:solidFill>
              </a:rPr>
              <a:t>i</a:t>
            </a:r>
            <a:r>
              <a:rPr lang="en-US" dirty="0">
                <a:solidFill>
                  <a:srgbClr val="3C8C93"/>
                </a:solidFill>
              </a:rPr>
              <a:t> </a:t>
            </a:r>
            <a:r>
              <a:rPr lang="en-US" sz="2400" dirty="0"/>
              <a:t>at time k and in state </a:t>
            </a:r>
            <a:r>
              <a:rPr lang="en-US" sz="3200" dirty="0" err="1">
                <a:solidFill>
                  <a:srgbClr val="3C8C93"/>
                </a:solidFill>
              </a:rPr>
              <a:t>s</a:t>
            </a:r>
            <a:r>
              <a:rPr lang="en-US" baseline="-16000" dirty="0" err="1">
                <a:solidFill>
                  <a:srgbClr val="3C8C93"/>
                </a:solidFill>
              </a:rPr>
              <a:t>j</a:t>
            </a:r>
            <a:r>
              <a:rPr lang="en-US" sz="2400" dirty="0"/>
              <a:t> at  time </a:t>
            </a:r>
            <a:r>
              <a:rPr lang="en-US" sz="2400" dirty="0">
                <a:solidFill>
                  <a:srgbClr val="3C8C93"/>
                </a:solidFill>
              </a:rPr>
              <a:t>k+1</a:t>
            </a:r>
            <a:r>
              <a:rPr lang="en-US" sz="2400" dirty="0"/>
              <a:t>, given the observation sequence</a:t>
            </a:r>
            <a:r>
              <a:rPr lang="en-US" dirty="0"/>
              <a:t> </a:t>
            </a:r>
            <a:r>
              <a:rPr lang="en-US" sz="3200" dirty="0">
                <a:solidFill>
                  <a:srgbClr val="3C8C93"/>
                </a:solidFill>
              </a:rPr>
              <a:t>o</a:t>
            </a:r>
            <a:r>
              <a:rPr lang="en-US" baseline="-16000" dirty="0">
                <a:solidFill>
                  <a:srgbClr val="3C8C93"/>
                </a:solidFill>
              </a:rPr>
              <a:t>1 </a:t>
            </a:r>
            <a:r>
              <a:rPr lang="en-US" sz="3200" dirty="0">
                <a:solidFill>
                  <a:srgbClr val="3C8C93"/>
                </a:solidFill>
              </a:rPr>
              <a:t>o</a:t>
            </a:r>
            <a:r>
              <a:rPr lang="en-US" baseline="-16000" dirty="0">
                <a:solidFill>
                  <a:srgbClr val="3C8C93"/>
                </a:solidFill>
              </a:rPr>
              <a:t>2 </a:t>
            </a:r>
            <a:r>
              <a:rPr lang="en-US" sz="3200" dirty="0">
                <a:solidFill>
                  <a:srgbClr val="3C8C93"/>
                </a:solidFill>
              </a:rPr>
              <a:t>... </a:t>
            </a:r>
            <a:r>
              <a:rPr lang="en-US" sz="3200" dirty="0" err="1" smtClean="0">
                <a:solidFill>
                  <a:srgbClr val="3C8C93"/>
                </a:solidFill>
              </a:rPr>
              <a:t>o</a:t>
            </a:r>
            <a:r>
              <a:rPr lang="en-US" baseline="-16000" dirty="0" err="1" smtClean="0">
                <a:solidFill>
                  <a:srgbClr val="3C8C93"/>
                </a:solidFill>
              </a:rPr>
              <a:t>T</a:t>
            </a:r>
            <a:r>
              <a:rPr lang="en-US" baseline="-16000" dirty="0" smtClean="0">
                <a:solidFill>
                  <a:srgbClr val="3C8C93"/>
                </a:solidFill>
              </a:rPr>
              <a:t> </a:t>
            </a:r>
            <a:r>
              <a:rPr lang="en-US" dirty="0"/>
              <a:t> </a:t>
            </a:r>
            <a:r>
              <a:rPr lang="en-US" sz="2400" dirty="0" smtClean="0"/>
              <a:t>with k &lt; T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3200" dirty="0">
                <a:sym typeface="Symbol" charset="0"/>
              </a:rPr>
              <a:t>           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 smtClean="0">
                <a:sym typeface="Symbol" charset="0"/>
              </a:rPr>
              <a:t>) 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</a:t>
            </a:r>
            <a:r>
              <a:rPr lang="en-US" sz="3200" dirty="0"/>
              <a:t>,</a:t>
            </a:r>
            <a:r>
              <a:rPr lang="en-US" sz="1800" baseline="-26000" dirty="0"/>
              <a:t> </a:t>
            </a:r>
            <a:r>
              <a:rPr lang="en-US" sz="3200" dirty="0"/>
              <a:t>q</a:t>
            </a:r>
            <a:r>
              <a:rPr lang="en-US" baseline="-16000" dirty="0"/>
              <a:t>k+1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sz="1800" baseline="-26000" dirty="0"/>
              <a:t>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dirty="0">
              <a:sym typeface="Symbol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47664" y="3581400"/>
            <a:ext cx="93473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 smtClean="0">
                <a:sym typeface="Symbol" charset="0"/>
              </a:rPr>
              <a:t>) =</a:t>
            </a:r>
            <a:endParaRPr lang="en-US" dirty="0">
              <a:sym typeface="Symbol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51125" y="3419475"/>
            <a:ext cx="4373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q</a:t>
            </a:r>
            <a:r>
              <a:rPr lang="en-US" sz="2800" baseline="-16000" dirty="0" err="1"/>
              <a:t>k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i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q</a:t>
            </a:r>
            <a:r>
              <a:rPr lang="en-US" sz="2800" baseline="-16000" dirty="0"/>
              <a:t>k+1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j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         P(o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)</a:t>
            </a:r>
            <a:endParaRPr lang="en-US" sz="3200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15200" y="37338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=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4419600"/>
            <a:ext cx="75778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q</a:t>
            </a:r>
            <a:r>
              <a:rPr lang="en-US" sz="2800" baseline="-16000" dirty="0" err="1"/>
              <a:t>k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i</a:t>
            </a:r>
            <a:r>
              <a:rPr lang="en-US" sz="2800" baseline="-26000" dirty="0"/>
              <a:t>  </a:t>
            </a:r>
            <a:r>
              <a:rPr lang="en-US" sz="2800" dirty="0"/>
              <a:t>,</a:t>
            </a:r>
            <a:r>
              <a:rPr lang="en-US" sz="2800" baseline="-26000" dirty="0"/>
              <a:t> </a:t>
            </a:r>
            <a:r>
              <a:rPr lang="en-US" sz="2800" dirty="0"/>
              <a:t>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o</a:t>
            </a:r>
            <a:r>
              <a:rPr lang="en-US" sz="2800" baseline="-16000" dirty="0"/>
              <a:t>k</a:t>
            </a:r>
            <a:r>
              <a:rPr lang="en-US" sz="2800" dirty="0"/>
              <a:t>) </a:t>
            </a:r>
            <a:r>
              <a:rPr lang="en-US" sz="3200" dirty="0" err="1"/>
              <a:t>a</a:t>
            </a:r>
            <a:r>
              <a:rPr lang="en-US" baseline="-16000" dirty="0" err="1"/>
              <a:t>ij</a:t>
            </a:r>
            <a:r>
              <a:rPr lang="en-US" sz="3200" dirty="0"/>
              <a:t> </a:t>
            </a:r>
            <a:r>
              <a:rPr lang="en-US" sz="3200" dirty="0" err="1"/>
              <a:t>b</a:t>
            </a:r>
            <a:r>
              <a:rPr lang="en-US" baseline="-16000" dirty="0" err="1"/>
              <a:t>j</a:t>
            </a:r>
            <a:r>
              <a:rPr lang="en-US" baseline="-16000" dirty="0"/>
              <a:t> </a:t>
            </a:r>
            <a:r>
              <a:rPr lang="en-US" sz="3200" dirty="0"/>
              <a:t>(o</a:t>
            </a:r>
            <a:r>
              <a:rPr lang="en-US" baseline="-16000" dirty="0"/>
              <a:t>k+1 </a:t>
            </a:r>
            <a:r>
              <a:rPr lang="en-US" sz="3200" dirty="0"/>
              <a:t>)</a:t>
            </a:r>
            <a:r>
              <a:rPr lang="en-US" sz="2800" dirty="0"/>
              <a:t> P(o</a:t>
            </a:r>
            <a:r>
              <a:rPr lang="en-US" sz="2800" baseline="-16000" dirty="0"/>
              <a:t>k+2 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 </a:t>
            </a:r>
            <a:r>
              <a:rPr lang="en-US" sz="2800" dirty="0"/>
              <a:t>|</a:t>
            </a:r>
            <a:r>
              <a:rPr lang="en-US" sz="2800" baseline="-26000" dirty="0"/>
              <a:t> </a:t>
            </a:r>
            <a:r>
              <a:rPr lang="en-US" sz="2800" baseline="-16000" dirty="0"/>
              <a:t> </a:t>
            </a:r>
            <a:r>
              <a:rPr lang="en-US" sz="2800" dirty="0"/>
              <a:t>q</a:t>
            </a:r>
            <a:r>
              <a:rPr lang="en-US" sz="2800" baseline="-16000" dirty="0"/>
              <a:t>k+1</a:t>
            </a:r>
            <a:r>
              <a:rPr lang="en-US" sz="2800" dirty="0"/>
              <a:t>= </a:t>
            </a:r>
            <a:r>
              <a:rPr lang="en-US" sz="2800" dirty="0" err="1"/>
              <a:t>s</a:t>
            </a:r>
            <a:r>
              <a:rPr lang="en-US" sz="2800" baseline="-16000" dirty="0" err="1"/>
              <a:t>j</a:t>
            </a:r>
            <a:r>
              <a:rPr lang="en-US" sz="2800" baseline="-26000" dirty="0"/>
              <a:t> </a:t>
            </a:r>
            <a:r>
              <a:rPr lang="en-US" sz="2800" dirty="0"/>
              <a:t>) </a:t>
            </a:r>
          </a:p>
          <a:p>
            <a:r>
              <a:rPr lang="en-US" sz="2800" dirty="0"/>
              <a:t>                                 P(o</a:t>
            </a:r>
            <a:r>
              <a:rPr lang="en-US" sz="2800" baseline="-16000" dirty="0"/>
              <a:t>1 </a:t>
            </a:r>
            <a:r>
              <a:rPr lang="en-US" sz="2800" dirty="0"/>
              <a:t>o</a:t>
            </a:r>
            <a:r>
              <a:rPr lang="en-US" sz="2800" baseline="-16000" dirty="0"/>
              <a:t>2 </a:t>
            </a:r>
            <a:r>
              <a:rPr lang="en-US" sz="2800" dirty="0"/>
              <a:t>... </a:t>
            </a:r>
            <a:r>
              <a:rPr lang="en-US" sz="2800" dirty="0" err="1" smtClean="0"/>
              <a:t>o</a:t>
            </a:r>
            <a:r>
              <a:rPr lang="en-US" sz="2800" baseline="-16000" dirty="0" err="1" smtClean="0"/>
              <a:t>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382000" y="4800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charset="0"/>
              </a:rPr>
              <a:t>=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547664" y="5445224"/>
            <a:ext cx="604524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   </a:t>
            </a:r>
            <a:r>
              <a:rPr lang="en-US" sz="3200" dirty="0" smtClean="0">
                <a:sym typeface="Symbol" charset="0"/>
              </a:rPr>
              <a:t> </a:t>
            </a:r>
            <a:r>
              <a:rPr lang="en-US" sz="3200" dirty="0" err="1" smtClean="0">
                <a:sym typeface="Symbol" charset="0"/>
              </a:rPr>
              <a:t>forward</a:t>
            </a:r>
            <a:r>
              <a:rPr lang="en-US" baseline="-25000" dirty="0" err="1" smtClean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  <a:r>
              <a:rPr lang="en-US" sz="2800" dirty="0"/>
              <a:t> </a:t>
            </a:r>
            <a:r>
              <a:rPr lang="en-US" sz="3200" dirty="0" err="1"/>
              <a:t>a</a:t>
            </a:r>
            <a:r>
              <a:rPr lang="en-US" baseline="-16000" dirty="0" err="1"/>
              <a:t>ij</a:t>
            </a:r>
            <a:r>
              <a:rPr lang="en-US" sz="3200" dirty="0"/>
              <a:t> </a:t>
            </a:r>
            <a:r>
              <a:rPr lang="en-US" sz="3200" dirty="0" err="1"/>
              <a:t>b</a:t>
            </a:r>
            <a:r>
              <a:rPr lang="en-US" baseline="-16000" dirty="0" err="1"/>
              <a:t>j</a:t>
            </a:r>
            <a:r>
              <a:rPr lang="en-US" baseline="-16000" dirty="0"/>
              <a:t> </a:t>
            </a:r>
            <a:r>
              <a:rPr lang="en-US" sz="3200" dirty="0"/>
              <a:t>(o</a:t>
            </a:r>
            <a:r>
              <a:rPr lang="en-US" baseline="-16000" dirty="0"/>
              <a:t>k+1 </a:t>
            </a:r>
            <a:r>
              <a:rPr lang="en-US" sz="3200" dirty="0"/>
              <a:t>)</a:t>
            </a:r>
            <a:r>
              <a:rPr lang="en-US" sz="2800" dirty="0"/>
              <a:t> </a:t>
            </a:r>
            <a:r>
              <a:rPr lang="en-US" sz="3200" dirty="0" smtClean="0">
                <a:sym typeface="Symbol" charset="0"/>
              </a:rPr>
              <a:t>backward</a:t>
            </a:r>
            <a:r>
              <a:rPr lang="en-US" baseline="-25000" dirty="0" smtClean="0">
                <a:sym typeface="Symbol" charset="0"/>
              </a:rPr>
              <a:t>k</a:t>
            </a:r>
            <a:r>
              <a:rPr lang="en-US" baseline="-25000" dirty="0">
                <a:sym typeface="Symbol" charset="0"/>
              </a:rPr>
              <a:t>+1</a:t>
            </a:r>
            <a:r>
              <a:rPr lang="en-US" dirty="0">
                <a:sym typeface="Symbol" charset="0"/>
              </a:rPr>
              <a:t>(j) </a:t>
            </a:r>
            <a:endParaRPr lang="en-US" sz="2800" dirty="0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438400" y="39624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33400" y="5029200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197768"/>
            <a:ext cx="8534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Expectation </a:t>
            </a:r>
            <a:r>
              <a:rPr lang="en-US" sz="3600" dirty="0">
                <a:solidFill>
                  <a:schemeClr val="tx1"/>
                </a:solidFill>
              </a:rPr>
              <a:t>step(1)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98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3482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smtClean="0"/>
              <a:t>Define </a:t>
            </a:r>
            <a:r>
              <a:rPr lang="en-US" sz="2400" dirty="0"/>
              <a:t>variable</a:t>
            </a:r>
            <a:r>
              <a:rPr lang="en-US" dirty="0"/>
              <a:t>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i</a:t>
            </a:r>
            <a:r>
              <a:rPr lang="en-US" sz="2400" dirty="0">
                <a:sym typeface="Symbol" charset="0"/>
              </a:rPr>
              <a:t>) </a:t>
            </a:r>
            <a:r>
              <a:rPr lang="en-US" sz="2400" dirty="0"/>
              <a:t>as  the probability of being in state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 k, given the observation sequence</a:t>
            </a:r>
            <a:r>
              <a:rPr lang="en-US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baseline="-16000" dirty="0" smtClean="0"/>
              <a:t> </a:t>
            </a:r>
            <a:r>
              <a:rPr lang="en-US" dirty="0"/>
              <a:t>. </a:t>
            </a:r>
          </a:p>
          <a:p>
            <a:r>
              <a:rPr lang="en-US" sz="3200" dirty="0">
                <a:sym typeface="Symbol" charset="0"/>
              </a:rPr>
              <a:t>           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914400" y="3048000"/>
            <a:ext cx="6675441" cy="1901825"/>
            <a:chOff x="768" y="2160"/>
            <a:chExt cx="4205" cy="1198"/>
          </a:xfrm>
        </p:grpSpPr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768" y="2256"/>
              <a:ext cx="5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charset="0"/>
                </a:rPr>
                <a:t>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(i)=</a:t>
              </a:r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584" y="2160"/>
              <a:ext cx="188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P(</a:t>
              </a:r>
              <a:r>
                <a:rPr lang="en-US" sz="2800" dirty="0" err="1"/>
                <a:t>q</a:t>
              </a:r>
              <a:r>
                <a:rPr lang="en-US" sz="2800" baseline="-16000" dirty="0" err="1"/>
                <a:t>k</a:t>
              </a:r>
              <a:r>
                <a:rPr lang="en-US" sz="2800" dirty="0"/>
                <a:t>= </a:t>
              </a:r>
              <a:r>
                <a:rPr lang="en-US" sz="2800" dirty="0" err="1"/>
                <a:t>s</a:t>
              </a:r>
              <a:r>
                <a:rPr lang="en-US" sz="2800" baseline="-16000" dirty="0" err="1"/>
                <a:t>i</a:t>
              </a:r>
              <a:r>
                <a:rPr lang="en-US" sz="2800" baseline="-26000" dirty="0"/>
                <a:t> </a:t>
              </a:r>
              <a:r>
                <a:rPr lang="en-US" sz="2800" dirty="0"/>
                <a:t>,</a:t>
              </a:r>
              <a:r>
                <a:rPr lang="en-US" sz="2800" baseline="-26000" dirty="0"/>
                <a:t> </a:t>
              </a:r>
              <a:r>
                <a:rPr lang="en-US" sz="2800" dirty="0"/>
                <a:t>o</a:t>
              </a:r>
              <a:r>
                <a:rPr lang="en-US" sz="2800" baseline="-16000" dirty="0"/>
                <a:t>1 </a:t>
              </a:r>
              <a:r>
                <a:rPr lang="en-US" sz="2800" dirty="0"/>
                <a:t>o</a:t>
              </a:r>
              <a:r>
                <a:rPr lang="en-US" sz="2800" baseline="-16000" dirty="0"/>
                <a:t>2 </a:t>
              </a:r>
              <a:r>
                <a:rPr lang="en-US" sz="2800" dirty="0"/>
                <a:t>... </a:t>
              </a:r>
              <a:r>
                <a:rPr lang="en-US" sz="2800" dirty="0" err="1" smtClean="0"/>
                <a:t>o</a:t>
              </a:r>
              <a:r>
                <a:rPr lang="en-US" sz="2800" baseline="-16000" dirty="0" err="1" smtClean="0"/>
                <a:t>T</a:t>
              </a:r>
              <a:r>
                <a:rPr lang="en-US" sz="2800" dirty="0" smtClean="0"/>
                <a:t>)</a:t>
              </a:r>
              <a:endParaRPr lang="en-US" sz="2800" dirty="0"/>
            </a:p>
            <a:p>
              <a:r>
                <a:rPr lang="en-US" sz="2800" dirty="0"/>
                <a:t>    P(o</a:t>
              </a:r>
              <a:r>
                <a:rPr lang="en-US" sz="2800" baseline="-16000" dirty="0"/>
                <a:t>1 </a:t>
              </a:r>
              <a:r>
                <a:rPr lang="en-US" sz="2800" dirty="0"/>
                <a:t>o</a:t>
              </a:r>
              <a:r>
                <a:rPr lang="en-US" sz="2800" baseline="-16000" dirty="0"/>
                <a:t>2 </a:t>
              </a:r>
              <a:r>
                <a:rPr lang="en-US" sz="2800" dirty="0"/>
                <a:t>... </a:t>
              </a:r>
              <a:r>
                <a:rPr lang="en-US" sz="2800" dirty="0" err="1" smtClean="0"/>
                <a:t>o</a:t>
              </a:r>
              <a:r>
                <a:rPr lang="en-US" sz="2800" baseline="-16000" dirty="0" err="1" smtClean="0"/>
                <a:t>T</a:t>
              </a:r>
              <a:r>
                <a:rPr lang="en-US" sz="2800" dirty="0" smtClean="0"/>
                <a:t>)</a:t>
              </a:r>
              <a:endParaRPr lang="en-US" sz="3200" dirty="0"/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3744" y="235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charset="0"/>
                </a:rPr>
                <a:t>=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256" y="2990"/>
              <a:ext cx="27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charset="0"/>
                </a:rPr>
                <a:t>  </a:t>
              </a:r>
              <a:r>
                <a:rPr lang="en-US" sz="3200" dirty="0" smtClean="0">
                  <a:sym typeface="Symbol" charset="0"/>
                </a:rPr>
                <a:t> </a:t>
              </a:r>
              <a:r>
                <a:rPr lang="en-US" sz="3200" dirty="0" err="1" smtClean="0">
                  <a:sym typeface="Symbol" charset="0"/>
                </a:rPr>
                <a:t>forward</a:t>
              </a:r>
              <a:r>
                <a:rPr lang="en-US" baseline="-25000" dirty="0" err="1" smtClean="0">
                  <a:sym typeface="Symbol" charset="0"/>
                </a:rPr>
                <a:t>k</a:t>
              </a:r>
              <a:r>
                <a:rPr lang="en-US" dirty="0">
                  <a:sym typeface="Symbol" charset="0"/>
                </a:rPr>
                <a:t>(</a:t>
              </a:r>
              <a:r>
                <a:rPr lang="en-US" dirty="0" err="1">
                  <a:sym typeface="Symbol" charset="0"/>
                </a:rPr>
                <a:t>i</a:t>
              </a:r>
              <a:r>
                <a:rPr lang="en-US" dirty="0">
                  <a:sym typeface="Symbol" charset="0"/>
                </a:rPr>
                <a:t>)</a:t>
              </a:r>
              <a:r>
                <a:rPr lang="en-US" sz="2800" dirty="0"/>
                <a:t> </a:t>
              </a:r>
              <a:r>
                <a:rPr lang="en-US" sz="3200" dirty="0" err="1" smtClean="0">
                  <a:sym typeface="Symbol" charset="0"/>
                </a:rPr>
                <a:t>backward</a:t>
              </a:r>
              <a:r>
                <a:rPr lang="en-US" baseline="-25000" dirty="0" err="1" smtClean="0">
                  <a:sym typeface="Symbol" charset="0"/>
                </a:rPr>
                <a:t>k</a:t>
              </a:r>
              <a:r>
                <a:rPr lang="en-US" dirty="0">
                  <a:sym typeface="Symbol" charset="0"/>
                </a:rPr>
                <a:t>(</a:t>
              </a:r>
              <a:r>
                <a:rPr lang="en-US" dirty="0" err="1">
                  <a:sym typeface="Symbol" charset="0"/>
                </a:rPr>
                <a:t>i</a:t>
              </a:r>
              <a:r>
                <a:rPr lang="en-US" dirty="0">
                  <a:sym typeface="Symbol" charset="0"/>
                </a:rPr>
                <a:t>) </a:t>
              </a:r>
              <a:endParaRPr lang="en-US" sz="2800" dirty="0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536" y="2496"/>
              <a:ext cx="19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97768"/>
            <a:ext cx="8791128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Expectation </a:t>
            </a:r>
            <a:r>
              <a:rPr lang="en-US" sz="3600" dirty="0">
                <a:solidFill>
                  <a:schemeClr val="tx1"/>
                </a:solidFill>
              </a:rPr>
              <a:t>step(2)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84325" y="371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8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169275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We calculated </a:t>
            </a:r>
            <a:r>
              <a:rPr lang="en-US" dirty="0"/>
              <a:t> </a:t>
            </a:r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 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</a:t>
            </a:r>
            <a:r>
              <a:rPr lang="en-US" sz="3200" dirty="0"/>
              <a:t>,</a:t>
            </a:r>
            <a:r>
              <a:rPr lang="en-US" sz="1800" baseline="-26000" dirty="0"/>
              <a:t> </a:t>
            </a:r>
            <a:r>
              <a:rPr lang="en-US" sz="3200" dirty="0"/>
              <a:t>q</a:t>
            </a:r>
            <a:r>
              <a:rPr lang="en-US" baseline="-16000" dirty="0"/>
              <a:t>k+1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sz="1800" baseline="-26000" dirty="0"/>
              <a:t>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sz="3200" dirty="0"/>
          </a:p>
          <a:p>
            <a:r>
              <a:rPr lang="en-US" dirty="0"/>
              <a:t>               </a:t>
            </a:r>
            <a:r>
              <a:rPr lang="en-US" sz="2400" dirty="0"/>
              <a:t>and    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)= </a:t>
            </a:r>
            <a:r>
              <a:rPr lang="en-US" sz="3200" dirty="0"/>
              <a:t>P(</a:t>
            </a:r>
            <a:r>
              <a:rPr lang="en-US" sz="3200" dirty="0" err="1"/>
              <a:t>q</a:t>
            </a:r>
            <a:r>
              <a:rPr lang="en-US" baseline="-16000" dirty="0" err="1"/>
              <a:t>k</a:t>
            </a:r>
            <a:r>
              <a:rPr lang="en-US" dirty="0"/>
              <a:t>=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sz="1800" baseline="-26000" dirty="0"/>
              <a:t>   </a:t>
            </a:r>
            <a:r>
              <a:rPr lang="en-US" sz="3200" dirty="0"/>
              <a:t>|</a:t>
            </a:r>
            <a:r>
              <a:rPr lang="en-US" sz="1800" baseline="-26000" dirty="0"/>
              <a:t> </a:t>
            </a:r>
            <a:r>
              <a:rPr lang="en-US" sz="3200" dirty="0"/>
              <a:t>o</a:t>
            </a:r>
            <a:r>
              <a:rPr lang="en-US" baseline="-16000" dirty="0"/>
              <a:t>1 </a:t>
            </a:r>
            <a:r>
              <a:rPr lang="en-US" sz="3200" dirty="0"/>
              <a:t>o</a:t>
            </a:r>
            <a:r>
              <a:rPr lang="en-US" baseline="-16000" dirty="0"/>
              <a:t>2 </a:t>
            </a:r>
            <a:r>
              <a:rPr lang="en-US" sz="3200" dirty="0"/>
              <a:t>... </a:t>
            </a:r>
            <a:r>
              <a:rPr lang="en-US" sz="3200" dirty="0" err="1" smtClean="0"/>
              <a:t>o</a:t>
            </a:r>
            <a:r>
              <a:rPr lang="en-US" baseline="-16000" dirty="0" err="1" smtClean="0"/>
              <a:t>T</a:t>
            </a:r>
            <a:r>
              <a:rPr lang="en-US" sz="3200" dirty="0" smtClean="0"/>
              <a:t>) 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r>
              <a:rPr lang="en-US" sz="2400" dirty="0" smtClean="0"/>
              <a:t>Expected </a:t>
            </a:r>
            <a:r>
              <a:rPr lang="en-US" sz="2400" dirty="0"/>
              <a:t>number of transitions from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to state </a:t>
            </a:r>
            <a:r>
              <a:rPr lang="en-US" sz="3200" dirty="0" err="1"/>
              <a:t>s</a:t>
            </a:r>
            <a:r>
              <a:rPr lang="en-US" baseline="-16000" dirty="0" err="1"/>
              <a:t>j</a:t>
            </a:r>
            <a:r>
              <a:rPr lang="en-US" dirty="0"/>
              <a:t> =</a:t>
            </a:r>
          </a:p>
          <a:p>
            <a:r>
              <a:rPr lang="en-US" dirty="0"/>
              <a:t>                   = 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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i,j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sz="2400" dirty="0" smtClean="0"/>
              <a:t>Expected </a:t>
            </a:r>
            <a:r>
              <a:rPr lang="en-US" sz="2400" dirty="0"/>
              <a:t>number of transitions out of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 =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</a:p>
          <a:p>
            <a:pPr>
              <a:buFontTx/>
              <a:buChar char="•"/>
            </a:pPr>
            <a:endParaRPr lang="en-US" dirty="0">
              <a:sym typeface="Symbol" charset="0"/>
            </a:endParaRPr>
          </a:p>
          <a:p>
            <a:r>
              <a:rPr lang="en-US" sz="2400" dirty="0" smtClean="0"/>
              <a:t>Expected </a:t>
            </a:r>
            <a:r>
              <a:rPr lang="en-US" sz="2400" dirty="0"/>
              <a:t>number of times observation</a:t>
            </a:r>
            <a:r>
              <a:rPr lang="en-US" dirty="0"/>
              <a:t> </a:t>
            </a:r>
            <a:r>
              <a:rPr lang="en-US" sz="3200" dirty="0" err="1"/>
              <a:t>v</a:t>
            </a:r>
            <a:r>
              <a:rPr lang="en-US" sz="3200" baseline="-16000" dirty="0" err="1"/>
              <a:t>m</a:t>
            </a:r>
            <a:r>
              <a:rPr lang="en-US" dirty="0"/>
              <a:t> </a:t>
            </a:r>
            <a:r>
              <a:rPr lang="en-US" sz="2400" dirty="0"/>
              <a:t>occurs in state </a:t>
            </a:r>
            <a:r>
              <a:rPr lang="en-US" sz="3200" dirty="0" err="1" smtClean="0"/>
              <a:t>s</a:t>
            </a:r>
            <a:r>
              <a:rPr lang="en-US" sz="3200" baseline="-16000" dirty="0" err="1" smtClean="0"/>
              <a:t>i</a:t>
            </a:r>
            <a:r>
              <a:rPr lang="en-US" sz="3200" baseline="-16000" dirty="0" smtClean="0"/>
              <a:t> </a:t>
            </a:r>
            <a:r>
              <a:rPr lang="en-US" dirty="0"/>
              <a:t>=</a:t>
            </a:r>
          </a:p>
          <a:p>
            <a:r>
              <a:rPr lang="en-US" dirty="0"/>
              <a:t>                   = </a:t>
            </a:r>
            <a:r>
              <a:rPr lang="en-US" sz="3200" dirty="0">
                <a:sym typeface="Symbol" charset="0"/>
              </a:rPr>
              <a:t></a:t>
            </a:r>
            <a:r>
              <a:rPr lang="en-US" baseline="-25000" dirty="0">
                <a:sym typeface="Symbol" charset="0"/>
              </a:rPr>
              <a:t>k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k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i</a:t>
            </a:r>
            <a:r>
              <a:rPr lang="en-US" sz="2400" dirty="0">
                <a:sym typeface="Symbol" charset="0"/>
              </a:rPr>
              <a:t>) , k is such that </a:t>
            </a:r>
            <a:r>
              <a:rPr lang="en-US" sz="3200" dirty="0"/>
              <a:t>o</a:t>
            </a:r>
            <a:r>
              <a:rPr lang="en-US" baseline="-16000" dirty="0"/>
              <a:t>k</a:t>
            </a:r>
            <a:r>
              <a:rPr lang="en-US" dirty="0">
                <a:sym typeface="Symbol" charset="0"/>
              </a:rPr>
              <a:t>= </a:t>
            </a:r>
            <a:r>
              <a:rPr lang="en-US" sz="3200" dirty="0" err="1"/>
              <a:t>v</a:t>
            </a:r>
            <a:r>
              <a:rPr lang="en-US" sz="3200" baseline="-16000" dirty="0" err="1"/>
              <a:t>m</a:t>
            </a:r>
            <a:r>
              <a:rPr lang="en-US" dirty="0"/>
              <a:t> </a:t>
            </a:r>
            <a:endParaRPr lang="en-US" dirty="0">
              <a:sym typeface="Symbol" charset="0"/>
            </a:endParaRPr>
          </a:p>
          <a:p>
            <a:r>
              <a:rPr lang="en-US" sz="2400" dirty="0" smtClean="0">
                <a:sym typeface="Symbol" charset="0"/>
              </a:rPr>
              <a:t>Expected </a:t>
            </a:r>
            <a:r>
              <a:rPr lang="en-US" sz="2400" dirty="0"/>
              <a:t>frequency in state</a:t>
            </a:r>
            <a:r>
              <a:rPr lang="en-US" dirty="0"/>
              <a:t> </a:t>
            </a:r>
            <a:r>
              <a:rPr lang="en-US" sz="3200" dirty="0" err="1"/>
              <a:t>s</a:t>
            </a:r>
            <a:r>
              <a:rPr lang="en-US" sz="3200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</a:t>
            </a:r>
            <a:r>
              <a:rPr lang="en-US" sz="2000" dirty="0"/>
              <a:t> k=1 :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</a:t>
            </a:r>
            <a:r>
              <a:rPr lang="en-US" dirty="0"/>
              <a:t>. 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197768"/>
            <a:ext cx="88392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Expectation </a:t>
            </a:r>
            <a:r>
              <a:rPr lang="en-US" sz="3600" dirty="0">
                <a:solidFill>
                  <a:schemeClr val="tx1"/>
                </a:solidFill>
              </a:rPr>
              <a:t>step(3)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1349375"/>
            <a:ext cx="91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a</a:t>
            </a:r>
            <a:r>
              <a:rPr lang="en-US" baseline="-16000"/>
              <a:t>ij  </a:t>
            </a:r>
            <a:r>
              <a:rPr lang="en-US" sz="3200"/>
              <a:t>=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71600" y="1193800"/>
            <a:ext cx="55103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Expected number of transitions from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j</a:t>
            </a:r>
            <a:r>
              <a:rPr lang="en-US" sz="2000" dirty="0"/>
              <a:t> </a:t>
            </a:r>
            <a:r>
              <a:rPr lang="en-US" dirty="0"/>
              <a:t>to 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i</a:t>
            </a:r>
            <a:endParaRPr lang="en-US" sz="2000" baseline="-16000" dirty="0"/>
          </a:p>
          <a:p>
            <a:r>
              <a:rPr lang="en-US" sz="2000" baseline="-16000" dirty="0"/>
              <a:t>        </a:t>
            </a:r>
            <a:r>
              <a:rPr lang="en-US" dirty="0"/>
              <a:t>Expected number of transitions out of state</a:t>
            </a:r>
            <a:r>
              <a:rPr lang="en-US" sz="2000" dirty="0"/>
              <a:t> </a:t>
            </a:r>
            <a:r>
              <a:rPr lang="en-US" sz="2400" dirty="0" err="1"/>
              <a:t>s</a:t>
            </a:r>
            <a:r>
              <a:rPr lang="en-US" sz="2400" baseline="-16000" dirty="0" err="1"/>
              <a:t>j</a:t>
            </a:r>
            <a:endParaRPr lang="en-US" sz="2000" baseline="-16000" dirty="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371600" y="1676400"/>
            <a:ext cx="464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1571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  <a:r>
              <a:rPr lang="en-US" baseline="-16000"/>
              <a:t>i</a:t>
            </a:r>
            <a:r>
              <a:rPr lang="en-US" sz="3200"/>
              <a:t>(v</a:t>
            </a:r>
            <a:r>
              <a:rPr lang="en-US" baseline="-16000"/>
              <a:t>m </a:t>
            </a:r>
            <a:r>
              <a:rPr lang="en-US" sz="3200"/>
              <a:t>)</a:t>
            </a:r>
            <a:r>
              <a:rPr lang="en-US" sz="1800" baseline="-26000"/>
              <a:t>   </a:t>
            </a:r>
            <a:r>
              <a:rPr lang="en-US" sz="3200"/>
              <a:t>=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676400" y="2971800"/>
            <a:ext cx="5087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Expected number of times observation</a:t>
            </a:r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baseline="-16000" dirty="0" err="1"/>
              <a:t>m</a:t>
            </a:r>
            <a:r>
              <a:rPr lang="en-US" sz="2000" dirty="0"/>
              <a:t> </a:t>
            </a:r>
            <a:r>
              <a:rPr lang="en-US" sz="1600" dirty="0"/>
              <a:t>occurs in state</a:t>
            </a:r>
            <a:r>
              <a:rPr lang="en-US" sz="2000" dirty="0"/>
              <a:t> </a:t>
            </a:r>
            <a:r>
              <a:rPr lang="en-US" sz="2000" dirty="0" err="1"/>
              <a:t>s</a:t>
            </a:r>
            <a:r>
              <a:rPr lang="en-US" sz="2000" baseline="-16000" dirty="0" err="1"/>
              <a:t>i</a:t>
            </a:r>
            <a:endParaRPr lang="en-US" sz="2000" baseline="-16000" dirty="0"/>
          </a:p>
          <a:p>
            <a:pPr algn="ctr"/>
            <a:r>
              <a:rPr lang="en-US" sz="2000" dirty="0"/>
              <a:t>     </a:t>
            </a:r>
            <a:r>
              <a:rPr lang="en-US" sz="1600" dirty="0"/>
              <a:t>Expected number of times in state</a:t>
            </a:r>
            <a:r>
              <a:rPr lang="en-US" sz="2000" dirty="0"/>
              <a:t> </a:t>
            </a:r>
            <a:r>
              <a:rPr lang="en-US" sz="2000" dirty="0" err="1"/>
              <a:t>s</a:t>
            </a:r>
            <a:r>
              <a:rPr lang="en-US" sz="2000" baseline="-16000" dirty="0" err="1"/>
              <a:t>i</a:t>
            </a:r>
            <a:endParaRPr lang="en-US" baseline="-16000" dirty="0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828800" y="33528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38200" y="4724400"/>
            <a:ext cx="717279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charset="0"/>
              </a:rPr>
              <a:t></a:t>
            </a:r>
            <a:r>
              <a:rPr lang="en-US" baseline="-16000" dirty="0" err="1"/>
              <a:t>i</a:t>
            </a:r>
            <a:r>
              <a:rPr lang="en-US" baseline="-16000" dirty="0"/>
              <a:t> </a:t>
            </a:r>
            <a:r>
              <a:rPr lang="en-US" sz="3200" dirty="0"/>
              <a:t>= (</a:t>
            </a:r>
            <a:r>
              <a:rPr lang="en-US" sz="2400" dirty="0"/>
              <a:t>Expected frequency in state</a:t>
            </a:r>
            <a:r>
              <a:rPr lang="en-US" sz="2000" dirty="0"/>
              <a:t> </a:t>
            </a:r>
            <a:r>
              <a:rPr lang="en-US" sz="3200" dirty="0" err="1"/>
              <a:t>s</a:t>
            </a:r>
            <a:r>
              <a:rPr lang="en-US" baseline="-16000" dirty="0" err="1"/>
              <a:t>i</a:t>
            </a:r>
            <a:r>
              <a:rPr lang="en-US" dirty="0"/>
              <a:t> </a:t>
            </a:r>
            <a:r>
              <a:rPr lang="en-US" sz="2400" dirty="0"/>
              <a:t>at time</a:t>
            </a:r>
            <a:r>
              <a:rPr lang="en-US" sz="2000" dirty="0"/>
              <a:t> k=1</a:t>
            </a:r>
            <a:r>
              <a:rPr lang="en-US" sz="3200" dirty="0"/>
              <a:t>)</a:t>
            </a:r>
            <a:r>
              <a:rPr lang="en-US" dirty="0"/>
              <a:t>  </a:t>
            </a:r>
            <a:r>
              <a:rPr lang="en-US" sz="3200" dirty="0"/>
              <a:t>=</a:t>
            </a:r>
            <a:r>
              <a:rPr lang="en-US" dirty="0"/>
              <a:t>  </a:t>
            </a:r>
            <a:r>
              <a:rPr lang="en-US" sz="3200" dirty="0">
                <a:sym typeface="Symbol" charset="0"/>
              </a:rPr>
              <a:t>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</a:t>
            </a:r>
            <a:r>
              <a:rPr lang="en-US" dirty="0"/>
              <a:t>. </a:t>
            </a:r>
          </a:p>
        </p:txBody>
      </p: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6248400" y="1066800"/>
            <a:ext cx="2063750" cy="1066800"/>
            <a:chOff x="3936" y="672"/>
            <a:chExt cx="1300" cy="672"/>
          </a:xfrm>
        </p:grpSpPr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936" y="864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368" y="672"/>
              <a:ext cx="86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charset="0"/>
                </a:rPr>
                <a:t></a:t>
              </a:r>
              <a:r>
                <a:rPr lang="en-US" baseline="-25000">
                  <a:sym typeface="Symbol" charset="0"/>
                </a:rPr>
                <a:t>k  </a:t>
              </a:r>
              <a:r>
                <a:rPr lang="en-US" sz="3200">
                  <a:sym typeface="Symbol" charset="0"/>
                </a:rPr>
                <a:t>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(i,j)</a:t>
              </a:r>
            </a:p>
            <a:p>
              <a:r>
                <a:rPr lang="en-US" sz="3200">
                  <a:sym typeface="Symbol" charset="0"/>
                </a:rPr>
                <a:t> </a:t>
              </a:r>
              <a:r>
                <a:rPr lang="en-US" baseline="-25000">
                  <a:sym typeface="Symbol" charset="0"/>
                </a:rPr>
                <a:t>k  </a:t>
              </a:r>
              <a:r>
                <a:rPr lang="en-US" sz="3200">
                  <a:sym typeface="Symbol" charset="0"/>
                </a:rPr>
                <a:t></a:t>
              </a:r>
              <a:r>
                <a:rPr lang="en-US" baseline="-25000">
                  <a:sym typeface="Symbol" charset="0"/>
                </a:rPr>
                <a:t>k</a:t>
              </a:r>
              <a:r>
                <a:rPr lang="en-US">
                  <a:sym typeface="Symbol" charset="0"/>
                </a:rPr>
                <a:t>(i)</a:t>
              </a:r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4320" y="1056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6781800" y="3048000"/>
            <a:ext cx="41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=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7162800" y="2743200"/>
            <a:ext cx="1730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ym typeface="Symbol" charset="0"/>
              </a:rPr>
              <a:t> </a:t>
            </a:r>
            <a:r>
              <a:rPr lang="en-US" baseline="-25000">
                <a:sym typeface="Symbol" charset="0"/>
              </a:rPr>
              <a:t>k  </a:t>
            </a:r>
            <a:r>
              <a:rPr lang="en-US" sz="3200">
                <a:sym typeface="Symbol" charset="0"/>
              </a:rPr>
              <a:t>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(i,j)</a:t>
            </a:r>
          </a:p>
          <a:p>
            <a:r>
              <a:rPr lang="en-US" sz="3200">
                <a:sym typeface="Symbol" charset="0"/>
              </a:rPr>
              <a:t></a:t>
            </a:r>
            <a:r>
              <a:rPr lang="en-US" sz="1600">
                <a:sym typeface="Symbol" charset="0"/>
              </a:rPr>
              <a:t>k,</a:t>
            </a:r>
            <a:r>
              <a:rPr lang="en-US" sz="1600"/>
              <a:t>o</a:t>
            </a:r>
            <a:r>
              <a:rPr lang="en-US" sz="1600" baseline="-16000"/>
              <a:t>k</a:t>
            </a:r>
            <a:r>
              <a:rPr lang="en-US" sz="1600">
                <a:sym typeface="Symbol" charset="0"/>
              </a:rPr>
              <a:t>= </a:t>
            </a:r>
            <a:r>
              <a:rPr lang="en-US" sz="1600"/>
              <a:t>v</a:t>
            </a:r>
            <a:r>
              <a:rPr lang="en-US" sz="1600" baseline="-16000"/>
              <a:t>m</a:t>
            </a:r>
            <a:r>
              <a:rPr lang="en-US" baseline="-25000">
                <a:sym typeface="Symbol" charset="0"/>
              </a:rPr>
              <a:t> </a:t>
            </a:r>
            <a:r>
              <a:rPr lang="en-US" sz="3200">
                <a:sym typeface="Symbol" charset="0"/>
              </a:rPr>
              <a:t></a:t>
            </a:r>
            <a:r>
              <a:rPr lang="en-US" baseline="-25000">
                <a:sym typeface="Symbol" charset="0"/>
              </a:rPr>
              <a:t>k</a:t>
            </a:r>
            <a:r>
              <a:rPr lang="en-US">
                <a:sym typeface="Symbol" charset="0"/>
              </a:rPr>
              <a:t>(i)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7239000" y="33528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97768"/>
            <a:ext cx="83058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Baum-Welch algorithm: </a:t>
            </a:r>
            <a:r>
              <a:rPr lang="en-US" sz="3600" dirty="0" smtClean="0">
                <a:solidFill>
                  <a:schemeClr val="tx1"/>
                </a:solidFill>
              </a:rPr>
              <a:t>Maximization </a:t>
            </a:r>
            <a:r>
              <a:rPr lang="en-US" sz="3600" dirty="0">
                <a:solidFill>
                  <a:schemeClr val="tx1"/>
                </a:solidFill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18320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52" y="18864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Stationary Process/Markov Assumption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Markov Assumption: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depends on some previous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s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First-order Markov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process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P(X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0:t-1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= P(X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t-1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charset="0"/>
                <a:cs typeface="ＭＳ Ｐゴシック" charset="0"/>
              </a:rPr>
              <a:t>kth 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order: depends on previous k time steps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Sensor Markov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assumption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P(E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0:t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,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0:t-1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= 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Assume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stationary process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transition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P(X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t-1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and sensor model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|X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are the same for all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Changes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in the world state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governed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by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 smtClean="0"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ea typeface="ＭＳ Ｐゴシック" charset="0"/>
                <a:cs typeface="ＭＳ Ｐゴシック" charset="0"/>
              </a:rPr>
              <a:t>laws not changing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over time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3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DBN – Special Cases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66075" cy="4114800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Hidden Markov Model (HMMs):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Temporal probabilistic model in which the state of the process 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is described by a single discrete random variable. (The simplest kind of DBN )</a:t>
            </a:r>
          </a:p>
          <a:p>
            <a:pPr marL="447675" indent="-447675" eaLnBrk="1" hangingPunct="1"/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/>
            <a:r>
              <a:rPr lang="en-US" sz="2800" dirty="0" err="1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 Filter Models (KFMs):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Estimate the state of a physical system from noisy observations over time. Also known as linear dynamical systems (LDSs).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7DA03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7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Kalman Filters</a:t>
            </a:r>
          </a:p>
        </p:txBody>
      </p:sp>
      <p:pic>
        <p:nvPicPr>
          <p:cNvPr id="106498" name="Picture 3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0768"/>
            <a:ext cx="8382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0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Updating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Gaussian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Distributions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8546" name="Picture 3" descr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9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Simple 1-D Example</a:t>
            </a:r>
          </a:p>
        </p:txBody>
      </p:sp>
      <p:pic>
        <p:nvPicPr>
          <p:cNvPr id="110594" name="Picture 3" descr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4008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275856" y="6309320"/>
            <a:ext cx="249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s.d</a:t>
            </a:r>
            <a:r>
              <a:rPr lang="de-DE" dirty="0" smtClean="0"/>
              <a:t>.=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2765" y="3789040"/>
            <a:ext cx="205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z1: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General Kalman Update</a:t>
            </a:r>
          </a:p>
        </p:txBody>
      </p:sp>
      <p:pic>
        <p:nvPicPr>
          <p:cNvPr id="112642" name="Picture 3" descr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8760"/>
            <a:ext cx="76962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5638800" y="2133600"/>
            <a:ext cx="2453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 dirty="0" err="1">
                <a:latin typeface="Lucida Grande" charset="0"/>
              </a:rPr>
              <a:t>Left</a:t>
            </a:r>
            <a:r>
              <a:rPr lang="de-DE" sz="1800" dirty="0">
                <a:latin typeface="Lucida Grande" charset="0"/>
              </a:rPr>
              <a:t> </a:t>
            </a:r>
            <a:r>
              <a:rPr lang="de-DE" sz="1800" dirty="0" err="1">
                <a:latin typeface="Lucida Grande" charset="0"/>
              </a:rPr>
              <a:t>for</a:t>
            </a:r>
            <a:r>
              <a:rPr lang="de-DE" sz="1800" dirty="0">
                <a:latin typeface="Lucida Grande" charset="0"/>
              </a:rPr>
              <a:t> </a:t>
            </a:r>
            <a:r>
              <a:rPr lang="de-DE" sz="1800" dirty="0" err="1" smtClean="0">
                <a:latin typeface="Lucida Grande" charset="0"/>
              </a:rPr>
              <a:t>your</a:t>
            </a:r>
            <a:r>
              <a:rPr lang="de-DE" sz="1800" dirty="0" smtClean="0">
                <a:latin typeface="Lucida Grande" charset="0"/>
              </a:rPr>
              <a:t> </a:t>
            </a:r>
            <a:r>
              <a:rPr lang="de-DE" sz="1800" dirty="0" err="1" smtClean="0">
                <a:latin typeface="Lucida Grande" charset="0"/>
              </a:rPr>
              <a:t>studies</a:t>
            </a:r>
            <a:endParaRPr lang="de-DE" sz="1800" dirty="0">
              <a:latin typeface="Lucida Grande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012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2-D Tracking: Filtering</a:t>
            </a:r>
          </a:p>
        </p:txBody>
      </p:sp>
      <p:pic>
        <p:nvPicPr>
          <p:cNvPr id="114690" name="Picture 3" descr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6752"/>
            <a:ext cx="6169025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9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2-D Tracking: Smoothing</a:t>
            </a:r>
          </a:p>
        </p:txBody>
      </p:sp>
      <p:pic>
        <p:nvPicPr>
          <p:cNvPr id="116738" name="Picture 3" descr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96752"/>
            <a:ext cx="6142038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1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Where it breaks</a:t>
            </a:r>
          </a:p>
        </p:txBody>
      </p:sp>
      <p:pic>
        <p:nvPicPr>
          <p:cNvPr id="118786" name="Picture 3" descr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6752"/>
            <a:ext cx="8001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709396" y="2492896"/>
            <a:ext cx="603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 dirty="0">
                <a:latin typeface="+mn-lt"/>
              </a:rPr>
              <a:t>Standard </a:t>
            </a:r>
            <a:r>
              <a:rPr lang="de-DE" sz="1800" i="0" dirty="0" err="1">
                <a:latin typeface="+mn-lt"/>
              </a:rPr>
              <a:t>solution</a:t>
            </a:r>
            <a:r>
              <a:rPr lang="de-DE" sz="1800" i="0" dirty="0">
                <a:latin typeface="+mn-lt"/>
              </a:rPr>
              <a:t>: </a:t>
            </a:r>
            <a:r>
              <a:rPr lang="de-DE" sz="1800" i="0" dirty="0" err="1">
                <a:latin typeface="+mn-lt"/>
              </a:rPr>
              <a:t>switching</a:t>
            </a:r>
            <a:r>
              <a:rPr lang="de-DE" sz="1800" i="0" dirty="0">
                <a:latin typeface="+mn-lt"/>
              </a:rPr>
              <a:t> Kalman </a:t>
            </a:r>
            <a:r>
              <a:rPr lang="de-DE" sz="1800" i="0" dirty="0" err="1">
                <a:latin typeface="+mn-lt"/>
              </a:rPr>
              <a:t>filter</a:t>
            </a:r>
            <a:endParaRPr lang="de-DE" sz="1800" i="0" dirty="0">
              <a:latin typeface="+mn-lt"/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6742113" y="7038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27584" y="5623875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Keeping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of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: Identity </a:t>
            </a:r>
            <a:r>
              <a:rPr lang="de-DE" dirty="0" err="1" smtClean="0"/>
              <a:t>uncertainty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3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Reasoning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over</a:t>
            </a:r>
            <a:r>
              <a:rPr lang="de-DE" sz="2800" b="1" dirty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Sequential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Structures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86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vs. HMMs</a:t>
            </a:r>
          </a:p>
        </p:txBody>
      </p:sp>
      <p:pic>
        <p:nvPicPr>
          <p:cNvPr id="122882" name="Picture 3" descr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9248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304800" y="4388198"/>
            <a:ext cx="317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 i="0">
                <a:latin typeface="+mn-lt"/>
              </a:rPr>
              <a:t>Consider the </a:t>
            </a:r>
            <a:r>
              <a:rPr lang="de-DE" sz="1800" b="1" i="0">
                <a:latin typeface="+mn-lt"/>
              </a:rPr>
              <a:t>transition</a:t>
            </a:r>
            <a:r>
              <a:rPr lang="de-DE" sz="1800" i="0">
                <a:latin typeface="+mn-lt"/>
              </a:rPr>
              <a:t> </a:t>
            </a:r>
            <a:r>
              <a:rPr lang="de-DE" sz="1800" b="1" i="0">
                <a:latin typeface="+mn-lt"/>
              </a:rPr>
              <a:t>model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0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pPr marL="609600" indent="-609600" eaLnBrk="1" hangingPunct="1"/>
            <a:r>
              <a:rPr lang="en-US" sz="2000" dirty="0">
                <a:latin typeface="Lucida Grande" charset="0"/>
                <a:ea typeface="ＭＳ Ｐゴシック" charset="0"/>
                <a:cs typeface="ＭＳ Ｐゴシック" charset="0"/>
              </a:rPr>
              <a:t>There are two possible fixes if the approximation is too inaccurate: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order of the Markov process model. For example, adding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   as a parent of </a:t>
            </a:r>
            <a:r>
              <a:rPr lang="en-US" sz="2000" i="1" dirty="0">
                <a:latin typeface="Lucida Grande" charset="0"/>
                <a:ea typeface="ＭＳ Ｐゴシック" charset="0"/>
              </a:rPr>
              <a:t>        </a:t>
            </a:r>
            <a:r>
              <a:rPr lang="en-US" sz="2000" dirty="0">
                <a:latin typeface="Lucida Grande" charset="0"/>
                <a:ea typeface="ＭＳ Ｐゴシック" charset="0"/>
              </a:rPr>
              <a:t>, which might give slightly more accurate predictions.</a:t>
            </a:r>
          </a:p>
          <a:p>
            <a:pPr marL="982663" lvl="1" indent="-533400" eaLnBrk="1" hangingPunct="1"/>
            <a:r>
              <a:rPr lang="en-US" sz="2000" dirty="0">
                <a:latin typeface="Lucida Grande" charset="0"/>
                <a:ea typeface="ＭＳ Ｐゴシック" charset="0"/>
              </a:rPr>
              <a:t>Increasing the set of state variables. For example, adding</a:t>
            </a:r>
            <a:br>
              <a:rPr lang="en-US" sz="2000" dirty="0">
                <a:latin typeface="Lucida Grande" charset="0"/>
                <a:ea typeface="ＭＳ Ｐゴシック" charset="0"/>
              </a:rPr>
            </a:br>
            <a:r>
              <a:rPr lang="en-US" sz="2000" dirty="0">
                <a:latin typeface="Lucida Grande" charset="0"/>
                <a:ea typeface="ＭＳ Ｐゴシック" charset="0"/>
              </a:rPr>
              <a:t>               to allow to incorporate historical records of rainy seasons, or adding                       ,                  and </a:t>
            </a:r>
            <a:r>
              <a:rPr lang="en-US" sz="2000" i="1" dirty="0">
                <a:latin typeface="Book Antiqua" charset="0"/>
                <a:ea typeface="ＭＳ Ｐゴシック" charset="0"/>
              </a:rPr>
              <a:t>Pressure</a:t>
            </a:r>
            <a:r>
              <a:rPr lang="en-US" sz="2000" dirty="0">
                <a:latin typeface="Lucida Grande" charset="0"/>
                <a:ea typeface="ＭＳ Ｐゴシック" charset="0"/>
              </a:rPr>
              <a:t>                 to allow to use a physical model of rainy conditions.</a:t>
            </a:r>
          </a:p>
          <a:p>
            <a:pPr marL="609600" indent="-609600" eaLnBrk="1" hangingPunct="1">
              <a:buFont typeface="Times" charset="0"/>
              <a:buNone/>
            </a:pPr>
            <a:endParaRPr lang="en-US" sz="20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789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7463468"/>
              </p:ext>
            </p:extLst>
          </p:nvPr>
        </p:nvGraphicFramePr>
        <p:xfrm>
          <a:off x="3627116" y="2264123"/>
          <a:ext cx="819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8" name="Formel" r:id="rId4" imgW="469900" imgH="228600" progId="Equation.3">
                  <p:embed/>
                </p:oleObj>
              </mc:Choice>
              <mc:Fallback>
                <p:oleObj name="Formel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116" y="2264123"/>
                        <a:ext cx="8191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91750582"/>
              </p:ext>
            </p:extLst>
          </p:nvPr>
        </p:nvGraphicFramePr>
        <p:xfrm>
          <a:off x="1466528" y="3216623"/>
          <a:ext cx="9001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9" name="Formel" r:id="rId6" imgW="508000" imgH="228600" progId="Equation.3">
                  <p:embed/>
                </p:oleObj>
              </mc:Choice>
              <mc:Fallback>
                <p:oleObj name="Formel" r:id="rId6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528" y="3216623"/>
                        <a:ext cx="9001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25259"/>
              </p:ext>
            </p:extLst>
          </p:nvPr>
        </p:nvGraphicFramePr>
        <p:xfrm>
          <a:off x="4057328" y="3546823"/>
          <a:ext cx="14478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0" name="Formel" r:id="rId8" imgW="850900" imgH="228600" progId="Equation.3">
                  <p:embed/>
                </p:oleObj>
              </mc:Choice>
              <mc:Fallback>
                <p:oleObj name="Formel" r:id="rId8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328" y="3546823"/>
                        <a:ext cx="14478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07879"/>
              </p:ext>
            </p:extLst>
          </p:nvPr>
        </p:nvGraphicFramePr>
        <p:xfrm>
          <a:off x="8546778" y="3459510"/>
          <a:ext cx="158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1" name="Formel" r:id="rId10" imgW="76200" imgH="228600" progId="Equation.3">
                  <p:embed/>
                </p:oleObj>
              </mc:Choice>
              <mc:Fallback>
                <p:oleObj name="Formel" r:id="rId10" imgW="7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78" y="3459510"/>
                        <a:ext cx="158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59823"/>
              </p:ext>
            </p:extLst>
          </p:nvPr>
        </p:nvGraphicFramePr>
        <p:xfrm>
          <a:off x="5671816" y="3529360"/>
          <a:ext cx="1143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2" name="Formel" r:id="rId12" imgW="647700" imgH="228600" progId="Equation.3">
                  <p:embed/>
                </p:oleObj>
              </mc:Choice>
              <mc:Fallback>
                <p:oleObj name="Formel" r:id="rId12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816" y="3529360"/>
                        <a:ext cx="1143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16385"/>
              </p:ext>
            </p:extLst>
          </p:nvPr>
        </p:nvGraphicFramePr>
        <p:xfrm>
          <a:off x="6252841" y="2259360"/>
          <a:ext cx="700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3" name="Formel" r:id="rId14" imgW="368300" imgH="228600" progId="Equation.3">
                  <p:embed/>
                </p:oleObj>
              </mc:Choice>
              <mc:Fallback>
                <p:oleObj name="Formel" r:id="rId14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841" y="2259360"/>
                        <a:ext cx="7000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2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Learning (1)</a:t>
            </a:r>
            <a:endParaRPr lang="ko-KR" altLang="en-US"/>
          </a:p>
        </p:txBody>
      </p:sp>
      <p:sp>
        <p:nvSpPr>
          <p:cNvPr id="368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The techniques for learning DBN are mostly straightforward extensions of the techniques for learning BNs</a:t>
            </a:r>
          </a:p>
          <a:p>
            <a:r>
              <a:rPr lang="en-US" altLang="ko-KR" sz="1800" dirty="0">
                <a:solidFill>
                  <a:srgbClr val="0B05FF"/>
                </a:solidFill>
              </a:rPr>
              <a:t>Parameter learning</a:t>
            </a:r>
          </a:p>
          <a:p>
            <a:pPr lvl="1"/>
            <a:r>
              <a:rPr lang="en-US" altLang="ko-KR" sz="1600" dirty="0"/>
              <a:t>The transition model P(</a:t>
            </a:r>
            <a:r>
              <a:rPr lang="en-US" altLang="ko-KR" sz="1600" dirty="0" err="1"/>
              <a:t>X</a:t>
            </a:r>
            <a:r>
              <a:rPr lang="en-US" altLang="ko-KR" sz="1600" baseline="-25000" dirty="0" err="1"/>
              <a:t>t</a:t>
            </a:r>
            <a:r>
              <a:rPr lang="en-US" altLang="ko-KR" sz="1600" dirty="0"/>
              <a:t> | X</a:t>
            </a:r>
            <a:r>
              <a:rPr lang="en-US" altLang="ko-KR" sz="1600" baseline="-25000" dirty="0"/>
              <a:t>t-1</a:t>
            </a:r>
            <a:r>
              <a:rPr lang="en-US" altLang="ko-KR" sz="1600" dirty="0"/>
              <a:t>)  / The observation model P(</a:t>
            </a:r>
            <a:r>
              <a:rPr lang="en-US" altLang="ko-KR" sz="1600" dirty="0" err="1"/>
              <a:t>Y</a:t>
            </a:r>
            <a:r>
              <a:rPr lang="en-US" altLang="ko-KR" sz="1600" baseline="-25000" dirty="0" err="1"/>
              <a:t>t</a:t>
            </a:r>
            <a:r>
              <a:rPr lang="en-US" altLang="ko-KR" sz="1600" dirty="0"/>
              <a:t> | </a:t>
            </a:r>
            <a:r>
              <a:rPr lang="en-US" altLang="ko-KR" sz="1600" dirty="0" err="1"/>
              <a:t>X</a:t>
            </a:r>
            <a:r>
              <a:rPr lang="en-US" altLang="ko-KR" sz="1600" baseline="-25000" dirty="0" err="1"/>
              <a:t>t</a:t>
            </a:r>
            <a:r>
              <a:rPr lang="en-US" altLang="ko-KR" sz="1600" dirty="0"/>
              <a:t>) </a:t>
            </a:r>
          </a:p>
          <a:p>
            <a:pPr lvl="1"/>
            <a:r>
              <a:rPr lang="en-US" altLang="ko-KR" sz="1600" dirty="0"/>
              <a:t>Offline learning</a:t>
            </a:r>
          </a:p>
          <a:p>
            <a:pPr lvl="2"/>
            <a:r>
              <a:rPr lang="en-US" altLang="ko-KR" sz="1600" dirty="0"/>
              <a:t>Parameters must be tied across time-slices</a:t>
            </a:r>
          </a:p>
          <a:p>
            <a:pPr lvl="2"/>
            <a:r>
              <a:rPr lang="en-US" altLang="ko-KR" sz="1600" dirty="0"/>
              <a:t>The initial state of the dynamic system can be learned independently of the transition matrix</a:t>
            </a:r>
          </a:p>
          <a:p>
            <a:pPr lvl="1"/>
            <a:r>
              <a:rPr lang="en-US" altLang="ko-KR" sz="1600" dirty="0"/>
              <a:t>Online learning</a:t>
            </a:r>
          </a:p>
          <a:p>
            <a:pPr lvl="2"/>
            <a:r>
              <a:rPr lang="en-US" altLang="ko-KR" sz="1600" dirty="0"/>
              <a:t>Add the parameters to the state space and then do online inference (filtering)</a:t>
            </a:r>
          </a:p>
          <a:p>
            <a:pPr lvl="1"/>
            <a:r>
              <a:rPr lang="en-US" altLang="ko-KR" sz="1600" dirty="0"/>
              <a:t>The usual criterion is maximum-likelihood(ML) </a:t>
            </a:r>
          </a:p>
          <a:p>
            <a:endParaRPr lang="en-US" altLang="ko-KR" sz="1800" dirty="0"/>
          </a:p>
          <a:p>
            <a:r>
              <a:rPr lang="en-US" altLang="ko-KR" sz="1800" dirty="0"/>
              <a:t>The goal of parameter learning is to compute</a:t>
            </a:r>
          </a:p>
          <a:p>
            <a:pPr lvl="1"/>
            <a:r>
              <a:rPr lang="el-GR" altLang="ko-KR" sz="1600" dirty="0"/>
              <a:t>θ</a:t>
            </a:r>
            <a:r>
              <a:rPr lang="en-US" altLang="ko-KR" sz="1600" baseline="30000" dirty="0"/>
              <a:t>*</a:t>
            </a:r>
            <a:r>
              <a:rPr lang="en-US" altLang="ko-KR" sz="1600" baseline="-25000" dirty="0"/>
              <a:t>ML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argmax</a:t>
            </a:r>
            <a:r>
              <a:rPr lang="el-GR" altLang="ko-KR" sz="1600" baseline="-25000" dirty="0"/>
              <a:t>θ</a:t>
            </a:r>
            <a:r>
              <a:rPr lang="en-US" altLang="ko-KR" sz="1600" dirty="0"/>
              <a:t>P( Y|</a:t>
            </a:r>
            <a:r>
              <a:rPr lang="el-GR" altLang="ko-KR" sz="1600" dirty="0"/>
              <a:t> θ</a:t>
            </a:r>
            <a:r>
              <a:rPr lang="en-US" altLang="ko-KR" sz="1600" dirty="0"/>
              <a:t>) = </a:t>
            </a:r>
            <a:r>
              <a:rPr lang="en-US" altLang="ko-KR" sz="1600" dirty="0" err="1"/>
              <a:t>argmax</a:t>
            </a:r>
            <a:r>
              <a:rPr lang="el-GR" altLang="ko-KR" sz="1600" baseline="-25000" dirty="0"/>
              <a:t>θ</a:t>
            </a:r>
            <a:r>
              <a:rPr lang="en-US" altLang="ko-KR" sz="1600" dirty="0"/>
              <a:t>log P( Y|</a:t>
            </a:r>
            <a:r>
              <a:rPr lang="el-GR" altLang="ko-KR" sz="1600" dirty="0"/>
              <a:t> θ</a:t>
            </a:r>
            <a:r>
              <a:rPr lang="en-US" altLang="ko-KR" sz="1600" dirty="0"/>
              <a:t>) </a:t>
            </a:r>
          </a:p>
          <a:p>
            <a:pPr lvl="1"/>
            <a:r>
              <a:rPr lang="el-GR" altLang="ko-KR" sz="1600" dirty="0"/>
              <a:t>θ</a:t>
            </a:r>
            <a:r>
              <a:rPr lang="en-US" altLang="ko-KR" sz="1600" baseline="30000" dirty="0"/>
              <a:t>*</a:t>
            </a:r>
            <a:r>
              <a:rPr lang="en-US" altLang="ko-KR" sz="1600" baseline="-25000" dirty="0"/>
              <a:t>MAP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argmax</a:t>
            </a:r>
            <a:r>
              <a:rPr lang="el-GR" altLang="ko-KR" sz="1600" baseline="-25000" dirty="0"/>
              <a:t>θ</a:t>
            </a:r>
            <a:r>
              <a:rPr lang="en-US" altLang="ko-KR" sz="1600" dirty="0"/>
              <a:t>log P( Y|</a:t>
            </a:r>
            <a:r>
              <a:rPr lang="el-GR" altLang="ko-KR" sz="1600" dirty="0"/>
              <a:t> θ</a:t>
            </a:r>
            <a:r>
              <a:rPr lang="en-US" altLang="ko-KR" sz="1600" dirty="0"/>
              <a:t>) + </a:t>
            </a:r>
            <a:r>
              <a:rPr lang="en-US" altLang="ko-KR" sz="1600" dirty="0" err="1"/>
              <a:t>logP</a:t>
            </a:r>
            <a:r>
              <a:rPr lang="en-US" altLang="ko-KR" sz="1600" dirty="0"/>
              <a:t>(</a:t>
            </a:r>
            <a:r>
              <a:rPr lang="el-GR" altLang="ko-KR" sz="1600" dirty="0"/>
              <a:t>θ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Two standard approaches: gradient ascent and EM(Expectation Maximization)</a:t>
            </a:r>
          </a:p>
        </p:txBody>
      </p:sp>
      <p:sp>
        <p:nvSpPr>
          <p:cNvPr id="36868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9pPr>
          </a:lstStyle>
          <a:p>
            <a:pPr eaLnBrk="1" hangingPunct="1"/>
            <a:fld id="{DF05595E-5AFE-3A41-B107-1A35C29379F7}" type="slidenum">
              <a:rPr kumimoji="0" lang="en-US" altLang="ko-KR" sz="1200">
                <a:latin typeface="굴림" charset="-127"/>
              </a:rPr>
              <a:pPr eaLnBrk="1" hangingPunct="1"/>
              <a:t>120</a:t>
            </a:fld>
            <a:r>
              <a:rPr kumimoji="0" lang="en-US" altLang="ko-KR" sz="1200">
                <a:latin typeface="굴림" charset="-127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7068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Learning (2)</a:t>
            </a:r>
            <a:endParaRPr lang="ko-KR" altLang="en-US"/>
          </a:p>
        </p:txBody>
      </p:sp>
      <p:sp>
        <p:nvSpPr>
          <p:cNvPr id="3789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solidFill>
                  <a:srgbClr val="0B05FF"/>
                </a:solidFill>
              </a:rPr>
              <a:t>Structure learning</a:t>
            </a:r>
          </a:p>
          <a:p>
            <a:pPr lvl="1"/>
            <a:r>
              <a:rPr lang="en-US" altLang="ko-KR" sz="1800" dirty="0"/>
              <a:t>I</a:t>
            </a:r>
            <a:r>
              <a:rPr lang="en-US" altLang="ko-KR" sz="1800" dirty="0" smtClean="0"/>
              <a:t>ntra-slice connectivity: Structural EM</a:t>
            </a:r>
            <a:endParaRPr lang="en-US" altLang="ko-KR" sz="1800" dirty="0"/>
          </a:p>
          <a:p>
            <a:pPr lvl="1"/>
            <a:r>
              <a:rPr lang="en-US" altLang="ko-KR" sz="1800" dirty="0"/>
              <a:t>I</a:t>
            </a:r>
            <a:r>
              <a:rPr lang="en-US" altLang="ko-KR" sz="1800" dirty="0" smtClean="0"/>
              <a:t>nter-slice connectivity: </a:t>
            </a:r>
            <a:br>
              <a:rPr lang="en-US" altLang="ko-KR" sz="1800" dirty="0" smtClean="0"/>
            </a:br>
            <a:r>
              <a:rPr lang="en-US" altLang="ko-KR" sz="1800" dirty="0" smtClean="0"/>
              <a:t>For </a:t>
            </a:r>
            <a:r>
              <a:rPr lang="en-US" altLang="ko-KR" sz="1800" dirty="0"/>
              <a:t>each node in slice t, we must choose its parents from slice </a:t>
            </a:r>
            <a:r>
              <a:rPr lang="en-US" altLang="ko-KR" sz="1800" dirty="0" smtClean="0"/>
              <a:t>t-1</a:t>
            </a:r>
          </a:p>
          <a:p>
            <a:pPr lvl="1"/>
            <a:r>
              <a:rPr lang="en-US" altLang="ko-KR" sz="1800" dirty="0" smtClean="0"/>
              <a:t>Given structure is unrolled to a certain extent, </a:t>
            </a:r>
            <a:br>
              <a:rPr lang="en-US" altLang="ko-KR" sz="1800" dirty="0" smtClean="0"/>
            </a:br>
            <a:r>
              <a:rPr lang="en-US" altLang="ko-KR" sz="1800" dirty="0" smtClean="0"/>
              <a:t>the inter-slice connectivity is identical for all pairs of slices: </a:t>
            </a:r>
          </a:p>
          <a:p>
            <a:pPr lvl="2"/>
            <a:r>
              <a:rPr lang="en-US" altLang="ko-KR" sz="1600" dirty="0" smtClean="0"/>
              <a:t>Constraints on Structural EM</a:t>
            </a:r>
            <a:endParaRPr lang="en-US" altLang="ko-KR" sz="1600" dirty="0"/>
          </a:p>
        </p:txBody>
      </p:sp>
      <p:sp>
        <p:nvSpPr>
          <p:cNvPr id="37892" name="슬라이드 번호 개체 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Y헤드라인M" charset="0"/>
                <a:ea typeface="굴림" charset="-127"/>
              </a:defRPr>
            </a:lvl9pPr>
          </a:lstStyle>
          <a:p>
            <a:pPr eaLnBrk="1" hangingPunct="1"/>
            <a:fld id="{01DF6E61-E9B6-1442-8251-807C02AE2001}" type="slidenum">
              <a:rPr kumimoji="0" lang="en-US" altLang="ko-KR" sz="1200">
                <a:latin typeface="굴림" charset="-127"/>
              </a:rPr>
              <a:pPr eaLnBrk="1" hangingPunct="1"/>
              <a:t>121</a:t>
            </a:fld>
            <a:r>
              <a:rPr kumimoji="0" lang="en-US" altLang="ko-KR" sz="1200">
                <a:latin typeface="굴림" charset="-127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962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444" y="260648"/>
            <a:ext cx="8229600" cy="503238"/>
          </a:xfrm>
        </p:spPr>
        <p:txBody>
          <a:bodyPr/>
          <a:lstStyle/>
          <a:p>
            <a:pPr eaLnBrk="1" hangingPunct="1"/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Constructing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 Dynamic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Bayesian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Networks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20834" name="Picture 3" descr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1" y="1527373"/>
            <a:ext cx="8153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feld 1"/>
          <p:cNvSpPr txBox="1">
            <a:spLocks noChangeArrowheads="1"/>
          </p:cNvSpPr>
          <p:nvPr/>
        </p:nvSpPr>
        <p:spPr bwMode="auto">
          <a:xfrm>
            <a:off x="4139952" y="5559623"/>
            <a:ext cx="4775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 dirty="0" err="1">
                <a:latin typeface="+mn-lt"/>
              </a:rPr>
              <a:t>Battery-powered</a:t>
            </a:r>
            <a:r>
              <a:rPr lang="de-DE" i="0" dirty="0">
                <a:latin typeface="+mn-lt"/>
              </a:rPr>
              <a:t> </a:t>
            </a:r>
            <a:r>
              <a:rPr lang="de-DE" i="0" dirty="0" err="1" smtClean="0">
                <a:latin typeface="+mn-lt"/>
              </a:rPr>
              <a:t>robot</a:t>
            </a:r>
            <a:r>
              <a:rPr lang="de-DE" i="0" dirty="0" smtClean="0">
                <a:latin typeface="+mn-lt"/>
              </a:rPr>
              <a:t> on x-</a:t>
            </a:r>
            <a:r>
              <a:rPr lang="de-DE" i="0" dirty="0" err="1" smtClean="0">
                <a:latin typeface="+mn-lt"/>
              </a:rPr>
              <a:t>y</a:t>
            </a:r>
            <a:r>
              <a:rPr lang="de-DE" i="0" dirty="0">
                <a:latin typeface="+mn-lt"/>
              </a:rPr>
              <a:t> </a:t>
            </a:r>
            <a:r>
              <a:rPr lang="de-DE" i="0" dirty="0" smtClean="0">
                <a:latin typeface="+mn-lt"/>
              </a:rPr>
              <a:t>plane</a:t>
            </a:r>
          </a:p>
          <a:p>
            <a:r>
              <a:rPr lang="de-DE" b="1" i="0" dirty="0" err="1" smtClean="0">
                <a:latin typeface="+mn-lt"/>
              </a:rPr>
              <a:t>X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 = (</a:t>
            </a:r>
            <a:r>
              <a:rPr lang="de-DE" i="0" dirty="0" err="1" smtClean="0">
                <a:latin typeface="+mn-lt"/>
              </a:rPr>
              <a:t>X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, </a:t>
            </a:r>
            <a:r>
              <a:rPr lang="de-DE" i="0" dirty="0" err="1" smtClean="0">
                <a:latin typeface="+mn-lt"/>
              </a:rPr>
              <a:t>Y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), </a:t>
            </a:r>
            <a:r>
              <a:rPr lang="de-DE" b="1" i="0" dirty="0" err="1" smtClean="0">
                <a:latin typeface="+mn-lt"/>
              </a:rPr>
              <a:t>Z</a:t>
            </a:r>
            <a:r>
              <a:rPr lang="de-DE" i="0" baseline="-25000" dirty="0" err="1" smtClean="0">
                <a:latin typeface="+mn-lt"/>
              </a:rPr>
              <a:t>t</a:t>
            </a:r>
            <a:r>
              <a:rPr lang="de-DE" i="0" dirty="0" smtClean="0">
                <a:latin typeface="+mn-lt"/>
              </a:rPr>
              <a:t> = </a:t>
            </a:r>
            <a:r>
              <a:rPr lang="de-DE" i="0" dirty="0" err="1" smtClean="0">
                <a:latin typeface="+mn-lt"/>
              </a:rPr>
              <a:t>measurements</a:t>
            </a:r>
            <a:endParaRPr lang="en-US" i="0" dirty="0">
              <a:latin typeface="+mn-lt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0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transient failure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62928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40" y="4714850"/>
            <a:ext cx="449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3568" y="1228690"/>
            <a:ext cx="765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For simplicity we assume that BMeter</a:t>
            </a:r>
            <a:r>
              <a:rPr lang="en-US" sz="2000" baseline="-25000" smtClean="0"/>
              <a:t>t</a:t>
            </a:r>
            <a:r>
              <a:rPr lang="en-US" sz="2000" smtClean="0"/>
              <a:t> and Battery</a:t>
            </a:r>
            <a:r>
              <a:rPr lang="en-US" sz="2000" baseline="-25000" smtClean="0"/>
              <a:t>t</a:t>
            </a:r>
            <a:r>
              <a:rPr lang="en-US" sz="2000" smtClean="0"/>
              <a:t> are taken from 0..5.</a:t>
            </a:r>
            <a:endParaRPr lang="en-US" sz="2000"/>
          </a:p>
        </p:txBody>
      </p:sp>
      <p:sp>
        <p:nvSpPr>
          <p:cNvPr id="3" name="Textfeld 2"/>
          <p:cNvSpPr txBox="1"/>
          <p:nvPr/>
        </p:nvSpPr>
        <p:spPr>
          <a:xfrm>
            <a:off x="1115616" y="4307379"/>
            <a:ext cx="300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</a:t>
            </a:r>
            <a:r>
              <a:rPr lang="en-US" dirty="0" err="1" smtClean="0"/>
              <a:t>gaussian</a:t>
            </a:r>
            <a:r>
              <a:rPr lang="en-US" dirty="0" smtClean="0"/>
              <a:t> error model</a:t>
            </a:r>
          </a:p>
          <a:p>
            <a:r>
              <a:rPr lang="en-US" dirty="0" smtClean="0"/>
              <a:t>produces “overreaction“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427984" y="4307379"/>
            <a:ext cx="402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 transient failure model required: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DBNs persistent failure</a:t>
            </a: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124</a:t>
            </a:fld>
            <a:endParaRPr lang="de-DE" dirty="0"/>
          </a:p>
        </p:txBody>
      </p:sp>
      <p:pic>
        <p:nvPicPr>
          <p:cNvPr id="2" name="Bild 1" descr="SKM_C364e151202131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0420" y="-726044"/>
            <a:ext cx="3024336" cy="74459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4797152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variable required: </a:t>
            </a:r>
            <a:r>
              <a:rPr lang="en-US" dirty="0" err="1" smtClean="0"/>
              <a:t>BMBroken</a:t>
            </a:r>
            <a:r>
              <a:rPr lang="en-US" baseline="-25000" dirty="0" err="1" smtClean="0"/>
              <a:t>t</a:t>
            </a:r>
            <a:endParaRPr lang="en-US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788024" y="4797152"/>
            <a:ext cx="4178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: transient </a:t>
            </a:r>
            <a:r>
              <a:rPr lang="de-DE" dirty="0" err="1" smtClean="0"/>
              <a:t>failure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different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sequences</a:t>
            </a:r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: persistent </a:t>
            </a:r>
            <a:r>
              <a:rPr lang="de-DE" dirty="0" err="1" smtClean="0"/>
              <a:t>failure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different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sequences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3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DBN pattern structures?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</a:t>
            </a:r>
          </a:p>
          <a:p>
            <a:r>
              <a:rPr lang="en-US" dirty="0" smtClean="0"/>
              <a:t>Need “deep” domain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Recap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: </a:t>
            </a:r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Exact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Inference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in DBNs</a:t>
            </a:r>
          </a:p>
        </p:txBody>
      </p:sp>
      <p:pic>
        <p:nvPicPr>
          <p:cNvPr id="132098" name="Picture 3" descr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744"/>
            <a:ext cx="8077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695325" y="4808761"/>
            <a:ext cx="4524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+mn-lt"/>
              </a:rPr>
              <a:t>d = possible values for variables</a:t>
            </a:r>
            <a:br>
              <a:rPr lang="en-US" sz="1800" i="0" dirty="0">
                <a:solidFill>
                  <a:srgbClr val="000000"/>
                </a:solidFill>
                <a:latin typeface="+mn-lt"/>
              </a:rPr>
            </a:br>
            <a:r>
              <a:rPr lang="en-US" sz="1800" i="0" dirty="0">
                <a:solidFill>
                  <a:srgbClr val="000000"/>
                </a:solidFill>
                <a:latin typeface="+mn-lt"/>
              </a:rPr>
              <a:t>n = number of states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076056" y="4581128"/>
            <a:ext cx="330993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Example:</a:t>
            </a:r>
            <a:br>
              <a:rPr lang="en-US" sz="1800" i="0" dirty="0" smtClean="0">
                <a:solidFill>
                  <a:srgbClr val="000000"/>
                </a:solidFill>
                <a:latin typeface="+mn-lt"/>
              </a:rPr>
            </a:b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20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state variables </a:t>
            </a: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with 4 values each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1800" i="0" dirty="0">
                <a:solidFill>
                  <a:srgbClr val="000000"/>
                </a:solidFill>
                <a:latin typeface="+mn-lt"/>
              </a:rPr>
            </a:b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means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1800" i="0" baseline="33000" dirty="0">
                <a:solidFill>
                  <a:srgbClr val="000000"/>
                </a:solidFill>
                <a:latin typeface="+mn-lt"/>
              </a:rPr>
              <a:t>20+1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=4.398.046.511.104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126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993851" y="1173662"/>
            <a:ext cx="1614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whole</a:t>
            </a:r>
            <a:r>
              <a:rPr lang="de-DE" sz="1600" dirty="0" smtClean="0"/>
              <a:t> BN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651788" y="5589240"/>
            <a:ext cx="674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Employ forward chaining (constant per time update but exponential </a:t>
            </a:r>
            <a:br>
              <a:rPr lang="en-US" smtClean="0"/>
            </a:br>
            <a:r>
              <a:rPr lang="en-US" smtClean="0"/>
              <a:t>in the number of variables per state)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Inference: Algorithms</a:t>
            </a:r>
            <a:endParaRPr lang="ko-KR" altLang="en-US"/>
          </a:p>
        </p:txBody>
      </p:sp>
      <p:sp>
        <p:nvSpPr>
          <p:cNvPr id="3481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/>
              <a:t>Exact Inference algorithms</a:t>
            </a:r>
          </a:p>
          <a:p>
            <a:pPr lvl="1"/>
            <a:r>
              <a:rPr lang="en-US" altLang="ko-KR" sz="1800" dirty="0"/>
              <a:t>Forwards-backwards smoothing algorithm (on any discrete-state DBN)</a:t>
            </a:r>
          </a:p>
          <a:p>
            <a:pPr lvl="1"/>
            <a:r>
              <a:rPr lang="en-US" altLang="ko-KR" sz="1800" dirty="0" err="1"/>
              <a:t>Kalman</a:t>
            </a:r>
            <a:r>
              <a:rPr lang="en-US" altLang="ko-KR" sz="1800" dirty="0"/>
              <a:t> filtering and </a:t>
            </a:r>
            <a:r>
              <a:rPr lang="en-US" altLang="ko-KR" sz="1800" dirty="0" smtClean="0"/>
              <a:t>smoothing (for continuous variables)</a:t>
            </a:r>
            <a:endParaRPr lang="en-US" altLang="ko-KR" sz="1800" dirty="0"/>
          </a:p>
          <a:p>
            <a:pPr lvl="1"/>
            <a:r>
              <a:rPr lang="en-US" altLang="ko-KR" sz="1800" dirty="0" smtClean="0"/>
              <a:t>The </a:t>
            </a:r>
            <a:r>
              <a:rPr lang="en-US" altLang="ko-KR" sz="1800" dirty="0" smtClean="0">
                <a:solidFill>
                  <a:srgbClr val="0B05FF"/>
                </a:solidFill>
              </a:rPr>
              <a:t>Frontier Algorithm </a:t>
            </a:r>
            <a:r>
              <a:rPr lang="en-US" altLang="ko-KR" sz="1800" dirty="0"/>
              <a:t>(sweep a Markov blanket, the frontier set F, across the DBN, first forwards and then backwards)</a:t>
            </a:r>
          </a:p>
          <a:p>
            <a:pPr lvl="1"/>
            <a:r>
              <a:rPr lang="en-US" altLang="ko-KR" sz="1800" dirty="0"/>
              <a:t>The </a:t>
            </a:r>
            <a:r>
              <a:rPr lang="en-US" altLang="ko-KR" sz="1800" dirty="0" smtClean="0">
                <a:solidFill>
                  <a:srgbClr val="0B05FF"/>
                </a:solidFill>
              </a:rPr>
              <a:t>Interface Algorithm </a:t>
            </a:r>
            <a:r>
              <a:rPr lang="en-US" altLang="ko-KR" sz="1800" dirty="0"/>
              <a:t>(use only the set of nodes with outgoing arcs to the next time slice to d-separate the past from the future</a:t>
            </a:r>
            <a:r>
              <a:rPr lang="en-US" altLang="ko-KR" sz="1800" dirty="0" smtClean="0"/>
              <a:t>)</a:t>
            </a:r>
            <a:endParaRPr lang="en-US" altLang="ko-KR" sz="2000" dirty="0"/>
          </a:p>
          <a:p>
            <a:r>
              <a:rPr lang="en-US" altLang="ko-KR" sz="2000" dirty="0"/>
              <a:t>Approximate algorithms:</a:t>
            </a:r>
          </a:p>
          <a:p>
            <a:pPr lvl="1"/>
            <a:r>
              <a:rPr lang="en-US" altLang="ko-KR" sz="1800" dirty="0"/>
              <a:t>The </a:t>
            </a:r>
            <a:r>
              <a:rPr lang="en-US" altLang="ko-KR" sz="1800" dirty="0" err="1">
                <a:solidFill>
                  <a:srgbClr val="0B05FF"/>
                </a:solidFill>
              </a:rPr>
              <a:t>Boyen-Koller</a:t>
            </a:r>
            <a:r>
              <a:rPr lang="en-US" altLang="ko-KR" sz="1800" dirty="0">
                <a:solidFill>
                  <a:srgbClr val="0B05FF"/>
                </a:solidFill>
              </a:rPr>
              <a:t> </a:t>
            </a:r>
            <a:r>
              <a:rPr lang="en-US" altLang="ko-KR" sz="1800" dirty="0"/>
              <a:t>(BK) algorithm (approximate the joint distribution over the interface as a product of </a:t>
            </a:r>
            <a:r>
              <a:rPr lang="en-US" altLang="ko-KR" sz="1800" dirty="0" err="1"/>
              <a:t>marginals</a:t>
            </a:r>
            <a:r>
              <a:rPr lang="en-US" altLang="ko-KR" sz="1800" dirty="0"/>
              <a:t>)</a:t>
            </a:r>
          </a:p>
          <a:p>
            <a:pPr lvl="1"/>
            <a:r>
              <a:rPr lang="en-US" altLang="ko-KR" sz="1800" dirty="0">
                <a:solidFill>
                  <a:srgbClr val="0B05FF"/>
                </a:solidFill>
              </a:rPr>
              <a:t>Factored </a:t>
            </a:r>
            <a:r>
              <a:rPr lang="en-US" altLang="ko-KR" sz="1800" dirty="0" smtClean="0">
                <a:solidFill>
                  <a:srgbClr val="0B05FF"/>
                </a:solidFill>
              </a:rPr>
              <a:t>Frontier </a:t>
            </a:r>
            <a:r>
              <a:rPr lang="en-US" altLang="ko-KR" sz="1800" dirty="0"/>
              <a:t>(FF) </a:t>
            </a:r>
            <a:r>
              <a:rPr lang="en-US" altLang="ko-KR" sz="1800" dirty="0" smtClean="0"/>
              <a:t>Algorithm </a:t>
            </a:r>
            <a:r>
              <a:rPr lang="en-US" altLang="ko-KR" sz="1800" dirty="0"/>
              <a:t>/ Loopy propagation algorithm (LBP)</a:t>
            </a:r>
          </a:p>
          <a:p>
            <a:pPr lvl="1"/>
            <a:r>
              <a:rPr lang="en-US" altLang="ko-KR" sz="1800" dirty="0" smtClean="0"/>
              <a:t>Stochastic </a:t>
            </a:r>
            <a:r>
              <a:rPr lang="en-US" altLang="ko-KR" sz="1800" dirty="0"/>
              <a:t>sampling algorithm: </a:t>
            </a:r>
          </a:p>
          <a:p>
            <a:pPr lvl="2"/>
            <a:r>
              <a:rPr lang="en-US" altLang="ko-KR" sz="1800" dirty="0"/>
              <a:t>Importance sampling or </a:t>
            </a:r>
            <a:r>
              <a:rPr lang="en-US" altLang="ko-KR" sz="1800" dirty="0">
                <a:solidFill>
                  <a:srgbClr val="0B05FF"/>
                </a:solidFill>
              </a:rPr>
              <a:t>MCMC</a:t>
            </a:r>
            <a:r>
              <a:rPr lang="en-US" altLang="ko-KR" sz="1800" dirty="0"/>
              <a:t> (offline inference)</a:t>
            </a:r>
          </a:p>
          <a:p>
            <a:pPr lvl="2"/>
            <a:r>
              <a:rPr lang="en-US" altLang="ko-KR" sz="1800" dirty="0">
                <a:solidFill>
                  <a:srgbClr val="0B05FF"/>
                </a:solidFill>
              </a:rPr>
              <a:t>Particle filtering </a:t>
            </a:r>
            <a:r>
              <a:rPr lang="en-US" altLang="ko-KR" sz="1800" dirty="0"/>
              <a:t>(PF) (online)</a:t>
            </a:r>
          </a:p>
        </p:txBody>
      </p:sp>
    </p:spTree>
    <p:extLst>
      <p:ext uri="{BB962C8B-B14F-4D97-AF65-F5344CB8AC3E}">
        <p14:creationId xmlns:p14="http://schemas.microsoft.com/office/powerpoint/2010/main" val="19688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 in DBNs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Central idea:</a:t>
            </a:r>
          </a:p>
          <a:p>
            <a:r>
              <a:rPr lang="en-US" dirty="0" smtClean="0"/>
              <a:t>Create N initial-state examples (from prior </a:t>
            </a:r>
            <a:r>
              <a:rPr lang="en-US" dirty="0" err="1" smtClean="0"/>
              <a:t>dist</a:t>
            </a:r>
            <a:r>
              <a:rPr lang="en-US" dirty="0" smtClean="0"/>
              <a:t> P(</a:t>
            </a:r>
            <a:r>
              <a:rPr lang="en-US" b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Based on the transition model, each sample is propagated forward by sampling the next state value </a:t>
            </a:r>
            <a:br>
              <a:rPr lang="en-US" dirty="0" smtClean="0"/>
            </a:br>
            <a:r>
              <a:rPr lang="en-US" b="1" dirty="0" smtClean="0"/>
              <a:t>x</a:t>
            </a:r>
            <a:r>
              <a:rPr lang="en-US" baseline="-25000" dirty="0" smtClean="0"/>
              <a:t>t+1</a:t>
            </a:r>
            <a:r>
              <a:rPr lang="en-US" dirty="0" smtClean="0"/>
              <a:t> given the current value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Each sample is weighted by the likelihood it assigns to the new evidence P(</a:t>
            </a:r>
            <a:r>
              <a:rPr lang="en-US" b="1" dirty="0" smtClean="0"/>
              <a:t>e</a:t>
            </a:r>
            <a:r>
              <a:rPr lang="en-US" baseline="-25000" dirty="0" smtClean="0"/>
              <a:t>t+1</a:t>
            </a:r>
            <a:r>
              <a:rPr lang="en-US" dirty="0" smtClean="0"/>
              <a:t> | </a:t>
            </a:r>
            <a:r>
              <a:rPr lang="en-US" b="1" dirty="0" smtClean="0"/>
              <a:t>x</a:t>
            </a:r>
            <a:r>
              <a:rPr lang="en-US" baseline="-25000" dirty="0" smtClean="0"/>
              <a:t>t+1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Resample to generate new population of N samples</a:t>
            </a:r>
          </a:p>
          <a:p>
            <a:r>
              <a:rPr lang="en-US" dirty="0" smtClean="0"/>
              <a:t>Select new sample based on its weight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Samples are called particles (</a:t>
            </a:r>
            <a:r>
              <a:rPr lang="en-US" dirty="0" smtClean="0">
                <a:sym typeface="Wingdings"/>
              </a:rPr>
              <a:t> Particle Filtering)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49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Particle Filtering</a:t>
            </a:r>
          </a:p>
        </p:txBody>
      </p:sp>
      <p:pic>
        <p:nvPicPr>
          <p:cNvPr id="136194" name="Picture 3" descr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4744"/>
            <a:ext cx="8001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0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Dynamic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Bayesian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Network</a:t>
            </a: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1219200" y="1981200"/>
            <a:ext cx="6553200" cy="914400"/>
            <a:chOff x="768" y="1248"/>
            <a:chExt cx="4128" cy="576"/>
          </a:xfrm>
        </p:grpSpPr>
        <p:sp>
          <p:nvSpPr>
            <p:cNvPr id="35873" name="Oval 5"/>
            <p:cNvSpPr>
              <a:spLocks noChangeArrowheads="1"/>
            </p:cNvSpPr>
            <p:nvPr/>
          </p:nvSpPr>
          <p:spPr bwMode="auto">
            <a:xfrm>
              <a:off x="2592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Oval 6"/>
            <p:cNvSpPr>
              <a:spLocks noChangeArrowheads="1"/>
            </p:cNvSpPr>
            <p:nvPr/>
          </p:nvSpPr>
          <p:spPr bwMode="auto">
            <a:xfrm>
              <a:off x="3360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Oval 7"/>
            <p:cNvSpPr>
              <a:spLocks noChangeArrowheads="1"/>
            </p:cNvSpPr>
            <p:nvPr/>
          </p:nvSpPr>
          <p:spPr bwMode="auto">
            <a:xfrm>
              <a:off x="1824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Oval 8"/>
            <p:cNvSpPr>
              <a:spLocks noChangeArrowheads="1"/>
            </p:cNvSpPr>
            <p:nvPr/>
          </p:nvSpPr>
          <p:spPr bwMode="auto">
            <a:xfrm>
              <a:off x="1056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77" name="Oval 9"/>
            <p:cNvSpPr>
              <a:spLocks noChangeArrowheads="1"/>
            </p:cNvSpPr>
            <p:nvPr/>
          </p:nvSpPr>
          <p:spPr bwMode="auto">
            <a:xfrm>
              <a:off x="4128" y="12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10"/>
            <p:cNvSpPr>
              <a:spLocks noChangeShapeType="1"/>
            </p:cNvSpPr>
            <p:nvPr/>
          </p:nvSpPr>
          <p:spPr bwMode="auto">
            <a:xfrm>
              <a:off x="768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9" name="Line 11"/>
            <p:cNvSpPr>
              <a:spLocks noChangeShapeType="1"/>
            </p:cNvSpPr>
            <p:nvPr/>
          </p:nvSpPr>
          <p:spPr bwMode="auto">
            <a:xfrm>
              <a:off x="163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0" name="Line 12"/>
            <p:cNvSpPr>
              <a:spLocks noChangeShapeType="1"/>
            </p:cNvSpPr>
            <p:nvPr/>
          </p:nvSpPr>
          <p:spPr bwMode="auto">
            <a:xfrm>
              <a:off x="240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1" name="Line 13"/>
            <p:cNvSpPr>
              <a:spLocks noChangeShapeType="1"/>
            </p:cNvSpPr>
            <p:nvPr/>
          </p:nvSpPr>
          <p:spPr bwMode="auto">
            <a:xfrm>
              <a:off x="316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2" name="Line 14"/>
            <p:cNvSpPr>
              <a:spLocks noChangeShapeType="1"/>
            </p:cNvSpPr>
            <p:nvPr/>
          </p:nvSpPr>
          <p:spPr bwMode="auto">
            <a:xfrm>
              <a:off x="393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83" name="Line 15"/>
            <p:cNvSpPr>
              <a:spLocks noChangeShapeType="1"/>
            </p:cNvSpPr>
            <p:nvPr/>
          </p:nvSpPr>
          <p:spPr bwMode="auto">
            <a:xfrm>
              <a:off x="4704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84" name="Object 7"/>
            <p:cNvGraphicFramePr>
              <a:graphicFrameLocks noChangeAspect="1"/>
            </p:cNvGraphicFramePr>
            <p:nvPr/>
          </p:nvGraphicFramePr>
          <p:xfrm>
            <a:off x="1104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2" name="Ecuación" r:id="rId4" imgW="304800" imgH="228600" progId="Equation.3">
                    <p:embed/>
                  </p:oleObj>
                </mc:Choice>
                <mc:Fallback>
                  <p:oleObj name="Ecuación" r:id="rId4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5" name="Object 8"/>
            <p:cNvGraphicFramePr>
              <a:graphicFrameLocks noChangeAspect="1"/>
            </p:cNvGraphicFramePr>
            <p:nvPr/>
          </p:nvGraphicFramePr>
          <p:xfrm>
            <a:off x="1900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3" name="Ecuación" r:id="rId6" imgW="292100" imgH="228600" progId="Equation.3">
                    <p:embed/>
                  </p:oleObj>
                </mc:Choice>
                <mc:Fallback>
                  <p:oleObj name="Ecuación" r:id="rId6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6" name="Object 9"/>
            <p:cNvGraphicFramePr>
              <a:graphicFrameLocks noChangeAspect="1"/>
            </p:cNvGraphicFramePr>
            <p:nvPr/>
          </p:nvGraphicFramePr>
          <p:xfrm>
            <a:off x="4176" y="1344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4" name="Ecuación" r:id="rId8" imgW="304800" imgH="228600" progId="Equation.3">
                    <p:embed/>
                  </p:oleObj>
                </mc:Choice>
                <mc:Fallback>
                  <p:oleObj name="Ecuación" r:id="rId8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344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7" name="Object 10"/>
            <p:cNvGraphicFramePr>
              <a:graphicFrameLocks noChangeAspect="1"/>
            </p:cNvGraphicFramePr>
            <p:nvPr/>
          </p:nvGraphicFramePr>
          <p:xfrm>
            <a:off x="3436" y="1344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5" name="Ecuación" r:id="rId10" imgW="292100" imgH="228600" progId="Equation.3">
                    <p:embed/>
                  </p:oleObj>
                </mc:Choice>
                <mc:Fallback>
                  <p:oleObj name="Ecuación" r:id="rId10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1344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88" name="Object 11"/>
            <p:cNvGraphicFramePr>
              <a:graphicFrameLocks noChangeAspect="1"/>
            </p:cNvGraphicFramePr>
            <p:nvPr/>
          </p:nvGraphicFramePr>
          <p:xfrm>
            <a:off x="2717" y="1344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6" name="Ecuación" r:id="rId12" imgW="203200" imgH="228600" progId="Equation.3">
                    <p:embed/>
                  </p:oleObj>
                </mc:Choice>
                <mc:Fallback>
                  <p:oleObj name="Ecuación" r:id="rId12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" y="1344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844" name="Group 21"/>
          <p:cNvGrpSpPr>
            <a:grpSpLocks/>
          </p:cNvGrpSpPr>
          <p:nvPr/>
        </p:nvGrpSpPr>
        <p:grpSpPr bwMode="auto">
          <a:xfrm>
            <a:off x="1219200" y="4267200"/>
            <a:ext cx="6858000" cy="1447800"/>
            <a:chOff x="768" y="2688"/>
            <a:chExt cx="4320" cy="912"/>
          </a:xfrm>
        </p:grpSpPr>
        <p:sp>
          <p:nvSpPr>
            <p:cNvPr id="35847" name="Oval 22"/>
            <p:cNvSpPr>
              <a:spLocks noChangeArrowheads="1"/>
            </p:cNvSpPr>
            <p:nvPr/>
          </p:nvSpPr>
          <p:spPr bwMode="auto">
            <a:xfrm>
              <a:off x="2640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Oval 23"/>
            <p:cNvSpPr>
              <a:spLocks noChangeArrowheads="1"/>
            </p:cNvSpPr>
            <p:nvPr/>
          </p:nvSpPr>
          <p:spPr bwMode="auto">
            <a:xfrm>
              <a:off x="3408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Oval 24"/>
            <p:cNvSpPr>
              <a:spLocks noChangeArrowheads="1"/>
            </p:cNvSpPr>
            <p:nvPr/>
          </p:nvSpPr>
          <p:spPr bwMode="auto">
            <a:xfrm>
              <a:off x="1872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Oval 25"/>
            <p:cNvSpPr>
              <a:spLocks noChangeArrowheads="1"/>
            </p:cNvSpPr>
            <p:nvPr/>
          </p:nvSpPr>
          <p:spPr bwMode="auto">
            <a:xfrm>
              <a:off x="1104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 i="0"/>
            </a:p>
          </p:txBody>
        </p:sp>
        <p:sp>
          <p:nvSpPr>
            <p:cNvPr id="35851" name="Oval 26"/>
            <p:cNvSpPr>
              <a:spLocks noChangeArrowheads="1"/>
            </p:cNvSpPr>
            <p:nvPr/>
          </p:nvSpPr>
          <p:spPr bwMode="auto">
            <a:xfrm>
              <a:off x="4176" y="3024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27"/>
            <p:cNvSpPr>
              <a:spLocks noChangeShapeType="1"/>
            </p:cNvSpPr>
            <p:nvPr/>
          </p:nvSpPr>
          <p:spPr bwMode="auto">
            <a:xfrm>
              <a:off x="816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3" name="Line 28"/>
            <p:cNvSpPr>
              <a:spLocks noChangeShapeType="1"/>
            </p:cNvSpPr>
            <p:nvPr/>
          </p:nvSpPr>
          <p:spPr bwMode="auto">
            <a:xfrm>
              <a:off x="1680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4" name="Line 29"/>
            <p:cNvSpPr>
              <a:spLocks noChangeShapeType="1"/>
            </p:cNvSpPr>
            <p:nvPr/>
          </p:nvSpPr>
          <p:spPr bwMode="auto">
            <a:xfrm>
              <a:off x="2448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5" name="Line 30"/>
            <p:cNvSpPr>
              <a:spLocks noChangeShapeType="1"/>
            </p:cNvSpPr>
            <p:nvPr/>
          </p:nvSpPr>
          <p:spPr bwMode="auto">
            <a:xfrm>
              <a:off x="321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6" name="Line 31"/>
            <p:cNvSpPr>
              <a:spLocks noChangeShapeType="1"/>
            </p:cNvSpPr>
            <p:nvPr/>
          </p:nvSpPr>
          <p:spPr bwMode="auto">
            <a:xfrm>
              <a:off x="3984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57" name="Line 32"/>
            <p:cNvSpPr>
              <a:spLocks noChangeShapeType="1"/>
            </p:cNvSpPr>
            <p:nvPr/>
          </p:nvSpPr>
          <p:spPr bwMode="auto">
            <a:xfrm>
              <a:off x="4752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5858" name="Object 2"/>
            <p:cNvGraphicFramePr>
              <a:graphicFrameLocks noChangeAspect="1"/>
            </p:cNvGraphicFramePr>
            <p:nvPr/>
          </p:nvGraphicFramePr>
          <p:xfrm>
            <a:off x="1152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7" name="Ecuación" r:id="rId14" imgW="304800" imgH="228600" progId="Equation.3">
                    <p:embed/>
                  </p:oleObj>
                </mc:Choice>
                <mc:Fallback>
                  <p:oleObj name="Ecuación" r:id="rId14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59" name="Object 3"/>
            <p:cNvGraphicFramePr>
              <a:graphicFrameLocks noChangeAspect="1"/>
            </p:cNvGraphicFramePr>
            <p:nvPr/>
          </p:nvGraphicFramePr>
          <p:xfrm>
            <a:off x="1948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8" name="Ecuación" r:id="rId16" imgW="292100" imgH="228600" progId="Equation.3">
                    <p:embed/>
                  </p:oleObj>
                </mc:Choice>
                <mc:Fallback>
                  <p:oleObj name="Ecuación" r:id="rId16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0" name="Object 4"/>
            <p:cNvGraphicFramePr>
              <a:graphicFrameLocks noChangeAspect="1"/>
            </p:cNvGraphicFramePr>
            <p:nvPr/>
          </p:nvGraphicFramePr>
          <p:xfrm>
            <a:off x="4224" y="3120"/>
            <a:ext cx="47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29" name="Ecuación" r:id="rId18" imgW="304800" imgH="228600" progId="Equation.3">
                    <p:embed/>
                  </p:oleObj>
                </mc:Choice>
                <mc:Fallback>
                  <p:oleObj name="Ecuación" r:id="rId18" imgW="304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120"/>
                          <a:ext cx="47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1" name="Object 5"/>
            <p:cNvGraphicFramePr>
              <a:graphicFrameLocks noChangeAspect="1"/>
            </p:cNvGraphicFramePr>
            <p:nvPr/>
          </p:nvGraphicFramePr>
          <p:xfrm>
            <a:off x="3484" y="3120"/>
            <a:ext cx="452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30" name="Ecuación" r:id="rId20" imgW="292100" imgH="228600" progId="Equation.3">
                    <p:embed/>
                  </p:oleObj>
                </mc:Choice>
                <mc:Fallback>
                  <p:oleObj name="Ecuación" r:id="rId20" imgW="292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" y="3120"/>
                          <a:ext cx="452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2" name="Object 6"/>
            <p:cNvGraphicFramePr>
              <a:graphicFrameLocks noChangeAspect="1"/>
            </p:cNvGraphicFramePr>
            <p:nvPr/>
          </p:nvGraphicFramePr>
          <p:xfrm>
            <a:off x="2765" y="3120"/>
            <a:ext cx="314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31" name="Formel" r:id="rId22" imgW="203200" imgH="228600" progId="Equation.3">
                    <p:embed/>
                  </p:oleObj>
                </mc:Choice>
                <mc:Fallback>
                  <p:oleObj name="Formel" r:id="rId22" imgW="203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3120"/>
                          <a:ext cx="314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3" name="Freeform 38"/>
            <p:cNvSpPr>
              <a:spLocks/>
            </p:cNvSpPr>
            <p:nvPr/>
          </p:nvSpPr>
          <p:spPr bwMode="auto">
            <a:xfrm>
              <a:off x="768" y="276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4" name="Line 39"/>
            <p:cNvSpPr>
              <a:spLocks noChangeShapeType="1"/>
            </p:cNvSpPr>
            <p:nvPr/>
          </p:nvSpPr>
          <p:spPr bwMode="auto">
            <a:xfrm>
              <a:off x="1968" y="302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5" name="Freeform 40"/>
            <p:cNvSpPr>
              <a:spLocks/>
            </p:cNvSpPr>
            <p:nvPr/>
          </p:nvSpPr>
          <p:spPr bwMode="auto">
            <a:xfrm>
              <a:off x="1584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6" name="Line 41"/>
            <p:cNvSpPr>
              <a:spLocks noChangeShapeType="1"/>
            </p:cNvSpPr>
            <p:nvPr/>
          </p:nvSpPr>
          <p:spPr bwMode="auto">
            <a:xfrm>
              <a:off x="2784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7" name="Freeform 42"/>
            <p:cNvSpPr>
              <a:spLocks/>
            </p:cNvSpPr>
            <p:nvPr/>
          </p:nvSpPr>
          <p:spPr bwMode="auto">
            <a:xfrm>
              <a:off x="2352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8" name="Line 43"/>
            <p:cNvSpPr>
              <a:spLocks noChangeShapeType="1"/>
            </p:cNvSpPr>
            <p:nvPr/>
          </p:nvSpPr>
          <p:spPr bwMode="auto">
            <a:xfrm>
              <a:off x="3552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69" name="Freeform 44"/>
            <p:cNvSpPr>
              <a:spLocks/>
            </p:cNvSpPr>
            <p:nvPr/>
          </p:nvSpPr>
          <p:spPr bwMode="auto">
            <a:xfrm>
              <a:off x="3168" y="2736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0" name="Line 45"/>
            <p:cNvSpPr>
              <a:spLocks noChangeShapeType="1"/>
            </p:cNvSpPr>
            <p:nvPr/>
          </p:nvSpPr>
          <p:spPr bwMode="auto">
            <a:xfrm>
              <a:off x="4368" y="29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1" name="Freeform 46"/>
            <p:cNvSpPr>
              <a:spLocks/>
            </p:cNvSpPr>
            <p:nvPr/>
          </p:nvSpPr>
          <p:spPr bwMode="auto">
            <a:xfrm>
              <a:off x="3840" y="2688"/>
              <a:ext cx="1200" cy="352"/>
            </a:xfrm>
            <a:custGeom>
              <a:avLst/>
              <a:gdLst>
                <a:gd name="T0" fmla="*/ 0 w 1200"/>
                <a:gd name="T1" fmla="*/ 352 h 352"/>
                <a:gd name="T2" fmla="*/ 528 w 1200"/>
                <a:gd name="T3" fmla="*/ 16 h 352"/>
                <a:gd name="T4" fmla="*/ 1200 w 1200"/>
                <a:gd name="T5" fmla="*/ 256 h 352"/>
                <a:gd name="T6" fmla="*/ 0 60000 65536"/>
                <a:gd name="T7" fmla="*/ 0 60000 65536"/>
                <a:gd name="T8" fmla="*/ 0 60000 65536"/>
                <a:gd name="T9" fmla="*/ 0 w 1200"/>
                <a:gd name="T10" fmla="*/ 0 h 352"/>
                <a:gd name="T11" fmla="*/ 1200 w 1200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352">
                  <a:moveTo>
                    <a:pt x="0" y="352"/>
                  </a:moveTo>
                  <a:cubicBezTo>
                    <a:pt x="164" y="192"/>
                    <a:pt x="328" y="32"/>
                    <a:pt x="528" y="16"/>
                  </a:cubicBezTo>
                  <a:cubicBezTo>
                    <a:pt x="728" y="0"/>
                    <a:pt x="1088" y="224"/>
                    <a:pt x="1200" y="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872" name="Line 47"/>
            <p:cNvSpPr>
              <a:spLocks noChangeShapeType="1"/>
            </p:cNvSpPr>
            <p:nvPr/>
          </p:nvSpPr>
          <p:spPr bwMode="auto">
            <a:xfrm>
              <a:off x="5040" y="29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845" name="Text Box 48"/>
          <p:cNvSpPr txBox="1">
            <a:spLocks noChangeArrowheads="1"/>
          </p:cNvSpPr>
          <p:nvPr/>
        </p:nvSpPr>
        <p:spPr bwMode="auto">
          <a:xfrm>
            <a:off x="1295400" y="5835650"/>
            <a:ext cx="678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A second order of Markov process</a:t>
            </a:r>
          </a:p>
        </p:txBody>
      </p:sp>
      <p:sp>
        <p:nvSpPr>
          <p:cNvPr id="35846" name="Text Box 49"/>
          <p:cNvSpPr txBox="1">
            <a:spLocks noChangeArrowheads="1"/>
          </p:cNvSpPr>
          <p:nvPr/>
        </p:nvSpPr>
        <p:spPr bwMode="auto">
          <a:xfrm>
            <a:off x="1219200" y="3048000"/>
            <a:ext cx="685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i="0">
                <a:latin typeface="+mn-lt"/>
              </a:rPr>
              <a:t>Bayesian network structure corresponding to a first-order of Markov process with state defined by the variables Xt.</a:t>
            </a:r>
          </a:p>
        </p:txBody>
      </p:sp>
      <p:sp>
        <p:nvSpPr>
          <p:cNvPr id="4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7717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822450"/>
            <a:ext cx="15192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feld 3"/>
          <p:cNvSpPr txBox="1">
            <a:spLocks noChangeArrowheads="1"/>
          </p:cNvSpPr>
          <p:nvPr/>
        </p:nvSpPr>
        <p:spPr bwMode="auto">
          <a:xfrm>
            <a:off x="2700338" y="1822450"/>
            <a:ext cx="498085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</a:rPr>
              <a:t>N(r</a:t>
            </a:r>
            <a:r>
              <a:rPr lang="de-DE" i="0" baseline="-25000">
                <a:latin typeface="+mn-lt"/>
              </a:rPr>
              <a:t>t+1</a:t>
            </a:r>
            <a:r>
              <a:rPr lang="de-DE" i="0">
                <a:latin typeface="+mn-lt"/>
              </a:rPr>
              <a:t>|e) = </a:t>
            </a:r>
            <a:r>
              <a:rPr lang="de-DE" i="0">
                <a:latin typeface="+mn-lt"/>
                <a:sym typeface="Symbol" charset="0"/>
              </a:rPr>
              <a:t> </a:t>
            </a:r>
            <a:r>
              <a:rPr lang="de-DE" i="0" baseline="-25000">
                <a:latin typeface="+mn-lt"/>
                <a:sym typeface="Symbol" charset="0"/>
              </a:rPr>
              <a:t>x</a:t>
            </a:r>
            <a:r>
              <a:rPr lang="de-DE" i="0" baseline="-38000">
                <a:latin typeface="+mn-lt"/>
                <a:sym typeface="Symbol" charset="0"/>
              </a:rPr>
              <a:t>t </a:t>
            </a:r>
            <a:r>
              <a:rPr lang="de-DE" i="0">
                <a:latin typeface="+mn-lt"/>
                <a:sym typeface="Symbol" charset="0"/>
              </a:rPr>
              <a:t>P(x</a:t>
            </a:r>
            <a:r>
              <a:rPr lang="de-DE" i="0" baseline="-25000">
                <a:latin typeface="+mn-lt"/>
                <a:sym typeface="Symbol" charset="0"/>
              </a:rPr>
              <a:t>t+1</a:t>
            </a:r>
            <a:r>
              <a:rPr lang="de-DE" i="0">
                <a:latin typeface="+mn-lt"/>
                <a:sym typeface="Symbol" charset="0"/>
              </a:rPr>
              <a:t>|x</a:t>
            </a:r>
            <a:r>
              <a:rPr lang="de-DE" i="0" baseline="-25000">
                <a:latin typeface="+mn-lt"/>
                <a:sym typeface="Symbol" charset="0"/>
              </a:rPr>
              <a:t>t</a:t>
            </a:r>
            <a:r>
              <a:rPr lang="de-DE" i="0">
                <a:latin typeface="+mn-lt"/>
                <a:sym typeface="Symbol" charset="0"/>
              </a:rPr>
              <a:t>) N(x</a:t>
            </a:r>
            <a:r>
              <a:rPr lang="de-DE" i="0" baseline="-25000">
                <a:latin typeface="+mn-lt"/>
                <a:sym typeface="Symbol" charset="0"/>
              </a:rPr>
              <a:t>t</a:t>
            </a:r>
            <a:r>
              <a:rPr lang="de-DE" i="0">
                <a:latin typeface="+mn-lt"/>
                <a:sym typeface="Symbol" charset="0"/>
              </a:rPr>
              <a:t>|e)</a:t>
            </a:r>
            <a:br>
              <a:rPr lang="de-DE" i="0">
                <a:latin typeface="+mn-lt"/>
                <a:sym typeface="Symbol" charset="0"/>
              </a:rPr>
            </a:br>
            <a:r>
              <a:rPr lang="de-DE" i="0">
                <a:latin typeface="+mn-lt"/>
                <a:sym typeface="Symbol" charset="0"/>
              </a:rPr>
              <a:t>For rain = 0.7*8+0.3*2= 6.2 =&gt; 6</a:t>
            </a:r>
            <a:br>
              <a:rPr lang="de-DE" i="0">
                <a:latin typeface="+mn-lt"/>
                <a:sym typeface="Symbol" charset="0"/>
              </a:rPr>
            </a:br>
            <a:r>
              <a:rPr lang="de-DE" i="0">
                <a:latin typeface="+mn-lt"/>
                <a:sym typeface="Symbol" charset="0"/>
              </a:rPr>
              <a:t>For not rain = 0.3 *8 + 0.7*2= 3.8 =&gt; 4</a:t>
            </a:r>
            <a:endParaRPr lang="en-US" i="0">
              <a:latin typeface="+mn-lt"/>
            </a:endParaRPr>
          </a:p>
        </p:txBody>
      </p:sp>
      <p:sp>
        <p:nvSpPr>
          <p:cNvPr id="138244" name="Textfeld 5"/>
          <p:cNvSpPr txBox="1">
            <a:spLocks noChangeArrowheads="1"/>
          </p:cNvSpPr>
          <p:nvPr/>
        </p:nvSpPr>
        <p:spPr bwMode="auto">
          <a:xfrm>
            <a:off x="2913063" y="3500438"/>
            <a:ext cx="52952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>
                <a:latin typeface="+mn-lt"/>
              </a:rPr>
              <a:t>Suppose no umbrella for t+1</a:t>
            </a:r>
            <a:br>
              <a:rPr lang="de-DE" i="0">
                <a:latin typeface="+mn-lt"/>
              </a:rPr>
            </a:br>
            <a:r>
              <a:rPr lang="de-DE" i="0">
                <a:latin typeface="+mn-lt"/>
              </a:rPr>
              <a:t>total weight(rain particles) = 0.1 * 6= 0.6</a:t>
            </a:r>
          </a:p>
          <a:p>
            <a:r>
              <a:rPr lang="de-DE" i="0">
                <a:latin typeface="+mn-lt"/>
              </a:rPr>
              <a:t>total weight(not rain) = 0.8 * 4= 3.2</a:t>
            </a:r>
          </a:p>
          <a:p>
            <a:r>
              <a:rPr lang="de-DE" i="0">
                <a:latin typeface="+mn-lt"/>
              </a:rPr>
              <a:t>Normalized =&lt;0.17, 0.83&gt;</a:t>
            </a:r>
            <a:br>
              <a:rPr lang="de-DE" i="0">
                <a:latin typeface="+mn-lt"/>
              </a:rPr>
            </a:br>
            <a:endParaRPr lang="en-US" i="0">
              <a:latin typeface="+mn-lt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7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Filtering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  <p:pic>
        <p:nvPicPr>
          <p:cNvPr id="5" name="Bild 4" descr="SKM_C364e151202134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9209" y="-1058889"/>
            <a:ext cx="3384377" cy="84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Particle Filtering (cntd.)</a:t>
            </a:r>
          </a:p>
        </p:txBody>
      </p:sp>
      <p:pic>
        <p:nvPicPr>
          <p:cNvPr id="139266" name="Picture 3" descr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2694"/>
            <a:ext cx="79248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3851275" y="1124744"/>
            <a:ext cx="2881313" cy="72072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Gewinkelte Verbindung 3"/>
          <p:cNvCxnSpPr>
            <a:cxnSpLocks noChangeShapeType="1"/>
          </p:cNvCxnSpPr>
          <p:nvPr/>
        </p:nvCxnSpPr>
        <p:spPr bwMode="auto">
          <a:xfrm rot="16200000" flipH="1">
            <a:off x="5461794" y="2755900"/>
            <a:ext cx="3455988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9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Summary</a:t>
            </a:r>
          </a:p>
        </p:txBody>
      </p:sp>
      <p:pic>
        <p:nvPicPr>
          <p:cNvPr id="143362" name="Picture 3" descr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7724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2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HMM-LDA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sz="2800" dirty="0"/>
              <a:t>In traditional topic modeling, such as LDA, we remove most syntactic words </a:t>
            </a:r>
            <a:r>
              <a:rPr lang="en-US" altLang="x-none" sz="2800" dirty="0" smtClean="0"/>
              <a:t>(e.g., </a:t>
            </a:r>
            <a:r>
              <a:rPr lang="en-US" altLang="x-none" sz="2800" dirty="0" err="1" smtClean="0"/>
              <a:t>stopwords</a:t>
            </a:r>
            <a:r>
              <a:rPr lang="en-US" altLang="x-none" sz="2800" dirty="0" smtClean="0"/>
              <a:t>)</a:t>
            </a:r>
            <a:br>
              <a:rPr lang="en-US" altLang="x-none" sz="2800" dirty="0" smtClean="0"/>
            </a:br>
            <a:r>
              <a:rPr lang="en-US" altLang="x-none" sz="2800" dirty="0" smtClean="0"/>
              <a:t>since </a:t>
            </a:r>
            <a:r>
              <a:rPr lang="en-US" altLang="x-none" sz="2800" dirty="0"/>
              <a:t>we are only interested in </a:t>
            </a:r>
            <a:r>
              <a:rPr lang="en-US" altLang="x-none" sz="2800" i="1" dirty="0"/>
              <a:t>meaning</a:t>
            </a:r>
            <a:r>
              <a:rPr lang="en-US" altLang="x-none" sz="2800" dirty="0"/>
              <a:t>.  </a:t>
            </a:r>
          </a:p>
          <a:p>
            <a:endParaRPr lang="en-US" altLang="x-none" sz="2800" dirty="0"/>
          </a:p>
          <a:p>
            <a:r>
              <a:rPr lang="en-US" altLang="x-none" sz="2800" dirty="0"/>
              <a:t>In doing so, we discard much of the structure, and all of the order the original author intended.</a:t>
            </a:r>
          </a:p>
          <a:p>
            <a:endParaRPr lang="en-US" altLang="x-none" sz="2800" dirty="0"/>
          </a:p>
          <a:p>
            <a:r>
              <a:rPr lang="en-US" altLang="x-none" sz="2800" dirty="0"/>
              <a:t>In topic modeling, we are concerned long-range topic dependencies rather document structure</a:t>
            </a:r>
            <a:r>
              <a:rPr lang="en-US" altLang="x-none" sz="2800" dirty="0" smtClean="0"/>
              <a:t>.</a:t>
            </a:r>
            <a:endParaRPr lang="en-US" altLang="x-non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134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146568" y="6239053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E0AFF"/>
                </a:solidFill>
              </a:rPr>
              <a:t>Thomas L. Griffiths, Mark </a:t>
            </a:r>
            <a:r>
              <a:rPr lang="en-US" sz="1200" dirty="0" err="1">
                <a:solidFill>
                  <a:srgbClr val="1E0AFF"/>
                </a:solidFill>
              </a:rPr>
              <a:t>Steyvers</a:t>
            </a:r>
            <a:r>
              <a:rPr lang="en-US" sz="1200" dirty="0">
                <a:solidFill>
                  <a:srgbClr val="1E0AFF"/>
                </a:solidFill>
              </a:rPr>
              <a:t>, David M. </a:t>
            </a:r>
            <a:r>
              <a:rPr lang="en-US" sz="1200" dirty="0" err="1">
                <a:solidFill>
                  <a:srgbClr val="1E0AFF"/>
                </a:solidFill>
              </a:rPr>
              <a:t>Blei</a:t>
            </a:r>
            <a:r>
              <a:rPr lang="en-US" sz="1200" dirty="0">
                <a:solidFill>
                  <a:srgbClr val="1E0AFF"/>
                </a:solidFill>
              </a:rPr>
              <a:t>, and Joshua B. </a:t>
            </a:r>
            <a:r>
              <a:rPr lang="en-US" sz="1200" dirty="0" err="1" smtClean="0">
                <a:solidFill>
                  <a:srgbClr val="1E0AFF"/>
                </a:solidFill>
              </a:rPr>
              <a:t>Tenenbaum</a:t>
            </a:r>
            <a:r>
              <a:rPr lang="en-US" sz="1200" dirty="0" smtClean="0">
                <a:solidFill>
                  <a:srgbClr val="1E0AFF"/>
                </a:solidFill>
              </a:rPr>
              <a:t>. </a:t>
            </a:r>
            <a:br>
              <a:rPr lang="en-US" sz="1200" dirty="0" smtClean="0">
                <a:solidFill>
                  <a:srgbClr val="1E0AFF"/>
                </a:solidFill>
              </a:rPr>
            </a:br>
            <a:r>
              <a:rPr lang="en-US" sz="1200" dirty="0" smtClean="0">
                <a:solidFill>
                  <a:srgbClr val="1E0AFF"/>
                </a:solidFill>
              </a:rPr>
              <a:t>Integrating </a:t>
            </a:r>
            <a:r>
              <a:rPr lang="en-US" sz="1200" dirty="0">
                <a:solidFill>
                  <a:srgbClr val="1E0AFF"/>
                </a:solidFill>
              </a:rPr>
              <a:t>topics and syntax. In </a:t>
            </a:r>
            <a:r>
              <a:rPr lang="en-US" sz="1200" i="1" dirty="0" smtClean="0">
                <a:solidFill>
                  <a:srgbClr val="1E0AFF"/>
                </a:solidFill>
              </a:rPr>
              <a:t>Proc. </a:t>
            </a:r>
            <a:r>
              <a:rPr lang="en-US" sz="1200" i="1" dirty="0">
                <a:solidFill>
                  <a:srgbClr val="1E0AFF"/>
                </a:solidFill>
              </a:rPr>
              <a:t>of </a:t>
            </a:r>
            <a:r>
              <a:rPr lang="en-US" sz="1200" dirty="0" smtClean="0">
                <a:solidFill>
                  <a:srgbClr val="1E0AFF"/>
                </a:solidFill>
              </a:rPr>
              <a:t>NIPS'04, pp. 537-544. </a:t>
            </a:r>
            <a:r>
              <a:rPr lang="en-US" sz="1200" b="1" dirty="0" smtClean="0">
                <a:solidFill>
                  <a:srgbClr val="FF0000"/>
                </a:solidFill>
              </a:rPr>
              <a:t>2004</a:t>
            </a:r>
            <a:r>
              <a:rPr lang="en-US" sz="1200" dirty="0" smtClean="0">
                <a:solidFill>
                  <a:srgbClr val="1E0AFF"/>
                </a:solidFill>
              </a:rPr>
              <a:t>.</a:t>
            </a:r>
            <a:r>
              <a:rPr lang="en-US" sz="1200" dirty="0">
                <a:solidFill>
                  <a:srgbClr val="1E0A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598337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 sz="4000" dirty="0" smtClean="0"/>
              <a:t>Introduction</a:t>
            </a:r>
            <a:endParaRPr lang="en-US" altLang="x-none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altLang="x-none" sz="2400"/>
              <a:t>HMMs are useful for segmenting documents into different types of words, regardless of meaning.</a:t>
            </a:r>
          </a:p>
          <a:p>
            <a:endParaRPr lang="en-US" altLang="x-none" sz="2400"/>
          </a:p>
          <a:p>
            <a:r>
              <a:rPr lang="en-US" altLang="x-none" sz="2400"/>
              <a:t>For example, all nouns will be grouped together because they play the same role in different passages/documents.</a:t>
            </a:r>
          </a:p>
          <a:p>
            <a:endParaRPr lang="en-US" altLang="x-none" sz="2400"/>
          </a:p>
          <a:p>
            <a:r>
              <a:rPr lang="en-US" altLang="x-none" sz="2400"/>
              <a:t>Syntactic dependencies last at most for a sentence.</a:t>
            </a:r>
          </a:p>
          <a:p>
            <a:endParaRPr lang="en-US" altLang="x-none" sz="2400"/>
          </a:p>
          <a:p>
            <a:r>
              <a:rPr lang="en-US" altLang="x-none" sz="2400"/>
              <a:t>The standardized nature of grammar means that it stays fairly constant across different contexts.</a:t>
            </a:r>
          </a:p>
          <a:p>
            <a:endParaRPr lang="en-US" altLang="x-none" sz="2400"/>
          </a:p>
          <a:p>
            <a:endParaRPr lang="en-US" altLang="x-none" sz="2400"/>
          </a:p>
        </p:txBody>
      </p:sp>
    </p:spTree>
    <p:extLst>
      <p:ext uri="{BB962C8B-B14F-4D97-AF65-F5344CB8AC3E}">
        <p14:creationId xmlns:p14="http://schemas.microsoft.com/office/powerpoint/2010/main" val="50016811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 sz="4000"/>
              <a:t>Combining syntax and semantics 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altLang="x-none" sz="2400"/>
              <a:t>All words (both syntactic and semantic) exhibit short range dependencies.</a:t>
            </a:r>
          </a:p>
          <a:p>
            <a:endParaRPr lang="en-US" altLang="x-none" sz="2400"/>
          </a:p>
          <a:p>
            <a:r>
              <a:rPr lang="en-US" altLang="x-none" sz="2400"/>
              <a:t>Only content words exhibit long range semantic dependencies.</a:t>
            </a:r>
          </a:p>
          <a:p>
            <a:endParaRPr lang="en-US" altLang="x-none" sz="2400"/>
          </a:p>
          <a:p>
            <a:r>
              <a:rPr lang="en-US" altLang="x-none" sz="2400"/>
              <a:t>This leads to the HMM-LDA.</a:t>
            </a:r>
          </a:p>
          <a:p>
            <a:endParaRPr lang="en-US" altLang="x-none" sz="2400"/>
          </a:p>
          <a:p>
            <a:r>
              <a:rPr lang="en-US" altLang="x-none" sz="2400"/>
              <a:t>HMM-LDA is a composite model,  in which an HMM decides the parts of speech, and a topic model (LDA) extracts topics only those words which are deemed semantic.</a:t>
            </a:r>
          </a:p>
        </p:txBody>
      </p:sp>
    </p:spTree>
    <p:extLst>
      <p:ext uri="{BB962C8B-B14F-4D97-AF65-F5344CB8AC3E}">
        <p14:creationId xmlns:p14="http://schemas.microsoft.com/office/powerpoint/2010/main" val="10745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101" y="268958"/>
            <a:ext cx="8229600" cy="639762"/>
          </a:xfrm>
        </p:spPr>
        <p:txBody>
          <a:bodyPr/>
          <a:lstStyle/>
          <a:p>
            <a:r>
              <a:rPr lang="en-US" altLang="x-none"/>
              <a:t>Generative Process 1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6200" y="26670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i="1" u="sng"/>
              <a:t>Class assignments</a:t>
            </a:r>
            <a:r>
              <a:rPr lang="en-US" altLang="x-none"/>
              <a:t>                               for each word, where each      taking one of </a:t>
            </a:r>
            <a:r>
              <a:rPr lang="en-US" altLang="x-none" b="1"/>
              <a:t>C </a:t>
            </a:r>
            <a:r>
              <a:rPr lang="en-US" altLang="x-none"/>
              <a:t>word classes</a:t>
            </a:r>
            <a:endParaRPr lang="en-US" altLang="x-none" b="1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6200" y="1981200"/>
            <a:ext cx="885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i="1" u="sng"/>
              <a:t>Topic assignments</a:t>
            </a:r>
            <a:r>
              <a:rPr lang="en-US" altLang="x-none"/>
              <a:t>                                  for each word, where each      taking one of </a:t>
            </a:r>
            <a:r>
              <a:rPr lang="en-US" altLang="x-none" b="1"/>
              <a:t>T</a:t>
            </a:r>
            <a:r>
              <a:rPr lang="en-US" altLang="x-none"/>
              <a:t> topics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2900"/>
            <a:ext cx="19970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i="1" u="sng"/>
              <a:t>Words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1538288"/>
            <a:ext cx="609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form document d where each word       is one of </a:t>
            </a:r>
            <a:r>
              <a:rPr lang="en-US" altLang="x-none" b="1"/>
              <a:t>W</a:t>
            </a:r>
            <a:r>
              <a:rPr lang="en-US" altLang="x-none"/>
              <a:t> words 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92" y="1641386"/>
            <a:ext cx="209761" cy="1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00462" y="1028623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400"/>
              <a:t>Definitions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7" y="2064645"/>
            <a:ext cx="1409005" cy="2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54" y="2744778"/>
            <a:ext cx="1430288" cy="21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83" y="2085864"/>
            <a:ext cx="257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53" y="2723691"/>
            <a:ext cx="247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038600"/>
            <a:ext cx="409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42950" y="3976688"/>
            <a:ext cx="532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Multinomial distribution over topics for document </a:t>
            </a:r>
            <a:r>
              <a:rPr lang="en-US" altLang="x-none" i="1"/>
              <a:t>d</a:t>
            </a:r>
            <a:r>
              <a:rPr lang="en-US" altLang="x-none"/>
              <a:t> </a:t>
            </a:r>
          </a:p>
        </p:txBody>
      </p: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57688"/>
            <a:ext cx="428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42950" y="4433888"/>
            <a:ext cx="720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Multinomial distribution over </a:t>
            </a:r>
            <a:r>
              <a:rPr lang="en-US" altLang="x-none" b="1" i="1"/>
              <a:t>semantic </a:t>
            </a:r>
            <a:r>
              <a:rPr lang="en-US" altLang="x-none"/>
              <a:t>words for topic indicated by </a:t>
            </a:r>
            <a:r>
              <a:rPr lang="en-US" altLang="x-none" i="1"/>
              <a:t>z</a:t>
            </a:r>
            <a:r>
              <a:rPr lang="en-US" altLang="x-none"/>
              <a:t>. </a:t>
            </a:r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91088"/>
            <a:ext cx="428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42950" y="489108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Multinomial distribution over </a:t>
            </a:r>
            <a:r>
              <a:rPr lang="en-US" altLang="x-none" b="1" i="1"/>
              <a:t>non-semantic </a:t>
            </a:r>
            <a:r>
              <a:rPr lang="en-US" altLang="x-none"/>
              <a:t>words for class indicated by </a:t>
            </a:r>
            <a:r>
              <a:rPr lang="en-US" altLang="x-none" i="1"/>
              <a:t>class c</a:t>
            </a:r>
            <a:r>
              <a:rPr lang="en-US" altLang="x-none"/>
              <a:t>. </a:t>
            </a: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343525"/>
            <a:ext cx="7620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066800" y="5348288"/>
            <a:ext cx="376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Transition probability from          to  </a:t>
            </a: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26" y="5419480"/>
            <a:ext cx="394717" cy="2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391989"/>
            <a:ext cx="2476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8958"/>
            <a:ext cx="8229600" cy="639762"/>
          </a:xfrm>
        </p:spPr>
        <p:txBody>
          <a:bodyPr/>
          <a:lstStyle/>
          <a:p>
            <a:r>
              <a:rPr lang="en-US" altLang="x-none"/>
              <a:t>Generative Process 2</a:t>
            </a:r>
          </a:p>
        </p:txBody>
      </p:sp>
      <p:graphicFrame>
        <p:nvGraphicFramePr>
          <p:cNvPr id="9232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287338" y="2068513"/>
          <a:ext cx="4349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2" name="Equation" r:id="rId3" imgW="266400" imgH="203040" progId="Equation.3">
                  <p:embed/>
                </p:oleObj>
              </mc:Choice>
              <mc:Fallback>
                <p:oleObj name="Equation" r:id="rId3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068513"/>
                        <a:ext cx="4349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38263"/>
            <a:ext cx="409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00200"/>
            <a:ext cx="428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2225"/>
            <a:ext cx="428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57225" y="13096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~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76400"/>
            <a:ext cx="1323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09688"/>
            <a:ext cx="13144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33600"/>
            <a:ext cx="1257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590800"/>
            <a:ext cx="1266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57225" y="16906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~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73100" y="2071688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~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57225" y="25146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~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317750" y="2071688"/>
            <a:ext cx="630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Where          is the row of the transition matrix indicated by c.</a:t>
            </a:r>
          </a:p>
        </p:txBody>
      </p:sp>
      <p:graphicFrame>
        <p:nvGraphicFramePr>
          <p:cNvPr id="9237" name="Object 2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8197652"/>
              </p:ext>
            </p:extLst>
          </p:nvPr>
        </p:nvGraphicFramePr>
        <p:xfrm>
          <a:off x="3008372" y="2009388"/>
          <a:ext cx="4603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3" name="Equation" r:id="rId12" imgW="266400" imgH="203040" progId="Equation.3">
                  <p:embed/>
                </p:oleObj>
              </mc:Choice>
              <mc:Fallback>
                <p:oleObj name="Equation" r:id="rId12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72" y="2009388"/>
                        <a:ext cx="4603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7086600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12725" y="3473450"/>
            <a:ext cx="184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Draw topic distribution</a:t>
            </a: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5240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28600" y="4267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Draw a topic for word i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1600200" y="44958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6200" y="5105400"/>
            <a:ext cx="1768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Draw a class for word i from transition matrix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1752600" y="4876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429000" y="594928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Draw a semantic word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572250" y="5963568"/>
            <a:ext cx="241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Draw a syntactic word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943600" y="594928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b="1"/>
              <a:t>OR</a:t>
            </a: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4527550" y="5257800"/>
            <a:ext cx="654050" cy="69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7740352" y="5257800"/>
            <a:ext cx="32048" cy="69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057400" y="32004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For document </a:t>
            </a:r>
            <a:r>
              <a:rPr lang="en-US" altLang="x-none" i="1"/>
              <a:t>d</a:t>
            </a:r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35814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2698750" y="5486400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Semantic class</a:t>
            </a:r>
          </a:p>
        </p:txBody>
      </p:sp>
    </p:spTree>
    <p:extLst>
      <p:ext uri="{BB962C8B-B14F-4D97-AF65-F5344CB8AC3E}">
        <p14:creationId xmlns:p14="http://schemas.microsoft.com/office/powerpoint/2010/main" val="6541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8958"/>
            <a:ext cx="8229600" cy="639762"/>
          </a:xfrm>
        </p:spPr>
        <p:txBody>
          <a:bodyPr/>
          <a:lstStyle/>
          <a:p>
            <a:r>
              <a:rPr lang="en-US" altLang="x-none" dirty="0"/>
              <a:t>Graphical Model 1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38481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562600" y="4572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51550" y="542448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HMM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153150" y="31384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LDA</a:t>
            </a:r>
          </a:p>
        </p:txBody>
      </p:sp>
    </p:spTree>
    <p:extLst>
      <p:ext uri="{BB962C8B-B14F-4D97-AF65-F5344CB8AC3E}">
        <p14:creationId xmlns:p14="http://schemas.microsoft.com/office/powerpoint/2010/main" val="10061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Complete Joint Distribution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Given: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Transition model: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t-1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Sensor model: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|X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Prior probability: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/>
            <a:endParaRPr lang="en-US" smtClean="0">
              <a:ea typeface="ＭＳ Ｐゴシック" charset="0"/>
            </a:endParaRPr>
          </a:p>
          <a:p>
            <a:pPr eaLnBrk="1" hangingPunct="1"/>
            <a:r>
              <a:rPr lang="en-US" smtClean="0">
                <a:ea typeface="ＭＳ Ｐゴシック" charset="0"/>
              </a:rPr>
              <a:t>Then </a:t>
            </a:r>
            <a:r>
              <a:rPr lang="en-US" dirty="0">
                <a:ea typeface="ＭＳ Ｐゴシック" charset="0"/>
              </a:rPr>
              <a:t>we can specify complete joint distribution: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ea typeface="ＭＳ Ｐゴシック" charset="0"/>
            </a:endParaRP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92720"/>
              </p:ext>
            </p:extLst>
          </p:nvPr>
        </p:nvGraphicFramePr>
        <p:xfrm>
          <a:off x="438472" y="4005064"/>
          <a:ext cx="8382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" name="Formel" r:id="rId4" imgW="3581400" imgH="431800" progId="Equation.3">
                  <p:embed/>
                </p:oleObj>
              </mc:Choice>
              <mc:Fallback>
                <p:oleObj name="Formel" r:id="rId4" imgW="358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72" y="4005064"/>
                        <a:ext cx="83820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/>
              <a:t>Simple Example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213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2400" dirty="0" smtClean="0"/>
              <a:t>The </a:t>
            </a:r>
            <a:r>
              <a:rPr lang="en-US" altLang="x-none" sz="2400" dirty="0"/>
              <a:t>HMM allocates words which vary across context to the semantic class, since grammar is fairly standardized but content is not.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41413"/>
            <a:ext cx="84963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676400" y="13096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Semantic Class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05200" y="38100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Verb Class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38242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Preposition class</a:t>
            </a: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8070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743075" y="4102100"/>
            <a:ext cx="596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is the number of words in document      assigned to topic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/>
              <a:t>Model Inference 1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98725"/>
            <a:ext cx="678180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2400" y="195897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Topic indicators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54575"/>
            <a:ext cx="561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016375"/>
            <a:ext cx="5429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168775"/>
            <a:ext cx="2476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69" y="4168775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94" y="4930775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74" y="5616575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69" y="5616575"/>
            <a:ext cx="1428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76400" y="4854575"/>
            <a:ext cx="581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is the number of words in topic      that are the same as </a:t>
            </a:r>
          </a:p>
        </p:txBody>
      </p: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92675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143000" y="5576888"/>
            <a:ext cx="683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All counts include only words for which              and exclude word 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52400" y="1233488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MCMC inference</a:t>
            </a:r>
          </a:p>
        </p:txBody>
      </p:sp>
    </p:spTree>
    <p:extLst>
      <p:ext uri="{BB962C8B-B14F-4D97-AF65-F5344CB8AC3E}">
        <p14:creationId xmlns:p14="http://schemas.microsoft.com/office/powerpoint/2010/main" val="33078079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/>
              <a:t>Model Inference 2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4066"/>
            <a:ext cx="8763000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0040" y="1124744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Class indicators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43075" y="3523828"/>
            <a:ext cx="596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is the number of words in document      assigned to topic 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71503"/>
            <a:ext cx="561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438103"/>
            <a:ext cx="5429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590503"/>
            <a:ext cx="2476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3590503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4770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752600" y="3971503"/>
            <a:ext cx="581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is the number of words in topic      that are the same as </a:t>
            </a: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09603"/>
            <a:ext cx="238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752600" y="6014616"/>
            <a:ext cx="441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All counts exclude transitions to and from </a:t>
            </a:r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92191"/>
            <a:ext cx="5524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9703"/>
            <a:ext cx="742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736725" y="4352503"/>
            <a:ext cx="591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is the number of words in class       that are the same as </a:t>
            </a:r>
          </a:p>
        </p:txBody>
      </p:sp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430291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92191"/>
            <a:ext cx="228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736725" y="4823991"/>
            <a:ext cx="544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is the number of transitions from class          to class</a:t>
            </a:r>
          </a:p>
        </p:txBody>
      </p:sp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885903"/>
            <a:ext cx="514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85903"/>
            <a:ext cx="228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66903"/>
            <a:ext cx="41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736725" y="5266903"/>
            <a:ext cx="592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is an indicator variable which equals 1 if argument is true</a:t>
            </a:r>
          </a:p>
        </p:txBody>
      </p:sp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52716"/>
            <a:ext cx="228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1095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/>
              <a:t>Extreme Cases 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endParaRPr lang="en-US" altLang="x-none" sz="2400"/>
          </a:p>
          <a:p>
            <a:endParaRPr lang="en-US" altLang="x-none" sz="2400"/>
          </a:p>
          <a:p>
            <a:r>
              <a:rPr lang="en-US" altLang="x-none" sz="2400"/>
              <a:t>If we set the number of semantic topics to T = 1, then the model reduces to an HMM parts of speech tagger.</a:t>
            </a:r>
          </a:p>
          <a:p>
            <a:endParaRPr lang="en-US" altLang="x-none" sz="2400"/>
          </a:p>
          <a:p>
            <a:r>
              <a:rPr lang="en-US" altLang="x-none" sz="2400"/>
              <a:t>If we set the number of HMM classes to C = 2, where one state is for punctuation, the the model reduces to LDA.</a:t>
            </a:r>
          </a:p>
          <a:p>
            <a:endParaRPr lang="en-US" altLang="x-none" sz="2400"/>
          </a:p>
          <a:p>
            <a:endParaRPr lang="en-US" altLang="x-none" sz="2400"/>
          </a:p>
        </p:txBody>
      </p:sp>
    </p:spTree>
    <p:extLst>
      <p:ext uri="{BB962C8B-B14F-4D97-AF65-F5344CB8AC3E}">
        <p14:creationId xmlns:p14="http://schemas.microsoft.com/office/powerpoint/2010/main" val="187145152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/>
              <a:t>Results 1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863"/>
            <a:ext cx="7239000" cy="508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42150" y="2322513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LDA only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010400" y="411480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HMM-LDA Semantic Topics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010400" y="5530850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HMM-LDA Syntactic Classes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8600" y="1076068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Brown + TASA corpus:  38,151 documents; Vocab Size = 37,202;</a:t>
            </a:r>
          </a:p>
          <a:p>
            <a:r>
              <a:rPr lang="en-US" altLang="x-none"/>
              <a:t>number of word tokens = 13,328,397 words</a:t>
            </a:r>
          </a:p>
        </p:txBody>
      </p:sp>
    </p:spTree>
    <p:extLst>
      <p:ext uri="{BB962C8B-B14F-4D97-AF65-F5344CB8AC3E}">
        <p14:creationId xmlns:p14="http://schemas.microsoft.com/office/powerpoint/2010/main" val="14403035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/>
              <a:t>Results 2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1052736"/>
            <a:ext cx="586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NIPS Papers 1713 documents; Vocabulary Size: 17268;</a:t>
            </a:r>
          </a:p>
          <a:p>
            <a:r>
              <a:rPr lang="en-US" altLang="x-none" dirty="0"/>
              <a:t>Number of word tokens = 4,321,614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93420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67550" y="3962400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Semantic Words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086600" y="23622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Syntactic Words</a:t>
            </a:r>
          </a:p>
        </p:txBody>
      </p:sp>
    </p:spTree>
    <p:extLst>
      <p:ext uri="{BB962C8B-B14F-4D97-AF65-F5344CB8AC3E}">
        <p14:creationId xmlns:p14="http://schemas.microsoft.com/office/powerpoint/2010/main" val="74559165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/>
              <a:t>Results 2 (cont’d)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8660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1059458"/>
            <a:ext cx="586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NIPS Papers 1713 documents; Vocabulary Size: 17268;</a:t>
            </a:r>
          </a:p>
          <a:p>
            <a:r>
              <a:rPr lang="en-US" altLang="x-none" dirty="0"/>
              <a:t>Number of word tokens = 4,321,614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84740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Black words are semantic, Graylevel words are syntactic.  Boxed words are semantic on one passsage and syntactic in another.  Asterisked words have low frequency and not considered.</a:t>
            </a:r>
          </a:p>
        </p:txBody>
      </p:sp>
    </p:spTree>
    <p:extLst>
      <p:ext uri="{BB962C8B-B14F-4D97-AF65-F5344CB8AC3E}">
        <p14:creationId xmlns:p14="http://schemas.microsoft.com/office/powerpoint/2010/main" val="59188214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91051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Results 3</a:t>
            </a:r>
          </a:p>
        </p:txBody>
      </p:sp>
      <p:graphicFrame>
        <p:nvGraphicFramePr>
          <p:cNvPr id="1741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6800" y="2667000"/>
          <a:ext cx="584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8" name="Equation" r:id="rId4" imgW="583920" imgH="203040" progId="Equation.3">
                  <p:embed/>
                </p:oleObj>
              </mc:Choice>
              <mc:Fallback>
                <p:oleObj name="Equation" r:id="rId4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584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90600" y="2616200"/>
          <a:ext cx="584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9" name="Equation" r:id="rId6" imgW="583920" imgH="203040" progId="Equation.3">
                  <p:embed/>
                </p:oleObj>
              </mc:Choice>
              <mc:Fallback>
                <p:oleObj name="Equation" r:id="rId6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16200"/>
                        <a:ext cx="584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90600" y="1905000"/>
            <a:ext cx="393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Log Marginal probabilities of the data</a:t>
            </a:r>
          </a:p>
        </p:txBody>
      </p:sp>
    </p:spTree>
    <p:extLst>
      <p:ext uri="{BB962C8B-B14F-4D97-AF65-F5344CB8AC3E}">
        <p14:creationId xmlns:p14="http://schemas.microsoft.com/office/powerpoint/2010/main" val="61899172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/>
              <a:t>Results 4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7200" y="1244426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Parts of speech tagging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7200" y="1563514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Black bars indicate performance on a fine tagset (297 word types), white bars indicate performance on coarse tagset (10 word types).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253163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257800" y="48006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Composite Model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819400" y="48768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HMM</a:t>
            </a:r>
          </a:p>
        </p:txBody>
      </p:sp>
    </p:spTree>
    <p:extLst>
      <p:ext uri="{BB962C8B-B14F-4D97-AF65-F5344CB8AC3E}">
        <p14:creationId xmlns:p14="http://schemas.microsoft.com/office/powerpoint/2010/main" val="98313600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x-none"/>
              <a:t>Conclusion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356448"/>
          </a:xfrm>
        </p:spPr>
        <p:txBody>
          <a:bodyPr/>
          <a:lstStyle/>
          <a:p>
            <a:r>
              <a:rPr lang="en-US" altLang="x-none" sz="2400"/>
              <a:t>HMM-LDA is a composite topic model which considers both long range semantic dependencies and short range syntactic dependencies.</a:t>
            </a:r>
          </a:p>
          <a:p>
            <a:endParaRPr lang="en-US" altLang="x-none" sz="2400" dirty="0"/>
          </a:p>
          <a:p>
            <a:r>
              <a:rPr lang="en-US" altLang="x-none" sz="2400" dirty="0"/>
              <a:t>The model is quite competitive with a traditional HMM parts of speech tagger, and outperforms LDA when </a:t>
            </a:r>
            <a:r>
              <a:rPr lang="en-US" altLang="x-none" sz="2400" dirty="0" err="1"/>
              <a:t>stopwords</a:t>
            </a:r>
            <a:r>
              <a:rPr lang="en-US" altLang="x-none" sz="2400" dirty="0"/>
              <a:t> and punctuation are not removed.</a:t>
            </a:r>
          </a:p>
        </p:txBody>
      </p:sp>
    </p:spTree>
    <p:extLst>
      <p:ext uri="{BB962C8B-B14F-4D97-AF65-F5344CB8AC3E}">
        <p14:creationId xmlns:p14="http://schemas.microsoft.com/office/powerpoint/2010/main" val="82768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41986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41994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6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557077" name="Group 21"/>
          <p:cNvGraphicFramePr>
            <a:graphicFrameLocks noGrp="1"/>
          </p:cNvGraphicFramePr>
          <p:nvPr/>
        </p:nvGraphicFramePr>
        <p:xfrm>
          <a:off x="4572000" y="19812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7088" name="Group 32"/>
          <p:cNvGraphicFramePr>
            <a:graphicFrameLocks noGrp="1"/>
          </p:cNvGraphicFramePr>
          <p:nvPr/>
        </p:nvGraphicFramePr>
        <p:xfrm>
          <a:off x="4572000" y="48006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Topic Models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LDA the </a:t>
            </a:r>
            <a:r>
              <a:rPr lang="en-US" sz="2000" dirty="0"/>
              <a:t>order of documents does not </a:t>
            </a:r>
            <a:r>
              <a:rPr lang="en-US" sz="2000" dirty="0" smtClean="0"/>
              <a:t>matter</a:t>
            </a:r>
            <a:endParaRPr lang="en-US" sz="2000" dirty="0"/>
          </a:p>
          <a:p>
            <a:r>
              <a:rPr lang="en-US" sz="2000" dirty="0"/>
              <a:t>Not appropriate for sequential corpora (e.g., that span hundreds of </a:t>
            </a:r>
            <a:r>
              <a:rPr lang="en-US" sz="2000" dirty="0" smtClean="0"/>
              <a:t>years)</a:t>
            </a:r>
          </a:p>
          <a:p>
            <a:r>
              <a:rPr lang="en-US" sz="2000" dirty="0" smtClean="0"/>
              <a:t>Further</a:t>
            </a:r>
            <a:r>
              <a:rPr lang="en-US" sz="2000" dirty="0"/>
              <a:t>, we may want to track how language changes over </a:t>
            </a:r>
            <a:r>
              <a:rPr lang="en-US" sz="2000" dirty="0" smtClean="0"/>
              <a:t>time</a:t>
            </a:r>
            <a:endParaRPr lang="en-US" sz="2000" dirty="0"/>
          </a:p>
          <a:p>
            <a:r>
              <a:rPr lang="en-US" sz="2000" dirty="0" smtClean="0"/>
              <a:t>Let </a:t>
            </a:r>
            <a:r>
              <a:rPr lang="en-US" sz="2000" dirty="0"/>
              <a:t>the topics </a:t>
            </a:r>
            <a:r>
              <a:rPr lang="en-US" sz="2000" i="1" dirty="0"/>
              <a:t>drift </a:t>
            </a:r>
            <a:r>
              <a:rPr lang="en-US" sz="2000" dirty="0"/>
              <a:t>in a sequence.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7560840" cy="3412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2498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E0AFF"/>
                </a:solidFill>
              </a:rPr>
              <a:t>David M. </a:t>
            </a:r>
            <a:r>
              <a:rPr lang="en-US" sz="1100" dirty="0" err="1">
                <a:solidFill>
                  <a:srgbClr val="1E0AFF"/>
                </a:solidFill>
              </a:rPr>
              <a:t>Blei</a:t>
            </a:r>
            <a:r>
              <a:rPr lang="en-US" sz="1100" dirty="0">
                <a:solidFill>
                  <a:srgbClr val="1E0AFF"/>
                </a:solidFill>
              </a:rPr>
              <a:t> and John D. Lafferty. Dynamic topic models. </a:t>
            </a:r>
            <a:r>
              <a:rPr lang="en-US" sz="1100" dirty="0" smtClean="0">
                <a:solidFill>
                  <a:srgbClr val="1E0AFF"/>
                </a:solidFill>
              </a:rPr>
              <a:t/>
            </a:r>
            <a:br>
              <a:rPr lang="en-US" sz="1100" dirty="0" smtClean="0">
                <a:solidFill>
                  <a:srgbClr val="1E0AFF"/>
                </a:solidFill>
              </a:rPr>
            </a:br>
            <a:r>
              <a:rPr lang="en-US" sz="1100" dirty="0" smtClean="0">
                <a:solidFill>
                  <a:srgbClr val="1E0AFF"/>
                </a:solidFill>
              </a:rPr>
              <a:t>In </a:t>
            </a:r>
            <a:r>
              <a:rPr lang="en-US" sz="1100" dirty="0">
                <a:solidFill>
                  <a:srgbClr val="1E0AFF"/>
                </a:solidFill>
              </a:rPr>
              <a:t>Proc. ICML '06. pp. 113-120. </a:t>
            </a:r>
            <a:r>
              <a:rPr lang="en-US" sz="1100" b="1" dirty="0">
                <a:solidFill>
                  <a:srgbClr val="FF0000"/>
                </a:solidFill>
              </a:rPr>
              <a:t>2006</a:t>
            </a:r>
            <a:r>
              <a:rPr lang="en-US" sz="1100" dirty="0">
                <a:solidFill>
                  <a:srgbClr val="1E0A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18374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Recap: Smoothed </a:t>
            </a:r>
            <a:r>
              <a:rPr lang="en-US" dirty="0"/>
              <a:t>LDA </a:t>
            </a:r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43" name="Rectangle 71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735760" y="1196975"/>
                <a:ext cx="5408240" cy="49688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Give a different word distribution to each topic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sym typeface="Symbol" charset="0"/>
                      </a:rPr>
                      <m:t>𝛽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sym typeface="Symbol" charset="0"/>
                      </a:rPr>
                      <m:t>𝐾</m:t>
                    </m:r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×</m:t>
                    </m:r>
                    <m:r>
                      <a:rPr lang="de-DE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𝑉</m:t>
                    </m:r>
                  </m:oMath>
                </a14:m>
                <a:r>
                  <a:rPr lang="en-US" dirty="0" smtClean="0"/>
                  <a:t> matrix (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</a:t>
                </a:r>
                <a:r>
                  <a:rPr lang="en-US" dirty="0" smtClean="0"/>
                  <a:t> vocabulary size), each row denotes word distribution of a topic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smtClean="0"/>
                  <a:t>document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Choose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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d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Dirichlet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sym typeface="Symbol" charset="0"/>
                  </a:rPr>
                  <a:t>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  <m:t>𝛽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charset="0"/>
                            <a:sym typeface="Symbol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~ 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Dirichlet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𝜂</m:t>
                    </m:r>
                    <m:r>
                      <m:rPr>
                        <m:nor/>
                      </m:rPr>
                      <a:rPr lang="is-I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∙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|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  <a:endParaRPr lang="en-US" dirty="0" smtClean="0"/>
              </a:p>
              <a:p>
                <a:pPr lvl="1" eaLnBrk="1" hangingPunct="1">
                  <a:defRPr/>
                </a:pPr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smtClean="0"/>
                  <a:t>position 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i = 1, ...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,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2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Generate a </a:t>
                </a:r>
                <a:r>
                  <a:rPr lang="en-US" dirty="0">
                    <a:ea typeface="ＭＳ Ｐゴシック" charset="0"/>
                  </a:rPr>
                  <a:t>topic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z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Mult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(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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d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)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ea typeface="ＭＳ Ｐゴシック" charset="0"/>
                </a:endParaRPr>
              </a:p>
              <a:p>
                <a:pPr lvl="2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Generate a </a:t>
                </a:r>
                <a:r>
                  <a:rPr lang="en-US" dirty="0">
                    <a:ea typeface="ＭＳ Ｐゴシック" charset="0"/>
                  </a:rPr>
                  <a:t>word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w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 ~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Mult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(</a:t>
                </a:r>
                <a:r>
                  <a:rPr lang="is-IS" dirty="0">
                    <a:solidFill>
                      <a:schemeClr val="accent1">
                        <a:lumMod val="50000"/>
                      </a:schemeClr>
                    </a:solidFill>
                  </a:rPr>
                  <a:t>∙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| </a:t>
                </a:r>
                <a:r>
                  <a:rPr lang="en-US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z</a:t>
                </a:r>
                <a:r>
                  <a:rPr lang="en-US" baseline="-25000" dirty="0" err="1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i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,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</a:t>
                </a:r>
                <a:r>
                  <a:rPr lang="en-US" baseline="-25000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  <a:sym typeface="Symbol" charset="0"/>
                  </a:rPr>
                  <a:t>k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  <a:ea typeface="ＭＳ Ｐゴシック" charset="0"/>
                  </a:rPr>
                  <a:t>)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8743" name="Rectangle 7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5760" y="1196975"/>
                <a:ext cx="5408240" cy="4968875"/>
              </a:xfrm>
              <a:blipFill rotWithShape="0">
                <a:blip r:embed="rId3"/>
                <a:stretch>
                  <a:fillRect l="-1466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151</a:t>
            </a:fld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484784"/>
            <a:ext cx="3159224" cy="4256087"/>
            <a:chOff x="683568" y="1230313"/>
            <a:chExt cx="3159224" cy="4256087"/>
          </a:xfrm>
        </p:grpSpPr>
        <p:grpSp>
          <p:nvGrpSpPr>
            <p:cNvPr id="2" name="Group 1"/>
            <p:cNvGrpSpPr/>
            <p:nvPr/>
          </p:nvGrpSpPr>
          <p:grpSpPr>
            <a:xfrm>
              <a:off x="683568" y="1230313"/>
              <a:ext cx="3159224" cy="4256087"/>
              <a:chOff x="683568" y="1230313"/>
              <a:chExt cx="3159224" cy="425608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683568" y="1230313"/>
                <a:ext cx="2924655" cy="4256087"/>
                <a:chOff x="683568" y="850255"/>
                <a:chExt cx="2924655" cy="4256087"/>
              </a:xfrm>
            </p:grpSpPr>
            <p:sp>
              <p:nvSpPr>
                <p:cNvPr id="76" name="Rectangle 4"/>
                <p:cNvSpPr>
                  <a:spLocks noChangeArrowheads="1"/>
                </p:cNvSpPr>
                <p:nvPr/>
              </p:nvSpPr>
              <p:spPr bwMode="auto">
                <a:xfrm>
                  <a:off x="683568" y="1601142"/>
                  <a:ext cx="1828800" cy="35052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" name="Oval 6"/>
                <p:cNvSpPr>
                  <a:spLocks noChangeArrowheads="1"/>
                </p:cNvSpPr>
                <p:nvPr/>
              </p:nvSpPr>
              <p:spPr bwMode="auto">
                <a:xfrm>
                  <a:off x="1216968" y="2820342"/>
                  <a:ext cx="685800" cy="685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z</a:t>
                  </a:r>
                </a:p>
              </p:txBody>
            </p:sp>
            <p:sp>
              <p:nvSpPr>
                <p:cNvPr id="79" name="Oval 7"/>
                <p:cNvSpPr>
                  <a:spLocks noChangeArrowheads="1"/>
                </p:cNvSpPr>
                <p:nvPr/>
              </p:nvSpPr>
              <p:spPr bwMode="auto">
                <a:xfrm>
                  <a:off x="1216968" y="3887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w</a:t>
                  </a: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988368" y="2667942"/>
                  <a:ext cx="1143000" cy="21336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Symbol" charset="0"/>
                              </a:rPr>
                              <m:t>𝜂</m:t>
                            </m:r>
                          </m:oMath>
                        </m:oMathPara>
                      </a14:m>
                      <a:endParaRPr lang="en-US" sz="2400" dirty="0">
                        <a:latin typeface="Symbol" charset="0"/>
                        <a:sym typeface="Symbo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Oval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237887" y="3264966"/>
                  <a:ext cx="2400" cy="648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Line 11"/>
                <p:cNvSpPr>
                  <a:spLocks noChangeShapeType="1"/>
                </p:cNvSpPr>
                <p:nvPr/>
              </p:nvSpPr>
              <p:spPr bwMode="auto">
                <a:xfrm rot="21480000" flipH="1">
                  <a:off x="1555636" y="2363142"/>
                  <a:ext cx="21704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Line 12"/>
                <p:cNvSpPr>
                  <a:spLocks noChangeShapeType="1"/>
                </p:cNvSpPr>
                <p:nvPr/>
              </p:nvSpPr>
              <p:spPr bwMode="auto">
                <a:xfrm>
                  <a:off x="1521768" y="3506142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31368" y="4725342"/>
                  <a:ext cx="2286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M</a:t>
                  </a:r>
                </a:p>
              </p:txBody>
            </p:sp>
            <p:sp>
              <p:nvSpPr>
                <p:cNvPr id="86" name="Oval 15"/>
                <p:cNvSpPr>
                  <a:spLocks noChangeArrowheads="1"/>
                </p:cNvSpPr>
                <p:nvPr/>
              </p:nvSpPr>
              <p:spPr bwMode="auto">
                <a:xfrm>
                  <a:off x="1259632" y="1753542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</a:t>
                  </a:r>
                  <a:endParaRPr lang="en-US" sz="2400" baseline="-25000" dirty="0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>
                  <a:off x="1298104" y="850255"/>
                  <a:ext cx="609600" cy="533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a</a:t>
                  </a:r>
                  <a:endParaRPr lang="en-US" sz="2400" dirty="0">
                    <a:latin typeface="Symbol" charset="0"/>
                    <a:sym typeface="Symbol" charset="0"/>
                  </a:endParaRPr>
                </a:p>
              </p:txBody>
            </p:sp>
            <p:sp>
              <p:nvSpPr>
                <p:cNvPr id="8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64804" y="1383655"/>
                  <a:ext cx="0" cy="369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826568" y="4420542"/>
                  <a:ext cx="3048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N</a:t>
                  </a:r>
                </a:p>
              </p:txBody>
            </p:sp>
          </p:grp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699792" y="4038600"/>
                <a:ext cx="1143000" cy="1066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3537992" y="4724400"/>
                <a:ext cx="304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de-DE" sz="2400" b="0" dirty="0" smtClean="0">
                      <a:sym typeface="Symbol" charset="0"/>
                    </a:endParaRPr>
                  </a:p>
                </p:txBody>
              </p:sp>
            </mc:Choice>
            <mc:Fallback xmlns="">
              <p:sp>
                <p:nvSpPr>
                  <p:cNvPr id="21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l="-2913"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rot="5400000">
              <a:off x="2415790" y="4103467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793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8184"/>
            <a:ext cx="91440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587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445"/>
            <a:ext cx="8229600" cy="49688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a logistic normal distribution to model topics evolving over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Embed </a:t>
            </a:r>
            <a:r>
              <a:rPr lang="en-US" dirty="0"/>
              <a:t>it in a state-space model on the log of the topic distribution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Lets </a:t>
            </a:r>
            <a:r>
              <a:rPr lang="en-US" dirty="0"/>
              <a:t>us make inferences about sequences of </a:t>
            </a:r>
            <a:r>
              <a:rPr lang="en-US" dirty="0" smtClean="0"/>
              <a:t>documents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690592" cy="1130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77072"/>
            <a:ext cx="5499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Logit Normal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75666"/>
            <a:ext cx="4608835" cy="46088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154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2" y="1180065"/>
            <a:ext cx="3933573" cy="1988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6400800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1E0AFF"/>
                </a:solidFill>
              </a:rPr>
              <a:t>[Wikipedia]</a:t>
            </a:r>
            <a:endParaRPr lang="en-US" sz="1400">
              <a:solidFill>
                <a:srgbClr val="1E0A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3" y="3176658"/>
            <a:ext cx="3480177" cy="157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7" y="3254526"/>
            <a:ext cx="3888728" cy="30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Topic Models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4" y="1196975"/>
            <a:ext cx="810457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3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Topic Models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7" y="1196975"/>
            <a:ext cx="8148566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Topic Models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3045"/>
            <a:ext cx="8229600" cy="47967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0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Topic Models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2828"/>
            <a:ext cx="8229600" cy="46371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158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2771800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  <a:latin typeface="Arial" charset="0"/>
              </a:rPr>
              <a:t>Wang, Chong; </a:t>
            </a:r>
            <a:r>
              <a:rPr lang="en-US" sz="1100" dirty="0" err="1">
                <a:solidFill>
                  <a:srgbClr val="0B05FF"/>
                </a:solidFill>
                <a:latin typeface="Arial" charset="0"/>
              </a:rPr>
              <a:t>Blei</a:t>
            </a:r>
            <a:r>
              <a:rPr lang="en-US" sz="1100" dirty="0">
                <a:solidFill>
                  <a:srgbClr val="0B05FF"/>
                </a:solidFill>
                <a:latin typeface="Arial" charset="0"/>
              </a:rPr>
              <a:t>, David; Heckerman, </a:t>
            </a:r>
            <a:r>
              <a:rPr lang="en-US" sz="1100" dirty="0" smtClean="0">
                <a:solidFill>
                  <a:srgbClr val="0B05FF"/>
                </a:solidFill>
                <a:latin typeface="Arial" charset="0"/>
              </a:rPr>
              <a:t>David. </a:t>
            </a:r>
            <a:r>
              <a:rPr lang="en-US" sz="1100" dirty="0">
                <a:solidFill>
                  <a:srgbClr val="0B05FF"/>
                </a:solidFill>
                <a:latin typeface="Arial" charset="0"/>
              </a:rPr>
              <a:t>"Continuous Time Dynamic Topic Models". </a:t>
            </a:r>
            <a:r>
              <a:rPr lang="en-US" sz="1100" i="1" dirty="0">
                <a:solidFill>
                  <a:srgbClr val="0B05FF"/>
                </a:solidFill>
                <a:latin typeface="Arial" charset="0"/>
              </a:rPr>
              <a:t>Proceedings of </a:t>
            </a:r>
            <a:r>
              <a:rPr lang="en-US" sz="1100" i="1" dirty="0" smtClean="0">
                <a:solidFill>
                  <a:srgbClr val="0B05FF"/>
                </a:solidFill>
                <a:latin typeface="Arial" charset="0"/>
              </a:rPr>
              <a:t>ICML</a:t>
            </a:r>
            <a:r>
              <a:rPr lang="en-US" sz="1100" dirty="0" smtClean="0">
                <a:solidFill>
                  <a:srgbClr val="0B05FF"/>
                </a:solidFill>
                <a:latin typeface="Arial" charset="0"/>
              </a:rPr>
              <a:t>'08, </a:t>
            </a:r>
            <a:r>
              <a:rPr lang="en-US" sz="1100" b="1" dirty="0" smtClean="0">
                <a:solidFill>
                  <a:srgbClr val="FF0000"/>
                </a:solidFill>
                <a:latin typeface="Arial" charset="0"/>
              </a:rPr>
              <a:t>2008</a:t>
            </a:r>
            <a:r>
              <a:rPr lang="en-US" sz="1100" dirty="0" smtClean="0">
                <a:solidFill>
                  <a:srgbClr val="0B05FF"/>
                </a:solidFill>
                <a:latin typeface="Arial" charset="0"/>
              </a:rPr>
              <a:t>.</a:t>
            </a:r>
            <a:endParaRPr lang="en-US" sz="11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Time-corrected similarity </a:t>
            </a:r>
            <a:r>
              <a:rPr lang="en-US" sz="2400" dirty="0"/>
              <a:t>shows a new way of using the posterior. </a:t>
            </a:r>
          </a:p>
          <a:p>
            <a:r>
              <a:rPr lang="en-US" sz="2400" dirty="0"/>
              <a:t>Consider the expected Hellinger distance between the topic proportions of </a:t>
            </a:r>
            <a:r>
              <a:rPr lang="en-US" sz="2400" dirty="0" smtClean="0"/>
              <a:t>two </a:t>
            </a:r>
            <a:r>
              <a:rPr lang="en-US" sz="2400" dirty="0"/>
              <a:t>documents,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Uses </a:t>
            </a:r>
            <a:r>
              <a:rPr lang="en-US" sz="2400" dirty="0"/>
              <a:t>the latent structure to define similarity </a:t>
            </a:r>
          </a:p>
          <a:p>
            <a:r>
              <a:rPr lang="en-US" sz="2400" dirty="0"/>
              <a:t>Time has been factored out because the topics associated to the </a:t>
            </a:r>
            <a:r>
              <a:rPr lang="en-US" sz="2400" dirty="0" smtClean="0"/>
              <a:t>components </a:t>
            </a:r>
            <a:r>
              <a:rPr lang="en-US" sz="2400" dirty="0"/>
              <a:t>are different from year to year. </a:t>
            </a:r>
          </a:p>
          <a:p>
            <a:r>
              <a:rPr lang="en-US" sz="2400" dirty="0"/>
              <a:t>Similarity based only on topic proportions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3302248" cy="862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65" y="5364930"/>
            <a:ext cx="5436096" cy="1232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048" y="628987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1E0AFF"/>
                </a:solidFill>
              </a:rPr>
              <a:t>[Wikipedia]</a:t>
            </a:r>
            <a:endParaRPr lang="en-US" sz="1400">
              <a:solidFill>
                <a:srgbClr val="1E0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Tasks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Filtering: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probability that it is raining today, given all the umbrella observations up through today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Prediction: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probability that it will rain the day after tomorrow, given all the umbrella observations up through today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Smoothing: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What is the probability that it rained yesterday, given all the umbrella observations through today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Most likely </a:t>
            </a:r>
            <a:r>
              <a:rPr lang="en-US" sz="2400" b="1" dirty="0" smtClean="0">
                <a:ea typeface="ＭＳ Ｐゴシック" charset="0"/>
                <a:cs typeface="ＭＳ Ｐゴシック" charset="0"/>
              </a:rPr>
              <a:t>explanation / most </a:t>
            </a:r>
            <a:r>
              <a:rPr lang="en-US" sz="2400" b="1" smtClean="0">
                <a:ea typeface="ＭＳ Ｐゴシック" charset="0"/>
                <a:cs typeface="ＭＳ Ｐゴシック" charset="0"/>
              </a:rPr>
              <a:t>probable explanation:</a:t>
            </a:r>
            <a:r>
              <a:rPr lang="en-US" sz="2400" smtClean="0">
                <a:ea typeface="ＭＳ Ｐゴシック" charset="0"/>
                <a:cs typeface="ＭＳ Ｐゴシック" charset="0"/>
              </a:rPr>
              <a:t> </a:t>
            </a:r>
            <a:br>
              <a:rPr lang="en-US" sz="2400" smtClean="0">
                <a:ea typeface="ＭＳ Ｐゴシック" charset="0"/>
                <a:cs typeface="ＭＳ Ｐゴシック" charset="0"/>
              </a:rPr>
            </a:br>
            <a:r>
              <a:rPr lang="en-US" sz="2400" smtClean="0">
                <a:ea typeface="ＭＳ Ｐゴシック" charset="0"/>
                <a:cs typeface="ＭＳ Ｐゴシック" charset="0"/>
              </a:rPr>
              <a:t>if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the umbrella appeared the first three days but not on the fourth, what is the most likely weather sequence to produce these umbrella sightings?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Topic Models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6" y="1196975"/>
            <a:ext cx="680240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Topic Models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8" y="1196975"/>
            <a:ext cx="6311583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2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Topic Models: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Dirichlet</a:t>
            </a:r>
            <a:r>
              <a:rPr lang="en-US" dirty="0"/>
              <a:t> assumption on topics and topic proportions makes strong conditional independence assumptions about the data. </a:t>
            </a:r>
          </a:p>
          <a:p>
            <a:r>
              <a:rPr lang="en-US" dirty="0" smtClean="0"/>
              <a:t>The </a:t>
            </a:r>
            <a:r>
              <a:rPr lang="en-US" b="1" dirty="0"/>
              <a:t>dynamic topic model </a:t>
            </a:r>
            <a:r>
              <a:rPr lang="en-US" dirty="0"/>
              <a:t>uses a logistic normal in a linear dynamic model to capture how topics change over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10723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 Hype Cycle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219200"/>
            <a:ext cx="7334250" cy="49244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 Hype Cycle 2015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1196975"/>
            <a:ext cx="745331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 Hype Cycle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1196975"/>
            <a:ext cx="745331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6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 Hype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166</a:t>
            </a:fld>
            <a:endParaRPr lang="de-D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54" y="1196975"/>
            <a:ext cx="7299491" cy="4968875"/>
          </a:xfrm>
        </p:spPr>
      </p:pic>
    </p:spTree>
    <p:extLst>
      <p:ext uri="{BB962C8B-B14F-4D97-AF65-F5344CB8AC3E}">
        <p14:creationId xmlns:p14="http://schemas.microsoft.com/office/powerpoint/2010/main" val="19278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or Monitoring: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belief state - the posterior distribution over the </a:t>
            </a:r>
            <a:r>
              <a:rPr lang="en-US" sz="18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current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608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9637762"/>
              </p:ext>
            </p:extLst>
          </p:nvPr>
        </p:nvGraphicFramePr>
        <p:xfrm>
          <a:off x="2794000" y="3280123"/>
          <a:ext cx="27828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5" name="Formel" r:id="rId4" imgW="673100" imgH="228600" progId="Equation.3">
                  <p:embed/>
                </p:oleObj>
              </mc:Choice>
              <mc:Fallback>
                <p:oleObj name="Formel" r:id="rId4" imgW="67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280123"/>
                        <a:ext cx="27828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1447800" y="507876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Filtering is what a rational agent needs to do in order to keep track of the current state so that the rational decisions can be made.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1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189"/>
            <a:ext cx="8066088" cy="669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813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20057525"/>
              </p:ext>
            </p:extLst>
          </p:nvPr>
        </p:nvGraphicFramePr>
        <p:xfrm>
          <a:off x="501650" y="3157314"/>
          <a:ext cx="4338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7" name="Ecuación" r:id="rId4" imgW="2133600" imgH="241300" progId="Equation.3">
                  <p:embed/>
                </p:oleObj>
              </mc:Choice>
              <mc:Fallback>
                <p:oleObj name="Ecuación" r:id="rId4" imgW="2133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157314"/>
                        <a:ext cx="43386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39935014"/>
              </p:ext>
            </p:extLst>
          </p:nvPr>
        </p:nvGraphicFramePr>
        <p:xfrm>
          <a:off x="2220913" y="3766914"/>
          <a:ext cx="3846512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8" name="Ecuación" r:id="rId6" imgW="1892300" imgH="711200" progId="Equation.3">
                  <p:embed/>
                </p:oleObj>
              </mc:Choice>
              <mc:Fallback>
                <p:oleObj name="Ecuación" r:id="rId6" imgW="189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766914"/>
                        <a:ext cx="3846512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279525" y="2009551"/>
            <a:ext cx="755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00000"/>
                </a:solidFill>
                <a:latin typeface="+mn-lt"/>
              </a:rPr>
              <a:t>Given the results of filtering up to time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, one can easily compute the result for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t+1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 from the new evidence        </a:t>
            </a:r>
          </a:p>
        </p:txBody>
      </p:sp>
      <p:graphicFrame>
        <p:nvGraphicFramePr>
          <p:cNvPr id="481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97306"/>
              </p:ext>
            </p:extLst>
          </p:nvPr>
        </p:nvGraphicFramePr>
        <p:xfrm>
          <a:off x="4426645" y="2238151"/>
          <a:ext cx="433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9" name="Formel" r:id="rId8" imgW="228600" imgH="228600" progId="Equation.3">
                  <p:embed/>
                </p:oleObj>
              </mc:Choice>
              <mc:Fallback>
                <p:oleObj name="Formel" r:id="rId8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45" y="2238151"/>
                        <a:ext cx="433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6096000" y="36240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(dividing up the evidence)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96000" y="30906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(for some function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f</a:t>
            </a:r>
            <a:r>
              <a:rPr lang="en-US" sz="1800" i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096000" y="4081239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Bayes’ Theorem)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6096000" y="4538439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(by the Markov property</a:t>
            </a:r>
            <a:br>
              <a:rPr lang="en-US" sz="1800" i="0">
                <a:solidFill>
                  <a:srgbClr val="000000"/>
                </a:solidFill>
                <a:latin typeface="+mn-lt"/>
              </a:rPr>
            </a:br>
            <a:r>
              <a:rPr lang="en-US" sz="1800" i="0">
                <a:solidFill>
                  <a:srgbClr val="000000"/>
                </a:solidFill>
                <a:latin typeface="+mn-lt"/>
              </a:rPr>
              <a:t>of evidence)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990600" y="543855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1800" i="0">
                <a:solidFill>
                  <a:srgbClr val="000000"/>
                </a:solidFill>
                <a:latin typeface="+mn-lt"/>
                <a:cs typeface="Arial" charset="0"/>
              </a:rPr>
              <a:t>α</a:t>
            </a:r>
            <a:r>
              <a:rPr lang="en-US" sz="1800" i="0">
                <a:solidFill>
                  <a:srgbClr val="000000"/>
                </a:solidFill>
                <a:latin typeface="+mn-lt"/>
                <a:cs typeface="Arial" charset="0"/>
              </a:rPr>
              <a:t> is a normalizing constant used to make probabilities sum up to 1.</a:t>
            </a:r>
            <a:endParaRPr lang="el-GR" sz="1800" i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066088" cy="669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 cont.</a:t>
            </a: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11890363"/>
              </p:ext>
            </p:extLst>
          </p:nvPr>
        </p:nvGraphicFramePr>
        <p:xfrm>
          <a:off x="2794000" y="4853459"/>
          <a:ext cx="515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12" name="Ecuación" r:id="rId4" imgW="2476500" imgH="368300" progId="Equation.3">
                  <p:embed/>
                </p:oleObj>
              </mc:Choice>
              <mc:Fallback>
                <p:oleObj name="Ecuación" r:id="rId4" imgW="2476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853459"/>
                        <a:ext cx="515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22344388"/>
              </p:ext>
            </p:extLst>
          </p:nvPr>
        </p:nvGraphicFramePr>
        <p:xfrm>
          <a:off x="3301256" y="2473796"/>
          <a:ext cx="11461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13" name="Formel" r:id="rId6" imgW="762000" imgH="228600" progId="Equation.3">
                  <p:embed/>
                </p:oleObj>
              </mc:Choice>
              <mc:Fallback>
                <p:oleObj name="Formel" r:id="rId6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56" y="2473796"/>
                        <a:ext cx="11461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600200" y="2426171"/>
            <a:ext cx="6858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The second term                   </a:t>
            </a: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     represents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a one-step prediction of the next step, and the first term                   </a:t>
            </a:r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      updates 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this with the new evidence.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Now we obtain the one-step prediction for the next step by conditioning on the current state </a:t>
            </a:r>
            <a:r>
              <a:rPr lang="en-US" sz="1800" i="0" dirty="0" err="1">
                <a:solidFill>
                  <a:srgbClr val="000000"/>
                </a:solidFill>
                <a:latin typeface="+mn-lt"/>
              </a:rPr>
              <a:t>Xt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graphicFrame>
        <p:nvGraphicFramePr>
          <p:cNvPr id="501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492753"/>
              </p:ext>
            </p:extLst>
          </p:nvPr>
        </p:nvGraphicFramePr>
        <p:xfrm>
          <a:off x="4355976" y="2749873"/>
          <a:ext cx="1120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14" name="Ecuación" r:id="rId8" imgW="800100" imgH="228600" progId="Equation.3">
                  <p:embed/>
                </p:oleObj>
              </mc:Choice>
              <mc:Fallback>
                <p:oleObj name="Ecuación" r:id="rId8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49873"/>
                        <a:ext cx="1120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26299"/>
              </p:ext>
            </p:extLst>
          </p:nvPr>
        </p:nvGraphicFramePr>
        <p:xfrm>
          <a:off x="1568450" y="4000971"/>
          <a:ext cx="65849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15" name="Formel" r:id="rId10" imgW="3479800" imgH="368300" progId="Equation.3">
                  <p:embed/>
                </p:oleObj>
              </mc:Choice>
              <mc:Fallback>
                <p:oleObj name="Formel" r:id="rId10" imgW="347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000971"/>
                        <a:ext cx="65849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334000" y="5477346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(using the Markov property)</a:t>
            </a:r>
          </a:p>
        </p:txBody>
      </p:sp>
      <p:pic>
        <p:nvPicPr>
          <p:cNvPr id="50185" name="Picture 10" descr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67746"/>
            <a:ext cx="3429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2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93038" cy="9144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Literature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3" descr="2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7571" y="5603776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 dirty="0">
                <a:latin typeface="+mn-lt"/>
              </a:rPr>
              <a:t>http://</a:t>
            </a:r>
            <a:r>
              <a:rPr lang="de-DE" i="0" dirty="0" err="1">
                <a:latin typeface="+mn-lt"/>
              </a:rPr>
              <a:t>aima.cs.berkeley.edu</a:t>
            </a:r>
            <a:endParaRPr lang="de-DE" i="0" dirty="0">
              <a:latin typeface="+mn-lt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41277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Structures (ordinal, interval, ratio scale)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Temporal structures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Sentence structures</a:t>
            </a:r>
          </a:p>
          <a:p>
            <a:pPr marL="285750" indent="-285750">
              <a:buFont typeface="Arial" charset="0"/>
              <a:buChar char="•"/>
            </a:pPr>
            <a:r>
              <a:rPr lang="mr-IN" dirty="0" smtClean="0"/>
              <a:t>…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Genomic structures</a:t>
            </a:r>
          </a:p>
          <a:p>
            <a:pPr marL="285750" indent="-285750">
              <a:buFont typeface="Arial" charset="0"/>
              <a:buChar char="•"/>
            </a:pP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Forward Messages</a:t>
            </a:r>
          </a:p>
        </p:txBody>
      </p:sp>
      <p:pic>
        <p:nvPicPr>
          <p:cNvPr id="52226" name="Picture 6" descr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56792"/>
            <a:ext cx="8229600" cy="1282700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4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1981200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981200" y="2986088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2" name="Oval 5"/>
          <p:cNvSpPr>
            <a:spLocks noChangeArrowheads="1"/>
          </p:cNvSpPr>
          <p:nvPr/>
        </p:nvSpPr>
        <p:spPr bwMode="auto">
          <a:xfrm>
            <a:off x="1828800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4240213"/>
            <a:ext cx="116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t-1</a:t>
            </a:r>
            <a:endParaRPr lang="en-US" sz="1600" i="0"/>
          </a:p>
        </p:txBody>
      </p:sp>
      <p:sp>
        <p:nvSpPr>
          <p:cNvPr id="53254" name="Oval 7"/>
          <p:cNvSpPr>
            <a:spLocks noChangeArrowheads="1"/>
          </p:cNvSpPr>
          <p:nvPr/>
        </p:nvSpPr>
        <p:spPr bwMode="auto">
          <a:xfrm>
            <a:off x="4144963" y="2868613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4314825" y="2986088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6" name="Oval 9"/>
          <p:cNvSpPr>
            <a:spLocks noChangeArrowheads="1"/>
          </p:cNvSpPr>
          <p:nvPr/>
        </p:nvSpPr>
        <p:spPr bwMode="auto">
          <a:xfrm>
            <a:off x="3992563" y="4122738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992563" y="424021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</a:t>
            </a:r>
            <a:endParaRPr lang="en-US" sz="1600" i="0"/>
          </a:p>
        </p:txBody>
      </p:sp>
      <p:sp>
        <p:nvSpPr>
          <p:cNvPr id="53258" name="Oval 11"/>
          <p:cNvSpPr>
            <a:spLocks noChangeArrowheads="1"/>
          </p:cNvSpPr>
          <p:nvPr/>
        </p:nvSpPr>
        <p:spPr bwMode="auto">
          <a:xfrm>
            <a:off x="6400800" y="2895600"/>
            <a:ext cx="914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6400800" y="3013075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Rain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0" name="Oval 13"/>
          <p:cNvSpPr>
            <a:spLocks noChangeArrowheads="1"/>
          </p:cNvSpPr>
          <p:nvPr/>
        </p:nvSpPr>
        <p:spPr bwMode="auto">
          <a:xfrm>
            <a:off x="6248400" y="4149725"/>
            <a:ext cx="11430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6248400" y="4267200"/>
            <a:ext cx="1195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0"/>
              <a:t>Umbrella</a:t>
            </a:r>
            <a:r>
              <a:rPr lang="en-US" sz="1600" i="0" baseline="-25000"/>
              <a:t>t+1</a:t>
            </a:r>
            <a:endParaRPr lang="en-US" sz="1600" i="0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>
            <a:off x="1066800" y="309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2895600" y="30972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>
            <a:off x="5105400" y="30972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2438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H="1">
            <a:off x="4572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H="1">
            <a:off x="6858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aphicFrame>
        <p:nvGraphicFramePr>
          <p:cNvPr id="651285" name="Group 21"/>
          <p:cNvGraphicFramePr>
            <a:graphicFrameLocks noGrp="1"/>
          </p:cNvGraphicFramePr>
          <p:nvPr/>
        </p:nvGraphicFramePr>
        <p:xfrm>
          <a:off x="4572000" y="19812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t-1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1296" name="Group 32"/>
          <p:cNvGraphicFramePr>
            <a:graphicFrameLocks noGrp="1"/>
          </p:cNvGraphicFramePr>
          <p:nvPr/>
        </p:nvGraphicFramePr>
        <p:xfrm>
          <a:off x="4572000" y="4800600"/>
          <a:ext cx="1524000" cy="865360"/>
        </p:xfrm>
        <a:graphic>
          <a:graphicData uri="http://schemas.openxmlformats.org/drawingml/2006/table">
            <a:tbl>
              <a:tblPr/>
              <a:tblGrid>
                <a:gridCol w="595313"/>
                <a:gridCol w="928687"/>
              </a:tblGrid>
              <a:tr h="304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P(U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|R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marT="45652" marB="456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ＭＳ Ｐゴシック" charset="0"/>
                        </a:rPr>
                        <a:t>0.2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0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graphicFrame>
        <p:nvGraphicFramePr>
          <p:cNvPr id="5529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66599982"/>
              </p:ext>
            </p:extLst>
          </p:nvPr>
        </p:nvGraphicFramePr>
        <p:xfrm>
          <a:off x="1603375" y="2368451"/>
          <a:ext cx="290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6" name="Ecuación" r:id="rId4" imgW="1600200" imgH="368300" progId="Equation.3">
                  <p:embed/>
                </p:oleObj>
              </mc:Choice>
              <mc:Fallback>
                <p:oleObj name="Ecuación" r:id="rId4" imgW="1600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368451"/>
                        <a:ext cx="2908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83291339"/>
              </p:ext>
            </p:extLst>
          </p:nvPr>
        </p:nvGraphicFramePr>
        <p:xfrm>
          <a:off x="1484313" y="3457476"/>
          <a:ext cx="3600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7" name="Ecuación" r:id="rId6" imgW="1752600" imgH="215900" progId="Equation.3">
                  <p:embed/>
                </p:oleObj>
              </mc:Choice>
              <mc:Fallback>
                <p:oleObj name="Ecuación" r:id="rId6" imgW="175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3457476"/>
                        <a:ext cx="3600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457200" y="1412776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latin typeface="+mn-lt"/>
              </a:rPr>
              <a:t>Illustration for two steps in the Umbrella example:  </a:t>
            </a:r>
            <a:br>
              <a:rPr lang="en-US" sz="1800" i="0">
                <a:latin typeface="+mn-lt"/>
              </a:rPr>
            </a:br>
            <a:r>
              <a:rPr lang="en-US" sz="1800" i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00" i="0">
                <a:latin typeface="+mn-lt"/>
              </a:rPr>
              <a:t> On day 1, the umbrella appears so U1=true. The prediction from t=0 to t=1 is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33400" y="296852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t=1 gives</a:t>
            </a:r>
          </a:p>
        </p:txBody>
      </p:sp>
      <p:graphicFrame>
        <p:nvGraphicFramePr>
          <p:cNvPr id="55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650"/>
              </p:ext>
            </p:extLst>
          </p:nvPr>
        </p:nvGraphicFramePr>
        <p:xfrm>
          <a:off x="1916113" y="4524276"/>
          <a:ext cx="34178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8" name="Ecuación" r:id="rId8" imgW="2019300" imgH="368300" progId="Equation.3">
                  <p:embed/>
                </p:oleObj>
              </mc:Choice>
              <mc:Fallback>
                <p:oleObj name="Ecuación" r:id="rId8" imgW="2019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524276"/>
                        <a:ext cx="34178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1319"/>
              </p:ext>
            </p:extLst>
          </p:nvPr>
        </p:nvGraphicFramePr>
        <p:xfrm>
          <a:off x="1768475" y="5514876"/>
          <a:ext cx="4098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9" name="Formel" r:id="rId10" imgW="2222500" imgH="215900" progId="Equation.3">
                  <p:embed/>
                </p:oleObj>
              </mc:Choice>
              <mc:Fallback>
                <p:oleObj name="Formel" r:id="rId10" imgW="2222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5514876"/>
                        <a:ext cx="40989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67544" y="4005164"/>
            <a:ext cx="838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i="0" dirty="0">
                <a:latin typeface="+mn-lt"/>
              </a:rPr>
              <a:t> On day 2, the umbrella appears so U2=true. The prediction from t=1 to t=2 is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381000" y="51338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latin typeface="+mn-lt"/>
              </a:rPr>
              <a:t>	and updating it with the evidence for t=2 gives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4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cntd.</a:t>
            </a:r>
          </a:p>
        </p:txBody>
      </p:sp>
      <p:pic>
        <p:nvPicPr>
          <p:cNvPr id="5734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784"/>
            <a:ext cx="7620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8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Prediction: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future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to date.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0572705"/>
              </p:ext>
            </p:extLst>
          </p:nvPr>
        </p:nvGraphicFramePr>
        <p:xfrm>
          <a:off x="2794000" y="3169568"/>
          <a:ext cx="2782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7" name="Formel" r:id="rId4" imgW="774700" imgH="228600" progId="Equation.3">
                  <p:embed/>
                </p:oleObj>
              </mc:Choice>
              <mc:Fallback>
                <p:oleObj name="Formel" r:id="rId4" imgW="774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69568"/>
                        <a:ext cx="27828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324600" y="3188618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+mn-lt"/>
              </a:rPr>
              <a:t>for some k&gt;0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914400" y="4541168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00"/>
                </a:solidFill>
                <a:latin typeface="+mn-lt"/>
              </a:rPr>
              <a:t>The task of prediction can be seen simply as filtering without the addition of new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147050" cy="1928813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Smoothing or hindsight: 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posterior distribution over the </a:t>
            </a:r>
            <a:r>
              <a:rPr lang="en-US" sz="2400" i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past</a:t>
            </a:r>
            <a:r>
              <a: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state, given all evidence up to the present.</a:t>
            </a:r>
          </a:p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144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55793"/>
              </p:ext>
            </p:extLst>
          </p:nvPr>
        </p:nvGraphicFramePr>
        <p:xfrm>
          <a:off x="2465388" y="3173760"/>
          <a:ext cx="25130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5" name="Formel" r:id="rId4" imgW="698500" imgH="228600" progId="Equation.3">
                  <p:embed/>
                </p:oleObj>
              </mc:Choice>
              <mc:Fallback>
                <p:oleObj name="Formel" r:id="rId4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3173760"/>
                        <a:ext cx="25130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5334000" y="3280123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 dirty="0">
                <a:solidFill>
                  <a:srgbClr val="000000"/>
                </a:solidFill>
                <a:latin typeface="+mn-lt"/>
              </a:rPr>
              <a:t>for some k such that 0 </a:t>
            </a:r>
            <a:r>
              <a:rPr lang="en-US" sz="1800" i="0" dirty="0">
                <a:solidFill>
                  <a:srgbClr val="000000"/>
                </a:solidFill>
                <a:latin typeface="+mn-lt"/>
                <a:cs typeface="Arial" charset="0"/>
              </a:rPr>
              <a:t>≤ k &lt;</a:t>
            </a:r>
            <a:r>
              <a:rPr lang="en-US" sz="1800" i="0" dirty="0">
                <a:solidFill>
                  <a:srgbClr val="000000"/>
                </a:solidFill>
                <a:latin typeface="+mn-lt"/>
              </a:rPr>
              <a:t> t.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990600" y="4545360"/>
            <a:ext cx="7467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0">
                <a:solidFill>
                  <a:srgbClr val="000000"/>
                </a:solidFill>
                <a:latin typeface="+mn-lt"/>
              </a:rPr>
              <a:t>Hindsight provides a better estimate of the state than was available at the time, because it incorporates more evidence.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8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Smoothing</a:t>
            </a:r>
          </a:p>
        </p:txBody>
      </p:sp>
      <p:pic>
        <p:nvPicPr>
          <p:cNvPr id="63490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744"/>
            <a:ext cx="8229600" cy="4237037"/>
          </a:xfrm>
        </p:spPr>
      </p:pic>
      <p:pic>
        <p:nvPicPr>
          <p:cNvPr id="63491" name="Picture 7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335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 contd.</a:t>
            </a:r>
          </a:p>
        </p:txBody>
      </p:sp>
      <p:pic>
        <p:nvPicPr>
          <p:cNvPr id="64515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2776"/>
            <a:ext cx="6248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60648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8147050" cy="1928813"/>
          </a:xfrm>
        </p:spPr>
        <p:txBody>
          <a:bodyPr/>
          <a:lstStyle/>
          <a:p>
            <a:pPr marL="447675" indent="-447675" eaLnBrk="1" hangingPunct="1"/>
            <a:r>
              <a:rPr lang="en-US" sz="2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Most likely explanation: 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Compute the sequence of states that is most likely to have generated a given sequence of observation.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6563" name="Object 2"/>
          <p:cNvGraphicFramePr>
            <a:graphicFrameLocks noGrp="1" noChangeAspect="1"/>
          </p:cNvGraphicFramePr>
          <p:nvPr>
            <p:ph idx="2"/>
            <p:extLst>
              <p:ext uri="{D42A27DB-BD31-4B8C-83A1-F6EECF244321}">
                <p14:modId xmlns:p14="http://schemas.microsoft.com/office/powerpoint/2010/main" val="1886873626"/>
              </p:ext>
            </p:extLst>
          </p:nvPr>
        </p:nvGraphicFramePr>
        <p:xfrm>
          <a:off x="2236788" y="3680297"/>
          <a:ext cx="37607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5" name="Formel" r:id="rId4" imgW="1295400" imgH="228600" progId="Equation.3">
                  <p:embed/>
                </p:oleObj>
              </mc:Choice>
              <mc:Fallback>
                <p:oleObj name="Formel" r:id="rId4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680297"/>
                        <a:ext cx="37607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143000" y="5110634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>
                <a:solidFill>
                  <a:srgbClr val="000000"/>
                </a:solidFill>
                <a:latin typeface="+mn-lt"/>
              </a:rPr>
              <a:t>Algorithms for this task are useful in many applications, including, e.g., speech recognition.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0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Reasoning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over</a:t>
            </a:r>
            <a:r>
              <a:rPr lang="de-DE" sz="2800" b="1" dirty="0" smtClean="0">
                <a:cs typeface="+mj-cs"/>
              </a:rPr>
              <a:t> Time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5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Temporal Probabilistic Agent</a:t>
            </a:r>
            <a:endParaRPr lang="en-US" b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828800" y="1905000"/>
            <a:ext cx="5943600" cy="3548063"/>
            <a:chOff x="1152" y="1221"/>
            <a:chExt cx="3744" cy="2235"/>
          </a:xfrm>
        </p:grpSpPr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>
              <a:off x="2160" y="1480"/>
              <a:ext cx="2736" cy="1288"/>
              <a:chOff x="1968" y="1480"/>
              <a:chExt cx="2736" cy="1288"/>
            </a:xfrm>
          </p:grpSpPr>
          <p:sp>
            <p:nvSpPr>
              <p:cNvPr id="19486" name="Oval 5"/>
              <p:cNvSpPr>
                <a:spLocks noChangeArrowheads="1"/>
              </p:cNvSpPr>
              <p:nvPr/>
            </p:nvSpPr>
            <p:spPr bwMode="auto">
              <a:xfrm>
                <a:off x="3360" y="1824"/>
                <a:ext cx="1344" cy="91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i="0">
                    <a:latin typeface="+mn-lt"/>
                  </a:rPr>
                  <a:t>environment</a:t>
                </a:r>
              </a:p>
            </p:txBody>
          </p:sp>
          <p:sp>
            <p:nvSpPr>
              <p:cNvPr id="19487" name="Freeform 6"/>
              <p:cNvSpPr>
                <a:spLocks/>
              </p:cNvSpPr>
              <p:nvPr/>
            </p:nvSpPr>
            <p:spPr bwMode="auto">
              <a:xfrm>
                <a:off x="1968" y="1480"/>
                <a:ext cx="1584" cy="488"/>
              </a:xfrm>
              <a:custGeom>
                <a:avLst/>
                <a:gdLst>
                  <a:gd name="T0" fmla="*/ 1584 w 1584"/>
                  <a:gd name="T1" fmla="*/ 488 h 488"/>
                  <a:gd name="T2" fmla="*/ 1296 w 1584"/>
                  <a:gd name="T3" fmla="*/ 152 h 488"/>
                  <a:gd name="T4" fmla="*/ 768 w 1584"/>
                  <a:gd name="T5" fmla="*/ 8 h 488"/>
                  <a:gd name="T6" fmla="*/ 288 w 1584"/>
                  <a:gd name="T7" fmla="*/ 104 h 488"/>
                  <a:gd name="T8" fmla="*/ 0 w 1584"/>
                  <a:gd name="T9" fmla="*/ 248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4"/>
                  <a:gd name="T16" fmla="*/ 0 h 488"/>
                  <a:gd name="T17" fmla="*/ 1584 w 1584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4" h="488">
                    <a:moveTo>
                      <a:pt x="1584" y="488"/>
                    </a:moveTo>
                    <a:cubicBezTo>
                      <a:pt x="1508" y="360"/>
                      <a:pt x="1432" y="232"/>
                      <a:pt x="1296" y="152"/>
                    </a:cubicBezTo>
                    <a:cubicBezTo>
                      <a:pt x="1160" y="72"/>
                      <a:pt x="936" y="16"/>
                      <a:pt x="768" y="8"/>
                    </a:cubicBezTo>
                    <a:cubicBezTo>
                      <a:pt x="600" y="0"/>
                      <a:pt x="416" y="64"/>
                      <a:pt x="288" y="104"/>
                    </a:cubicBezTo>
                    <a:cubicBezTo>
                      <a:pt x="160" y="144"/>
                      <a:pt x="48" y="224"/>
                      <a:pt x="0" y="248"/>
                    </a:cubicBezTo>
                  </a:path>
                </a:pathLst>
              </a:custGeom>
              <a:noFill/>
              <a:ln w="38100">
                <a:solidFill>
                  <a:srgbClr val="F8170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88" name="Freeform 7"/>
              <p:cNvSpPr>
                <a:spLocks/>
              </p:cNvSpPr>
              <p:nvPr/>
            </p:nvSpPr>
            <p:spPr bwMode="auto">
              <a:xfrm>
                <a:off x="2208" y="2496"/>
                <a:ext cx="1200" cy="272"/>
              </a:xfrm>
              <a:custGeom>
                <a:avLst/>
                <a:gdLst>
                  <a:gd name="T0" fmla="*/ 0 w 1200"/>
                  <a:gd name="T1" fmla="*/ 0 h 272"/>
                  <a:gd name="T2" fmla="*/ 384 w 1200"/>
                  <a:gd name="T3" fmla="*/ 240 h 272"/>
                  <a:gd name="T4" fmla="*/ 864 w 1200"/>
                  <a:gd name="T5" fmla="*/ 192 h 272"/>
                  <a:gd name="T6" fmla="*/ 1200 w 1200"/>
                  <a:gd name="T7" fmla="*/ 0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0"/>
                  <a:gd name="T13" fmla="*/ 0 h 272"/>
                  <a:gd name="T14" fmla="*/ 1200 w 1200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0" h="272">
                    <a:moveTo>
                      <a:pt x="0" y="0"/>
                    </a:moveTo>
                    <a:cubicBezTo>
                      <a:pt x="120" y="104"/>
                      <a:pt x="240" y="208"/>
                      <a:pt x="384" y="240"/>
                    </a:cubicBezTo>
                    <a:cubicBezTo>
                      <a:pt x="528" y="272"/>
                      <a:pt x="728" y="232"/>
                      <a:pt x="864" y="192"/>
                    </a:cubicBezTo>
                    <a:cubicBezTo>
                      <a:pt x="1000" y="152"/>
                      <a:pt x="1144" y="32"/>
                      <a:pt x="1200" y="0"/>
                    </a:cubicBezTo>
                  </a:path>
                </a:pathLst>
              </a:cu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19462" name="Group 8"/>
            <p:cNvGrpSpPr>
              <a:grpSpLocks/>
            </p:cNvGrpSpPr>
            <p:nvPr/>
          </p:nvGrpSpPr>
          <p:grpSpPr bwMode="auto">
            <a:xfrm>
              <a:off x="1152" y="1632"/>
              <a:ext cx="768" cy="1248"/>
              <a:chOff x="960" y="1632"/>
              <a:chExt cx="768" cy="1248"/>
            </a:xfrm>
          </p:grpSpPr>
          <p:sp>
            <p:nvSpPr>
              <p:cNvPr id="19484" name="Rectangle 9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768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i="0">
                  <a:solidFill>
                    <a:srgbClr val="CC6600"/>
                  </a:solidFill>
                  <a:latin typeface="+mn-lt"/>
                </a:endParaRPr>
              </a:p>
            </p:txBody>
          </p:sp>
          <p:sp>
            <p:nvSpPr>
              <p:cNvPr id="19485" name="Text Box 10"/>
              <p:cNvSpPr txBox="1">
                <a:spLocks noChangeArrowheads="1"/>
              </p:cNvSpPr>
              <p:nvPr/>
            </p:nvSpPr>
            <p:spPr bwMode="auto">
              <a:xfrm>
                <a:off x="1056" y="2352"/>
                <a:ext cx="5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CC6600"/>
                    </a:solidFill>
                    <a:latin typeface="+mn-lt"/>
                  </a:rPr>
                  <a:t>agent</a:t>
                </a:r>
              </a:p>
            </p:txBody>
          </p:sp>
        </p:grpSp>
        <p:grpSp>
          <p:nvGrpSpPr>
            <p:cNvPr id="19463" name="Group 11"/>
            <p:cNvGrpSpPr>
              <a:grpSpLocks/>
            </p:cNvGrpSpPr>
            <p:nvPr/>
          </p:nvGrpSpPr>
          <p:grpSpPr bwMode="auto">
            <a:xfrm>
              <a:off x="1296" y="1872"/>
              <a:ext cx="480" cy="330"/>
              <a:chOff x="1104" y="1872"/>
              <a:chExt cx="480" cy="330"/>
            </a:xfrm>
          </p:grpSpPr>
          <p:sp>
            <p:nvSpPr>
              <p:cNvPr id="19482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483" name="Text Box 13"/>
              <p:cNvSpPr txBox="1">
                <a:spLocks noChangeArrowheads="1"/>
              </p:cNvSpPr>
              <p:nvPr/>
            </p:nvSpPr>
            <p:spPr bwMode="auto">
              <a:xfrm>
                <a:off x="1200" y="1872"/>
                <a:ext cx="2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 b="1" i="0">
                    <a:solidFill>
                      <a:srgbClr val="CC6600"/>
                    </a:solidFill>
                    <a:latin typeface="+mn-lt"/>
                  </a:rPr>
                  <a:t>?</a:t>
                </a:r>
              </a:p>
            </p:txBody>
          </p:sp>
        </p:grpSp>
        <p:grpSp>
          <p:nvGrpSpPr>
            <p:cNvPr id="19464" name="Group 14"/>
            <p:cNvGrpSpPr>
              <a:grpSpLocks/>
            </p:cNvGrpSpPr>
            <p:nvPr/>
          </p:nvGrpSpPr>
          <p:grpSpPr bwMode="auto">
            <a:xfrm>
              <a:off x="1344" y="1221"/>
              <a:ext cx="1515" cy="2235"/>
              <a:chOff x="1152" y="1221"/>
              <a:chExt cx="1515" cy="2235"/>
            </a:xfrm>
          </p:grpSpPr>
          <p:grpSp>
            <p:nvGrpSpPr>
              <p:cNvPr id="19465" name="Group 15"/>
              <p:cNvGrpSpPr>
                <a:grpSpLocks/>
              </p:cNvGrpSpPr>
              <p:nvPr/>
            </p:nvGrpSpPr>
            <p:grpSpPr bwMode="auto">
              <a:xfrm>
                <a:off x="1536" y="2208"/>
                <a:ext cx="912" cy="432"/>
                <a:chOff x="1536" y="2112"/>
                <a:chExt cx="912" cy="432"/>
              </a:xfrm>
            </p:grpSpPr>
            <p:grpSp>
              <p:nvGrpSpPr>
                <p:cNvPr id="19475" name="Group 16"/>
                <p:cNvGrpSpPr>
                  <a:grpSpLocks/>
                </p:cNvGrpSpPr>
                <p:nvPr/>
              </p:nvGrpSpPr>
              <p:grpSpPr bwMode="auto">
                <a:xfrm>
                  <a:off x="1536" y="2160"/>
                  <a:ext cx="816" cy="384"/>
                  <a:chOff x="1536" y="2160"/>
                  <a:chExt cx="816" cy="384"/>
                </a:xfrm>
              </p:grpSpPr>
              <p:sp>
                <p:nvSpPr>
                  <p:cNvPr id="1948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60"/>
                    <a:ext cx="384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8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2208"/>
                    <a:ext cx="432" cy="33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  <p:grpSp>
              <p:nvGrpSpPr>
                <p:cNvPr id="19476" name="Group 19"/>
                <p:cNvGrpSpPr>
                  <a:grpSpLocks/>
                </p:cNvGrpSpPr>
                <p:nvPr/>
              </p:nvGrpSpPr>
              <p:grpSpPr bwMode="auto">
                <a:xfrm>
                  <a:off x="2304" y="2112"/>
                  <a:ext cx="144" cy="144"/>
                  <a:chOff x="2304" y="2112"/>
                  <a:chExt cx="144" cy="144"/>
                </a:xfrm>
              </p:grpSpPr>
              <p:sp>
                <p:nvSpPr>
                  <p:cNvPr id="1947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2160"/>
                    <a:ext cx="96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8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2112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  <p:sp>
                <p:nvSpPr>
                  <p:cNvPr id="1947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0" y="2208"/>
                    <a:ext cx="48" cy="48"/>
                  </a:xfrm>
                  <a:prstGeom prst="line">
                    <a:avLst/>
                  </a:prstGeom>
                  <a:noFill/>
                  <a:ln w="57150">
                    <a:solidFill>
                      <a:srgbClr val="3399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de-DE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9466" name="Group 23"/>
              <p:cNvGrpSpPr>
                <a:grpSpLocks/>
              </p:cNvGrpSpPr>
              <p:nvPr/>
            </p:nvGrpSpPr>
            <p:grpSpPr bwMode="auto">
              <a:xfrm>
                <a:off x="1152" y="2784"/>
                <a:ext cx="96" cy="672"/>
                <a:chOff x="1152" y="2784"/>
                <a:chExt cx="96" cy="672"/>
              </a:xfrm>
            </p:grpSpPr>
            <p:sp>
              <p:nvSpPr>
                <p:cNvPr id="194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4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19467" name="Group 26"/>
              <p:cNvGrpSpPr>
                <a:grpSpLocks/>
              </p:cNvGrpSpPr>
              <p:nvPr/>
            </p:nvGrpSpPr>
            <p:grpSpPr bwMode="auto">
              <a:xfrm>
                <a:off x="1536" y="2784"/>
                <a:ext cx="96" cy="672"/>
                <a:chOff x="1152" y="2784"/>
                <a:chExt cx="96" cy="672"/>
              </a:xfrm>
            </p:grpSpPr>
            <p:sp>
              <p:nvSpPr>
                <p:cNvPr id="1947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152" y="2784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19472" name="Line 28"/>
                <p:cNvSpPr>
                  <a:spLocks noChangeShapeType="1"/>
                </p:cNvSpPr>
                <p:nvPr/>
              </p:nvSpPr>
              <p:spPr bwMode="auto">
                <a:xfrm>
                  <a:off x="1152" y="3456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sp>
            <p:nvSpPr>
              <p:cNvPr id="19468" name="Freeform 29"/>
              <p:cNvSpPr>
                <a:spLocks/>
              </p:cNvSpPr>
              <p:nvPr/>
            </p:nvSpPr>
            <p:spPr bwMode="auto">
              <a:xfrm>
                <a:off x="1536" y="1632"/>
                <a:ext cx="384" cy="197"/>
              </a:xfrm>
              <a:custGeom>
                <a:avLst/>
                <a:gdLst>
                  <a:gd name="T0" fmla="*/ 0 w 384"/>
                  <a:gd name="T1" fmla="*/ 96 h 197"/>
                  <a:gd name="T2" fmla="*/ 384 w 384"/>
                  <a:gd name="T3" fmla="*/ 0 h 197"/>
                  <a:gd name="T4" fmla="*/ 365 w 384"/>
                  <a:gd name="T5" fmla="*/ 197 h 197"/>
                  <a:gd name="T6" fmla="*/ 0 w 384"/>
                  <a:gd name="T7" fmla="*/ 96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197"/>
                  <a:gd name="T14" fmla="*/ 384 w 384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197">
                    <a:moveTo>
                      <a:pt x="0" y="96"/>
                    </a:moveTo>
                    <a:lnTo>
                      <a:pt x="384" y="0"/>
                    </a:lnTo>
                    <a:cubicBezTo>
                      <a:pt x="378" y="66"/>
                      <a:pt x="371" y="131"/>
                      <a:pt x="365" y="197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81706"/>
              </a:solidFill>
              <a:ln w="9525">
                <a:solidFill>
                  <a:srgbClr val="F81706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1946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221"/>
                <a:ext cx="7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F81706"/>
                    </a:solidFill>
                    <a:latin typeface="+mn-lt"/>
                  </a:rPr>
                  <a:t>sensors</a:t>
                </a:r>
              </a:p>
            </p:txBody>
          </p:sp>
          <p:sp>
            <p:nvSpPr>
              <p:cNvPr id="19470" name="Text Box 31"/>
              <p:cNvSpPr txBox="1">
                <a:spLocks noChangeArrowheads="1"/>
              </p:cNvSpPr>
              <p:nvPr/>
            </p:nvSpPr>
            <p:spPr bwMode="auto">
              <a:xfrm>
                <a:off x="1766" y="2757"/>
                <a:ext cx="9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0">
                    <a:solidFill>
                      <a:srgbClr val="339933"/>
                    </a:solidFill>
                    <a:latin typeface="+mn-lt"/>
                  </a:rPr>
                  <a:t>actuators</a:t>
                </a:r>
              </a:p>
            </p:txBody>
          </p:sp>
        </p:grpSp>
      </p:grpSp>
      <p:pic>
        <p:nvPicPr>
          <p:cNvPr id="19459" name="Picture 32" descr="j02341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572000"/>
            <a:ext cx="1790700" cy="1905000"/>
          </a:xfrm>
        </p:spPr>
      </p:pic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5486400" y="5257800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/>
              <a:t>t</a:t>
            </a:r>
            <a:r>
              <a:rPr lang="en-US" sz="2000" i="0" baseline="-25000"/>
              <a:t>1</a:t>
            </a:r>
            <a:r>
              <a:rPr lang="en-US" sz="2000" i="0"/>
              <a:t>, t</a:t>
            </a:r>
            <a:r>
              <a:rPr lang="en-US" sz="2000" i="0" baseline="-25000"/>
              <a:t>2</a:t>
            </a:r>
            <a:r>
              <a:rPr lang="en-US" sz="2000" i="0"/>
              <a:t>, t</a:t>
            </a:r>
            <a:r>
              <a:rPr lang="en-US" sz="2000" i="0" baseline="-25000"/>
              <a:t>3</a:t>
            </a:r>
            <a:r>
              <a:rPr lang="en-US" sz="2000" i="0"/>
              <a:t>, …</a:t>
            </a:r>
          </a:p>
        </p:txBody>
      </p:sp>
      <p:sp>
        <p:nvSpPr>
          <p:cNvPr id="3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5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Lucida Grande" charset="0"/>
                <a:ea typeface="ＭＳ Ｐゴシック" charset="0"/>
                <a:cs typeface="ＭＳ Ｐゴシック" charset="0"/>
              </a:rPr>
              <a:t>Most-likely explanation</a:t>
            </a:r>
          </a:p>
        </p:txBody>
      </p:sp>
      <p:pic>
        <p:nvPicPr>
          <p:cNvPr id="68610" name="Picture 7" descr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7045325" cy="4525962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4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>
                <a:latin typeface="+mn-lt"/>
                <a:ea typeface="ＭＳ Ｐゴシック" charset="0"/>
                <a:cs typeface="ＭＳ Ｐゴシック" charset="0"/>
              </a:rPr>
              <a:t>Rain/Umbrella Example</a:t>
            </a:r>
          </a:p>
        </p:txBody>
      </p:sp>
      <p:pic>
        <p:nvPicPr>
          <p:cNvPr id="69635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835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5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The occasionally </a:t>
            </a:r>
            <a:r>
              <a:rPr lang="en-US" sz="4000" dirty="0" smtClean="0">
                <a:latin typeface="+mn-lt"/>
                <a:ea typeface="ＭＳ Ｐゴシック" charset="0"/>
                <a:cs typeface="ＭＳ Ｐゴシック" charset="0"/>
              </a:rPr>
              <a:t>dishonest </a:t>
            </a:r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casino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charset="0"/>
              </a:rPr>
              <a:t>A casino uses a fair die most of the time, but occasionally switches to a loaded one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Fair die: Prob(1) = Prob(2) = . . . = Prob(6) = 1/6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Loaded die: Prob(1) = Prob(2) = . . . = Prob(5) = 1/10, Prob(6) = ½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These are the </a:t>
            </a:r>
            <a:r>
              <a:rPr lang="en-US" sz="2400" b="1" i="1">
                <a:ea typeface="ＭＳ Ｐゴシック" charset="0"/>
              </a:rPr>
              <a:t>emission</a:t>
            </a:r>
            <a:r>
              <a:rPr lang="en-US" sz="2400">
                <a:ea typeface="ＭＳ Ｐゴシック" charset="0"/>
              </a:rPr>
              <a:t> probabilities</a:t>
            </a:r>
          </a:p>
          <a:p>
            <a:pPr eaLnBrk="1" hangingPunct="1"/>
            <a:r>
              <a:rPr lang="en-US" sz="2800" b="1" i="1">
                <a:ea typeface="ＭＳ Ｐゴシック" charset="0"/>
              </a:rPr>
              <a:t>Transition probabilities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Prob(Fair </a:t>
            </a:r>
            <a:r>
              <a:rPr lang="en-US" sz="2400">
                <a:ea typeface="ＭＳ Ｐゴシック" charset="0"/>
                <a:sym typeface="Symbol" charset="0"/>
              </a:rPr>
              <a:t> Loaded) = 0.01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Prob(</a:t>
            </a:r>
            <a:r>
              <a:rPr lang="en-US" sz="2400">
                <a:ea typeface="ＭＳ Ｐゴシック" charset="0"/>
                <a:sym typeface="Symbol" charset="0"/>
              </a:rPr>
              <a:t>Loaded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>
                <a:ea typeface="ＭＳ Ｐゴシック" charset="0"/>
                <a:sym typeface="Symbol" charset="0"/>
              </a:rPr>
              <a:t> </a:t>
            </a:r>
            <a:r>
              <a:rPr lang="en-US" sz="2400">
                <a:ea typeface="ＭＳ Ｐゴシック" charset="0"/>
              </a:rPr>
              <a:t>Fair</a:t>
            </a:r>
            <a:r>
              <a:rPr lang="en-US" sz="2400">
                <a:ea typeface="ＭＳ Ｐゴシック" charset="0"/>
                <a:sym typeface="Symbol" charset="0"/>
              </a:rPr>
              <a:t>) = 0.2</a:t>
            </a:r>
          </a:p>
          <a:p>
            <a:pPr lvl="1" eaLnBrk="1" hangingPunct="1"/>
            <a:r>
              <a:rPr lang="en-US" sz="2400">
                <a:ea typeface="ＭＳ Ｐゴシック" charset="0"/>
                <a:sym typeface="Symbol" charset="0"/>
              </a:rPr>
              <a:t>Transitions between states modeled by</a:t>
            </a:r>
            <a:br>
              <a:rPr lang="en-US" sz="2400">
                <a:ea typeface="ＭＳ Ｐゴシック" charset="0"/>
                <a:sym typeface="Symbol" charset="0"/>
              </a:rPr>
            </a:br>
            <a:r>
              <a:rPr lang="en-US" sz="2400">
                <a:ea typeface="ＭＳ Ｐゴシック" charset="0"/>
                <a:sym typeface="Symbol" charset="0"/>
              </a:rPr>
              <a:t>a Markov process </a:t>
            </a:r>
          </a:p>
        </p:txBody>
      </p:sp>
      <p:sp>
        <p:nvSpPr>
          <p:cNvPr id="71683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1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</a:rPr>
              <a:t>T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ransition model for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casino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995488"/>
            <a:ext cx="67151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occasionally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dishonest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casino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848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Known: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The structure of the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The transition probabilities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Hidden:  What the casino did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FFFFFLLLLLLLFFFF...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Observable:  The series of die tosses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3415256664666153...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What we must infer: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When was a fair die used?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  <a:ea typeface="ＭＳ Ｐゴシック" charset="0"/>
              </a:rPr>
              <a:t>When was a loaded one used?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The answer is a sequence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FFFFFFFLLLLLLFFF...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8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Making the inference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006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</a:rPr>
              <a:t>Model assigns a probability to each explanation of the observation: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P(326|FFL)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= P(3|F)·P(F</a:t>
            </a:r>
            <a:r>
              <a:rPr lang="en-US" sz="2000" dirty="0">
                <a:ea typeface="ＭＳ Ｐゴシック" charset="0"/>
                <a:sym typeface="Symbol" charset="0"/>
              </a:rPr>
              <a:t>F)</a:t>
            </a:r>
            <a:r>
              <a:rPr lang="en-US" sz="2000" dirty="0">
                <a:ea typeface="ＭＳ Ｐゴシック" charset="0"/>
              </a:rPr>
              <a:t>·P(2|F)·P(F</a:t>
            </a:r>
            <a:r>
              <a:rPr lang="en-US" sz="2000" dirty="0">
                <a:ea typeface="ＭＳ Ｐゴシック" charset="0"/>
                <a:sym typeface="Symbol" charset="0"/>
              </a:rPr>
              <a:t>L)</a:t>
            </a:r>
            <a:r>
              <a:rPr lang="en-US" sz="2000" dirty="0">
                <a:ea typeface="ＭＳ Ｐゴシック" charset="0"/>
              </a:rPr>
              <a:t>·P(6|L)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= 1/6 · 0.99 · 1/6 · 0.01 · ½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ea typeface="ＭＳ Ｐゴシック" charset="0"/>
              </a:rPr>
              <a:t>Maximum Likelihood:</a:t>
            </a:r>
            <a:r>
              <a:rPr lang="en-US" sz="2000" dirty="0">
                <a:ea typeface="ＭＳ Ｐゴシック" charset="0"/>
              </a:rPr>
              <a:t>  Determine which explanation is most likely 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Find the path </a:t>
            </a:r>
            <a:r>
              <a:rPr lang="en-US" sz="2000" i="1" dirty="0">
                <a:solidFill>
                  <a:schemeClr val="hlink"/>
                </a:solidFill>
                <a:ea typeface="ＭＳ Ｐゴシック" charset="0"/>
              </a:rPr>
              <a:t>most likely</a:t>
            </a:r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 to have produced the observed sequence</a:t>
            </a: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ea typeface="ＭＳ Ｐゴシック" charset="0"/>
              </a:rPr>
              <a:t>Total probability:</a:t>
            </a:r>
            <a:r>
              <a:rPr lang="en-US" sz="2000" dirty="0">
                <a:ea typeface="ＭＳ Ｐゴシック" charset="0"/>
              </a:rPr>
              <a:t>  Determine probability that observed sequence was produced by the model</a:t>
            </a:r>
          </a:p>
          <a:p>
            <a:pPr lvl="1" eaLnBrk="1" hangingPunct="1"/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Consider </a:t>
            </a:r>
            <a:r>
              <a:rPr lang="en-US" sz="2000" i="1" dirty="0">
                <a:solidFill>
                  <a:schemeClr val="hlink"/>
                </a:solidFill>
                <a:ea typeface="ＭＳ Ｐゴシック" charset="0"/>
              </a:rPr>
              <a:t>all</a:t>
            </a:r>
            <a:r>
              <a:rPr lang="en-US" sz="2000" dirty="0">
                <a:solidFill>
                  <a:schemeClr val="hlink"/>
                </a:solidFill>
                <a:ea typeface="ＭＳ Ｐゴシック" charset="0"/>
              </a:rPr>
              <a:t> paths that could have produced the observed sequence</a:t>
            </a: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0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01960"/>
            <a:ext cx="8411344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Notation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68760"/>
            <a:ext cx="7924800" cy="4525962"/>
          </a:xfrm>
        </p:spPr>
        <p:txBody>
          <a:bodyPr/>
          <a:lstStyle/>
          <a:p>
            <a:pPr eaLnBrk="1" hangingPunct="1"/>
            <a:r>
              <a:rPr lang="en-US" sz="2400" i="1" dirty="0">
                <a:ea typeface="ＭＳ Ｐゴシック" charset="0"/>
              </a:rPr>
              <a:t>x </a:t>
            </a:r>
            <a:r>
              <a:rPr lang="en-US" sz="2400" dirty="0">
                <a:ea typeface="ＭＳ Ｐゴシック" charset="0"/>
              </a:rPr>
              <a:t>is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the sequence of symbols emitted by model</a:t>
            </a:r>
            <a:endParaRPr lang="en-US" sz="2400" i="1" dirty="0">
              <a:ea typeface="ＭＳ Ｐゴシック" charset="0"/>
            </a:endParaRP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i="1" baseline="-25000" dirty="0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is the symbol emitted at time </a:t>
            </a:r>
            <a:r>
              <a:rPr lang="en-US" sz="2000" i="1" dirty="0" err="1">
                <a:ea typeface="ＭＳ Ｐゴシック" charset="0"/>
              </a:rPr>
              <a:t>i</a:t>
            </a:r>
            <a:endParaRPr lang="en-US" sz="2000" i="1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A </a:t>
            </a:r>
            <a:r>
              <a:rPr lang="en-US" sz="2400" b="1" i="1" dirty="0">
                <a:ea typeface="ＭＳ Ｐゴシック" charset="0"/>
              </a:rPr>
              <a:t>path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i="1" dirty="0">
                <a:ea typeface="ＭＳ Ｐゴシック" charset="0"/>
                <a:sym typeface="Symbol" charset="0"/>
              </a:rPr>
              <a:t></a:t>
            </a:r>
            <a:r>
              <a:rPr lang="en-US" sz="2400" dirty="0">
                <a:ea typeface="ＭＳ Ｐゴシック" charset="0"/>
                <a:sym typeface="Symbol" charset="0"/>
              </a:rPr>
              <a:t>,</a:t>
            </a:r>
            <a:r>
              <a:rPr lang="en-US" sz="2400" dirty="0">
                <a:ea typeface="ＭＳ Ｐゴシック" charset="0"/>
              </a:rPr>
              <a:t> is a  sequence of states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The </a:t>
            </a:r>
            <a:r>
              <a:rPr lang="en-US" sz="2000" i="1" dirty="0" err="1">
                <a:ea typeface="ＭＳ Ｐゴシック" charset="0"/>
              </a:rPr>
              <a:t>i-</a:t>
            </a:r>
            <a:r>
              <a:rPr lang="en-US" sz="2000" dirty="0" err="1">
                <a:ea typeface="ＭＳ Ｐゴシック" charset="0"/>
              </a:rPr>
              <a:t>th</a:t>
            </a:r>
            <a:r>
              <a:rPr lang="en-US" sz="2000" dirty="0">
                <a:ea typeface="ＭＳ Ｐゴシック" charset="0"/>
              </a:rPr>
              <a:t> state in </a:t>
            </a:r>
            <a:r>
              <a:rPr lang="en-US" sz="2000" i="1" dirty="0">
                <a:ea typeface="ＭＳ Ｐゴシック" charset="0"/>
                <a:sym typeface="Symbol" charset="0"/>
              </a:rPr>
              <a:t>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i="1" dirty="0">
                <a:ea typeface="ＭＳ Ｐゴシック" charset="0"/>
                <a:sym typeface="Symbol" charset="0"/>
              </a:rPr>
              <a:t></a:t>
            </a:r>
            <a:r>
              <a:rPr lang="en-US" sz="2000" i="1" baseline="-25000" dirty="0" err="1">
                <a:ea typeface="ＭＳ Ｐゴシック" charset="0"/>
                <a:sym typeface="Symbol" charset="0"/>
              </a:rPr>
              <a:t>i</a:t>
            </a:r>
            <a:endParaRPr lang="en-US" sz="2000" dirty="0">
              <a:ea typeface="ＭＳ Ｐゴシック" charset="0"/>
            </a:endParaRPr>
          </a:p>
          <a:p>
            <a:pPr eaLnBrk="1" hangingPunct="1"/>
            <a:r>
              <a:rPr lang="en-US" sz="2400" i="1" dirty="0" err="1">
                <a:ea typeface="ＭＳ Ｐゴシック" charset="0"/>
              </a:rPr>
              <a:t>a</a:t>
            </a:r>
            <a:r>
              <a:rPr lang="en-US" sz="2400" i="1" baseline="-25000" dirty="0" err="1">
                <a:ea typeface="ＭＳ Ｐゴシック" charset="0"/>
              </a:rPr>
              <a:t>kr</a:t>
            </a:r>
            <a:r>
              <a:rPr lang="en-US" sz="2400" dirty="0">
                <a:ea typeface="ＭＳ Ｐゴシック" charset="0"/>
              </a:rPr>
              <a:t> is the probability of making a transition from state </a:t>
            </a:r>
            <a:r>
              <a:rPr lang="en-US" sz="2400" i="1" dirty="0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 to state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: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i="1" dirty="0" err="1">
                <a:ea typeface="ＭＳ Ｐゴシック" charset="0"/>
              </a:rPr>
              <a:t>e</a:t>
            </a:r>
            <a:r>
              <a:rPr lang="en-US" sz="2400" i="1" baseline="-25000" dirty="0" err="1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b</a:t>
            </a:r>
            <a:r>
              <a:rPr lang="en-US" sz="2400" dirty="0">
                <a:ea typeface="ＭＳ Ｐゴシック" charset="0"/>
              </a:rPr>
              <a:t>) is the probability that symbol </a:t>
            </a:r>
            <a:r>
              <a:rPr lang="en-US" sz="2400" i="1" dirty="0">
                <a:ea typeface="ＭＳ Ｐゴシック" charset="0"/>
              </a:rPr>
              <a:t>b</a:t>
            </a:r>
            <a:r>
              <a:rPr lang="en-US" sz="2400" dirty="0">
                <a:ea typeface="ＭＳ Ｐゴシック" charset="0"/>
              </a:rPr>
              <a:t> is emitted when in state </a:t>
            </a:r>
            <a:r>
              <a:rPr lang="en-US" sz="2400" i="1" dirty="0">
                <a:ea typeface="ＭＳ Ｐゴシック" charset="0"/>
              </a:rPr>
              <a:t>k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</p:txBody>
      </p:sp>
      <p:graphicFrame>
        <p:nvGraphicFramePr>
          <p:cNvPr id="75779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7613748"/>
              </p:ext>
            </p:extLst>
          </p:nvPr>
        </p:nvGraphicFramePr>
        <p:xfrm>
          <a:off x="2755900" y="3740150"/>
          <a:ext cx="3556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8" name="Formel" r:id="rId3" imgW="1447800" imgH="215900" progId="Equation.3">
                  <p:embed/>
                </p:oleObj>
              </mc:Choice>
              <mc:Fallback>
                <p:oleObj name="Formel" r:id="rId3" imgW="144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740150"/>
                        <a:ext cx="35560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18988"/>
              </p:ext>
            </p:extLst>
          </p:nvPr>
        </p:nvGraphicFramePr>
        <p:xfrm>
          <a:off x="2973388" y="5367338"/>
          <a:ext cx="32877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9" name="Formel" r:id="rId5" imgW="1498600" imgH="215900" progId="Equation.3">
                  <p:embed/>
                </p:oleObj>
              </mc:Choice>
              <mc:Fallback>
                <p:oleObj name="Formel" r:id="rId5" imgW="149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5367338"/>
                        <a:ext cx="32877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 “parse” of a sequence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340768"/>
            <a:ext cx="530225" cy="2587625"/>
            <a:chOff x="960" y="1680"/>
            <a:chExt cx="334" cy="1630"/>
          </a:xfrm>
        </p:grpSpPr>
        <p:sp>
          <p:nvSpPr>
            <p:cNvPr id="76889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90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91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92" name="Text Box 8"/>
            <p:cNvSpPr txBox="1">
              <a:spLocks noChangeArrowheads="1"/>
            </p:cNvSpPr>
            <p:nvPr/>
          </p:nvSpPr>
          <p:spPr bwMode="auto">
            <a:xfrm>
              <a:off x="1008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1340768"/>
            <a:ext cx="530225" cy="2587625"/>
            <a:chOff x="1824" y="1680"/>
            <a:chExt cx="334" cy="1630"/>
          </a:xfrm>
        </p:grpSpPr>
        <p:sp>
          <p:nvSpPr>
            <p:cNvPr id="76885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86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87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88" name="Text Box 13"/>
            <p:cNvSpPr txBox="1">
              <a:spLocks noChangeArrowheads="1"/>
            </p:cNvSpPr>
            <p:nvPr/>
          </p:nvSpPr>
          <p:spPr bwMode="auto">
            <a:xfrm>
              <a:off x="1872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67200" y="1340768"/>
            <a:ext cx="530225" cy="2587625"/>
            <a:chOff x="2688" y="1680"/>
            <a:chExt cx="334" cy="1630"/>
          </a:xfrm>
        </p:grpSpPr>
        <p:sp>
          <p:nvSpPr>
            <p:cNvPr id="76881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82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83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84" name="Text Box 18"/>
            <p:cNvSpPr txBox="1">
              <a:spLocks noChangeArrowheads="1"/>
            </p:cNvSpPr>
            <p:nvPr/>
          </p:nvSpPr>
          <p:spPr bwMode="auto">
            <a:xfrm>
              <a:off x="2736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1436018"/>
            <a:ext cx="382588" cy="2424112"/>
            <a:chOff x="3600" y="1740"/>
            <a:chExt cx="241" cy="1527"/>
          </a:xfrm>
        </p:grpSpPr>
        <p:sp>
          <p:nvSpPr>
            <p:cNvPr id="76878" name="Text Box 20"/>
            <p:cNvSpPr txBox="1">
              <a:spLocks noChangeArrowheads="1"/>
            </p:cNvSpPr>
            <p:nvPr/>
          </p:nvSpPr>
          <p:spPr bwMode="auto">
            <a:xfrm>
              <a:off x="3628" y="1740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  <p:sp>
          <p:nvSpPr>
            <p:cNvPr id="76879" name="Text Box 21"/>
            <p:cNvSpPr txBox="1">
              <a:spLocks noChangeArrowheads="1"/>
            </p:cNvSpPr>
            <p:nvPr/>
          </p:nvSpPr>
          <p:spPr bwMode="auto">
            <a:xfrm>
              <a:off x="3628" y="2163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  <p:sp>
          <p:nvSpPr>
            <p:cNvPr id="76880" name="Text Box 22"/>
            <p:cNvSpPr txBox="1">
              <a:spLocks noChangeArrowheads="1"/>
            </p:cNvSpPr>
            <p:nvPr/>
          </p:nvSpPr>
          <p:spPr bwMode="auto">
            <a:xfrm>
              <a:off x="3600" y="3036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089775" y="1340768"/>
            <a:ext cx="530225" cy="2587625"/>
            <a:chOff x="4466" y="1680"/>
            <a:chExt cx="334" cy="1630"/>
          </a:xfrm>
        </p:grpSpPr>
        <p:sp>
          <p:nvSpPr>
            <p:cNvPr id="76874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76875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76876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K</a:t>
              </a:r>
            </a:p>
          </p:txBody>
        </p:sp>
        <p:sp>
          <p:nvSpPr>
            <p:cNvPr id="76877" name="Text Box 27"/>
            <p:cNvSpPr txBox="1">
              <a:spLocks noChangeArrowheads="1"/>
            </p:cNvSpPr>
            <p:nvPr/>
          </p:nvSpPr>
          <p:spPr bwMode="auto">
            <a:xfrm>
              <a:off x="4514" y="2595"/>
              <a:ext cx="2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Comic Sans MS" charset="0"/>
                </a:rPr>
                <a:t>…</a:t>
              </a:r>
            </a:p>
          </p:txBody>
        </p:sp>
      </p:grp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1752600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608138" y="469515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1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31162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2971800" y="469515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2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44878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343400" y="469515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3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7307263" y="4312568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7162800" y="4695155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Comic Sans MS" charset="0"/>
              </a:rPr>
              <a:t>x</a:t>
            </a:r>
            <a:r>
              <a:rPr lang="en-US" baseline="-25000">
                <a:solidFill>
                  <a:schemeClr val="accent2"/>
                </a:solidFill>
                <a:latin typeface="Comic Sans MS" charset="0"/>
              </a:rPr>
              <a:t>L</a:t>
            </a:r>
            <a:endParaRPr 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1524000" y="20265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054225" y="1534443"/>
            <a:ext cx="841375" cy="2168526"/>
            <a:chOff x="1294" y="1802"/>
            <a:chExt cx="530" cy="1366"/>
          </a:xfrm>
        </p:grpSpPr>
        <p:grpSp>
          <p:nvGrpSpPr>
            <p:cNvPr id="76865" name="Group 38"/>
            <p:cNvGrpSpPr>
              <a:grpSpLocks/>
            </p:cNvGrpSpPr>
            <p:nvPr/>
          </p:nvGrpSpPr>
          <p:grpSpPr bwMode="auto">
            <a:xfrm>
              <a:off x="1294" y="1802"/>
              <a:ext cx="530" cy="1296"/>
              <a:chOff x="1294" y="1802"/>
              <a:chExt cx="530" cy="1296"/>
            </a:xfrm>
          </p:grpSpPr>
          <p:cxnSp>
            <p:nvCxnSpPr>
              <p:cNvPr id="76867" name="AutoShape 39"/>
              <p:cNvCxnSpPr>
                <a:cxnSpLocks noChangeShapeType="1"/>
                <a:stCxn id="76889" idx="6"/>
                <a:endCxn id="76885" idx="2"/>
              </p:cNvCxnSpPr>
              <p:nvPr/>
            </p:nvCxnSpPr>
            <p:spPr bwMode="auto">
              <a:xfrm>
                <a:off x="1294" y="1802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8" name="AutoShape 40"/>
              <p:cNvCxnSpPr>
                <a:cxnSpLocks noChangeShapeType="1"/>
                <a:stCxn id="76889" idx="6"/>
                <a:endCxn id="76886" idx="2"/>
              </p:cNvCxnSpPr>
              <p:nvPr/>
            </p:nvCxnSpPr>
            <p:spPr bwMode="auto">
              <a:xfrm>
                <a:off x="1294" y="1802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9" name="AutoShape 41"/>
              <p:cNvCxnSpPr>
                <a:cxnSpLocks noChangeShapeType="1"/>
                <a:stCxn id="76889" idx="6"/>
                <a:endCxn id="76887" idx="2"/>
              </p:cNvCxnSpPr>
              <p:nvPr/>
            </p:nvCxnSpPr>
            <p:spPr bwMode="auto">
              <a:xfrm>
                <a:off x="1294" y="1802"/>
                <a:ext cx="530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0" name="AutoShape 42"/>
              <p:cNvCxnSpPr>
                <a:cxnSpLocks noChangeShapeType="1"/>
                <a:stCxn id="76890" idx="6"/>
                <a:endCxn id="76885" idx="2"/>
              </p:cNvCxnSpPr>
              <p:nvPr/>
            </p:nvCxnSpPr>
            <p:spPr bwMode="auto">
              <a:xfrm flipV="1">
                <a:off x="1294" y="1802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1" name="AutoShape 43"/>
              <p:cNvCxnSpPr>
                <a:cxnSpLocks noChangeShapeType="1"/>
                <a:stCxn id="76890" idx="6"/>
                <a:endCxn id="76886" idx="2"/>
              </p:cNvCxnSpPr>
              <p:nvPr/>
            </p:nvCxnSpPr>
            <p:spPr bwMode="auto">
              <a:xfrm>
                <a:off x="1294" y="2234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2" name="AutoShape 44"/>
              <p:cNvCxnSpPr>
                <a:cxnSpLocks noChangeShapeType="1"/>
                <a:stCxn id="76890" idx="6"/>
                <a:endCxn id="76887" idx="2"/>
              </p:cNvCxnSpPr>
              <p:nvPr/>
            </p:nvCxnSpPr>
            <p:spPr bwMode="auto">
              <a:xfrm>
                <a:off x="1294" y="2234"/>
                <a:ext cx="530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73" name="AutoShape 45"/>
              <p:cNvCxnSpPr>
                <a:cxnSpLocks noChangeShapeType="1"/>
                <a:stCxn id="76891" idx="6"/>
                <a:endCxn id="76887" idx="2"/>
              </p:cNvCxnSpPr>
              <p:nvPr/>
            </p:nvCxnSpPr>
            <p:spPr bwMode="auto">
              <a:xfrm>
                <a:off x="1294" y="3098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66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429000" y="1645568"/>
            <a:ext cx="838200" cy="2057400"/>
            <a:chOff x="2160" y="1872"/>
            <a:chExt cx="528" cy="1296"/>
          </a:xfrm>
        </p:grpSpPr>
        <p:grpSp>
          <p:nvGrpSpPr>
            <p:cNvPr id="76856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76858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9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0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1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2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3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64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57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800600" y="1645568"/>
            <a:ext cx="838200" cy="2057400"/>
            <a:chOff x="3024" y="1872"/>
            <a:chExt cx="528" cy="1296"/>
          </a:xfrm>
        </p:grpSpPr>
        <p:grpSp>
          <p:nvGrpSpPr>
            <p:cNvPr id="76847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76849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0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1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2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3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4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55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48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6248400" y="1645568"/>
            <a:ext cx="838200" cy="2057400"/>
            <a:chOff x="3936" y="1872"/>
            <a:chExt cx="528" cy="1296"/>
          </a:xfrm>
        </p:grpSpPr>
        <p:grpSp>
          <p:nvGrpSpPr>
            <p:cNvPr id="76838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76840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1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2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3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4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5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6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6839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31821" name="AutoShape 77"/>
          <p:cNvCxnSpPr>
            <a:cxnSpLocks noChangeShapeType="1"/>
            <a:stCxn id="31780" idx="6"/>
          </p:cNvCxnSpPr>
          <p:nvPr/>
        </p:nvCxnSpPr>
        <p:spPr bwMode="auto">
          <a:xfrm flipV="1">
            <a:off x="2073275" y="1605880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822" name="AutoShape 78"/>
          <p:cNvCxnSpPr>
            <a:cxnSpLocks noChangeShapeType="1"/>
          </p:cNvCxnSpPr>
          <p:nvPr/>
        </p:nvCxnSpPr>
        <p:spPr bwMode="auto">
          <a:xfrm>
            <a:off x="3429000" y="1605880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823" name="Oval 79"/>
          <p:cNvSpPr>
            <a:spLocks noChangeArrowheads="1"/>
          </p:cNvSpPr>
          <p:nvPr/>
        </p:nvSpPr>
        <p:spPr bwMode="auto">
          <a:xfrm>
            <a:off x="2895600" y="13407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31824" name="Oval 80"/>
          <p:cNvSpPr>
            <a:spLocks noChangeArrowheads="1"/>
          </p:cNvSpPr>
          <p:nvPr/>
        </p:nvSpPr>
        <p:spPr bwMode="auto">
          <a:xfrm>
            <a:off x="4267200" y="33981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K</a:t>
            </a:r>
          </a:p>
        </p:txBody>
      </p:sp>
      <p:cxnSp>
        <p:nvCxnSpPr>
          <p:cNvPr id="31825" name="AutoShape 81"/>
          <p:cNvCxnSpPr>
            <a:cxnSpLocks noChangeShapeType="1"/>
          </p:cNvCxnSpPr>
          <p:nvPr/>
        </p:nvCxnSpPr>
        <p:spPr bwMode="auto">
          <a:xfrm flipV="1">
            <a:off x="4800600" y="2636168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826" name="AutoShape 82"/>
          <p:cNvCxnSpPr>
            <a:cxnSpLocks noChangeShapeType="1"/>
          </p:cNvCxnSpPr>
          <p:nvPr/>
        </p:nvCxnSpPr>
        <p:spPr bwMode="auto">
          <a:xfrm flipV="1">
            <a:off x="6248400" y="2291680"/>
            <a:ext cx="822325" cy="76358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827" name="Oval 83"/>
          <p:cNvSpPr>
            <a:spLocks noChangeArrowheads="1"/>
          </p:cNvSpPr>
          <p:nvPr/>
        </p:nvSpPr>
        <p:spPr bwMode="auto">
          <a:xfrm>
            <a:off x="7086600" y="2026568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graphicFrame>
        <p:nvGraphicFramePr>
          <p:cNvPr id="3183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325939"/>
              </p:ext>
            </p:extLst>
          </p:nvPr>
        </p:nvGraphicFramePr>
        <p:xfrm>
          <a:off x="2682875" y="5151438"/>
          <a:ext cx="40068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9" name="Formel" r:id="rId3" imgW="1828800" imgH="457200" progId="Equation.3">
                  <p:embed/>
                </p:oleObj>
              </mc:Choice>
              <mc:Fallback>
                <p:oleObj name="Formel" r:id="rId3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151438"/>
                        <a:ext cx="400685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609600" y="1645568"/>
            <a:ext cx="8001000" cy="1905000"/>
            <a:chOff x="384" y="1152"/>
            <a:chExt cx="5040" cy="1200"/>
          </a:xfrm>
        </p:grpSpPr>
        <p:sp>
          <p:nvSpPr>
            <p:cNvPr id="76830" name="Oval 97"/>
            <p:cNvSpPr>
              <a:spLocks noChangeArrowheads="1"/>
            </p:cNvSpPr>
            <p:nvPr/>
          </p:nvSpPr>
          <p:spPr bwMode="auto">
            <a:xfrm>
              <a:off x="5136" y="163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omic Sans MS" charset="0"/>
                </a:rPr>
                <a:t>0</a:t>
              </a:r>
            </a:p>
          </p:txBody>
        </p:sp>
        <p:sp>
          <p:nvSpPr>
            <p:cNvPr id="76831" name="Oval 99"/>
            <p:cNvSpPr>
              <a:spLocks noChangeArrowheads="1"/>
            </p:cNvSpPr>
            <p:nvPr/>
          </p:nvSpPr>
          <p:spPr bwMode="auto">
            <a:xfrm>
              <a:off x="384" y="163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Comic Sans MS" charset="0"/>
                </a:rPr>
                <a:t>0</a:t>
              </a:r>
            </a:p>
          </p:txBody>
        </p:sp>
        <p:sp>
          <p:nvSpPr>
            <p:cNvPr id="76832" name="Line 100"/>
            <p:cNvSpPr>
              <a:spLocks noChangeShapeType="1"/>
            </p:cNvSpPr>
            <p:nvPr/>
          </p:nvSpPr>
          <p:spPr bwMode="auto">
            <a:xfrm flipV="1">
              <a:off x="624" y="1248"/>
              <a:ext cx="336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3" name="Line 101"/>
            <p:cNvSpPr>
              <a:spLocks noChangeShapeType="1"/>
            </p:cNvSpPr>
            <p:nvPr/>
          </p:nvSpPr>
          <p:spPr bwMode="auto">
            <a:xfrm flipV="1">
              <a:off x="672" y="1584"/>
              <a:ext cx="288" cy="19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4" name="Line 102"/>
            <p:cNvSpPr>
              <a:spLocks noChangeShapeType="1"/>
            </p:cNvSpPr>
            <p:nvPr/>
          </p:nvSpPr>
          <p:spPr bwMode="auto">
            <a:xfrm>
              <a:off x="624" y="1872"/>
              <a:ext cx="336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5" name="Line 103"/>
            <p:cNvSpPr>
              <a:spLocks noChangeShapeType="1"/>
            </p:cNvSpPr>
            <p:nvPr/>
          </p:nvSpPr>
          <p:spPr bwMode="auto">
            <a:xfrm>
              <a:off x="4800" y="1152"/>
              <a:ext cx="384" cy="48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6" name="Line 104"/>
            <p:cNvSpPr>
              <a:spLocks noChangeShapeType="1"/>
            </p:cNvSpPr>
            <p:nvPr/>
          </p:nvSpPr>
          <p:spPr bwMode="auto">
            <a:xfrm>
              <a:off x="4800" y="1632"/>
              <a:ext cx="336" cy="96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837" name="Line 105"/>
            <p:cNvSpPr>
              <a:spLocks noChangeShapeType="1"/>
            </p:cNvSpPr>
            <p:nvPr/>
          </p:nvSpPr>
          <p:spPr bwMode="auto">
            <a:xfrm flipV="1">
              <a:off x="4800" y="1920"/>
              <a:ext cx="384" cy="43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9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4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3" grpId="0"/>
      <p:bldP spid="31774" grpId="0" animBg="1"/>
      <p:bldP spid="31775" grpId="0"/>
      <p:bldP spid="31776" grpId="0" animBg="1"/>
      <p:bldP spid="31777" grpId="0"/>
      <p:bldP spid="31778" grpId="0" animBg="1"/>
      <p:bldP spid="31779" grpId="0"/>
      <p:bldP spid="31780" grpId="0" animBg="1"/>
      <p:bldP spid="31823" grpId="0" animBg="1"/>
      <p:bldP spid="31824" grpId="0" animBg="1"/>
      <p:bldP spid="318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5"/>
          <p:cNvSpPr>
            <a:spLocks noChangeArrowheads="1"/>
          </p:cNvSpPr>
          <p:nvPr/>
        </p:nvSpPr>
        <p:spPr bwMode="auto">
          <a:xfrm>
            <a:off x="76200" y="1196752"/>
            <a:ext cx="3352800" cy="609600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occasionally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dishonest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casino</a:t>
            </a:r>
          </a:p>
        </p:txBody>
      </p:sp>
      <p:graphicFrame>
        <p:nvGraphicFramePr>
          <p:cNvPr id="33798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89531608"/>
              </p:ext>
            </p:extLst>
          </p:nvPr>
        </p:nvGraphicFramePr>
        <p:xfrm>
          <a:off x="3749675" y="1501775"/>
          <a:ext cx="4310063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79" name="Formel" r:id="rId3" imgW="2438400" imgH="825500" progId="Equation.3">
                  <p:embed/>
                </p:oleObj>
              </mc:Choice>
              <mc:Fallback>
                <p:oleObj name="Formel" r:id="rId3" imgW="24384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1501775"/>
                        <a:ext cx="4310063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97624"/>
              </p:ext>
            </p:extLst>
          </p:nvPr>
        </p:nvGraphicFramePr>
        <p:xfrm>
          <a:off x="3884613" y="3276600"/>
          <a:ext cx="44227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0" name="Formel" r:id="rId5" imgW="2540000" imgH="660400" progId="Equation.3">
                  <p:embed/>
                </p:oleObj>
              </mc:Choice>
              <mc:Fallback>
                <p:oleObj name="Formel" r:id="rId5" imgW="2540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3276600"/>
                        <a:ext cx="442277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57931"/>
              </p:ext>
            </p:extLst>
          </p:nvPr>
        </p:nvGraphicFramePr>
        <p:xfrm>
          <a:off x="3875088" y="4657725"/>
          <a:ext cx="435133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1" name="Formel" r:id="rId7" imgW="2527300" imgH="825500" progId="Equation.3">
                  <p:embed/>
                </p:oleObj>
              </mc:Choice>
              <mc:Fallback>
                <p:oleObj name="Formel" r:id="rId7" imgW="25273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4657725"/>
                        <a:ext cx="4351337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02700158"/>
              </p:ext>
            </p:extLst>
          </p:nvPr>
        </p:nvGraphicFramePr>
        <p:xfrm>
          <a:off x="762000" y="1958752"/>
          <a:ext cx="1524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2" name="Equation" r:id="rId9" imgW="748975" imgH="203112" progId="Equation.3">
                  <p:embed/>
                </p:oleObj>
              </mc:Choice>
              <mc:Fallback>
                <p:oleObj name="Equation" r:id="rId9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58752"/>
                        <a:ext cx="1524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73742"/>
              </p:ext>
            </p:extLst>
          </p:nvPr>
        </p:nvGraphicFramePr>
        <p:xfrm>
          <a:off x="838200" y="3406552"/>
          <a:ext cx="14462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3" name="Equation" r:id="rId11" imgW="710891" imgH="203112" progId="Equation.3">
                  <p:embed/>
                </p:oleObj>
              </mc:Choice>
              <mc:Fallback>
                <p:oleObj name="Equation" r:id="rId11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06552"/>
                        <a:ext cx="14462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62293"/>
              </p:ext>
            </p:extLst>
          </p:nvPr>
        </p:nvGraphicFramePr>
        <p:xfrm>
          <a:off x="838200" y="4778152"/>
          <a:ext cx="14716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4" name="Equation" r:id="rId13" imgW="723586" imgH="203112" progId="Equation.3">
                  <p:embed/>
                </p:oleObj>
              </mc:Choice>
              <mc:Fallback>
                <p:oleObj name="Equation" r:id="rId13" imgW="72358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78152"/>
                        <a:ext cx="14716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55831"/>
              </p:ext>
            </p:extLst>
          </p:nvPr>
        </p:nvGraphicFramePr>
        <p:xfrm>
          <a:off x="293688" y="1285875"/>
          <a:ext cx="2968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5" name="Formel" r:id="rId15" imgW="1460500" imgH="241300" progId="Equation.3">
                  <p:embed/>
                </p:oleObj>
              </mc:Choice>
              <mc:Fallback>
                <p:oleObj name="Formel" r:id="rId15" imgW="1460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285875"/>
                        <a:ext cx="29686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09600" y="3025552"/>
            <a:ext cx="8153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09600" y="4549552"/>
            <a:ext cx="815340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4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5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The most probable path</a:t>
            </a:r>
          </a:p>
        </p:txBody>
      </p:sp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685800" y="1124744"/>
            <a:ext cx="5807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chemeClr val="accent2"/>
                </a:solidFill>
                <a:latin typeface="+mn-lt"/>
              </a:rPr>
              <a:t>The most likely path </a:t>
            </a:r>
            <a:r>
              <a:rPr lang="en-US" sz="2800" i="0">
                <a:latin typeface="+mn-lt"/>
                <a:sym typeface="Symbol" charset="0"/>
              </a:rPr>
              <a:t></a:t>
            </a:r>
            <a:r>
              <a:rPr lang="en-US" sz="2800" i="0" baseline="30000">
                <a:latin typeface="+mn-lt"/>
                <a:sym typeface="Symbol" charset="0"/>
              </a:rPr>
              <a:t>*</a:t>
            </a:r>
            <a:r>
              <a:rPr lang="en-US" sz="2800" i="0">
                <a:solidFill>
                  <a:schemeClr val="accent2"/>
                </a:solidFill>
                <a:latin typeface="+mn-lt"/>
                <a:sym typeface="Symbol" charset="0"/>
              </a:rPr>
              <a:t> satisfies</a:t>
            </a:r>
          </a:p>
        </p:txBody>
      </p:sp>
      <p:graphicFrame>
        <p:nvGraphicFramePr>
          <p:cNvPr id="78851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8555822"/>
              </p:ext>
            </p:extLst>
          </p:nvPr>
        </p:nvGraphicFramePr>
        <p:xfrm>
          <a:off x="2740025" y="1658938"/>
          <a:ext cx="3587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1" name="Formel" r:id="rId3" imgW="1333500" imgH="317500" progId="Equation.3">
                  <p:embed/>
                </p:oleObj>
              </mc:Choice>
              <mc:Fallback>
                <p:oleObj name="Formel" r:id="rId3" imgW="13335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1658938"/>
                        <a:ext cx="35877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Text Box 9"/>
          <p:cNvSpPr txBox="1">
            <a:spLocks noChangeArrowheads="1"/>
          </p:cNvSpPr>
          <p:nvPr/>
        </p:nvSpPr>
        <p:spPr bwMode="auto">
          <a:xfrm>
            <a:off x="685800" y="2420144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chemeClr val="accent2"/>
                </a:solidFill>
                <a:latin typeface="+mn-lt"/>
              </a:rPr>
              <a:t>To find </a:t>
            </a:r>
            <a:r>
              <a:rPr lang="en-US" sz="2800" i="0">
                <a:latin typeface="+mn-lt"/>
                <a:sym typeface="Symbol" charset="0"/>
              </a:rPr>
              <a:t></a:t>
            </a:r>
            <a:r>
              <a:rPr lang="en-US" sz="2800" i="0" baseline="30000">
                <a:latin typeface="+mn-lt"/>
                <a:sym typeface="Symbol" charset="0"/>
              </a:rPr>
              <a:t>*</a:t>
            </a:r>
            <a:r>
              <a:rPr lang="en-US" sz="2800" i="0">
                <a:solidFill>
                  <a:schemeClr val="accent2"/>
                </a:solidFill>
                <a:latin typeface="+mn-lt"/>
                <a:sym typeface="Symbol" charset="0"/>
              </a:rPr>
              <a:t>,</a:t>
            </a:r>
            <a:r>
              <a:rPr lang="en-US" sz="2800" i="0">
                <a:solidFill>
                  <a:schemeClr val="accent2"/>
                </a:solidFill>
                <a:latin typeface="+mn-lt"/>
              </a:rPr>
              <a:t> consider all possible ways the last symbol of </a:t>
            </a:r>
            <a:r>
              <a:rPr lang="en-US" sz="2800" i="0">
                <a:latin typeface="+mn-lt"/>
              </a:rPr>
              <a:t>x</a:t>
            </a:r>
            <a:r>
              <a:rPr lang="en-US" sz="2800" i="0">
                <a:solidFill>
                  <a:schemeClr val="accent2"/>
                </a:solidFill>
                <a:latin typeface="+mn-lt"/>
              </a:rPr>
              <a:t> could have been emitted</a:t>
            </a:r>
          </a:p>
        </p:txBody>
      </p:sp>
      <p:graphicFrame>
        <p:nvGraphicFramePr>
          <p:cNvPr id="788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61361"/>
              </p:ext>
            </p:extLst>
          </p:nvPr>
        </p:nvGraphicFramePr>
        <p:xfrm>
          <a:off x="2373313" y="5254625"/>
          <a:ext cx="42846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2" name="Formel" r:id="rId5" imgW="1816100" imgH="266700" progId="Equation.3">
                  <p:embed/>
                </p:oleObj>
              </mc:Choice>
              <mc:Fallback>
                <p:oleObj name="Formel" r:id="rId5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5254625"/>
                        <a:ext cx="42846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13"/>
          <p:cNvSpPr txBox="1">
            <a:spLocks noChangeArrowheads="1"/>
          </p:cNvSpPr>
          <p:nvPr/>
        </p:nvSpPr>
        <p:spPr bwMode="auto">
          <a:xfrm>
            <a:off x="685800" y="3486944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rgbClr val="008080"/>
                </a:solidFill>
                <a:latin typeface="+mn-lt"/>
              </a:rPr>
              <a:t>Let</a:t>
            </a:r>
            <a:endParaRPr lang="en-US" sz="2800" i="0">
              <a:solidFill>
                <a:srgbClr val="008080"/>
              </a:solidFill>
              <a:latin typeface="+mn-lt"/>
              <a:sym typeface="Symbol" charset="0"/>
            </a:endParaRPr>
          </a:p>
        </p:txBody>
      </p:sp>
      <p:sp>
        <p:nvSpPr>
          <p:cNvPr id="78855" name="Text Box 14"/>
          <p:cNvSpPr txBox="1">
            <a:spLocks noChangeArrowheads="1"/>
          </p:cNvSpPr>
          <p:nvPr/>
        </p:nvSpPr>
        <p:spPr bwMode="auto">
          <a:xfrm>
            <a:off x="685800" y="4934744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solidFill>
                  <a:srgbClr val="008080"/>
                </a:solidFill>
                <a:latin typeface="+mn-lt"/>
              </a:rPr>
              <a:t>Then</a:t>
            </a:r>
            <a:endParaRPr lang="en-US" sz="2800" i="0">
              <a:solidFill>
                <a:srgbClr val="008080"/>
              </a:solidFill>
              <a:latin typeface="+mn-lt"/>
              <a:sym typeface="Symbol" charset="0"/>
            </a:endParaRPr>
          </a:p>
        </p:txBody>
      </p:sp>
      <p:graphicFrame>
        <p:nvGraphicFramePr>
          <p:cNvPr id="788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95158"/>
              </p:ext>
            </p:extLst>
          </p:nvPr>
        </p:nvGraphicFramePr>
        <p:xfrm>
          <a:off x="1412875" y="3913188"/>
          <a:ext cx="647223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3" name="Formel" r:id="rId7" imgW="2743200" imgH="508000" progId="Equation.3">
                  <p:embed/>
                </p:oleObj>
              </mc:Choice>
              <mc:Fallback>
                <p:oleObj name="Formel" r:id="rId7" imgW="2743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913188"/>
                        <a:ext cx="647223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7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+mn-lt"/>
                <a:ea typeface="ＭＳ Ｐゴシック" charset="0"/>
                <a:cs typeface="ＭＳ Ｐゴシック" charset="0"/>
              </a:rPr>
              <a:t>Probabilistic Temporal Models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Dynamic Bayesian Networks (DBNs)</a:t>
            </a:r>
          </a:p>
          <a:p>
            <a:pPr eaLnBrk="1" hangingPunct="1"/>
            <a:r>
              <a:rPr lang="en-US" dirty="0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Hidden Markov Models (HMMs)</a:t>
            </a:r>
          </a:p>
          <a:p>
            <a:pPr eaLnBrk="1" hangingPunct="1"/>
            <a:r>
              <a:rPr lang="en-US" dirty="0" err="1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dirty="0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 Filters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8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2" y="273968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Viterbi Algorithm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96752"/>
            <a:ext cx="77724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Initialization	(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= 0)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Recursion (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= 1, . . . ,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): For each state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Termination:</a:t>
            </a:r>
          </a:p>
        </p:txBody>
      </p:sp>
      <p:graphicFrame>
        <p:nvGraphicFramePr>
          <p:cNvPr id="7987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7568552"/>
              </p:ext>
            </p:extLst>
          </p:nvPr>
        </p:nvGraphicFramePr>
        <p:xfrm>
          <a:off x="2398713" y="3255963"/>
          <a:ext cx="42703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5" name="Formel" r:id="rId3" imgW="1816100" imgH="266700" progId="Equation.3">
                  <p:embed/>
                </p:oleObj>
              </mc:Choice>
              <mc:Fallback>
                <p:oleObj name="Formel" r:id="rId3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3255963"/>
                        <a:ext cx="42703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10696"/>
              </p:ext>
            </p:extLst>
          </p:nvPr>
        </p:nvGraphicFramePr>
        <p:xfrm>
          <a:off x="2360613" y="4473352"/>
          <a:ext cx="43973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6" name="Formel" r:id="rId5" imgW="1943100" imgH="292100" progId="Equation.3">
                  <p:embed/>
                </p:oleObj>
              </mc:Choice>
              <mc:Fallback>
                <p:oleObj name="Formel" r:id="rId5" imgW="1943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4473352"/>
                        <a:ext cx="43973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25327"/>
              </p:ext>
            </p:extLst>
          </p:nvPr>
        </p:nvGraphicFramePr>
        <p:xfrm>
          <a:off x="2482850" y="1820863"/>
          <a:ext cx="4081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7" name="Formel" r:id="rId7" imgW="1803400" imgH="215900" progId="Equation.3">
                  <p:embed/>
                </p:oleObj>
              </mc:Choice>
              <mc:Fallback>
                <p:oleObj name="Formel" r:id="rId7" imgW="1803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1820863"/>
                        <a:ext cx="40814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" y="5387752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+mn-lt"/>
                <a:sym typeface="Symbol" charset="0"/>
              </a:rPr>
              <a:t>To find </a:t>
            </a:r>
            <a:r>
              <a:rPr lang="en-US" dirty="0">
                <a:latin typeface="+mn-lt"/>
                <a:sym typeface="Symbol" charset="0"/>
              </a:rPr>
              <a:t></a:t>
            </a:r>
            <a:r>
              <a:rPr lang="en-US" baseline="30000" dirty="0">
                <a:latin typeface="+mn-lt"/>
                <a:sym typeface="Symbol" charset="0"/>
              </a:rPr>
              <a:t>*</a:t>
            </a:r>
            <a:r>
              <a:rPr lang="en-US" dirty="0">
                <a:solidFill>
                  <a:srgbClr val="800000"/>
                </a:solidFill>
                <a:latin typeface="+mn-lt"/>
                <a:sym typeface="Symbol" charset="0"/>
              </a:rPr>
              <a:t>, use trace-back, as in dynamic programming</a:t>
            </a:r>
          </a:p>
        </p:txBody>
      </p:sp>
      <p:sp>
        <p:nvSpPr>
          <p:cNvPr id="9" name="Rechteck 3"/>
          <p:cNvSpPr>
            <a:spLocks noChangeArrowheads="1"/>
          </p:cNvSpPr>
          <p:nvPr/>
        </p:nvSpPr>
        <p:spPr bwMode="auto">
          <a:xfrm>
            <a:off x="3491880" y="6237312"/>
            <a:ext cx="2215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Slide </a:t>
            </a:r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Changui</a:t>
            </a:r>
            <a:r>
              <a:rPr lang="de-DE" dirty="0">
                <a:latin typeface="+mn-lt"/>
              </a:rPr>
              <a:t> Yan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6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46"/>
          <p:cNvSpPr>
            <a:spLocks noChangeArrowheads="1"/>
          </p:cNvSpPr>
          <p:nvPr/>
        </p:nvSpPr>
        <p:spPr bwMode="auto">
          <a:xfrm>
            <a:off x="381000" y="5243736"/>
            <a:ext cx="4419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Viterbi: Example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14425" y="182902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228600" y="2810099"/>
            <a:ext cx="1902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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5181600" y="105273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x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123950" y="272437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123950" y="386737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2057400" y="1295624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6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4324350" y="1290861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2</a:t>
            </a:r>
          </a:p>
        </p:txBody>
      </p:sp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7143750" y="1290861"/>
            <a:ext cx="582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6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1054100" y="1295624"/>
            <a:ext cx="1945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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600200" y="2592611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(1/2)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1/12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057400" y="1829024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1600200" y="3719736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1/2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(1/2)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1/4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124200" y="2500536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max{(1/12)0.99,</a:t>
            </a:r>
          </a:p>
          <a:p>
            <a:r>
              <a:rPr lang="en-US" sz="1600">
                <a:latin typeface="+mn-lt"/>
                <a:sym typeface="Symbol" charset="0"/>
              </a:rPr>
              <a:t>	     (1/4)0.2}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0.01375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3048000" y="3643536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1/10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max{(1/12)0.01,</a:t>
            </a:r>
          </a:p>
          <a:p>
            <a:r>
              <a:rPr lang="en-US" sz="1600">
                <a:latin typeface="+mn-lt"/>
                <a:sym typeface="Symbol" charset="0"/>
              </a:rPr>
              <a:t>	      (1/4)0.8}</a:t>
            </a:r>
          </a:p>
          <a:p>
            <a:r>
              <a:rPr lang="en-US" sz="1600">
                <a:latin typeface="+mn-lt"/>
                <a:sym typeface="Symbol" charset="0"/>
              </a:rPr>
              <a:t> 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0.02</a:t>
            </a:r>
          </a:p>
        </p:txBody>
      </p:sp>
      <p:sp>
        <p:nvSpPr>
          <p:cNvPr id="80913" name="Text Box 19"/>
          <p:cNvSpPr txBox="1">
            <a:spLocks noChangeArrowheads="1"/>
          </p:cNvSpPr>
          <p:nvPr/>
        </p:nvSpPr>
        <p:spPr bwMode="auto">
          <a:xfrm>
            <a:off x="685800" y="182902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B</a:t>
            </a:r>
          </a:p>
        </p:txBody>
      </p:sp>
      <p:sp>
        <p:nvSpPr>
          <p:cNvPr id="80914" name="Text Box 20"/>
          <p:cNvSpPr txBox="1">
            <a:spLocks noChangeArrowheads="1"/>
          </p:cNvSpPr>
          <p:nvPr/>
        </p:nvSpPr>
        <p:spPr bwMode="auto">
          <a:xfrm>
            <a:off x="685800" y="2729136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F</a:t>
            </a:r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685800" y="3872136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sym typeface="Symbol" charset="0"/>
              </a:rPr>
              <a:t>L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4324350" y="1814736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7219950" y="1814736"/>
            <a:ext cx="5836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5943600" y="2500536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(</a:t>
            </a:r>
            <a:r>
              <a:rPr lang="en-US" sz="1600">
                <a:solidFill>
                  <a:srgbClr val="008080"/>
                </a:solidFill>
                <a:latin typeface="+mn-lt"/>
              </a:rPr>
              <a:t>1/6</a:t>
            </a:r>
            <a:r>
              <a:rPr lang="en-US" sz="1600">
                <a:latin typeface="+mn-lt"/>
              </a:rPr>
              <a:t>)</a:t>
            </a:r>
            <a:r>
              <a:rPr lang="en-US" sz="1600">
                <a:latin typeface="+mn-lt"/>
                <a:sym typeface="Symbol" charset="0"/>
              </a:rPr>
              <a:t>max{0.013750.99,</a:t>
            </a:r>
          </a:p>
          <a:p>
            <a:r>
              <a:rPr lang="en-US" sz="1600">
                <a:latin typeface="+mn-lt"/>
                <a:sym typeface="Symbol" charset="0"/>
              </a:rPr>
              <a:t>	     0.020.2}</a:t>
            </a:r>
          </a:p>
          <a:p>
            <a:r>
              <a:rPr lang="en-US" sz="1600">
                <a:latin typeface="+mn-lt"/>
                <a:sym typeface="Symbol" charset="0"/>
              </a:rPr>
              <a:t>   = </a:t>
            </a:r>
            <a:r>
              <a:rPr lang="en-US" sz="1600" b="1">
                <a:solidFill>
                  <a:schemeClr val="accent2"/>
                </a:solidFill>
                <a:latin typeface="+mn-lt"/>
                <a:sym typeface="Symbol" charset="0"/>
              </a:rPr>
              <a:t>0.00226875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5943600" y="3641949"/>
            <a:ext cx="297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+mn-lt"/>
              </a:rPr>
              <a:t>(</a:t>
            </a:r>
            <a:r>
              <a:rPr lang="en-US" sz="1600" dirty="0">
                <a:solidFill>
                  <a:srgbClr val="008080"/>
                </a:solidFill>
                <a:latin typeface="+mn-lt"/>
              </a:rPr>
              <a:t>1/2</a:t>
            </a:r>
            <a:r>
              <a:rPr lang="en-US" sz="1600" dirty="0">
                <a:latin typeface="+mn-lt"/>
              </a:rPr>
              <a:t>)</a:t>
            </a:r>
            <a:r>
              <a:rPr lang="en-US" sz="1600" dirty="0">
                <a:latin typeface="+mn-lt"/>
                <a:sym typeface="Symbol" charset="0"/>
              </a:rPr>
              <a:t>max{0.013750.01,</a:t>
            </a:r>
          </a:p>
          <a:p>
            <a:r>
              <a:rPr lang="en-US" sz="1600" dirty="0">
                <a:latin typeface="+mn-lt"/>
                <a:sym typeface="Symbol" charset="0"/>
              </a:rPr>
              <a:t>	     0.020.8}</a:t>
            </a:r>
          </a:p>
          <a:p>
            <a:r>
              <a:rPr lang="en-US" sz="1600" dirty="0">
                <a:latin typeface="+mn-lt"/>
                <a:sym typeface="Symbol" charset="0"/>
              </a:rPr>
              <a:t>   = </a:t>
            </a:r>
            <a:r>
              <a:rPr lang="en-US" sz="1600" b="1" dirty="0">
                <a:solidFill>
                  <a:schemeClr val="accent2"/>
                </a:solidFill>
                <a:latin typeface="+mn-lt"/>
                <a:sym typeface="Symbol" charset="0"/>
              </a:rPr>
              <a:t>0.08</a:t>
            </a:r>
          </a:p>
        </p:txBody>
      </p:sp>
      <p:sp>
        <p:nvSpPr>
          <p:cNvPr id="80920" name="Rectangle 26"/>
          <p:cNvSpPr>
            <a:spLocks noChangeArrowheads="1"/>
          </p:cNvSpPr>
          <p:nvPr/>
        </p:nvSpPr>
        <p:spPr bwMode="auto">
          <a:xfrm>
            <a:off x="990600" y="1662336"/>
            <a:ext cx="79248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21" name="Line 28"/>
          <p:cNvSpPr>
            <a:spLocks noChangeShapeType="1"/>
          </p:cNvSpPr>
          <p:nvPr/>
        </p:nvSpPr>
        <p:spPr bwMode="auto">
          <a:xfrm>
            <a:off x="990600" y="2271936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2" name="Line 29"/>
          <p:cNvSpPr>
            <a:spLocks noChangeShapeType="1"/>
          </p:cNvSpPr>
          <p:nvPr/>
        </p:nvSpPr>
        <p:spPr bwMode="auto">
          <a:xfrm>
            <a:off x="990600" y="3491136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3" name="Line 31"/>
          <p:cNvSpPr>
            <a:spLocks noChangeShapeType="1"/>
          </p:cNvSpPr>
          <p:nvPr/>
        </p:nvSpPr>
        <p:spPr bwMode="auto">
          <a:xfrm>
            <a:off x="15240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4" name="Line 32"/>
          <p:cNvSpPr>
            <a:spLocks noChangeShapeType="1"/>
          </p:cNvSpPr>
          <p:nvPr/>
        </p:nvSpPr>
        <p:spPr bwMode="auto">
          <a:xfrm>
            <a:off x="30480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25" name="Line 33"/>
          <p:cNvSpPr>
            <a:spLocks noChangeShapeType="1"/>
          </p:cNvSpPr>
          <p:nvPr/>
        </p:nvSpPr>
        <p:spPr bwMode="auto">
          <a:xfrm>
            <a:off x="5867400" y="1662336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pic>
        <p:nvPicPr>
          <p:cNvPr id="809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56" y="4725144"/>
            <a:ext cx="35814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2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360170"/>
              </p:ext>
            </p:extLst>
          </p:nvPr>
        </p:nvGraphicFramePr>
        <p:xfrm>
          <a:off x="590550" y="5319713"/>
          <a:ext cx="4000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9" name="Formel" r:id="rId4" imgW="1816100" imgH="266700" progId="Equation.3">
                  <p:embed/>
                </p:oleObj>
              </mc:Choice>
              <mc:Fallback>
                <p:oleObj name="Formel" r:id="rId4" imgW="1816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5319713"/>
                        <a:ext cx="4000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1" name="Oval 37"/>
          <p:cNvSpPr>
            <a:spLocks noChangeArrowheads="1"/>
          </p:cNvSpPr>
          <p:nvPr/>
        </p:nvSpPr>
        <p:spPr bwMode="auto">
          <a:xfrm>
            <a:off x="6324600" y="41007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2" name="Oval 38"/>
          <p:cNvSpPr>
            <a:spLocks noChangeArrowheads="1"/>
          </p:cNvSpPr>
          <p:nvPr/>
        </p:nvSpPr>
        <p:spPr bwMode="auto">
          <a:xfrm>
            <a:off x="3505200" y="41007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 flipH="1">
            <a:off x="4267200" y="4405536"/>
            <a:ext cx="1905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87" name="Oval 43"/>
          <p:cNvSpPr>
            <a:spLocks noChangeArrowheads="1"/>
          </p:cNvSpPr>
          <p:nvPr/>
        </p:nvSpPr>
        <p:spPr bwMode="auto">
          <a:xfrm>
            <a:off x="1905000" y="3948336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 flipH="1" flipV="1">
            <a:off x="2667000" y="4176936"/>
            <a:ext cx="7620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80933" name="Rechteck 37"/>
          <p:cNvSpPr>
            <a:spLocks noChangeArrowheads="1"/>
          </p:cNvSpPr>
          <p:nvPr/>
        </p:nvSpPr>
        <p:spPr bwMode="auto">
          <a:xfrm>
            <a:off x="3707904" y="6309320"/>
            <a:ext cx="1938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Slide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Changui</a:t>
            </a:r>
            <a:r>
              <a:rPr lang="de-DE" sz="1400" dirty="0"/>
              <a:t> Yan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1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2" grpId="0"/>
      <p:bldP spid="57353" grpId="0"/>
      <p:bldP spid="57358" grpId="0"/>
      <p:bldP spid="57359" grpId="0"/>
      <p:bldP spid="57360" grpId="0"/>
      <p:bldP spid="57361" grpId="0"/>
      <p:bldP spid="57362" grpId="0"/>
      <p:bldP spid="57366" grpId="0"/>
      <p:bldP spid="57367" grpId="0"/>
      <p:bldP spid="57368" grpId="0"/>
      <p:bldP spid="57369" grpId="0"/>
      <p:bldP spid="57381" grpId="0" animBg="1"/>
      <p:bldP spid="57382" grpId="0" animBg="1"/>
      <p:bldP spid="57383" grpId="0" animBg="1"/>
      <p:bldP spid="57387" grpId="0" animBg="1"/>
      <p:bldP spid="573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Viterbi gets it right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more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often than not</a:t>
            </a:r>
          </a:p>
        </p:txBody>
      </p:sp>
      <p:pic>
        <p:nvPicPr>
          <p:cNvPr id="819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1819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3491880" y="6237312"/>
            <a:ext cx="319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Slide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Changui</a:t>
            </a:r>
            <a:r>
              <a:rPr lang="de-DE" dirty="0"/>
              <a:t> Yan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5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661275" cy="3429000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  <a:buFont typeface="Times" charset="0"/>
              <a:buNone/>
            </a:pPr>
            <a:endParaRPr lang="en-US" sz="2400" i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Learning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requires the full smoothing inference, rather than filtering, because it provides better estimates of the state of the process.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Learning the parameters of a BN is done using Expectation – Maximization (EM) Algorithms. Iterative optimization method to estimate some unknowns parameters.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46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451D0B-881A-394E-B6DC-36E683B663AC}" type="slidenum">
              <a:rPr lang="en-US" sz="1200" b="0">
                <a:latin typeface="Helvetica" charset="0"/>
              </a:rPr>
              <a:pPr eaLnBrk="1" hangingPunct="1"/>
              <a:t>44</a:t>
            </a:fld>
            <a:endParaRPr lang="en-US" sz="1200" b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188640"/>
            <a:ext cx="7772400" cy="360039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Acknowledgements:</a:t>
            </a:r>
            <a:br>
              <a:rPr lang="en-US" sz="3600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following slides are taken from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CS 388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Natural </a:t>
            </a:r>
            <a:r>
              <a:rPr lang="en-US" dirty="0">
                <a:latin typeface="+mn-lt"/>
              </a:rPr>
              <a:t>Language Processing: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336600"/>
                </a:solidFill>
                <a:latin typeface="+mn-lt"/>
              </a:rPr>
              <a:t>Part-Of-Speech Tagging,</a:t>
            </a:r>
            <a:br>
              <a:rPr lang="en-US" dirty="0">
                <a:solidFill>
                  <a:srgbClr val="336600"/>
                </a:solidFill>
                <a:latin typeface="+mn-lt"/>
              </a:rPr>
            </a:br>
            <a:r>
              <a:rPr lang="en-US" dirty="0">
                <a:solidFill>
                  <a:srgbClr val="336600"/>
                </a:solidFill>
                <a:latin typeface="+mn-lt"/>
              </a:rPr>
              <a:t>Sequence Labeling, and</a:t>
            </a:r>
            <a:br>
              <a:rPr lang="en-US" dirty="0">
                <a:solidFill>
                  <a:srgbClr val="336600"/>
                </a:solidFill>
                <a:latin typeface="+mn-lt"/>
              </a:rPr>
            </a:br>
            <a:r>
              <a:rPr lang="en-US" dirty="0">
                <a:solidFill>
                  <a:srgbClr val="336600"/>
                </a:solidFill>
                <a:latin typeface="+mn-lt"/>
              </a:rPr>
              <a:t>Hidden Markov Models (HMMs)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3933056"/>
            <a:ext cx="6400800" cy="108012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Raymond J. Mooney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/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814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Application 1: Part </a:t>
            </a:r>
            <a:r>
              <a:rPr lang="en-US" dirty="0">
                <a:latin typeface="+mn-lt"/>
              </a:rPr>
              <a:t>Of Speech Tagging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40325"/>
          </a:xfrm>
        </p:spPr>
        <p:txBody>
          <a:bodyPr/>
          <a:lstStyle/>
          <a:p>
            <a:pPr eaLnBrk="1" hangingPunct="1"/>
            <a:r>
              <a:rPr lang="en-US"/>
              <a:t>Annotate each word in a sentence with a part-of-speech marker.</a:t>
            </a:r>
          </a:p>
          <a:p>
            <a:pPr eaLnBrk="1" hangingPunct="1"/>
            <a:r>
              <a:rPr lang="en-US"/>
              <a:t>Lowest level of syntactic analysis.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Useful for subsequent syntactic parsing and word sense disambiguation.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4075" y="278092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rgbClr val="3333CC"/>
                </a:solidFill>
              </a:rPr>
              <a:t>John  saw  the  saw  and  decided  to  take  it     to   the   table.</a:t>
            </a:r>
          </a:p>
          <a:p>
            <a:pPr eaLnBrk="1" hangingPunct="1"/>
            <a:r>
              <a:rPr lang="en-US" sz="2400" b="0" dirty="0">
                <a:solidFill>
                  <a:srgbClr val="CC0099"/>
                </a:solidFill>
              </a:rPr>
              <a:t>NNP VBD DT  NN  CC  VBD     TO VB  PRP IN DT    NN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1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English Parts of Speech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19336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Noun (person, place or thing)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Singular (NN):  dog, fork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Plural (NNS):  dogs, forks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Proper (NNP, NNPS): John, </a:t>
            </a:r>
            <a:r>
              <a:rPr lang="en-US" sz="2000" dirty="0" err="1"/>
              <a:t>Springfields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Personal pronoun (PRP): I, you, he, she,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Wh</a:t>
            </a:r>
            <a:r>
              <a:rPr lang="en-US" sz="2000" dirty="0"/>
              <a:t>-pronoun  (WP): who, what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Verb (actions and processes)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Base, infinitive (VB):  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Past tense (VBD):  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Gerund (VBG):  eating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Past participle (VBN):  eaten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Non 3</a:t>
            </a:r>
            <a:r>
              <a:rPr lang="en-US" sz="2000" baseline="30000" dirty="0"/>
              <a:t>rd</a:t>
            </a:r>
            <a:r>
              <a:rPr lang="en-US" sz="2000" dirty="0"/>
              <a:t> person singular present tense (VBP): 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person singular present tense: (VBZ): eats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Modal (MD): should, 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To (TO): to (to eat)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8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English Parts of Speech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Adjective (modify nouns)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Basic (JJ): red, tall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Comparative (JJR): redder, taller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Superlative (JJS): reddest, tallest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Adverb (modify verbs)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Basic (RB): quickly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Comparative (RBR): quicker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Superlative (RBS): quickest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Preposition (IN): on, in, by, to, with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Determiner: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Basic (DT) a, an, the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WH-determiner (WDT): which, that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Coordinating Conjunction (CC): and, but, or,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Particle (RP): off (took off), up (put up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8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In General: Sequence </a:t>
            </a:r>
            <a:r>
              <a:rPr lang="en-US" dirty="0">
                <a:latin typeface="+mn-lt"/>
              </a:rPr>
              <a:t>Labeling Problem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2895600"/>
          </a:xfrm>
        </p:spPr>
        <p:txBody>
          <a:bodyPr/>
          <a:lstStyle/>
          <a:p>
            <a:pPr eaLnBrk="1" hangingPunct="1"/>
            <a:r>
              <a:rPr lang="en-US" sz="2800"/>
              <a:t>Many NLP problems can viewed as sequence labeling.</a:t>
            </a:r>
          </a:p>
          <a:p>
            <a:pPr eaLnBrk="1" hangingPunct="1"/>
            <a:r>
              <a:rPr lang="en-US" sz="2800"/>
              <a:t>Each token in a sequence is assigned a label.</a:t>
            </a:r>
          </a:p>
          <a:p>
            <a:pPr eaLnBrk="1" hangingPunct="1"/>
            <a:r>
              <a:rPr lang="en-US" sz="2800"/>
              <a:t>Labels of tokens are dependent on the labels of other tokens in the sequence, particularly their neighbors (not i.i.d).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742950" y="4384675"/>
            <a:ext cx="7727951" cy="1597025"/>
            <a:chOff x="460" y="2777"/>
            <a:chExt cx="4868" cy="1006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1107" y="3118"/>
              <a:ext cx="376" cy="238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1798" y="3102"/>
              <a:ext cx="315" cy="28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19" name="AutoShape 7"/>
            <p:cNvSpPr>
              <a:spLocks noChangeArrowheads="1"/>
            </p:cNvSpPr>
            <p:nvPr/>
          </p:nvSpPr>
          <p:spPr bwMode="auto">
            <a:xfrm>
              <a:off x="3138" y="2777"/>
              <a:ext cx="386" cy="65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8575">
              <a:solidFill>
                <a:srgbClr val="CC0099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de-DE" b="0"/>
            </a:p>
          </p:txBody>
        </p:sp>
        <p:sp>
          <p:nvSpPr>
            <p:cNvPr id="38920" name="AutoShape 8"/>
            <p:cNvSpPr>
              <a:spLocks noChangeArrowheads="1"/>
            </p:cNvSpPr>
            <p:nvPr/>
          </p:nvSpPr>
          <p:spPr bwMode="auto">
            <a:xfrm>
              <a:off x="2335" y="3048"/>
              <a:ext cx="583" cy="3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480 h 21600"/>
                <a:gd name="T14" fmla="*/ 17117 w 21600"/>
                <a:gd name="T15" fmla="*/ 171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945" y="2946"/>
              <a:ext cx="584" cy="430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2" name="Oval 10"/>
            <p:cNvSpPr>
              <a:spLocks noChangeArrowheads="1"/>
            </p:cNvSpPr>
            <p:nvPr/>
          </p:nvSpPr>
          <p:spPr bwMode="auto">
            <a:xfrm>
              <a:off x="566" y="3098"/>
              <a:ext cx="315" cy="28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460" y="3495"/>
              <a:ext cx="48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b="0" dirty="0"/>
                <a:t>foo        bar         </a:t>
              </a:r>
              <a:r>
                <a:rPr lang="en-US" sz="2400" b="0" dirty="0" err="1"/>
                <a:t>blam</a:t>
              </a:r>
              <a:r>
                <a:rPr lang="en-US" sz="2400" b="0" dirty="0"/>
                <a:t>     zonk       zonk            bar           </a:t>
              </a:r>
              <a:r>
                <a:rPr lang="en-US" sz="2400" b="0" dirty="0" err="1"/>
                <a:t>blam</a:t>
              </a:r>
              <a:endParaRPr lang="en-US" sz="2400" b="0" dirty="0"/>
            </a:p>
          </p:txBody>
        </p:sp>
        <p:sp>
          <p:nvSpPr>
            <p:cNvPr id="38924" name="Oval 12"/>
            <p:cNvSpPr>
              <a:spLocks noChangeArrowheads="1"/>
            </p:cNvSpPr>
            <p:nvPr/>
          </p:nvSpPr>
          <p:spPr bwMode="auto">
            <a:xfrm>
              <a:off x="4866" y="3029"/>
              <a:ext cx="315" cy="28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8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Application 2: Information </a:t>
            </a:r>
            <a:r>
              <a:rPr lang="en-US" dirty="0">
                <a:latin typeface="+mn-lt"/>
              </a:rPr>
              <a:t>Extraction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4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Identify phrases in language that refer to specific types of entities and relations in text.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Named entity recognition is </a:t>
            </a:r>
            <a:r>
              <a:rPr lang="en-US" sz="2400" dirty="0" smtClean="0"/>
              <a:t>the task </a:t>
            </a:r>
            <a:r>
              <a:rPr lang="en-US" sz="2400" dirty="0"/>
              <a:t>of identifying names of people, places, organizations, etc. in text.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3300"/>
                </a:solidFill>
              </a:rPr>
              <a:t>people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CC00"/>
                </a:solidFill>
              </a:rPr>
              <a:t>organizations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CC0099"/>
                </a:solidFill>
              </a:rPr>
              <a:t>places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Michael Dell</a:t>
            </a:r>
            <a:r>
              <a:rPr lang="en-US" sz="2000" dirty="0"/>
              <a:t> is the CEO of  </a:t>
            </a:r>
            <a:r>
              <a:rPr lang="en-US" sz="2000" dirty="0">
                <a:solidFill>
                  <a:srgbClr val="00CC00"/>
                </a:solidFill>
              </a:rPr>
              <a:t>Dell Computer Corporation</a:t>
            </a:r>
            <a:r>
              <a:rPr lang="en-US" sz="2000" dirty="0"/>
              <a:t> and lives in </a:t>
            </a:r>
            <a:r>
              <a:rPr lang="en-US" sz="2000" dirty="0">
                <a:solidFill>
                  <a:srgbClr val="CC0099"/>
                </a:solidFill>
              </a:rPr>
              <a:t>Austin Texas</a:t>
            </a:r>
            <a:r>
              <a:rPr lang="en-US" sz="20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Extract pieces of information relevant to a specific  application, e.g. used car ads: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</a:t>
            </a:r>
            <a:r>
              <a:rPr lang="en-US" sz="2400" dirty="0" smtClean="0">
                <a:solidFill>
                  <a:srgbClr val="FF0000"/>
                </a:solidFill>
              </a:rPr>
              <a:t>make</a:t>
            </a:r>
            <a:r>
              <a:rPr lang="en-US" sz="2400" dirty="0" smtClean="0"/>
              <a:t>    </a:t>
            </a:r>
            <a:r>
              <a:rPr lang="en-US" sz="2400" dirty="0">
                <a:solidFill>
                  <a:srgbClr val="33CC33"/>
                </a:solidFill>
              </a:rPr>
              <a:t>model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CC0099"/>
                </a:solidFill>
              </a:rPr>
              <a:t>year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3399FF"/>
                </a:solidFill>
              </a:rPr>
              <a:t>mileage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FF9900"/>
                </a:solidFill>
              </a:rPr>
              <a:t>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For sale, </a:t>
            </a:r>
            <a:r>
              <a:rPr lang="en-US" sz="2000" dirty="0">
                <a:solidFill>
                  <a:srgbClr val="CC0099"/>
                </a:solidFill>
              </a:rPr>
              <a:t>2002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Toyota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33CC33"/>
                </a:solidFill>
              </a:rPr>
              <a:t>Prius</a:t>
            </a:r>
            <a:r>
              <a:rPr lang="en-US" sz="2000" dirty="0"/>
              <a:t>,  </a:t>
            </a:r>
            <a:r>
              <a:rPr lang="en-US" sz="2000" dirty="0">
                <a:solidFill>
                  <a:srgbClr val="3399FF"/>
                </a:solidFill>
              </a:rPr>
              <a:t>20,000 mi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9900"/>
                </a:solidFill>
              </a:rPr>
              <a:t>$15K or best offer. </a:t>
            </a:r>
            <a:r>
              <a:rPr lang="en-US" sz="2000" dirty="0"/>
              <a:t>Available starting July 30, 2006.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Time and Uncertainty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world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changes</a:t>
            </a:r>
            <a:r>
              <a:rPr lang="en-US" sz="2400" dirty="0">
                <a:ea typeface="ＭＳ Ｐゴシック" charset="0"/>
              </a:rPr>
              <a:t>, we need to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track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predict</a:t>
            </a:r>
            <a:r>
              <a:rPr lang="en-US" sz="2400" dirty="0">
                <a:ea typeface="ＭＳ Ｐゴシック" charset="0"/>
              </a:rPr>
              <a:t>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Examples: diabetes management, traffic monitoring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Basic idea: copy state and evidence variables for each time step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 – set of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unobservable</a:t>
            </a:r>
            <a:r>
              <a:rPr lang="en-US" sz="2400" dirty="0">
                <a:ea typeface="ＭＳ Ｐゴシック" charset="0"/>
              </a:rPr>
              <a:t> state variables 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 err="1">
                <a:ea typeface="ＭＳ Ｐゴシック" charset="0"/>
              </a:rPr>
              <a:t>BloodSugar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StomachContents</a:t>
            </a:r>
            <a:r>
              <a:rPr lang="en-US" sz="2000" baseline="-25000" dirty="0" err="1">
                <a:ea typeface="ＭＳ Ｐゴシック" charset="0"/>
              </a:rPr>
              <a:t>t</a:t>
            </a: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aseline="-25000" dirty="0"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 – set of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evidence variables </a:t>
            </a:r>
            <a:r>
              <a:rPr lang="en-US" sz="2400" dirty="0">
                <a:ea typeface="ＭＳ Ｐゴシック" charset="0"/>
              </a:rPr>
              <a:t>at time 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 err="1">
                <a:ea typeface="ＭＳ Ｐゴシック" charset="0"/>
              </a:rPr>
              <a:t>MeasuredBloodSugar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PulseRate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FoodEaten</a:t>
            </a:r>
            <a:r>
              <a:rPr lang="en-US" sz="2000" baseline="-25000" dirty="0" err="1">
                <a:ea typeface="ＭＳ Ｐゴシック" charset="0"/>
              </a:rPr>
              <a:t>t</a:t>
            </a:r>
            <a:endParaRPr lang="en-US" sz="2000" baseline="-25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Assumes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discrete</a:t>
            </a:r>
            <a:r>
              <a:rPr lang="en-US" sz="2400" dirty="0">
                <a:ea typeface="ＭＳ Ｐゴシック" charset="0"/>
              </a:rPr>
              <a:t> time steps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Semantic Role Labeling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For each clause, determine the semantic role played by each noun phrase that is an argument to the verb.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</a:rPr>
              <a:t>agent </a:t>
            </a:r>
            <a:r>
              <a:rPr lang="en-US"/>
              <a:t>  </a:t>
            </a:r>
            <a:r>
              <a:rPr lang="en-US">
                <a:solidFill>
                  <a:srgbClr val="FF9900"/>
                </a:solidFill>
              </a:rPr>
              <a:t>patient</a:t>
            </a:r>
            <a:r>
              <a:rPr lang="en-US"/>
              <a:t>   </a:t>
            </a:r>
            <a:r>
              <a:rPr lang="en-US">
                <a:solidFill>
                  <a:srgbClr val="00CC00"/>
                </a:solidFill>
              </a:rPr>
              <a:t>source</a:t>
            </a:r>
            <a:r>
              <a:rPr lang="en-US"/>
              <a:t>   </a:t>
            </a:r>
            <a:r>
              <a:rPr lang="en-US">
                <a:solidFill>
                  <a:srgbClr val="3399FF"/>
                </a:solidFill>
              </a:rPr>
              <a:t>destination</a:t>
            </a:r>
            <a:r>
              <a:rPr lang="en-US"/>
              <a:t>   </a:t>
            </a:r>
            <a:r>
              <a:rPr lang="en-US">
                <a:solidFill>
                  <a:srgbClr val="CC3399"/>
                </a:solidFill>
              </a:rPr>
              <a:t>instrument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John</a:t>
            </a:r>
            <a:r>
              <a:rPr lang="en-US"/>
              <a:t> drove </a:t>
            </a:r>
            <a:r>
              <a:rPr lang="en-US">
                <a:solidFill>
                  <a:srgbClr val="E97C05"/>
                </a:solidFill>
              </a:rPr>
              <a:t>Mary</a:t>
            </a:r>
            <a:r>
              <a:rPr lang="en-US"/>
              <a:t> from </a:t>
            </a:r>
            <a:r>
              <a:rPr lang="en-US">
                <a:solidFill>
                  <a:srgbClr val="00CC00"/>
                </a:solidFill>
              </a:rPr>
              <a:t>Austin</a:t>
            </a:r>
            <a:r>
              <a:rPr lang="en-US"/>
              <a:t> to </a:t>
            </a:r>
            <a:r>
              <a:rPr lang="en-US">
                <a:solidFill>
                  <a:srgbClr val="3399FF"/>
                </a:solidFill>
              </a:rPr>
              <a:t>Dallas</a:t>
            </a:r>
            <a:r>
              <a:rPr lang="en-US"/>
              <a:t> in </a:t>
            </a:r>
            <a:r>
              <a:rPr lang="en-US">
                <a:solidFill>
                  <a:srgbClr val="CC3399"/>
                </a:solidFill>
              </a:rPr>
              <a:t>his Toyota Prius</a:t>
            </a:r>
            <a:r>
              <a:rPr lang="en-US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CC3399"/>
                </a:solidFill>
              </a:rPr>
              <a:t>The hammer</a:t>
            </a:r>
            <a:r>
              <a:rPr lang="en-US"/>
              <a:t> broke </a:t>
            </a:r>
            <a:r>
              <a:rPr lang="en-US">
                <a:solidFill>
                  <a:srgbClr val="E97C05"/>
                </a:solidFill>
              </a:rPr>
              <a:t>the window</a:t>
            </a:r>
            <a:r>
              <a:rPr lang="en-US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Also referred to a </a:t>
            </a:r>
            <a:r>
              <a:rPr lang="ja-JP" altLang="en-US"/>
              <a:t>“</a:t>
            </a:r>
            <a:r>
              <a:rPr lang="en-US" altLang="ja-JP"/>
              <a:t>case role analysis,</a:t>
            </a:r>
            <a:r>
              <a:rPr lang="ja-JP" altLang="en-US"/>
              <a:t>”</a:t>
            </a:r>
            <a:r>
              <a:rPr lang="en-US" altLang="ja-JP"/>
              <a:t> </a:t>
            </a:r>
            <a:r>
              <a:rPr lang="ja-JP" altLang="en-US"/>
              <a:t>“</a:t>
            </a:r>
            <a:r>
              <a:rPr lang="en-US" altLang="ja-JP"/>
              <a:t>thematic analysis,</a:t>
            </a:r>
            <a:r>
              <a:rPr lang="ja-JP" altLang="en-US"/>
              <a:t>”</a:t>
            </a:r>
            <a:r>
              <a:rPr lang="en-US" altLang="ja-JP"/>
              <a:t> and </a:t>
            </a:r>
            <a:r>
              <a:rPr lang="ja-JP" altLang="en-US"/>
              <a:t>“</a:t>
            </a:r>
            <a:r>
              <a:rPr lang="en-US" altLang="ja-JP"/>
              <a:t>shallow semantic parsing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8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Application 3: Bioinformatics</a:t>
            </a:r>
            <a:endParaRPr lang="en-US" dirty="0">
              <a:latin typeface="+mn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Sequence labeling also valuable in labeling genetic sequences in genome analysis.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extron</a:t>
            </a:r>
            <a:r>
              <a:rPr lang="en-US"/>
              <a:t>   intron</a:t>
            </a:r>
          </a:p>
          <a:p>
            <a:pPr lvl="1" eaLnBrk="1" hangingPunct="1"/>
            <a:r>
              <a:rPr lang="en-US"/>
              <a:t>AGC</a:t>
            </a:r>
            <a:r>
              <a:rPr lang="en-US">
                <a:solidFill>
                  <a:srgbClr val="FF0000"/>
                </a:solidFill>
              </a:rPr>
              <a:t>TAACGTTC</a:t>
            </a:r>
            <a:r>
              <a:rPr lang="en-US"/>
              <a:t>GATACG</a:t>
            </a:r>
            <a:r>
              <a:rPr lang="en-US">
                <a:solidFill>
                  <a:srgbClr val="FF0000"/>
                </a:solidFill>
              </a:rPr>
              <a:t>GATTACA</a:t>
            </a:r>
            <a:r>
              <a:rPr lang="en-US"/>
              <a:t>GCCT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4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+mn-lt"/>
              </a:rPr>
              <a:t>Back </a:t>
            </a:r>
            <a:r>
              <a:rPr lang="en-US" sz="2800" smtClean="0">
                <a:latin typeface="+mn-lt"/>
              </a:rPr>
              <a:t>to App1: Sequence </a:t>
            </a:r>
            <a:r>
              <a:rPr lang="en-US" sz="2800" dirty="0">
                <a:latin typeface="+mn-lt"/>
              </a:rPr>
              <a:t>Labeling as Classification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49275" y="35369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1538288" y="35242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708025" y="40433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238250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1244600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46150" y="4951413"/>
            <a:ext cx="69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2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231900" y="35369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2220913" y="35242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90650" y="40433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920875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927225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614488" y="4951413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7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755775" y="35369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2744788" y="35242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14525" y="40433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444750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451100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36788" y="4951413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8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341563" y="3536950"/>
            <a:ext cx="3889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3330575" y="3524250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500313" y="404336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3030538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036888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808288" y="4951413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8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013075" y="35623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4002088" y="35496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71825" y="40687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3702050" y="35194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3708400" y="44751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495675" y="4976813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4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805238" y="3536950"/>
            <a:ext cx="3889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4794250" y="3524250"/>
            <a:ext cx="392113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963988" y="404336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494213" y="34940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500563" y="44497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187825" y="4951413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535488" y="3573463"/>
            <a:ext cx="388937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>
            <a:off x="5524500" y="356076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694238" y="407987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5224463" y="35306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230813" y="44862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016500" y="4987925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TO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1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5229225" y="3500438"/>
            <a:ext cx="231775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6061075" y="3549650"/>
            <a:ext cx="195263" cy="509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230813" y="407987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761038" y="35306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5767388" y="44862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546725" y="4987925"/>
            <a:ext cx="534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0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States and Observations	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Process of change </a:t>
            </a:r>
            <a:r>
              <a:rPr lang="en-US" sz="2400" dirty="0" smtClean="0">
                <a:ea typeface="ＭＳ Ｐゴシック" charset="0"/>
              </a:rPr>
              <a:t>viewed </a:t>
            </a:r>
            <a:r>
              <a:rPr lang="en-US" sz="2400" dirty="0">
                <a:ea typeface="ＭＳ Ｐゴシック" charset="0"/>
              </a:rPr>
              <a:t>as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series of snapshots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smtClean="0">
                <a:ea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each </a:t>
            </a:r>
            <a:r>
              <a:rPr lang="en-US" sz="2400" dirty="0">
                <a:ea typeface="ＭＳ Ｐゴシック" charset="0"/>
              </a:rPr>
              <a:t>describing the state of the world at a particular time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1E0AFF"/>
                </a:solidFill>
                <a:ea typeface="ＭＳ Ｐゴシック" charset="0"/>
              </a:rPr>
              <a:t>Time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slice </a:t>
            </a:r>
            <a:r>
              <a:rPr lang="en-US" sz="2400" dirty="0">
                <a:ea typeface="ＭＳ Ｐゴシック" charset="0"/>
              </a:rPr>
              <a:t>involves a set of random variables indexed by t: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the set of </a:t>
            </a:r>
            <a:r>
              <a:rPr lang="en-US" sz="2000" dirty="0">
                <a:solidFill>
                  <a:srgbClr val="1E0AFF"/>
                </a:solidFill>
                <a:ea typeface="ＭＳ Ｐゴシック" charset="0"/>
              </a:rPr>
              <a:t>unobservable</a:t>
            </a:r>
            <a:r>
              <a:rPr lang="en-US" sz="2000" dirty="0">
                <a:ea typeface="ＭＳ Ｐゴシック" charset="0"/>
              </a:rPr>
              <a:t> state variables </a:t>
            </a:r>
            <a:r>
              <a:rPr lang="en-US" sz="2000" b="1" dirty="0" err="1">
                <a:ea typeface="ＭＳ Ｐゴシック" charset="0"/>
              </a:rPr>
              <a:t>X</a:t>
            </a:r>
            <a:r>
              <a:rPr lang="en-US" sz="2000" baseline="-25000" dirty="0" err="1">
                <a:ea typeface="ＭＳ Ｐゴシック" charset="0"/>
              </a:rPr>
              <a:t>t</a:t>
            </a:r>
            <a:r>
              <a:rPr lang="en-US" sz="2000" baseline="-25000" dirty="0">
                <a:ea typeface="ＭＳ Ｐゴシック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the set of </a:t>
            </a:r>
            <a:r>
              <a:rPr lang="en-US" sz="2000" dirty="0">
                <a:solidFill>
                  <a:srgbClr val="1E0AFF"/>
                </a:solidFill>
                <a:ea typeface="ＭＳ Ｐゴシック" charset="0"/>
              </a:rPr>
              <a:t>observable</a:t>
            </a:r>
            <a:r>
              <a:rPr lang="en-US" sz="2000" dirty="0">
                <a:ea typeface="ＭＳ Ｐゴシック" charset="0"/>
              </a:rPr>
              <a:t> evidence variable </a:t>
            </a:r>
            <a:r>
              <a:rPr lang="en-US" sz="2000" b="1" dirty="0">
                <a:ea typeface="ＭＳ Ｐゴシック" charset="0"/>
              </a:rPr>
              <a:t>E</a:t>
            </a:r>
            <a:r>
              <a:rPr lang="en-US" sz="2000" baseline="-25000" dirty="0">
                <a:ea typeface="ＭＳ Ｐゴシック" charset="0"/>
              </a:rPr>
              <a:t>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observation</a:t>
            </a:r>
            <a:r>
              <a:rPr lang="en-US" sz="2400" dirty="0">
                <a:ea typeface="ＭＳ Ｐゴシック" charset="0"/>
              </a:rPr>
              <a:t> at time t is </a:t>
            </a: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aseline="-25000" dirty="0">
                <a:ea typeface="ＭＳ Ｐゴシック" charset="0"/>
              </a:rPr>
              <a:t>t</a:t>
            </a:r>
            <a:r>
              <a:rPr lang="en-US" sz="2400" dirty="0">
                <a:ea typeface="ＭＳ Ｐゴシック" charset="0"/>
              </a:rPr>
              <a:t> = </a:t>
            </a:r>
            <a:r>
              <a:rPr lang="en-US" sz="2400" b="1" dirty="0">
                <a:ea typeface="ＭＳ Ｐゴシック" charset="0"/>
              </a:rPr>
              <a:t>e</a:t>
            </a:r>
            <a:r>
              <a:rPr lang="en-US" sz="2400" baseline="-25000" dirty="0">
                <a:ea typeface="ＭＳ Ｐゴシック" charset="0"/>
              </a:rPr>
              <a:t>t </a:t>
            </a:r>
            <a:r>
              <a:rPr lang="en-US" sz="2400" dirty="0">
                <a:ea typeface="ＭＳ Ｐゴシック" charset="0"/>
              </a:rPr>
              <a:t>for some set of values e</a:t>
            </a:r>
            <a:r>
              <a:rPr lang="en-US" sz="2400" baseline="-25000" dirty="0">
                <a:ea typeface="ＭＳ Ｐゴシック" charset="0"/>
              </a:rPr>
              <a:t>t</a:t>
            </a:r>
            <a:endParaRPr lang="en-US" sz="2400" dirty="0">
              <a:ea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</a:rPr>
              <a:t>notation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a:b</a:t>
            </a:r>
            <a:r>
              <a:rPr lang="en-US" sz="2400" dirty="0">
                <a:ea typeface="ＭＳ Ｐゴシック" charset="0"/>
              </a:rPr>
              <a:t> denotes the set of variables from </a:t>
            </a: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a</a:t>
            </a:r>
            <a:r>
              <a:rPr lang="en-US" sz="2400" dirty="0">
                <a:ea typeface="ＭＳ Ｐゴシック" charset="0"/>
              </a:rPr>
              <a:t> to </a:t>
            </a:r>
            <a:r>
              <a:rPr lang="en-US" sz="2400" b="1" dirty="0" err="1">
                <a:ea typeface="ＭＳ Ｐゴシック" charset="0"/>
              </a:rPr>
              <a:t>X</a:t>
            </a:r>
            <a:r>
              <a:rPr lang="en-US" sz="2400" baseline="-25000" dirty="0" err="1">
                <a:ea typeface="ＭＳ Ｐゴシック" charset="0"/>
              </a:rPr>
              <a:t>b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5729288" y="3476625"/>
            <a:ext cx="231775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H="1">
            <a:off x="6561138" y="3525838"/>
            <a:ext cx="195262" cy="509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730875" y="40560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6261100" y="35067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6267450" y="44624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999163" y="4964113"/>
            <a:ext cx="633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PRP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0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6230938" y="3502025"/>
            <a:ext cx="303212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H="1">
            <a:off x="7134225" y="3549650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303963" y="406876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6834188" y="35194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6840538" y="44751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662738" y="4976813"/>
            <a:ext cx="449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IN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8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6853238" y="3524250"/>
            <a:ext cx="206375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7659688" y="35115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829425" y="40306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7359650" y="34813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366000" y="4437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151688" y="4938713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6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Sequence Labeling as Classification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Classify each token independently but use as input features, information about the surrounding tokens (sliding window).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54075" y="3186113"/>
            <a:ext cx="770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7353300" y="3524250"/>
            <a:ext cx="388938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8342313" y="3511550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512050" y="403066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8042275" y="34813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8048625" y="4437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820025" y="4938713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5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+mn-lt"/>
              </a:rPr>
              <a:t>Sequence Labeling as </a:t>
            </a:r>
            <a:r>
              <a:rPr lang="en-US" sz="3200" dirty="0" smtClean="0">
                <a:latin typeface="+mn-lt"/>
              </a:rPr>
              <a:t>Classification</a:t>
            </a:r>
            <a:endParaRPr lang="en-US" sz="3200" dirty="0">
              <a:latin typeface="+mn-lt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Using Outputs as Inputs</a:t>
            </a:r>
            <a:endParaRPr lang="en-US" dirty="0" smtClean="0"/>
          </a:p>
          <a:p>
            <a:pPr eaLnBrk="1" hangingPunct="1"/>
            <a:r>
              <a:rPr lang="en-US" dirty="0" smtClean="0"/>
              <a:t>Better </a:t>
            </a:r>
            <a:r>
              <a:rPr lang="en-US" dirty="0"/>
              <a:t>input features are usually the </a:t>
            </a:r>
            <a:r>
              <a:rPr lang="en-US" dirty="0">
                <a:solidFill>
                  <a:srgbClr val="FF0000"/>
                </a:solidFill>
              </a:rPr>
              <a:t>categories</a:t>
            </a:r>
            <a:r>
              <a:rPr lang="en-US" dirty="0"/>
              <a:t> of the surrounding tokens, but these are not available yet.</a:t>
            </a:r>
          </a:p>
          <a:p>
            <a:pPr eaLnBrk="1" hangingPunct="1"/>
            <a:r>
              <a:rPr lang="en-US" dirty="0"/>
              <a:t>Can use category of either the preceding or succeeding tokens by going forward or back and using previous output.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4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400" b="0">
              <a:solidFill>
                <a:srgbClr val="3333CC"/>
              </a:solidFill>
            </a:endParaRP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59848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151447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8421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121443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122078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912813" y="4867275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0" y="3068638"/>
            <a:ext cx="85883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8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1208088" y="3062288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H="1">
            <a:off x="2124075" y="3451225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293813" y="3970338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1824038" y="342106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830388" y="4376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462088" y="4878388"/>
            <a:ext cx="75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609600" y="3079750"/>
            <a:ext cx="858838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6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 VBD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183038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H="1">
            <a:off x="274637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91611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44633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45268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120900" y="4867275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1231900" y="3068638"/>
            <a:ext cx="85883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6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2416175" y="30638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H="1">
            <a:off x="3332163" y="3452813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501900" y="397192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032125" y="34226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038475" y="4378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754313" y="4879975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1817688" y="3081338"/>
            <a:ext cx="8588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3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2965450" y="30638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>
            <a:off x="3881438" y="3452813"/>
            <a:ext cx="293687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051175" y="397192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3581400" y="34226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3587750" y="4378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241675" y="48799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2366963" y="3081338"/>
            <a:ext cx="8588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6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04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Dynamic Bayesian Networks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7010400" cy="190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How can we model </a:t>
            </a:r>
            <a:r>
              <a:rPr lang="en-US" sz="2400" dirty="0">
                <a:solidFill>
                  <a:srgbClr val="1E0AFF"/>
                </a:solidFill>
                <a:ea typeface="ＭＳ Ｐゴシック" charset="0"/>
                <a:cs typeface="ＭＳ Ｐゴシック" charset="0"/>
              </a:rPr>
              <a:t>dynamic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situations with a Bayesian network?</a:t>
            </a: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Example: Is it raining today?</a:t>
            </a: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7651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44968493"/>
              </p:ext>
            </p:extLst>
          </p:nvPr>
        </p:nvGraphicFramePr>
        <p:xfrm>
          <a:off x="3429000" y="3089176"/>
          <a:ext cx="155575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" name="Formel" r:id="rId4" imgW="622300" imgH="457200" progId="Equation.3">
                  <p:embed/>
                </p:oleObj>
              </mc:Choice>
              <mc:Fallback>
                <p:oleObj name="Formel" r:id="rId4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89176"/>
                        <a:ext cx="155575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14400" y="4689376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1800" i="0">
                <a:latin typeface="+mn-lt"/>
              </a:rPr>
              <a:t>     next step: specify dependencies among the variables.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990600" y="4765576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38200" y="5375176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latin typeface="+mn-lt"/>
              </a:rPr>
              <a:t>The term “dynamic” means we are modeling a dynamic system, not that</a:t>
            </a:r>
          </a:p>
          <a:p>
            <a:pPr eaLnBrk="1" hangingPunct="1"/>
            <a:r>
              <a:rPr lang="en-US" sz="1800" i="0" dirty="0">
                <a:latin typeface="+mn-lt"/>
              </a:rPr>
              <a:t>the network structure changes over time.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7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3843338" y="3051175"/>
            <a:ext cx="511175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H="1">
            <a:off x="4759325" y="3440113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929063" y="395922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4459288" y="340995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4465638" y="43656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119563" y="4867275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3073400" y="3055938"/>
            <a:ext cx="1030288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5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    VBD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4573588" y="3027363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5489575" y="3416300"/>
            <a:ext cx="293688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659313" y="393541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5189538" y="33861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5195888" y="43418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849813" y="4843463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TO</a:t>
            </a: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803650" y="3032125"/>
            <a:ext cx="1030288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    VBD   TO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5146675" y="3014663"/>
            <a:ext cx="51117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flipH="1">
            <a:off x="6062663" y="34036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232400" y="39227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5762625" y="33734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5768975" y="43291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5422900" y="48307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</a:t>
            </a: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4524375" y="3019425"/>
            <a:ext cx="882650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5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VBD DT NN  CC    VBD   TO  VB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5756275" y="30146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H="1">
            <a:off x="6513513" y="34036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5683250" y="39227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6213475" y="33734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6219825" y="43291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873750" y="48307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PRP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183188" y="30194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NNP VBD DT NN  CC    VBD   TO  VB PRP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6365875" y="30019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7123113" y="33909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292850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6823075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829425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483350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IN</a:t>
            </a: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5792788" y="30067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6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VBD DT NN  CC    VBD   TO  VB PRP  IN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6902450" y="30019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H="1">
            <a:off x="7659688" y="33909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829425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7359650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7366000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7019925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6329363" y="30067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0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Forward Classification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NNP VBD DT NN  CC    VBD   TO  VB PRP  IN  DT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7572375" y="3001963"/>
            <a:ext cx="352425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H="1">
            <a:off x="8329613" y="3390900"/>
            <a:ext cx="1714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7499350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29575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8035925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7689850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6999288" y="3006725"/>
            <a:ext cx="674687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1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810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                     </a:t>
            </a:r>
          </a:p>
          <a:p>
            <a:pPr algn="ctr"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7413625" y="3355975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H="1">
            <a:off x="8329613" y="3013075"/>
            <a:ext cx="25717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7499350" y="3910013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8029575" y="33607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8035925" y="43164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7689850" y="48180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</a:t>
            </a: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8528050" y="3005138"/>
            <a:ext cx="61595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4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              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6707188" y="3368675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>
            <a:off x="7623175" y="3025775"/>
            <a:ext cx="35560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6792913" y="3922713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7323138" y="337343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7329488" y="43291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983413" y="4830763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H="1">
            <a:off x="7821613" y="3017838"/>
            <a:ext cx="615950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     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6157913" y="3357563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>
            <a:off x="7073900" y="3014663"/>
            <a:ext cx="35560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243638" y="3911600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6773863" y="3362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6780213" y="43180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434138" y="4819650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IN</a:t>
            </a: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H="1">
            <a:off x="7272338" y="3043238"/>
            <a:ext cx="71278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8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6673850" cy="587375"/>
          </a:xfrm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  <a:cs typeface="ＭＳ Ｐゴシック" charset="0"/>
              </a:rPr>
              <a:t>Problem: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066800" y="2128738"/>
            <a:ext cx="7467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Necessity to specify an unbounded number of conditional probability tables, one for each variable in each slice,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>
                <a:latin typeface="+mn-lt"/>
              </a:rPr>
              <a:t>Each one might involve an unbounded number of parents.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3652738"/>
            <a:ext cx="7661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000" i="0"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endParaRPr lang="en-US" sz="2000" i="0">
              <a:latin typeface="+mn-lt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066800" y="4246463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Assume that changes in the world state are caused by a stationary process (unmoving process over time).</a:t>
            </a:r>
          </a:p>
        </p:txBody>
      </p:sp>
      <p:graphicFrame>
        <p:nvGraphicFramePr>
          <p:cNvPr id="29701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364190"/>
              </p:ext>
            </p:extLst>
          </p:nvPr>
        </p:nvGraphicFramePr>
        <p:xfrm>
          <a:off x="998538" y="5268813"/>
          <a:ext cx="2863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" name="Formel" r:id="rId4" imgW="1193800" imgH="228600" progId="Equation.3">
                  <p:embed/>
                </p:oleObj>
              </mc:Choice>
              <mc:Fallback>
                <p:oleObj name="Formel" r:id="rId4" imgW="119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5268813"/>
                        <a:ext cx="2863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038600" y="5114826"/>
            <a:ext cx="396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0"/>
              <a:t>is the same for all </a:t>
            </a:r>
            <a:r>
              <a:rPr lang="en-US" sz="1800"/>
              <a:t>t</a:t>
            </a:r>
            <a:endParaRPr lang="en-US" sz="1800" i="0"/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DBN - Representation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       IN   DT  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5572125" y="3357563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H="1">
            <a:off x="6488113" y="3014663"/>
            <a:ext cx="14922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657850" y="3911600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6188075" y="336232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6194425" y="43180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848350" y="481965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PRP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6686550" y="3043238"/>
            <a:ext cx="712788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      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  <a:endParaRPr lang="en-US" sz="2400" b="0">
              <a:solidFill>
                <a:srgbClr val="CC0099"/>
              </a:solidFill>
            </a:endParaRP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5059363" y="33464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5975350" y="3003550"/>
            <a:ext cx="14922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145088" y="3900488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675313" y="33512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5681663" y="43068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335588" y="4808538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>
            <a:off x="6173788" y="3032125"/>
            <a:ext cx="712787" cy="887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5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      VB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4570413" y="33607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H="1">
            <a:off x="5486400" y="3017838"/>
            <a:ext cx="24765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656138" y="3914775"/>
            <a:ext cx="1106487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5186363" y="33655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5192713" y="43211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4846638" y="4822825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TO</a:t>
            </a: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5684838" y="3046413"/>
            <a:ext cx="55403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0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        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3851275" y="33845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H="1">
            <a:off x="4767263" y="3041650"/>
            <a:ext cx="503237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937000" y="3938588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4467225" y="33893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473575" y="43449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4127500" y="4846638"/>
            <a:ext cx="96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 flipH="1">
            <a:off x="4965700" y="3021013"/>
            <a:ext cx="7366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7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1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         VBD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3022600" y="33845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H="1">
            <a:off x="3938588" y="3030538"/>
            <a:ext cx="661987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3108325" y="3938588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3638550" y="33893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3644900" y="43449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3298825" y="48466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CC</a:t>
            </a: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H="1">
            <a:off x="4137025" y="3021013"/>
            <a:ext cx="121285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5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371600"/>
            <a:ext cx="7772400" cy="4687888"/>
          </a:xfrm>
        </p:spPr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3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          CC    VBD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2413000" y="33734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H="1">
            <a:off x="3328988" y="3032125"/>
            <a:ext cx="393700" cy="874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2498725" y="392747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3028950" y="33782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3035300" y="43338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622550" y="4835525"/>
            <a:ext cx="9636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     </a:t>
            </a: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 flipH="1">
            <a:off x="3527425" y="3046413"/>
            <a:ext cx="931863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2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      VBD  CC   VBD   TO  VB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1803400" y="33734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H="1">
            <a:off x="2719388" y="3032125"/>
            <a:ext cx="393700" cy="874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889125" y="392747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419350" y="33782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2425700" y="43338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2079625" y="48355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DT</a:t>
            </a: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2917825" y="3046413"/>
            <a:ext cx="931863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8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         DT VBD  CC  VBD   TO  VB  PRP IN  DT   NN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1279525" y="3386138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2195513" y="3008313"/>
            <a:ext cx="284162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365250" y="3940175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1895475" y="3390900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1901825" y="4346575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55750" y="4848225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VBD</a:t>
            </a:r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H="1">
            <a:off x="2393950" y="3059113"/>
            <a:ext cx="639763" cy="900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6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Backward Classification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Disambiguating </a:t>
            </a:r>
            <a:r>
              <a:rPr lang="ja-JP" altLang="en-US"/>
              <a:t>“</a:t>
            </a:r>
            <a:r>
              <a:rPr lang="en-US" altLang="ja-JP"/>
              <a:t>to</a:t>
            </a:r>
            <a:r>
              <a:rPr lang="ja-JP" altLang="en-US"/>
              <a:t>”</a:t>
            </a:r>
            <a:r>
              <a:rPr lang="en-US" altLang="ja-JP"/>
              <a:t> in this case would be even easier backward.</a:t>
            </a:r>
            <a:endParaRPr lang="en-US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828675" y="2687638"/>
            <a:ext cx="7707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         VBD DT VBD CC   VBD   TO  VB  PRP IN  DT   NN </a:t>
            </a:r>
          </a:p>
          <a:p>
            <a:pPr eaLnBrk="1" hangingPunct="1"/>
            <a:r>
              <a:rPr lang="en-US" sz="2400" b="0">
                <a:solidFill>
                  <a:srgbClr val="3333CC"/>
                </a:solidFill>
              </a:rPr>
              <a:t>John </a:t>
            </a:r>
            <a:r>
              <a:rPr lang="en-US" sz="2400" b="0"/>
              <a:t> </a:t>
            </a:r>
            <a:r>
              <a:rPr lang="en-US" sz="2400" b="0">
                <a:solidFill>
                  <a:schemeClr val="tx2"/>
                </a:solidFill>
              </a:rPr>
              <a:t>saw</a:t>
            </a:r>
            <a:r>
              <a:rPr lang="en-US" sz="2400" b="0">
                <a:solidFill>
                  <a:srgbClr val="6666FF"/>
                </a:solidFill>
              </a:rPr>
              <a:t> </a:t>
            </a:r>
            <a:r>
              <a:rPr lang="en-US" sz="2400" b="0">
                <a:solidFill>
                  <a:srgbClr val="3333CC"/>
                </a:solidFill>
              </a:rPr>
              <a:t> the  saw  and  decided  to  take  it     to   the   table.</a:t>
            </a:r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669925" y="3409950"/>
            <a:ext cx="5111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>
            <a:off x="1585913" y="3032125"/>
            <a:ext cx="284162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755650" y="3963988"/>
            <a:ext cx="1106488" cy="409575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b="0"/>
              <a:t>classifier</a:t>
            </a: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1285875" y="3414713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1292225" y="4370388"/>
            <a:ext cx="222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946150" y="4872038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NNP</a:t>
            </a:r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H="1">
            <a:off x="1784350" y="3082925"/>
            <a:ext cx="639763" cy="900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2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DBN – Special Cases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966075" cy="4114800"/>
          </a:xfrm>
        </p:spPr>
        <p:txBody>
          <a:bodyPr/>
          <a:lstStyle/>
          <a:p>
            <a:pPr marL="447675" indent="-447675" eaLnBrk="1" hangingPunct="1"/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Hidden Markov Model (HMMs):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Temporal probabilistic model in which the state of the process </a:t>
            </a:r>
            <a:b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</a:br>
            <a:r>
              <a:rPr lang="en-US" sz="1800" dirty="0">
                <a:solidFill>
                  <a:srgbClr val="7DA031"/>
                </a:solidFill>
                <a:ea typeface="ＭＳ Ｐゴシック" charset="0"/>
                <a:cs typeface="ＭＳ Ｐゴシック" charset="0"/>
              </a:rPr>
              <a:t>is described by a single discrete random variable. (The simplest kind of DBN )</a:t>
            </a:r>
          </a:p>
          <a:p>
            <a:pPr marL="447675" indent="-447675" eaLnBrk="1" hangingPunct="1"/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47675" indent="-447675" eaLnBrk="1" hangingPunct="1"/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Kalman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 Filter Models (KFMs):</a:t>
            </a:r>
          </a:p>
          <a:p>
            <a:pPr marL="447675" indent="-447675" eaLnBrk="1" hangingPunct="1">
              <a:buFont typeface="Times" charset="0"/>
              <a:buNone/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0"/>
                <a:cs typeface="ＭＳ Ｐゴシック" charset="0"/>
              </a:rPr>
              <a:t>Estimate the state of a physical system from noisy observations over time. Also known as linear dynamical systems (LDSs).</a:t>
            </a:r>
          </a:p>
          <a:p>
            <a:pPr marL="447675" indent="-447675" eaLnBrk="1" hangingPunct="1">
              <a:buFont typeface="Times" charset="0"/>
              <a:buNone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8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of DBNs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is just one sequential structures</a:t>
            </a:r>
          </a:p>
          <a:p>
            <a:r>
              <a:rPr lang="en-US" dirty="0" smtClean="0"/>
              <a:t>Can generalize to any dynamic structure "expansion"</a:t>
            </a:r>
          </a:p>
          <a:p>
            <a:pPr lvl="1"/>
            <a:r>
              <a:rPr lang="en-US" dirty="0" smtClean="0"/>
              <a:t>Sentences</a:t>
            </a:r>
          </a:p>
          <a:p>
            <a:pPr lvl="1"/>
            <a:r>
              <a:rPr lang="en-US" dirty="0" smtClean="0"/>
              <a:t>Spatial structures</a:t>
            </a:r>
          </a:p>
          <a:p>
            <a:pPr lvl="1"/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1129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28" y="201960"/>
            <a:ext cx="8915400" cy="1066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DBN – Basic Inference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124744"/>
            <a:ext cx="8066088" cy="468052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Filtering</a:t>
            </a:r>
          </a:p>
          <a:p>
            <a:pPr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Smoothing</a:t>
            </a:r>
          </a:p>
          <a:p>
            <a:pPr eaLnBrk="1" hangingPunct="1">
              <a:lnSpc>
                <a:spcPct val="130000"/>
              </a:lnSpc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Most likely sequence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500444"/>
              </p:ext>
            </p:extLst>
          </p:nvPr>
        </p:nvGraphicFramePr>
        <p:xfrm>
          <a:off x="827584" y="1772816"/>
          <a:ext cx="746487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Formel" r:id="rId4" imgW="3136900" imgH="393700" progId="Equation.3">
                  <p:embed/>
                </p:oleObj>
              </mc:Choice>
              <mc:Fallback>
                <p:oleObj name="Formel" r:id="rId4" imgW="3136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7464875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90</a:t>
            </a:fld>
            <a:endParaRPr lang="de-DE" dirty="0"/>
          </a:p>
        </p:txBody>
      </p:sp>
      <p:grpSp>
        <p:nvGrpSpPr>
          <p:cNvPr id="8" name="Gruppierung 7"/>
          <p:cNvGrpSpPr/>
          <p:nvPr/>
        </p:nvGrpSpPr>
        <p:grpSpPr>
          <a:xfrm>
            <a:off x="842587" y="3068960"/>
            <a:ext cx="5472608" cy="453444"/>
            <a:chOff x="-900608" y="3949700"/>
            <a:chExt cx="9809658" cy="812800"/>
          </a:xfrm>
        </p:grpSpPr>
        <p:pic>
          <p:nvPicPr>
            <p:cNvPr id="5" name="Bild 4" descr="Screen Shot 2015-11-27 at 13.38.38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0608" y="3954264"/>
              <a:ext cx="3340100" cy="800100"/>
            </a:xfrm>
            <a:prstGeom prst="rect">
              <a:avLst/>
            </a:prstGeom>
          </p:spPr>
        </p:pic>
        <p:pic>
          <p:nvPicPr>
            <p:cNvPr id="7" name="Bild 6" descr="Screen Shot 2015-11-27 at 13.38.4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150" y="3949700"/>
              <a:ext cx="6311900" cy="812800"/>
            </a:xfrm>
            <a:prstGeom prst="rect">
              <a:avLst/>
            </a:prstGeom>
          </p:spPr>
        </p:pic>
      </p:grpSp>
      <p:grpSp>
        <p:nvGrpSpPr>
          <p:cNvPr id="10" name="Gruppierung 9"/>
          <p:cNvGrpSpPr/>
          <p:nvPr/>
        </p:nvGrpSpPr>
        <p:grpSpPr>
          <a:xfrm>
            <a:off x="829887" y="3645024"/>
            <a:ext cx="8062593" cy="504056"/>
            <a:chOff x="827584" y="4991968"/>
            <a:chExt cx="12384360" cy="774243"/>
          </a:xfrm>
        </p:grpSpPr>
        <p:pic>
          <p:nvPicPr>
            <p:cNvPr id="6" name="Bild 5" descr="Screen Shot 2015-11-27 at 13.38.5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991968"/>
              <a:ext cx="3208072" cy="668784"/>
            </a:xfrm>
            <a:prstGeom prst="rect">
              <a:avLst/>
            </a:prstGeom>
          </p:spPr>
        </p:pic>
        <p:pic>
          <p:nvPicPr>
            <p:cNvPr id="9" name="Bild 8" descr="Screen Shot 2015-11-27 at 13.38.5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5013176"/>
              <a:ext cx="9144000" cy="753035"/>
            </a:xfrm>
            <a:prstGeom prst="rect">
              <a:avLst/>
            </a:prstGeom>
          </p:spPr>
        </p:pic>
      </p:grpSp>
      <p:pic>
        <p:nvPicPr>
          <p:cNvPr id="3" name="Bild 2" descr="Screen Shot 2015-11-29 at 22.16.2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" y="4780880"/>
            <a:ext cx="79121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Hidden Markov Models</a:t>
            </a:r>
          </a:p>
        </p:txBody>
      </p:sp>
      <p:pic>
        <p:nvPicPr>
          <p:cNvPr id="89090" name="Picture 5" descr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95325"/>
            <a:ext cx="7283450" cy="4525963"/>
          </a:xfrm>
        </p:spPr>
      </p:pic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00" y="1124645"/>
            <a:ext cx="1106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feld 1"/>
          <p:cNvSpPr txBox="1">
            <a:spLocks noChangeArrowheads="1"/>
          </p:cNvSpPr>
          <p:nvPr/>
        </p:nvSpPr>
        <p:spPr bwMode="auto">
          <a:xfrm>
            <a:off x="5796782" y="2051373"/>
            <a:ext cx="95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new state</a:t>
            </a:r>
            <a:endParaRPr lang="en-US" sz="1400"/>
          </a:p>
        </p:txBody>
      </p:sp>
      <p:sp>
        <p:nvSpPr>
          <p:cNvPr id="89093" name="Textfeld 5"/>
          <p:cNvSpPr txBox="1">
            <a:spLocks noChangeArrowheads="1"/>
          </p:cNvSpPr>
          <p:nvPr/>
        </p:nvSpPr>
        <p:spPr bwMode="auto">
          <a:xfrm>
            <a:off x="6747694" y="2511748"/>
            <a:ext cx="86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400"/>
              <a:t>old state</a:t>
            </a:r>
            <a:endParaRPr lang="en-US" sz="140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572000" y="3563938"/>
            <a:ext cx="207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dirty="0">
                <a:solidFill>
                  <a:srgbClr val="9C3DBC"/>
                </a:solidFill>
                <a:latin typeface="Times New Roman"/>
                <a:cs typeface="Times New Roman"/>
              </a:rPr>
              <a:t>U</a:t>
            </a:r>
            <a:r>
              <a:rPr lang="de-DE" sz="2000" baseline="-25000" dirty="0">
                <a:solidFill>
                  <a:srgbClr val="9C3DBC"/>
                </a:solidFill>
                <a:latin typeface="Times New Roman"/>
                <a:cs typeface="Times New Roman"/>
              </a:rPr>
              <a:t>3 </a:t>
            </a:r>
            <a:r>
              <a:rPr lang="de-DE" sz="2000" dirty="0">
                <a:solidFill>
                  <a:srgbClr val="9C3DBC"/>
                </a:solidFill>
                <a:latin typeface="Times New Roman"/>
                <a:cs typeface="Times New Roman"/>
              </a:rPr>
              <a:t>= </a:t>
            </a:r>
            <a:r>
              <a:rPr lang="de-DE" sz="2000" dirty="0" err="1">
                <a:solidFill>
                  <a:srgbClr val="9C3DBC"/>
                </a:solidFill>
                <a:latin typeface="Times New Roman"/>
                <a:cs typeface="Times New Roman"/>
              </a:rPr>
              <a:t>false</a:t>
            </a:r>
            <a:r>
              <a:rPr lang="de-DE" dirty="0">
                <a:solidFill>
                  <a:srgbClr val="9C3DBC"/>
                </a:solidFill>
                <a:latin typeface="Times New Roman"/>
                <a:cs typeface="Times New Roman"/>
              </a:rPr>
              <a:t>  </a:t>
            </a:r>
            <a:r>
              <a:rPr lang="de-DE" b="1" i="0" dirty="0">
                <a:solidFill>
                  <a:srgbClr val="9C3DBC"/>
                </a:solidFill>
                <a:latin typeface="Times New Roman"/>
                <a:cs typeface="Times New Roman"/>
              </a:rPr>
              <a:t>O</a:t>
            </a:r>
            <a:r>
              <a:rPr lang="de-DE" baseline="-25000" dirty="0">
                <a:solidFill>
                  <a:srgbClr val="9C3DBC"/>
                </a:solidFill>
                <a:latin typeface="Times New Roman"/>
                <a:cs typeface="Times New Roman"/>
              </a:rPr>
              <a:t>3 </a:t>
            </a:r>
            <a:r>
              <a:rPr lang="de-DE" dirty="0">
                <a:solidFill>
                  <a:srgbClr val="9C3DBC"/>
                </a:solidFill>
                <a:latin typeface="Times New Roman"/>
                <a:cs typeface="Times New Roman"/>
              </a:rPr>
              <a:t>=</a:t>
            </a:r>
            <a:endParaRPr lang="en-US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20066"/>
              </p:ext>
            </p:extLst>
          </p:nvPr>
        </p:nvGraphicFramePr>
        <p:xfrm>
          <a:off x="6688137" y="3429000"/>
          <a:ext cx="980208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04"/>
                <a:gridCol w="490104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0.1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180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9C3DBC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sz="1800" dirty="0">
                        <a:solidFill>
                          <a:srgbClr val="9C3D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410580" y="3318083"/>
            <a:ext cx="38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800" i="0" dirty="0">
                <a:solidFill>
                  <a:srgbClr val="9C3DBC"/>
                </a:solidFill>
                <a:latin typeface="Times New Roman"/>
                <a:cs typeface="Times New Roman"/>
              </a:rPr>
              <a:t>(</a:t>
            </a:r>
            <a:endParaRPr lang="en-US" sz="4800" i="0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566726" y="3294271"/>
            <a:ext cx="389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800" i="0" dirty="0">
                <a:solidFill>
                  <a:srgbClr val="9C3DBC"/>
                </a:solidFill>
                <a:latin typeface="Times New Roman"/>
                <a:cs typeface="Times New Roman"/>
              </a:rPr>
              <a:t>)</a:t>
            </a:r>
            <a:endParaRPr lang="en-US" sz="4800" i="0" dirty="0">
              <a:solidFill>
                <a:srgbClr val="9C3DBC"/>
              </a:solidFill>
              <a:latin typeface="Times New Roman"/>
              <a:cs typeface="Times New Roman"/>
            </a:endParaRP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7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1138" name="Picture 4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8760"/>
            <a:ext cx="7543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6"/>
          <p:cNvSpPr>
            <a:spLocks noChangeArrowheads="1"/>
          </p:cNvSpPr>
          <p:nvPr/>
        </p:nvSpPr>
        <p:spPr bwMode="auto">
          <a:xfrm>
            <a:off x="457200" y="568836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3186" name="Picture 3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3914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5234" name="Picture 3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391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2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7282" name="Picture 4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391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6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5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99330" name="Picture 3" descr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62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0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Country Dance Algorithm</a:t>
            </a:r>
          </a:p>
        </p:txBody>
      </p:sp>
      <p:pic>
        <p:nvPicPr>
          <p:cNvPr id="101378" name="Picture 3" descr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4676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5"/>
          <p:cNvSpPr>
            <a:spLocks noChangeArrowheads="1"/>
          </p:cNvSpPr>
          <p:nvPr/>
        </p:nvSpPr>
        <p:spPr bwMode="auto">
          <a:xfrm>
            <a:off x="457200" y="6248400"/>
            <a:ext cx="800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7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el 1"/>
          <p:cNvSpPr>
            <a:spLocks noGrp="1"/>
          </p:cNvSpPr>
          <p:nvPr>
            <p:ph type="title"/>
          </p:nvPr>
        </p:nvSpPr>
        <p:spPr>
          <a:xfrm>
            <a:off x="3347864" y="273968"/>
            <a:ext cx="4063752" cy="1066800"/>
          </a:xfrm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   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3426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639"/>
            <a:ext cx="3486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Ellipse 7"/>
          <p:cNvSpPr>
            <a:spLocks noChangeArrowheads="1"/>
          </p:cNvSpPr>
          <p:nvPr/>
        </p:nvSpPr>
        <p:spPr bwMode="auto">
          <a:xfrm>
            <a:off x="2843213" y="722313"/>
            <a:ext cx="57626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Ellipse 8"/>
          <p:cNvSpPr>
            <a:spLocks noChangeArrowheads="1"/>
          </p:cNvSpPr>
          <p:nvPr/>
        </p:nvSpPr>
        <p:spPr bwMode="auto">
          <a:xfrm>
            <a:off x="1779588" y="722313"/>
            <a:ext cx="57626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3429" name="Gerade Verbindung mit Pfeil 10"/>
          <p:cNvCxnSpPr>
            <a:cxnSpLocks noChangeShapeType="1"/>
            <a:stCxn id="103427" idx="2"/>
          </p:cNvCxnSpPr>
          <p:nvPr/>
        </p:nvCxnSpPr>
        <p:spPr bwMode="auto">
          <a:xfrm flipH="1">
            <a:off x="2355850" y="938213"/>
            <a:ext cx="487363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34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00808"/>
            <a:ext cx="2886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93950"/>
            <a:ext cx="4991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feld 11"/>
          <p:cNvSpPr txBox="1">
            <a:spLocks noChangeArrowheads="1"/>
          </p:cNvSpPr>
          <p:nvPr/>
        </p:nvSpPr>
        <p:spPr bwMode="auto">
          <a:xfrm>
            <a:off x="342900" y="4210050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(T</a:t>
            </a:r>
            <a:r>
              <a:rPr lang="de-DE" i="0" baseline="30000"/>
              <a:t>T</a:t>
            </a:r>
            <a:r>
              <a:rPr lang="de-DE" i="0"/>
              <a:t>)</a:t>
            </a:r>
            <a:r>
              <a:rPr lang="de-DE" i="0" baseline="30000"/>
              <a:t>-1 </a:t>
            </a:r>
            <a:r>
              <a:rPr lang="de-DE" i="0"/>
              <a:t>= </a:t>
            </a:r>
            <a:endParaRPr lang="en-US" i="0"/>
          </a:p>
        </p:txBody>
      </p:sp>
      <p:sp>
        <p:nvSpPr>
          <p:cNvPr id="103433" name="Textfeld 16"/>
          <p:cNvSpPr txBox="1">
            <a:spLocks noChangeArrowheads="1"/>
          </p:cNvSpPr>
          <p:nvPr/>
        </p:nvSpPr>
        <p:spPr bwMode="auto">
          <a:xfrm>
            <a:off x="5527675" y="2600325"/>
            <a:ext cx="193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2000" i="0"/>
              <a:t>U</a:t>
            </a:r>
            <a:r>
              <a:rPr lang="de-DE" sz="2000" i="0" baseline="-25000"/>
              <a:t>2 </a:t>
            </a:r>
            <a:r>
              <a:rPr lang="de-DE" sz="2000" i="0"/>
              <a:t>= </a:t>
            </a:r>
            <a:r>
              <a:rPr lang="de-DE" sz="2000"/>
              <a:t>true</a:t>
            </a:r>
            <a:r>
              <a:rPr lang="de-DE" i="0"/>
              <a:t>  O</a:t>
            </a:r>
            <a:r>
              <a:rPr lang="de-DE" i="0" baseline="-25000"/>
              <a:t>2 </a:t>
            </a:r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7645400" y="2465388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0.9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0.2</a:t>
                      </a:r>
                      <a:endParaRPr lang="en-US" sz="1800" dirty="0"/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103439" name="Textfeld 18"/>
          <p:cNvSpPr txBox="1">
            <a:spLocks noChangeArrowheads="1"/>
          </p:cNvSpPr>
          <p:nvPr/>
        </p:nvSpPr>
        <p:spPr bwMode="auto">
          <a:xfrm>
            <a:off x="7359650" y="2239963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40" name="Textfeld 19"/>
          <p:cNvSpPr txBox="1">
            <a:spLocks noChangeArrowheads="1"/>
          </p:cNvSpPr>
          <p:nvPr/>
        </p:nvSpPr>
        <p:spPr bwMode="auto">
          <a:xfrm>
            <a:off x="8659813" y="2216150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41" name="Textfeld 20"/>
          <p:cNvSpPr txBox="1">
            <a:spLocks noChangeArrowheads="1"/>
          </p:cNvSpPr>
          <p:nvPr/>
        </p:nvSpPr>
        <p:spPr bwMode="auto">
          <a:xfrm>
            <a:off x="6907213" y="3584575"/>
            <a:ext cx="75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T</a:t>
            </a:r>
            <a:r>
              <a:rPr lang="de-DE" i="0" baseline="30000"/>
              <a:t>T</a:t>
            </a:r>
            <a:r>
              <a:rPr lang="de-DE" i="0"/>
              <a:t> =</a:t>
            </a:r>
            <a:endParaRPr lang="en-US" i="0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7762875" y="3457575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0.7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0.3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0.3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0.7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103447" name="Textfeld 22"/>
          <p:cNvSpPr txBox="1">
            <a:spLocks noChangeArrowheads="1"/>
          </p:cNvSpPr>
          <p:nvPr/>
        </p:nvSpPr>
        <p:spPr bwMode="auto">
          <a:xfrm>
            <a:off x="2155825" y="3849688"/>
            <a:ext cx="4413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48" name="Textfeld 23"/>
          <p:cNvSpPr txBox="1">
            <a:spLocks noChangeArrowheads="1"/>
          </p:cNvSpPr>
          <p:nvPr/>
        </p:nvSpPr>
        <p:spPr bwMode="auto">
          <a:xfrm>
            <a:off x="8739188" y="320833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2352675" y="4081463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0.7</a:t>
                      </a:r>
                      <a:endParaRPr lang="en-US" sz="1000"/>
                    </a:p>
                  </a:txBody>
                  <a:tcPr marL="91438" marR="91438" marT="26147" marB="26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-0.3</a:t>
                      </a:r>
                      <a:endParaRPr lang="en-US" sz="1000"/>
                    </a:p>
                  </a:txBody>
                  <a:tcPr marL="91438" marR="91438" marT="26147" marB="26147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-0.3</a:t>
                      </a:r>
                      <a:endParaRPr lang="en-US" sz="1000"/>
                    </a:p>
                  </a:txBody>
                  <a:tcPr marL="91438" marR="91438" marT="26147" marB="26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mtClean="0"/>
                        <a:t>0.7</a:t>
                      </a:r>
                      <a:endParaRPr lang="en-US" sz="1000"/>
                    </a:p>
                  </a:txBody>
                  <a:tcPr marL="91438" marR="91438" marT="26147" marB="26147"/>
                </a:tc>
              </a:tr>
            </a:tbl>
          </a:graphicData>
        </a:graphic>
      </p:graphicFrame>
      <p:sp>
        <p:nvSpPr>
          <p:cNvPr id="103454" name="Textfeld 25"/>
          <p:cNvSpPr txBox="1">
            <a:spLocks noChangeArrowheads="1"/>
          </p:cNvSpPr>
          <p:nvPr/>
        </p:nvSpPr>
        <p:spPr bwMode="auto">
          <a:xfrm>
            <a:off x="3368675" y="3832225"/>
            <a:ext cx="4397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55" name="Textfeld 12"/>
          <p:cNvSpPr txBox="1">
            <a:spLocks noChangeArrowheads="1"/>
          </p:cNvSpPr>
          <p:nvPr/>
        </p:nvSpPr>
        <p:spPr bwMode="auto">
          <a:xfrm>
            <a:off x="1517650" y="424180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2.5</a:t>
            </a:r>
            <a:endParaRPr lang="en-US" sz="1800" i="0"/>
          </a:p>
        </p:txBody>
      </p:sp>
      <p:sp>
        <p:nvSpPr>
          <p:cNvPr id="103456" name="Textfeld 27"/>
          <p:cNvSpPr txBox="1">
            <a:spLocks noChangeArrowheads="1"/>
          </p:cNvSpPr>
          <p:nvPr/>
        </p:nvSpPr>
        <p:spPr bwMode="auto">
          <a:xfrm>
            <a:off x="7439025" y="323215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57" name="Textfeld 28"/>
          <p:cNvSpPr txBox="1">
            <a:spLocks noChangeArrowheads="1"/>
          </p:cNvSpPr>
          <p:nvPr/>
        </p:nvSpPr>
        <p:spPr bwMode="auto">
          <a:xfrm>
            <a:off x="277813" y="3281363"/>
            <a:ext cx="957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O</a:t>
            </a:r>
            <a:r>
              <a:rPr lang="de-DE" i="0" baseline="-25000"/>
              <a:t>2</a:t>
            </a:r>
            <a:r>
              <a:rPr lang="de-DE" i="0" baseline="30000"/>
              <a:t>-1</a:t>
            </a:r>
            <a:r>
              <a:rPr lang="de-DE" i="0" baseline="-25000"/>
              <a:t> </a:t>
            </a:r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2393950" y="3146425"/>
          <a:ext cx="1247776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888"/>
                <a:gridCol w="623888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0.2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</a:t>
                      </a:r>
                      <a:endParaRPr lang="en-US" sz="1800"/>
                    </a:p>
                  </a:txBody>
                  <a:tcPr marL="91438" marR="91438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0.9</a:t>
                      </a:r>
                      <a:endParaRPr lang="en-US" sz="1800"/>
                    </a:p>
                  </a:txBody>
                  <a:tcPr marL="91438" marR="91438" marT="45740" marB="45740"/>
                </a:tc>
              </a:tr>
            </a:tbl>
          </a:graphicData>
        </a:graphic>
      </p:graphicFrame>
      <p:sp>
        <p:nvSpPr>
          <p:cNvPr id="103463" name="Textfeld 30"/>
          <p:cNvSpPr txBox="1">
            <a:spLocks noChangeArrowheads="1"/>
          </p:cNvSpPr>
          <p:nvPr/>
        </p:nvSpPr>
        <p:spPr bwMode="auto">
          <a:xfrm>
            <a:off x="2109788" y="2921000"/>
            <a:ext cx="439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64" name="Textfeld 31"/>
          <p:cNvSpPr txBox="1">
            <a:spLocks noChangeArrowheads="1"/>
          </p:cNvSpPr>
          <p:nvPr/>
        </p:nvSpPr>
        <p:spPr bwMode="auto">
          <a:xfrm>
            <a:off x="3409950" y="2897188"/>
            <a:ext cx="4397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65" name="Textfeld 32"/>
          <p:cNvSpPr txBox="1">
            <a:spLocks noChangeArrowheads="1"/>
          </p:cNvSpPr>
          <p:nvPr/>
        </p:nvSpPr>
        <p:spPr bwMode="auto">
          <a:xfrm>
            <a:off x="1417638" y="340042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/>
              <a:t>5.5</a:t>
            </a:r>
            <a:endParaRPr lang="en-US" sz="1800" i="0"/>
          </a:p>
        </p:txBody>
      </p:sp>
      <p:sp>
        <p:nvSpPr>
          <p:cNvPr id="103466" name="Textfeld 33"/>
          <p:cNvSpPr txBox="1">
            <a:spLocks noChangeArrowheads="1"/>
          </p:cNvSpPr>
          <p:nvPr/>
        </p:nvSpPr>
        <p:spPr bwMode="auto">
          <a:xfrm>
            <a:off x="3770313" y="3287713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sp>
        <p:nvSpPr>
          <p:cNvPr id="103467" name="Textfeld 34"/>
          <p:cNvSpPr txBox="1">
            <a:spLocks noChangeArrowheads="1"/>
          </p:cNvSpPr>
          <p:nvPr/>
        </p:nvSpPr>
        <p:spPr bwMode="auto">
          <a:xfrm>
            <a:off x="3779838" y="4149725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graphicFrame>
        <p:nvGraphicFramePr>
          <p:cNvPr id="36" name="Tabelle 35"/>
          <p:cNvGraphicFramePr>
            <a:graphicFrameLocks noGrp="1"/>
          </p:cNvGraphicFramePr>
          <p:nvPr/>
        </p:nvGraphicFramePr>
        <p:xfrm>
          <a:off x="4360863" y="3200400"/>
          <a:ext cx="1300162" cy="76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081"/>
                <a:gridCol w="650081"/>
              </a:tblGrid>
              <a:tr h="296812"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1.1</a:t>
                      </a:r>
                      <a:endParaRPr lang="en-US" sz="1300"/>
                    </a:p>
                  </a:txBody>
                  <a:tcPr marL="91442" marR="91442" marT="33622" marB="336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0</a:t>
                      </a:r>
                      <a:endParaRPr lang="en-US" sz="1300"/>
                    </a:p>
                  </a:txBody>
                  <a:tcPr marL="91442" marR="91442" marT="33622" marB="33622"/>
                </a:tc>
              </a:tr>
              <a:tr h="471538"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0</a:t>
                      </a:r>
                      <a:endParaRPr lang="en-US" sz="1300"/>
                    </a:p>
                  </a:txBody>
                  <a:tcPr marL="91442" marR="91442" marT="33622" marB="336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smtClean="0"/>
                        <a:t>4.95</a:t>
                      </a:r>
                    </a:p>
                  </a:txBody>
                  <a:tcPr marL="91442" marR="91442" marT="33622" marB="33622"/>
                </a:tc>
              </a:tr>
            </a:tbl>
          </a:graphicData>
        </a:graphic>
      </p:graphicFrame>
      <p:sp>
        <p:nvSpPr>
          <p:cNvPr id="103473" name="Textfeld 36"/>
          <p:cNvSpPr txBox="1">
            <a:spLocks noChangeArrowheads="1"/>
          </p:cNvSpPr>
          <p:nvPr/>
        </p:nvSpPr>
        <p:spPr bwMode="auto">
          <a:xfrm>
            <a:off x="4105275" y="2959100"/>
            <a:ext cx="441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74" name="Textfeld 37"/>
          <p:cNvSpPr txBox="1">
            <a:spLocks noChangeArrowheads="1"/>
          </p:cNvSpPr>
          <p:nvPr/>
        </p:nvSpPr>
        <p:spPr bwMode="auto">
          <a:xfrm>
            <a:off x="5405438" y="293528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39" name="Tabelle 38"/>
          <p:cNvGraphicFramePr>
            <a:graphicFrameLocks noGrp="1"/>
          </p:cNvGraphicFramePr>
          <p:nvPr/>
        </p:nvGraphicFramePr>
        <p:xfrm>
          <a:off x="4271963" y="4081463"/>
          <a:ext cx="1519237" cy="93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094"/>
                <a:gridCol w="787143"/>
              </a:tblGrid>
              <a:tr h="532795">
                <a:tc>
                  <a:txBody>
                    <a:bodyPr/>
                    <a:lstStyle/>
                    <a:p>
                      <a:pPr algn="ctr"/>
                      <a:r>
                        <a:rPr lang="de-DE" sz="1100" smtClean="0"/>
                        <a:t>1.75</a:t>
                      </a:r>
                      <a:endParaRPr lang="en-US" sz="1100"/>
                    </a:p>
                  </a:txBody>
                  <a:tcPr marL="91351" marR="91351" marT="6818" marB="68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smtClean="0"/>
                        <a:t>-0,75</a:t>
                      </a:r>
                      <a:endParaRPr lang="en-US" sz="1100" smtClean="0"/>
                    </a:p>
                    <a:p>
                      <a:pPr algn="ctr"/>
                      <a:endParaRPr lang="en-US" sz="1100"/>
                    </a:p>
                  </a:txBody>
                  <a:tcPr marL="91351" marR="91351" marT="6818" marB="6818"/>
                </a:tc>
              </a:tr>
              <a:tr h="403830">
                <a:tc>
                  <a:txBody>
                    <a:bodyPr/>
                    <a:lstStyle/>
                    <a:p>
                      <a:pPr algn="ctr"/>
                      <a:r>
                        <a:rPr lang="de-DE" sz="1100" smtClean="0"/>
                        <a:t>-0,75</a:t>
                      </a:r>
                      <a:endParaRPr lang="en-US" sz="1100"/>
                    </a:p>
                  </a:txBody>
                  <a:tcPr marL="91351" marR="91351" marT="28862" marB="288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smtClean="0"/>
                        <a:t>1.75</a:t>
                      </a:r>
                      <a:endParaRPr lang="en-US" sz="1100"/>
                    </a:p>
                  </a:txBody>
                  <a:tcPr marL="91351" marR="91351" marT="28862" marB="28862"/>
                </a:tc>
              </a:tr>
            </a:tbl>
          </a:graphicData>
        </a:graphic>
      </p:graphicFrame>
      <p:sp>
        <p:nvSpPr>
          <p:cNvPr id="103480" name="Textfeld 39"/>
          <p:cNvSpPr txBox="1">
            <a:spLocks noChangeArrowheads="1"/>
          </p:cNvSpPr>
          <p:nvPr/>
        </p:nvSpPr>
        <p:spPr bwMode="auto">
          <a:xfrm>
            <a:off x="3995738" y="384175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81" name="Textfeld 40"/>
          <p:cNvSpPr txBox="1">
            <a:spLocks noChangeArrowheads="1"/>
          </p:cNvSpPr>
          <p:nvPr/>
        </p:nvSpPr>
        <p:spPr bwMode="auto">
          <a:xfrm>
            <a:off x="5516563" y="3886200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31704"/>
              </p:ext>
            </p:extLst>
          </p:nvPr>
        </p:nvGraphicFramePr>
        <p:xfrm>
          <a:off x="471488" y="5142210"/>
          <a:ext cx="1987550" cy="77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/>
                <a:gridCol w="993775"/>
              </a:tblGrid>
              <a:tr h="491166"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1,925</a:t>
                      </a:r>
                      <a:endParaRPr lang="en-US" sz="1400"/>
                    </a:p>
                  </a:txBody>
                  <a:tcPr marL="91424" marR="91424" marT="35049" marB="35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-3.7125</a:t>
                      </a:r>
                      <a:endParaRPr lang="en-US" sz="1400"/>
                    </a:p>
                  </a:txBody>
                  <a:tcPr marL="91424" marR="91424" marT="35049" marB="35049"/>
                </a:tc>
              </a:tr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-0,825</a:t>
                      </a:r>
                      <a:endParaRPr lang="en-US" sz="1400"/>
                    </a:p>
                  </a:txBody>
                  <a:tcPr marL="91424" marR="91424" marT="35049" marB="350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8.6625</a:t>
                      </a:r>
                      <a:endParaRPr lang="en-US" sz="1400"/>
                    </a:p>
                  </a:txBody>
                  <a:tcPr marL="91424" marR="91424" marT="35049" marB="35049"/>
                </a:tc>
              </a:tr>
            </a:tbl>
          </a:graphicData>
        </a:graphic>
      </p:graphicFrame>
      <p:sp>
        <p:nvSpPr>
          <p:cNvPr id="103487" name="Textfeld 43"/>
          <p:cNvSpPr txBox="1">
            <a:spLocks noChangeArrowheads="1"/>
          </p:cNvSpPr>
          <p:nvPr/>
        </p:nvSpPr>
        <p:spPr bwMode="auto">
          <a:xfrm>
            <a:off x="250825" y="4958060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488" name="Textfeld 44"/>
          <p:cNvSpPr txBox="1">
            <a:spLocks noChangeArrowheads="1"/>
          </p:cNvSpPr>
          <p:nvPr/>
        </p:nvSpPr>
        <p:spPr bwMode="auto">
          <a:xfrm>
            <a:off x="2339975" y="4902498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66244"/>
              </p:ext>
            </p:extLst>
          </p:nvPr>
        </p:nvGraphicFramePr>
        <p:xfrm>
          <a:off x="2667000" y="5096173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0.883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0.117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3492" name="Textfeld 46"/>
          <p:cNvSpPr txBox="1">
            <a:spLocks noChangeArrowheads="1"/>
          </p:cNvSpPr>
          <p:nvPr/>
        </p:nvSpPr>
        <p:spPr bwMode="auto">
          <a:xfrm>
            <a:off x="3279775" y="4869160"/>
            <a:ext cx="4397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93" name="Textfeld 47"/>
          <p:cNvSpPr txBox="1">
            <a:spLocks noChangeArrowheads="1"/>
          </p:cNvSpPr>
          <p:nvPr/>
        </p:nvSpPr>
        <p:spPr bwMode="auto">
          <a:xfrm>
            <a:off x="2560638" y="4873923"/>
            <a:ext cx="44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graphicFrame>
        <p:nvGraphicFramePr>
          <p:cNvPr id="50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5905"/>
              </p:ext>
            </p:extLst>
          </p:nvPr>
        </p:nvGraphicFramePr>
        <p:xfrm>
          <a:off x="4035425" y="5100935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1.265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0,285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3497" name="Textfeld 50"/>
          <p:cNvSpPr txBox="1">
            <a:spLocks noChangeArrowheads="1"/>
          </p:cNvSpPr>
          <p:nvPr/>
        </p:nvSpPr>
        <p:spPr bwMode="auto">
          <a:xfrm>
            <a:off x="4646613" y="4873923"/>
            <a:ext cx="441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498" name="Textfeld 51"/>
          <p:cNvSpPr txBox="1">
            <a:spLocks noChangeArrowheads="1"/>
          </p:cNvSpPr>
          <p:nvPr/>
        </p:nvSpPr>
        <p:spPr bwMode="auto">
          <a:xfrm>
            <a:off x="3929063" y="4875510"/>
            <a:ext cx="439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62703"/>
              </p:ext>
            </p:extLst>
          </p:nvPr>
        </p:nvGraphicFramePr>
        <p:xfrm>
          <a:off x="7097713" y="5167610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0.817</a:t>
                      </a:r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0,183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3502" name="Textfeld 53"/>
          <p:cNvSpPr txBox="1">
            <a:spLocks noChangeArrowheads="1"/>
          </p:cNvSpPr>
          <p:nvPr/>
        </p:nvSpPr>
        <p:spPr bwMode="auto">
          <a:xfrm>
            <a:off x="7754938" y="4942185"/>
            <a:ext cx="533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3503" name="Textfeld 54"/>
          <p:cNvSpPr txBox="1">
            <a:spLocks noChangeArrowheads="1"/>
          </p:cNvSpPr>
          <p:nvPr/>
        </p:nvSpPr>
        <p:spPr bwMode="auto">
          <a:xfrm>
            <a:off x="7035800" y="4942185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3504" name="Textfeld 55"/>
          <p:cNvSpPr txBox="1">
            <a:spLocks noChangeArrowheads="1"/>
          </p:cNvSpPr>
          <p:nvPr/>
        </p:nvSpPr>
        <p:spPr bwMode="auto">
          <a:xfrm>
            <a:off x="3694113" y="530096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i="0"/>
              <a:t>=</a:t>
            </a:r>
            <a:endParaRPr lang="en-US" i="0"/>
          </a:p>
        </p:txBody>
      </p:sp>
      <p:sp>
        <p:nvSpPr>
          <p:cNvPr id="103505" name="Textfeld 78847"/>
          <p:cNvSpPr txBox="1">
            <a:spLocks noChangeArrowheads="1"/>
          </p:cNvSpPr>
          <p:nvPr/>
        </p:nvSpPr>
        <p:spPr bwMode="auto">
          <a:xfrm>
            <a:off x="5338763" y="5332710"/>
            <a:ext cx="132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i="0">
                <a:latin typeface="Symbol" charset="0"/>
              </a:rPr>
              <a:t>a = 0,64497</a:t>
            </a:r>
            <a:endParaRPr lang="en-US" sz="1800" i="0">
              <a:latin typeface="Symbol" charset="0"/>
            </a:endParaRPr>
          </a:p>
        </p:txBody>
      </p:sp>
      <p:sp>
        <p:nvSpPr>
          <p:cNvPr id="103506" name="Textfeld 78851"/>
          <p:cNvSpPr txBox="1">
            <a:spLocks noChangeArrowheads="1"/>
          </p:cNvSpPr>
          <p:nvPr/>
        </p:nvSpPr>
        <p:spPr bwMode="auto">
          <a:xfrm>
            <a:off x="6661150" y="528667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→</a:t>
            </a:r>
          </a:p>
        </p:txBody>
      </p:sp>
      <p:sp>
        <p:nvSpPr>
          <p:cNvPr id="51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3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5474" name="Picture 6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87525"/>
            <a:ext cx="51355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564313" y="2139950"/>
          <a:ext cx="914400" cy="73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0.817</a:t>
                      </a:r>
                    </a:p>
                  </a:txBody>
                  <a:tcPr marL="91454" marR="9145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0,183</a:t>
                      </a:r>
                      <a:endParaRPr lang="en-US" sz="1800"/>
                    </a:p>
                  </a:txBody>
                  <a:tcPr marL="91454" marR="91454" marT="45740" marB="45740"/>
                </a:tc>
              </a:tr>
            </a:tbl>
          </a:graphicData>
        </a:graphic>
      </p:graphicFrame>
      <p:sp>
        <p:nvSpPr>
          <p:cNvPr id="105478" name="Textfeld 4"/>
          <p:cNvSpPr txBox="1">
            <a:spLocks noChangeArrowheads="1"/>
          </p:cNvSpPr>
          <p:nvPr/>
        </p:nvSpPr>
        <p:spPr bwMode="auto">
          <a:xfrm>
            <a:off x="7221538" y="1914525"/>
            <a:ext cx="533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)</a:t>
            </a:r>
            <a:endParaRPr lang="en-US" sz="6000" i="0"/>
          </a:p>
        </p:txBody>
      </p:sp>
      <p:sp>
        <p:nvSpPr>
          <p:cNvPr id="105479" name="Textfeld 5"/>
          <p:cNvSpPr txBox="1">
            <a:spLocks noChangeArrowheads="1"/>
          </p:cNvSpPr>
          <p:nvPr/>
        </p:nvSpPr>
        <p:spPr bwMode="auto">
          <a:xfrm>
            <a:off x="6502400" y="1914525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6000" i="0"/>
              <a:t>(</a:t>
            </a:r>
            <a:endParaRPr lang="en-US" sz="6000" i="0"/>
          </a:p>
        </p:txBody>
      </p:sp>
      <p:sp>
        <p:nvSpPr>
          <p:cNvPr id="105480" name="Ellipse 7"/>
          <p:cNvSpPr>
            <a:spLocks noChangeArrowheads="1"/>
          </p:cNvSpPr>
          <p:nvPr/>
        </p:nvSpPr>
        <p:spPr bwMode="auto">
          <a:xfrm>
            <a:off x="2771775" y="2205038"/>
            <a:ext cx="8636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1.4|1|0.8|0.7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5783</Words>
  <Application>Microsoft Macintosh PowerPoint</Application>
  <PresentationFormat>On-screen Show (4:3)</PresentationFormat>
  <Paragraphs>1267</Paragraphs>
  <Slides>166</Slides>
  <Notes>101</Notes>
  <HiddenSlides>2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166</vt:i4>
      </vt:variant>
    </vt:vector>
  </HeadingPairs>
  <TitlesOfParts>
    <vt:vector size="184" baseType="lpstr">
      <vt:lpstr>Book Antiqua</vt:lpstr>
      <vt:lpstr>Calibri</vt:lpstr>
      <vt:lpstr>Cambria Math</vt:lpstr>
      <vt:lpstr>Comic Sans MS</vt:lpstr>
      <vt:lpstr>Helvetica</vt:lpstr>
      <vt:lpstr>Lucida Grande</vt:lpstr>
      <vt:lpstr>ＭＳ Ｐゴシック</vt:lpstr>
      <vt:lpstr>Myriad Pro</vt:lpstr>
      <vt:lpstr>Symbol</vt:lpstr>
      <vt:lpstr>Times</vt:lpstr>
      <vt:lpstr>Times New Roman</vt:lpstr>
      <vt:lpstr>Wingdings</vt:lpstr>
      <vt:lpstr>굴림</vt:lpstr>
      <vt:lpstr>Arial</vt:lpstr>
      <vt:lpstr>7_Standarddesign</vt:lpstr>
      <vt:lpstr>Formel</vt:lpstr>
      <vt:lpstr>Ecuación</vt:lpstr>
      <vt:lpstr>Equation</vt:lpstr>
      <vt:lpstr>Web-Mining Agents Probabilistic Reasoning over Sequential Structures</vt:lpstr>
      <vt:lpstr>Literature</vt:lpstr>
      <vt:lpstr>Temporal Probabilistic Agent</vt:lpstr>
      <vt:lpstr>Probabilistic Temporal Models</vt:lpstr>
      <vt:lpstr>Time and Uncertainty</vt:lpstr>
      <vt:lpstr>States and Observations </vt:lpstr>
      <vt:lpstr>Dynamic Bayesian Networks</vt:lpstr>
      <vt:lpstr>DBN - Representation</vt:lpstr>
      <vt:lpstr>Generalization of DBNs</vt:lpstr>
      <vt:lpstr>DBN - Representation</vt:lpstr>
      <vt:lpstr>Stationary Process/Markov Assumption</vt:lpstr>
      <vt:lpstr>Dynamic Bayesian Networks</vt:lpstr>
      <vt:lpstr>Dynamic Bayesian Network</vt:lpstr>
      <vt:lpstr>Complete Joint Distribution</vt:lpstr>
      <vt:lpstr>Example</vt:lpstr>
      <vt:lpstr>Inference Tasks</vt:lpstr>
      <vt:lpstr>DBN – Basic Inference </vt:lpstr>
      <vt:lpstr>DBN – Basic Inference </vt:lpstr>
      <vt:lpstr>DBN – Basic Inference </vt:lpstr>
      <vt:lpstr>Forward Messages</vt:lpstr>
      <vt:lpstr>Example</vt:lpstr>
      <vt:lpstr>DBN – Basic Inference </vt:lpstr>
      <vt:lpstr>Example cntd.</vt:lpstr>
      <vt:lpstr>DBN – Basic Inference </vt:lpstr>
      <vt:lpstr>DBN – Basic Inference </vt:lpstr>
      <vt:lpstr>Smoothing</vt:lpstr>
      <vt:lpstr>Example contd.</vt:lpstr>
      <vt:lpstr>DBN – Basic Inference </vt:lpstr>
      <vt:lpstr>Web-Mining Agents Probabilistic Reasoning over Time</vt:lpstr>
      <vt:lpstr>Most-likely explanation</vt:lpstr>
      <vt:lpstr>Rain/Umbrella Example</vt:lpstr>
      <vt:lpstr>The occasionally dishonest casino</vt:lpstr>
      <vt:lpstr>Transition model for the casino</vt:lpstr>
      <vt:lpstr>The occasionally dishonest casino</vt:lpstr>
      <vt:lpstr>Making the inference</vt:lpstr>
      <vt:lpstr>Notation</vt:lpstr>
      <vt:lpstr>A “parse” of a sequence</vt:lpstr>
      <vt:lpstr>The occasionally dishonest casino</vt:lpstr>
      <vt:lpstr>The most probable path</vt:lpstr>
      <vt:lpstr>The Viterbi Algorithm</vt:lpstr>
      <vt:lpstr>Viterbi: Example</vt:lpstr>
      <vt:lpstr>Viterbi gets it right more often than not</vt:lpstr>
      <vt:lpstr>Dynamic Bayesian Networks</vt:lpstr>
      <vt:lpstr>Acknowledgements:  The following slides are taken from CS 388 Natural Language Processing: Part-Of-Speech Tagging, Sequence Labeling, and Hidden Markov Models (HMMs)</vt:lpstr>
      <vt:lpstr>Application 1: Part Of Speech Tagging</vt:lpstr>
      <vt:lpstr>English Parts of Speech</vt:lpstr>
      <vt:lpstr>English Parts of Speech (cont.)</vt:lpstr>
      <vt:lpstr>In General: Sequence Labeling Problem</vt:lpstr>
      <vt:lpstr>Application 2: Information Extraction</vt:lpstr>
      <vt:lpstr>Semantic Role Labeling</vt:lpstr>
      <vt:lpstr>Application 3: Bioinformatics</vt:lpstr>
      <vt:lpstr>Back to App1: 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Sequence Labeling as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Forward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Backward Classification</vt:lpstr>
      <vt:lpstr>DBN – Special Cases</vt:lpstr>
      <vt:lpstr>DBN – Basic Inference </vt:lpstr>
      <vt:lpstr>Hidden Markov Models</vt:lpstr>
      <vt:lpstr>Country Dance Algorithm</vt:lpstr>
      <vt:lpstr>Country Dance Algorithm</vt:lpstr>
      <vt:lpstr>Country Dance Algorithm</vt:lpstr>
      <vt:lpstr>Country Dance Algorithm</vt:lpstr>
      <vt:lpstr>Country Dance Algorithm</vt:lpstr>
      <vt:lpstr>Country Dance Algorithm</vt:lpstr>
      <vt:lpstr>     Example</vt:lpstr>
      <vt:lpstr>PowerPoint Presentation</vt:lpstr>
      <vt:lpstr>State View: Hidden Markov models</vt:lpstr>
      <vt:lpstr>State View: Hidden Markov models</vt:lpstr>
      <vt:lpstr>Example of Hidden Markov Model</vt:lpstr>
      <vt:lpstr>State View: Learning problem (1)</vt:lpstr>
      <vt:lpstr>State View: Learning problem (2)</vt:lpstr>
      <vt:lpstr>Baum-Welch algorithm</vt:lpstr>
      <vt:lpstr>Baum-Welch algorithm: Expectation step(1)</vt:lpstr>
      <vt:lpstr>Baum-Welch algorithm: Expectation step(2)</vt:lpstr>
      <vt:lpstr>Baum-Welch algorithm: Expectation step(3)</vt:lpstr>
      <vt:lpstr>Baum-Welch algorithm: Maximization step</vt:lpstr>
      <vt:lpstr>DBN – Special Cases</vt:lpstr>
      <vt:lpstr>Kalman Filters</vt:lpstr>
      <vt:lpstr>Updating Gaussian Distributions</vt:lpstr>
      <vt:lpstr>Simple 1-D Example</vt:lpstr>
      <vt:lpstr>General Kalman Update</vt:lpstr>
      <vt:lpstr>2-D Tracking: Filtering</vt:lpstr>
      <vt:lpstr>2-D Tracking: Smoothing</vt:lpstr>
      <vt:lpstr>Where it breaks</vt:lpstr>
      <vt:lpstr>Web-Mining Agents Probabilistic Reasoning over Sequential Structures</vt:lpstr>
      <vt:lpstr>DBNs vs. HMMs</vt:lpstr>
      <vt:lpstr>Learning (1)</vt:lpstr>
      <vt:lpstr>Learning (2)</vt:lpstr>
      <vt:lpstr>Constructing Dynamic Bayesian Networks</vt:lpstr>
      <vt:lpstr>DBNs transient failure</vt:lpstr>
      <vt:lpstr>DBNs persistent failure</vt:lpstr>
      <vt:lpstr>Learning DBN pattern structures?</vt:lpstr>
      <vt:lpstr>Recap: Exact Inference in DBNs</vt:lpstr>
      <vt:lpstr>Inference: Algorithms</vt:lpstr>
      <vt:lpstr>Approximate inference in DBNs</vt:lpstr>
      <vt:lpstr>Particle Filtering</vt:lpstr>
      <vt:lpstr>Example</vt:lpstr>
      <vt:lpstr>Particle Filtering</vt:lpstr>
      <vt:lpstr>Particle Filtering (cntd.)</vt:lpstr>
      <vt:lpstr>Summary</vt:lpstr>
      <vt:lpstr>HMM-LDA</vt:lpstr>
      <vt:lpstr>Introduction</vt:lpstr>
      <vt:lpstr>Combining syntax and semantics 1</vt:lpstr>
      <vt:lpstr>Generative Process 1</vt:lpstr>
      <vt:lpstr>Generative Process 2</vt:lpstr>
      <vt:lpstr>Graphical Model 1</vt:lpstr>
      <vt:lpstr>Simple Example 1</vt:lpstr>
      <vt:lpstr>Model Inference 1</vt:lpstr>
      <vt:lpstr>Model Inference 2</vt:lpstr>
      <vt:lpstr>Extreme Cases 1</vt:lpstr>
      <vt:lpstr>Results 1</vt:lpstr>
      <vt:lpstr>Results 2</vt:lpstr>
      <vt:lpstr>Results 2 (cont’d)</vt:lpstr>
      <vt:lpstr>Results 3</vt:lpstr>
      <vt:lpstr>Results 4</vt:lpstr>
      <vt:lpstr>Conclusion</vt:lpstr>
      <vt:lpstr>Dynamic Topic Models</vt:lpstr>
      <vt:lpstr>Recap: Smoothed LDA Model</vt:lpstr>
      <vt:lpstr>PowerPoint Presentation</vt:lpstr>
      <vt:lpstr>Dynamic Topic Models</vt:lpstr>
      <vt:lpstr>Logit Normal Distribution</vt:lpstr>
      <vt:lpstr>Dynamic Topic Models</vt:lpstr>
      <vt:lpstr>Dynamic Topic Models</vt:lpstr>
      <vt:lpstr>Dynamic Topic Models</vt:lpstr>
      <vt:lpstr>Dynamic Topic Models</vt:lpstr>
      <vt:lpstr>Dynamic Topic Models</vt:lpstr>
      <vt:lpstr>Dynamic Topic Models</vt:lpstr>
      <vt:lpstr>Dynamic Topic Models</vt:lpstr>
      <vt:lpstr>Dynamic Topic Models: Summary</vt:lpstr>
      <vt:lpstr>Gartner Hype Cycle</vt:lpstr>
      <vt:lpstr>Gartner Hype Cycle 2015</vt:lpstr>
      <vt:lpstr>Gartner Hype Cycle</vt:lpstr>
      <vt:lpstr>Gartner Hype Cycle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682</cp:revision>
  <cp:lastPrinted>2014-10-18T14:57:02Z</cp:lastPrinted>
  <dcterms:created xsi:type="dcterms:W3CDTF">2010-04-27T12:26:40Z</dcterms:created>
  <dcterms:modified xsi:type="dcterms:W3CDTF">2017-12-14T07:09:12Z</dcterms:modified>
</cp:coreProperties>
</file>