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5"/>
  </p:notesMasterIdLst>
  <p:handoutMasterIdLst>
    <p:handoutMasterId r:id="rId66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408" r:id="rId33"/>
    <p:sldId id="409" r:id="rId34"/>
    <p:sldId id="410" r:id="rId35"/>
    <p:sldId id="411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400" r:id="rId46"/>
    <p:sldId id="402" r:id="rId47"/>
    <p:sldId id="401" r:id="rId48"/>
    <p:sldId id="396" r:id="rId49"/>
    <p:sldId id="383" r:id="rId50"/>
    <p:sldId id="384" r:id="rId51"/>
    <p:sldId id="382" r:id="rId52"/>
    <p:sldId id="385" r:id="rId53"/>
    <p:sldId id="386" r:id="rId54"/>
    <p:sldId id="387" r:id="rId55"/>
    <p:sldId id="388" r:id="rId56"/>
    <p:sldId id="389" r:id="rId57"/>
    <p:sldId id="390" r:id="rId58"/>
    <p:sldId id="391" r:id="rId59"/>
    <p:sldId id="403" r:id="rId60"/>
    <p:sldId id="404" r:id="rId61"/>
    <p:sldId id="405" r:id="rId62"/>
    <p:sldId id="406" r:id="rId63"/>
    <p:sldId id="407" r:id="rId6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4"/>
    <p:restoredTop sz="94775"/>
  </p:normalViewPr>
  <p:slideViewPr>
    <p:cSldViewPr>
      <p:cViewPr varScale="1">
        <p:scale>
          <a:sx n="126" d="100"/>
          <a:sy n="126" d="100"/>
        </p:scale>
        <p:origin x="2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06.11.17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06.11.17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0ADE3A-6677-BD49-8720-5C838924C7C1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8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50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9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5668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52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53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23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54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97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55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7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56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6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57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1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58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1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  <p:extLst>
      <p:ext uri="{BB962C8B-B14F-4D97-AF65-F5344CB8AC3E}">
        <p14:creationId xmlns:p14="http://schemas.microsoft.com/office/powerpoint/2010/main" val="6249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6ECDB0B3-4128-254C-8A68-CE7EF317421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2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8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e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</a:t>
            </a:r>
            <a:r>
              <a:rPr lang="de-DE" sz="2400" smtClean="0">
                <a:cs typeface="+mn-cs"/>
              </a:rPr>
              <a:t>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88913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751104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-315416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Sigmoid-Einheit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45757" y="3419064"/>
            <a:ext cx="69060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 err="1" smtClean="0"/>
              <a:t>st</a:t>
            </a:r>
            <a:r>
              <a:rPr lang="en-US" sz="2400" dirty="0" smtClean="0"/>
              <a:t> die Sigmoid-</a:t>
            </a:r>
            <a:r>
              <a:rPr lang="en-US" sz="2400" dirty="0" err="1" smtClean="0"/>
              <a:t>Funktion</a:t>
            </a:r>
            <a:r>
              <a:rPr lang="en-US" sz="2400" dirty="0" smtClean="0"/>
              <a:t> (</a:t>
            </a:r>
            <a:r>
              <a:rPr lang="en-US" sz="2400" dirty="0" err="1" smtClean="0"/>
              <a:t>auch</a:t>
            </a:r>
            <a:r>
              <a:rPr lang="en-US" sz="2400" dirty="0" smtClean="0"/>
              <a:t>: </a:t>
            </a:r>
            <a:r>
              <a:rPr lang="en-US" sz="2400" dirty="0" err="1" smtClean="0"/>
              <a:t>logistische</a:t>
            </a:r>
            <a:r>
              <a:rPr lang="en-US" sz="2400" dirty="0" smtClean="0"/>
              <a:t> </a:t>
            </a:r>
            <a:r>
              <a:rPr lang="en-US" sz="2400" dirty="0" err="1" smtClean="0"/>
              <a:t>Funktion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65001" y="4653136"/>
            <a:ext cx="1741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Eigenschaft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352145" y="5171708"/>
            <a:ext cx="5739319" cy="15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7790" y="5325015"/>
            <a:ext cx="57358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den </a:t>
            </a:r>
            <a:r>
              <a:rPr lang="en-US" sz="2400" dirty="0" err="1" smtClean="0"/>
              <a:t>Gradienten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verwenden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um die Einheit </a:t>
            </a:r>
            <a:r>
              <a:rPr lang="en-US" sz="2400" dirty="0" err="1" smtClean="0"/>
              <a:t>anzupassen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kommen</a:t>
            </a:r>
            <a:r>
              <a:rPr lang="en-US" sz="2400" dirty="0" smtClean="0"/>
              <a:t> </a:t>
            </a:r>
            <a:r>
              <a:rPr lang="en-US" sz="2400" dirty="0" err="1" smtClean="0"/>
              <a:t>gleich</a:t>
            </a:r>
            <a:r>
              <a:rPr lang="en-US" sz="2400" dirty="0" smtClean="0"/>
              <a:t> </a:t>
            </a:r>
            <a:r>
              <a:rPr lang="en-US" sz="2400" dirty="0" err="1" smtClean="0"/>
              <a:t>darauf</a:t>
            </a:r>
            <a:r>
              <a:rPr lang="en-US" sz="2400" dirty="0" smtClean="0"/>
              <a:t> </a:t>
            </a:r>
            <a:r>
              <a:rPr lang="en-US" sz="2400" dirty="0" err="1" smtClean="0"/>
              <a:t>zurück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96816" y="4658512"/>
            <a:ext cx="1483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(Gradient)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409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9366" r="2788" b="8458"/>
          <a:stretch>
            <a:fillRect/>
          </a:stretch>
        </p:blipFill>
        <p:spPr bwMode="auto">
          <a:xfrm>
            <a:off x="-176213" y="-217091"/>
            <a:ext cx="932021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37" y="6681235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-387424"/>
            <a:ext cx="85074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Mehr-Ebenen</a:t>
            </a:r>
            <a:r>
              <a:rPr lang="en-US" sz="3600" dirty="0" smtClean="0"/>
              <a:t> </a:t>
            </a:r>
            <a:r>
              <a:rPr lang="en-US" sz="3600" dirty="0" err="1" smtClean="0"/>
              <a:t>Netze</a:t>
            </a:r>
            <a:r>
              <a:rPr lang="en-US" sz="3600" dirty="0" smtClean="0"/>
              <a:t> von Sigmoid-</a:t>
            </a:r>
            <a:r>
              <a:rPr lang="en-US" sz="3600" dirty="0" err="1" smtClean="0"/>
              <a:t>Einheiten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850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835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y1 AND NOT y2 = (x1 OR x2) AND NOT(x1 AND x2)</a:t>
            </a:r>
          </a:p>
        </p:txBody>
      </p:sp>
    </p:spTree>
    <p:extLst>
      <p:ext uri="{BB962C8B-B14F-4D97-AF65-F5344CB8AC3E}">
        <p14:creationId xmlns:p14="http://schemas.microsoft.com/office/powerpoint/2010/main" val="1318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79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912" y="6093296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2380"/>
            <a:ext cx="8226425" cy="1068388"/>
          </a:xfrm>
        </p:spPr>
        <p:txBody>
          <a:bodyPr/>
          <a:lstStyle/>
          <a:p>
            <a:r>
              <a:rPr lang="de-DE" altLang="en-US" sz="4000"/>
              <a:t>Netztopologien</a:t>
            </a:r>
          </a:p>
        </p:txBody>
      </p:sp>
      <p:grpSp>
        <p:nvGrpSpPr>
          <p:cNvPr id="23557" name="Group 5"/>
          <p:cNvGrpSpPr>
            <a:grpSpLocks noChangeAspect="1"/>
          </p:cNvGrpSpPr>
          <p:nvPr/>
        </p:nvGrpSpPr>
        <p:grpSpPr bwMode="auto">
          <a:xfrm>
            <a:off x="323850" y="2276475"/>
            <a:ext cx="2089150" cy="2089150"/>
            <a:chOff x="2925" y="2067"/>
            <a:chExt cx="2304" cy="2304"/>
          </a:xfrm>
        </p:grpSpPr>
        <p:sp>
          <p:nvSpPr>
            <p:cNvPr id="23558" name="AutoShape 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357" y="2643"/>
              <a:ext cx="100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3789" y="3363"/>
              <a:ext cx="100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 noChangeAspect="1"/>
          </p:cNvGrpSpPr>
          <p:nvPr/>
        </p:nvGrpSpPr>
        <p:grpSpPr bwMode="auto">
          <a:xfrm>
            <a:off x="4932363" y="2420938"/>
            <a:ext cx="1943100" cy="1943100"/>
            <a:chOff x="2925" y="2067"/>
            <a:chExt cx="2304" cy="2304"/>
          </a:xfrm>
        </p:grpSpPr>
        <p:sp>
          <p:nvSpPr>
            <p:cNvPr id="23577" name="AutoShape 25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357" y="321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789" y="40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789" y="249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67" name="Group 115"/>
          <p:cNvGrpSpPr>
            <a:grpSpLocks noChangeAspect="1"/>
          </p:cNvGrpSpPr>
          <p:nvPr/>
        </p:nvGrpSpPr>
        <p:grpSpPr bwMode="auto">
          <a:xfrm>
            <a:off x="6300788" y="4221163"/>
            <a:ext cx="2447925" cy="2319337"/>
            <a:chOff x="2925" y="2067"/>
            <a:chExt cx="2736" cy="2592"/>
          </a:xfrm>
        </p:grpSpPr>
        <p:sp>
          <p:nvSpPr>
            <p:cNvPr id="23668" name="AutoShape 11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73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1" name="AutoShape 129"/>
            <p:cNvCxnSpPr>
              <a:cxnSpLocks noChangeShapeType="1"/>
              <a:stCxn id="23673" idx="2"/>
              <a:endCxn id="23673" idx="6"/>
            </p:cNvCxnSpPr>
            <p:nvPr/>
          </p:nvCxnSpPr>
          <p:spPr bwMode="auto">
            <a:xfrm rot="10800000" flipH="1" flipV="1">
              <a:off x="4797" y="3219"/>
              <a:ext cx="288" cy="1"/>
            </a:xfrm>
            <a:prstGeom prst="curvedConnector5">
              <a:avLst>
                <a:gd name="adj1" fmla="val -100000"/>
                <a:gd name="adj2" fmla="val -34500000"/>
                <a:gd name="adj3" fmla="val 2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2" name="Oval 130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3" name="AutoShape 131"/>
            <p:cNvCxnSpPr>
              <a:cxnSpLocks noChangeShapeType="1"/>
              <a:stCxn id="23682" idx="6"/>
              <a:endCxn id="23682" idx="2"/>
            </p:cNvCxnSpPr>
            <p:nvPr/>
          </p:nvCxnSpPr>
          <p:spPr bwMode="auto">
            <a:xfrm flipH="1">
              <a:off x="3645" y="4083"/>
              <a:ext cx="288" cy="1"/>
            </a:xfrm>
            <a:prstGeom prst="curvedConnector5">
              <a:avLst>
                <a:gd name="adj1" fmla="val -95833"/>
                <a:gd name="adj2" fmla="val -36000000"/>
                <a:gd name="adj3" fmla="val 2041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84" name="Group 132"/>
          <p:cNvGrpSpPr>
            <a:grpSpLocks noChangeAspect="1"/>
          </p:cNvGrpSpPr>
          <p:nvPr/>
        </p:nvGrpSpPr>
        <p:grpSpPr bwMode="auto">
          <a:xfrm>
            <a:off x="1692275" y="4292600"/>
            <a:ext cx="2016125" cy="2016125"/>
            <a:chOff x="2925" y="2067"/>
            <a:chExt cx="2304" cy="2304"/>
          </a:xfrm>
        </p:grpSpPr>
        <p:sp>
          <p:nvSpPr>
            <p:cNvPr id="23685" name="AutoShape 133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2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144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364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147"/>
            <p:cNvSpPr>
              <a:spLocks noChangeShapeType="1"/>
            </p:cNvSpPr>
            <p:nvPr/>
          </p:nvSpPr>
          <p:spPr bwMode="auto">
            <a:xfrm>
              <a:off x="436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450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250825" y="1196975"/>
            <a:ext cx="3600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FeedForward-Netze: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Gerichtete Verbindungen nur von niedrigen zu höheren Schichten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4859338" y="1125538"/>
            <a:ext cx="36718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FeedBack-Netze (</a:t>
            </a:r>
            <a:r>
              <a:rPr lang="de-DE" altLang="en-US" sz="1800" b="1" i="1" u="sng">
                <a:solidFill>
                  <a:schemeClr val="tx1"/>
                </a:solidFill>
              </a:rPr>
              <a:t>rekurrente</a:t>
            </a:r>
            <a:r>
              <a:rPr lang="de-DE" altLang="en-US" sz="1800" b="1" u="sng">
                <a:solidFill>
                  <a:schemeClr val="tx1"/>
                </a:solidFill>
              </a:rPr>
              <a:t> Netze):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Verbindungen zwischen allen Schichten möglich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39975" y="2924175"/>
            <a:ext cx="1152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erster Ordnung</a:t>
            </a: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539750" y="4868863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zweiter Ordnung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03800" y="4797425"/>
            <a:ext cx="1366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direkter Rückkopp-lung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7019925" y="27813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Lateral-verbindungen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395288" y="24923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4932363" y="4365625"/>
            <a:ext cx="36718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4932363" y="2492375"/>
            <a:ext cx="36718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395288" y="4365625"/>
            <a:ext cx="3529012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1" grpId="0"/>
      <p:bldP spid="23702" grpId="0"/>
      <p:bldP spid="23703" grpId="0"/>
      <p:bldP spid="23705" grpId="0"/>
      <p:bldP spid="23706" grpId="0"/>
      <p:bldP spid="23708" grpId="0"/>
      <p:bldP spid="23711" grpId="0" animBg="1"/>
      <p:bldP spid="23712" grpId="0" animBg="1"/>
      <p:bldP spid="23713" grpId="0" animBg="1"/>
      <p:bldP spid="237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23" y="260648"/>
            <a:ext cx="8226425" cy="1139825"/>
          </a:xfrm>
        </p:spPr>
        <p:txBody>
          <a:bodyPr/>
          <a:lstStyle/>
          <a:p>
            <a:r>
              <a:rPr lang="de-DE" altLang="en-US" sz="3600" dirty="0"/>
              <a:t>Die </a:t>
            </a:r>
            <a:r>
              <a:rPr lang="de-DE" altLang="en-US" sz="3600" dirty="0" smtClean="0"/>
              <a:t>Eingabefunktion </a:t>
            </a:r>
            <a:endParaRPr lang="de-DE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0213" y="1268413"/>
            <a:ext cx="8318500" cy="4522787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Die </a:t>
            </a:r>
            <a:r>
              <a:rPr lang="de-DE" altLang="en-US" sz="2400" dirty="0" smtClean="0"/>
              <a:t>Eingabe- oder </a:t>
            </a:r>
            <a:r>
              <a:rPr lang="de-DE" altLang="en-US" sz="2400" dirty="0"/>
              <a:t>Propagierungsfunktion berechnet aus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dem Eingabevektor                         </a:t>
            </a:r>
            <a:r>
              <a:rPr lang="de-DE" altLang="en-US" sz="2400" dirty="0" smtClean="0"/>
              <a:t>   und </a:t>
            </a:r>
            <a:r>
              <a:rPr lang="de-DE" altLang="en-US" sz="2400" dirty="0"/>
              <a:t>dem Gewichtsvektor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                        </a:t>
            </a:r>
            <a:r>
              <a:rPr lang="de-DE" altLang="en-US" sz="2400" dirty="0" smtClean="0"/>
              <a:t>        den </a:t>
            </a:r>
            <a:r>
              <a:rPr lang="de-DE" altLang="en-US" sz="2400" dirty="0"/>
              <a:t>Nettoinput des i-</a:t>
            </a:r>
            <a:r>
              <a:rPr lang="de-DE" altLang="en-US" sz="2400" dirty="0" err="1"/>
              <a:t>ten</a:t>
            </a:r>
            <a:r>
              <a:rPr lang="de-DE" altLang="en-US" sz="2400" dirty="0"/>
              <a:t> </a:t>
            </a:r>
            <a:r>
              <a:rPr lang="de-DE" altLang="en-US" sz="2400" dirty="0" smtClean="0"/>
              <a:t>Knotens. </a:t>
            </a: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r>
              <a:rPr lang="de-DE" altLang="en-US" sz="2400" dirty="0"/>
              <a:t>Es gibt folgende Inputfunktionen: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Summe: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Maximalwert: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Produkt: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400" dirty="0"/>
              <a:t>Minimalwert:</a:t>
            </a:r>
          </a:p>
        </p:txBody>
      </p:sp>
      <p:graphicFrame>
        <p:nvGraphicFramePr>
          <p:cNvPr id="2048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2888" y="3141663"/>
          <a:ext cx="31178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" name="Formel" r:id="rId3" imgW="1701720" imgH="444240" progId="Equation.3">
                  <p:embed/>
                </p:oleObj>
              </mc:Choice>
              <mc:Fallback>
                <p:oleObj name="Formel" r:id="rId3" imgW="1701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3141663"/>
                        <a:ext cx="31178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54325" y="4076700"/>
          <a:ext cx="3429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7" name="Formel" r:id="rId5" imgW="1866600" imgH="291960" progId="Equation.3">
                  <p:embed/>
                </p:oleObj>
              </mc:Choice>
              <mc:Fallback>
                <p:oleObj name="Formel" r:id="rId5" imgW="18666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4076700"/>
                        <a:ext cx="3429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2206625" y="4652963"/>
          <a:ext cx="33020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" name="Formel" r:id="rId7" imgW="1726920" imgH="457200" progId="Equation.3">
                  <p:embed/>
                </p:oleObj>
              </mc:Choice>
              <mc:Fallback>
                <p:oleObj name="Formel" r:id="rId7" imgW="1726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652963"/>
                        <a:ext cx="33020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2900363" y="5734050"/>
          <a:ext cx="332898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" name="Formel" r:id="rId9" imgW="1841400" imgH="291960" progId="Equation.3">
                  <p:embed/>
                </p:oleObj>
              </mc:Choice>
              <mc:Fallback>
                <p:oleObj name="Formel" r:id="rId9" imgW="1841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5734050"/>
                        <a:ext cx="332898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32892"/>
              </p:ext>
            </p:extLst>
          </p:nvPr>
        </p:nvGraphicFramePr>
        <p:xfrm>
          <a:off x="3035618" y="1627912"/>
          <a:ext cx="1701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" name="Formel" r:id="rId11" imgW="799920" imgH="228600" progId="Equation.3">
                  <p:embed/>
                </p:oleObj>
              </mc:Choice>
              <mc:Fallback>
                <p:oleObj name="Formel" r:id="rId11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618" y="1627912"/>
                        <a:ext cx="17018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39750" y="2060575"/>
          <a:ext cx="19446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1" name="Formel" r:id="rId13" imgW="1041120" imgH="241200" progId="Equation.3">
                  <p:embed/>
                </p:oleObj>
              </mc:Choice>
              <mc:Fallback>
                <p:oleObj name="Formel" r:id="rId13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19446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1810"/>
            <a:ext cx="8226425" cy="996950"/>
          </a:xfrm>
        </p:spPr>
        <p:txBody>
          <a:bodyPr/>
          <a:lstStyle/>
          <a:p>
            <a:r>
              <a:rPr lang="de-DE" altLang="en-US" sz="3600"/>
              <a:t>Die Aktivierungsfunktion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686"/>
            <a:ext cx="8064500" cy="532765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r>
              <a:rPr lang="de-DE" altLang="en-US" sz="2000" dirty="0"/>
              <a:t>Mit der Aktivierungsfunktion (auch: Transferfunktion) wird aus dem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r>
              <a:rPr lang="de-DE" altLang="en-US" sz="2000" dirty="0"/>
              <a:t>Nettoinput der Aktivierungszustand </a:t>
            </a:r>
            <a:r>
              <a:rPr lang="de-DE" altLang="en-US" sz="2000" dirty="0" smtClean="0"/>
              <a:t>eines Knotens berechnet</a:t>
            </a:r>
            <a:r>
              <a:rPr lang="de-DE" altLang="en-US" sz="2000" dirty="0"/>
              <a:t>. 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r>
              <a:rPr lang="de-DE" altLang="en-US" sz="2000" dirty="0"/>
              <a:t>Folgende Aktivierungsfunktionen sind </a:t>
            </a:r>
            <a:r>
              <a:rPr lang="de-DE" altLang="en-US" sz="2000" dirty="0" smtClean="0"/>
              <a:t>gebräuchlich:</a:t>
            </a: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endParaRPr lang="de-DE" altLang="en-US" sz="28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Lineare Aktivierungsfunktion: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Binäre Schwellenwertfunktion: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Fermi-Funktion (logistische Funktion):</a:t>
            </a:r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None/>
            </a:pPr>
            <a:endParaRPr lang="de-DE" altLang="en-US" sz="2000" dirty="0"/>
          </a:p>
          <a:p>
            <a:pPr marL="342900" indent="-342900">
              <a:spcBef>
                <a:spcPct val="20000"/>
              </a:spcBef>
              <a:buFont typeface="Times New Roman" charset="0"/>
              <a:buChar char="•"/>
            </a:pPr>
            <a:r>
              <a:rPr lang="de-DE" altLang="en-US" sz="2000" dirty="0"/>
              <a:t>Tangens </a:t>
            </a:r>
            <a:r>
              <a:rPr lang="de-DE" altLang="en-US" sz="2000" dirty="0" err="1"/>
              <a:t>hyperbolicus</a:t>
            </a:r>
            <a:r>
              <a:rPr lang="de-DE" altLang="en-US" sz="2000" dirty="0"/>
              <a:t>:</a:t>
            </a:r>
          </a:p>
        </p:txBody>
      </p:sp>
      <p:graphicFrame>
        <p:nvGraphicFramePr>
          <p:cNvPr id="2151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2565400"/>
          <a:ext cx="28590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" name="Formel" r:id="rId3" imgW="1409400" imgH="228600" progId="Equation.3">
                  <p:embed/>
                </p:oleObj>
              </mc:Choice>
              <mc:Fallback>
                <p:oleObj name="Formel" r:id="rId3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65400"/>
                        <a:ext cx="28590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3438" y="3213100"/>
          <a:ext cx="40798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" name="Formel" r:id="rId5" imgW="2120760" imgH="457200" progId="Equation.3">
                  <p:embed/>
                </p:oleObj>
              </mc:Choice>
              <mc:Fallback>
                <p:oleObj name="Formel" r:id="rId5" imgW="2120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213100"/>
                        <a:ext cx="40798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508625" y="4221163"/>
          <a:ext cx="29003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8" name="Formel" r:id="rId7" imgW="1511280" imgH="495000" progId="Equation.3">
                  <p:embed/>
                </p:oleObj>
              </mc:Choice>
              <mc:Fallback>
                <p:oleObj name="Formel" r:id="rId7" imgW="15112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221163"/>
                        <a:ext cx="2900363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635375" y="5373688"/>
          <a:ext cx="53467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9" name="Formel" r:id="rId9" imgW="2641320" imgH="419040" progId="Equation.3">
                  <p:embed/>
                </p:oleObj>
              </mc:Choice>
              <mc:Fallback>
                <p:oleObj name="Formel" r:id="rId9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373688"/>
                        <a:ext cx="53467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51725" y="2565400"/>
            <a:ext cx="1692275" cy="503238"/>
          </a:xfrm>
          <a:prstGeom prst="wedgeEllipseCallout">
            <a:avLst>
              <a:gd name="adj1" fmla="val 12384"/>
              <a:gd name="adj2" fmla="val 906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 sz="1200">
                <a:solidFill>
                  <a:schemeClr val="tx1"/>
                </a:solidFill>
              </a:rPr>
              <a:t>Schwellenwert, häufig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54" y="5969475"/>
            <a:ext cx="1425848" cy="78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40" y="4982704"/>
            <a:ext cx="1315875" cy="6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1591"/>
            <a:ext cx="8226425" cy="719137"/>
          </a:xfrm>
        </p:spPr>
        <p:txBody>
          <a:bodyPr/>
          <a:lstStyle/>
          <a:p>
            <a:r>
              <a:rPr lang="de-DE" altLang="en-US" sz="3600" dirty="0"/>
              <a:t>Die </a:t>
            </a:r>
            <a:r>
              <a:rPr lang="de-DE" altLang="en-US" sz="3600" dirty="0" smtClean="0"/>
              <a:t>Ausgabefunktion</a:t>
            </a:r>
            <a:endParaRPr lang="de-DE" altLang="en-US" sz="36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6425" cy="3311525"/>
          </a:xfrm>
        </p:spPr>
        <p:txBody>
          <a:bodyPr/>
          <a:lstStyle/>
          <a:p>
            <a:r>
              <a:rPr lang="de-DE" altLang="en-US" sz="2800" dirty="0"/>
              <a:t>Die </a:t>
            </a:r>
            <a:r>
              <a:rPr lang="de-DE" altLang="en-US" sz="2800" dirty="0" smtClean="0"/>
              <a:t>Ausgabefunktion </a:t>
            </a:r>
            <a:r>
              <a:rPr lang="de-DE" altLang="en-US" sz="2800" dirty="0"/>
              <a:t>berechnet aus der Aktivierung </a:t>
            </a:r>
            <a:r>
              <a:rPr lang="de-DE" altLang="en-US" sz="2800" i="1" dirty="0">
                <a:latin typeface="Times New Roman" charset="0"/>
              </a:rPr>
              <a:t>a</a:t>
            </a:r>
            <a:r>
              <a:rPr lang="de-DE" altLang="en-US" sz="2800" i="1" baseline="-25000" dirty="0">
                <a:latin typeface="Times New Roman" charset="0"/>
              </a:rPr>
              <a:t>i</a:t>
            </a:r>
            <a:r>
              <a:rPr lang="de-DE" altLang="en-US" sz="2800" dirty="0"/>
              <a:t> den Wert, der als Ausgabe an die nächste </a:t>
            </a:r>
            <a:r>
              <a:rPr lang="de-DE" altLang="en-US" sz="2800" dirty="0" smtClean="0"/>
              <a:t>Schicht </a:t>
            </a:r>
            <a:r>
              <a:rPr lang="de-DE" altLang="en-US" sz="2800" dirty="0"/>
              <a:t>weitergegeben wird.</a:t>
            </a:r>
          </a:p>
          <a:p>
            <a:r>
              <a:rPr lang="de-DE" altLang="en-US" sz="2800" dirty="0"/>
              <a:t>In den meisten Fällen ist die </a:t>
            </a:r>
            <a:r>
              <a:rPr lang="de-DE" altLang="en-US" sz="2800" dirty="0" smtClean="0"/>
              <a:t>Ausgabefunktion </a:t>
            </a:r>
            <a:r>
              <a:rPr lang="de-DE" altLang="en-US" sz="2800" dirty="0"/>
              <a:t>die </a:t>
            </a:r>
            <a:r>
              <a:rPr lang="de-DE" altLang="en-US" sz="2800" b="1" dirty="0"/>
              <a:t>Identität</a:t>
            </a:r>
            <a:r>
              <a:rPr lang="de-DE" altLang="en-US" sz="2800" dirty="0"/>
              <a:t>, d.h. </a:t>
            </a:r>
            <a:r>
              <a:rPr lang="de-DE" altLang="en-US" sz="2800" i="1" dirty="0" err="1">
                <a:latin typeface="Times New Roman" charset="0"/>
              </a:rPr>
              <a:t>o</a:t>
            </a:r>
            <a:r>
              <a:rPr lang="de-DE" altLang="en-US" sz="2800" i="1" baseline="-25000" dirty="0" err="1">
                <a:latin typeface="Times New Roman" charset="0"/>
              </a:rPr>
              <a:t>i</a:t>
            </a:r>
            <a:r>
              <a:rPr lang="de-DE" altLang="en-US" sz="2800" i="1" dirty="0">
                <a:latin typeface="Times New Roman" charset="0"/>
              </a:rPr>
              <a:t>=a</a:t>
            </a:r>
            <a:r>
              <a:rPr lang="de-DE" altLang="en-US" sz="2800" i="1" baseline="-25000" dirty="0">
                <a:latin typeface="Times New Roman" charset="0"/>
              </a:rPr>
              <a:t>i .</a:t>
            </a:r>
          </a:p>
          <a:p>
            <a:r>
              <a:rPr lang="de-DE" altLang="en-US" sz="2800" dirty="0"/>
              <a:t>Für binäre Ausgaben wird manchmal auch eine Schwellenwertfunktion verwendet:</a:t>
            </a:r>
          </a:p>
          <a:p>
            <a:pPr>
              <a:buFont typeface="Arial" charset="0"/>
              <a:buNone/>
            </a:pPr>
            <a:endParaRPr lang="de-DE" altLang="en-US" dirty="0"/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195513" y="4868863"/>
          <a:ext cx="4006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" name="Formel" r:id="rId3" imgW="1955520" imgH="457200" progId="Equation.3">
                  <p:embed/>
                </p:oleObj>
              </mc:Choice>
              <mc:Fallback>
                <p:oleObj name="Formel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68863"/>
                        <a:ext cx="40068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>
              <a:solidFill>
                <a:srgbClr val="262699"/>
              </a:solidFill>
            </a:endParaRPr>
          </a:p>
          <a:p>
            <a:r>
              <a:rPr lang="en-GB" sz="2400" b="1" i="1" dirty="0" smtClean="0"/>
              <a:t>Fields               </a:t>
            </a:r>
            <a:r>
              <a:rPr lang="en-GB" sz="2400" b="1" i="1" dirty="0"/>
              <a:t>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793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Einstellen</a:t>
            </a:r>
            <a:r>
              <a:rPr lang="en-US" sz="3200" dirty="0" smtClean="0"/>
              <a:t> der </a:t>
            </a:r>
            <a:r>
              <a:rPr lang="en-US" sz="3200" dirty="0" err="1" smtClean="0"/>
              <a:t>Gewichte</a:t>
            </a:r>
            <a:r>
              <a:rPr lang="en-US" sz="3200" dirty="0" smtClean="0"/>
              <a:t> </a:t>
            </a:r>
            <a:r>
              <a:rPr lang="en-US" sz="3200" dirty="0" err="1" smtClean="0"/>
              <a:t>mit</a:t>
            </a:r>
            <a:r>
              <a:rPr lang="en-US" sz="3200" dirty="0" smtClean="0"/>
              <a:t> </a:t>
            </a:r>
            <a:r>
              <a:rPr lang="en-US" sz="3200" dirty="0" err="1" smtClean="0"/>
              <a:t>Trainingsdaten</a:t>
            </a:r>
            <a:r>
              <a:rPr lang="mr-IN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7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48649"/>
            <a:ext cx="8162900" cy="588063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 smtClean="0">
                <a:latin typeface="Myriad Pro" charset="0"/>
                <a:ea typeface="Myriad Pro" charset="0"/>
                <a:cs typeface="Myriad Pro" charset="0"/>
              </a:rPr>
              <a:t>Repräsentation von Funktionen ...</a:t>
            </a:r>
            <a:endParaRPr lang="de-DE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1013"/>
            <a:ext cx="8229600" cy="47452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800" dirty="0" smtClean="0">
                <a:latin typeface="Myriad Pro" charset="0"/>
                <a:ea typeface="Myriad Pro" charset="0"/>
                <a:cs typeface="Myriad Pro" charset="0"/>
              </a:rPr>
              <a:t>… durch </a:t>
            </a:r>
            <a:r>
              <a:rPr lang="de-DE" sz="2800" dirty="0" err="1" smtClean="0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sz="2800" dirty="0" smtClean="0">
              <a:latin typeface="Myriad Pro" charset="0"/>
              <a:ea typeface="Myriad Pro" charset="0"/>
              <a:cs typeface="Myriad Pro" charset="0"/>
            </a:endParaRPr>
          </a:p>
          <a:p>
            <a:pPr lvl="1" eaLnBrk="1" hangingPunct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Ein-Ebenen-Netzwerk (Linearer </a:t>
            </a:r>
            <a:r>
              <a:rPr lang="de-DE" sz="2000" dirty="0" err="1" smtClean="0">
                <a:latin typeface="Myriad Pro" charset="0"/>
                <a:ea typeface="Myriad Pro" charset="0"/>
                <a:cs typeface="Myriad Pro" charset="0"/>
              </a:rPr>
              <a:t>Klassifikator</a:t>
            </a:r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Mehrebenen-Netzwerke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Lernregel Fehlerrückführung (Backpropagation)</a:t>
            </a:r>
          </a:p>
          <a:p>
            <a:endParaRPr lang="de-DE" sz="2800" dirty="0" smtClean="0">
              <a:latin typeface="Myriad Pro" charset="0"/>
              <a:ea typeface="Myriad Pro" charset="0"/>
              <a:cs typeface="Myriad Pro" charset="0"/>
            </a:endParaRPr>
          </a:p>
          <a:p>
            <a:endParaRPr lang="de-DE" sz="2800" dirty="0" smtClean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de-DE" sz="2800" dirty="0" smtClean="0">
                <a:latin typeface="Myriad Pro" charset="0"/>
                <a:ea typeface="Myriad Pro" charset="0"/>
                <a:cs typeface="Myriad Pro" charset="0"/>
              </a:rPr>
              <a:t>… durch Support-Vektor-Maschinen (SVMs)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Unterteilt einer Menge von Objekten in Klassen, so dass um die Klassengrenzen herum ein möglichst breiter Bereich frei von Objekten bleibt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Geeignet für Regression und Klassifikation</a:t>
            </a:r>
          </a:p>
          <a:p>
            <a:pPr lvl="1"/>
            <a:r>
              <a:rPr lang="de-DE" sz="2000" dirty="0" smtClean="0">
                <a:latin typeface="Myriad Pro" charset="0"/>
                <a:ea typeface="Myriad Pro" charset="0"/>
                <a:cs typeface="Myriad Pro" charset="0"/>
              </a:rPr>
              <a:t>Nichtlineare Klassifikation durch Transformation des Eingaberaums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08" y="2821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Perceptron--a perceiving and recognizing automaton. Report 85-460-1, Cornell Aeronautical 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Laboratory,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308" y="58568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 smtClean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398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 dirty="0" smtClean="0"/>
              <a:t> </a:t>
            </a:r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39759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Anlernen</a:t>
            </a:r>
            <a:r>
              <a:rPr lang="en-US" sz="3200" dirty="0" smtClean="0"/>
              <a:t> des </a:t>
            </a:r>
            <a:r>
              <a:rPr lang="en-US" sz="3200" dirty="0" err="1" smtClean="0"/>
              <a:t>Netzwerks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1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635896" y="1239143"/>
            <a:ext cx="540404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Initialisierung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mit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zufälligen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Gewichten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3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Präsentierung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eines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9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Durchpropagierung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zur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9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Vergleich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mit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41504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Anpassen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Gewichte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gemäß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7035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3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Präsentierung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eines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Durchpropagierung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zur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Vergleich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mit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</a:rPr>
              <a:t>Anpassen</a:t>
            </a:r>
            <a:r>
              <a:rPr lang="en-GB" sz="2400" b="1" dirty="0" smtClean="0">
                <a:solidFill>
                  <a:schemeClr val="bg1"/>
                </a:solidFill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</a:rPr>
              <a:t>Gewichte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gemäß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1331" r="6560" b="18417"/>
          <a:stretch>
            <a:fillRect/>
          </a:stretch>
        </p:blipFill>
        <p:spPr bwMode="auto">
          <a:xfrm>
            <a:off x="346075" y="-99392"/>
            <a:ext cx="7826375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-459432"/>
            <a:ext cx="255550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 smtClean="0"/>
          </a:p>
          <a:p>
            <a:r>
              <a:rPr lang="en-US" sz="4000" dirty="0" err="1" smtClean="0"/>
              <a:t>Perzeptron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6059" y="4983559"/>
            <a:ext cx="8228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Manchmal</a:t>
            </a:r>
            <a:r>
              <a:rPr lang="en-US" sz="2400" dirty="0" smtClean="0"/>
              <a:t> </a:t>
            </a:r>
            <a:r>
              <a:rPr lang="en-US" sz="2400" dirty="0" err="1" smtClean="0"/>
              <a:t>einfacher</a:t>
            </a:r>
            <a:r>
              <a:rPr lang="en-US" sz="2400" dirty="0" smtClean="0"/>
              <a:t> </a:t>
            </a:r>
            <a:r>
              <a:rPr lang="en-US" sz="2400" dirty="0" err="1" smtClean="0"/>
              <a:t>geschrieben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(Ann.: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en-US" sz="2400" dirty="0" smtClean="0"/>
              <a:t>):                     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055864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sonst</a:t>
            </a:r>
            <a:r>
              <a:rPr lang="en-US" sz="2400" dirty="0" smtClean="0"/>
              <a:t>      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5866931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sonst</a:t>
            </a:r>
            <a:r>
              <a:rPr lang="en-US" sz="2400" dirty="0" smtClean="0"/>
              <a:t>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530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680467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1167135"/>
            <a:ext cx="24538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Und so </a:t>
            </a:r>
            <a:r>
              <a:rPr lang="en-GB" sz="2400" b="1" dirty="0" err="1" smtClean="0">
                <a:solidFill>
                  <a:schemeClr val="bg1"/>
                </a:solidFill>
              </a:rPr>
              <a:t>weiter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36204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 smtClean="0">
                <a:solidFill>
                  <a:srgbClr val="0033CC"/>
                </a:solidFill>
              </a:rPr>
              <a:t>Fehler</a:t>
            </a:r>
            <a:r>
              <a:rPr lang="en-GB" i="1" dirty="0" smtClean="0">
                <a:solidFill>
                  <a:srgbClr val="0033CC"/>
                </a:solidFill>
              </a:rPr>
              <a:t> </a:t>
            </a:r>
            <a:r>
              <a:rPr lang="en-GB" dirty="0" smtClean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595644"/>
            <a:ext cx="82331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 smtClean="0">
                <a:solidFill>
                  <a:schemeClr val="bg1"/>
                </a:solidFill>
              </a:rPr>
              <a:t>Wiederhole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tausend</a:t>
            </a:r>
            <a:r>
              <a:rPr lang="en-GB" b="1" dirty="0" smtClean="0">
                <a:solidFill>
                  <a:schemeClr val="bg1"/>
                </a:solidFill>
              </a:rPr>
              <a:t>-, </a:t>
            </a:r>
            <a:r>
              <a:rPr lang="en-GB" b="1" dirty="0" err="1" smtClean="0">
                <a:solidFill>
                  <a:schemeClr val="bg1"/>
                </a:solidFill>
              </a:rPr>
              <a:t>vielleicht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millionenmal</a:t>
            </a:r>
            <a:r>
              <a:rPr lang="en-GB" b="1" dirty="0" smtClean="0">
                <a:solidFill>
                  <a:schemeClr val="bg1"/>
                </a:solidFill>
              </a:rPr>
              <a:t> – </a:t>
            </a:r>
            <a:r>
              <a:rPr lang="en-GB" b="1" dirty="0" err="1" smtClean="0">
                <a:solidFill>
                  <a:schemeClr val="bg1"/>
                </a:solidFill>
              </a:rPr>
              <a:t>jedesmal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 smtClean="0">
                <a:solidFill>
                  <a:schemeClr val="bg1"/>
                </a:solidFill>
              </a:rPr>
              <a:t>mit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einer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zufälligen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Trainingsinstanz</a:t>
            </a:r>
            <a:r>
              <a:rPr lang="en-GB" b="1" dirty="0" smtClean="0">
                <a:solidFill>
                  <a:schemeClr val="bg1"/>
                </a:solidFill>
              </a:rPr>
              <a:t> und </a:t>
            </a:r>
            <a:r>
              <a:rPr lang="en-GB" b="1" dirty="0" err="1" smtClean="0">
                <a:solidFill>
                  <a:schemeClr val="bg1"/>
                </a:solidFill>
              </a:rPr>
              <a:t>einer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kleinen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 smtClean="0">
                <a:solidFill>
                  <a:schemeClr val="bg1"/>
                </a:solidFill>
              </a:rPr>
              <a:t>Anpassung</a:t>
            </a:r>
            <a:r>
              <a:rPr lang="en-GB" b="1" dirty="0" smtClean="0">
                <a:solidFill>
                  <a:schemeClr val="bg1"/>
                </a:solidFill>
              </a:rPr>
              <a:t> der </a:t>
            </a:r>
            <a:r>
              <a:rPr lang="en-GB" b="1" dirty="0" err="1" smtClean="0">
                <a:solidFill>
                  <a:schemeClr val="bg1"/>
                </a:solidFill>
              </a:rPr>
              <a:t>Gewichte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 err="1" smtClean="0">
                <a:solidFill>
                  <a:srgbClr val="0D0D0D"/>
                </a:solidFill>
              </a:rPr>
              <a:t>Verfahren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zur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Gewichtsanpassung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müssen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Fehler</a:t>
            </a:r>
            <a:r>
              <a:rPr lang="en-GB" b="1" i="1" dirty="0" smtClean="0">
                <a:solidFill>
                  <a:srgbClr val="0D0D0D"/>
                </a:solidFill>
              </a:rPr>
              <a:t> </a:t>
            </a:r>
            <a:r>
              <a:rPr lang="en-GB" b="1" i="1" dirty="0" err="1" smtClean="0">
                <a:solidFill>
                  <a:srgbClr val="0D0D0D"/>
                </a:solidFill>
              </a:rPr>
              <a:t>minimieren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4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6641" r="10001" b="26115"/>
          <a:stretch>
            <a:fillRect/>
          </a:stretch>
        </p:blipFill>
        <p:spPr bwMode="auto">
          <a:xfrm>
            <a:off x="811213" y="-506324"/>
            <a:ext cx="7812087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61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Perceptron--a perceiving and recognizing automaton. Report 85-460-1, Cornell Aeronautical 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Laboratory,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-387424"/>
            <a:ext cx="814037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Perzeptron-Lernregel</a:t>
            </a:r>
            <a:r>
              <a:rPr lang="en-US" sz="3600" dirty="0" smtClean="0"/>
              <a:t> (Delta-</a:t>
            </a:r>
            <a:r>
              <a:rPr lang="en-US" sz="3600" dirty="0" err="1" smtClean="0"/>
              <a:t>Lernregel</a:t>
            </a:r>
            <a:r>
              <a:rPr lang="en-US" sz="3600" dirty="0" smtClean="0"/>
              <a:t>)    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06237" y="1988840"/>
            <a:ext cx="9797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wobei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416960"/>
            <a:ext cx="24865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der </a:t>
            </a:r>
            <a:r>
              <a:rPr lang="en-US" sz="2400" dirty="0" err="1" smtClean="0"/>
              <a:t>Zielwert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06237" y="2860484"/>
            <a:ext cx="11224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und   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62273" y="3967993"/>
            <a:ext cx="42659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ist</a:t>
            </a:r>
            <a:r>
              <a:rPr lang="en-US" sz="2400" dirty="0" smtClean="0"/>
              <a:t> die </a:t>
            </a:r>
            <a:r>
              <a:rPr lang="en-US" sz="2400" dirty="0" err="1" smtClean="0"/>
              <a:t>Ausgabe</a:t>
            </a:r>
            <a:r>
              <a:rPr lang="en-US" sz="2400" dirty="0" smtClean="0"/>
              <a:t> des </a:t>
            </a:r>
            <a:r>
              <a:rPr lang="en-US" sz="2400" dirty="0" err="1" smtClean="0"/>
              <a:t>Perzeptrons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4482324"/>
            <a:ext cx="64860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kleine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Konstante</a:t>
            </a:r>
            <a:r>
              <a:rPr lang="en-US" sz="2400" dirty="0" smtClean="0"/>
              <a:t> (</a:t>
            </a:r>
            <a:r>
              <a:rPr lang="en-US" sz="2400" dirty="0" err="1" smtClean="0"/>
              <a:t>z.B</a:t>
            </a:r>
            <a:r>
              <a:rPr lang="en-US" sz="2400" dirty="0" smtClean="0"/>
              <a:t>. 0,1): die </a:t>
            </a:r>
            <a:r>
              <a:rPr lang="en-US" sz="2400" dirty="0" err="1" smtClean="0"/>
              <a:t>Lernrate</a:t>
            </a:r>
            <a:r>
              <a:rPr lang="en-US" sz="2400" dirty="0" smtClean="0"/>
              <a:t>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2716" y="5148978"/>
            <a:ext cx="521809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Gewichte</a:t>
            </a:r>
            <a:r>
              <a:rPr lang="en-US" sz="2400" dirty="0" smtClean="0"/>
              <a:t> </a:t>
            </a:r>
            <a:r>
              <a:rPr lang="en-US" sz="2400" dirty="0" err="1" smtClean="0"/>
              <a:t>häufig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Verarbeitung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ganzen</a:t>
            </a:r>
            <a:r>
              <a:rPr lang="en-US" sz="2400" dirty="0" smtClean="0"/>
              <a:t> </a:t>
            </a:r>
            <a:r>
              <a:rPr lang="en-US" sz="2400" dirty="0" err="1" smtClean="0"/>
              <a:t>Datensatzes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2400" dirty="0" smtClean="0"/>
              <a:t> </a:t>
            </a:r>
            <a:r>
              <a:rPr lang="en-US" sz="2400" dirty="0" err="1" smtClean="0"/>
              <a:t>angepasst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77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smtClean="0"/>
              <a:t>Begründung </a:t>
            </a:r>
            <a:r>
              <a:rPr lang="de-DE" altLang="x-none" smtClean="0"/>
              <a:t>für die Delta-Regel</a:t>
            </a:r>
            <a:endParaRPr lang="en-US" altLang="x-none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/>
              <a:t>Idee: minimiere den quadratischen Fehler</a:t>
            </a:r>
          </a:p>
          <a:p>
            <a:pPr lvl="1"/>
            <a:r>
              <a:rPr lang="de-DE" altLang="x-none"/>
              <a:t>D Trainingsmenge</a:t>
            </a:r>
          </a:p>
          <a:p>
            <a:pPr lvl="1"/>
            <a:r>
              <a:rPr lang="de-DE" altLang="x-none"/>
              <a:t>t</a:t>
            </a:r>
            <a:r>
              <a:rPr lang="de-DE" altLang="x-none" baseline="-25000"/>
              <a:t>d</a:t>
            </a:r>
            <a:r>
              <a:rPr lang="de-DE" altLang="x-none"/>
              <a:t> Wert für d </a:t>
            </a:r>
            <a:r>
              <a:rPr lang="de-DE" altLang="x-none">
                <a:sym typeface="Symbol" charset="2"/>
              </a:rPr>
              <a:t> D</a:t>
            </a:r>
          </a:p>
          <a:p>
            <a:pPr lvl="1"/>
            <a:r>
              <a:rPr lang="de-DE" altLang="x-none">
                <a:sym typeface="Symbol" charset="2"/>
              </a:rPr>
              <a:t>o</a:t>
            </a:r>
            <a:r>
              <a:rPr lang="de-DE" altLang="x-none" baseline="-25000">
                <a:sym typeface="Symbol" charset="2"/>
              </a:rPr>
              <a:t>d</a:t>
            </a:r>
            <a:r>
              <a:rPr lang="de-DE" altLang="x-none">
                <a:sym typeface="Symbol" charset="2"/>
              </a:rPr>
              <a:t> Ausgabe für d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657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de-DE" altLang="x-none"/>
              <a:t>Absteigender Gradient</a:t>
            </a:r>
            <a:endParaRPr lang="en-US" altLang="x-none"/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6934200" cy="5943600"/>
          </a:xfrm>
        </p:spPr>
      </p:pic>
    </p:spTree>
    <p:extLst>
      <p:ext uri="{BB962C8B-B14F-4D97-AF65-F5344CB8AC3E}">
        <p14:creationId xmlns:p14="http://schemas.microsoft.com/office/powerpoint/2010/main" val="15171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Gradient</a:t>
            </a:r>
            <a:endParaRPr lang="en-US" altLang="x-none"/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077200" cy="3810000"/>
          </a:xfrm>
        </p:spPr>
      </p:pic>
      <p:graphicFrame>
        <p:nvGraphicFramePr>
          <p:cNvPr id="7987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90800" y="5181600"/>
          <a:ext cx="3276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4" imgW="1295280" imgH="342720" progId="Equation.3">
                  <p:embed/>
                </p:oleObj>
              </mc:Choice>
              <mc:Fallback>
                <p:oleObj name="Equation" r:id="rId4" imgW="1295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3276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143000" y="5257800"/>
            <a:ext cx="146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x-none" sz="2400"/>
              <a:t>Damit:</a:t>
            </a:r>
            <a:endParaRPr lang="en-US" altLang="x-none" sz="2400"/>
          </a:p>
        </p:txBody>
      </p:sp>
    </p:spTree>
    <p:extLst>
      <p:ext uri="{BB962C8B-B14F-4D97-AF65-F5344CB8AC3E}">
        <p14:creationId xmlns:p14="http://schemas.microsoft.com/office/powerpoint/2010/main" val="2271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Algorithmus</a:t>
            </a:r>
            <a:endParaRPr lang="en-US" altLang="x-none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x-none" sz="2400"/>
              <a:t>Jedes Trainingsbeispiel sein ein Paar	</a:t>
            </a:r>
          </a:p>
          <a:p>
            <a:pPr lvl="1">
              <a:lnSpc>
                <a:spcPct val="90000"/>
              </a:lnSpc>
            </a:pPr>
            <a:r>
              <a:rPr lang="de-DE" altLang="x-none" sz="2000"/>
              <a:t>     ist Inputvektor</a:t>
            </a:r>
          </a:p>
          <a:p>
            <a:pPr lvl="1">
              <a:lnSpc>
                <a:spcPct val="90000"/>
              </a:lnSpc>
            </a:pPr>
            <a:r>
              <a:rPr lang="de-DE" altLang="x-none" sz="2000"/>
              <a:t>t ist der Zielwert</a:t>
            </a:r>
          </a:p>
          <a:p>
            <a:pPr lvl="1">
              <a:lnSpc>
                <a:spcPct val="90000"/>
              </a:lnSpc>
            </a:pPr>
            <a:r>
              <a:rPr lang="de-DE" altLang="x-none" sz="2000">
                <a:sym typeface="Symbol" charset="2"/>
              </a:rPr>
              <a:t> ist die Lernrate</a:t>
            </a:r>
          </a:p>
          <a:p>
            <a:pPr>
              <a:lnSpc>
                <a:spcPct val="90000"/>
              </a:lnSpc>
            </a:pPr>
            <a:r>
              <a:rPr lang="de-DE" altLang="x-none" sz="2400">
                <a:sym typeface="Symbol" charset="2"/>
              </a:rPr>
              <a:t>Initialisiere jedes w</a:t>
            </a:r>
            <a:r>
              <a:rPr lang="de-DE" altLang="x-none" sz="2400" baseline="-25000">
                <a:sym typeface="Symbol" charset="2"/>
              </a:rPr>
              <a:t>i</a:t>
            </a:r>
            <a:r>
              <a:rPr lang="de-DE" altLang="x-none" sz="2400">
                <a:sym typeface="Symbol" charset="2"/>
              </a:rPr>
              <a:t> zu einem beliebigen, kleinen Wert</a:t>
            </a:r>
          </a:p>
          <a:p>
            <a:pPr>
              <a:lnSpc>
                <a:spcPct val="90000"/>
              </a:lnSpc>
            </a:pPr>
            <a:r>
              <a:rPr lang="de-DE" altLang="x-none" sz="2400">
                <a:sym typeface="Symbol" charset="2"/>
              </a:rPr>
              <a:t>Bis die Abbruchbedingung erfüllt ist:</a:t>
            </a:r>
          </a:p>
          <a:p>
            <a:pPr lvl="1">
              <a:lnSpc>
                <a:spcPct val="90000"/>
              </a:lnSpc>
            </a:pPr>
            <a:r>
              <a:rPr lang="de-DE" altLang="x-none" sz="2000">
                <a:sym typeface="Symbol" charset="2"/>
              </a:rPr>
              <a:t>Initialisiere jedes w</a:t>
            </a:r>
            <a:r>
              <a:rPr lang="de-DE" altLang="x-none" sz="2000" baseline="-25000">
                <a:sym typeface="Symbol" charset="2"/>
              </a:rPr>
              <a:t>i</a:t>
            </a:r>
            <a:r>
              <a:rPr lang="de-DE" altLang="x-none" sz="2000">
                <a:sym typeface="Symbol" charset="2"/>
              </a:rPr>
              <a:t> mit 0</a:t>
            </a:r>
          </a:p>
          <a:p>
            <a:pPr lvl="1">
              <a:lnSpc>
                <a:spcPct val="90000"/>
              </a:lnSpc>
            </a:pPr>
            <a:r>
              <a:rPr lang="de-DE" altLang="x-none" sz="2000">
                <a:sym typeface="Symbol" charset="2"/>
              </a:rPr>
              <a:t>Für jedes Trainingsbeispiel          </a:t>
            </a:r>
          </a:p>
          <a:p>
            <a:pPr lvl="2">
              <a:lnSpc>
                <a:spcPct val="90000"/>
              </a:lnSpc>
            </a:pPr>
            <a:r>
              <a:rPr lang="de-DE" altLang="x-none" sz="1800">
                <a:sym typeface="Symbol" charset="2"/>
              </a:rPr>
              <a:t>Berechne o</a:t>
            </a:r>
            <a:r>
              <a:rPr lang="de-DE" altLang="x-none" sz="1800" baseline="-25000">
                <a:sym typeface="Symbol" charset="2"/>
              </a:rPr>
              <a:t>t</a:t>
            </a:r>
          </a:p>
          <a:p>
            <a:pPr lvl="2">
              <a:lnSpc>
                <a:spcPct val="90000"/>
              </a:lnSpc>
            </a:pPr>
            <a:r>
              <a:rPr lang="de-DE" altLang="x-none" sz="1800">
                <a:sym typeface="Symbol" charset="2"/>
              </a:rPr>
              <a:t>Für jedes Gewicht w</a:t>
            </a:r>
            <a:r>
              <a:rPr lang="de-DE" altLang="x-none" sz="1800" baseline="-25000">
                <a:sym typeface="Symbol" charset="2"/>
              </a:rPr>
              <a:t>i</a:t>
            </a:r>
            <a:r>
              <a:rPr lang="de-DE" altLang="x-none" sz="1800">
                <a:sym typeface="Symbol" charset="2"/>
              </a:rPr>
              <a:t>:</a:t>
            </a:r>
            <a:r>
              <a:rPr lang="de-DE" altLang="x-none" sz="1800" baseline="-25000">
                <a:sym typeface="Symbol" charset="2"/>
              </a:rPr>
              <a:t> </a:t>
            </a:r>
            <a:r>
              <a:rPr lang="de-DE" altLang="x-none" sz="1800">
                <a:sym typeface="Symbol" charset="2"/>
              </a:rPr>
              <a:t>w</a:t>
            </a:r>
            <a:r>
              <a:rPr lang="de-DE" altLang="x-none" sz="1800" baseline="-25000">
                <a:sym typeface="Symbol" charset="2"/>
              </a:rPr>
              <a:t>i</a:t>
            </a:r>
            <a:r>
              <a:rPr lang="de-DE" altLang="x-none" sz="1800">
                <a:sym typeface="Symbol" charset="2"/>
              </a:rPr>
              <a:t> </a:t>
            </a:r>
            <a:r>
              <a:rPr lang="de-DE" altLang="x-none" sz="1800">
                <a:ea typeface="Arial" charset="0"/>
                <a:cs typeface="Arial" charset="0"/>
                <a:sym typeface="Symbol" charset="2"/>
              </a:rPr>
              <a:t>← </a:t>
            </a:r>
            <a:r>
              <a:rPr lang="de-DE" altLang="x-none" sz="1800">
                <a:sym typeface="Symbol" charset="2"/>
              </a:rPr>
              <a:t>w</a:t>
            </a:r>
            <a:r>
              <a:rPr lang="de-DE" altLang="x-none" sz="1800" baseline="-25000">
                <a:sym typeface="Symbol" charset="2"/>
              </a:rPr>
              <a:t>i</a:t>
            </a:r>
            <a:r>
              <a:rPr lang="de-DE" altLang="x-none" sz="1800">
                <a:sym typeface="Symbol" charset="2"/>
              </a:rPr>
              <a:t> + (t – o</a:t>
            </a:r>
            <a:r>
              <a:rPr lang="de-DE" altLang="x-none" sz="1800" baseline="-25000">
                <a:sym typeface="Symbol" charset="2"/>
              </a:rPr>
              <a:t>t</a:t>
            </a:r>
            <a:r>
              <a:rPr lang="de-DE" altLang="x-none" sz="1800">
                <a:sym typeface="Symbol" charset="2"/>
              </a:rPr>
              <a:t>)x</a:t>
            </a:r>
            <a:r>
              <a:rPr lang="de-DE" altLang="x-none" sz="1800" baseline="-25000">
                <a:sym typeface="Symbol" charset="2"/>
              </a:rPr>
              <a:t>i</a:t>
            </a:r>
          </a:p>
          <a:p>
            <a:pPr lvl="1">
              <a:lnSpc>
                <a:spcPct val="90000"/>
              </a:lnSpc>
            </a:pPr>
            <a:r>
              <a:rPr lang="de-DE" altLang="x-none" sz="2000">
                <a:sym typeface="Symbol" charset="2"/>
              </a:rPr>
              <a:t>Für jedes w</a:t>
            </a:r>
            <a:r>
              <a:rPr lang="de-DE" altLang="x-none" sz="2000" baseline="-25000">
                <a:sym typeface="Symbol" charset="2"/>
              </a:rPr>
              <a:t>i</a:t>
            </a:r>
            <a:r>
              <a:rPr lang="de-DE" altLang="x-none" sz="2000">
                <a:sym typeface="Symbol" charset="2"/>
              </a:rPr>
              <a:t>: w</a:t>
            </a:r>
            <a:r>
              <a:rPr lang="de-DE" altLang="x-none" sz="2000" baseline="-25000">
                <a:sym typeface="Symbol" charset="2"/>
              </a:rPr>
              <a:t>i</a:t>
            </a:r>
            <a:r>
              <a:rPr lang="de-DE" altLang="x-none" sz="2000">
                <a:sym typeface="Symbol" charset="2"/>
              </a:rPr>
              <a:t> </a:t>
            </a:r>
            <a:r>
              <a:rPr lang="de-DE" altLang="x-none" sz="2000">
                <a:ea typeface="Arial" charset="0"/>
                <a:cs typeface="Arial" charset="0"/>
                <a:sym typeface="Symbol" charset="2"/>
              </a:rPr>
              <a:t>← </a:t>
            </a:r>
            <a:r>
              <a:rPr lang="de-DE" altLang="x-none" sz="2000">
                <a:sym typeface="Symbol" charset="2"/>
              </a:rPr>
              <a:t>w</a:t>
            </a:r>
            <a:r>
              <a:rPr lang="de-DE" altLang="x-none" sz="2000" baseline="-25000">
                <a:sym typeface="Symbol" charset="2"/>
              </a:rPr>
              <a:t>i</a:t>
            </a:r>
            <a:r>
              <a:rPr lang="de-DE" altLang="x-none" sz="2000">
                <a:ea typeface="Arial" charset="0"/>
                <a:cs typeface="Arial" charset="0"/>
                <a:sym typeface="Symbol" charset="2"/>
              </a:rPr>
              <a:t> + </a:t>
            </a:r>
            <a:r>
              <a:rPr lang="de-DE" altLang="x-none" sz="2000">
                <a:sym typeface="Symbol" charset="2"/>
              </a:rPr>
              <a:t>w</a:t>
            </a:r>
            <a:r>
              <a:rPr lang="de-DE" altLang="x-none" sz="2000" baseline="-25000">
                <a:sym typeface="Symbol" charset="2"/>
              </a:rPr>
              <a:t>i</a:t>
            </a:r>
            <a:r>
              <a:rPr lang="de-DE" altLang="x-none" sz="2000">
                <a:sym typeface="Symbol" charset="2"/>
              </a:rPr>
              <a:t> </a:t>
            </a:r>
            <a:endParaRPr lang="de-DE" altLang="x-none" sz="2000" baseline="-25000">
              <a:sym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x-none" sz="2000">
                <a:sym typeface="Symbol" charset="2"/>
              </a:rPr>
              <a:t>	</a:t>
            </a:r>
          </a:p>
          <a:p>
            <a:pPr lvl="2">
              <a:lnSpc>
                <a:spcPct val="90000"/>
              </a:lnSpc>
            </a:pPr>
            <a:endParaRPr lang="de-DE" altLang="x-none" sz="1800">
              <a:sym typeface="Symbol" charset="2"/>
            </a:endParaRPr>
          </a:p>
        </p:txBody>
      </p:sp>
      <p:graphicFrame>
        <p:nvGraphicFramePr>
          <p:cNvPr id="8090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96000" y="1600200"/>
          <a:ext cx="68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3" imgW="342720" imgH="253800" progId="Equation.3">
                  <p:embed/>
                </p:oleObj>
              </mc:Choice>
              <mc:Fallback>
                <p:oleObj name="Equation" r:id="rId3" imgW="342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00200"/>
                        <a:ext cx="685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95400" y="1981200"/>
          <a:ext cx="27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273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4495800" y="4038600"/>
          <a:ext cx="68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7" imgW="342720" imgH="253800" progId="Equation.3">
                  <p:embed/>
                </p:oleObj>
              </mc:Choice>
              <mc:Fallback>
                <p:oleObj name="Equation" r:id="rId7" imgW="342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685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3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953" r="5574" b="24001"/>
          <a:stretch>
            <a:fillRect/>
          </a:stretch>
        </p:blipFill>
        <p:spPr bwMode="auto">
          <a:xfrm>
            <a:off x="476250" y="-110406"/>
            <a:ext cx="8031163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592" y="37742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</a:rPr>
              <a:t>D. Hebb: The organization of behavior. A neuropsychological theory. Erlbaum Books, Mahwah, N.J., </a:t>
            </a:r>
            <a:r>
              <a:rPr lang="en-US" sz="1200" b="1" dirty="0">
                <a:solidFill>
                  <a:srgbClr val="FF0000"/>
                </a:solidFill>
              </a:rPr>
              <a:t>1949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3356992"/>
            <a:ext cx="79816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Schon</a:t>
            </a:r>
            <a:r>
              <a:rPr lang="en-US" sz="2400" dirty="0" smtClean="0"/>
              <a:t> </a:t>
            </a:r>
            <a:r>
              <a:rPr lang="en-US" sz="2400" dirty="0" err="1" smtClean="0"/>
              <a:t>früher</a:t>
            </a:r>
            <a:r>
              <a:rPr lang="en-US" sz="2400" dirty="0" smtClean="0"/>
              <a:t> </a:t>
            </a:r>
            <a:r>
              <a:rPr lang="en-US" sz="2400" dirty="0" err="1" smtClean="0"/>
              <a:t>untersucht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 smtClean="0"/>
              <a:t>Netzwerke</a:t>
            </a:r>
            <a:r>
              <a:rPr lang="en-US" sz="2400" dirty="0" smtClean="0"/>
              <a:t> </a:t>
            </a:r>
            <a:r>
              <a:rPr lang="en-US" sz="2400" dirty="0" err="1" smtClean="0"/>
              <a:t>daher</a:t>
            </a:r>
            <a:r>
              <a:rPr lang="en-US" sz="2400" dirty="0" smtClean="0"/>
              <a:t> von </a:t>
            </a:r>
            <a:r>
              <a:rPr lang="en-US" sz="2400" dirty="0" err="1" smtClean="0"/>
              <a:t>manchen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künstliche</a:t>
            </a:r>
            <a:r>
              <a:rPr lang="en-US" sz="2400" dirty="0" smtClean="0"/>
              <a:t> </a:t>
            </a:r>
            <a:r>
              <a:rPr lang="en-US" sz="2400" dirty="0" err="1" smtClean="0"/>
              <a:t>neuronale</a:t>
            </a:r>
            <a:r>
              <a:rPr lang="en-US" sz="2400" dirty="0" smtClean="0"/>
              <a:t> </a:t>
            </a:r>
            <a:r>
              <a:rPr lang="en-US" sz="2400" dirty="0" err="1" smtClean="0"/>
              <a:t>Netze</a:t>
            </a:r>
            <a:r>
              <a:rPr lang="en-US" sz="2400" dirty="0" smtClean="0"/>
              <a:t> </a:t>
            </a:r>
            <a:r>
              <a:rPr lang="en-US" sz="2400" dirty="0" err="1" smtClean="0"/>
              <a:t>bezeichnet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Später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mehrschichtige</a:t>
            </a:r>
            <a:r>
              <a:rPr lang="en-US" sz="2400" dirty="0" smtClean="0"/>
              <a:t> </a:t>
            </a:r>
            <a:r>
              <a:rPr lang="en-US" sz="2400" dirty="0" err="1" smtClean="0"/>
              <a:t>Netze</a:t>
            </a:r>
            <a:r>
              <a:rPr lang="en-US" sz="2400" dirty="0" smtClean="0"/>
              <a:t> </a:t>
            </a:r>
            <a:r>
              <a:rPr lang="en-US" sz="2400" dirty="0" err="1" smtClean="0"/>
              <a:t>erweitert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err="1" smtClean="0"/>
              <a:t>Fehlerrückführung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</a:t>
            </a:r>
            <a:r>
              <a:rPr lang="en-US" sz="2400" dirty="0" err="1" smtClean="0"/>
              <a:t>mehrere</a:t>
            </a:r>
            <a:r>
              <a:rPr lang="en-US" sz="2400" dirty="0" smtClean="0"/>
              <a:t> </a:t>
            </a:r>
            <a:r>
              <a:rPr lang="en-US" sz="2400" dirty="0" err="1" smtClean="0"/>
              <a:t>Ebenen</a:t>
            </a:r>
            <a:r>
              <a:rPr lang="en-US" sz="2400" dirty="0" smtClean="0"/>
              <a:t> (Backpropagation)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-387424"/>
            <a:ext cx="507382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Perzeptron-Lernregel</a:t>
            </a:r>
            <a:r>
              <a:rPr lang="en-US" sz="3600" dirty="0" smtClean="0"/>
              <a:t>      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71418" y="1470187"/>
            <a:ext cx="67249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zeigen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der </a:t>
            </a:r>
            <a:r>
              <a:rPr lang="en-US" sz="2400" dirty="0" err="1" smtClean="0"/>
              <a:t>Vorgang</a:t>
            </a:r>
            <a:r>
              <a:rPr lang="en-US" sz="2400" dirty="0" smtClean="0"/>
              <a:t> </a:t>
            </a:r>
            <a:r>
              <a:rPr lang="en-US" sz="2400" dirty="0" err="1" smtClean="0"/>
              <a:t>konvergiert</a:t>
            </a:r>
            <a:r>
              <a:rPr lang="en-US" sz="2400" dirty="0" smtClean="0"/>
              <a:t>, </a:t>
            </a:r>
            <a:r>
              <a:rPr lang="mr-IN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27572" y="2023459"/>
            <a:ext cx="573266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... wenn die Daten linear </a:t>
            </a:r>
            <a:r>
              <a:rPr lang="de-DE" sz="2400" dirty="0" err="1" smtClean="0"/>
              <a:t>separierbar</a:t>
            </a:r>
            <a:r>
              <a:rPr lang="de-DE" sz="2400" dirty="0" smtClean="0"/>
              <a:t> sind</a:t>
            </a:r>
            <a:endParaRPr lang="de-DE" sz="2400" dirty="0"/>
          </a:p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... und 𝜂 genügend klein gewählt wird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80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+mn-lt"/>
                <a:cs typeface="Arial" charset="0"/>
              </a:rPr>
              <a:t>Perspektive</a:t>
            </a:r>
            <a:r>
              <a:rPr lang="en-GB" dirty="0" smtClean="0">
                <a:latin typeface="+mn-lt"/>
                <a:cs typeface="Arial" charset="0"/>
              </a:rPr>
              <a:t> der </a:t>
            </a:r>
            <a:r>
              <a:rPr lang="en-GB" dirty="0" err="1" smtClean="0">
                <a:latin typeface="+mn-lt"/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52051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Zufällige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Initialgewichte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Verwenden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einer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Trainingsinstanz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/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Anpassung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 der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805" r="7043" b="10109"/>
          <a:stretch>
            <a:fillRect/>
          </a:stretch>
        </p:blipFill>
        <p:spPr bwMode="auto">
          <a:xfrm>
            <a:off x="1173163" y="116632"/>
            <a:ext cx="6334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51712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264356"/>
            <a:ext cx="5288632" cy="1188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252942"/>
            <a:ext cx="2376264" cy="2464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3402190"/>
            <a:ext cx="1160512" cy="458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-315416"/>
            <a:ext cx="734528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Entscheidungslinie</a:t>
            </a:r>
            <a:r>
              <a:rPr lang="en-US" sz="3600" dirty="0" smtClean="0"/>
              <a:t> </a:t>
            </a:r>
            <a:r>
              <a:rPr lang="en-US" sz="3600" dirty="0" err="1" smtClean="0"/>
              <a:t>eines</a:t>
            </a:r>
            <a:r>
              <a:rPr lang="en-US" sz="3600" dirty="0" smtClean="0"/>
              <a:t> </a:t>
            </a:r>
            <a:r>
              <a:rPr lang="en-US" sz="3600" dirty="0" err="1" smtClean="0"/>
              <a:t>Perzeptrons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9346" y="3884715"/>
            <a:ext cx="5476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Repräsentiert</a:t>
            </a:r>
            <a:r>
              <a:rPr lang="en-US" sz="2400" dirty="0" smtClean="0"/>
              <a:t> </a:t>
            </a:r>
            <a:r>
              <a:rPr lang="en-US" sz="2400" dirty="0" err="1" smtClean="0"/>
              <a:t>lineare</a:t>
            </a:r>
            <a:r>
              <a:rPr lang="en-US" sz="2400" dirty="0" smtClean="0"/>
              <a:t> </a:t>
            </a:r>
            <a:r>
              <a:rPr lang="en-US" sz="2400" dirty="0" err="1" smtClean="0"/>
              <a:t>Funktion</a:t>
            </a:r>
            <a:r>
              <a:rPr lang="en-US" sz="2400" dirty="0"/>
              <a:t> </a:t>
            </a:r>
            <a:r>
              <a:rPr lang="en-US" sz="2400" dirty="0" smtClean="0"/>
              <a:t>y = mx + b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3103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Was </a:t>
            </a:r>
            <a:r>
              <a:rPr lang="en-US" sz="2000" dirty="0" err="1" smtClean="0"/>
              <a:t>machen</a:t>
            </a:r>
            <a:r>
              <a:rPr lang="en-US" sz="2000" dirty="0" smtClean="0"/>
              <a:t> die </a:t>
            </a:r>
            <a:r>
              <a:rPr lang="en-US" sz="2000" dirty="0" err="1" smtClean="0"/>
              <a:t>Gewichte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1045" y="5264356"/>
            <a:ext cx="60612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Verallgemeinerung</a:t>
            </a:r>
            <a:r>
              <a:rPr lang="en-US" sz="2400" dirty="0" smtClean="0"/>
              <a:t> auf </a:t>
            </a:r>
            <a:r>
              <a:rPr lang="en-US" sz="2400" dirty="0" err="1" smtClean="0"/>
              <a:t>Entscheidungsebenen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376264" y="6013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rgbClr val="190CFF"/>
                </a:solidFill>
                <a:latin typeface="Helvetica" charset="0"/>
              </a:rPr>
              <a:t>Vgl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.: Warren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McCulloch und William Pitts: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A logical calculus </a:t>
            </a:r>
            <a:r>
              <a:rPr lang="en-US" sz="1200" i="1" dirty="0" smtClean="0">
                <a:solidFill>
                  <a:srgbClr val="190CFF"/>
                </a:solidFill>
                <a:latin typeface="Helvetica" charset="0"/>
              </a:rPr>
              <a:t/>
            </a:r>
            <a:br>
              <a:rPr lang="en-US" sz="1200" i="1" dirty="0" smtClean="0">
                <a:solidFill>
                  <a:srgbClr val="190CFF"/>
                </a:solidFill>
                <a:latin typeface="Helvetica" charset="0"/>
              </a:rPr>
            </a:br>
            <a:r>
              <a:rPr lang="en-US" sz="1200" i="1" dirty="0" smtClean="0">
                <a:solidFill>
                  <a:srgbClr val="190CFF"/>
                </a:solidFill>
                <a:latin typeface="Helvetica" charset="0"/>
              </a:rPr>
              <a:t>of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the ideas immanent in nervous activity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In: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Bulletin of Mathematical Biophysics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Bd.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5,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S.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115–133,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1943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1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66932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Und </a:t>
            </a:r>
            <a:r>
              <a:rPr lang="en-GB" sz="2400" b="1" dirty="0" err="1" smtClean="0">
                <a:solidFill>
                  <a:schemeClr val="bg1"/>
                </a:solidFill>
                <a:latin typeface="+mn-lt"/>
              </a:rPr>
              <a:t>schließlich</a:t>
            </a:r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….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3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787900" y="1339750"/>
            <a:ext cx="3960813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11188" y="1339750"/>
            <a:ext cx="3960812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27088" y="5011638"/>
            <a:ext cx="38877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viele Trainingsbeispiele</a:t>
            </a:r>
            <a:r>
              <a:rPr lang="de-DE" altLang="en-US" sz="180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das Netz hat „auswendig gelernt“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32363" y="5011638"/>
            <a:ext cx="32400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wenig Trainingsbeispiele</a:t>
            </a:r>
            <a:r>
              <a:rPr lang="de-DE" altLang="en-US" sz="18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 keine richtige Klassifikation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7543" y="241484"/>
            <a:ext cx="8281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3200" dirty="0" smtClean="0">
                <a:solidFill>
                  <a:schemeClr val="tx1"/>
                </a:solidFill>
              </a:rPr>
              <a:t>Fehler bei einer ungeeigneten Trainingsmenge</a:t>
            </a:r>
            <a:endParaRPr lang="de-DE" altLang="en-US" sz="3200" dirty="0">
              <a:solidFill>
                <a:schemeClr val="tx1"/>
              </a:solidFill>
            </a:endParaRP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213"/>
            <a:ext cx="3457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59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smtClean="0">
                <a:solidFill>
                  <a:srgbClr val="190CFF"/>
                </a:solidFill>
              </a:rPr>
              <a:t>© Stefan </a:t>
            </a:r>
            <a:r>
              <a:rPr lang="de-DE" altLang="en-US" sz="1400">
                <a:solidFill>
                  <a:srgbClr val="190CFF"/>
                </a:solidFill>
              </a:rPr>
              <a:t>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772400" cy="1143000"/>
          </a:xfrm>
        </p:spPr>
        <p:txBody>
          <a:bodyPr/>
          <a:lstStyle/>
          <a:p>
            <a:r>
              <a:rPr lang="en-GB" dirty="0" err="1" smtClean="0">
                <a:latin typeface="+mn-lt"/>
                <a:cs typeface="Arial" charset="0"/>
              </a:rPr>
              <a:t>Einsicht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0048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en-GB" sz="2400" dirty="0" err="1" smtClean="0"/>
              <a:t>Gewichtsanpassungsverfahren</a:t>
            </a:r>
            <a:r>
              <a:rPr lang="en-GB" sz="2400" dirty="0" smtClean="0"/>
              <a:t> </a:t>
            </a:r>
            <a:r>
              <a:rPr lang="en-GB" sz="2400" dirty="0" err="1" smtClean="0"/>
              <a:t>für</a:t>
            </a:r>
            <a:r>
              <a:rPr lang="en-GB" sz="2400" dirty="0" smtClean="0"/>
              <a:t> </a:t>
            </a:r>
            <a:r>
              <a:rPr lang="en-GB" sz="2400" dirty="0" err="1" smtClean="0"/>
              <a:t>Netze</a:t>
            </a:r>
            <a:r>
              <a:rPr lang="en-GB" sz="2400" dirty="0" smtClean="0"/>
              <a:t> </a:t>
            </a:r>
            <a:r>
              <a:rPr lang="en-GB" sz="2400" dirty="0" err="1" smtClean="0"/>
              <a:t>sind</a:t>
            </a:r>
            <a:r>
              <a:rPr lang="en-GB" sz="2400" dirty="0" smtClean="0"/>
              <a:t> </a:t>
            </a:r>
            <a:r>
              <a:rPr lang="en-GB" sz="2400" dirty="0" err="1" smtClean="0"/>
              <a:t>dumm</a:t>
            </a:r>
            <a:endParaRPr lang="en-GB" sz="2400" dirty="0" smtClean="0">
              <a:ea typeface="+mn-ea"/>
            </a:endParaRPr>
          </a:p>
          <a:p>
            <a:pPr>
              <a:defRPr/>
            </a:pPr>
            <a:endParaRPr lang="en-GB" sz="2400" dirty="0" smtClean="0">
              <a:ea typeface="+mn-ea"/>
            </a:endParaRPr>
          </a:p>
          <a:p>
            <a:pPr>
              <a:defRPr/>
            </a:pPr>
            <a:r>
              <a:rPr lang="en-GB" sz="2400" dirty="0" err="1" smtClean="0"/>
              <a:t>Tausende</a:t>
            </a:r>
            <a:r>
              <a:rPr lang="en-GB" sz="2400" dirty="0" smtClean="0"/>
              <a:t> von </a:t>
            </a:r>
            <a:r>
              <a:rPr lang="en-GB" sz="2400" dirty="0" err="1" smtClean="0"/>
              <a:t>kleinen</a:t>
            </a:r>
            <a:r>
              <a:rPr lang="en-GB" sz="2400" dirty="0" smtClean="0"/>
              <a:t> </a:t>
            </a:r>
            <a:r>
              <a:rPr lang="en-GB" sz="2400" dirty="0" err="1" smtClean="0"/>
              <a:t>Anpassungen</a:t>
            </a:r>
            <a:r>
              <a:rPr lang="en-GB" sz="2400" dirty="0" smtClean="0"/>
              <a:t>, </a:t>
            </a:r>
            <a:r>
              <a:rPr lang="en-GB" sz="2400" dirty="0" err="1" smtClean="0"/>
              <a:t>jede</a:t>
            </a:r>
            <a:r>
              <a:rPr lang="en-GB" sz="2400" dirty="0" smtClean="0"/>
              <a:t> </a:t>
            </a:r>
            <a:r>
              <a:rPr lang="en-GB" sz="2400" dirty="0" err="1" smtClean="0"/>
              <a:t>macht</a:t>
            </a:r>
            <a:r>
              <a:rPr lang="en-GB" sz="2400" dirty="0" smtClean="0"/>
              <a:t> das </a:t>
            </a:r>
            <a:r>
              <a:rPr lang="en-GB" sz="2400" dirty="0" err="1" smtClean="0"/>
              <a:t>Netz</a:t>
            </a:r>
            <a:r>
              <a:rPr lang="en-GB" sz="2400" dirty="0" smtClean="0"/>
              <a:t> </a:t>
            </a:r>
            <a:r>
              <a:rPr lang="en-GB" sz="2400" dirty="0" err="1" smtClean="0"/>
              <a:t>besser</a:t>
            </a:r>
            <a:r>
              <a:rPr lang="en-GB" sz="2400" dirty="0" smtClean="0"/>
              <a:t> </a:t>
            </a:r>
            <a:r>
              <a:rPr lang="en-GB" sz="2400" dirty="0" err="1" smtClean="0"/>
              <a:t>für</a:t>
            </a:r>
            <a:r>
              <a:rPr lang="en-GB" sz="2400" dirty="0" smtClean="0"/>
              <a:t> die </a:t>
            </a:r>
            <a:r>
              <a:rPr lang="en-GB" sz="2400" dirty="0" err="1" smtClean="0"/>
              <a:t>letzte</a:t>
            </a:r>
            <a:r>
              <a:rPr lang="en-GB" sz="2400" dirty="0" smtClean="0"/>
              <a:t> </a:t>
            </a:r>
            <a:r>
              <a:rPr lang="en-GB" sz="2400" dirty="0" err="1" smtClean="0"/>
              <a:t>Eingabe</a:t>
            </a:r>
            <a:r>
              <a:rPr lang="en-GB" sz="2400" dirty="0" smtClean="0"/>
              <a:t>, </a:t>
            </a:r>
            <a:r>
              <a:rPr lang="en-GB" sz="2400" dirty="0" err="1" smtClean="0"/>
              <a:t>aber</a:t>
            </a:r>
            <a:r>
              <a:rPr lang="en-GB" sz="2400" dirty="0" smtClean="0"/>
              <a:t> </a:t>
            </a:r>
            <a:r>
              <a:rPr lang="en-GB" sz="2400" dirty="0" err="1" smtClean="0"/>
              <a:t>vielleicht</a:t>
            </a:r>
            <a:r>
              <a:rPr lang="en-GB" sz="2400" dirty="0" smtClean="0"/>
              <a:t> </a:t>
            </a:r>
            <a:r>
              <a:rPr lang="en-GB" sz="2400" dirty="0" err="1" smtClean="0"/>
              <a:t>schlechter</a:t>
            </a:r>
            <a:r>
              <a:rPr lang="en-GB" sz="2400" dirty="0" smtClean="0"/>
              <a:t> </a:t>
            </a:r>
            <a:r>
              <a:rPr lang="en-GB" sz="2400" dirty="0" err="1" smtClean="0"/>
              <a:t>für</a:t>
            </a:r>
            <a:r>
              <a:rPr lang="en-GB" sz="2400" dirty="0" smtClean="0"/>
              <a:t> </a:t>
            </a:r>
            <a:r>
              <a:rPr lang="en-GB" sz="2400" dirty="0" err="1" smtClean="0"/>
              <a:t>frühere</a:t>
            </a:r>
            <a:r>
              <a:rPr lang="en-GB" sz="2400" dirty="0" smtClean="0"/>
              <a:t> </a:t>
            </a:r>
            <a:r>
              <a:rPr lang="en-GB" sz="2400" dirty="0" err="1" smtClean="0"/>
              <a:t>Eingaben</a:t>
            </a:r>
            <a:endParaRPr lang="en-GB" sz="2400" dirty="0" smtClean="0">
              <a:ea typeface="+mn-ea"/>
            </a:endParaRPr>
          </a:p>
          <a:p>
            <a:pPr>
              <a:defRPr/>
            </a:pPr>
            <a:endParaRPr lang="en-GB" sz="2400" dirty="0" smtClean="0">
              <a:ea typeface="+mn-ea"/>
            </a:endParaRPr>
          </a:p>
          <a:p>
            <a:pPr>
              <a:defRPr/>
            </a:pPr>
            <a:r>
              <a:rPr lang="en-GB" sz="2400" dirty="0" smtClean="0">
                <a:ea typeface="+mn-ea"/>
              </a:rPr>
              <a:t>Aber, </a:t>
            </a:r>
            <a:r>
              <a:rPr lang="en-GB" sz="2400" dirty="0" err="1" smtClean="0">
                <a:ea typeface="+mn-ea"/>
              </a:rPr>
              <a:t>durch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verdammtes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Glück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kommt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einen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Funktion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heraus</a:t>
            </a:r>
            <a:r>
              <a:rPr lang="en-GB" sz="2400" dirty="0" smtClean="0">
                <a:ea typeface="+mn-ea"/>
              </a:rPr>
              <a:t>, die gut </a:t>
            </a:r>
            <a:r>
              <a:rPr lang="en-GB" sz="2400" dirty="0" err="1" smtClean="0">
                <a:ea typeface="+mn-ea"/>
              </a:rPr>
              <a:t>genug</a:t>
            </a:r>
            <a:r>
              <a:rPr lang="en-GB" sz="2400" dirty="0" smtClean="0">
                <a:ea typeface="+mn-ea"/>
              </a:rPr>
              <a:t> in </a:t>
            </a:r>
            <a:r>
              <a:rPr lang="en-GB" sz="2400" dirty="0" err="1" smtClean="0">
                <a:ea typeface="+mn-ea"/>
              </a:rPr>
              <a:t>Anwendungen</a:t>
            </a:r>
            <a:r>
              <a:rPr lang="en-GB" sz="2400" dirty="0" smtClean="0">
                <a:ea typeface="+mn-ea"/>
              </a:rPr>
              <a:t> </a:t>
            </a:r>
            <a:r>
              <a:rPr lang="en-GB" sz="2400" dirty="0" err="1" smtClean="0">
                <a:ea typeface="+mn-ea"/>
              </a:rPr>
              <a:t>funktioniert</a:t>
            </a:r>
            <a:endParaRPr lang="en-GB" sz="2400" dirty="0" smtClean="0">
              <a:ea typeface="+mn-ea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504215" y="638743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Unüberwachtes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Selbstorganisierende</a:t>
            </a:r>
            <a:r>
              <a:rPr lang="en-US" dirty="0" smtClean="0"/>
              <a:t> </a:t>
            </a:r>
            <a:r>
              <a:rPr lang="en-US" dirty="0" err="1" smtClean="0"/>
              <a:t>Netze</a:t>
            </a:r>
            <a:endParaRPr lang="en-US" dirty="0" smtClean="0"/>
          </a:p>
          <a:p>
            <a:r>
              <a:rPr lang="en-US" dirty="0" err="1" smtClean="0"/>
              <a:t>Prinzip</a:t>
            </a:r>
            <a:r>
              <a:rPr lang="en-US" dirty="0" smtClean="0"/>
              <a:t> der </a:t>
            </a:r>
            <a:r>
              <a:rPr lang="en-US" dirty="0" err="1" smtClean="0"/>
              <a:t>lateralen</a:t>
            </a:r>
            <a:r>
              <a:rPr lang="en-US" dirty="0" smtClean="0"/>
              <a:t> </a:t>
            </a:r>
            <a:r>
              <a:rPr lang="en-US" dirty="0" err="1"/>
              <a:t>Hemmung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Vollständige</a:t>
            </a:r>
            <a:r>
              <a:rPr lang="en-US" dirty="0" smtClean="0"/>
              <a:t> </a:t>
            </a:r>
            <a:r>
              <a:rPr lang="en-US" dirty="0" err="1" smtClean="0"/>
              <a:t>Verbindung</a:t>
            </a:r>
            <a:r>
              <a:rPr lang="en-US" dirty="0" smtClean="0"/>
              <a:t> der </a:t>
            </a:r>
            <a:r>
              <a:rPr lang="en-US" dirty="0" err="1" smtClean="0"/>
              <a:t>Knoten</a:t>
            </a:r>
            <a:r>
              <a:rPr lang="en-US" dirty="0" smtClean="0"/>
              <a:t> 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Schicht</a:t>
            </a:r>
            <a:endParaRPr lang="en-US" dirty="0" smtClean="0"/>
          </a:p>
          <a:p>
            <a:r>
              <a:rPr lang="en-US" dirty="0" err="1" smtClean="0"/>
              <a:t>Automatische</a:t>
            </a:r>
            <a:r>
              <a:rPr lang="en-US" dirty="0" smtClean="0"/>
              <a:t> </a:t>
            </a:r>
            <a:r>
              <a:rPr lang="en-US" dirty="0" err="1" smtClean="0"/>
              <a:t>Bestimmung</a:t>
            </a:r>
            <a:r>
              <a:rPr lang="en-US" dirty="0" smtClean="0"/>
              <a:t> von </a:t>
            </a:r>
            <a:br>
              <a:rPr lang="en-US" dirty="0" smtClean="0"/>
            </a:br>
            <a:r>
              <a:rPr lang="en-US" dirty="0" err="1" smtClean="0"/>
              <a:t>charakterisierenden</a:t>
            </a:r>
            <a:r>
              <a:rPr lang="en-US" dirty="0" smtClean="0"/>
              <a:t> </a:t>
            </a:r>
            <a:r>
              <a:rPr lang="en-US" dirty="0" err="1" smtClean="0"/>
              <a:t>Merkmalen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204864" y="6122913"/>
            <a:ext cx="47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+mn-lt"/>
              </a:rPr>
              <a:t>Kohonen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</a:t>
            </a:r>
            <a:r>
              <a:rPr lang="en-US" sz="1200" dirty="0" err="1" smtClean="0">
                <a:solidFill>
                  <a:srgbClr val="190CFF"/>
                </a:solidFill>
                <a:latin typeface="+mn-lt"/>
              </a:rPr>
              <a:t>Teuvo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. Self-Organized 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Formation of Topologically Correct Feature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Maps,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 </a:t>
            </a:r>
            <a:r>
              <a:rPr lang="en-US" sz="1200" i="1" dirty="0" smtClean="0">
                <a:solidFill>
                  <a:srgbClr val="190CFF"/>
                </a:solidFill>
                <a:latin typeface="+mn-lt"/>
              </a:rPr>
              <a:t>Biological </a:t>
            </a:r>
            <a:r>
              <a:rPr lang="en-US" sz="1200" i="1" dirty="0">
                <a:solidFill>
                  <a:srgbClr val="190CFF"/>
                </a:solidFill>
                <a:latin typeface="+mn-lt"/>
              </a:rPr>
              <a:t>Cybernetics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</a:t>
            </a:r>
            <a:r>
              <a:rPr lang="en-US" sz="1200" b="1" dirty="0">
                <a:solidFill>
                  <a:srgbClr val="190CFF"/>
                </a:solidFill>
                <a:latin typeface="+mn-lt"/>
              </a:rPr>
              <a:t>43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 (1):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59–69,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1982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4864" y="5661248"/>
            <a:ext cx="47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+mn-lt"/>
              </a:rPr>
              <a:t>Von der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Malsburg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Christoph., Self-organization 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of orientation sensitive cells in the striate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cortex. </a:t>
            </a:r>
            <a:r>
              <a:rPr lang="en-US" sz="1200" i="1" dirty="0" err="1">
                <a:solidFill>
                  <a:srgbClr val="190CFF"/>
                </a:solidFill>
                <a:latin typeface="+mn-lt"/>
              </a:rPr>
              <a:t>Kybernetik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</a:t>
            </a:r>
            <a:r>
              <a:rPr lang="en-US" sz="1200" b="1" dirty="0">
                <a:solidFill>
                  <a:srgbClr val="190CFF"/>
                </a:solidFill>
                <a:latin typeface="+mn-lt"/>
              </a:rPr>
              <a:t>14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: </a:t>
            </a:r>
            <a:r>
              <a:rPr lang="en-US" sz="1200" dirty="0" smtClean="0">
                <a:solidFill>
                  <a:srgbClr val="190CFF"/>
                </a:solidFill>
                <a:latin typeface="+mn-lt"/>
              </a:rPr>
              <a:t>85–100,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67944" y="6433591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190CFF"/>
                </a:solidFill>
              </a:rPr>
              <a:t>Wikipedia</a:t>
            </a:r>
            <a:endParaRPr lang="en-US" sz="140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067944" y="6433591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190CFF"/>
                </a:solidFill>
              </a:rPr>
              <a:t>Wikipedia</a:t>
            </a:r>
            <a:endParaRPr lang="en-US" sz="1400">
              <a:solidFill>
                <a:srgbClr val="190C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Selbstorganisation</a:t>
            </a:r>
            <a:r>
              <a:rPr lang="en-US" dirty="0" smtClean="0"/>
              <a:t> (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Kohonen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Kartierung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>
                <a:latin typeface="+mn-lt"/>
              </a:rPr>
              <a:pPr>
                <a:defRPr/>
              </a:pPr>
              <a:t>47</a:t>
            </a:fld>
            <a:endParaRPr lang="de-DE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3900" y="1843088"/>
            <a:ext cx="7924800" cy="4419600"/>
            <a:chOff x="723900" y="1843088"/>
            <a:chExt cx="7924800" cy="4419600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924300" y="5805488"/>
              <a:ext cx="3048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2247900" y="1843088"/>
              <a:ext cx="4648200" cy="1371600"/>
            </a:xfrm>
            <a:prstGeom prst="parallelogram">
              <a:avLst>
                <a:gd name="adj" fmla="val 84722"/>
              </a:avLst>
            </a:prstGeom>
            <a:noFill/>
            <a:ln w="28575">
              <a:solidFill>
                <a:srgbClr val="008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endParaRPr lang="en-US" altLang="en-US" b="0">
                <a:latin typeface="+mn-lt"/>
              </a:endParaRPr>
            </a:p>
          </p:txBody>
        </p:sp>
        <p:sp>
          <p:nvSpPr>
            <p:cNvPr id="8" name="Oval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765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9" name="Oval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101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AAAA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0" name="Oval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385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1" name="Oval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9243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2" name="Oval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101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3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95900" y="41290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 altLang="en-US" b="0">
                <a:latin typeface="+mn-lt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143500" y="3443288"/>
              <a:ext cx="28130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 err="1" smtClean="0">
                  <a:latin typeface="+mn-lt"/>
                </a:rPr>
                <a:t>Gewinnendes</a:t>
              </a:r>
              <a:r>
                <a:rPr lang="en-US" altLang="en-US" sz="2000" b="0" dirty="0" smtClean="0">
                  <a:latin typeface="+mn-lt"/>
                </a:rPr>
                <a:t> Neuron</a:t>
              </a:r>
              <a:endParaRPr lang="en-US" altLang="en-US" sz="3200" b="0" dirty="0">
                <a:latin typeface="+mn-lt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4991100" y="2986088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714500" y="2681288"/>
              <a:ext cx="990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endParaRPr lang="en-US" altLang="en-US" b="0" i="1">
                <a:latin typeface="+mn-lt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2552700" y="2986088"/>
              <a:ext cx="381000" cy="1143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381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1066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1752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 flipV="1">
              <a:off x="2933700" y="2986088"/>
              <a:ext cx="24384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247900" y="2986088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790700" y="2224088"/>
              <a:ext cx="1143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 err="1" smtClean="0">
                  <a:latin typeface="+mn-lt"/>
                </a:rPr>
                <a:t>Knoten</a:t>
              </a:r>
              <a:r>
                <a:rPr lang="en-US" altLang="en-US" sz="2000" b="0" dirty="0" smtClean="0">
                  <a:latin typeface="+mn-lt"/>
                </a:rPr>
                <a:t> </a:t>
              </a:r>
              <a:r>
                <a:rPr lang="en-US" altLang="en-US" sz="2000" b="0" i="1" dirty="0" err="1">
                  <a:latin typeface="+mn-lt"/>
                </a:rPr>
                <a:t>i</a:t>
              </a: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476500" y="2452688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247900" y="4510088"/>
              <a:ext cx="350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2247900" y="428148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5753100" y="4205288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790700" y="4586288"/>
              <a:ext cx="1295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723900" y="4967288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 err="1" smtClean="0">
                  <a:latin typeface="+mn-lt"/>
                </a:rPr>
                <a:t>Eingabevektor</a:t>
              </a:r>
              <a:r>
                <a:rPr lang="en-US" altLang="en-US" sz="2000" b="0" dirty="0" smtClean="0">
                  <a:latin typeface="+mn-lt"/>
                </a:rPr>
                <a:t> </a:t>
              </a:r>
              <a:r>
                <a:rPr lang="en-US" altLang="en-US" sz="2000" b="0" i="1" dirty="0" smtClean="0">
                  <a:latin typeface="+mn-lt"/>
                </a:rPr>
                <a:t>X</a:t>
              </a:r>
              <a:endParaRPr lang="en-US" altLang="en-US" sz="2800" b="0" dirty="0">
                <a:latin typeface="+mn-lt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3162300" y="5043488"/>
              <a:ext cx="36576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>
                  <a:latin typeface="+mn-lt"/>
                </a:rPr>
                <a:t>=[</a:t>
              </a: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 baseline="-25000">
                  <a:latin typeface="+mn-lt"/>
                </a:rPr>
                <a:t>1</a:t>
              </a:r>
              <a:r>
                <a:rPr lang="en-US" altLang="en-US" b="0">
                  <a:latin typeface="+mn-lt"/>
                </a:rPr>
                <a:t>,</a:t>
              </a: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 baseline="-25000">
                  <a:latin typeface="+mn-lt"/>
                </a:rPr>
                <a:t>2</a:t>
              </a:r>
              <a:r>
                <a:rPr lang="en-US" altLang="en-US" b="0">
                  <a:latin typeface="+mn-lt"/>
                </a:rPr>
                <a:t>,…</a:t>
              </a:r>
              <a:r>
                <a:rPr lang="en-US" altLang="en-US" b="0" i="1">
                  <a:latin typeface="+mn-lt"/>
                </a:rPr>
                <a:t>x</a:t>
              </a:r>
              <a:r>
                <a:rPr lang="en-US" altLang="en-US" b="0" baseline="-25000">
                  <a:latin typeface="+mn-lt"/>
                </a:rPr>
                <a:t>n</a:t>
              </a:r>
              <a:r>
                <a:rPr lang="en-US" altLang="en-US" b="0">
                  <a:latin typeface="+mn-lt"/>
                </a:rPr>
                <a:t>] </a:t>
              </a:r>
              <a:r>
                <a:rPr lang="en-US" altLang="en-US" b="0">
                  <a:latin typeface="+mn-lt"/>
                  <a:sym typeface="Symbol" charset="2"/>
                </a:rPr>
                <a:t> R</a:t>
              </a:r>
              <a:r>
                <a:rPr lang="en-US" altLang="en-US" b="0" i="1" baseline="30000">
                  <a:latin typeface="+mn-lt"/>
                  <a:sym typeface="Symbol" charset="2"/>
                </a:rPr>
                <a:t>n</a:t>
              </a:r>
              <a:endParaRPr lang="en-US" altLang="en-US" b="0">
                <a:latin typeface="+mn-lt"/>
                <a:sym typeface="Symbol" charset="2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b="0" i="1">
                  <a:latin typeface="+mn-lt"/>
                  <a:sym typeface="Symbol" charset="2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r>
                <a:rPr lang="en-US" altLang="en-US" b="0" i="1">
                  <a:latin typeface="+mn-lt"/>
                </a:rPr>
                <a:t>=</a:t>
              </a:r>
              <a:r>
                <a:rPr lang="en-US" altLang="en-US" b="0">
                  <a:latin typeface="+mn-lt"/>
                </a:rPr>
                <a:t>[</a:t>
              </a: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r>
                <a:rPr lang="en-US" altLang="en-US" b="0" baseline="-25000">
                  <a:latin typeface="+mn-lt"/>
                </a:rPr>
                <a:t>1</a:t>
              </a:r>
              <a:r>
                <a:rPr lang="en-US" altLang="en-US" b="0">
                  <a:latin typeface="+mn-lt"/>
                </a:rPr>
                <a:t>,</a:t>
              </a: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</a:t>
              </a:r>
              <a:r>
                <a:rPr lang="en-US" altLang="en-US" b="0" baseline="-25000">
                  <a:latin typeface="+mn-lt"/>
                </a:rPr>
                <a:t>2</a:t>
              </a:r>
              <a:r>
                <a:rPr lang="en-US" altLang="en-US" b="0">
                  <a:latin typeface="+mn-lt"/>
                </a:rPr>
                <a:t>,…,</a:t>
              </a:r>
              <a:r>
                <a:rPr lang="en-US" altLang="en-US" b="0" i="1">
                  <a:latin typeface="+mn-lt"/>
                </a:rPr>
                <a:t>w</a:t>
              </a:r>
              <a:r>
                <a:rPr lang="en-US" altLang="en-US" b="0" i="1" baseline="-25000">
                  <a:latin typeface="+mn-lt"/>
                </a:rPr>
                <a:t>in</a:t>
              </a:r>
              <a:r>
                <a:rPr lang="en-US" altLang="en-US" b="0">
                  <a:latin typeface="+mn-lt"/>
                </a:rPr>
                <a:t>] </a:t>
              </a:r>
              <a:r>
                <a:rPr lang="en-US" altLang="en-US" b="0">
                  <a:latin typeface="+mn-lt"/>
                  <a:sym typeface="Symbol" charset="2"/>
                </a:rPr>
                <a:t> R</a:t>
              </a:r>
              <a:r>
                <a:rPr lang="en-US" altLang="en-US" b="0" i="1" baseline="30000">
                  <a:latin typeface="+mn-lt"/>
                  <a:sym typeface="Symbol" charset="2"/>
                </a:rPr>
                <a:t>n</a:t>
              </a:r>
              <a:r>
                <a:rPr lang="en-US" altLang="en-US" b="0">
                  <a:latin typeface="+mn-lt"/>
                </a:rPr>
                <a:t> </a:t>
              </a:r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6210300" y="2681288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6743700" y="2452688"/>
              <a:ext cx="1905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Kohonen</a:t>
              </a:r>
              <a:r>
                <a:rPr lang="en-US" sz="20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-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Ebene</a:t>
              </a:r>
              <a:endParaRPr lang="en-US" dirty="0">
                <a:latin typeface="+mn-lt"/>
              </a:endParaRPr>
            </a:p>
          </p:txBody>
        </p:sp>
        <p:sp>
          <p:nvSpPr>
            <p:cNvPr id="33" name="Oval 3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433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4" name="Oval 3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623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5" name="Oval 3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575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6" name="Oval 3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053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7" name="Oval 3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005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8" name="Oval 3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57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39" name="Oval 3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959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0" name="Oval 3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911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1" name="Oval 4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829300" y="2376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2" name="Oval 4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448300" y="2757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43" name="Oval 4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134100" y="1995488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2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Hopfield-</a:t>
            </a:r>
            <a:r>
              <a:rPr lang="en-US" dirty="0" err="1" smtClean="0"/>
              <a:t>Netze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Verwendung</a:t>
            </a:r>
            <a:r>
              <a:rPr lang="en-US" dirty="0" smtClean="0"/>
              <a:t> von </a:t>
            </a:r>
            <a:r>
              <a:rPr lang="en-US" dirty="0" err="1" smtClean="0"/>
              <a:t>Rückkopplungen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Adaption</a:t>
            </a:r>
          </a:p>
          <a:p>
            <a:r>
              <a:rPr lang="en-US" dirty="0" err="1" smtClean="0"/>
              <a:t>Synchrone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asynchrone</a:t>
            </a:r>
            <a:r>
              <a:rPr lang="en-US" dirty="0" smtClean="0"/>
              <a:t> </a:t>
            </a:r>
            <a:r>
              <a:rPr lang="en-US" dirty="0" err="1" smtClean="0"/>
              <a:t>Änderung</a:t>
            </a:r>
            <a:endParaRPr lang="en-US" dirty="0" smtClean="0"/>
          </a:p>
          <a:p>
            <a:r>
              <a:rPr lang="en-US" dirty="0" err="1" smtClean="0"/>
              <a:t>Verallgemeinerte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Hebbsche</a:t>
            </a:r>
            <a:r>
              <a:rPr lang="en-US" dirty="0" smtClean="0"/>
              <a:t> </a:t>
            </a:r>
            <a:r>
              <a:rPr lang="en-US" dirty="0" err="1" smtClean="0"/>
              <a:t>Lernregel</a:t>
            </a:r>
            <a:endParaRPr lang="en-US" dirty="0" smtClean="0"/>
          </a:p>
          <a:p>
            <a:r>
              <a:rPr lang="en-US" dirty="0" err="1" smtClean="0"/>
              <a:t>Anwendung</a:t>
            </a:r>
            <a:r>
              <a:rPr lang="en-US" dirty="0" smtClean="0"/>
              <a:t>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zur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Rauschreduzierung</a:t>
            </a:r>
            <a:endParaRPr lang="en-US" dirty="0" smtClean="0"/>
          </a:p>
          <a:p>
            <a:r>
              <a:rPr lang="en-US" dirty="0" err="1" smtClean="0"/>
              <a:t>Beziehungen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statistischen</a:t>
            </a:r>
            <a:r>
              <a:rPr lang="en-US" dirty="0" smtClean="0"/>
              <a:t> </a:t>
            </a:r>
            <a:r>
              <a:rPr lang="en-US" dirty="0" err="1" smtClean="0"/>
              <a:t>Mechanik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39" y="2379490"/>
            <a:ext cx="3746944" cy="39038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6834" y="5412128"/>
            <a:ext cx="926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 smtClean="0">
                <a:solidFill>
                  <a:srgbClr val="190CFF"/>
                </a:solidFill>
              </a:rPr>
              <a:t>Wikipedia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54523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J. J. Hopfield,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Neural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networks and physical systems with emergent collective computational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abilities,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Proceedings of the National Academy of Sciences of the USA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vol. 79 no. 8 pp. 2554–2558, April </a:t>
            </a:r>
            <a:r>
              <a:rPr lang="en-US" sz="1200" b="1" dirty="0" smtClean="0">
                <a:solidFill>
                  <a:srgbClr val="FF0000"/>
                </a:solidFill>
                <a:latin typeface="Helvetica" charset="0"/>
              </a:rPr>
              <a:t>1982</a:t>
            </a:r>
            <a:endParaRPr lang="en-US" sz="12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Berechnungsaufwand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Immens</a:t>
            </a:r>
            <a:endParaRPr lang="en-US" dirty="0"/>
          </a:p>
          <a:p>
            <a:pPr lvl="1"/>
            <a:r>
              <a:rPr lang="en-US" dirty="0" err="1" smtClean="0"/>
              <a:t>Lernrate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wählen</a:t>
            </a:r>
            <a:r>
              <a:rPr lang="en-US" dirty="0" smtClean="0"/>
              <a:t>, um </a:t>
            </a:r>
            <a:r>
              <a:rPr lang="en-US" dirty="0" err="1" smtClean="0"/>
              <a:t>Konvergenz</a:t>
            </a:r>
            <a:r>
              <a:rPr lang="en-US" dirty="0" smtClean="0"/>
              <a:t> </a:t>
            </a:r>
            <a:r>
              <a:rPr lang="en-US" dirty="0" err="1" smtClean="0"/>
              <a:t>sicherzustellen</a:t>
            </a:r>
            <a:endParaRPr lang="en-US" dirty="0" smtClean="0"/>
          </a:p>
          <a:p>
            <a:r>
              <a:rPr lang="en-US" dirty="0" err="1" smtClean="0"/>
              <a:t>Insbesondere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Problem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mehrschichtigen</a:t>
            </a:r>
            <a:r>
              <a:rPr lang="en-US" dirty="0" smtClean="0"/>
              <a:t> </a:t>
            </a:r>
            <a:r>
              <a:rPr lang="en-US" dirty="0" err="1" smtClean="0"/>
              <a:t>Netzen</a:t>
            </a:r>
            <a:endParaRPr lang="en-US" dirty="0" smtClean="0"/>
          </a:p>
          <a:p>
            <a:pPr lvl="1"/>
            <a:r>
              <a:rPr lang="en-US" dirty="0" err="1" smtClean="0"/>
              <a:t>Gradienten</a:t>
            </a:r>
            <a:r>
              <a:rPr lang="en-US" dirty="0" smtClean="0"/>
              <a:t> 𝛥</a:t>
            </a:r>
            <a:r>
              <a:rPr lang="en-US" i="1" dirty="0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Fehlerrückführung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Schichten</a:t>
            </a:r>
            <a:r>
              <a:rPr lang="en-US" dirty="0" smtClean="0"/>
              <a:t> </a:t>
            </a:r>
            <a:r>
              <a:rPr lang="en-US" dirty="0" err="1" smtClean="0"/>
              <a:t>hinweg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endParaRPr lang="en-US" dirty="0" smtClean="0"/>
          </a:p>
          <a:p>
            <a:pPr lvl="1"/>
            <a:r>
              <a:rPr lang="en-US" dirty="0" err="1" smtClean="0"/>
              <a:t>Konvergenz</a:t>
            </a:r>
            <a:r>
              <a:rPr lang="en-US" dirty="0" smtClean="0"/>
              <a:t> </a:t>
            </a:r>
            <a:r>
              <a:rPr lang="en-US" dirty="0" err="1" smtClean="0"/>
              <a:t>erfolgt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langsam</a:t>
            </a:r>
            <a:endParaRPr lang="en-US" dirty="0" smtClean="0"/>
          </a:p>
          <a:p>
            <a:r>
              <a:rPr lang="en-US" dirty="0" err="1" smtClean="0"/>
              <a:t>Heutzutage</a:t>
            </a:r>
            <a:r>
              <a:rPr lang="en-US" dirty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GPU-</a:t>
            </a:r>
            <a:r>
              <a:rPr lang="en-US" dirty="0" err="1" smtClean="0"/>
              <a:t>Technik</a:t>
            </a:r>
            <a:r>
              <a:rPr lang="en-US" dirty="0" smtClean="0"/>
              <a:t> </a:t>
            </a:r>
            <a:r>
              <a:rPr lang="en-US" dirty="0" err="1" smtClean="0"/>
              <a:t>praxisnahe</a:t>
            </a:r>
            <a:r>
              <a:rPr lang="en-US" dirty="0" smtClean="0"/>
              <a:t> </a:t>
            </a:r>
            <a:r>
              <a:rPr lang="en-US" dirty="0" err="1" smtClean="0"/>
              <a:t>Anwendung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 (</a:t>
            </a:r>
            <a:r>
              <a:rPr lang="en-US" dirty="0" err="1" smtClean="0"/>
              <a:t>sofern</a:t>
            </a:r>
            <a:r>
              <a:rPr lang="en-US" dirty="0" smtClean="0"/>
              <a:t> </a:t>
            </a:r>
            <a:r>
              <a:rPr lang="en-US" dirty="0" err="1" smtClean="0"/>
              <a:t>genügend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vorhanden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827"/>
            <a:ext cx="8226425" cy="923925"/>
          </a:xfrm>
        </p:spPr>
        <p:txBody>
          <a:bodyPr/>
          <a:lstStyle/>
          <a:p>
            <a:r>
              <a:rPr lang="de-DE" altLang="en-US" sz="3200" dirty="0">
                <a:latin typeface="Myriad Pro" charset="0"/>
                <a:ea typeface="Myriad Pro" charset="0"/>
                <a:cs typeface="Myriad Pro" charset="0"/>
              </a:rPr>
              <a:t>Ein </a:t>
            </a:r>
            <a:r>
              <a:rPr lang="de-DE" altLang="en-US" sz="3200" dirty="0" smtClean="0">
                <a:latin typeface="Myriad Pro" charset="0"/>
                <a:ea typeface="Myriad Pro" charset="0"/>
                <a:cs typeface="Myriad Pro" charset="0"/>
              </a:rPr>
              <a:t>Anwendungsbeispiel</a:t>
            </a:r>
            <a:endParaRPr lang="de-DE" altLang="en-US" sz="32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117773"/>
            <a:ext cx="36004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1. </a:t>
            </a:r>
          </a:p>
          <a:p>
            <a:pPr>
              <a:spcBef>
                <a:spcPct val="50000"/>
              </a:spcBef>
            </a:pP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Das 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folgende </a:t>
            </a: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Netz 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soll Ziffern von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9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erkennen. Dafür wird zunächst das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Eingabefeld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in 8x15 Elemente aufgeteilt:</a:t>
            </a:r>
          </a:p>
        </p:txBody>
      </p:sp>
      <p:pic>
        <p:nvPicPr>
          <p:cNvPr id="99335" name="Picture 7" descr="pet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89436"/>
            <a:ext cx="244792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72000" y="1117773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2.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Die geschriebene Ziffer wird in eine Folge von Nullen und Einsen umgewandelt, wobei </a:t>
            </a:r>
            <a:r>
              <a:rPr lang="de-DE" altLang="en-US" sz="1800" i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0</a:t>
            </a: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leere und </a:t>
            </a:r>
            <a:r>
              <a:rPr lang="de-DE" altLang="en-US" sz="1800" i="1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</a:t>
            </a:r>
            <a:r>
              <a:rPr lang="de-DE" altLang="en-US"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übermalte Rasterpunkte steht:</a:t>
            </a:r>
          </a:p>
        </p:txBody>
      </p:sp>
      <p:pic>
        <p:nvPicPr>
          <p:cNvPr id="99339" name="Picture 11" descr="petry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89436"/>
            <a:ext cx="29527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petry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324008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755650" y="4724400"/>
            <a:ext cx="36718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3.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Nach erfolgreichem Training schafft es das abgebildete </a:t>
            </a: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Netz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, geschriebene Ziffern zu erkennen und diese als </a:t>
            </a:r>
            <a:r>
              <a:rPr lang="de-DE" altLang="en-US" dirty="0" smtClean="0">
                <a:ea typeface="Myriad Pro" charset="0"/>
                <a:cs typeface="Myriad Pro" charset="0"/>
              </a:rPr>
              <a:t>Ausgabe </a:t>
            </a:r>
            <a:r>
              <a:rPr lang="de-DE" altLang="en-US" sz="1800" i="1" dirty="0" err="1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y</a:t>
            </a:r>
            <a:r>
              <a:rPr lang="de-DE" altLang="en-US" sz="1800" dirty="0" smtClean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auszugeben</a:t>
            </a:r>
            <a:endParaRPr lang="de-DE" altLang="en-US" sz="1800" dirty="0">
              <a:solidFill>
                <a:schemeClr val="tx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993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de-DE" sz="3600" smtClean="0">
                <a:latin typeface="+mn-lt"/>
                <a:ea typeface="ＭＳ Ｐゴシック" charset="0"/>
                <a:cs typeface="ＭＳ Ｐゴシック" charset="0"/>
              </a:rPr>
              <a:t>Repräsentation </a:t>
            </a:r>
            <a:r>
              <a:rPr lang="de-DE" sz="3600" dirty="0" smtClean="0">
                <a:latin typeface="+mn-lt"/>
                <a:ea typeface="ＭＳ Ｐゴシック" charset="0"/>
                <a:cs typeface="ＭＳ Ｐゴシック" charset="0"/>
              </a:rPr>
              <a:t>von Funktionen</a:t>
            </a:r>
            <a:endParaRPr lang="de-DE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760"/>
            <a:ext cx="8229600" cy="47452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 smtClean="0">
                <a:ea typeface="ＭＳ Ｐゴシック" charset="0"/>
              </a:rPr>
              <a:t>Ein-Ebenen-Netzwerke</a:t>
            </a:r>
            <a:r>
              <a:rPr lang="en-US" sz="2800" dirty="0" smtClean="0">
                <a:ea typeface="ＭＳ Ｐゴシック" charset="0"/>
              </a:rPr>
              <a:t> (</a:t>
            </a:r>
            <a:r>
              <a:rPr lang="en-US" sz="2800" dirty="0" err="1" smtClean="0">
                <a:ea typeface="ＭＳ Ｐゴシック" charset="0"/>
              </a:rPr>
              <a:t>Perzeptrons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sz="2000" dirty="0" err="1" smtClean="0">
                <a:ea typeface="ＭＳ Ｐゴシック" charset="0"/>
              </a:rPr>
              <a:t>Perzeptron-Lernregel</a:t>
            </a:r>
            <a:r>
              <a:rPr lang="en-US" sz="2000" dirty="0" smtClean="0">
                <a:ea typeface="ＭＳ Ｐゴシック" charset="0"/>
              </a:rPr>
              <a:t> (</a:t>
            </a:r>
            <a:r>
              <a:rPr lang="en-US" sz="2000" dirty="0" err="1" smtClean="0">
                <a:ea typeface="ＭＳ Ｐゴシック" charset="0"/>
              </a:rPr>
              <a:t>Hebbsche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Lernregel</a:t>
            </a:r>
            <a:r>
              <a:rPr lang="en-US" sz="2000" dirty="0" smtClean="0">
                <a:ea typeface="ＭＳ Ｐゴシック" charset="0"/>
              </a:rPr>
              <a:t>)</a:t>
            </a:r>
            <a:endParaRPr lang="en-US" sz="2000" dirty="0">
              <a:ea typeface="ＭＳ Ｐゴシック" charset="0"/>
            </a:endParaRPr>
          </a:p>
          <a:p>
            <a:pPr lvl="1" eaLnBrk="1" hangingPunct="1"/>
            <a:r>
              <a:rPr lang="en-US" sz="2000" dirty="0" err="1" smtClean="0">
                <a:ea typeface="ＭＳ Ｐゴシック" charset="0"/>
              </a:rPr>
              <a:t>Leicht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zu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trainieren</a:t>
            </a:r>
            <a:endParaRPr lang="en-US" sz="20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 smtClean="0">
                <a:ea typeface="ＭＳ Ｐゴシック" charset="0"/>
              </a:rPr>
              <a:t>Schnelle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Konvergenz</a:t>
            </a:r>
            <a:r>
              <a:rPr lang="en-US" sz="1800" dirty="0" smtClean="0">
                <a:ea typeface="ＭＳ Ｐゴシック" charset="0"/>
              </a:rPr>
              <a:t>, </a:t>
            </a:r>
            <a:r>
              <a:rPr lang="en-US" sz="1800" dirty="0" err="1" smtClean="0">
                <a:ea typeface="ＭＳ Ｐゴシック" charset="0"/>
              </a:rPr>
              <a:t>wenige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Daten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benötigt</a:t>
            </a:r>
            <a:endParaRPr lang="en-US" sz="1800" dirty="0">
              <a:ea typeface="ＭＳ Ｐゴシック" charset="0"/>
            </a:endParaRPr>
          </a:p>
          <a:p>
            <a:pPr lvl="1" eaLnBrk="1" hangingPunct="1"/>
            <a:r>
              <a:rPr lang="en-US" sz="2000" dirty="0" err="1" smtClean="0">
                <a:ea typeface="ＭＳ Ｐゴシック" charset="0"/>
              </a:rPr>
              <a:t>Kann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keine</a:t>
            </a:r>
            <a:r>
              <a:rPr lang="en-US" sz="2000" dirty="0" smtClean="0">
                <a:ea typeface="ＭＳ Ｐゴシック" charset="0"/>
              </a:rPr>
              <a:t> "</a:t>
            </a:r>
            <a:r>
              <a:rPr lang="en-US" sz="2000" dirty="0" err="1" smtClean="0">
                <a:ea typeface="ＭＳ Ｐゴシック" charset="0"/>
              </a:rPr>
              <a:t>komplexen</a:t>
            </a:r>
            <a:r>
              <a:rPr lang="en-US" sz="2000" dirty="0" smtClean="0">
                <a:ea typeface="ＭＳ Ｐゴシック" charset="0"/>
              </a:rPr>
              <a:t>" </a:t>
            </a:r>
            <a:r>
              <a:rPr lang="en-US" sz="2000" dirty="0" err="1" smtClean="0">
                <a:ea typeface="ＭＳ Ｐゴシック" charset="0"/>
              </a:rPr>
              <a:t>Funktionen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lernen</a:t>
            </a:r>
            <a:endParaRPr lang="en-US" sz="2000" dirty="0" smtClean="0">
              <a:ea typeface="ＭＳ Ｐゴシック" charset="0"/>
            </a:endParaRPr>
          </a:p>
          <a:p>
            <a:r>
              <a:rPr lang="en-US" sz="2800" dirty="0" err="1" smtClean="0">
                <a:ea typeface="ＭＳ Ｐゴシック" charset="0"/>
              </a:rPr>
              <a:t>Mehrebenen-Netwerke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000" dirty="0" err="1" smtClean="0">
                <a:ea typeface="ＭＳ Ｐゴシック" charset="0"/>
              </a:rPr>
              <a:t>Lernregel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Rückpropagierung</a:t>
            </a:r>
            <a:r>
              <a:rPr lang="en-US" sz="2000" dirty="0" smtClean="0">
                <a:ea typeface="ＭＳ Ｐゴシック" charset="0"/>
              </a:rPr>
              <a:t> (Backpropagation)</a:t>
            </a:r>
          </a:p>
          <a:p>
            <a:pPr lvl="1"/>
            <a:r>
              <a:rPr lang="en-US" sz="2000" dirty="0" err="1" smtClean="0">
                <a:ea typeface="ＭＳ Ｐゴシック" charset="0"/>
              </a:rPr>
              <a:t>Aufwendig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zu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trainieren</a:t>
            </a:r>
            <a:endParaRPr lang="en-US" sz="2000" dirty="0" smtClean="0">
              <a:ea typeface="ＭＳ Ｐゴシック" charset="0"/>
            </a:endParaRPr>
          </a:p>
          <a:p>
            <a:pPr lvl="2"/>
            <a:r>
              <a:rPr lang="en-US" sz="1800" dirty="0" err="1" smtClean="0">
                <a:ea typeface="ＭＳ Ｐゴシック" charset="0"/>
              </a:rPr>
              <a:t>Langsame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Konvergenz</a:t>
            </a:r>
            <a:r>
              <a:rPr lang="en-US" sz="1800" dirty="0" smtClean="0">
                <a:ea typeface="ＭＳ Ｐゴシック" charset="0"/>
              </a:rPr>
              <a:t>, </a:t>
            </a:r>
            <a:r>
              <a:rPr lang="en-US" sz="1800" dirty="0" err="1" smtClean="0">
                <a:ea typeface="ＭＳ Ｐゴシック" charset="0"/>
              </a:rPr>
              <a:t>viele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Daten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 err="1" smtClean="0">
                <a:ea typeface="ＭＳ Ｐゴシック" charset="0"/>
              </a:rPr>
              <a:t>benötigt</a:t>
            </a:r>
            <a:endParaRPr lang="en-US" sz="1800" dirty="0" smtClean="0">
              <a:ea typeface="ＭＳ Ｐゴシック" charset="0"/>
            </a:endParaRPr>
          </a:p>
          <a:p>
            <a:r>
              <a:rPr lang="en-US" sz="2800" dirty="0" err="1" smtClean="0">
                <a:ea typeface="ＭＳ Ｐゴシック" charset="0"/>
              </a:rPr>
              <a:t>Wird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später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behandelt</a:t>
            </a:r>
            <a:r>
              <a:rPr lang="en-US" sz="2800" dirty="0" smtClean="0">
                <a:ea typeface="ＭＳ Ｐゴシック" charset="0"/>
              </a:rPr>
              <a:t>: </a:t>
            </a:r>
          </a:p>
          <a:p>
            <a:pPr lvl="1"/>
            <a:r>
              <a:rPr lang="en-US" sz="2000" dirty="0" err="1" smtClean="0">
                <a:ea typeface="ＭＳ Ｐゴシック" charset="0"/>
              </a:rPr>
              <a:t>Rückkopplung</a:t>
            </a:r>
            <a:endParaRPr lang="en-US" sz="2000" dirty="0" smtClean="0">
              <a:ea typeface="ＭＳ Ｐゴシック" charset="0"/>
            </a:endParaRPr>
          </a:p>
          <a:p>
            <a:pPr lvl="1"/>
            <a:r>
              <a:rPr lang="en-US" sz="2000" dirty="0" err="1" smtClean="0">
                <a:ea typeface="ＭＳ Ｐゴシック" charset="0"/>
              </a:rPr>
              <a:t>Selbstorganisation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 smtClean="0">
                <a:ea typeface="ＭＳ Ｐゴシック" charset="0"/>
              </a:rPr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14277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/>
              <a:t>Geschichtlicher Überblick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319" y="1340768"/>
            <a:ext cx="5976937" cy="4824536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1943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McCulloch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smtClean="0">
                <a:solidFill>
                  <a:srgbClr val="190CFF"/>
                </a:solidFill>
              </a:rPr>
              <a:t>Pitts </a:t>
            </a:r>
            <a:r>
              <a:rPr lang="de-DE" altLang="en-US" sz="1800" dirty="0"/>
              <a:t>beschreiben und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            definieren </a:t>
            </a:r>
            <a:r>
              <a:rPr lang="de-DE" altLang="en-US" sz="1800" dirty="0"/>
              <a:t>eine Art erster </a:t>
            </a:r>
            <a:r>
              <a:rPr lang="de-DE" altLang="en-US" sz="1800" dirty="0" smtClean="0"/>
              <a:t>neuronaler Netzwerke</a:t>
            </a:r>
            <a:r>
              <a:rPr lang="de-DE" altLang="en-US" sz="1800" dirty="0"/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1949</a:t>
            </a:r>
            <a:r>
              <a:rPr lang="de-DE" altLang="en-US" sz="1800" i="1" dirty="0"/>
              <a:t>:</a:t>
            </a:r>
            <a:r>
              <a:rPr lang="de-DE" altLang="en-US" sz="1800" dirty="0"/>
              <a:t> Formulierung der </a:t>
            </a:r>
            <a:r>
              <a:rPr lang="de-DE" altLang="en-US" sz="1800" u="sng" dirty="0" err="1"/>
              <a:t>Hebb‘schen</a:t>
            </a:r>
            <a:r>
              <a:rPr lang="de-DE" altLang="en-US" sz="1800" u="sng" dirty="0"/>
              <a:t> Lernregel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/>
            </a:r>
            <a:br>
              <a:rPr lang="de-DE" altLang="en-US" sz="1800" dirty="0" smtClean="0"/>
            </a:br>
            <a:r>
              <a:rPr lang="de-DE" altLang="en-US" sz="1800" dirty="0" smtClean="0"/>
              <a:t>            (</a:t>
            </a:r>
            <a:r>
              <a:rPr lang="de-DE" altLang="en-US" sz="1800" dirty="0"/>
              <a:t>nach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Hebb</a:t>
            </a:r>
            <a:r>
              <a:rPr lang="de-DE" altLang="en-US" sz="1800"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 smtClean="0"/>
              <a:t>1957</a:t>
            </a:r>
            <a:r>
              <a:rPr lang="de-DE" altLang="en-US" sz="1800" i="1" dirty="0" smtClean="0"/>
              <a:t>:</a:t>
            </a:r>
            <a:r>
              <a:rPr lang="de-DE" altLang="en-US" sz="1800" dirty="0" smtClean="0"/>
              <a:t> </a:t>
            </a:r>
            <a:r>
              <a:rPr lang="de-DE" altLang="en-US" sz="1800" dirty="0"/>
              <a:t>Entwicklung des </a:t>
            </a:r>
            <a:r>
              <a:rPr lang="de-DE" altLang="en-US" sz="1800" u="sng" dirty="0" err="1"/>
              <a:t>Perzeptrons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>durch </a:t>
            </a:r>
            <a:r>
              <a:rPr lang="de-DE" altLang="en-US" sz="1800" dirty="0" smtClean="0">
                <a:solidFill>
                  <a:srgbClr val="190CFF"/>
                </a:solidFill>
              </a:rPr>
              <a:t>Rosenblatt</a:t>
            </a:r>
            <a:endParaRPr lang="de-DE" altLang="en-US" sz="1800" dirty="0">
              <a:solidFill>
                <a:srgbClr val="190CFF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1969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Minsky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Papert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untersuchen das </a:t>
            </a:r>
            <a:r>
              <a:rPr lang="de-DE" altLang="en-US" sz="1800" dirty="0" err="1"/>
              <a:t>Perzeptron</a:t>
            </a:r>
            <a:r>
              <a:rPr lang="de-DE" altLang="en-US" sz="1800" dirty="0"/>
              <a:t> mathematisch und zeigen dessen Grenzen, etwa beim </a:t>
            </a:r>
            <a:r>
              <a:rPr lang="de-DE" altLang="en-US" sz="1800" u="sng" dirty="0"/>
              <a:t>XOR-Problem</a:t>
            </a:r>
            <a:r>
              <a:rPr lang="de-DE" altLang="en-US" sz="1800" dirty="0"/>
              <a:t>, auf.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1982</a:t>
            </a:r>
            <a:r>
              <a:rPr lang="de-DE" altLang="en-US" sz="1800" i="1" dirty="0"/>
              <a:t>:</a:t>
            </a:r>
            <a:r>
              <a:rPr lang="de-DE" altLang="en-US" sz="1800" dirty="0"/>
              <a:t> Beschreibung der ersten </a:t>
            </a:r>
            <a:r>
              <a:rPr lang="de-DE" altLang="en-US" sz="1800" u="sng" dirty="0"/>
              <a:t>selbstorganisierenden Netze</a:t>
            </a:r>
            <a:r>
              <a:rPr lang="de-DE" altLang="en-US" sz="1800" dirty="0"/>
              <a:t> </a:t>
            </a:r>
            <a:r>
              <a:rPr lang="de-DE" altLang="en-US" sz="1800" dirty="0" smtClean="0"/>
              <a:t>(</a:t>
            </a:r>
            <a:r>
              <a:rPr lang="de-DE" altLang="en-US" sz="1800" i="1" dirty="0" smtClean="0"/>
              <a:t>nach </a:t>
            </a:r>
            <a:r>
              <a:rPr lang="de-DE" altLang="en-US" sz="1800" i="1" dirty="0" smtClean="0">
                <a:solidFill>
                  <a:srgbClr val="00B050"/>
                </a:solidFill>
              </a:rPr>
              <a:t>biologischem</a:t>
            </a:r>
            <a:r>
              <a:rPr lang="de-DE" altLang="en-US" sz="1800" i="1" dirty="0" smtClean="0"/>
              <a:t> Vorbild</a:t>
            </a:r>
            <a:r>
              <a:rPr lang="de-DE" altLang="en-US" sz="1800" dirty="0" smtClean="0"/>
              <a:t>) durch </a:t>
            </a:r>
            <a:r>
              <a:rPr lang="de-DE" altLang="en-US" sz="1800" dirty="0" smtClean="0">
                <a:solidFill>
                  <a:srgbClr val="190CFF"/>
                </a:solidFill>
              </a:rPr>
              <a:t>van der Malsburg </a:t>
            </a:r>
            <a:r>
              <a:rPr lang="de-DE" altLang="en-US" sz="1800" dirty="0" smtClean="0"/>
              <a:t>und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Kohonen</a:t>
            </a:r>
            <a:r>
              <a:rPr lang="de-DE" altLang="en-US" sz="1800" dirty="0" smtClean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smtClean="0"/>
              <a:t>eines </a:t>
            </a:r>
            <a:r>
              <a:rPr lang="de-DE" altLang="en-US" sz="1800" dirty="0"/>
              <a:t>richtungweisenden Artikels von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Hopfield</a:t>
            </a:r>
            <a:r>
              <a:rPr lang="de-DE" altLang="en-US" sz="1800" dirty="0"/>
              <a:t>, indem die ersten </a:t>
            </a:r>
            <a:r>
              <a:rPr lang="de-DE" altLang="en-US" sz="1800" u="sng" dirty="0" err="1"/>
              <a:t>Hopfield</a:t>
            </a:r>
            <a:r>
              <a:rPr lang="de-DE" altLang="en-US" sz="1800" u="sng" dirty="0"/>
              <a:t>-Netze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physikalischen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beschrieben werden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1986</a:t>
            </a:r>
            <a:r>
              <a:rPr lang="de-DE" altLang="en-US" sz="1800" i="1" dirty="0"/>
              <a:t>:</a:t>
            </a:r>
            <a:r>
              <a:rPr lang="de-DE" altLang="en-US" sz="1800" dirty="0"/>
              <a:t> Das Lernverfahren </a:t>
            </a:r>
            <a:r>
              <a:rPr lang="de-DE" altLang="en-US" sz="1800" u="sng" dirty="0"/>
              <a:t>Backpropagation</a:t>
            </a:r>
            <a:r>
              <a:rPr lang="de-DE" altLang="en-US" sz="1800" dirty="0"/>
              <a:t> für mehrschichtige </a:t>
            </a:r>
            <a:r>
              <a:rPr lang="de-DE" altLang="en-US" sz="1800" dirty="0" err="1"/>
              <a:t>Perzeptrons</a:t>
            </a:r>
            <a:r>
              <a:rPr lang="de-DE" altLang="en-US" sz="1800" dirty="0"/>
              <a:t> wird entwickelt</a:t>
            </a:r>
            <a:r>
              <a:rPr lang="de-DE" altLang="en-US" sz="1800" dirty="0" smtClean="0"/>
              <a:t>.</a:t>
            </a: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b="1" i="1" dirty="0" smtClean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 smtClean="0"/>
              <a:t>2000</a:t>
            </a:r>
            <a:r>
              <a:rPr lang="de-DE" altLang="en-US" sz="1800" dirty="0" smtClean="0"/>
              <a:t>: </a:t>
            </a:r>
            <a:r>
              <a:rPr lang="de-DE" altLang="en-US" sz="1800" u="sng" dirty="0" err="1" smtClean="0"/>
              <a:t>Deep</a:t>
            </a:r>
            <a:r>
              <a:rPr lang="de-DE" altLang="en-US" sz="1800" u="sng" dirty="0" smtClean="0"/>
              <a:t> Learning </a:t>
            </a:r>
            <a:r>
              <a:rPr lang="de-DE" altLang="en-US" sz="1800" dirty="0" smtClean="0"/>
              <a:t>(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Hinton</a:t>
            </a:r>
            <a:r>
              <a:rPr lang="de-DE" altLang="en-US" sz="1800" dirty="0" smtClean="0">
                <a:solidFill>
                  <a:srgbClr val="190CFF"/>
                </a:solidFill>
              </a:rPr>
              <a:t>, </a:t>
            </a:r>
            <a:r>
              <a:rPr lang="de-DE" altLang="en-US" sz="1800" dirty="0" err="1" smtClean="0">
                <a:solidFill>
                  <a:srgbClr val="190CFF"/>
                </a:solidFill>
              </a:rPr>
              <a:t>LeCun</a:t>
            </a:r>
            <a:r>
              <a:rPr lang="de-DE" altLang="en-US" sz="1800" dirty="0" smtClean="0">
                <a:solidFill>
                  <a:srgbClr val="190CFF"/>
                </a:solidFill>
              </a:rPr>
              <a:t>, et al.)</a:t>
            </a:r>
            <a:endParaRPr lang="de-DE" altLang="en-US" sz="1800" dirty="0">
              <a:solidFill>
                <a:srgbClr val="190CFF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6200000">
            <a:off x="-387671" y="1907952"/>
            <a:ext cx="1727200" cy="304800"/>
          </a:xfrm>
          <a:prstGeom prst="rect">
            <a:avLst/>
          </a:prstGeom>
          <a:solidFill>
            <a:srgbClr val="EAFB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Anfänge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207490" y="3024511"/>
            <a:ext cx="1366837" cy="304800"/>
          </a:xfrm>
          <a:prstGeom prst="rect">
            <a:avLst/>
          </a:prstGeom>
          <a:solidFill>
            <a:srgbClr val="BCD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 Ernüchterung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16200000">
            <a:off x="-532928" y="4716786"/>
            <a:ext cx="2017713" cy="304800"/>
          </a:xfrm>
          <a:prstGeom prst="rect">
            <a:avLst/>
          </a:prstGeom>
          <a:solidFill>
            <a:srgbClr val="FDE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837" y="6361583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 smtClean="0">
                <a:solidFill>
                  <a:srgbClr val="190CFF"/>
                </a:solidFill>
              </a:rPr>
              <a:t>© Stefan Hartmann (mit Anpassungen)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40740" y="5732847"/>
            <a:ext cx="67037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i="1" smtClean="0"/>
              <a:t>Boom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20012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Support-</a:t>
            </a:r>
            <a:r>
              <a:rPr lang="en-US" sz="3600" dirty="0" err="1" smtClean="0">
                <a:latin typeface="+mn-lt"/>
                <a:ea typeface="ＭＳ Ｐゴシック" charset="0"/>
                <a:cs typeface="ＭＳ Ｐゴシック" charset="0"/>
              </a:rPr>
              <a:t>Vektor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latin typeface="+mn-lt"/>
                <a:ea typeface="ＭＳ Ｐゴシック" charset="0"/>
                <a:cs typeface="ＭＳ Ｐゴシック" charset="0"/>
              </a:rPr>
              <a:t>Maschinen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Abbildung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von </a:t>
            </a:r>
            <a:r>
              <a:rPr lang="en-US" dirty="0" err="1" smtClean="0">
                <a:ea typeface="ＭＳ Ｐゴシック" charset="0"/>
              </a:rPr>
              <a:t>Instanzen</a:t>
            </a:r>
            <a:r>
              <a:rPr lang="en-US" dirty="0" smtClean="0">
                <a:ea typeface="ＭＳ Ｐゴシック" charset="0"/>
              </a:rPr>
              <a:t> von </a:t>
            </a:r>
            <a:r>
              <a:rPr lang="en-US" dirty="0" err="1" smtClean="0">
                <a:ea typeface="ＭＳ Ｐゴシック" charset="0"/>
              </a:rPr>
              <a:t>zwei</a:t>
            </a:r>
            <a:r>
              <a:rPr lang="en-US" dirty="0" smtClean="0">
                <a:ea typeface="ＭＳ Ｐゴシック" charset="0"/>
              </a:rPr>
              <a:t> Klassen in </a:t>
            </a:r>
            <a:r>
              <a:rPr lang="en-US" dirty="0" err="1" smtClean="0">
                <a:ea typeface="ＭＳ Ｐゴシック" charset="0"/>
              </a:rPr>
              <a:t>einen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Raum</a:t>
            </a:r>
            <a:r>
              <a:rPr lang="en-US" dirty="0" smtClean="0">
                <a:ea typeface="ＭＳ Ｐゴシック" charset="0"/>
              </a:rPr>
              <a:t>, in </a:t>
            </a:r>
            <a:r>
              <a:rPr lang="en-US" dirty="0" err="1" smtClean="0">
                <a:ea typeface="ＭＳ Ｐゴシック" charset="0"/>
              </a:rPr>
              <a:t>dem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sie</a:t>
            </a:r>
            <a:r>
              <a:rPr lang="en-US" dirty="0" smtClean="0">
                <a:ea typeface="ＭＳ Ｐゴシック" charset="0"/>
              </a:rPr>
              <a:t> linear </a:t>
            </a:r>
            <a:r>
              <a:rPr lang="en-US" dirty="0" err="1" smtClean="0">
                <a:ea typeface="ＭＳ Ｐゴシック" charset="0"/>
              </a:rPr>
              <a:t>separierbar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sind</a:t>
            </a:r>
            <a:endParaRPr lang="en-US" dirty="0" smtClean="0">
              <a:ea typeface="ＭＳ Ｐゴシック" charset="0"/>
            </a:endParaRPr>
          </a:p>
          <a:p>
            <a:pPr lvl="1" eaLnBrk="1" hangingPunct="1"/>
            <a:r>
              <a:rPr lang="en-US" dirty="0" err="1" smtClean="0">
                <a:ea typeface="ＭＳ Ｐゴシック" charset="0"/>
              </a:rPr>
              <a:t>Abbildungsfunktion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heißt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Kernel-</a:t>
            </a:r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Funktion</a:t>
            </a:r>
            <a:endParaRPr lang="en-US" dirty="0" smtClean="0">
              <a:solidFill>
                <a:srgbClr val="190CFF"/>
              </a:solidFill>
              <a:ea typeface="ＭＳ Ｐゴシック" charset="0"/>
            </a:endParaRPr>
          </a:p>
          <a:p>
            <a:pPr eaLnBrk="1" hangingPunct="1"/>
            <a:r>
              <a:rPr lang="en-US" dirty="0" err="1" smtClean="0">
                <a:ea typeface="ＭＳ Ｐゴシック" charset="0"/>
              </a:rPr>
              <a:t>Berechnung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einer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Trennfläche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über</a:t>
            </a:r>
            <a:r>
              <a:rPr lang="en-US" dirty="0" smtClean="0">
                <a:ea typeface="ＭＳ Ｐゴシック" charset="0"/>
              </a:rPr>
              <a:t> </a:t>
            </a:r>
            <a:br>
              <a:rPr lang="en-US" dirty="0" smtClean="0">
                <a:ea typeface="ＭＳ Ｐゴシック" charset="0"/>
              </a:rPr>
            </a:br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Optimierungsproblem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(und </a:t>
            </a:r>
            <a:r>
              <a:rPr lang="en-US" dirty="0" err="1" smtClean="0">
                <a:ea typeface="ＭＳ Ｐゴシック" charset="0"/>
              </a:rPr>
              <a:t>nicht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iterativ</a:t>
            </a:r>
            <a:r>
              <a:rPr lang="en-US" dirty="0" smtClean="0">
                <a:ea typeface="ＭＳ Ｐゴシック" charset="0"/>
              </a:rPr>
              <a:t> </a:t>
            </a:r>
            <a:br>
              <a:rPr lang="en-US" dirty="0" smtClean="0">
                <a:ea typeface="ＭＳ Ｐゴシック" charset="0"/>
              </a:rPr>
            </a:br>
            <a:r>
              <a:rPr lang="en-US" dirty="0" err="1" smtClean="0">
                <a:ea typeface="ＭＳ Ｐゴシック" charset="0"/>
              </a:rPr>
              <a:t>wie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bei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Perzeptrons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und </a:t>
            </a:r>
            <a:r>
              <a:rPr lang="en-US" dirty="0" err="1" smtClean="0">
                <a:ea typeface="ＭＳ Ｐゴシック" charset="0"/>
              </a:rPr>
              <a:t>mehrschichtigen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Netzen</a:t>
            </a:r>
            <a:r>
              <a:rPr lang="en-US" dirty="0" smtClean="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 err="1" smtClean="0">
                <a:ea typeface="ＭＳ Ｐゴシック" charset="0"/>
              </a:rPr>
              <a:t>Formulierung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als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ea typeface="ＭＳ Ｐゴシック" charset="0"/>
              </a:rPr>
              <a:t>Problem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190CFF"/>
                </a:solidFill>
                <a:ea typeface="ＭＳ Ｐゴシック" charset="0"/>
              </a:rPr>
              <a:t>nicht</a:t>
            </a:r>
            <a:r>
              <a:rPr lang="en-US" dirty="0" smtClean="0">
                <a:solidFill>
                  <a:srgbClr val="190CFF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0"/>
              </a:rPr>
              <a:t>Verfahren</a:t>
            </a:r>
            <a:r>
              <a:rPr lang="en-US" dirty="0" smtClean="0">
                <a:ea typeface="ＭＳ Ｐゴシック" charset="0"/>
              </a:rPr>
              <a:t>!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3012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Boser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B. E.; </a:t>
            </a:r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Guyon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I. M.; </a:t>
            </a:r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V.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N., A 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training algorithm for optimal margin 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classifiers.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Proceedings of the fifth annual workshop on Computational learning theory – COLT '92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p. </a:t>
            </a:r>
            <a:r>
              <a:rPr lang="en-US" sz="1200" dirty="0" smtClean="0">
                <a:solidFill>
                  <a:srgbClr val="190CFF"/>
                </a:solidFill>
                <a:latin typeface="Helvetica" charset="0"/>
              </a:rPr>
              <a:t>144,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1992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607413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</a:rPr>
              <a:t>Vapnik</a:t>
            </a:r>
            <a:r>
              <a:rPr lang="en-US" sz="1200" dirty="0">
                <a:solidFill>
                  <a:srgbClr val="190CFF"/>
                </a:solidFill>
              </a:rPr>
              <a:t>, </a:t>
            </a:r>
            <a:r>
              <a:rPr lang="en-US" sz="1200" dirty="0" smtClean="0">
                <a:solidFill>
                  <a:srgbClr val="190CFF"/>
                </a:solidFill>
              </a:rPr>
              <a:t>V., Support-vector networks, </a:t>
            </a:r>
            <a:br>
              <a:rPr lang="en-US" sz="1200" dirty="0" smtClean="0">
                <a:solidFill>
                  <a:srgbClr val="190CFF"/>
                </a:solidFill>
              </a:rPr>
            </a:br>
            <a:r>
              <a:rPr lang="en-US" sz="1200" dirty="0" smtClean="0">
                <a:solidFill>
                  <a:srgbClr val="190CFF"/>
                </a:solidFill>
              </a:rPr>
              <a:t>Machine </a:t>
            </a:r>
            <a:r>
              <a:rPr lang="en-US" sz="1200" dirty="0">
                <a:solidFill>
                  <a:srgbClr val="190CFF"/>
                </a:solidFill>
              </a:rPr>
              <a:t>Learning.  </a:t>
            </a:r>
            <a:r>
              <a:rPr lang="en-US" sz="1200" dirty="0" smtClean="0">
                <a:solidFill>
                  <a:srgbClr val="190CFF"/>
                </a:solidFill>
              </a:rPr>
              <a:t>20 </a:t>
            </a:r>
            <a:r>
              <a:rPr lang="en-US" sz="1200" dirty="0">
                <a:solidFill>
                  <a:srgbClr val="190CFF"/>
                </a:solidFill>
              </a:rPr>
              <a:t>(3): </a:t>
            </a:r>
            <a:r>
              <a:rPr lang="en-US" sz="1200" dirty="0" smtClean="0">
                <a:solidFill>
                  <a:srgbClr val="190CFF"/>
                </a:solidFill>
              </a:rPr>
              <a:t>273–297, </a:t>
            </a:r>
            <a:r>
              <a:rPr lang="en-US" sz="1200" b="1" dirty="0" smtClean="0">
                <a:solidFill>
                  <a:srgbClr val="FF0000"/>
                </a:solidFill>
              </a:rPr>
              <a:t>1995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1040" y="4712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 smtClean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 smtClean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  <a:endParaRPr lang="en-US" sz="1200" b="1" dirty="0">
              <a:solidFill>
                <a:srgbClr val="FF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Nichtlineare Separierung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0466"/>
              </p:ext>
            </p:extLst>
          </p:nvPr>
        </p:nvGraphicFramePr>
        <p:xfrm>
          <a:off x="2627784" y="-27384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2" name="Formel" r:id="rId5" imgW="990600" imgH="254000" progId="Equation.3">
                  <p:embed/>
                </p:oleObj>
              </mc:Choice>
              <mc:Fallback>
                <p:oleObj name="Formel" r:id="rId5" imgW="990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-27384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62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268760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413222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4842222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Support-Vektoren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2552644"/>
            <a:ext cx="306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90CFF"/>
                </a:solidFill>
              </a:rPr>
              <a:t>Support-</a:t>
            </a:r>
            <a:r>
              <a:rPr lang="en-US" sz="2400" dirty="0" err="1" smtClean="0">
                <a:solidFill>
                  <a:srgbClr val="190CFF"/>
                </a:solidFill>
              </a:rPr>
              <a:t>Vektoren</a:t>
            </a:r>
            <a:r>
              <a:rPr lang="en-US" sz="2400" dirty="0" smtClean="0">
                <a:solidFill>
                  <a:srgbClr val="190CFF"/>
                </a:solidFill>
              </a:rPr>
              <a:t> </a:t>
            </a:r>
            <a:br>
              <a:rPr lang="en-US" sz="2400" dirty="0" smtClean="0">
                <a:solidFill>
                  <a:srgbClr val="190CFF"/>
                </a:solidFill>
              </a:rPr>
            </a:br>
            <a:r>
              <a:rPr lang="en-US" sz="2400" dirty="0" err="1" smtClean="0">
                <a:solidFill>
                  <a:srgbClr val="190CFF"/>
                </a:solidFill>
              </a:rPr>
              <a:t>werden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r>
              <a:rPr lang="en-US" sz="2400" dirty="0" err="1" smtClean="0">
                <a:solidFill>
                  <a:srgbClr val="190CFF"/>
                </a:solidFill>
              </a:rPr>
              <a:t>über</a:t>
            </a:r>
            <a:r>
              <a:rPr lang="en-US" sz="2400" dirty="0" smtClean="0">
                <a:solidFill>
                  <a:srgbClr val="190CFF"/>
                </a:solidFill>
              </a:rPr>
              <a:t> </a:t>
            </a:r>
            <a:br>
              <a:rPr lang="en-US" sz="2400" dirty="0" smtClean="0">
                <a:solidFill>
                  <a:srgbClr val="190CFF"/>
                </a:solidFill>
              </a:rPr>
            </a:br>
            <a:r>
              <a:rPr lang="en-US" sz="2400" dirty="0" err="1" smtClean="0">
                <a:solidFill>
                  <a:srgbClr val="190CFF"/>
                </a:solidFill>
              </a:rPr>
              <a:t>Optimierungsproblem</a:t>
            </a:r>
            <a:r>
              <a:rPr lang="en-US" sz="2400" dirty="0" smtClean="0">
                <a:solidFill>
                  <a:srgbClr val="190CFF"/>
                </a:solidFill>
              </a:rPr>
              <a:t/>
            </a:r>
            <a:br>
              <a:rPr lang="en-US" sz="2400" dirty="0" smtClean="0">
                <a:solidFill>
                  <a:srgbClr val="190CFF"/>
                </a:solidFill>
              </a:rPr>
            </a:br>
            <a:r>
              <a:rPr lang="en-US" sz="2400" dirty="0" err="1" smtClean="0">
                <a:solidFill>
                  <a:srgbClr val="190CFF"/>
                </a:solidFill>
              </a:rPr>
              <a:t>bestimmt</a:t>
            </a:r>
            <a:endParaRPr lang="en-US" sz="2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207" y="260350"/>
            <a:ext cx="6862217" cy="503239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 (1)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260648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Mitchell (1989). Machine Learning.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/>
                </a:rPr>
                <a:t>http://www.cs.cmu.edu/~tom/mlbook.html</a:t>
              </a:r>
              <a:endParaRPr lang="en-GB" sz="1800" b="1" i="0">
                <a:latin typeface="+mn-lt"/>
              </a:endParaRPr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197398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Duda, Hart, &amp; Stork (2000). Pattern Classification.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/>
                </a:rPr>
                <a:t>http://rii.ricoh.com/~stork/DHS.html</a:t>
              </a:r>
              <a:endParaRPr lang="en-GB" sz="1800" b="1" i="0">
                <a:latin typeface="+mn-lt"/>
              </a:endParaRPr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078586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Hastie, Tibshirani, &amp; Friedman (2001). </a:t>
              </a:r>
              <a:r>
                <a:rPr lang="en-US" sz="1800" b="1" i="0">
                  <a:latin typeface="+mn-lt"/>
                </a:rPr>
                <a:t>The Elements of Statistical Learning. </a:t>
              </a:r>
              <a:r>
                <a:rPr lang="en-GB" sz="1800" b="1" i="0">
                  <a:latin typeface="+mn-lt"/>
                  <a:hlinkClick r:id=""/>
                </a:rPr>
                <a:t>http://www-stat.stanford.edu/~tibs/ElemStatLearn/</a:t>
              </a:r>
              <a:endParaRPr lang="en-GB" sz="1800" b="1" i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90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 (2)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827584" y="364390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>
                  <a:latin typeface="+mn-lt"/>
                </a:rPr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latin typeface="+mn-lt"/>
                  <a:hlinkClick r:id=""/>
                </a:rPr>
                <a:t>http://aima.cs.berkeley.edu/</a:t>
              </a:r>
              <a:endParaRPr lang="en-GB" sz="1800" b="1" i="0">
                <a:latin typeface="+mn-lt"/>
              </a:endParaRPr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755776" y="2441004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>
                <a:latin typeface="+mn-lt"/>
              </a:rPr>
              <a:t>Shawe-Taylor &amp; Cristianini. Kernel Methods for Pattern Analysis. </a:t>
            </a:r>
            <a:br>
              <a:rPr lang="nl-NL" sz="1800" b="1" i="0">
                <a:latin typeface="+mn-lt"/>
              </a:rPr>
            </a:br>
            <a:r>
              <a:rPr lang="de-DE" sz="1800" b="1" i="0">
                <a:solidFill>
                  <a:schemeClr val="hlink"/>
                </a:solidFill>
                <a:latin typeface="+mn-lt"/>
              </a:rPr>
              <a:t>http://www.kernel-methods.net/</a:t>
            </a:r>
            <a:endParaRPr lang="en-GB" i="0">
              <a:latin typeface="+mn-lt"/>
              <a:hlinkClick r:id="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522"/>
            <a:ext cx="1447626" cy="21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Originalliteratur</a:t>
            </a:r>
            <a:r>
              <a:rPr lang="en-US" dirty="0" smtClean="0">
                <a:latin typeface="Lucida Grande" charset="0"/>
                <a:ea typeface="ＭＳ Ｐゴシック" charset="0"/>
                <a:cs typeface="ＭＳ Ｐゴシック" charset="0"/>
              </a:rPr>
              <a:t> SVM</a:t>
            </a:r>
            <a:endParaRPr lang="en-US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3259831" y="2971800"/>
            <a:ext cx="5344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800" i="0" dirty="0">
                <a:solidFill>
                  <a:srgbClr val="0544FF"/>
                </a:solidFill>
              </a:rPr>
              <a:t>VAPNIK, Vladimir N</a:t>
            </a:r>
            <a:r>
              <a:rPr lang="nl-NL" sz="1800" i="0" dirty="0" smtClean="0">
                <a:solidFill>
                  <a:srgbClr val="0544FF"/>
                </a:solidFill>
              </a:rPr>
              <a:t>.,. </a:t>
            </a:r>
            <a:r>
              <a:rPr lang="nl-NL" sz="1800" i="0" dirty="0">
                <a:solidFill>
                  <a:srgbClr val="0544FF"/>
                </a:solidFill>
              </a:rPr>
              <a:t>The Nature of Statistical Learning </a:t>
            </a:r>
            <a:r>
              <a:rPr lang="nl-NL" sz="1800" i="0" dirty="0" err="1">
                <a:solidFill>
                  <a:srgbClr val="0544FF"/>
                </a:solidFill>
              </a:rPr>
              <a:t>Theory</a:t>
            </a:r>
            <a:r>
              <a:rPr lang="nl-NL" sz="1800" i="0" dirty="0">
                <a:solidFill>
                  <a:srgbClr val="0544FF"/>
                </a:solidFill>
              </a:rPr>
              <a:t>. Springer-Verlag New York, Inc</a:t>
            </a:r>
            <a:r>
              <a:rPr lang="nl-NL" sz="1800" i="0" dirty="0" smtClean="0">
                <a:solidFill>
                  <a:srgbClr val="0544FF"/>
                </a:solidFill>
              </a:rPr>
              <a:t>., </a:t>
            </a:r>
            <a:r>
              <a:rPr lang="nl-NL" sz="1800" b="1" i="0" dirty="0" smtClean="0">
                <a:solidFill>
                  <a:srgbClr val="FF0000"/>
                </a:solidFill>
              </a:rPr>
              <a:t>1995</a:t>
            </a:r>
            <a:endParaRPr lang="en-GB" b="1" i="0" dirty="0">
              <a:solidFill>
                <a:srgbClr val="FF0000"/>
              </a:solidFill>
              <a:hlinkClick r:id="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2" y="1614791"/>
            <a:ext cx="2685000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 smtClean="0">
                <a:latin typeface="+mn-lt"/>
                <a:cs typeface="Arial" charset="0"/>
              </a:rPr>
              <a:t>Zusammenfassung</a:t>
            </a:r>
            <a:r>
              <a:rPr lang="en-GB" dirty="0" smtClean="0">
                <a:latin typeface="+mn-lt"/>
                <a:cs typeface="Arial" charset="0"/>
              </a:rPr>
              <a:t>: </a:t>
            </a:r>
            <a:r>
              <a:rPr lang="en-GB" dirty="0" err="1" smtClean="0">
                <a:latin typeface="+mn-lt"/>
                <a:cs typeface="Arial" charset="0"/>
              </a:rPr>
              <a:t>Netze</a:t>
            </a:r>
            <a:r>
              <a:rPr lang="en-GB" dirty="0" smtClean="0">
                <a:latin typeface="+mn-lt"/>
                <a:cs typeface="Arial" charset="0"/>
              </a:rPr>
              <a:t> vs. SVMs (1)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2800" dirty="0">
              <a:cs typeface="Arial" charset="0"/>
            </a:endParaRPr>
          </a:p>
          <a:p>
            <a:r>
              <a:rPr lang="en-GB" sz="2800" dirty="0" err="1" smtClean="0">
                <a:cs typeface="Arial" charset="0"/>
              </a:rPr>
              <a:t>Wenn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i="1" dirty="0" smtClean="0">
                <a:cs typeface="Arial" charset="0"/>
              </a:rPr>
              <a:t>f</a:t>
            </a:r>
            <a:r>
              <a:rPr lang="en-GB" sz="2800" dirty="0" smtClean="0">
                <a:cs typeface="Arial" charset="0"/>
              </a:rPr>
              <a:t>(</a:t>
            </a:r>
            <a:r>
              <a:rPr lang="en-GB" sz="2800" i="1" dirty="0" smtClean="0">
                <a:cs typeface="Arial" charset="0"/>
              </a:rPr>
              <a:t>x</a:t>
            </a:r>
            <a:r>
              <a:rPr lang="en-GB" sz="2800" dirty="0">
                <a:cs typeface="Arial" charset="0"/>
              </a:rPr>
              <a:t>) </a:t>
            </a:r>
            <a:r>
              <a:rPr lang="en-GB" sz="2800" dirty="0" err="1" smtClean="0">
                <a:cs typeface="Arial" charset="0"/>
              </a:rPr>
              <a:t>nichtlinear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err="1" smtClean="0">
                <a:cs typeface="Arial" charset="0"/>
              </a:rPr>
              <a:t>ist</a:t>
            </a:r>
            <a:r>
              <a:rPr lang="en-GB" sz="2800" dirty="0" smtClean="0">
                <a:cs typeface="Arial" charset="0"/>
              </a:rPr>
              <a:t>, gilt:</a:t>
            </a:r>
          </a:p>
          <a:p>
            <a:pPr lvl="1"/>
            <a:r>
              <a:rPr lang="en-GB" dirty="0" err="1" smtClean="0">
                <a:cs typeface="Arial" charset="0"/>
              </a:rPr>
              <a:t>Ein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Netzwerk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mit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einer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internen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Ebene</a:t>
            </a:r>
            <a:r>
              <a:rPr lang="en-GB" dirty="0" smtClean="0">
                <a:cs typeface="Arial" charset="0"/>
              </a:rPr>
              <a:t> (hidden layer) </a:t>
            </a:r>
            <a:r>
              <a:rPr lang="en-GB" dirty="0" err="1" smtClean="0">
                <a:cs typeface="Arial" charset="0"/>
              </a:rPr>
              <a:t>kann</a:t>
            </a:r>
            <a:r>
              <a:rPr lang="en-GB" dirty="0" smtClean="0">
                <a:cs typeface="Arial" charset="0"/>
              </a:rPr>
              <a:t>, </a:t>
            </a:r>
            <a:r>
              <a:rPr lang="en-GB" dirty="0" err="1" smtClean="0">
                <a:cs typeface="Arial" charset="0"/>
              </a:rPr>
              <a:t>theoretisch</a:t>
            </a:r>
            <a:r>
              <a:rPr lang="en-GB" dirty="0" smtClean="0">
                <a:cs typeface="Arial" charset="0"/>
              </a:rPr>
              <a:t>, </a:t>
            </a:r>
            <a:r>
              <a:rPr lang="en-GB" dirty="0" err="1" smtClean="0">
                <a:cs typeface="Arial" charset="0"/>
              </a:rPr>
              <a:t>eine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Funktion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für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jedes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Klassifikationsproblem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lernen</a:t>
            </a:r>
            <a:r>
              <a:rPr lang="en-GB" dirty="0" smtClean="0">
                <a:cs typeface="Arial" charset="0"/>
              </a:rPr>
              <a:t>.</a:t>
            </a:r>
          </a:p>
          <a:p>
            <a:pPr lvl="1"/>
            <a:r>
              <a:rPr lang="en-GB" dirty="0" err="1" smtClean="0">
                <a:cs typeface="Arial" charset="0"/>
              </a:rPr>
              <a:t>Es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existiert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Gewichtesatz</a:t>
            </a:r>
            <a:r>
              <a:rPr lang="en-GB" dirty="0" smtClean="0">
                <a:cs typeface="Arial" charset="0"/>
              </a:rPr>
              <a:t>, so </a:t>
            </a:r>
            <a:r>
              <a:rPr lang="en-GB" dirty="0" err="1" smtClean="0">
                <a:cs typeface="Arial" charset="0"/>
              </a:rPr>
              <a:t>dass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gewünschte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Ausgaben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produziert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werden</a:t>
            </a:r>
            <a:endParaRPr lang="en-GB" dirty="0" smtClean="0">
              <a:cs typeface="Arial" charset="0"/>
            </a:endParaRPr>
          </a:p>
          <a:p>
            <a:endParaRPr lang="en-GB" dirty="0" smtClean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Das Problem </a:t>
            </a:r>
            <a:r>
              <a:rPr lang="en-GB" dirty="0" err="1" smtClean="0">
                <a:cs typeface="Arial" charset="0"/>
              </a:rPr>
              <a:t>ist</a:t>
            </a:r>
            <a:r>
              <a:rPr lang="en-GB" dirty="0" smtClean="0">
                <a:cs typeface="Arial" charset="0"/>
              </a:rPr>
              <a:t>, die </a:t>
            </a:r>
            <a:r>
              <a:rPr lang="en-GB" dirty="0" err="1" smtClean="0">
                <a:cs typeface="Arial" charset="0"/>
              </a:rPr>
              <a:t>Gewichte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zu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bestimmen</a:t>
            </a:r>
            <a:endParaRPr lang="en-GB" dirty="0" smtClean="0">
              <a:cs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Lassen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sich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alle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Funktionen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repräsentatieren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310" y="2442910"/>
            <a:ext cx="4942490" cy="271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138" y="2442910"/>
            <a:ext cx="2958662" cy="2718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2855" y="2132856"/>
            <a:ext cx="2065283" cy="2377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Kann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die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Fehlerfunktion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sinnvoll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minimiert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werden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</a:p>
          <a:p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XOR-Problem</a:t>
            </a:r>
          </a:p>
          <a:p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Einführung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weiterer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/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Dimensionen</a:t>
            </a:r>
            <a:endParaRPr lang="en-US" dirty="0">
              <a:latin typeface="Myriad Pro" charset="0"/>
              <a:ea typeface="Myriad Pro" charset="0"/>
              <a:cs typeface="Myriad Pro" charset="0"/>
            </a:endParaRPr>
          </a:p>
          <a:p>
            <a:pPr lvl="1"/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Erweiterung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br>
              <a:rPr lang="en-US" dirty="0" smtClean="0">
                <a:latin typeface="Myriad Pro" charset="0"/>
                <a:ea typeface="Myriad Pro" charset="0"/>
                <a:cs typeface="Myriad Pro" charset="0"/>
              </a:rPr>
            </a:b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der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Daten</a:t>
            </a:r>
            <a:endParaRPr lang="en-US" dirty="0" smtClean="0"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Kontinuierliche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Funktionen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</a:p>
          <a:p>
            <a:pPr lvl="1"/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Repräsentierbar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aus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dirty="0" err="1" smtClean="0">
                <a:latin typeface="Myriad Pro" charset="0"/>
                <a:ea typeface="Myriad Pro" charset="0"/>
                <a:cs typeface="Myriad Pro" charset="0"/>
              </a:rPr>
              <a:t>Basisbausteinen</a:t>
            </a:r>
            <a:r>
              <a:rPr lang="en-US" dirty="0" smtClean="0">
                <a:latin typeface="Myriad Pro" charset="0"/>
                <a:ea typeface="Myriad Pro" charset="0"/>
                <a:cs typeface="Myriad Pro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272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Marvin Minsky and Seymour </a:t>
            </a:r>
            <a:r>
              <a:rPr lang="en-US" sz="1100" dirty="0" err="1" smtClean="0">
                <a:solidFill>
                  <a:srgbClr val="190CFF"/>
                </a:solidFill>
                <a:latin typeface="Helvetica" charset="0"/>
              </a:rPr>
              <a:t>Papert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 </a:t>
            </a: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>(2nd 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edition with corrections, </a:t>
            </a: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/>
            </a:r>
            <a:br>
              <a:rPr lang="en-US" sz="1100" dirty="0" smtClean="0">
                <a:solidFill>
                  <a:srgbClr val="190CFF"/>
                </a:solidFill>
                <a:latin typeface="Helvetica" charset="0"/>
              </a:rPr>
            </a:b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>first 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edition 1969) </a:t>
            </a:r>
            <a:r>
              <a:rPr lang="en-US" sz="1100" i="1" dirty="0" err="1">
                <a:solidFill>
                  <a:srgbClr val="190CFF"/>
                </a:solidFill>
                <a:latin typeface="Helvetica" charset="0"/>
              </a:rPr>
              <a:t>Perceptrons</a:t>
            </a:r>
            <a:r>
              <a:rPr lang="en-US" sz="1100" i="1" dirty="0">
                <a:solidFill>
                  <a:srgbClr val="190CFF"/>
                </a:solidFill>
                <a:latin typeface="Helvetica" charset="0"/>
              </a:rPr>
              <a:t>: An Introduction to Computational Geometry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, The MIT Press, Cambridge </a:t>
            </a:r>
            <a:r>
              <a:rPr lang="en-US" sz="1100" dirty="0" smtClean="0">
                <a:solidFill>
                  <a:srgbClr val="190CFF"/>
                </a:solidFill>
                <a:latin typeface="Helvetica" charset="0"/>
              </a:rPr>
              <a:t>MA, </a:t>
            </a:r>
            <a:r>
              <a:rPr lang="en-US" sz="1100" b="1" dirty="0" smtClean="0">
                <a:solidFill>
                  <a:srgbClr val="FF0000"/>
                </a:solidFill>
                <a:latin typeface="Helvetica" charset="0"/>
              </a:rPr>
              <a:t>1972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</a:t>
            </a:r>
            <a:r>
              <a:rPr lang="en-GB" dirty="0" smtClean="0">
                <a:cs typeface="Arial" charset="0"/>
              </a:rPr>
              <a:t>(2)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 smtClean="0">
                <a:cs typeface="Arial" charset="0"/>
              </a:rPr>
              <a:t>Wenn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i="1" dirty="0">
                <a:cs typeface="Arial" charset="0"/>
              </a:rPr>
              <a:t>f</a:t>
            </a:r>
            <a:r>
              <a:rPr lang="en-GB" sz="2400" dirty="0">
                <a:cs typeface="Arial" charset="0"/>
              </a:rPr>
              <a:t>(</a:t>
            </a:r>
            <a:r>
              <a:rPr lang="en-GB" sz="2400" i="1" dirty="0">
                <a:cs typeface="Arial" charset="0"/>
              </a:rPr>
              <a:t>x</a:t>
            </a:r>
            <a:r>
              <a:rPr lang="en-GB" sz="2400" dirty="0">
                <a:cs typeface="Arial" charset="0"/>
              </a:rPr>
              <a:t>) </a:t>
            </a:r>
            <a:r>
              <a:rPr lang="en-GB" sz="2400" dirty="0" smtClean="0">
                <a:cs typeface="Arial" charset="0"/>
              </a:rPr>
              <a:t>linear</a:t>
            </a:r>
            <a:r>
              <a:rPr lang="en-GB" sz="2400" dirty="0">
                <a:cs typeface="Arial" charset="0"/>
              </a:rPr>
              <a:t>, </a:t>
            </a:r>
            <a:r>
              <a:rPr lang="en-GB" sz="2400" dirty="0" err="1" smtClean="0">
                <a:cs typeface="Arial" charset="0"/>
              </a:rPr>
              <a:t>können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Netze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nur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gerade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Linien</a:t>
            </a:r>
            <a:r>
              <a:rPr lang="en-GB" sz="2400" dirty="0" smtClean="0">
                <a:cs typeface="Arial" charset="0"/>
              </a:rPr>
              <a:t> (</a:t>
            </a:r>
            <a:r>
              <a:rPr lang="en-GB" sz="2400" dirty="0" err="1" smtClean="0">
                <a:cs typeface="Arial" charset="0"/>
              </a:rPr>
              <a:t>oder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Ebenen</a:t>
            </a:r>
            <a:r>
              <a:rPr lang="en-GB" sz="2400" dirty="0" smtClean="0">
                <a:cs typeface="Arial" charset="0"/>
              </a:rPr>
              <a:t>) </a:t>
            </a:r>
            <a:r>
              <a:rPr lang="en-GB" sz="2400" dirty="0" err="1" smtClean="0">
                <a:cs typeface="Arial" charset="0"/>
              </a:rPr>
              <a:t>finden</a:t>
            </a:r>
            <a:r>
              <a:rPr lang="en-GB" sz="2400" dirty="0" smtClean="0">
                <a:cs typeface="Arial" charset="0"/>
              </a:rPr>
              <a:t> (</a:t>
            </a:r>
            <a:r>
              <a:rPr lang="en-GB" sz="2400" dirty="0" err="1" smtClean="0">
                <a:cs typeface="Arial" charset="0"/>
              </a:rPr>
              <a:t>selbst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bei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mehreren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Schichten</a:t>
            </a:r>
            <a:r>
              <a:rPr lang="en-GB" sz="2400" dirty="0" smtClean="0">
                <a:cs typeface="Arial" charset="0"/>
              </a:rPr>
              <a:t>)</a:t>
            </a:r>
            <a:endParaRPr lang="en-GB" sz="2400" dirty="0">
              <a:cs typeface="Arial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35238"/>
            <a:ext cx="42195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554163" y="3789363"/>
            <a:ext cx="6858000" cy="884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7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</a:t>
            </a:r>
            <a:r>
              <a:rPr lang="en-GB" dirty="0" smtClean="0">
                <a:cs typeface="Arial" charset="0"/>
              </a:rPr>
              <a:t>(3)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639763" y="1228725"/>
            <a:ext cx="7772400" cy="4541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400" dirty="0" err="1" smtClean="0">
                <a:cs typeface="Arial" charset="0"/>
              </a:rPr>
              <a:t>Mit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nichtlinearen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i="1" dirty="0" smtClean="0">
                <a:cs typeface="Arial" charset="0"/>
              </a:rPr>
              <a:t>f</a:t>
            </a:r>
            <a:r>
              <a:rPr lang="en-GB" sz="2400" dirty="0" smtClean="0">
                <a:cs typeface="Arial" charset="0"/>
              </a:rPr>
              <a:t>(x</a:t>
            </a:r>
            <a:r>
              <a:rPr lang="en-GB" sz="2400" dirty="0">
                <a:cs typeface="Arial" charset="0"/>
              </a:rPr>
              <a:t>) </a:t>
            </a:r>
            <a:r>
              <a:rPr lang="en-GB" sz="2400" dirty="0" err="1" smtClean="0">
                <a:cs typeface="Arial" charset="0"/>
              </a:rPr>
              <a:t>können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auch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komplexere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Entscheidungsgrenzen</a:t>
            </a:r>
            <a:r>
              <a:rPr lang="en-GB" sz="2400" dirty="0" smtClean="0">
                <a:cs typeface="Arial" charset="0"/>
              </a:rPr>
              <a:t> "</a:t>
            </a:r>
            <a:r>
              <a:rPr lang="en-GB" sz="2400" dirty="0" err="1" smtClean="0">
                <a:cs typeface="Arial" charset="0"/>
              </a:rPr>
              <a:t>eingestellt</a:t>
            </a:r>
            <a:r>
              <a:rPr lang="en-GB" sz="2400" dirty="0" smtClean="0">
                <a:cs typeface="Arial" charset="0"/>
              </a:rPr>
              <a:t>" </a:t>
            </a:r>
            <a:r>
              <a:rPr lang="en-GB" sz="2400" dirty="0" err="1" smtClean="0">
                <a:cs typeface="Arial" charset="0"/>
              </a:rPr>
              <a:t>werden</a:t>
            </a:r>
            <a:r>
              <a:rPr lang="en-GB" sz="2400" dirty="0" smtClean="0">
                <a:cs typeface="Arial" charset="0"/>
              </a:rPr>
              <a:t> </a:t>
            </a:r>
            <a:br>
              <a:rPr lang="en-GB" sz="2400" dirty="0" smtClean="0">
                <a:cs typeface="Arial" charset="0"/>
              </a:rPr>
            </a:br>
            <a:r>
              <a:rPr lang="en-GB" sz="2400" dirty="0" smtClean="0">
                <a:cs typeface="Arial" charset="0"/>
              </a:rPr>
              <a:t>(</a:t>
            </a:r>
            <a:r>
              <a:rPr lang="en-GB" sz="2400" dirty="0" err="1" smtClean="0">
                <a:cs typeface="Arial" charset="0"/>
              </a:rPr>
              <a:t>Daten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bleiben</a:t>
            </a:r>
            <a:r>
              <a:rPr lang="en-GB" sz="2400" dirty="0" smtClean="0">
                <a:cs typeface="Arial" charset="0"/>
              </a:rPr>
              <a:t> </a:t>
            </a:r>
            <a:r>
              <a:rPr lang="en-GB" sz="2400" dirty="0" err="1" smtClean="0">
                <a:cs typeface="Arial" charset="0"/>
              </a:rPr>
              <a:t>unverändert</a:t>
            </a:r>
            <a:r>
              <a:rPr lang="en-GB" sz="2400" dirty="0" smtClean="0">
                <a:cs typeface="Arial" charset="0"/>
              </a:rPr>
              <a:t>)</a:t>
            </a:r>
            <a:endParaRPr lang="en-GB" sz="2400" dirty="0">
              <a:cs typeface="Arial" charset="0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88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2275" y="269776"/>
            <a:ext cx="7772400" cy="1143000"/>
          </a:xfrm>
        </p:spPr>
        <p:txBody>
          <a:bodyPr/>
          <a:lstStyle/>
          <a:p>
            <a:r>
              <a:rPr lang="en-GB" dirty="0" err="1">
                <a:cs typeface="Arial" charset="0"/>
              </a:rPr>
              <a:t>Zusammenfassung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Netze</a:t>
            </a:r>
            <a:r>
              <a:rPr lang="en-GB" dirty="0">
                <a:cs typeface="Arial" charset="0"/>
              </a:rPr>
              <a:t> vs. SVMs </a:t>
            </a:r>
            <a:r>
              <a:rPr lang="en-GB" dirty="0" smtClean="0">
                <a:cs typeface="Arial" charset="0"/>
              </a:rPr>
              <a:t>(4)</a:t>
            </a:r>
            <a:endParaRPr lang="en-GB" dirty="0">
              <a:latin typeface="+mn-lt"/>
              <a:cs typeface="Arial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886075"/>
            <a:ext cx="400526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44475" y="3068638"/>
            <a:ext cx="4291013" cy="2001837"/>
          </a:xfrm>
          <a:custGeom>
            <a:avLst/>
            <a:gdLst>
              <a:gd name="connsiteX0" fmla="*/ 0 w 4291013"/>
              <a:gd name="connsiteY0" fmla="*/ 1209040 h 2001520"/>
              <a:gd name="connsiteX1" fmla="*/ 81280 w 4291013"/>
              <a:gd name="connsiteY1" fmla="*/ 1198880 h 2001520"/>
              <a:gd name="connsiteX2" fmla="*/ 101600 w 4291013"/>
              <a:gd name="connsiteY2" fmla="*/ 1259840 h 2001520"/>
              <a:gd name="connsiteX3" fmla="*/ 457200 w 4291013"/>
              <a:gd name="connsiteY3" fmla="*/ 1280160 h 2001520"/>
              <a:gd name="connsiteX4" fmla="*/ 518160 w 4291013"/>
              <a:gd name="connsiteY4" fmla="*/ 1290320 h 2001520"/>
              <a:gd name="connsiteX5" fmla="*/ 568960 w 4291013"/>
              <a:gd name="connsiteY5" fmla="*/ 1310640 h 2001520"/>
              <a:gd name="connsiteX6" fmla="*/ 741680 w 4291013"/>
              <a:gd name="connsiteY6" fmla="*/ 1402080 h 2001520"/>
              <a:gd name="connsiteX7" fmla="*/ 812800 w 4291013"/>
              <a:gd name="connsiteY7" fmla="*/ 1473200 h 2001520"/>
              <a:gd name="connsiteX8" fmla="*/ 894080 w 4291013"/>
              <a:gd name="connsiteY8" fmla="*/ 1524000 h 2001520"/>
              <a:gd name="connsiteX9" fmla="*/ 955040 w 4291013"/>
              <a:gd name="connsiteY9" fmla="*/ 1574800 h 2001520"/>
              <a:gd name="connsiteX10" fmla="*/ 995680 w 4291013"/>
              <a:gd name="connsiteY10" fmla="*/ 1605280 h 2001520"/>
              <a:gd name="connsiteX11" fmla="*/ 1026160 w 4291013"/>
              <a:gd name="connsiteY11" fmla="*/ 1645920 h 2001520"/>
              <a:gd name="connsiteX12" fmla="*/ 1066800 w 4291013"/>
              <a:gd name="connsiteY12" fmla="*/ 1666240 h 2001520"/>
              <a:gd name="connsiteX13" fmla="*/ 1097280 w 4291013"/>
              <a:gd name="connsiteY13" fmla="*/ 1686560 h 2001520"/>
              <a:gd name="connsiteX14" fmla="*/ 1107440 w 4291013"/>
              <a:gd name="connsiteY14" fmla="*/ 1717040 h 2001520"/>
              <a:gd name="connsiteX15" fmla="*/ 1026160 w 4291013"/>
              <a:gd name="connsiteY15" fmla="*/ 1767840 h 2001520"/>
              <a:gd name="connsiteX16" fmla="*/ 975360 w 4291013"/>
              <a:gd name="connsiteY16" fmla="*/ 1818640 h 2001520"/>
              <a:gd name="connsiteX17" fmla="*/ 914400 w 4291013"/>
              <a:gd name="connsiteY17" fmla="*/ 1899920 h 2001520"/>
              <a:gd name="connsiteX18" fmla="*/ 955040 w 4291013"/>
              <a:gd name="connsiteY18" fmla="*/ 1940560 h 2001520"/>
              <a:gd name="connsiteX19" fmla="*/ 1005840 w 4291013"/>
              <a:gd name="connsiteY19" fmla="*/ 1971040 h 2001520"/>
              <a:gd name="connsiteX20" fmla="*/ 1036320 w 4291013"/>
              <a:gd name="connsiteY20" fmla="*/ 1981200 h 2001520"/>
              <a:gd name="connsiteX21" fmla="*/ 1259840 w 4291013"/>
              <a:gd name="connsiteY21" fmla="*/ 2001520 h 2001520"/>
              <a:gd name="connsiteX22" fmla="*/ 1544320 w 4291013"/>
              <a:gd name="connsiteY22" fmla="*/ 1991360 h 2001520"/>
              <a:gd name="connsiteX23" fmla="*/ 1747520 w 4291013"/>
              <a:gd name="connsiteY23" fmla="*/ 1940560 h 2001520"/>
              <a:gd name="connsiteX24" fmla="*/ 1910080 w 4291013"/>
              <a:gd name="connsiteY24" fmla="*/ 1920240 h 2001520"/>
              <a:gd name="connsiteX25" fmla="*/ 2133600 w 4291013"/>
              <a:gd name="connsiteY25" fmla="*/ 1859280 h 2001520"/>
              <a:gd name="connsiteX26" fmla="*/ 2357120 w 4291013"/>
              <a:gd name="connsiteY26" fmla="*/ 1818640 h 2001520"/>
              <a:gd name="connsiteX27" fmla="*/ 2468880 w 4291013"/>
              <a:gd name="connsiteY27" fmla="*/ 1788160 h 2001520"/>
              <a:gd name="connsiteX28" fmla="*/ 2560320 w 4291013"/>
              <a:gd name="connsiteY28" fmla="*/ 1767840 h 2001520"/>
              <a:gd name="connsiteX29" fmla="*/ 2712720 w 4291013"/>
              <a:gd name="connsiteY29" fmla="*/ 1696720 h 2001520"/>
              <a:gd name="connsiteX30" fmla="*/ 2794000 w 4291013"/>
              <a:gd name="connsiteY30" fmla="*/ 1656080 h 2001520"/>
              <a:gd name="connsiteX31" fmla="*/ 2875280 w 4291013"/>
              <a:gd name="connsiteY31" fmla="*/ 1564640 h 2001520"/>
              <a:gd name="connsiteX32" fmla="*/ 2885440 w 4291013"/>
              <a:gd name="connsiteY32" fmla="*/ 1513840 h 2001520"/>
              <a:gd name="connsiteX33" fmla="*/ 2915920 w 4291013"/>
              <a:gd name="connsiteY33" fmla="*/ 1422400 h 2001520"/>
              <a:gd name="connsiteX34" fmla="*/ 2905760 w 4291013"/>
              <a:gd name="connsiteY34" fmla="*/ 1341120 h 2001520"/>
              <a:gd name="connsiteX35" fmla="*/ 2804160 w 4291013"/>
              <a:gd name="connsiteY35" fmla="*/ 1310640 h 2001520"/>
              <a:gd name="connsiteX36" fmla="*/ 2702560 w 4291013"/>
              <a:gd name="connsiteY36" fmla="*/ 1249680 h 2001520"/>
              <a:gd name="connsiteX37" fmla="*/ 2641600 w 4291013"/>
              <a:gd name="connsiteY37" fmla="*/ 1219200 h 2001520"/>
              <a:gd name="connsiteX38" fmla="*/ 2600960 w 4291013"/>
              <a:gd name="connsiteY38" fmla="*/ 1178560 h 2001520"/>
              <a:gd name="connsiteX39" fmla="*/ 2550160 w 4291013"/>
              <a:gd name="connsiteY39" fmla="*/ 1137920 h 2001520"/>
              <a:gd name="connsiteX40" fmla="*/ 2377440 w 4291013"/>
              <a:gd name="connsiteY40" fmla="*/ 1046480 h 2001520"/>
              <a:gd name="connsiteX41" fmla="*/ 2326640 w 4291013"/>
              <a:gd name="connsiteY41" fmla="*/ 1036320 h 2001520"/>
              <a:gd name="connsiteX42" fmla="*/ 2286000 w 4291013"/>
              <a:gd name="connsiteY42" fmla="*/ 1016000 h 2001520"/>
              <a:gd name="connsiteX43" fmla="*/ 2448560 w 4291013"/>
              <a:gd name="connsiteY43" fmla="*/ 944880 h 2001520"/>
              <a:gd name="connsiteX44" fmla="*/ 2529840 w 4291013"/>
              <a:gd name="connsiteY44" fmla="*/ 904240 h 2001520"/>
              <a:gd name="connsiteX45" fmla="*/ 2661920 w 4291013"/>
              <a:gd name="connsiteY45" fmla="*/ 822960 h 2001520"/>
              <a:gd name="connsiteX46" fmla="*/ 2753360 w 4291013"/>
              <a:gd name="connsiteY46" fmla="*/ 782320 h 2001520"/>
              <a:gd name="connsiteX47" fmla="*/ 2956560 w 4291013"/>
              <a:gd name="connsiteY47" fmla="*/ 650240 h 2001520"/>
              <a:gd name="connsiteX48" fmla="*/ 3007360 w 4291013"/>
              <a:gd name="connsiteY48" fmla="*/ 619760 h 2001520"/>
              <a:gd name="connsiteX49" fmla="*/ 3119120 w 4291013"/>
              <a:gd name="connsiteY49" fmla="*/ 568960 h 2001520"/>
              <a:gd name="connsiteX50" fmla="*/ 3159760 w 4291013"/>
              <a:gd name="connsiteY50" fmla="*/ 558800 h 2001520"/>
              <a:gd name="connsiteX51" fmla="*/ 3454400 w 4291013"/>
              <a:gd name="connsiteY51" fmla="*/ 325120 h 2001520"/>
              <a:gd name="connsiteX52" fmla="*/ 3576320 w 4291013"/>
              <a:gd name="connsiteY52" fmla="*/ 264160 h 2001520"/>
              <a:gd name="connsiteX53" fmla="*/ 3688080 w 4291013"/>
              <a:gd name="connsiteY53" fmla="*/ 193040 h 2001520"/>
              <a:gd name="connsiteX54" fmla="*/ 3779520 w 4291013"/>
              <a:gd name="connsiteY54" fmla="*/ 152400 h 2001520"/>
              <a:gd name="connsiteX55" fmla="*/ 3870960 w 4291013"/>
              <a:gd name="connsiteY55" fmla="*/ 101600 h 2001520"/>
              <a:gd name="connsiteX56" fmla="*/ 3921760 w 4291013"/>
              <a:gd name="connsiteY56" fmla="*/ 81280 h 2001520"/>
              <a:gd name="connsiteX57" fmla="*/ 4074160 w 4291013"/>
              <a:gd name="connsiteY57" fmla="*/ 40640 h 2001520"/>
              <a:gd name="connsiteX58" fmla="*/ 4155440 w 4291013"/>
              <a:gd name="connsiteY58" fmla="*/ 30480 h 2001520"/>
              <a:gd name="connsiteX59" fmla="*/ 4206240 w 4291013"/>
              <a:gd name="connsiteY59" fmla="*/ 20320 h 2001520"/>
              <a:gd name="connsiteX60" fmla="*/ 4277360 w 4291013"/>
              <a:gd name="connsiteY60" fmla="*/ 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91013" h="2001520">
                <a:moveTo>
                  <a:pt x="0" y="1209040"/>
                </a:moveTo>
                <a:cubicBezTo>
                  <a:pt x="27093" y="1205653"/>
                  <a:pt x="56858" y="1186669"/>
                  <a:pt x="81280" y="1198880"/>
                </a:cubicBezTo>
                <a:cubicBezTo>
                  <a:pt x="100438" y="1208459"/>
                  <a:pt x="80216" y="1258618"/>
                  <a:pt x="101600" y="1259840"/>
                </a:cubicBezTo>
                <a:lnTo>
                  <a:pt x="457200" y="1280160"/>
                </a:lnTo>
                <a:cubicBezTo>
                  <a:pt x="477520" y="1283547"/>
                  <a:pt x="498286" y="1284900"/>
                  <a:pt x="518160" y="1290320"/>
                </a:cubicBezTo>
                <a:cubicBezTo>
                  <a:pt x="535755" y="1295119"/>
                  <a:pt x="552197" y="1303456"/>
                  <a:pt x="568960" y="1310640"/>
                </a:cubicBezTo>
                <a:cubicBezTo>
                  <a:pt x="630549" y="1337035"/>
                  <a:pt x="688675" y="1359676"/>
                  <a:pt x="741680" y="1402080"/>
                </a:cubicBezTo>
                <a:cubicBezTo>
                  <a:pt x="767860" y="1423024"/>
                  <a:pt x="786620" y="1452256"/>
                  <a:pt x="812800" y="1473200"/>
                </a:cubicBezTo>
                <a:cubicBezTo>
                  <a:pt x="837749" y="1493159"/>
                  <a:pt x="868081" y="1505430"/>
                  <a:pt x="894080" y="1524000"/>
                </a:cubicBezTo>
                <a:cubicBezTo>
                  <a:pt x="915604" y="1539374"/>
                  <a:pt x="934385" y="1558276"/>
                  <a:pt x="955040" y="1574800"/>
                </a:cubicBezTo>
                <a:cubicBezTo>
                  <a:pt x="968263" y="1585378"/>
                  <a:pt x="983706" y="1593306"/>
                  <a:pt x="995680" y="1605280"/>
                </a:cubicBezTo>
                <a:cubicBezTo>
                  <a:pt x="1007654" y="1617254"/>
                  <a:pt x="1013303" y="1634900"/>
                  <a:pt x="1026160" y="1645920"/>
                </a:cubicBezTo>
                <a:cubicBezTo>
                  <a:pt x="1037659" y="1655777"/>
                  <a:pt x="1053650" y="1658726"/>
                  <a:pt x="1066800" y="1666240"/>
                </a:cubicBezTo>
                <a:cubicBezTo>
                  <a:pt x="1077402" y="1672298"/>
                  <a:pt x="1087120" y="1679787"/>
                  <a:pt x="1097280" y="1686560"/>
                </a:cubicBezTo>
                <a:cubicBezTo>
                  <a:pt x="1100667" y="1696720"/>
                  <a:pt x="1114492" y="1708980"/>
                  <a:pt x="1107440" y="1717040"/>
                </a:cubicBezTo>
                <a:cubicBezTo>
                  <a:pt x="1086401" y="1741085"/>
                  <a:pt x="1048752" y="1745248"/>
                  <a:pt x="1026160" y="1767840"/>
                </a:cubicBezTo>
                <a:cubicBezTo>
                  <a:pt x="1009227" y="1784773"/>
                  <a:pt x="990829" y="1800359"/>
                  <a:pt x="975360" y="1818640"/>
                </a:cubicBezTo>
                <a:cubicBezTo>
                  <a:pt x="953484" y="1844493"/>
                  <a:pt x="914400" y="1899920"/>
                  <a:pt x="914400" y="1899920"/>
                </a:cubicBezTo>
                <a:cubicBezTo>
                  <a:pt x="930656" y="1948688"/>
                  <a:pt x="911691" y="1918885"/>
                  <a:pt x="955040" y="1940560"/>
                </a:cubicBezTo>
                <a:cubicBezTo>
                  <a:pt x="972703" y="1949391"/>
                  <a:pt x="988177" y="1962209"/>
                  <a:pt x="1005840" y="1971040"/>
                </a:cubicBezTo>
                <a:cubicBezTo>
                  <a:pt x="1015419" y="1975829"/>
                  <a:pt x="1025930" y="1978603"/>
                  <a:pt x="1036320" y="1981200"/>
                </a:cubicBezTo>
                <a:cubicBezTo>
                  <a:pt x="1115596" y="2001019"/>
                  <a:pt x="1163651" y="1995862"/>
                  <a:pt x="1259840" y="2001520"/>
                </a:cubicBezTo>
                <a:cubicBezTo>
                  <a:pt x="1354667" y="1998133"/>
                  <a:pt x="1450166" y="2003129"/>
                  <a:pt x="1544320" y="1991360"/>
                </a:cubicBezTo>
                <a:cubicBezTo>
                  <a:pt x="1613599" y="1982700"/>
                  <a:pt x="1678241" y="1949220"/>
                  <a:pt x="1747520" y="1940560"/>
                </a:cubicBezTo>
                <a:lnTo>
                  <a:pt x="1910080" y="1920240"/>
                </a:lnTo>
                <a:cubicBezTo>
                  <a:pt x="1984587" y="1899920"/>
                  <a:pt x="2058293" y="1876395"/>
                  <a:pt x="2133600" y="1859280"/>
                </a:cubicBezTo>
                <a:cubicBezTo>
                  <a:pt x="2207445" y="1842497"/>
                  <a:pt x="2283040" y="1834354"/>
                  <a:pt x="2357120" y="1818640"/>
                </a:cubicBezTo>
                <a:cubicBezTo>
                  <a:pt x="2394893" y="1810627"/>
                  <a:pt x="2431419" y="1797525"/>
                  <a:pt x="2468880" y="1788160"/>
                </a:cubicBezTo>
                <a:cubicBezTo>
                  <a:pt x="2499171" y="1780587"/>
                  <a:pt x="2530365" y="1776650"/>
                  <a:pt x="2560320" y="1767840"/>
                </a:cubicBezTo>
                <a:cubicBezTo>
                  <a:pt x="2647282" y="1742263"/>
                  <a:pt x="2635239" y="1738043"/>
                  <a:pt x="2712720" y="1696720"/>
                </a:cubicBezTo>
                <a:cubicBezTo>
                  <a:pt x="2739448" y="1682465"/>
                  <a:pt x="2769095" y="1673322"/>
                  <a:pt x="2794000" y="1656080"/>
                </a:cubicBezTo>
                <a:cubicBezTo>
                  <a:pt x="2826642" y="1633481"/>
                  <a:pt x="2851738" y="1596030"/>
                  <a:pt x="2875280" y="1564640"/>
                </a:cubicBezTo>
                <a:cubicBezTo>
                  <a:pt x="2878667" y="1547707"/>
                  <a:pt x="2879979" y="1530223"/>
                  <a:pt x="2885440" y="1513840"/>
                </a:cubicBezTo>
                <a:cubicBezTo>
                  <a:pt x="2927504" y="1387647"/>
                  <a:pt x="2886803" y="1567986"/>
                  <a:pt x="2915920" y="1422400"/>
                </a:cubicBezTo>
                <a:cubicBezTo>
                  <a:pt x="2912533" y="1395307"/>
                  <a:pt x="2921418" y="1363488"/>
                  <a:pt x="2905760" y="1341120"/>
                </a:cubicBezTo>
                <a:cubicBezTo>
                  <a:pt x="2900513" y="1333624"/>
                  <a:pt x="2820623" y="1314756"/>
                  <a:pt x="2804160" y="1310640"/>
                </a:cubicBezTo>
                <a:cubicBezTo>
                  <a:pt x="2770293" y="1290320"/>
                  <a:pt x="2737885" y="1267343"/>
                  <a:pt x="2702560" y="1249680"/>
                </a:cubicBezTo>
                <a:cubicBezTo>
                  <a:pt x="2682240" y="1239520"/>
                  <a:pt x="2660212" y="1232228"/>
                  <a:pt x="2641600" y="1219200"/>
                </a:cubicBezTo>
                <a:cubicBezTo>
                  <a:pt x="2625905" y="1208214"/>
                  <a:pt x="2615279" y="1191288"/>
                  <a:pt x="2600960" y="1178560"/>
                </a:cubicBezTo>
                <a:cubicBezTo>
                  <a:pt x="2584752" y="1164153"/>
                  <a:pt x="2567925" y="1150356"/>
                  <a:pt x="2550160" y="1137920"/>
                </a:cubicBezTo>
                <a:cubicBezTo>
                  <a:pt x="2514749" y="1113132"/>
                  <a:pt x="2391967" y="1049385"/>
                  <a:pt x="2377440" y="1046480"/>
                </a:cubicBezTo>
                <a:lnTo>
                  <a:pt x="2326640" y="1036320"/>
                </a:lnTo>
                <a:cubicBezTo>
                  <a:pt x="2313093" y="1029547"/>
                  <a:pt x="2279227" y="1029547"/>
                  <a:pt x="2286000" y="1016000"/>
                </a:cubicBezTo>
                <a:cubicBezTo>
                  <a:pt x="2301795" y="984409"/>
                  <a:pt x="2429142" y="954589"/>
                  <a:pt x="2448560" y="944880"/>
                </a:cubicBezTo>
                <a:cubicBezTo>
                  <a:pt x="2475653" y="931333"/>
                  <a:pt x="2503540" y="919269"/>
                  <a:pt x="2529840" y="904240"/>
                </a:cubicBezTo>
                <a:cubicBezTo>
                  <a:pt x="2642513" y="839856"/>
                  <a:pt x="2537180" y="885330"/>
                  <a:pt x="2661920" y="822960"/>
                </a:cubicBezTo>
                <a:cubicBezTo>
                  <a:pt x="2691753" y="808043"/>
                  <a:pt x="2722880" y="795867"/>
                  <a:pt x="2753360" y="782320"/>
                </a:cubicBezTo>
                <a:cubicBezTo>
                  <a:pt x="2874564" y="661116"/>
                  <a:pt x="2746631" y="776197"/>
                  <a:pt x="2956560" y="650240"/>
                </a:cubicBezTo>
                <a:cubicBezTo>
                  <a:pt x="2973493" y="640080"/>
                  <a:pt x="2990024" y="629216"/>
                  <a:pt x="3007360" y="619760"/>
                </a:cubicBezTo>
                <a:cubicBezTo>
                  <a:pt x="3039928" y="601996"/>
                  <a:pt x="3083114" y="580962"/>
                  <a:pt x="3119120" y="568960"/>
                </a:cubicBezTo>
                <a:cubicBezTo>
                  <a:pt x="3132367" y="564544"/>
                  <a:pt x="3146213" y="562187"/>
                  <a:pt x="3159760" y="558800"/>
                </a:cubicBezTo>
                <a:cubicBezTo>
                  <a:pt x="3171384" y="549113"/>
                  <a:pt x="3398421" y="353110"/>
                  <a:pt x="3454400" y="325120"/>
                </a:cubicBezTo>
                <a:cubicBezTo>
                  <a:pt x="3495040" y="304800"/>
                  <a:pt x="3536764" y="286518"/>
                  <a:pt x="3576320" y="264160"/>
                </a:cubicBezTo>
                <a:cubicBezTo>
                  <a:pt x="3614761" y="242432"/>
                  <a:pt x="3649389" y="214320"/>
                  <a:pt x="3688080" y="193040"/>
                </a:cubicBezTo>
                <a:cubicBezTo>
                  <a:pt x="3717306" y="176966"/>
                  <a:pt x="3749235" y="166378"/>
                  <a:pt x="3779520" y="152400"/>
                </a:cubicBezTo>
                <a:cubicBezTo>
                  <a:pt x="3906719" y="93693"/>
                  <a:pt x="3717343" y="178408"/>
                  <a:pt x="3870960" y="101600"/>
                </a:cubicBezTo>
                <a:cubicBezTo>
                  <a:pt x="3887272" y="93444"/>
                  <a:pt x="3904620" y="87513"/>
                  <a:pt x="3921760" y="81280"/>
                </a:cubicBezTo>
                <a:cubicBezTo>
                  <a:pt x="3971240" y="63287"/>
                  <a:pt x="4022023" y="48661"/>
                  <a:pt x="4074160" y="40640"/>
                </a:cubicBezTo>
                <a:cubicBezTo>
                  <a:pt x="4101147" y="36488"/>
                  <a:pt x="4128453" y="34632"/>
                  <a:pt x="4155440" y="30480"/>
                </a:cubicBezTo>
                <a:cubicBezTo>
                  <a:pt x="4172508" y="27854"/>
                  <a:pt x="4189172" y="22946"/>
                  <a:pt x="4206240" y="20320"/>
                </a:cubicBezTo>
                <a:cubicBezTo>
                  <a:pt x="4290122" y="7415"/>
                  <a:pt x="4307204" y="29844"/>
                  <a:pt x="42773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93038" y="6110288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597525" y="34337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56275" y="392271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26163" y="327025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13438" y="415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16675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283200" y="40544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84763" y="4283075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16675" y="478631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013325" y="57515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9276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97525" y="5416550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883525" y="32305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39075" y="3865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199438" y="2976563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615363" y="37496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8200" y="2976563"/>
            <a:ext cx="314325" cy="4079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280275" y="390525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121525" y="328136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756275" y="48910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73838" y="57038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000875" y="52974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66000" y="5884863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146800" y="5153025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726363" y="347503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46600" y="4359275"/>
            <a:ext cx="4779963" cy="5318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60875" y="1147763"/>
            <a:ext cx="263525" cy="5710237"/>
          </a:xfrm>
          <a:prstGeom prst="line">
            <a:avLst/>
          </a:prstGeom>
          <a:ln w="254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195736" y="6387470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053" y="13452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 smtClean="0">
                <a:cs typeface="Arial" charset="0"/>
              </a:rPr>
              <a:t>Mit nichtlinearen </a:t>
            </a:r>
            <a:r>
              <a:rPr lang="de-DE" i="1" dirty="0" smtClean="0">
                <a:cs typeface="Arial" charset="0"/>
              </a:rPr>
              <a:t>f</a:t>
            </a:r>
            <a:r>
              <a:rPr lang="de-DE" dirty="0" smtClean="0">
                <a:cs typeface="Arial" charset="0"/>
              </a:rPr>
              <a:t>(x) können auch komplexere Entscheidungsgrenzen "eingestellt" werden 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(Daten bleiben unverändert)</a:t>
            </a:r>
            <a:endParaRPr lang="de-DE" dirty="0"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27600" y="13672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de-DE" dirty="0" smtClean="0">
                <a:cs typeface="Arial" charset="0"/>
              </a:rPr>
              <a:t>SVMs finden nur gerade Entscheidungs-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grenzen, aber die Daten werden zuvor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transformiert</a:t>
            </a: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Multi-class SVMs?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Kombination</a:t>
            </a:r>
            <a:r>
              <a:rPr lang="en-US" dirty="0" smtClean="0"/>
              <a:t> </a:t>
            </a:r>
            <a:r>
              <a:rPr lang="en-US" err="1" smtClean="0"/>
              <a:t>mehrerer</a:t>
            </a:r>
            <a:r>
              <a:rPr lang="en-US" smtClean="0"/>
              <a:t> SVMs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3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74625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2145" y="4552545"/>
            <a:ext cx="5739319" cy="226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-316323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Sigmoid-Einheit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 err="1" smtClean="0"/>
              <a:t>st</a:t>
            </a:r>
            <a:r>
              <a:rPr lang="en-US" sz="2400" dirty="0" smtClean="0"/>
              <a:t> die Sigmoid-</a:t>
            </a:r>
            <a:r>
              <a:rPr lang="en-US" sz="2400" dirty="0" err="1" smtClean="0"/>
              <a:t>Funktion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11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432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24744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831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214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2680493" y="5057676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2793</TotalTime>
  <Words>1905</Words>
  <Application>Microsoft Macintosh PowerPoint</Application>
  <PresentationFormat>On-screen Show (4:3)</PresentationFormat>
  <Paragraphs>494</Paragraphs>
  <Slides>63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Calibri</vt:lpstr>
      <vt:lpstr>Helvetica</vt:lpstr>
      <vt:lpstr>Lucida Grande</vt:lpstr>
      <vt:lpstr>ＭＳ Ｐゴシック</vt:lpstr>
      <vt:lpstr>Myriad Pro</vt:lpstr>
      <vt:lpstr>Symbol</vt:lpstr>
      <vt:lpstr>Times New Roman</vt:lpstr>
      <vt:lpstr>Arial</vt:lpstr>
      <vt:lpstr>7_Standarddesign</vt:lpstr>
      <vt:lpstr>Formel</vt:lpstr>
      <vt:lpstr>Equation</vt:lpstr>
      <vt:lpstr>Einführung in Web- und Data-Science</vt:lpstr>
      <vt:lpstr>Repräsentation von Funktionen ...</vt:lpstr>
      <vt:lpstr>PowerPoint Presentation</vt:lpstr>
      <vt:lpstr>PowerPoint Presentation</vt:lpstr>
      <vt:lpstr>Ein Anwendungsbeispiel</vt:lpstr>
      <vt:lpstr>Lassen sich alle Funktionen repräsentatieren?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Netztopologien</vt:lpstr>
      <vt:lpstr>Die Eingabefunktion </vt:lpstr>
      <vt:lpstr>Die Aktivierungsfunktion </vt:lpstr>
      <vt:lpstr>Die Ausgabefunktion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Begründung für die Delta-Regel</vt:lpstr>
      <vt:lpstr>Absteigender Gradient</vt:lpstr>
      <vt:lpstr>Gradient</vt:lpstr>
      <vt:lpstr>Algorithmus</vt:lpstr>
      <vt:lpstr>PowerPoint Presentation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PowerPoint Presentation</vt:lpstr>
      <vt:lpstr>Einsicht</vt:lpstr>
      <vt:lpstr>Unüberwachtes Lernen</vt:lpstr>
      <vt:lpstr>PowerPoint Presentation</vt:lpstr>
      <vt:lpstr>Selbstorganisation (nach Kohonen)</vt:lpstr>
      <vt:lpstr>Hopfield-Netze</vt:lpstr>
      <vt:lpstr>Berechnungsaufwand</vt:lpstr>
      <vt:lpstr>Repräsentation von Funktionen</vt:lpstr>
      <vt:lpstr>Geschichtlicher Überblick</vt:lpstr>
      <vt:lpstr>Support-Vektor Maschinen</vt:lpstr>
      <vt:lpstr>Nichtlineare Separierung</vt:lpstr>
      <vt:lpstr>PowerPoint Presentation</vt:lpstr>
      <vt:lpstr>Support-Vektoren</vt:lpstr>
      <vt:lpstr>Literatur (1)</vt:lpstr>
      <vt:lpstr>Literatur (2)</vt:lpstr>
      <vt:lpstr>Originalliteratur SVM</vt:lpstr>
      <vt:lpstr>Zusammenfassung: Netze vs. SVMs (1)</vt:lpstr>
      <vt:lpstr>Zusammenfassung: Netze vs. SVMs (2)</vt:lpstr>
      <vt:lpstr>Zusammenfassung: Netze vs. SVMs (3)</vt:lpstr>
      <vt:lpstr>Zusammenfassung: Netze vs. SVMs (4)</vt:lpstr>
      <vt:lpstr>Multi-class SVMs?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931</cp:revision>
  <dcterms:created xsi:type="dcterms:W3CDTF">2010-04-27T12:26:40Z</dcterms:created>
  <dcterms:modified xsi:type="dcterms:W3CDTF">2017-11-05T23:14:27Z</dcterms:modified>
</cp:coreProperties>
</file>