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1"/>
  </p:sldMasterIdLst>
  <p:notesMasterIdLst>
    <p:notesMasterId r:id="rId19"/>
  </p:notesMasterIdLst>
  <p:handoutMasterIdLst>
    <p:handoutMasterId r:id="rId20"/>
  </p:handoutMasterIdLst>
  <p:sldIdLst>
    <p:sldId id="273" r:id="rId2"/>
    <p:sldId id="272" r:id="rId3"/>
    <p:sldId id="274" r:id="rId4"/>
    <p:sldId id="289" r:id="rId5"/>
    <p:sldId id="290" r:id="rId6"/>
    <p:sldId id="276" r:id="rId7"/>
    <p:sldId id="285" r:id="rId8"/>
    <p:sldId id="282" r:id="rId9"/>
    <p:sldId id="286" r:id="rId10"/>
    <p:sldId id="284" r:id="rId11"/>
    <p:sldId id="283" r:id="rId12"/>
    <p:sldId id="296" r:id="rId13"/>
    <p:sldId id="279" r:id="rId14"/>
    <p:sldId id="361" r:id="rId15"/>
    <p:sldId id="297" r:id="rId16"/>
    <p:sldId id="360" r:id="rId17"/>
    <p:sldId id="358" r:id="rId18"/>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9B47"/>
    <a:srgbClr val="081BFF"/>
    <a:srgbClr val="0428FF"/>
    <a:srgbClr val="00394A"/>
    <a:srgbClr val="003241"/>
    <a:srgbClr val="DAD9D3"/>
    <a:srgbClr val="B2B1A9"/>
    <a:srgbClr val="004B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15"/>
    <p:restoredTop sz="94666"/>
  </p:normalViewPr>
  <p:slideViewPr>
    <p:cSldViewPr>
      <p:cViewPr varScale="1">
        <p:scale>
          <a:sx n="98" d="100"/>
          <a:sy n="98" d="100"/>
        </p:scale>
        <p:origin x="91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8A6ECAE5-6A67-9648-BFD4-50D589EC5C71}" type="datetimeFigureOut">
              <a:rPr lang="de-DE"/>
              <a:pPr>
                <a:defRPr/>
              </a:pPr>
              <a:t>12.10.18</a:t>
            </a:fld>
            <a:endParaRPr lang="en-US"/>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298B09E7-CB36-8743-B365-30F25214A412}" type="slidenum">
              <a:rPr lang="en-US"/>
              <a:pPr>
                <a:defRPr/>
              </a:pPr>
              <a:t>‹#›</a:t>
            </a:fld>
            <a:endParaRPr lang="en-US"/>
          </a:p>
        </p:txBody>
      </p:sp>
    </p:spTree>
    <p:extLst>
      <p:ext uri="{BB962C8B-B14F-4D97-AF65-F5344CB8AC3E}">
        <p14:creationId xmlns:p14="http://schemas.microsoft.com/office/powerpoint/2010/main" val="42924333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67AB418-317D-AC4E-A41A-2B33F9292AC9}" type="datetimeFigureOut">
              <a:rPr lang="de-DE"/>
              <a:pPr>
                <a:defRPr/>
              </a:pPr>
              <a:t>12.10.18</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609C88DA-55BC-924E-8761-82F5902E2CE5}" type="slidenum">
              <a:rPr lang="en-US"/>
              <a:pPr>
                <a:defRPr/>
              </a:pPr>
              <a:t>‹#›</a:t>
            </a:fld>
            <a:endParaRPr lang="en-US"/>
          </a:p>
        </p:txBody>
      </p:sp>
    </p:spTree>
    <p:extLst>
      <p:ext uri="{BB962C8B-B14F-4D97-AF65-F5344CB8AC3E}">
        <p14:creationId xmlns:p14="http://schemas.microsoft.com/office/powerpoint/2010/main" val="253413931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ctr">
              <a:defRPr/>
            </a:lvl1pPr>
          </a:lstStyle>
          <a:p>
            <a:r>
              <a:rPr lang="de-DE"/>
              <a:t>Mastertitelformat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CB34403-92B1-A544-A7FD-95466AC3179C}" type="slidenum">
              <a:rPr lang="de-DE"/>
              <a:pPr>
                <a:defRPr/>
              </a:pPr>
              <a:t>‹#›</a:t>
            </a:fld>
            <a:endParaRPr lang="de-DE"/>
          </a:p>
        </p:txBody>
      </p:sp>
    </p:spTree>
    <p:extLst>
      <p:ext uri="{BB962C8B-B14F-4D97-AF65-F5344CB8AC3E}">
        <p14:creationId xmlns:p14="http://schemas.microsoft.com/office/powerpoint/2010/main" val="323113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Inhaltsplatzhalt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4C577E2-95DD-1F4B-A688-E8FB02007787}" type="slidenum">
              <a:rPr lang="de-DE"/>
              <a:pPr>
                <a:defRPr/>
              </a:pPr>
              <a:t>‹#›</a:t>
            </a:fld>
            <a:endParaRPr lang="de-DE"/>
          </a:p>
        </p:txBody>
      </p:sp>
    </p:spTree>
    <p:extLst>
      <p:ext uri="{BB962C8B-B14F-4D97-AF65-F5344CB8AC3E}">
        <p14:creationId xmlns:p14="http://schemas.microsoft.com/office/powerpoint/2010/main" val="390878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56" name="Rectangle 44"/>
          <p:cNvSpPr>
            <a:spLocks noGrp="1" noChangeArrowheads="1"/>
          </p:cNvSpPr>
          <p:nvPr>
            <p:ph type="sldNum" sz="quarter" idx="4"/>
          </p:nvPr>
        </p:nvSpPr>
        <p:spPr bwMode="auto">
          <a:xfrm>
            <a:off x="7956550" y="6400800"/>
            <a:ext cx="1008063" cy="19685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lvl1pPr algn="r">
              <a:defRPr sz="1100">
                <a:cs typeface="+mn-cs"/>
              </a:defRPr>
            </a:lvl1pPr>
          </a:lstStyle>
          <a:p>
            <a:pPr>
              <a:defRPr/>
            </a:pPr>
            <a:fld id="{7B1C38A0-67D8-0242-BF64-2E51696E2079}" type="slidenum">
              <a:rPr lang="de-DE"/>
              <a:pPr>
                <a:defRPr/>
              </a:pPr>
              <a:t>‹#›</a:t>
            </a:fld>
            <a:endParaRPr lang="de-DE" dirty="0"/>
          </a:p>
        </p:txBody>
      </p:sp>
      <p:pic>
        <p:nvPicPr>
          <p:cNvPr id="1027" name="Picture 45" descr="Logo_ImFocus"/>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54863" y="6453188"/>
            <a:ext cx="1377950" cy="84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58" name="Rectangle 46"/>
          <p:cNvSpPr>
            <a:spLocks noChangeArrowheads="1"/>
          </p:cNvSpPr>
          <p:nvPr userDrawn="1"/>
        </p:nvSpPr>
        <p:spPr bwMode="auto">
          <a:xfrm>
            <a:off x="179388" y="981075"/>
            <a:ext cx="8785225" cy="73025"/>
          </a:xfrm>
          <a:prstGeom prst="rect">
            <a:avLst/>
          </a:prstGeom>
          <a:solidFill>
            <a:schemeClr val="bg1">
              <a:lumMod val="65000"/>
            </a:schemeClr>
          </a:solidFill>
          <a:ln>
            <a:noFill/>
          </a:ln>
          <a:effectLst/>
          <a:extLst/>
        </p:spPr>
        <p:txBody>
          <a:bodyPr wrap="none" anchor="ctr"/>
          <a:lstStyle/>
          <a:p>
            <a:pPr>
              <a:defRPr/>
            </a:pPr>
            <a:endParaRPr lang="en-US">
              <a:cs typeface="+mn-cs"/>
            </a:endParaRPr>
          </a:p>
        </p:txBody>
      </p:sp>
      <p:sp>
        <p:nvSpPr>
          <p:cNvPr id="64559" name="Rectangle 47"/>
          <p:cNvSpPr>
            <a:spLocks noChangeArrowheads="1"/>
          </p:cNvSpPr>
          <p:nvPr userDrawn="1"/>
        </p:nvSpPr>
        <p:spPr bwMode="auto">
          <a:xfrm flipV="1">
            <a:off x="179388" y="6669088"/>
            <a:ext cx="8785225" cy="188912"/>
          </a:xfrm>
          <a:prstGeom prst="rect">
            <a:avLst/>
          </a:prstGeom>
          <a:solidFill>
            <a:schemeClr val="bg1">
              <a:lumMod val="65000"/>
            </a:schemeClr>
          </a:solidFill>
          <a:ln>
            <a:noFill/>
          </a:ln>
          <a:effectLst/>
          <a:extLst/>
        </p:spPr>
        <p:txBody>
          <a:bodyPr wrap="none" anchor="ctr"/>
          <a:lstStyle/>
          <a:p>
            <a:pPr>
              <a:defRPr/>
            </a:pPr>
            <a:endParaRPr lang="en-US">
              <a:cs typeface="+mn-cs"/>
            </a:endParaRPr>
          </a:p>
        </p:txBody>
      </p:sp>
      <p:sp>
        <p:nvSpPr>
          <p:cNvPr id="64561" name="Rectangle 49"/>
          <p:cNvSpPr>
            <a:spLocks noGrp="1" noChangeArrowheads="1"/>
          </p:cNvSpPr>
          <p:nvPr>
            <p:ph type="title"/>
          </p:nvPr>
        </p:nvSpPr>
        <p:spPr bwMode="auto">
          <a:xfrm>
            <a:off x="468313" y="260350"/>
            <a:ext cx="8229600" cy="50323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de-DE" noProof="0" dirty="0"/>
              <a:t>Titelmasterformat durch Klicken bearbeiten</a:t>
            </a:r>
          </a:p>
        </p:txBody>
      </p:sp>
      <p:sp>
        <p:nvSpPr>
          <p:cNvPr id="64562" name="Rectangle 50"/>
          <p:cNvSpPr>
            <a:spLocks noGrp="1" noChangeArrowheads="1"/>
          </p:cNvSpPr>
          <p:nvPr>
            <p:ph type="body" idx="1"/>
          </p:nvPr>
        </p:nvSpPr>
        <p:spPr bwMode="auto">
          <a:xfrm>
            <a:off x="457200" y="1196975"/>
            <a:ext cx="8229600" cy="496887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de-DE" noProof="0" dirty="0"/>
              <a:t>Textmasterformate durch Klicken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pic>
        <p:nvPicPr>
          <p:cNvPr id="1032" name="Bild 48" descr="Logo_Inst_InfSys_P309.pdf"/>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50825" y="6167438"/>
            <a:ext cx="2160588"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3" r:id="rId1"/>
    <p:sldLayoutId id="2147483874" r:id="rId2"/>
  </p:sldLayoutIdLst>
  <p:hf hdr="0" ftr="0" dt="0"/>
  <p:txStyles>
    <p:titleStyle>
      <a:lvl1pPr algn="l" rtl="0" eaLnBrk="0" fontAlgn="base" hangingPunct="0">
        <a:spcBef>
          <a:spcPct val="0"/>
        </a:spcBef>
        <a:spcAft>
          <a:spcPct val="0"/>
        </a:spcAft>
        <a:defRPr sz="3200">
          <a:solidFill>
            <a:schemeClr val="tx1"/>
          </a:solidFill>
          <a:latin typeface="+mj-lt"/>
          <a:ea typeface="+mj-ea"/>
          <a:cs typeface="ＭＳ Ｐゴシック" charset="0"/>
        </a:defRPr>
      </a:lvl1pPr>
      <a:lvl2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Myriad Pro" charset="0"/>
          <a:ea typeface="ＭＳ Ｐゴシック" charset="0"/>
        </a:defRPr>
      </a:lvl6pPr>
      <a:lvl7pPr marL="914400" algn="l" rtl="0" fontAlgn="base">
        <a:spcBef>
          <a:spcPct val="0"/>
        </a:spcBef>
        <a:spcAft>
          <a:spcPct val="0"/>
        </a:spcAft>
        <a:defRPr sz="3200">
          <a:solidFill>
            <a:schemeClr val="tx1"/>
          </a:solidFill>
          <a:latin typeface="Myriad Pro" charset="0"/>
          <a:ea typeface="ＭＳ Ｐゴシック" charset="0"/>
        </a:defRPr>
      </a:lvl7pPr>
      <a:lvl8pPr marL="1371600" algn="l" rtl="0" fontAlgn="base">
        <a:spcBef>
          <a:spcPct val="0"/>
        </a:spcBef>
        <a:spcAft>
          <a:spcPct val="0"/>
        </a:spcAft>
        <a:defRPr sz="3200">
          <a:solidFill>
            <a:schemeClr val="tx1"/>
          </a:solidFill>
          <a:latin typeface="Myriad Pro" charset="0"/>
          <a:ea typeface="ＭＳ Ｐゴシック" charset="0"/>
        </a:defRPr>
      </a:lvl8pPr>
      <a:lvl9pPr marL="1828800" algn="l" rtl="0" fontAlgn="base">
        <a:spcBef>
          <a:spcPct val="0"/>
        </a:spcBef>
        <a:spcAft>
          <a:spcPct val="0"/>
        </a:spcAft>
        <a:defRPr sz="3200">
          <a:solidFill>
            <a:schemeClr val="tx1"/>
          </a:solidFill>
          <a:latin typeface="Myriad Pro" charset="0"/>
          <a:ea typeface="ＭＳ Ｐゴシック"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773238"/>
            <a:ext cx="7772400" cy="935037"/>
          </a:xfrm>
        </p:spPr>
        <p:txBody>
          <a:bodyPr/>
          <a:lstStyle/>
          <a:p>
            <a:pPr eaLnBrk="1" hangingPunct="1">
              <a:defRPr/>
            </a:pPr>
            <a:r>
              <a:rPr lang="de-DE" sz="3600" b="1" dirty="0">
                <a:cs typeface="+mj-cs"/>
              </a:rPr>
              <a:t>Non-Standard-Datenbanken</a:t>
            </a:r>
            <a:br>
              <a:rPr lang="de-DE" sz="3600" b="1" dirty="0">
                <a:cs typeface="+mj-cs"/>
              </a:rPr>
            </a:br>
            <a:r>
              <a:rPr lang="de-DE" sz="3600" b="1" dirty="0">
                <a:cs typeface="+mj-cs"/>
              </a:rPr>
              <a:t>und Data Mining</a:t>
            </a:r>
          </a:p>
        </p:txBody>
      </p:sp>
      <p:sp>
        <p:nvSpPr>
          <p:cNvPr id="3" name="Untertitel 2"/>
          <p:cNvSpPr>
            <a:spLocks noGrp="1"/>
          </p:cNvSpPr>
          <p:nvPr>
            <p:ph type="subTitle" idx="1"/>
          </p:nvPr>
        </p:nvSpPr>
        <p:spPr>
          <a:xfrm>
            <a:off x="1371600" y="3429148"/>
            <a:ext cx="6400800" cy="3024188"/>
          </a:xfrm>
        </p:spPr>
        <p:txBody>
          <a:bodyPr/>
          <a:lstStyle/>
          <a:p>
            <a:pPr eaLnBrk="1" hangingPunct="1">
              <a:defRPr/>
            </a:pPr>
            <a:r>
              <a:rPr lang="de-DE" sz="2400" dirty="0">
                <a:cs typeface="+mn-cs"/>
              </a:rPr>
              <a:t>Prof. Dr. Ralf Möller</a:t>
            </a:r>
          </a:p>
          <a:p>
            <a:pPr eaLnBrk="1" hangingPunct="1">
              <a:defRPr/>
            </a:pPr>
            <a:r>
              <a:rPr lang="de-DE" sz="2400" b="1" dirty="0">
                <a:cs typeface="+mn-cs"/>
              </a:rPr>
              <a:t>Universität zu Lübeck</a:t>
            </a:r>
          </a:p>
          <a:p>
            <a:pPr eaLnBrk="1" hangingPunct="1">
              <a:defRPr/>
            </a:pPr>
            <a:r>
              <a:rPr lang="de-DE" sz="2400" b="1" dirty="0">
                <a:cs typeface="+mn-cs"/>
              </a:rPr>
              <a:t>Institut für Informationssysteme</a:t>
            </a:r>
          </a:p>
          <a:p>
            <a:pPr eaLnBrk="1" hangingPunct="1">
              <a:defRPr/>
            </a:pPr>
            <a:endParaRPr lang="de-DE" sz="2400" dirty="0">
              <a:cs typeface="+mn-cs"/>
            </a:endParaRPr>
          </a:p>
          <a:p>
            <a:pPr eaLnBrk="1" hangingPunct="1">
              <a:defRPr/>
            </a:pPr>
            <a:r>
              <a:rPr lang="de-DE" sz="2400" dirty="0">
                <a:cs typeface="+mn-cs"/>
              </a:rPr>
              <a:t>Tanya Braun und Felix </a:t>
            </a:r>
            <a:r>
              <a:rPr lang="de-DE" sz="2400" dirty="0" err="1">
                <a:cs typeface="+mn-cs"/>
              </a:rPr>
              <a:t>Kuhr</a:t>
            </a:r>
            <a:r>
              <a:rPr lang="de-DE" sz="2400" dirty="0">
                <a:cs typeface="+mn-cs"/>
              </a:rPr>
              <a:t> (Übungen)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a:t>Literatur</a:t>
            </a:r>
          </a:p>
        </p:txBody>
      </p:sp>
      <p:sp>
        <p:nvSpPr>
          <p:cNvPr id="4" name="Foliennummernplatzhalter 3"/>
          <p:cNvSpPr>
            <a:spLocks noGrp="1"/>
          </p:cNvSpPr>
          <p:nvPr>
            <p:ph type="sldNum" sz="quarter" idx="12"/>
          </p:nvPr>
        </p:nvSpPr>
        <p:spPr/>
        <p:txBody>
          <a:bodyPr/>
          <a:lstStyle/>
          <a:p>
            <a:pPr>
              <a:defRPr/>
            </a:pPr>
            <a:fld id="{57B9B714-088D-134F-A1D6-D84FC5138EA4}" type="slidenum">
              <a:rPr lang="de-DE" smtClean="0"/>
              <a:pPr>
                <a:defRPr/>
              </a:pPr>
              <a:t>10</a:t>
            </a:fld>
            <a:endParaRPr lang="de-DE"/>
          </a:p>
        </p:txBody>
      </p:sp>
      <p:sp>
        <p:nvSpPr>
          <p:cNvPr id="16388" name="Textfeld 5"/>
          <p:cNvSpPr txBox="1">
            <a:spLocks noChangeArrowheads="1"/>
          </p:cNvSpPr>
          <p:nvPr/>
        </p:nvSpPr>
        <p:spPr bwMode="auto">
          <a:xfrm>
            <a:off x="3851275" y="611188"/>
            <a:ext cx="65915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Myriad Pro" charset="0"/>
                <a:ea typeface="ＭＳ Ｐゴシック" charset="0"/>
                <a:cs typeface="ＭＳ Ｐゴシック" charset="0"/>
              </a:defRPr>
            </a:lvl1pPr>
            <a:lvl2pPr marL="742950" indent="-285750" eaLnBrk="0" hangingPunct="0">
              <a:defRPr sz="2400">
                <a:solidFill>
                  <a:schemeClr val="tx1"/>
                </a:solidFill>
                <a:latin typeface="Myriad Pro" charset="0"/>
                <a:ea typeface="ＭＳ Ｐゴシック" charset="0"/>
              </a:defRPr>
            </a:lvl2pPr>
            <a:lvl3pPr marL="1143000" indent="-228600" eaLnBrk="0" hangingPunct="0">
              <a:defRPr sz="2400">
                <a:solidFill>
                  <a:schemeClr val="tx1"/>
                </a:solidFill>
                <a:latin typeface="Myriad Pro" charset="0"/>
                <a:ea typeface="ＭＳ Ｐゴシック" charset="0"/>
              </a:defRPr>
            </a:lvl3pPr>
            <a:lvl4pPr marL="1600200" indent="-228600" eaLnBrk="0" hangingPunct="0">
              <a:defRPr sz="2400">
                <a:solidFill>
                  <a:schemeClr val="tx1"/>
                </a:solidFill>
                <a:latin typeface="Myriad Pro" charset="0"/>
                <a:ea typeface="ＭＳ Ｐゴシック" charset="0"/>
              </a:defRPr>
            </a:lvl4pPr>
            <a:lvl5pPr marL="2057400" indent="-228600" eaLnBrk="0" hangingPunct="0">
              <a:defRPr sz="2400">
                <a:solidFill>
                  <a:schemeClr val="tx1"/>
                </a:solidFill>
                <a:latin typeface="Myriad Pro" charset="0"/>
                <a:ea typeface="ＭＳ Ｐゴシック" charset="0"/>
              </a:defRPr>
            </a:lvl5pPr>
            <a:lvl6pPr marL="2514600" indent="-228600" eaLnBrk="0" fontAlgn="base" hangingPunct="0">
              <a:spcBef>
                <a:spcPct val="0"/>
              </a:spcBef>
              <a:spcAft>
                <a:spcPct val="0"/>
              </a:spcAft>
              <a:defRPr sz="2400">
                <a:solidFill>
                  <a:schemeClr val="tx1"/>
                </a:solidFill>
                <a:latin typeface="Myriad Pro" charset="0"/>
                <a:ea typeface="ＭＳ Ｐゴシック" charset="0"/>
              </a:defRPr>
            </a:lvl6pPr>
            <a:lvl7pPr marL="2971800" indent="-228600" eaLnBrk="0" fontAlgn="base" hangingPunct="0">
              <a:spcBef>
                <a:spcPct val="0"/>
              </a:spcBef>
              <a:spcAft>
                <a:spcPct val="0"/>
              </a:spcAft>
              <a:defRPr sz="2400">
                <a:solidFill>
                  <a:schemeClr val="tx1"/>
                </a:solidFill>
                <a:latin typeface="Myriad Pro" charset="0"/>
                <a:ea typeface="ＭＳ Ｐゴシック" charset="0"/>
              </a:defRPr>
            </a:lvl7pPr>
            <a:lvl8pPr marL="3429000" indent="-228600" eaLnBrk="0" fontAlgn="base" hangingPunct="0">
              <a:spcBef>
                <a:spcPct val="0"/>
              </a:spcBef>
              <a:spcAft>
                <a:spcPct val="0"/>
              </a:spcAft>
              <a:defRPr sz="2400">
                <a:solidFill>
                  <a:schemeClr val="tx1"/>
                </a:solidFill>
                <a:latin typeface="Myriad Pro" charset="0"/>
                <a:ea typeface="ＭＳ Ｐゴシック" charset="0"/>
              </a:defRPr>
            </a:lvl8pPr>
            <a:lvl9pPr marL="3886200" indent="-228600" eaLnBrk="0" fontAlgn="base" hangingPunct="0">
              <a:spcBef>
                <a:spcPct val="0"/>
              </a:spcBef>
              <a:spcAft>
                <a:spcPct val="0"/>
              </a:spcAft>
              <a:defRPr sz="2400">
                <a:solidFill>
                  <a:schemeClr val="tx1"/>
                </a:solidFill>
                <a:latin typeface="Myriad Pro" charset="0"/>
                <a:ea typeface="ＭＳ Ｐゴシック" charset="0"/>
              </a:defRPr>
            </a:lvl9pPr>
          </a:lstStyle>
          <a:p>
            <a:pPr eaLnBrk="1" hangingPunct="1"/>
            <a:r>
              <a:rPr lang="de-DE" sz="1800" dirty="0"/>
              <a:t>2011</a:t>
            </a:r>
          </a:p>
        </p:txBody>
      </p:sp>
      <p:sp>
        <p:nvSpPr>
          <p:cNvPr id="16389" name="Textfeld 6"/>
          <p:cNvSpPr txBox="1">
            <a:spLocks noChangeArrowheads="1"/>
          </p:cNvSpPr>
          <p:nvPr/>
        </p:nvSpPr>
        <p:spPr bwMode="auto">
          <a:xfrm>
            <a:off x="7885113" y="620713"/>
            <a:ext cx="65915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Myriad Pro" charset="0"/>
                <a:ea typeface="ＭＳ Ｐゴシック" charset="0"/>
                <a:cs typeface="ＭＳ Ｐゴシック" charset="0"/>
              </a:defRPr>
            </a:lvl1pPr>
            <a:lvl2pPr marL="742950" indent="-285750" eaLnBrk="0" hangingPunct="0">
              <a:defRPr sz="2400">
                <a:solidFill>
                  <a:schemeClr val="tx1"/>
                </a:solidFill>
                <a:latin typeface="Myriad Pro" charset="0"/>
                <a:ea typeface="ＭＳ Ｐゴシック" charset="0"/>
              </a:defRPr>
            </a:lvl2pPr>
            <a:lvl3pPr marL="1143000" indent="-228600" eaLnBrk="0" hangingPunct="0">
              <a:defRPr sz="2400">
                <a:solidFill>
                  <a:schemeClr val="tx1"/>
                </a:solidFill>
                <a:latin typeface="Myriad Pro" charset="0"/>
                <a:ea typeface="ＭＳ Ｐゴシック" charset="0"/>
              </a:defRPr>
            </a:lvl3pPr>
            <a:lvl4pPr marL="1600200" indent="-228600" eaLnBrk="0" hangingPunct="0">
              <a:defRPr sz="2400">
                <a:solidFill>
                  <a:schemeClr val="tx1"/>
                </a:solidFill>
                <a:latin typeface="Myriad Pro" charset="0"/>
                <a:ea typeface="ＭＳ Ｐゴシック" charset="0"/>
              </a:defRPr>
            </a:lvl4pPr>
            <a:lvl5pPr marL="2057400" indent="-228600" eaLnBrk="0" hangingPunct="0">
              <a:defRPr sz="2400">
                <a:solidFill>
                  <a:schemeClr val="tx1"/>
                </a:solidFill>
                <a:latin typeface="Myriad Pro" charset="0"/>
                <a:ea typeface="ＭＳ Ｐゴシック" charset="0"/>
              </a:defRPr>
            </a:lvl5pPr>
            <a:lvl6pPr marL="2514600" indent="-228600" eaLnBrk="0" fontAlgn="base" hangingPunct="0">
              <a:spcBef>
                <a:spcPct val="0"/>
              </a:spcBef>
              <a:spcAft>
                <a:spcPct val="0"/>
              </a:spcAft>
              <a:defRPr sz="2400">
                <a:solidFill>
                  <a:schemeClr val="tx1"/>
                </a:solidFill>
                <a:latin typeface="Myriad Pro" charset="0"/>
                <a:ea typeface="ＭＳ Ｐゴシック" charset="0"/>
              </a:defRPr>
            </a:lvl6pPr>
            <a:lvl7pPr marL="2971800" indent="-228600" eaLnBrk="0" fontAlgn="base" hangingPunct="0">
              <a:spcBef>
                <a:spcPct val="0"/>
              </a:spcBef>
              <a:spcAft>
                <a:spcPct val="0"/>
              </a:spcAft>
              <a:defRPr sz="2400">
                <a:solidFill>
                  <a:schemeClr val="tx1"/>
                </a:solidFill>
                <a:latin typeface="Myriad Pro" charset="0"/>
                <a:ea typeface="ＭＳ Ｐゴシック" charset="0"/>
              </a:defRPr>
            </a:lvl7pPr>
            <a:lvl8pPr marL="3429000" indent="-228600" eaLnBrk="0" fontAlgn="base" hangingPunct="0">
              <a:spcBef>
                <a:spcPct val="0"/>
              </a:spcBef>
              <a:spcAft>
                <a:spcPct val="0"/>
              </a:spcAft>
              <a:defRPr sz="2400">
                <a:solidFill>
                  <a:schemeClr val="tx1"/>
                </a:solidFill>
                <a:latin typeface="Myriad Pro" charset="0"/>
                <a:ea typeface="ＭＳ Ｐゴシック" charset="0"/>
              </a:defRPr>
            </a:lvl8pPr>
            <a:lvl9pPr marL="3886200" indent="-228600" eaLnBrk="0" fontAlgn="base" hangingPunct="0">
              <a:spcBef>
                <a:spcPct val="0"/>
              </a:spcBef>
              <a:spcAft>
                <a:spcPct val="0"/>
              </a:spcAft>
              <a:defRPr sz="2400">
                <a:solidFill>
                  <a:schemeClr val="tx1"/>
                </a:solidFill>
                <a:latin typeface="Myriad Pro" charset="0"/>
                <a:ea typeface="ＭＳ Ｐゴシック" charset="0"/>
              </a:defRPr>
            </a:lvl9pPr>
          </a:lstStyle>
          <a:p>
            <a:pPr eaLnBrk="1" hangingPunct="1"/>
            <a:r>
              <a:rPr lang="de-DE" sz="1800" dirty="0"/>
              <a:t>2016</a:t>
            </a:r>
          </a:p>
        </p:txBody>
      </p:sp>
      <p:pic>
        <p:nvPicPr>
          <p:cNvPr id="10" name="Bild 5" descr="Probabilistic Databas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8230" y="1236196"/>
            <a:ext cx="3960812" cy="4760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5778" y="1123951"/>
            <a:ext cx="3985671" cy="5229200"/>
          </a:xfrm>
          <a:prstGeom prst="rect">
            <a:avLst/>
          </a:prstGeom>
        </p:spPr>
      </p:pic>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a:t>Literatur</a:t>
            </a:r>
          </a:p>
        </p:txBody>
      </p:sp>
      <p:sp>
        <p:nvSpPr>
          <p:cNvPr id="4" name="Foliennummernplatzhalter 3"/>
          <p:cNvSpPr>
            <a:spLocks noGrp="1"/>
          </p:cNvSpPr>
          <p:nvPr>
            <p:ph type="sldNum" sz="quarter" idx="12"/>
          </p:nvPr>
        </p:nvSpPr>
        <p:spPr/>
        <p:txBody>
          <a:bodyPr/>
          <a:lstStyle/>
          <a:p>
            <a:pPr>
              <a:defRPr/>
            </a:pPr>
            <a:fld id="{F8717392-EE28-4E44-834A-AD00E5B0F1AE}" type="slidenum">
              <a:rPr lang="de-DE" smtClean="0"/>
              <a:pPr>
                <a:defRPr/>
              </a:pPr>
              <a:t>11</a:t>
            </a:fld>
            <a:endParaRPr lang="de-DE"/>
          </a:p>
        </p:txBody>
      </p:sp>
      <p:sp>
        <p:nvSpPr>
          <p:cNvPr id="17413" name="Textfeld 5"/>
          <p:cNvSpPr txBox="1">
            <a:spLocks noChangeArrowheads="1"/>
          </p:cNvSpPr>
          <p:nvPr/>
        </p:nvSpPr>
        <p:spPr bwMode="auto">
          <a:xfrm>
            <a:off x="3851275" y="611188"/>
            <a:ext cx="65915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Myriad Pro" charset="0"/>
                <a:ea typeface="ＭＳ Ｐゴシック" charset="0"/>
                <a:cs typeface="ＭＳ Ｐゴシック" charset="0"/>
              </a:defRPr>
            </a:lvl1pPr>
            <a:lvl2pPr marL="742950" indent="-285750" eaLnBrk="0" hangingPunct="0">
              <a:defRPr sz="2400">
                <a:solidFill>
                  <a:schemeClr val="tx1"/>
                </a:solidFill>
                <a:latin typeface="Myriad Pro" charset="0"/>
                <a:ea typeface="ＭＳ Ｐゴシック" charset="0"/>
              </a:defRPr>
            </a:lvl2pPr>
            <a:lvl3pPr marL="1143000" indent="-228600" eaLnBrk="0" hangingPunct="0">
              <a:defRPr sz="2400">
                <a:solidFill>
                  <a:schemeClr val="tx1"/>
                </a:solidFill>
                <a:latin typeface="Myriad Pro" charset="0"/>
                <a:ea typeface="ＭＳ Ｐゴシック" charset="0"/>
              </a:defRPr>
            </a:lvl3pPr>
            <a:lvl4pPr marL="1600200" indent="-228600" eaLnBrk="0" hangingPunct="0">
              <a:defRPr sz="2400">
                <a:solidFill>
                  <a:schemeClr val="tx1"/>
                </a:solidFill>
                <a:latin typeface="Myriad Pro" charset="0"/>
                <a:ea typeface="ＭＳ Ｐゴシック" charset="0"/>
              </a:defRPr>
            </a:lvl4pPr>
            <a:lvl5pPr marL="2057400" indent="-228600" eaLnBrk="0" hangingPunct="0">
              <a:defRPr sz="2400">
                <a:solidFill>
                  <a:schemeClr val="tx1"/>
                </a:solidFill>
                <a:latin typeface="Myriad Pro" charset="0"/>
                <a:ea typeface="ＭＳ Ｐゴシック" charset="0"/>
              </a:defRPr>
            </a:lvl5pPr>
            <a:lvl6pPr marL="2514600" indent="-228600" eaLnBrk="0" fontAlgn="base" hangingPunct="0">
              <a:spcBef>
                <a:spcPct val="0"/>
              </a:spcBef>
              <a:spcAft>
                <a:spcPct val="0"/>
              </a:spcAft>
              <a:defRPr sz="2400">
                <a:solidFill>
                  <a:schemeClr val="tx1"/>
                </a:solidFill>
                <a:latin typeface="Myriad Pro" charset="0"/>
                <a:ea typeface="ＭＳ Ｐゴシック" charset="0"/>
              </a:defRPr>
            </a:lvl6pPr>
            <a:lvl7pPr marL="2971800" indent="-228600" eaLnBrk="0" fontAlgn="base" hangingPunct="0">
              <a:spcBef>
                <a:spcPct val="0"/>
              </a:spcBef>
              <a:spcAft>
                <a:spcPct val="0"/>
              </a:spcAft>
              <a:defRPr sz="2400">
                <a:solidFill>
                  <a:schemeClr val="tx1"/>
                </a:solidFill>
                <a:latin typeface="Myriad Pro" charset="0"/>
                <a:ea typeface="ＭＳ Ｐゴシック" charset="0"/>
              </a:defRPr>
            </a:lvl7pPr>
            <a:lvl8pPr marL="3429000" indent="-228600" eaLnBrk="0" fontAlgn="base" hangingPunct="0">
              <a:spcBef>
                <a:spcPct val="0"/>
              </a:spcBef>
              <a:spcAft>
                <a:spcPct val="0"/>
              </a:spcAft>
              <a:defRPr sz="2400">
                <a:solidFill>
                  <a:schemeClr val="tx1"/>
                </a:solidFill>
                <a:latin typeface="Myriad Pro" charset="0"/>
                <a:ea typeface="ＭＳ Ｐゴシック" charset="0"/>
              </a:defRPr>
            </a:lvl8pPr>
            <a:lvl9pPr marL="3886200" indent="-228600" eaLnBrk="0" fontAlgn="base" hangingPunct="0">
              <a:spcBef>
                <a:spcPct val="0"/>
              </a:spcBef>
              <a:spcAft>
                <a:spcPct val="0"/>
              </a:spcAft>
              <a:defRPr sz="2400">
                <a:solidFill>
                  <a:schemeClr val="tx1"/>
                </a:solidFill>
                <a:latin typeface="Myriad Pro" charset="0"/>
                <a:ea typeface="ＭＳ Ｐゴシック" charset="0"/>
              </a:defRPr>
            </a:lvl9pPr>
          </a:lstStyle>
          <a:p>
            <a:pPr eaLnBrk="1" hangingPunct="1"/>
            <a:r>
              <a:rPr lang="de-DE" sz="1800" dirty="0"/>
              <a:t>2015</a:t>
            </a:r>
          </a:p>
        </p:txBody>
      </p:sp>
      <p:sp>
        <p:nvSpPr>
          <p:cNvPr id="17414" name="Textfeld 6"/>
          <p:cNvSpPr txBox="1">
            <a:spLocks noChangeArrowheads="1"/>
          </p:cNvSpPr>
          <p:nvPr/>
        </p:nvSpPr>
        <p:spPr bwMode="auto">
          <a:xfrm>
            <a:off x="7885113" y="620713"/>
            <a:ext cx="65915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Myriad Pro" charset="0"/>
                <a:ea typeface="ＭＳ Ｐゴシック" charset="0"/>
                <a:cs typeface="ＭＳ Ｐゴシック" charset="0"/>
              </a:defRPr>
            </a:lvl1pPr>
            <a:lvl2pPr marL="742950" indent="-285750" eaLnBrk="0" hangingPunct="0">
              <a:defRPr sz="2400">
                <a:solidFill>
                  <a:schemeClr val="tx1"/>
                </a:solidFill>
                <a:latin typeface="Myriad Pro" charset="0"/>
                <a:ea typeface="ＭＳ Ｐゴシック" charset="0"/>
              </a:defRPr>
            </a:lvl2pPr>
            <a:lvl3pPr marL="1143000" indent="-228600" eaLnBrk="0" hangingPunct="0">
              <a:defRPr sz="2400">
                <a:solidFill>
                  <a:schemeClr val="tx1"/>
                </a:solidFill>
                <a:latin typeface="Myriad Pro" charset="0"/>
                <a:ea typeface="ＭＳ Ｐゴシック" charset="0"/>
              </a:defRPr>
            </a:lvl3pPr>
            <a:lvl4pPr marL="1600200" indent="-228600" eaLnBrk="0" hangingPunct="0">
              <a:defRPr sz="2400">
                <a:solidFill>
                  <a:schemeClr val="tx1"/>
                </a:solidFill>
                <a:latin typeface="Myriad Pro" charset="0"/>
                <a:ea typeface="ＭＳ Ｐゴシック" charset="0"/>
              </a:defRPr>
            </a:lvl4pPr>
            <a:lvl5pPr marL="2057400" indent="-228600" eaLnBrk="0" hangingPunct="0">
              <a:defRPr sz="2400">
                <a:solidFill>
                  <a:schemeClr val="tx1"/>
                </a:solidFill>
                <a:latin typeface="Myriad Pro" charset="0"/>
                <a:ea typeface="ＭＳ Ｐゴシック" charset="0"/>
              </a:defRPr>
            </a:lvl5pPr>
            <a:lvl6pPr marL="2514600" indent="-228600" eaLnBrk="0" fontAlgn="base" hangingPunct="0">
              <a:spcBef>
                <a:spcPct val="0"/>
              </a:spcBef>
              <a:spcAft>
                <a:spcPct val="0"/>
              </a:spcAft>
              <a:defRPr sz="2400">
                <a:solidFill>
                  <a:schemeClr val="tx1"/>
                </a:solidFill>
                <a:latin typeface="Myriad Pro" charset="0"/>
                <a:ea typeface="ＭＳ Ｐゴシック" charset="0"/>
              </a:defRPr>
            </a:lvl6pPr>
            <a:lvl7pPr marL="2971800" indent="-228600" eaLnBrk="0" fontAlgn="base" hangingPunct="0">
              <a:spcBef>
                <a:spcPct val="0"/>
              </a:spcBef>
              <a:spcAft>
                <a:spcPct val="0"/>
              </a:spcAft>
              <a:defRPr sz="2400">
                <a:solidFill>
                  <a:schemeClr val="tx1"/>
                </a:solidFill>
                <a:latin typeface="Myriad Pro" charset="0"/>
                <a:ea typeface="ＭＳ Ｐゴシック" charset="0"/>
              </a:defRPr>
            </a:lvl7pPr>
            <a:lvl8pPr marL="3429000" indent="-228600" eaLnBrk="0" fontAlgn="base" hangingPunct="0">
              <a:spcBef>
                <a:spcPct val="0"/>
              </a:spcBef>
              <a:spcAft>
                <a:spcPct val="0"/>
              </a:spcAft>
              <a:defRPr sz="2400">
                <a:solidFill>
                  <a:schemeClr val="tx1"/>
                </a:solidFill>
                <a:latin typeface="Myriad Pro" charset="0"/>
                <a:ea typeface="ＭＳ Ｐゴシック" charset="0"/>
              </a:defRPr>
            </a:lvl8pPr>
            <a:lvl9pPr marL="3886200" indent="-228600" eaLnBrk="0" fontAlgn="base" hangingPunct="0">
              <a:spcBef>
                <a:spcPct val="0"/>
              </a:spcBef>
              <a:spcAft>
                <a:spcPct val="0"/>
              </a:spcAft>
              <a:defRPr sz="2400">
                <a:solidFill>
                  <a:schemeClr val="tx1"/>
                </a:solidFill>
                <a:latin typeface="Myriad Pro" charset="0"/>
                <a:ea typeface="ＭＳ Ｐゴシック" charset="0"/>
              </a:defRPr>
            </a:lvl9pPr>
          </a:lstStyle>
          <a:p>
            <a:pPr eaLnBrk="1" hangingPunct="1"/>
            <a:r>
              <a:rPr lang="de-DE" sz="1800" dirty="0"/>
              <a:t>2015</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641" y="1114426"/>
            <a:ext cx="3626830" cy="517082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034" y="1316967"/>
            <a:ext cx="3883953" cy="4857375"/>
          </a:xfrm>
          <a:prstGeom prst="rect">
            <a:avLst/>
          </a:prstGeom>
        </p:spPr>
      </p:pic>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180" y="260350"/>
            <a:ext cx="8496300" cy="503238"/>
          </a:xfrm>
        </p:spPr>
        <p:txBody>
          <a:bodyPr/>
          <a:lstStyle/>
          <a:p>
            <a:r>
              <a:rPr lang="en-US" dirty="0" err="1"/>
              <a:t>Datenhaltungstypen</a:t>
            </a:r>
            <a:r>
              <a:rPr lang="en-US" dirty="0"/>
              <a:t> und </a:t>
            </a:r>
            <a:r>
              <a:rPr lang="en-US" dirty="0" err="1"/>
              <a:t>Anfragebeantwortung</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28800"/>
            <a:ext cx="8229600" cy="3794116"/>
          </a:xfrm>
        </p:spPr>
      </p:pic>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12</a:t>
            </a:fld>
            <a:endParaRPr lang="de-DE"/>
          </a:p>
        </p:txBody>
      </p:sp>
      <p:sp>
        <p:nvSpPr>
          <p:cNvPr id="6" name="Rectangle 5"/>
          <p:cNvSpPr/>
          <p:nvPr/>
        </p:nvSpPr>
        <p:spPr>
          <a:xfrm>
            <a:off x="2483768" y="6166763"/>
            <a:ext cx="4572000" cy="430887"/>
          </a:xfrm>
          <a:prstGeom prst="rect">
            <a:avLst/>
          </a:prstGeom>
        </p:spPr>
        <p:txBody>
          <a:bodyPr>
            <a:spAutoFit/>
          </a:bodyPr>
          <a:lstStyle/>
          <a:p>
            <a:r>
              <a:rPr lang="en-US" sz="1100" dirty="0" err="1">
                <a:solidFill>
                  <a:srgbClr val="081BFF"/>
                </a:solidFill>
                <a:latin typeface="+mn-lt"/>
              </a:rPr>
              <a:t>G.Navarro</a:t>
            </a:r>
            <a:r>
              <a:rPr lang="en-US" sz="1100" dirty="0">
                <a:solidFill>
                  <a:srgbClr val="081BFF"/>
                </a:solidFill>
                <a:latin typeface="+mn-lt"/>
              </a:rPr>
              <a:t> and </a:t>
            </a:r>
            <a:r>
              <a:rPr lang="en-US" sz="1100" dirty="0" err="1">
                <a:solidFill>
                  <a:srgbClr val="081BFF"/>
                </a:solidFill>
                <a:latin typeface="+mn-lt"/>
              </a:rPr>
              <a:t>V.Pestov</a:t>
            </a:r>
            <a:r>
              <a:rPr lang="en-US" sz="1100" dirty="0">
                <a:solidFill>
                  <a:srgbClr val="081BFF"/>
                </a:solidFill>
                <a:latin typeface="+mn-lt"/>
              </a:rPr>
              <a:t>(Eds.): SISAP2012, LNCS7404, pp.8–24, 2012. © Springer-</a:t>
            </a:r>
            <a:r>
              <a:rPr lang="en-US" sz="1100" dirty="0" err="1">
                <a:solidFill>
                  <a:srgbClr val="081BFF"/>
                </a:solidFill>
                <a:latin typeface="+mn-lt"/>
              </a:rPr>
              <a:t>Verlag</a:t>
            </a:r>
            <a:r>
              <a:rPr lang="en-US" sz="1100" dirty="0">
                <a:solidFill>
                  <a:srgbClr val="081BFF"/>
                </a:solidFill>
                <a:latin typeface="+mn-lt"/>
              </a:rPr>
              <a:t> Berlin Heidelberg </a:t>
            </a:r>
            <a:r>
              <a:rPr lang="en-US" sz="1100" b="1" dirty="0">
                <a:solidFill>
                  <a:srgbClr val="FF0000"/>
                </a:solidFill>
                <a:latin typeface="+mn-lt"/>
              </a:rPr>
              <a:t>2012 </a:t>
            </a:r>
          </a:p>
        </p:txBody>
      </p:sp>
    </p:spTree>
    <p:extLst>
      <p:ext uri="{BB962C8B-B14F-4D97-AF65-F5344CB8AC3E}">
        <p14:creationId xmlns:p14="http://schemas.microsoft.com/office/powerpoint/2010/main" val="1808976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a:t>Anfragesprachen für Datenbanken</a:t>
            </a:r>
          </a:p>
        </p:txBody>
      </p:sp>
      <p:sp>
        <p:nvSpPr>
          <p:cNvPr id="3" name="Inhaltsplatzhalter 2"/>
          <p:cNvSpPr>
            <a:spLocks noGrp="1"/>
          </p:cNvSpPr>
          <p:nvPr>
            <p:ph idx="1"/>
          </p:nvPr>
        </p:nvSpPr>
        <p:spPr/>
        <p:txBody>
          <a:bodyPr/>
          <a:lstStyle/>
          <a:p>
            <a:pPr>
              <a:defRPr/>
            </a:pPr>
            <a:r>
              <a:rPr lang="de-DE" dirty="0"/>
              <a:t>Semantik und Ausdrucksstärke</a:t>
            </a:r>
          </a:p>
          <a:p>
            <a:pPr lvl="1">
              <a:defRPr/>
            </a:pPr>
            <a:r>
              <a:rPr lang="de-DE" dirty="0"/>
              <a:t>Was braucht man in der Anwendung?</a:t>
            </a:r>
          </a:p>
          <a:p>
            <a:pPr>
              <a:defRPr/>
            </a:pPr>
            <a:r>
              <a:rPr lang="de-DE" dirty="0"/>
              <a:t>Ausdrucksstärke vs. Skalierbarkeit</a:t>
            </a:r>
          </a:p>
          <a:p>
            <a:pPr lvl="1">
              <a:defRPr/>
            </a:pPr>
            <a:r>
              <a:rPr lang="de-DE" dirty="0"/>
              <a:t>Betrachtung der Komplexität des Anfragebeantwortungsproblems </a:t>
            </a:r>
            <a:br>
              <a:rPr lang="de-DE" dirty="0"/>
            </a:br>
            <a:r>
              <a:rPr lang="de-DE" dirty="0"/>
              <a:t>für eine gegebene Anfragesprache</a:t>
            </a:r>
          </a:p>
          <a:p>
            <a:pPr lvl="1">
              <a:defRPr/>
            </a:pPr>
            <a:r>
              <a:rPr lang="de-DE" dirty="0">
                <a:solidFill>
                  <a:srgbClr val="0428FF"/>
                </a:solidFill>
              </a:rPr>
              <a:t>Datenkomplexität </a:t>
            </a:r>
          </a:p>
          <a:p>
            <a:pPr lvl="2">
              <a:defRPr/>
            </a:pPr>
            <a:r>
              <a:rPr lang="de-DE" dirty="0"/>
              <a:t>Wie wirkt sich eine Verdopplung des Datenbestandes bei fixer Anfrage auf die </a:t>
            </a:r>
            <a:r>
              <a:rPr lang="de-DE" dirty="0" err="1"/>
              <a:t>Worst</a:t>
            </a:r>
            <a:r>
              <a:rPr lang="de-DE" dirty="0"/>
              <a:t>-Case-Laufzeit der besten Anfragebeantwortungsalgorithmen aus?</a:t>
            </a:r>
          </a:p>
          <a:p>
            <a:pPr lvl="1">
              <a:defRPr/>
            </a:pPr>
            <a:r>
              <a:rPr lang="de-DE" dirty="0">
                <a:solidFill>
                  <a:srgbClr val="0428FF"/>
                </a:solidFill>
              </a:rPr>
              <a:t>Kombinierte</a:t>
            </a:r>
            <a:r>
              <a:rPr lang="de-DE" b="1" dirty="0">
                <a:solidFill>
                  <a:srgbClr val="0428FF"/>
                </a:solidFill>
              </a:rPr>
              <a:t> </a:t>
            </a:r>
            <a:r>
              <a:rPr lang="de-DE" dirty="0">
                <a:solidFill>
                  <a:srgbClr val="0428FF"/>
                </a:solidFill>
              </a:rPr>
              <a:t>Komplexität</a:t>
            </a:r>
            <a:r>
              <a:rPr lang="de-DE" b="1" dirty="0">
                <a:solidFill>
                  <a:srgbClr val="0428FF"/>
                </a:solidFill>
              </a:rPr>
              <a:t> </a:t>
            </a:r>
          </a:p>
          <a:p>
            <a:pPr lvl="2">
              <a:defRPr/>
            </a:pPr>
            <a:r>
              <a:rPr lang="de-DE" dirty="0"/>
              <a:t>Laufzeit bezogen auf Anfragelänge und Daten</a:t>
            </a:r>
            <a:br>
              <a:rPr lang="de-DE" dirty="0"/>
            </a:br>
            <a:r>
              <a:rPr lang="de-DE" dirty="0"/>
              <a:t>(relevant aber selten betrachtet, da Anfragelänge klein)</a:t>
            </a:r>
          </a:p>
        </p:txBody>
      </p:sp>
      <p:sp>
        <p:nvSpPr>
          <p:cNvPr id="4" name="Foliennummernplatzhalter 3"/>
          <p:cNvSpPr>
            <a:spLocks noGrp="1"/>
          </p:cNvSpPr>
          <p:nvPr>
            <p:ph type="sldNum" sz="quarter" idx="12"/>
          </p:nvPr>
        </p:nvSpPr>
        <p:spPr/>
        <p:txBody>
          <a:bodyPr/>
          <a:lstStyle/>
          <a:p>
            <a:pPr>
              <a:defRPr/>
            </a:pPr>
            <a:fld id="{DB769138-0AA3-3043-BEC8-D50A51A3F8B8}" type="slidenum">
              <a:rPr lang="de-DE" smtClean="0"/>
              <a:pPr>
                <a:defRPr/>
              </a:pPr>
              <a:t>13</a:t>
            </a:fld>
            <a:endParaRPr lang="de-D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a:t>Data Mining</a:t>
            </a:r>
          </a:p>
        </p:txBody>
      </p:sp>
      <p:sp>
        <p:nvSpPr>
          <p:cNvPr id="3" name="Inhaltsplatzhalter 2"/>
          <p:cNvSpPr>
            <a:spLocks noGrp="1"/>
          </p:cNvSpPr>
          <p:nvPr>
            <p:ph idx="1"/>
          </p:nvPr>
        </p:nvSpPr>
        <p:spPr>
          <a:xfrm>
            <a:off x="468313" y="1196975"/>
            <a:ext cx="8496300" cy="5112345"/>
          </a:xfrm>
        </p:spPr>
        <p:txBody>
          <a:bodyPr/>
          <a:lstStyle/>
          <a:p>
            <a:pPr>
              <a:defRPr/>
            </a:pPr>
            <a:r>
              <a:rPr lang="de-DE" dirty="0"/>
              <a:t>Gewinnung von </a:t>
            </a:r>
            <a:br>
              <a:rPr lang="de-DE" dirty="0"/>
            </a:br>
            <a:r>
              <a:rPr lang="de-DE" b="1" dirty="0">
                <a:solidFill>
                  <a:srgbClr val="009B47"/>
                </a:solidFill>
              </a:rPr>
              <a:t>Entscheidungsfunktionen</a:t>
            </a:r>
            <a:r>
              <a:rPr lang="de-DE" dirty="0"/>
              <a:t> (Klassifikation) oder</a:t>
            </a:r>
            <a:br>
              <a:rPr lang="de-DE" dirty="0"/>
            </a:br>
            <a:r>
              <a:rPr lang="de-DE" b="1" dirty="0">
                <a:solidFill>
                  <a:srgbClr val="009B47"/>
                </a:solidFill>
              </a:rPr>
              <a:t>Berechnungsfunktionen</a:t>
            </a:r>
            <a:r>
              <a:rPr lang="de-DE" dirty="0"/>
              <a:t> (Regression) aus Daten</a:t>
            </a:r>
          </a:p>
          <a:p>
            <a:pPr lvl="1">
              <a:defRPr/>
            </a:pPr>
            <a:r>
              <a:rPr lang="de-DE" dirty="0"/>
              <a:t>Statische Daten</a:t>
            </a:r>
          </a:p>
          <a:p>
            <a:pPr lvl="1">
              <a:defRPr/>
            </a:pPr>
            <a:r>
              <a:rPr lang="de-DE" dirty="0"/>
              <a:t>Über der Zeit eintreffende Daten (Stream Data Mining)</a:t>
            </a:r>
          </a:p>
          <a:p>
            <a:pPr lvl="1">
              <a:defRPr/>
            </a:pPr>
            <a:r>
              <a:rPr lang="de-DE" dirty="0"/>
              <a:t>Daten mit Gültigkeitsinformation (Historical Data Mining)</a:t>
            </a:r>
          </a:p>
          <a:p>
            <a:pPr>
              <a:defRPr/>
            </a:pPr>
            <a:r>
              <a:rPr lang="de-DE" dirty="0"/>
              <a:t>Extraktion von </a:t>
            </a:r>
            <a:r>
              <a:rPr lang="de-DE" b="1" dirty="0">
                <a:solidFill>
                  <a:srgbClr val="009B47"/>
                </a:solidFill>
              </a:rPr>
              <a:t>relationalen Beschreibungen </a:t>
            </a:r>
            <a:r>
              <a:rPr lang="de-DE" dirty="0"/>
              <a:t>aus Texten bzw. Vektordaten (z.B. </a:t>
            </a:r>
            <a:r>
              <a:rPr lang="de-DE"/>
              <a:t>Bildern) </a:t>
            </a:r>
            <a:endParaRPr lang="de-DE" dirty="0"/>
          </a:p>
          <a:p>
            <a:pPr>
              <a:defRPr/>
            </a:pPr>
            <a:r>
              <a:rPr lang="de-DE" dirty="0"/>
              <a:t>Umgang mit unsicheren und unvollständigen Daten</a:t>
            </a:r>
          </a:p>
        </p:txBody>
      </p:sp>
      <p:sp>
        <p:nvSpPr>
          <p:cNvPr id="4" name="Foliennummernplatzhalter 3"/>
          <p:cNvSpPr>
            <a:spLocks noGrp="1"/>
          </p:cNvSpPr>
          <p:nvPr>
            <p:ph type="sldNum" sz="quarter" idx="12"/>
          </p:nvPr>
        </p:nvSpPr>
        <p:spPr/>
        <p:txBody>
          <a:bodyPr/>
          <a:lstStyle/>
          <a:p>
            <a:pPr>
              <a:defRPr/>
            </a:pPr>
            <a:fld id="{A67535AF-4065-FF46-AB3A-9638E47FB88D}" type="slidenum">
              <a:rPr lang="de-DE" smtClean="0"/>
              <a:pPr>
                <a:defRPr/>
              </a:pPr>
              <a:t>14</a:t>
            </a:fld>
            <a:endParaRPr lang="de-DE"/>
          </a:p>
        </p:txBody>
      </p:sp>
      <p:pic>
        <p:nvPicPr>
          <p:cNvPr id="13316" name="Bild 4" descr="inhalt1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00" y="188913"/>
            <a:ext cx="1547813" cy="134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6057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a:xfrm>
            <a:off x="446856" y="260127"/>
            <a:ext cx="8229600" cy="936625"/>
          </a:xfrm>
        </p:spPr>
        <p:txBody>
          <a:bodyPr/>
          <a:lstStyle/>
          <a:p>
            <a:r>
              <a:rPr lang="en-US" dirty="0" err="1">
                <a:latin typeface="+mn-lt"/>
                <a:ea typeface="ＭＳ Ｐゴシック" charset="0"/>
                <a:cs typeface="ＭＳ Ｐゴシック" charset="0"/>
              </a:rPr>
              <a:t>Literatur</a:t>
            </a:r>
            <a:endParaRPr lang="en-US" dirty="0">
              <a:latin typeface="+mn-lt"/>
              <a:ea typeface="ＭＳ Ｐゴシック" charset="0"/>
              <a:cs typeface="ＭＳ Ｐゴシック" charset="0"/>
            </a:endParaRPr>
          </a:p>
        </p:txBody>
      </p:sp>
      <p:sp>
        <p:nvSpPr>
          <p:cNvPr id="20482" name="Inhaltsplatzhalter 2"/>
          <p:cNvSpPr>
            <a:spLocks noGrp="1"/>
          </p:cNvSpPr>
          <p:nvPr>
            <p:ph idx="1"/>
          </p:nvPr>
        </p:nvSpPr>
        <p:spPr>
          <a:xfrm>
            <a:off x="457200" y="1341438"/>
            <a:ext cx="8229600" cy="4824412"/>
          </a:xfrm>
        </p:spPr>
        <p:txBody>
          <a:bodyPr/>
          <a:lstStyle/>
          <a:p>
            <a:endParaRPr lang="en-US" dirty="0">
              <a:ea typeface="ＭＳ Ｐゴシック" charset="0"/>
              <a:cs typeface="ＭＳ Ｐゴシック" charset="0"/>
            </a:endParaRPr>
          </a:p>
        </p:txBody>
      </p:sp>
      <p:sp>
        <p:nvSpPr>
          <p:cNvPr id="10"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15</a:t>
            </a:fld>
            <a:endParaRPr lang="de-DE" dirty="0"/>
          </a:p>
        </p:txBody>
      </p:sp>
      <p:pic>
        <p:nvPicPr>
          <p:cNvPr id="4" name="Bild 3" descr="ShowCover.asp.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340768"/>
            <a:ext cx="3645945" cy="4725144"/>
          </a:xfrm>
          <a:prstGeom prst="rect">
            <a:avLst/>
          </a:prstGeom>
        </p:spPr>
      </p:pic>
      <p:pic>
        <p:nvPicPr>
          <p:cNvPr id="2" name="Bild 1" descr="image0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188640"/>
            <a:ext cx="3240360" cy="3667498"/>
          </a:xfrm>
          <a:prstGeom prst="rect">
            <a:avLst/>
          </a:prstGeom>
        </p:spPr>
      </p:pic>
      <p:pic>
        <p:nvPicPr>
          <p:cNvPr id="20486" name="Bild 6" descr="Screen Shot 2014-04-17 at 11.11.1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2776" y="2420888"/>
            <a:ext cx="3265488" cy="407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88620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6042D-7F88-1B4E-B4DE-2A73BAB7DB15}"/>
              </a:ext>
            </a:extLst>
          </p:cNvPr>
          <p:cNvSpPr>
            <a:spLocks noGrp="1"/>
          </p:cNvSpPr>
          <p:nvPr>
            <p:ph type="title"/>
          </p:nvPr>
        </p:nvSpPr>
        <p:spPr/>
        <p:txBody>
          <a:bodyPr/>
          <a:lstStyle/>
          <a:p>
            <a:r>
              <a:rPr lang="en-US" dirty="0" err="1"/>
              <a:t>Literatur</a:t>
            </a:r>
            <a:endParaRPr lang="en-US" dirty="0"/>
          </a:p>
        </p:txBody>
      </p:sp>
      <p:pic>
        <p:nvPicPr>
          <p:cNvPr id="6" name="Content Placeholder 5">
            <a:extLst>
              <a:ext uri="{FF2B5EF4-FFF2-40B4-BE49-F238E27FC236}">
                <a16:creationId xmlns:a16="http://schemas.microsoft.com/office/drawing/2014/main" id="{0FAD0437-49FA-DF4A-ABEC-12D56D528085}"/>
              </a:ext>
            </a:extLst>
          </p:cNvPr>
          <p:cNvPicPr>
            <a:picLocks noGrp="1" noChangeAspect="1"/>
          </p:cNvPicPr>
          <p:nvPr>
            <p:ph idx="1"/>
          </p:nvPr>
        </p:nvPicPr>
        <p:blipFill>
          <a:blip r:embed="rId2"/>
          <a:stretch>
            <a:fillRect/>
          </a:stretch>
        </p:blipFill>
        <p:spPr>
          <a:xfrm>
            <a:off x="755576" y="1268759"/>
            <a:ext cx="3528392" cy="5058403"/>
          </a:xfrm>
        </p:spPr>
      </p:pic>
      <p:sp>
        <p:nvSpPr>
          <p:cNvPr id="4" name="Slide Number Placeholder 3">
            <a:extLst>
              <a:ext uri="{FF2B5EF4-FFF2-40B4-BE49-F238E27FC236}">
                <a16:creationId xmlns:a16="http://schemas.microsoft.com/office/drawing/2014/main" id="{1FA5D54C-EA9B-AB4B-9E2A-45F2D6C35AD7}"/>
              </a:ext>
            </a:extLst>
          </p:cNvPr>
          <p:cNvSpPr>
            <a:spLocks noGrp="1"/>
          </p:cNvSpPr>
          <p:nvPr>
            <p:ph type="sldNum" sz="quarter" idx="12"/>
          </p:nvPr>
        </p:nvSpPr>
        <p:spPr/>
        <p:txBody>
          <a:bodyPr/>
          <a:lstStyle/>
          <a:p>
            <a:pPr>
              <a:defRPr/>
            </a:pPr>
            <a:fld id="{A4C577E2-95DD-1F4B-A688-E8FB02007787}" type="slidenum">
              <a:rPr lang="de-DE" smtClean="0"/>
              <a:pPr>
                <a:defRPr/>
              </a:pPr>
              <a:t>16</a:t>
            </a:fld>
            <a:endParaRPr lang="de-DE"/>
          </a:p>
        </p:txBody>
      </p:sp>
      <p:pic>
        <p:nvPicPr>
          <p:cNvPr id="8" name="Picture 7">
            <a:extLst>
              <a:ext uri="{FF2B5EF4-FFF2-40B4-BE49-F238E27FC236}">
                <a16:creationId xmlns:a16="http://schemas.microsoft.com/office/drawing/2014/main" id="{80590F71-7EE0-334C-A6F4-FF6BFAA4E3BA}"/>
              </a:ext>
            </a:extLst>
          </p:cNvPr>
          <p:cNvPicPr>
            <a:picLocks noChangeAspect="1"/>
          </p:cNvPicPr>
          <p:nvPr/>
        </p:nvPicPr>
        <p:blipFill>
          <a:blip r:embed="rId3"/>
          <a:stretch>
            <a:fillRect/>
          </a:stretch>
        </p:blipFill>
        <p:spPr>
          <a:xfrm>
            <a:off x="4563681" y="1268759"/>
            <a:ext cx="3559617" cy="5058403"/>
          </a:xfrm>
          <a:prstGeom prst="rect">
            <a:avLst/>
          </a:prstGeom>
        </p:spPr>
      </p:pic>
    </p:spTree>
    <p:extLst>
      <p:ext uri="{BB962C8B-B14F-4D97-AF65-F5344CB8AC3E}">
        <p14:creationId xmlns:p14="http://schemas.microsoft.com/office/powerpoint/2010/main" val="1294532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Literatur</a:t>
            </a:r>
          </a:p>
        </p:txBody>
      </p:sp>
      <p:sp>
        <p:nvSpPr>
          <p:cNvPr id="3" name="Inhaltsplatzhalter 2"/>
          <p:cNvSpPr>
            <a:spLocks noGrp="1"/>
          </p:cNvSpPr>
          <p:nvPr>
            <p:ph idx="1"/>
          </p:nvPr>
        </p:nvSpPr>
        <p:spPr/>
        <p:txBody>
          <a:bodyPr/>
          <a:lstStyle/>
          <a:p>
            <a:endParaRPr lang="de-DE" dirty="0"/>
          </a:p>
          <a:p>
            <a:endParaRPr lang="de-DE" dirty="0"/>
          </a:p>
          <a:p>
            <a:endParaRPr lang="de-DE" dirty="0"/>
          </a:p>
          <a:p>
            <a:endParaRPr lang="de-DE" dirty="0"/>
          </a:p>
          <a:p>
            <a:endParaRPr lang="de-DE" dirty="0"/>
          </a:p>
          <a:p>
            <a:endParaRPr lang="de-DE" dirty="0"/>
          </a:p>
          <a:p>
            <a:endParaRPr lang="de-DE"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17</a:t>
            </a:fld>
            <a:endParaRPr lang="de-DE"/>
          </a:p>
        </p:txBody>
      </p:sp>
      <p:pic>
        <p:nvPicPr>
          <p:cNvPr id="5" name="Bild 4" descr="image0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340768"/>
            <a:ext cx="4174825" cy="4725144"/>
          </a:xfrm>
          <a:prstGeom prst="rect">
            <a:avLst/>
          </a:prstGeom>
        </p:spPr>
      </p:pic>
      <p:pic>
        <p:nvPicPr>
          <p:cNvPr id="6" name="Bild 5" descr="047105669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666" y="1340268"/>
            <a:ext cx="3312368" cy="4725644"/>
          </a:xfrm>
          <a:prstGeom prst="rect">
            <a:avLst/>
          </a:prstGeom>
        </p:spPr>
      </p:pic>
    </p:spTree>
    <p:extLst>
      <p:ext uri="{BB962C8B-B14F-4D97-AF65-F5344CB8AC3E}">
        <p14:creationId xmlns:p14="http://schemas.microsoft.com/office/powerpoint/2010/main" val="46361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defRPr/>
            </a:pPr>
            <a:r>
              <a:rPr lang="de-DE" dirty="0">
                <a:cs typeface="+mj-cs"/>
              </a:rPr>
              <a:t>Organisatorisches: Übungen</a:t>
            </a:r>
          </a:p>
        </p:txBody>
      </p:sp>
      <p:sp>
        <p:nvSpPr>
          <p:cNvPr id="176131" name="Rectangle 3"/>
          <p:cNvSpPr>
            <a:spLocks noGrp="1" noChangeArrowheads="1"/>
          </p:cNvSpPr>
          <p:nvPr>
            <p:ph type="body" idx="1"/>
          </p:nvPr>
        </p:nvSpPr>
        <p:spPr>
          <a:xfrm>
            <a:off x="457200" y="1196975"/>
            <a:ext cx="8435975" cy="5256213"/>
          </a:xfrm>
        </p:spPr>
        <p:txBody>
          <a:bodyPr/>
          <a:lstStyle/>
          <a:p>
            <a:pPr>
              <a:defRPr/>
            </a:pPr>
            <a:r>
              <a:rPr lang="de-DE" sz="2000" b="1" dirty="0"/>
              <a:t>Start</a:t>
            </a:r>
            <a:r>
              <a:rPr lang="de-DE" sz="2000" dirty="0"/>
              <a:t>: Freitag, </a:t>
            </a:r>
            <a:r>
              <a:rPr lang="de-DE" sz="2000" dirty="0">
                <a:solidFill>
                  <a:schemeClr val="accent1">
                    <a:lumMod val="50000"/>
                  </a:schemeClr>
                </a:solidFill>
              </a:rPr>
              <a:t>19. Oktober </a:t>
            </a:r>
            <a:r>
              <a:rPr lang="de-DE" sz="2000" dirty="0"/>
              <a:t>2017 </a:t>
            </a:r>
          </a:p>
          <a:p>
            <a:pPr>
              <a:defRPr/>
            </a:pPr>
            <a:r>
              <a:rPr lang="de-DE" sz="2000" b="1" dirty="0"/>
              <a:t>Zwei Übungen</a:t>
            </a:r>
            <a:r>
              <a:rPr lang="de-DE" sz="2000" dirty="0"/>
              <a:t>: </a:t>
            </a:r>
            <a:r>
              <a:rPr lang="de-DE" sz="2000" dirty="0">
                <a:solidFill>
                  <a:schemeClr val="accent1">
                    <a:lumMod val="50000"/>
                  </a:schemeClr>
                </a:solidFill>
              </a:rPr>
              <a:t>ab</a:t>
            </a:r>
            <a:r>
              <a:rPr lang="de-DE" sz="2000" dirty="0"/>
              <a:t> </a:t>
            </a:r>
            <a:r>
              <a:rPr lang="de-DE" sz="2000" dirty="0">
                <a:solidFill>
                  <a:schemeClr val="accent1">
                    <a:lumMod val="50000"/>
                  </a:schemeClr>
                </a:solidFill>
              </a:rPr>
              <a:t>19.10. Fr. 8.30-10 Uhr</a:t>
            </a:r>
            <a:r>
              <a:rPr lang="de-DE" sz="2000" dirty="0"/>
              <a:t> , IFIS, Geb. 64, Seminarraum Mathematik II, </a:t>
            </a:r>
            <a:r>
              <a:rPr lang="de-DE" sz="2000" dirty="0" err="1"/>
              <a:t>Banach</a:t>
            </a:r>
            <a:r>
              <a:rPr lang="de-DE" sz="2000" dirty="0"/>
              <a:t> (Anmeldung über </a:t>
            </a:r>
            <a:r>
              <a:rPr lang="de-DE" sz="2000" dirty="0" err="1"/>
              <a:t>Moodle</a:t>
            </a:r>
            <a:r>
              <a:rPr lang="de-DE" sz="2000"/>
              <a:t> notwendig)</a:t>
            </a:r>
            <a:endParaRPr lang="de-DE" sz="2000" dirty="0"/>
          </a:p>
          <a:p>
            <a:pPr lvl="1">
              <a:defRPr/>
            </a:pPr>
            <a:r>
              <a:rPr lang="de-DE" sz="1800" dirty="0"/>
              <a:t>Erste Ausgabe eines Übungsblattes am 18.10. ab 18 Uhr über </a:t>
            </a:r>
            <a:r>
              <a:rPr lang="de-DE" sz="1800" dirty="0" err="1"/>
              <a:t>Moodle</a:t>
            </a:r>
            <a:endParaRPr lang="de-DE" sz="1800" dirty="0"/>
          </a:p>
          <a:p>
            <a:pPr>
              <a:defRPr/>
            </a:pPr>
            <a:r>
              <a:rPr lang="de-DE" sz="2000" b="1" dirty="0"/>
              <a:t>Übungsaufgaben</a:t>
            </a:r>
            <a:r>
              <a:rPr lang="de-DE" sz="2000" dirty="0"/>
              <a:t> stehen jeweils nach der Vorlesung am Donnerstag</a:t>
            </a:r>
            <a:br>
              <a:rPr lang="de-DE" sz="2000" dirty="0"/>
            </a:br>
            <a:r>
              <a:rPr lang="de-DE" sz="2000" dirty="0"/>
              <a:t>ca. ab </a:t>
            </a:r>
            <a:r>
              <a:rPr lang="de-DE" sz="2000" dirty="0">
                <a:solidFill>
                  <a:schemeClr val="accent1">
                    <a:lumMod val="50000"/>
                  </a:schemeClr>
                </a:solidFill>
              </a:rPr>
              <a:t>18 Uhr</a:t>
            </a:r>
            <a:r>
              <a:rPr lang="de-DE" sz="2000" dirty="0"/>
              <a:t> über </a:t>
            </a:r>
            <a:r>
              <a:rPr lang="de-DE" sz="2000" dirty="0" err="1"/>
              <a:t>Moodle</a:t>
            </a:r>
            <a:r>
              <a:rPr lang="de-DE" sz="2000" dirty="0"/>
              <a:t> bereit</a:t>
            </a:r>
          </a:p>
          <a:p>
            <a:pPr>
              <a:defRPr/>
            </a:pPr>
            <a:r>
              <a:rPr lang="de-DE" sz="2000" b="1" dirty="0"/>
              <a:t>Abgabe</a:t>
            </a:r>
            <a:r>
              <a:rPr lang="de-DE" sz="2000" dirty="0"/>
              <a:t> </a:t>
            </a:r>
            <a:r>
              <a:rPr lang="de-DE" sz="2000" b="1" dirty="0"/>
              <a:t>der Lösungen </a:t>
            </a:r>
            <a:r>
              <a:rPr lang="de-DE" sz="2000" dirty="0"/>
              <a:t>erfolgt bis </a:t>
            </a:r>
            <a:r>
              <a:rPr lang="de-DE" sz="2000" dirty="0">
                <a:solidFill>
                  <a:srgbClr val="FF0000"/>
                </a:solidFill>
              </a:rPr>
              <a:t>Mittwoch 12 Uhr </a:t>
            </a:r>
            <a:r>
              <a:rPr lang="de-DE" sz="2000" dirty="0"/>
              <a:t>in der IFIS-Teeküche  (jeweils in der Woche nach der Ausgabe, 1 Kasten pro Übungsgruppe)</a:t>
            </a:r>
          </a:p>
          <a:p>
            <a:pPr lvl="1">
              <a:defRPr/>
            </a:pPr>
            <a:r>
              <a:rPr lang="de-DE" sz="1800" dirty="0"/>
              <a:t>Erste Abgabe am 24.10.</a:t>
            </a:r>
          </a:p>
          <a:p>
            <a:pPr>
              <a:defRPr/>
            </a:pPr>
            <a:r>
              <a:rPr lang="de-DE" sz="2000" dirty="0"/>
              <a:t>Aufgaben können in einer </a:t>
            </a:r>
            <a:r>
              <a:rPr lang="de-DE" sz="2000" b="1" dirty="0"/>
              <a:t>2-er Gruppe </a:t>
            </a:r>
            <a:r>
              <a:rPr lang="de-DE" sz="2000" dirty="0"/>
              <a:t>bearbeitet werden (also bitte Name(</a:t>
            </a:r>
            <a:r>
              <a:rPr lang="de-DE" sz="2000" dirty="0" err="1"/>
              <a:t>n</a:t>
            </a:r>
            <a:r>
              <a:rPr lang="de-DE" sz="2000" dirty="0"/>
              <a:t>), Matrikelnummer(</a:t>
            </a:r>
            <a:r>
              <a:rPr lang="de-DE" sz="2000" dirty="0" err="1"/>
              <a:t>n</a:t>
            </a:r>
            <a:r>
              <a:rPr lang="de-DE" sz="2000" dirty="0"/>
              <a:t>) und Übungsgruppennummer vermerken)</a:t>
            </a:r>
          </a:p>
          <a:p>
            <a:pPr>
              <a:defRPr/>
            </a:pPr>
            <a:r>
              <a:rPr lang="de-DE" sz="2000" dirty="0"/>
              <a:t>In den Übungen am Freitag wird der Übungszettel besprochen, dessen Lösungen bis zum jeweils vorigen Mittwoch abgegeben wurde, und es werden auch Fragen zum jeweils neuen Übungszettel geklärt (ggf. mit Präsenzaufgaben als Hilfestellung)</a:t>
            </a:r>
          </a:p>
        </p:txBody>
      </p:sp>
      <p:sp>
        <p:nvSpPr>
          <p:cNvPr id="2" name="Foliennummernplatzhalter 1"/>
          <p:cNvSpPr>
            <a:spLocks noGrp="1"/>
          </p:cNvSpPr>
          <p:nvPr>
            <p:ph type="sldNum" sz="quarter" idx="12"/>
          </p:nvPr>
        </p:nvSpPr>
        <p:spPr/>
        <p:txBody>
          <a:bodyPr/>
          <a:lstStyle/>
          <a:p>
            <a:pPr>
              <a:defRPr/>
            </a:pPr>
            <a:fld id="{3459873F-0287-9A4B-A260-FE52D1F3913B}" type="slidenum">
              <a:rPr lang="de-DE"/>
              <a:pPr>
                <a:defRPr/>
              </a:pPr>
              <a:t>2</a:t>
            </a:fld>
            <a:endParaRPr lang="de-DE"/>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131">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1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a:t>Organisatorisches: Prüfung</a:t>
            </a:r>
            <a:endParaRPr lang="en-US" dirty="0"/>
          </a:p>
        </p:txBody>
      </p:sp>
      <p:sp>
        <p:nvSpPr>
          <p:cNvPr id="3" name="Inhaltsplatzhalter 2"/>
          <p:cNvSpPr>
            <a:spLocks noGrp="1"/>
          </p:cNvSpPr>
          <p:nvPr>
            <p:ph idx="1"/>
          </p:nvPr>
        </p:nvSpPr>
        <p:spPr/>
        <p:txBody>
          <a:bodyPr/>
          <a:lstStyle/>
          <a:p>
            <a:pPr>
              <a:defRPr/>
            </a:pPr>
            <a:r>
              <a:rPr lang="de-DE" dirty="0"/>
              <a:t>Die </a:t>
            </a:r>
            <a:r>
              <a:rPr lang="de-DE" b="1" dirty="0"/>
              <a:t>Eintragung in den Kurs </a:t>
            </a:r>
            <a:r>
              <a:rPr lang="de-DE" dirty="0"/>
              <a:t>und in eine Übungsgruppe ist </a:t>
            </a:r>
            <a:r>
              <a:rPr lang="de-DE" b="1" dirty="0"/>
              <a:t>Voraussetzung</a:t>
            </a:r>
            <a:r>
              <a:rPr lang="de-DE" dirty="0"/>
              <a:t>, um an dem Modul Non-Standard-Datenbanken teilnehmen zu können</a:t>
            </a:r>
          </a:p>
          <a:p>
            <a:pPr>
              <a:defRPr/>
            </a:pPr>
            <a:r>
              <a:rPr lang="de-DE" dirty="0"/>
              <a:t>Am Ende des Semesters findet eine </a:t>
            </a:r>
            <a:r>
              <a:rPr lang="de-DE" b="1" dirty="0"/>
              <a:t>Klausur</a:t>
            </a:r>
            <a:r>
              <a:rPr lang="de-DE" dirty="0"/>
              <a:t> statt</a:t>
            </a:r>
          </a:p>
          <a:p>
            <a:pPr>
              <a:defRPr/>
            </a:pPr>
            <a:r>
              <a:rPr lang="de-DE" b="1" dirty="0"/>
              <a:t>Voraussetzung</a:t>
            </a:r>
            <a:r>
              <a:rPr lang="de-DE" dirty="0"/>
              <a:t> zur Teilnahme an der Klausur sind mindestens </a:t>
            </a:r>
            <a:r>
              <a:rPr lang="de-DE" b="1" dirty="0"/>
              <a:t>50% der gesamtmöglichen Punkte aller Übungszettel</a:t>
            </a:r>
          </a:p>
        </p:txBody>
      </p:sp>
      <p:sp>
        <p:nvSpPr>
          <p:cNvPr id="4" name="Foliennummernplatzhalter 3"/>
          <p:cNvSpPr>
            <a:spLocks noGrp="1"/>
          </p:cNvSpPr>
          <p:nvPr>
            <p:ph type="sldNum" sz="quarter" idx="12"/>
          </p:nvPr>
        </p:nvSpPr>
        <p:spPr/>
        <p:txBody>
          <a:bodyPr/>
          <a:lstStyle/>
          <a:p>
            <a:pPr>
              <a:defRPr/>
            </a:pPr>
            <a:fld id="{9E982B53-B880-FC45-8AFF-3B429214E12C}" type="slidenum">
              <a:rPr lang="de-DE" smtClean="0"/>
              <a:pPr>
                <a:defRPr/>
              </a:pPr>
              <a:t>3</a:t>
            </a:fld>
            <a:endParaRPr 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a:t>Teilnehmerkreis und Voraussetzungen</a:t>
            </a:r>
          </a:p>
        </p:txBody>
      </p:sp>
      <p:sp>
        <p:nvSpPr>
          <p:cNvPr id="3" name="Inhaltsplatzhalter 2"/>
          <p:cNvSpPr>
            <a:spLocks noGrp="1"/>
          </p:cNvSpPr>
          <p:nvPr>
            <p:ph idx="1"/>
          </p:nvPr>
        </p:nvSpPr>
        <p:spPr/>
        <p:txBody>
          <a:bodyPr/>
          <a:lstStyle/>
          <a:p>
            <a:pPr marL="0" indent="0">
              <a:buFontTx/>
              <a:buNone/>
              <a:defRPr/>
            </a:pPr>
            <a:r>
              <a:rPr lang="de-DE" sz="1800" b="1" dirty="0"/>
              <a:t>Studiengänge</a:t>
            </a:r>
          </a:p>
          <a:p>
            <a:pPr>
              <a:defRPr/>
            </a:pPr>
            <a:r>
              <a:rPr lang="de-DE" sz="1800" dirty="0"/>
              <a:t>Bachelor </a:t>
            </a:r>
            <a:r>
              <a:rPr lang="de-DE" sz="1800" b="1" dirty="0"/>
              <a:t>Medizinische Informatik</a:t>
            </a:r>
            <a:endParaRPr lang="de-DE" sz="1800" dirty="0"/>
          </a:p>
          <a:p>
            <a:pPr>
              <a:defRPr/>
            </a:pPr>
            <a:r>
              <a:rPr lang="de-DE" sz="1800" dirty="0"/>
              <a:t>Bachelor </a:t>
            </a:r>
            <a:r>
              <a:rPr lang="de-DE" sz="1800" b="1" dirty="0"/>
              <a:t>Medieninformatik</a:t>
            </a:r>
            <a:endParaRPr lang="de-DE" sz="1800" dirty="0"/>
          </a:p>
          <a:p>
            <a:pPr>
              <a:defRPr/>
            </a:pPr>
            <a:r>
              <a:rPr lang="de-DE" sz="1800" dirty="0"/>
              <a:t>Bachelor </a:t>
            </a:r>
            <a:r>
              <a:rPr lang="de-DE" sz="1800" b="1" dirty="0"/>
              <a:t>Informatik</a:t>
            </a:r>
            <a:endParaRPr lang="de-DE" sz="1800" dirty="0"/>
          </a:p>
          <a:p>
            <a:pPr>
              <a:defRPr/>
            </a:pPr>
            <a:r>
              <a:rPr lang="de-DE" sz="1800" dirty="0"/>
              <a:t>Bachelor </a:t>
            </a:r>
            <a:r>
              <a:rPr lang="de-DE" sz="1800" b="1" dirty="0"/>
              <a:t>Mathematik in Medizin und Lebenswissenschaften</a:t>
            </a:r>
          </a:p>
          <a:p>
            <a:pPr>
              <a:defRPr/>
            </a:pPr>
            <a:r>
              <a:rPr lang="de-DE" sz="1800" dirty="0"/>
              <a:t>Master </a:t>
            </a:r>
            <a:r>
              <a:rPr lang="de-DE" sz="1800" b="1" dirty="0"/>
              <a:t>Informatik </a:t>
            </a:r>
          </a:p>
          <a:p>
            <a:pPr>
              <a:defRPr/>
            </a:pPr>
            <a:r>
              <a:rPr lang="de-DE" sz="1800" dirty="0"/>
              <a:t>Master </a:t>
            </a:r>
            <a:r>
              <a:rPr lang="de-DE" sz="1800" b="1" dirty="0"/>
              <a:t>MML</a:t>
            </a:r>
            <a:endParaRPr lang="de-DE" sz="1800" dirty="0"/>
          </a:p>
          <a:p>
            <a:pPr marL="0" indent="0">
              <a:buFontTx/>
              <a:buNone/>
              <a:defRPr/>
            </a:pPr>
            <a:r>
              <a:rPr lang="de-DE" sz="1800" b="1" dirty="0"/>
              <a:t>Voraussetzungen (Bestehen der unten genannten Veranstaltungen ist keine Teilnahmebedingung für NDB-Klausur)</a:t>
            </a:r>
            <a:endParaRPr lang="de-DE" sz="1800" dirty="0"/>
          </a:p>
          <a:p>
            <a:pPr>
              <a:defRPr/>
            </a:pPr>
            <a:r>
              <a:rPr lang="de-DE" sz="1800" dirty="0"/>
              <a:t>Algorithmen und Datenstrukturen</a:t>
            </a:r>
          </a:p>
          <a:p>
            <a:pPr>
              <a:defRPr/>
            </a:pPr>
            <a:r>
              <a:rPr lang="de-DE" sz="1800" dirty="0"/>
              <a:t>Lineare Algebra und Diskrete Strukturen</a:t>
            </a:r>
          </a:p>
          <a:p>
            <a:pPr>
              <a:defRPr/>
            </a:pPr>
            <a:r>
              <a:rPr lang="de-DE" sz="1800" dirty="0"/>
              <a:t>Datenbanken</a:t>
            </a:r>
          </a:p>
          <a:p>
            <a:pPr>
              <a:defRPr/>
            </a:pPr>
            <a:r>
              <a:rPr lang="de-DE" sz="1800"/>
              <a:t>Kontextfreie Grammatiken</a:t>
            </a:r>
          </a:p>
          <a:p>
            <a:pPr marL="0" indent="0">
              <a:buFontTx/>
              <a:buNone/>
              <a:defRPr/>
            </a:pPr>
            <a:r>
              <a:rPr lang="de-DE" sz="1800" b="1" dirty="0"/>
              <a:t>Vorteilhaft</a:t>
            </a:r>
          </a:p>
          <a:p>
            <a:pPr>
              <a:defRPr/>
            </a:pPr>
            <a:r>
              <a:rPr lang="de-DE" sz="1800" dirty="0"/>
              <a:t>Einführung in die Logik</a:t>
            </a:r>
          </a:p>
        </p:txBody>
      </p:sp>
      <p:sp>
        <p:nvSpPr>
          <p:cNvPr id="4" name="Foliennummernplatzhalter 3"/>
          <p:cNvSpPr>
            <a:spLocks noGrp="1"/>
          </p:cNvSpPr>
          <p:nvPr>
            <p:ph type="sldNum" sz="quarter" idx="12"/>
          </p:nvPr>
        </p:nvSpPr>
        <p:spPr/>
        <p:txBody>
          <a:bodyPr/>
          <a:lstStyle/>
          <a:p>
            <a:pPr>
              <a:defRPr/>
            </a:pPr>
            <a:fld id="{4F08ACC5-0C12-5A40-8FF7-76A23673B596}" type="slidenum">
              <a:rPr lang="de-DE" smtClean="0"/>
              <a:pPr>
                <a:defRPr/>
              </a:pPr>
              <a:t>4</a:t>
            </a:fld>
            <a:endParaRPr 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3" name="Inhaltsplatzhalter 2"/>
          <p:cNvSpPr>
            <a:spLocks noGrp="1"/>
          </p:cNvSpPr>
          <p:nvPr>
            <p:ph idx="1"/>
          </p:nvPr>
        </p:nvSpPr>
        <p:spPr/>
        <p:txBody>
          <a:bodyPr/>
          <a:lstStyle/>
          <a:p>
            <a:pPr>
              <a:defRPr/>
            </a:pPr>
            <a:endParaRPr lang="de-DE"/>
          </a:p>
        </p:txBody>
      </p:sp>
      <p:sp>
        <p:nvSpPr>
          <p:cNvPr id="4" name="Foliennummernplatzhalter 3"/>
          <p:cNvSpPr>
            <a:spLocks noGrp="1"/>
          </p:cNvSpPr>
          <p:nvPr>
            <p:ph type="sldNum" sz="quarter" idx="12"/>
          </p:nvPr>
        </p:nvSpPr>
        <p:spPr/>
        <p:txBody>
          <a:bodyPr/>
          <a:lstStyle/>
          <a:p>
            <a:pPr>
              <a:defRPr/>
            </a:pPr>
            <a:fld id="{7366160D-2E7A-0643-96BE-2EE929FE3031}" type="slidenum">
              <a:rPr lang="de-DE" smtClean="0"/>
              <a:pPr>
                <a:defRPr/>
              </a:pPr>
              <a:t>5</a:t>
            </a:fld>
            <a:endParaRPr lang="de-DE"/>
          </a:p>
        </p:txBody>
      </p:sp>
      <p:pic>
        <p:nvPicPr>
          <p:cNvPr id="11268" name="Bild 4" descr="Merkma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875" y="-269875"/>
            <a:ext cx="9540875" cy="7154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9" name="Rechteck 5"/>
          <p:cNvSpPr>
            <a:spLocks noChangeArrowheads="1"/>
          </p:cNvSpPr>
          <p:nvPr/>
        </p:nvSpPr>
        <p:spPr bwMode="auto">
          <a:xfrm>
            <a:off x="2484438" y="222250"/>
            <a:ext cx="381635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de-DE" sz="2400" dirty="0"/>
              <a:t>Was sind Merkmale von</a:t>
            </a:r>
            <a:br>
              <a:rPr lang="de-DE" sz="2400" dirty="0"/>
            </a:br>
            <a:r>
              <a:rPr lang="de-DE" sz="2400" dirty="0"/>
              <a:t>Standard-Datenbanken?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a:t>Merkmale von Standard-Datenbanken</a:t>
            </a:r>
          </a:p>
        </p:txBody>
      </p:sp>
      <p:sp>
        <p:nvSpPr>
          <p:cNvPr id="3" name="Inhaltsplatzhalter 2"/>
          <p:cNvSpPr>
            <a:spLocks noGrp="1"/>
          </p:cNvSpPr>
          <p:nvPr>
            <p:ph idx="1"/>
          </p:nvPr>
        </p:nvSpPr>
        <p:spPr/>
        <p:txBody>
          <a:bodyPr/>
          <a:lstStyle/>
          <a:p>
            <a:pPr>
              <a:defRPr/>
            </a:pPr>
            <a:r>
              <a:rPr lang="de-DE" sz="2400" dirty="0"/>
              <a:t>Datenmodell: relational („Tabellen“ und „</a:t>
            </a:r>
            <a:r>
              <a:rPr lang="de-DE" sz="2400" dirty="0" err="1"/>
              <a:t>Tupel</a:t>
            </a:r>
            <a:r>
              <a:rPr lang="de-DE" sz="2400" dirty="0"/>
              <a:t>“)</a:t>
            </a:r>
          </a:p>
          <a:p>
            <a:pPr>
              <a:defRPr/>
            </a:pPr>
            <a:r>
              <a:rPr lang="de-DE" sz="2400" dirty="0"/>
              <a:t>Annahmen:</a:t>
            </a:r>
          </a:p>
          <a:p>
            <a:pPr lvl="1">
              <a:defRPr/>
            </a:pPr>
            <a:r>
              <a:rPr lang="de-DE" sz="2000" dirty="0">
                <a:solidFill>
                  <a:srgbClr val="0428FF"/>
                </a:solidFill>
              </a:rPr>
              <a:t>Strukturen fix (Schemaänderung möglich, aber aufwendig)</a:t>
            </a:r>
          </a:p>
          <a:p>
            <a:pPr lvl="2">
              <a:defRPr/>
            </a:pPr>
            <a:r>
              <a:rPr lang="de-DE" sz="2000" dirty="0"/>
              <a:t>Verwerfen d. A. führt zu </a:t>
            </a:r>
            <a:r>
              <a:rPr lang="de-DE" sz="2000" dirty="0">
                <a:solidFill>
                  <a:srgbClr val="008000"/>
                </a:solidFill>
              </a:rPr>
              <a:t>semistrukturierten Datenbanken</a:t>
            </a:r>
            <a:r>
              <a:rPr lang="de-DE" sz="2000" dirty="0"/>
              <a:t> </a:t>
            </a:r>
            <a:br>
              <a:rPr lang="de-DE" sz="2000" dirty="0"/>
            </a:br>
            <a:r>
              <a:rPr lang="de-DE" sz="2000" dirty="0"/>
              <a:t>und zu </a:t>
            </a:r>
            <a:r>
              <a:rPr lang="de-DE" sz="2000" dirty="0" err="1">
                <a:solidFill>
                  <a:srgbClr val="00B050"/>
                </a:solidFill>
              </a:rPr>
              <a:t>Graphdatenbanken</a:t>
            </a:r>
            <a:endParaRPr lang="de-DE" sz="2000" dirty="0">
              <a:solidFill>
                <a:srgbClr val="00B050"/>
              </a:solidFill>
            </a:endParaRPr>
          </a:p>
          <a:p>
            <a:pPr lvl="1">
              <a:defRPr/>
            </a:pPr>
            <a:r>
              <a:rPr lang="de-DE" sz="2000" dirty="0">
                <a:solidFill>
                  <a:srgbClr val="0428FF"/>
                </a:solidFill>
              </a:rPr>
              <a:t>Abstrakte Entitäten mit </a:t>
            </a:r>
            <a:r>
              <a:rPr lang="de-DE" sz="2000" dirty="0" err="1">
                <a:solidFill>
                  <a:srgbClr val="0428FF"/>
                </a:solidFill>
              </a:rPr>
              <a:t>abstr.</a:t>
            </a:r>
            <a:r>
              <a:rPr lang="de-DE" sz="2000" dirty="0">
                <a:solidFill>
                  <a:srgbClr val="0428FF"/>
                </a:solidFill>
              </a:rPr>
              <a:t> Assoziationen (Tupel in Relationen)</a:t>
            </a:r>
          </a:p>
          <a:p>
            <a:pPr lvl="2">
              <a:defRPr/>
            </a:pPr>
            <a:r>
              <a:rPr lang="de-DE" sz="2000" dirty="0"/>
              <a:t>Verwerfen führt zu </a:t>
            </a:r>
            <a:r>
              <a:rPr lang="de-DE" sz="2000" dirty="0">
                <a:solidFill>
                  <a:srgbClr val="008000"/>
                </a:solidFill>
              </a:rPr>
              <a:t>temporalen, sequenzorientierten, räumlichen, und multimodalen</a:t>
            </a:r>
            <a:r>
              <a:rPr lang="de-DE" sz="2000" baseline="30000" dirty="0">
                <a:solidFill>
                  <a:srgbClr val="081BFF"/>
                </a:solidFill>
              </a:rPr>
              <a:t>1</a:t>
            </a:r>
            <a:r>
              <a:rPr lang="de-DE" sz="2000" dirty="0">
                <a:solidFill>
                  <a:srgbClr val="008000"/>
                </a:solidFill>
              </a:rPr>
              <a:t> Datenbanken</a:t>
            </a:r>
          </a:p>
          <a:p>
            <a:pPr lvl="1">
              <a:defRPr/>
            </a:pPr>
            <a:r>
              <a:rPr lang="de-DE" sz="2000" dirty="0">
                <a:solidFill>
                  <a:srgbClr val="0428FF"/>
                </a:solidFill>
              </a:rPr>
              <a:t>Daten persistent, Anfragen bzgl. Schnappschuss einmal beantwortet</a:t>
            </a:r>
          </a:p>
          <a:p>
            <a:pPr lvl="2">
              <a:defRPr/>
            </a:pPr>
            <a:r>
              <a:rPr lang="de-DE" sz="2000" dirty="0"/>
              <a:t>Verwerfen führt zu </a:t>
            </a:r>
            <a:r>
              <a:rPr lang="de-DE" sz="2000" dirty="0">
                <a:solidFill>
                  <a:srgbClr val="008000"/>
                </a:solidFill>
              </a:rPr>
              <a:t>stromorientierten Datenbanken</a:t>
            </a:r>
            <a:endParaRPr lang="de-DE" sz="2000" dirty="0"/>
          </a:p>
          <a:p>
            <a:pPr lvl="1">
              <a:defRPr/>
            </a:pPr>
            <a:r>
              <a:rPr lang="de-DE" sz="2000" dirty="0">
                <a:solidFill>
                  <a:srgbClr val="0428FF"/>
                </a:solidFill>
              </a:rPr>
              <a:t>Daten enthalten feste Werte bzw. Referenzen</a:t>
            </a:r>
          </a:p>
          <a:p>
            <a:pPr lvl="2">
              <a:defRPr/>
            </a:pPr>
            <a:r>
              <a:rPr lang="de-DE" sz="2000" dirty="0"/>
              <a:t>Verwerfen führt zu </a:t>
            </a:r>
            <a:r>
              <a:rPr lang="de-DE" sz="1800" dirty="0"/>
              <a:t>Datenbanken </a:t>
            </a:r>
            <a:br>
              <a:rPr lang="de-DE" sz="1800" dirty="0"/>
            </a:br>
            <a:r>
              <a:rPr lang="de-DE" sz="2000" dirty="0"/>
              <a:t>für </a:t>
            </a:r>
            <a:r>
              <a:rPr lang="de-DE" sz="2000" dirty="0">
                <a:solidFill>
                  <a:srgbClr val="008000"/>
                </a:solidFill>
              </a:rPr>
              <a:t>unsichere und unvollständige Information</a:t>
            </a:r>
          </a:p>
        </p:txBody>
      </p:sp>
      <p:sp>
        <p:nvSpPr>
          <p:cNvPr id="4" name="Foliennummernplatzhalter 3"/>
          <p:cNvSpPr>
            <a:spLocks noGrp="1"/>
          </p:cNvSpPr>
          <p:nvPr>
            <p:ph type="sldNum" sz="quarter" idx="12"/>
          </p:nvPr>
        </p:nvSpPr>
        <p:spPr/>
        <p:txBody>
          <a:bodyPr/>
          <a:lstStyle/>
          <a:p>
            <a:pPr>
              <a:defRPr/>
            </a:pPr>
            <a:fld id="{ADE56D41-C9C0-8E4D-84D3-9D544AA95400}" type="slidenum">
              <a:rPr lang="de-DE" smtClean="0"/>
              <a:pPr>
                <a:defRPr/>
              </a:pPr>
              <a:t>6</a:t>
            </a:fld>
            <a:endParaRPr lang="de-DE"/>
          </a:p>
        </p:txBody>
      </p:sp>
      <p:sp>
        <p:nvSpPr>
          <p:cNvPr id="12292" name="Textfeld 4"/>
          <p:cNvSpPr txBox="1">
            <a:spLocks noChangeArrowheads="1"/>
          </p:cNvSpPr>
          <p:nvPr/>
        </p:nvSpPr>
        <p:spPr bwMode="auto">
          <a:xfrm>
            <a:off x="10096500" y="31750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Myriad Pro" charset="0"/>
                <a:ea typeface="ＭＳ Ｐゴシック" charset="0"/>
                <a:cs typeface="ＭＳ Ｐゴシック" charset="0"/>
              </a:defRPr>
            </a:lvl1pPr>
            <a:lvl2pPr marL="742950" indent="-285750" eaLnBrk="0" hangingPunct="0">
              <a:defRPr sz="2400">
                <a:solidFill>
                  <a:schemeClr val="tx1"/>
                </a:solidFill>
                <a:latin typeface="Myriad Pro" charset="0"/>
                <a:ea typeface="ＭＳ Ｐゴシック" charset="0"/>
              </a:defRPr>
            </a:lvl2pPr>
            <a:lvl3pPr marL="1143000" indent="-228600" eaLnBrk="0" hangingPunct="0">
              <a:defRPr sz="2400">
                <a:solidFill>
                  <a:schemeClr val="tx1"/>
                </a:solidFill>
                <a:latin typeface="Myriad Pro" charset="0"/>
                <a:ea typeface="ＭＳ Ｐゴシック" charset="0"/>
              </a:defRPr>
            </a:lvl3pPr>
            <a:lvl4pPr marL="1600200" indent="-228600" eaLnBrk="0" hangingPunct="0">
              <a:defRPr sz="2400">
                <a:solidFill>
                  <a:schemeClr val="tx1"/>
                </a:solidFill>
                <a:latin typeface="Myriad Pro" charset="0"/>
                <a:ea typeface="ＭＳ Ｐゴシック" charset="0"/>
              </a:defRPr>
            </a:lvl4pPr>
            <a:lvl5pPr marL="2057400" indent="-228600" eaLnBrk="0" hangingPunct="0">
              <a:defRPr sz="2400">
                <a:solidFill>
                  <a:schemeClr val="tx1"/>
                </a:solidFill>
                <a:latin typeface="Myriad Pro" charset="0"/>
                <a:ea typeface="ＭＳ Ｐゴシック" charset="0"/>
              </a:defRPr>
            </a:lvl5pPr>
            <a:lvl6pPr marL="2514600" indent="-228600" eaLnBrk="0" fontAlgn="base" hangingPunct="0">
              <a:spcBef>
                <a:spcPct val="0"/>
              </a:spcBef>
              <a:spcAft>
                <a:spcPct val="0"/>
              </a:spcAft>
              <a:defRPr sz="2400">
                <a:solidFill>
                  <a:schemeClr val="tx1"/>
                </a:solidFill>
                <a:latin typeface="Myriad Pro" charset="0"/>
                <a:ea typeface="ＭＳ Ｐゴシック" charset="0"/>
              </a:defRPr>
            </a:lvl6pPr>
            <a:lvl7pPr marL="2971800" indent="-228600" eaLnBrk="0" fontAlgn="base" hangingPunct="0">
              <a:spcBef>
                <a:spcPct val="0"/>
              </a:spcBef>
              <a:spcAft>
                <a:spcPct val="0"/>
              </a:spcAft>
              <a:defRPr sz="2400">
                <a:solidFill>
                  <a:schemeClr val="tx1"/>
                </a:solidFill>
                <a:latin typeface="Myriad Pro" charset="0"/>
                <a:ea typeface="ＭＳ Ｐゴシック" charset="0"/>
              </a:defRPr>
            </a:lvl7pPr>
            <a:lvl8pPr marL="3429000" indent="-228600" eaLnBrk="0" fontAlgn="base" hangingPunct="0">
              <a:spcBef>
                <a:spcPct val="0"/>
              </a:spcBef>
              <a:spcAft>
                <a:spcPct val="0"/>
              </a:spcAft>
              <a:defRPr sz="2400">
                <a:solidFill>
                  <a:schemeClr val="tx1"/>
                </a:solidFill>
                <a:latin typeface="Myriad Pro" charset="0"/>
                <a:ea typeface="ＭＳ Ｐゴシック" charset="0"/>
              </a:defRPr>
            </a:lvl8pPr>
            <a:lvl9pPr marL="3886200" indent="-228600" eaLnBrk="0" fontAlgn="base" hangingPunct="0">
              <a:spcBef>
                <a:spcPct val="0"/>
              </a:spcBef>
              <a:spcAft>
                <a:spcPct val="0"/>
              </a:spcAft>
              <a:defRPr sz="2400">
                <a:solidFill>
                  <a:schemeClr val="tx1"/>
                </a:solidFill>
                <a:latin typeface="Myriad Pro" charset="0"/>
                <a:ea typeface="ＭＳ Ｐゴシック" charset="0"/>
              </a:defRPr>
            </a:lvl9pPr>
          </a:lstStyle>
          <a:p>
            <a:pPr eaLnBrk="1" hangingPunct="1"/>
            <a:endParaRPr lang="de-DE" sz="1800"/>
          </a:p>
        </p:txBody>
      </p:sp>
      <p:sp>
        <p:nvSpPr>
          <p:cNvPr id="5" name="TextBox 4"/>
          <p:cNvSpPr txBox="1"/>
          <p:nvPr/>
        </p:nvSpPr>
        <p:spPr>
          <a:xfrm>
            <a:off x="2555776" y="6237312"/>
            <a:ext cx="3888432" cy="430887"/>
          </a:xfrm>
          <a:prstGeom prst="rect">
            <a:avLst/>
          </a:prstGeom>
          <a:noFill/>
        </p:spPr>
        <p:txBody>
          <a:bodyPr wrap="square" rtlCol="0">
            <a:spAutoFit/>
          </a:bodyPr>
          <a:lstStyle/>
          <a:p>
            <a:r>
              <a:rPr lang="de-DE" sz="1100" baseline="30000" dirty="0">
                <a:solidFill>
                  <a:srgbClr val="081BFF"/>
                </a:solidFill>
              </a:rPr>
              <a:t>1</a:t>
            </a:r>
            <a:r>
              <a:rPr lang="de-DE" sz="1100" dirty="0">
                <a:solidFill>
                  <a:srgbClr val="081BFF"/>
                </a:solidFill>
              </a:rPr>
              <a:t> Datenbanken mit Text-, Bild-, Audio-, Videodaten mit </a:t>
            </a:r>
            <a:br>
              <a:rPr lang="de-DE" sz="1100" dirty="0">
                <a:solidFill>
                  <a:srgbClr val="081BFF"/>
                </a:solidFill>
              </a:rPr>
            </a:br>
            <a:r>
              <a:rPr lang="de-DE" sz="1100" dirty="0">
                <a:solidFill>
                  <a:srgbClr val="081BFF"/>
                </a:solidFill>
              </a:rPr>
              <a:t>   relationalen Metadaten sowie relationalen Annotationen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a:t>Non-Standard-Datenbanken</a:t>
            </a:r>
          </a:p>
        </p:txBody>
      </p:sp>
      <p:sp>
        <p:nvSpPr>
          <p:cNvPr id="3" name="Inhaltsplatzhalter 2"/>
          <p:cNvSpPr>
            <a:spLocks noGrp="1"/>
          </p:cNvSpPr>
          <p:nvPr>
            <p:ph idx="1"/>
          </p:nvPr>
        </p:nvSpPr>
        <p:spPr>
          <a:xfrm>
            <a:off x="468313" y="1196975"/>
            <a:ext cx="8496300" cy="5112345"/>
          </a:xfrm>
        </p:spPr>
        <p:txBody>
          <a:bodyPr/>
          <a:lstStyle/>
          <a:p>
            <a:pPr>
              <a:defRPr/>
            </a:pPr>
            <a:r>
              <a:rPr lang="de-DE" b="1" dirty="0">
                <a:solidFill>
                  <a:srgbClr val="008000"/>
                </a:solidFill>
              </a:rPr>
              <a:t>Semistrukturierte</a:t>
            </a:r>
            <a:r>
              <a:rPr lang="de-DE" b="1" dirty="0"/>
              <a:t> </a:t>
            </a:r>
            <a:r>
              <a:rPr lang="de-DE" dirty="0"/>
              <a:t>Datenbanken (XML)</a:t>
            </a:r>
          </a:p>
          <a:p>
            <a:pPr>
              <a:defRPr/>
            </a:pPr>
            <a:r>
              <a:rPr lang="de-DE" b="1" dirty="0">
                <a:solidFill>
                  <a:srgbClr val="008000"/>
                </a:solidFill>
              </a:rPr>
              <a:t>Räumliche und multimodale </a:t>
            </a:r>
            <a:r>
              <a:rPr lang="de-DE" dirty="0"/>
              <a:t>Datenbanken </a:t>
            </a:r>
          </a:p>
          <a:p>
            <a:pPr lvl="1">
              <a:defRPr/>
            </a:pPr>
            <a:r>
              <a:rPr lang="de-DE" dirty="0"/>
              <a:t>lineare und mehrdimensionale Strukturen</a:t>
            </a:r>
          </a:p>
          <a:p>
            <a:pPr>
              <a:defRPr/>
            </a:pPr>
            <a:r>
              <a:rPr lang="de-DE" b="1" dirty="0">
                <a:solidFill>
                  <a:srgbClr val="008000"/>
                </a:solidFill>
              </a:rPr>
              <a:t>Temporale Datenbanken</a:t>
            </a:r>
          </a:p>
          <a:p>
            <a:pPr lvl="1">
              <a:defRPr/>
            </a:pPr>
            <a:r>
              <a:rPr lang="de-DE" dirty="0"/>
              <a:t>zeitlich beschränkte Gültigkeiten</a:t>
            </a:r>
            <a:endParaRPr lang="de-DE" b="1" dirty="0">
              <a:solidFill>
                <a:srgbClr val="008000"/>
              </a:solidFill>
            </a:endParaRPr>
          </a:p>
          <a:p>
            <a:pPr>
              <a:defRPr/>
            </a:pPr>
            <a:r>
              <a:rPr lang="de-DE" dirty="0"/>
              <a:t>Datenbanken für </a:t>
            </a:r>
            <a:r>
              <a:rPr lang="de-DE" b="1" dirty="0">
                <a:solidFill>
                  <a:srgbClr val="008000"/>
                </a:solidFill>
              </a:rPr>
              <a:t>Datenströme</a:t>
            </a:r>
            <a:r>
              <a:rPr lang="de-DE" dirty="0">
                <a:solidFill>
                  <a:srgbClr val="008000"/>
                </a:solidFill>
              </a:rPr>
              <a:t> </a:t>
            </a:r>
            <a:r>
              <a:rPr lang="de-DE" dirty="0"/>
              <a:t>(Fensterkonzept)</a:t>
            </a:r>
            <a:endParaRPr lang="de-DE" b="1" dirty="0"/>
          </a:p>
          <a:p>
            <a:pPr>
              <a:defRPr/>
            </a:pPr>
            <a:r>
              <a:rPr lang="de-DE" b="1" dirty="0"/>
              <a:t>Bewertung</a:t>
            </a:r>
            <a:r>
              <a:rPr lang="de-DE" dirty="0"/>
              <a:t> von Antworten (Top-</a:t>
            </a:r>
            <a:r>
              <a:rPr lang="de-DE" dirty="0" err="1"/>
              <a:t>k</a:t>
            </a:r>
            <a:r>
              <a:rPr lang="de-DE" dirty="0"/>
              <a:t>-Anfragen)</a:t>
            </a:r>
          </a:p>
          <a:p>
            <a:pPr>
              <a:defRPr/>
            </a:pPr>
            <a:r>
              <a:rPr lang="de-DE" b="1" dirty="0" err="1"/>
              <a:t>Probabilistische</a:t>
            </a:r>
            <a:r>
              <a:rPr lang="de-DE" dirty="0"/>
              <a:t> Datenbanken zur Repräsentation </a:t>
            </a:r>
            <a:r>
              <a:rPr lang="de-DE" b="1" dirty="0">
                <a:solidFill>
                  <a:srgbClr val="008000"/>
                </a:solidFill>
              </a:rPr>
              <a:t>unsicherer Information</a:t>
            </a:r>
          </a:p>
          <a:p>
            <a:pPr>
              <a:defRPr/>
            </a:pPr>
            <a:r>
              <a:rPr lang="de-DE" dirty="0"/>
              <a:t>Next Generation Databases, </a:t>
            </a:r>
            <a:r>
              <a:rPr lang="de-DE" b="1" dirty="0" err="1">
                <a:solidFill>
                  <a:srgbClr val="009B47"/>
                </a:solidFill>
              </a:rPr>
              <a:t>Graphdatenbanken</a:t>
            </a:r>
            <a:endParaRPr lang="de-DE" b="1" dirty="0">
              <a:solidFill>
                <a:srgbClr val="009B47"/>
              </a:solidFill>
            </a:endParaRPr>
          </a:p>
        </p:txBody>
      </p:sp>
      <p:sp>
        <p:nvSpPr>
          <p:cNvPr id="4" name="Foliennummernplatzhalter 3"/>
          <p:cNvSpPr>
            <a:spLocks noGrp="1"/>
          </p:cNvSpPr>
          <p:nvPr>
            <p:ph type="sldNum" sz="quarter" idx="12"/>
          </p:nvPr>
        </p:nvSpPr>
        <p:spPr/>
        <p:txBody>
          <a:bodyPr/>
          <a:lstStyle/>
          <a:p>
            <a:pPr>
              <a:defRPr/>
            </a:pPr>
            <a:fld id="{A67535AF-4065-FF46-AB3A-9638E47FB88D}" type="slidenum">
              <a:rPr lang="de-DE" smtClean="0"/>
              <a:pPr>
                <a:defRPr/>
              </a:pPr>
              <a:t>7</a:t>
            </a:fld>
            <a:endParaRPr lang="de-DE"/>
          </a:p>
        </p:txBody>
      </p:sp>
      <p:pic>
        <p:nvPicPr>
          <p:cNvPr id="13316" name="Bild 4" descr="inhalt1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00" y="188913"/>
            <a:ext cx="1547813" cy="134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a:t>Literatur</a:t>
            </a:r>
          </a:p>
        </p:txBody>
      </p:sp>
      <p:sp>
        <p:nvSpPr>
          <p:cNvPr id="4" name="Foliennummernplatzhalter 3"/>
          <p:cNvSpPr>
            <a:spLocks noGrp="1"/>
          </p:cNvSpPr>
          <p:nvPr>
            <p:ph type="sldNum" sz="quarter" idx="12"/>
          </p:nvPr>
        </p:nvSpPr>
        <p:spPr/>
        <p:txBody>
          <a:bodyPr/>
          <a:lstStyle/>
          <a:p>
            <a:pPr>
              <a:defRPr/>
            </a:pPr>
            <a:fld id="{78FD3732-211D-CF40-A1F0-D5C2A5ACA50A}" type="slidenum">
              <a:rPr lang="de-DE" smtClean="0"/>
              <a:pPr>
                <a:defRPr/>
              </a:pPr>
              <a:t>8</a:t>
            </a:fld>
            <a:endParaRPr lang="de-DE"/>
          </a:p>
        </p:txBody>
      </p:sp>
      <p:pic>
        <p:nvPicPr>
          <p:cNvPr id="14339" name="Bild 4" descr="Data on the We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268413"/>
            <a:ext cx="3921125" cy="474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1" name="Textfeld 4"/>
          <p:cNvSpPr txBox="1">
            <a:spLocks noChangeArrowheads="1"/>
          </p:cNvSpPr>
          <p:nvPr/>
        </p:nvSpPr>
        <p:spPr bwMode="auto">
          <a:xfrm>
            <a:off x="3802063" y="576263"/>
            <a:ext cx="6985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Myriad Pro" charset="0"/>
                <a:ea typeface="ＭＳ Ｐゴシック" charset="0"/>
                <a:cs typeface="ＭＳ Ｐゴシック" charset="0"/>
              </a:defRPr>
            </a:lvl1pPr>
            <a:lvl2pPr marL="742950" indent="-285750" eaLnBrk="0" hangingPunct="0">
              <a:defRPr sz="2400">
                <a:solidFill>
                  <a:schemeClr val="tx1"/>
                </a:solidFill>
                <a:latin typeface="Myriad Pro" charset="0"/>
                <a:ea typeface="ＭＳ Ｐゴシック" charset="0"/>
              </a:defRPr>
            </a:lvl2pPr>
            <a:lvl3pPr marL="1143000" indent="-228600" eaLnBrk="0" hangingPunct="0">
              <a:defRPr sz="2400">
                <a:solidFill>
                  <a:schemeClr val="tx1"/>
                </a:solidFill>
                <a:latin typeface="Myriad Pro" charset="0"/>
                <a:ea typeface="ＭＳ Ｐゴシック" charset="0"/>
              </a:defRPr>
            </a:lvl3pPr>
            <a:lvl4pPr marL="1600200" indent="-228600" eaLnBrk="0" hangingPunct="0">
              <a:defRPr sz="2400">
                <a:solidFill>
                  <a:schemeClr val="tx1"/>
                </a:solidFill>
                <a:latin typeface="Myriad Pro" charset="0"/>
                <a:ea typeface="ＭＳ Ｐゴシック" charset="0"/>
              </a:defRPr>
            </a:lvl4pPr>
            <a:lvl5pPr marL="2057400" indent="-228600" eaLnBrk="0" hangingPunct="0">
              <a:defRPr sz="2400">
                <a:solidFill>
                  <a:schemeClr val="tx1"/>
                </a:solidFill>
                <a:latin typeface="Myriad Pro" charset="0"/>
                <a:ea typeface="ＭＳ Ｐゴシック" charset="0"/>
              </a:defRPr>
            </a:lvl5pPr>
            <a:lvl6pPr marL="2514600" indent="-228600" eaLnBrk="0" fontAlgn="base" hangingPunct="0">
              <a:spcBef>
                <a:spcPct val="0"/>
              </a:spcBef>
              <a:spcAft>
                <a:spcPct val="0"/>
              </a:spcAft>
              <a:defRPr sz="2400">
                <a:solidFill>
                  <a:schemeClr val="tx1"/>
                </a:solidFill>
                <a:latin typeface="Myriad Pro" charset="0"/>
                <a:ea typeface="ＭＳ Ｐゴシック" charset="0"/>
              </a:defRPr>
            </a:lvl6pPr>
            <a:lvl7pPr marL="2971800" indent="-228600" eaLnBrk="0" fontAlgn="base" hangingPunct="0">
              <a:spcBef>
                <a:spcPct val="0"/>
              </a:spcBef>
              <a:spcAft>
                <a:spcPct val="0"/>
              </a:spcAft>
              <a:defRPr sz="2400">
                <a:solidFill>
                  <a:schemeClr val="tx1"/>
                </a:solidFill>
                <a:latin typeface="Myriad Pro" charset="0"/>
                <a:ea typeface="ＭＳ Ｐゴシック" charset="0"/>
              </a:defRPr>
            </a:lvl7pPr>
            <a:lvl8pPr marL="3429000" indent="-228600" eaLnBrk="0" fontAlgn="base" hangingPunct="0">
              <a:spcBef>
                <a:spcPct val="0"/>
              </a:spcBef>
              <a:spcAft>
                <a:spcPct val="0"/>
              </a:spcAft>
              <a:defRPr sz="2400">
                <a:solidFill>
                  <a:schemeClr val="tx1"/>
                </a:solidFill>
                <a:latin typeface="Myriad Pro" charset="0"/>
                <a:ea typeface="ＭＳ Ｐゴシック" charset="0"/>
              </a:defRPr>
            </a:lvl8pPr>
            <a:lvl9pPr marL="3886200" indent="-228600" eaLnBrk="0" fontAlgn="base" hangingPunct="0">
              <a:spcBef>
                <a:spcPct val="0"/>
              </a:spcBef>
              <a:spcAft>
                <a:spcPct val="0"/>
              </a:spcAft>
              <a:defRPr sz="2400">
                <a:solidFill>
                  <a:schemeClr val="tx1"/>
                </a:solidFill>
                <a:latin typeface="Myriad Pro" charset="0"/>
                <a:ea typeface="ＭＳ Ｐゴシック" charset="0"/>
              </a:defRPr>
            </a:lvl9pPr>
          </a:lstStyle>
          <a:p>
            <a:pPr eaLnBrk="1" hangingPunct="1"/>
            <a:r>
              <a:rPr lang="de-DE" sz="1800"/>
              <a:t>1999</a:t>
            </a:r>
          </a:p>
        </p:txBody>
      </p:sp>
      <p:sp>
        <p:nvSpPr>
          <p:cNvPr id="14342" name="Textfeld 7"/>
          <p:cNvSpPr txBox="1">
            <a:spLocks noChangeArrowheads="1"/>
          </p:cNvSpPr>
          <p:nvPr/>
        </p:nvSpPr>
        <p:spPr bwMode="auto">
          <a:xfrm>
            <a:off x="8101013" y="595313"/>
            <a:ext cx="65915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Myriad Pro" charset="0"/>
                <a:ea typeface="ＭＳ Ｐゴシック" charset="0"/>
                <a:cs typeface="ＭＳ Ｐゴシック" charset="0"/>
              </a:defRPr>
            </a:lvl1pPr>
            <a:lvl2pPr marL="742950" indent="-285750" eaLnBrk="0" hangingPunct="0">
              <a:defRPr sz="2400">
                <a:solidFill>
                  <a:schemeClr val="tx1"/>
                </a:solidFill>
                <a:latin typeface="Myriad Pro" charset="0"/>
                <a:ea typeface="ＭＳ Ｐゴシック" charset="0"/>
              </a:defRPr>
            </a:lvl2pPr>
            <a:lvl3pPr marL="1143000" indent="-228600" eaLnBrk="0" hangingPunct="0">
              <a:defRPr sz="2400">
                <a:solidFill>
                  <a:schemeClr val="tx1"/>
                </a:solidFill>
                <a:latin typeface="Myriad Pro" charset="0"/>
                <a:ea typeface="ＭＳ Ｐゴシック" charset="0"/>
              </a:defRPr>
            </a:lvl3pPr>
            <a:lvl4pPr marL="1600200" indent="-228600" eaLnBrk="0" hangingPunct="0">
              <a:defRPr sz="2400">
                <a:solidFill>
                  <a:schemeClr val="tx1"/>
                </a:solidFill>
                <a:latin typeface="Myriad Pro" charset="0"/>
                <a:ea typeface="ＭＳ Ｐゴシック" charset="0"/>
              </a:defRPr>
            </a:lvl4pPr>
            <a:lvl5pPr marL="2057400" indent="-228600" eaLnBrk="0" hangingPunct="0">
              <a:defRPr sz="2400">
                <a:solidFill>
                  <a:schemeClr val="tx1"/>
                </a:solidFill>
                <a:latin typeface="Myriad Pro" charset="0"/>
                <a:ea typeface="ＭＳ Ｐゴシック" charset="0"/>
              </a:defRPr>
            </a:lvl5pPr>
            <a:lvl6pPr marL="2514600" indent="-228600" eaLnBrk="0" fontAlgn="base" hangingPunct="0">
              <a:spcBef>
                <a:spcPct val="0"/>
              </a:spcBef>
              <a:spcAft>
                <a:spcPct val="0"/>
              </a:spcAft>
              <a:defRPr sz="2400">
                <a:solidFill>
                  <a:schemeClr val="tx1"/>
                </a:solidFill>
                <a:latin typeface="Myriad Pro" charset="0"/>
                <a:ea typeface="ＭＳ Ｐゴシック" charset="0"/>
              </a:defRPr>
            </a:lvl6pPr>
            <a:lvl7pPr marL="2971800" indent="-228600" eaLnBrk="0" fontAlgn="base" hangingPunct="0">
              <a:spcBef>
                <a:spcPct val="0"/>
              </a:spcBef>
              <a:spcAft>
                <a:spcPct val="0"/>
              </a:spcAft>
              <a:defRPr sz="2400">
                <a:solidFill>
                  <a:schemeClr val="tx1"/>
                </a:solidFill>
                <a:latin typeface="Myriad Pro" charset="0"/>
                <a:ea typeface="ＭＳ Ｐゴシック" charset="0"/>
              </a:defRPr>
            </a:lvl7pPr>
            <a:lvl8pPr marL="3429000" indent="-228600" eaLnBrk="0" fontAlgn="base" hangingPunct="0">
              <a:spcBef>
                <a:spcPct val="0"/>
              </a:spcBef>
              <a:spcAft>
                <a:spcPct val="0"/>
              </a:spcAft>
              <a:defRPr sz="2400">
                <a:solidFill>
                  <a:schemeClr val="tx1"/>
                </a:solidFill>
                <a:latin typeface="Myriad Pro" charset="0"/>
                <a:ea typeface="ＭＳ Ｐゴシック" charset="0"/>
              </a:defRPr>
            </a:lvl8pPr>
            <a:lvl9pPr marL="3886200" indent="-228600" eaLnBrk="0" fontAlgn="base" hangingPunct="0">
              <a:spcBef>
                <a:spcPct val="0"/>
              </a:spcBef>
              <a:spcAft>
                <a:spcPct val="0"/>
              </a:spcAft>
              <a:defRPr sz="2400">
                <a:solidFill>
                  <a:schemeClr val="tx1"/>
                </a:solidFill>
                <a:latin typeface="Myriad Pro" charset="0"/>
                <a:ea typeface="ＭＳ Ｐゴシック" charset="0"/>
              </a:defRPr>
            </a:lvl9pPr>
          </a:lstStyle>
          <a:p>
            <a:pPr eaLnBrk="1" hangingPunct="1"/>
            <a:r>
              <a:rPr lang="de-DE" sz="1800" dirty="0"/>
              <a:t>2001</a:t>
            </a:r>
          </a:p>
        </p:txBody>
      </p:sp>
      <p:pic>
        <p:nvPicPr>
          <p:cNvPr id="8" name="Bild 2" descr="Geographic Database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3451" y="1126807"/>
            <a:ext cx="4221162" cy="544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a:t>Literatur</a:t>
            </a:r>
          </a:p>
        </p:txBody>
      </p:sp>
      <p:sp>
        <p:nvSpPr>
          <p:cNvPr id="4" name="Foliennummernplatzhalter 3"/>
          <p:cNvSpPr>
            <a:spLocks noGrp="1"/>
          </p:cNvSpPr>
          <p:nvPr>
            <p:ph type="sldNum" sz="quarter" idx="12"/>
          </p:nvPr>
        </p:nvSpPr>
        <p:spPr/>
        <p:txBody>
          <a:bodyPr/>
          <a:lstStyle/>
          <a:p>
            <a:pPr>
              <a:defRPr/>
            </a:pPr>
            <a:fld id="{05CABEE4-138F-3040-AF12-7E8CC2BA9553}" type="slidenum">
              <a:rPr lang="de-DE" smtClean="0"/>
              <a:pPr>
                <a:defRPr/>
              </a:pPr>
              <a:t>9</a:t>
            </a:fld>
            <a:endParaRPr lang="de-DE"/>
          </a:p>
        </p:txBody>
      </p:sp>
      <p:sp>
        <p:nvSpPr>
          <p:cNvPr id="15364" name="Textfeld 5"/>
          <p:cNvSpPr txBox="1">
            <a:spLocks noChangeArrowheads="1"/>
          </p:cNvSpPr>
          <p:nvPr/>
        </p:nvSpPr>
        <p:spPr bwMode="auto">
          <a:xfrm>
            <a:off x="3851275" y="611188"/>
            <a:ext cx="65915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Myriad Pro" charset="0"/>
                <a:ea typeface="ＭＳ Ｐゴシック" charset="0"/>
                <a:cs typeface="ＭＳ Ｐゴシック" charset="0"/>
              </a:defRPr>
            </a:lvl1pPr>
            <a:lvl2pPr marL="742950" indent="-285750" eaLnBrk="0" hangingPunct="0">
              <a:defRPr sz="2400">
                <a:solidFill>
                  <a:schemeClr val="tx1"/>
                </a:solidFill>
                <a:latin typeface="Myriad Pro" charset="0"/>
                <a:ea typeface="ＭＳ Ｐゴシック" charset="0"/>
              </a:defRPr>
            </a:lvl2pPr>
            <a:lvl3pPr marL="1143000" indent="-228600" eaLnBrk="0" hangingPunct="0">
              <a:defRPr sz="2400">
                <a:solidFill>
                  <a:schemeClr val="tx1"/>
                </a:solidFill>
                <a:latin typeface="Myriad Pro" charset="0"/>
                <a:ea typeface="ＭＳ Ｐゴシック" charset="0"/>
              </a:defRPr>
            </a:lvl3pPr>
            <a:lvl4pPr marL="1600200" indent="-228600" eaLnBrk="0" hangingPunct="0">
              <a:defRPr sz="2400">
                <a:solidFill>
                  <a:schemeClr val="tx1"/>
                </a:solidFill>
                <a:latin typeface="Myriad Pro" charset="0"/>
                <a:ea typeface="ＭＳ Ｐゴシック" charset="0"/>
              </a:defRPr>
            </a:lvl4pPr>
            <a:lvl5pPr marL="2057400" indent="-228600" eaLnBrk="0" hangingPunct="0">
              <a:defRPr sz="2400">
                <a:solidFill>
                  <a:schemeClr val="tx1"/>
                </a:solidFill>
                <a:latin typeface="Myriad Pro" charset="0"/>
                <a:ea typeface="ＭＳ Ｐゴシック" charset="0"/>
              </a:defRPr>
            </a:lvl5pPr>
            <a:lvl6pPr marL="2514600" indent="-228600" eaLnBrk="0" fontAlgn="base" hangingPunct="0">
              <a:spcBef>
                <a:spcPct val="0"/>
              </a:spcBef>
              <a:spcAft>
                <a:spcPct val="0"/>
              </a:spcAft>
              <a:defRPr sz="2400">
                <a:solidFill>
                  <a:schemeClr val="tx1"/>
                </a:solidFill>
                <a:latin typeface="Myriad Pro" charset="0"/>
                <a:ea typeface="ＭＳ Ｐゴシック" charset="0"/>
              </a:defRPr>
            </a:lvl6pPr>
            <a:lvl7pPr marL="2971800" indent="-228600" eaLnBrk="0" fontAlgn="base" hangingPunct="0">
              <a:spcBef>
                <a:spcPct val="0"/>
              </a:spcBef>
              <a:spcAft>
                <a:spcPct val="0"/>
              </a:spcAft>
              <a:defRPr sz="2400">
                <a:solidFill>
                  <a:schemeClr val="tx1"/>
                </a:solidFill>
                <a:latin typeface="Myriad Pro" charset="0"/>
                <a:ea typeface="ＭＳ Ｐゴシック" charset="0"/>
              </a:defRPr>
            </a:lvl7pPr>
            <a:lvl8pPr marL="3429000" indent="-228600" eaLnBrk="0" fontAlgn="base" hangingPunct="0">
              <a:spcBef>
                <a:spcPct val="0"/>
              </a:spcBef>
              <a:spcAft>
                <a:spcPct val="0"/>
              </a:spcAft>
              <a:defRPr sz="2400">
                <a:solidFill>
                  <a:schemeClr val="tx1"/>
                </a:solidFill>
                <a:latin typeface="Myriad Pro" charset="0"/>
                <a:ea typeface="ＭＳ Ｐゴシック" charset="0"/>
              </a:defRPr>
            </a:lvl8pPr>
            <a:lvl9pPr marL="3886200" indent="-228600" eaLnBrk="0" fontAlgn="base" hangingPunct="0">
              <a:spcBef>
                <a:spcPct val="0"/>
              </a:spcBef>
              <a:spcAft>
                <a:spcPct val="0"/>
              </a:spcAft>
              <a:defRPr sz="2400">
                <a:solidFill>
                  <a:schemeClr val="tx1"/>
                </a:solidFill>
                <a:latin typeface="Myriad Pro" charset="0"/>
                <a:ea typeface="ＭＳ Ｐゴシック" charset="0"/>
              </a:defRPr>
            </a:lvl9pPr>
          </a:lstStyle>
          <a:p>
            <a:pPr eaLnBrk="1" hangingPunct="1"/>
            <a:r>
              <a:rPr lang="de-DE" sz="1800" dirty="0"/>
              <a:t>2014</a:t>
            </a:r>
          </a:p>
        </p:txBody>
      </p:sp>
      <p:sp>
        <p:nvSpPr>
          <p:cNvPr id="15365" name="Textfeld 6"/>
          <p:cNvSpPr txBox="1">
            <a:spLocks noChangeArrowheads="1"/>
          </p:cNvSpPr>
          <p:nvPr/>
        </p:nvSpPr>
        <p:spPr bwMode="auto">
          <a:xfrm>
            <a:off x="7885113" y="620713"/>
            <a:ext cx="65915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Myriad Pro" charset="0"/>
                <a:ea typeface="ＭＳ Ｐゴシック" charset="0"/>
                <a:cs typeface="ＭＳ Ｐゴシック" charset="0"/>
              </a:defRPr>
            </a:lvl1pPr>
            <a:lvl2pPr marL="742950" indent="-285750" eaLnBrk="0" hangingPunct="0">
              <a:defRPr sz="2400">
                <a:solidFill>
                  <a:schemeClr val="tx1"/>
                </a:solidFill>
                <a:latin typeface="Myriad Pro" charset="0"/>
                <a:ea typeface="ＭＳ Ｐゴシック" charset="0"/>
              </a:defRPr>
            </a:lvl2pPr>
            <a:lvl3pPr marL="1143000" indent="-228600" eaLnBrk="0" hangingPunct="0">
              <a:defRPr sz="2400">
                <a:solidFill>
                  <a:schemeClr val="tx1"/>
                </a:solidFill>
                <a:latin typeface="Myriad Pro" charset="0"/>
                <a:ea typeface="ＭＳ Ｐゴシック" charset="0"/>
              </a:defRPr>
            </a:lvl3pPr>
            <a:lvl4pPr marL="1600200" indent="-228600" eaLnBrk="0" hangingPunct="0">
              <a:defRPr sz="2400">
                <a:solidFill>
                  <a:schemeClr val="tx1"/>
                </a:solidFill>
                <a:latin typeface="Myriad Pro" charset="0"/>
                <a:ea typeface="ＭＳ Ｐゴシック" charset="0"/>
              </a:defRPr>
            </a:lvl4pPr>
            <a:lvl5pPr marL="2057400" indent="-228600" eaLnBrk="0" hangingPunct="0">
              <a:defRPr sz="2400">
                <a:solidFill>
                  <a:schemeClr val="tx1"/>
                </a:solidFill>
                <a:latin typeface="Myriad Pro" charset="0"/>
                <a:ea typeface="ＭＳ Ｐゴシック" charset="0"/>
              </a:defRPr>
            </a:lvl5pPr>
            <a:lvl6pPr marL="2514600" indent="-228600" eaLnBrk="0" fontAlgn="base" hangingPunct="0">
              <a:spcBef>
                <a:spcPct val="0"/>
              </a:spcBef>
              <a:spcAft>
                <a:spcPct val="0"/>
              </a:spcAft>
              <a:defRPr sz="2400">
                <a:solidFill>
                  <a:schemeClr val="tx1"/>
                </a:solidFill>
                <a:latin typeface="Myriad Pro" charset="0"/>
                <a:ea typeface="ＭＳ Ｐゴシック" charset="0"/>
              </a:defRPr>
            </a:lvl6pPr>
            <a:lvl7pPr marL="2971800" indent="-228600" eaLnBrk="0" fontAlgn="base" hangingPunct="0">
              <a:spcBef>
                <a:spcPct val="0"/>
              </a:spcBef>
              <a:spcAft>
                <a:spcPct val="0"/>
              </a:spcAft>
              <a:defRPr sz="2400">
                <a:solidFill>
                  <a:schemeClr val="tx1"/>
                </a:solidFill>
                <a:latin typeface="Myriad Pro" charset="0"/>
                <a:ea typeface="ＭＳ Ｐゴシック" charset="0"/>
              </a:defRPr>
            </a:lvl7pPr>
            <a:lvl8pPr marL="3429000" indent="-228600" eaLnBrk="0" fontAlgn="base" hangingPunct="0">
              <a:spcBef>
                <a:spcPct val="0"/>
              </a:spcBef>
              <a:spcAft>
                <a:spcPct val="0"/>
              </a:spcAft>
              <a:defRPr sz="2400">
                <a:solidFill>
                  <a:schemeClr val="tx1"/>
                </a:solidFill>
                <a:latin typeface="Myriad Pro" charset="0"/>
                <a:ea typeface="ＭＳ Ｐゴシック" charset="0"/>
              </a:defRPr>
            </a:lvl8pPr>
            <a:lvl9pPr marL="3886200" indent="-228600" eaLnBrk="0" fontAlgn="base" hangingPunct="0">
              <a:spcBef>
                <a:spcPct val="0"/>
              </a:spcBef>
              <a:spcAft>
                <a:spcPct val="0"/>
              </a:spcAft>
              <a:defRPr sz="2400">
                <a:solidFill>
                  <a:schemeClr val="tx1"/>
                </a:solidFill>
                <a:latin typeface="Myriad Pro" charset="0"/>
                <a:ea typeface="ＭＳ Ｐゴシック" charset="0"/>
              </a:defRPr>
            </a:lvl9pPr>
          </a:lstStyle>
          <a:p>
            <a:pPr eaLnBrk="1" hangingPunct="1"/>
            <a:r>
              <a:rPr lang="de-DE" sz="1800" dirty="0"/>
              <a:t>2009</a:t>
            </a:r>
          </a:p>
        </p:txBody>
      </p:sp>
      <p:pic>
        <p:nvPicPr>
          <p:cNvPr id="9" name="Bild 2" descr="51i2U6IU8K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144216"/>
            <a:ext cx="4194754" cy="5256584"/>
          </a:xfrm>
          <a:prstGeom prst="rect">
            <a:avLst/>
          </a:prstGeom>
        </p:spPr>
      </p:pic>
      <p:pic>
        <p:nvPicPr>
          <p:cNvPr id="8" name="Bild 2" descr="Data Stream Processin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3520" y="1144216"/>
            <a:ext cx="3719901" cy="5156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p:transition>
</p:sld>
</file>

<file path=ppt/theme/theme1.xml><?xml version="1.0" encoding="utf-8"?>
<a:theme xmlns:a="http://schemas.openxmlformats.org/drawingml/2006/main" name="7_Standarddesign">
  <a:themeElements>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Standarddesign">
      <a:majorFont>
        <a:latin typeface="Myriad Pro"/>
        <a:ea typeface="ＭＳ Ｐゴシック"/>
        <a:cs typeface=""/>
      </a:majorFont>
      <a:minorFont>
        <a:latin typeface="Myriad Pr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206</TotalTime>
  <Words>351</Words>
  <Application>Microsoft Macintosh PowerPoint</Application>
  <PresentationFormat>On-screen Show (4:3)</PresentationFormat>
  <Paragraphs>111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ＭＳ Ｐゴシック</vt:lpstr>
      <vt:lpstr>Calibri</vt:lpstr>
      <vt:lpstr>Myriad Pro</vt:lpstr>
      <vt:lpstr>7_Standarddesign</vt:lpstr>
      <vt:lpstr>Non-Standard-Datenbanken und Data Mining</vt:lpstr>
      <vt:lpstr>Organisatorisches: Übungen</vt:lpstr>
      <vt:lpstr>Organisatorisches: Prüfung</vt:lpstr>
      <vt:lpstr>Teilnehmerkreis und Voraussetzungen</vt:lpstr>
      <vt:lpstr>PowerPoint Presentation</vt:lpstr>
      <vt:lpstr>Merkmale von Standard-Datenbanken</vt:lpstr>
      <vt:lpstr>Non-Standard-Datenbanken</vt:lpstr>
      <vt:lpstr>Literatur</vt:lpstr>
      <vt:lpstr>Literatur</vt:lpstr>
      <vt:lpstr>Literatur</vt:lpstr>
      <vt:lpstr>Literatur</vt:lpstr>
      <vt:lpstr>Datenhaltungstypen und Anfragebeantwortung</vt:lpstr>
      <vt:lpstr>Anfragesprachen für Datenbanken</vt:lpstr>
      <vt:lpstr>Data Mining</vt:lpstr>
      <vt:lpstr>Literatur</vt:lpstr>
      <vt:lpstr>Literatur</vt:lpstr>
      <vt:lpstr>Literatur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Uli</dc:creator>
  <cp:lastModifiedBy>Ralf Moeller</cp:lastModifiedBy>
  <cp:revision>306</cp:revision>
  <cp:lastPrinted>2014-10-18T14:57:02Z</cp:lastPrinted>
  <dcterms:created xsi:type="dcterms:W3CDTF">2010-04-27T12:26:40Z</dcterms:created>
  <dcterms:modified xsi:type="dcterms:W3CDTF">2018-10-12T14:06:46Z</dcterms:modified>
</cp:coreProperties>
</file>