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1"/>
  </p:notesMasterIdLst>
  <p:handoutMasterIdLst>
    <p:handoutMasterId r:id="rId102"/>
  </p:handoutMasterIdLst>
  <p:sldIdLst>
    <p:sldId id="273" r:id="rId2"/>
    <p:sldId id="636" r:id="rId3"/>
    <p:sldId id="272" r:id="rId4"/>
    <p:sldId id="386" r:id="rId5"/>
    <p:sldId id="282" r:id="rId6"/>
    <p:sldId id="625" r:id="rId7"/>
    <p:sldId id="577" r:id="rId8"/>
    <p:sldId id="283" r:id="rId9"/>
    <p:sldId id="284" r:id="rId10"/>
    <p:sldId id="286" r:id="rId11"/>
    <p:sldId id="287" r:id="rId12"/>
    <p:sldId id="288" r:id="rId13"/>
    <p:sldId id="285" r:id="rId14"/>
    <p:sldId id="289" r:id="rId15"/>
    <p:sldId id="290" r:id="rId16"/>
    <p:sldId id="291" r:id="rId17"/>
    <p:sldId id="387" r:id="rId18"/>
    <p:sldId id="534" r:id="rId19"/>
    <p:sldId id="407" r:id="rId20"/>
    <p:sldId id="389" r:id="rId21"/>
    <p:sldId id="391" r:id="rId22"/>
    <p:sldId id="392" r:id="rId23"/>
    <p:sldId id="393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575" r:id="rId35"/>
    <p:sldId id="568" r:id="rId36"/>
    <p:sldId id="569" r:id="rId37"/>
    <p:sldId id="502" r:id="rId38"/>
    <p:sldId id="629" r:id="rId39"/>
    <p:sldId id="479" r:id="rId40"/>
    <p:sldId id="645" r:id="rId41"/>
    <p:sldId id="646" r:id="rId42"/>
    <p:sldId id="638" r:id="rId43"/>
    <p:sldId id="639" r:id="rId44"/>
    <p:sldId id="635" r:id="rId45"/>
    <p:sldId id="644" r:id="rId46"/>
    <p:sldId id="640" r:id="rId47"/>
    <p:sldId id="641" r:id="rId48"/>
    <p:sldId id="482" r:id="rId49"/>
    <p:sldId id="564" r:id="rId50"/>
    <p:sldId id="539" r:id="rId51"/>
    <p:sldId id="484" r:id="rId52"/>
    <p:sldId id="483" r:id="rId53"/>
    <p:sldId id="558" r:id="rId54"/>
    <p:sldId id="486" r:id="rId55"/>
    <p:sldId id="487" r:id="rId56"/>
    <p:sldId id="488" r:id="rId57"/>
    <p:sldId id="565" r:id="rId58"/>
    <p:sldId id="566" r:id="rId59"/>
    <p:sldId id="489" r:id="rId60"/>
    <p:sldId id="490" r:id="rId61"/>
    <p:sldId id="545" r:id="rId62"/>
    <p:sldId id="626" r:id="rId63"/>
    <p:sldId id="581" r:id="rId64"/>
    <p:sldId id="587" r:id="rId65"/>
    <p:sldId id="588" r:id="rId66"/>
    <p:sldId id="634" r:id="rId67"/>
    <p:sldId id="647" r:id="rId68"/>
    <p:sldId id="590" r:id="rId69"/>
    <p:sldId id="591" r:id="rId70"/>
    <p:sldId id="592" r:id="rId71"/>
    <p:sldId id="593" r:id="rId72"/>
    <p:sldId id="594" r:id="rId73"/>
    <p:sldId id="595" r:id="rId74"/>
    <p:sldId id="596" r:id="rId75"/>
    <p:sldId id="597" r:id="rId76"/>
    <p:sldId id="598" r:id="rId77"/>
    <p:sldId id="599" r:id="rId78"/>
    <p:sldId id="600" r:id="rId79"/>
    <p:sldId id="601" r:id="rId80"/>
    <p:sldId id="602" r:id="rId81"/>
    <p:sldId id="603" r:id="rId82"/>
    <p:sldId id="604" r:id="rId83"/>
    <p:sldId id="605" r:id="rId84"/>
    <p:sldId id="606" r:id="rId85"/>
    <p:sldId id="607" r:id="rId86"/>
    <p:sldId id="608" r:id="rId87"/>
    <p:sldId id="609" r:id="rId88"/>
    <p:sldId id="610" r:id="rId89"/>
    <p:sldId id="611" r:id="rId90"/>
    <p:sldId id="612" r:id="rId91"/>
    <p:sldId id="613" r:id="rId92"/>
    <p:sldId id="614" r:id="rId93"/>
    <p:sldId id="615" r:id="rId94"/>
    <p:sldId id="616" r:id="rId95"/>
    <p:sldId id="617" r:id="rId96"/>
    <p:sldId id="618" r:id="rId97"/>
    <p:sldId id="619" r:id="rId98"/>
    <p:sldId id="620" r:id="rId99"/>
    <p:sldId id="627" r:id="rId10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81B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92974"/>
  </p:normalViewPr>
  <p:slideViewPr>
    <p:cSldViewPr>
      <p:cViewPr varScale="1">
        <p:scale>
          <a:sx n="86" d="100"/>
          <a:sy n="86" d="100"/>
        </p:scale>
        <p:origin x="19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7B2CC2-CE71-0046-BE3C-162EEB5F6010}" type="datetimeFigureOut">
              <a:rPr lang="de-DE"/>
              <a:pPr>
                <a:defRPr/>
              </a:pPr>
              <a:t>21.10.18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81368A-FEA8-5C44-A4E1-65CCB87C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9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0A6EB4-4BFE-E046-9F1A-393822CE0A8C}" type="datetimeFigureOut">
              <a:rPr lang="de-DE"/>
              <a:pPr>
                <a:defRPr/>
              </a:pPr>
              <a:t>21.10.18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BA3FA6-35A7-C141-A74E-93B795F8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B8CC9-FF85-2F44-B60C-34022E6E450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Say we will talk about relational only</a:t>
            </a:r>
          </a:p>
          <a:p>
            <a:pPr>
              <a:defRPr/>
            </a:pPr>
            <a:r>
              <a:rPr lang="en-US">
                <a:cs typeface="+mn-cs"/>
              </a:rPr>
              <a:t>A full version of these slides is available at</a:t>
            </a:r>
          </a:p>
        </p:txBody>
      </p:sp>
    </p:spTree>
    <p:extLst>
      <p:ext uri="{BB962C8B-B14F-4D97-AF65-F5344CB8AC3E}">
        <p14:creationId xmlns:p14="http://schemas.microsoft.com/office/powerpoint/2010/main" val="19825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663395-7AF4-0242-B268-2D480AA25F82}" type="slidenum">
              <a:rPr lang="el-GR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20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CE6DA-4A8B-524D-A495-9036329C7B4F}" type="slidenum">
              <a:rPr lang="zh-CN" altLang="en-US"/>
              <a:pPr>
                <a:defRPr/>
              </a:pPr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8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F21E3-86CD-2344-BD1B-44E8D6C04996}" type="slidenum">
              <a:rPr lang="zh-CN" altLang="en-US"/>
              <a:pPr>
                <a:defRPr/>
              </a:pPr>
              <a:t>58</a:t>
            </a:fld>
            <a:endParaRPr lang="zh-CN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7045-1945-4444-ACA1-F0D9E321B7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42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AC-AFB8-B347-AA2D-D599BB9283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4E1D-BFF1-954D-A32B-FF9224379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9433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0150" y="1447800"/>
            <a:ext cx="39449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C3D0-3808-3148-84F5-498C74B1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7D2B-D349-2D4A-8217-B69C4675AB59}" type="datetime1">
              <a:rPr lang="de-DE"/>
              <a:pPr>
                <a:defRPr/>
              </a:pPr>
              <a:t>21.10.18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0730-2E7A-D34B-8DE6-95E6ABFCEA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44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22FE-00B6-2A48-959B-9204D73F4E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94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2C1B9CDA-D4AD-8B4C-B3AA-5DFAF7439B7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1" r:id="rId4"/>
    <p:sldLayoutId id="2147484252" r:id="rId5"/>
    <p:sldLayoutId id="214748425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homes/suciu/COURSES/590D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18755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Semistrukturierte Datenbanken und Volltextindizierung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Platzhalter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//author/*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/>
              <a:t>: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 Rick &lt;/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&lt;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 Hull &lt;/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/>
              <a:t>passt</a:t>
            </a:r>
            <a:r>
              <a:rPr lang="en-US" dirty="0"/>
              <a:t> auf </a:t>
            </a:r>
            <a:r>
              <a:rPr lang="en-US" dirty="0" err="1"/>
              <a:t>jedes</a:t>
            </a:r>
            <a:r>
              <a:rPr lang="en-US" dirty="0"/>
              <a:t> Element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A2A6-2C43-C543-B40E-3433094156B8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Attributknoten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/bib/book/@price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/>
              <a:t>: </a:t>
            </a:r>
            <a:r>
              <a:rPr lang="de-DE" dirty="0">
                <a:latin typeface="Arial"/>
              </a:rPr>
              <a:t>'</a:t>
            </a:r>
            <a:r>
              <a:rPr lang="en-US" dirty="0"/>
              <a:t>55</a:t>
            </a:r>
            <a:r>
              <a:rPr lang="de-DE" altLang="ja-JP" dirty="0">
                <a:latin typeface="Arial"/>
              </a:rPr>
              <a:t>'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@price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Referenz</a:t>
            </a:r>
            <a:r>
              <a:rPr lang="en-US" dirty="0"/>
              <a:t> auf den </a:t>
            </a:r>
            <a:r>
              <a:rPr lang="en-US" dirty="0" err="1"/>
              <a:t>Attributwert</a:t>
            </a:r>
            <a:r>
              <a:rPr lang="en-US" dirty="0"/>
              <a:t> 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41CB-25F7-4940-AC82-A058190C5075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Qualifizierung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/bib/book/author[first-name]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</a:t>
            </a:r>
            <a:r>
              <a:rPr lang="en-US" sz="2400" dirty="0"/>
              <a:t>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                    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4D547-9438-1249-A98E-03750943956C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Funktionen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077200" cy="46815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/bib/book/author/</a:t>
            </a:r>
            <a:r>
              <a:rPr lang="en-US" sz="2800" dirty="0">
                <a:solidFill>
                  <a:srgbClr val="008000"/>
                </a:solidFill>
              </a:rPr>
              <a:t>text()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   	</a:t>
            </a:r>
            <a:r>
              <a:rPr lang="en-US" sz="2000" dirty="0"/>
              <a:t>Serge </a:t>
            </a:r>
            <a:r>
              <a:rPr lang="en-US" sz="2000" dirty="0" err="1"/>
              <a:t>Abiteboul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		Victor </a:t>
            </a:r>
            <a:r>
              <a:rPr lang="en-US" sz="2000" dirty="0" err="1"/>
              <a:t>Vianu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                             	Jeffrey D. Ullman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Rick Hull </a:t>
            </a:r>
            <a:r>
              <a:rPr lang="de-DE" sz="2000" dirty="0"/>
              <a:t>tritt nicht auf, da </a:t>
            </a:r>
            <a:r>
              <a:rPr lang="en-US" sz="2000" dirty="0" err="1">
                <a:solidFill>
                  <a:srgbClr val="006600"/>
                </a:solidFill>
              </a:rPr>
              <a:t>firstname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/>
              <a:t>vorhanden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/bib/book/*[</a:t>
            </a:r>
            <a:r>
              <a:rPr lang="en-US" sz="2800" dirty="0">
                <a:solidFill>
                  <a:srgbClr val="008000"/>
                </a:solidFill>
              </a:rPr>
              <a:t>name() != author]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/>
              <a:t>Zugriff</a:t>
            </a:r>
            <a:r>
              <a:rPr lang="en-US" sz="2000" dirty="0"/>
              <a:t> auf </a:t>
            </a:r>
            <a:r>
              <a:rPr lang="en-US" sz="2000" dirty="0" err="1"/>
              <a:t>Namen</a:t>
            </a:r>
            <a:r>
              <a:rPr lang="en-US" sz="2000" dirty="0"/>
              <a:t> </a:t>
            </a:r>
            <a:r>
              <a:rPr lang="en-US" sz="2000" dirty="0" err="1"/>
              <a:t>eines</a:t>
            </a:r>
            <a:r>
              <a:rPr lang="en-US" sz="2000" dirty="0"/>
              <a:t> </a:t>
            </a:r>
            <a:r>
              <a:rPr lang="en-US" sz="2000" dirty="0" err="1"/>
              <a:t>Knotens</a:t>
            </a:r>
            <a:r>
              <a:rPr lang="en-US" sz="2000" dirty="0"/>
              <a:t> </a:t>
            </a:r>
            <a:r>
              <a:rPr lang="en-US" sz="2000" dirty="0" err="1"/>
              <a:t>mittels</a:t>
            </a:r>
            <a:r>
              <a:rPr lang="en-US" sz="2000" dirty="0"/>
              <a:t> </a:t>
            </a:r>
            <a:r>
              <a:rPr lang="en-US" sz="2000" dirty="0" err="1"/>
              <a:t>Funktion</a:t>
            </a:r>
            <a:r>
              <a:rPr lang="en-US" sz="2000" dirty="0"/>
              <a:t> name()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5B30-E3B9-304F-962D-E2300FD91DDB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Qualifizierungen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/bib/book/author[</a:t>
            </a:r>
            <a:r>
              <a:rPr lang="en-US" sz="2400" dirty="0" err="1">
                <a:solidFill>
                  <a:schemeClr val="accent2"/>
                </a:solidFill>
              </a:rPr>
              <a:t>firstname</a:t>
            </a:r>
            <a:r>
              <a:rPr lang="en-US" sz="2400" dirty="0">
                <a:solidFill>
                  <a:schemeClr val="accent2"/>
                </a:solidFill>
              </a:rPr>
              <a:t>][address[//zip][city]]/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/>
              <a:t>:</a:t>
            </a:r>
            <a:r>
              <a:rPr lang="en-US" sz="2000" dirty="0"/>
              <a:t>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    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endParaRPr lang="en-US" sz="24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C6BCA-68AC-C644-BE41-991D1ED531A3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Qualifizierungen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/bib/book[@price &lt; </a:t>
            </a:r>
            <a:r>
              <a:rPr lang="de-DE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60</a:t>
            </a:r>
            <a:r>
              <a:rPr lang="de-DE" altLang="ja-JP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/bib/book[author/@age &lt; </a:t>
            </a:r>
            <a:r>
              <a:rPr lang="de-DE" altLang="ja-JP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25</a:t>
            </a:r>
            <a:r>
              <a:rPr lang="de-DE" altLang="ja-JP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</a:t>
            </a:r>
            <a:r>
              <a:rPr lang="en-US" dirty="0">
                <a:solidFill>
                  <a:srgbClr val="008000"/>
                </a:solidFill>
              </a:rPr>
              <a:t>text()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28517-1407-B444-9625-17515D44C37A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Zusammenfassung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139113" cy="4894263"/>
          </a:xfr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	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Element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*</a:t>
            </a:r>
            <a:r>
              <a:rPr lang="en-US" sz="2400" dirty="0"/>
              <a:t>		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 err="1"/>
              <a:t>beliebiges</a:t>
            </a:r>
            <a:r>
              <a:rPr lang="en-US" sz="2400" dirty="0"/>
              <a:t> Element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</a:t>
            </a:r>
            <a:r>
              <a:rPr lang="en-US" sz="2400" dirty="0"/>
              <a:t>				</a:t>
            </a:r>
            <a:r>
              <a:rPr lang="en-US" sz="2400" dirty="0" err="1"/>
              <a:t>passt</a:t>
            </a:r>
            <a:r>
              <a:rPr lang="en-US" sz="2400" dirty="0"/>
              <a:t> auf das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r>
              <a:rPr lang="en-US" sz="2400" dirty="0"/>
              <a:t> Element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</a:t>
            </a:r>
            <a:r>
              <a:rPr lang="en-US" sz="2400" dirty="0"/>
              <a:t>	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Element </a:t>
            </a:r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bib/paper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bib//paper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, in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//paper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80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</a:rPr>
              <a:t>paper|book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@price	</a:t>
            </a:r>
            <a:r>
              <a:rPr lang="en-US" sz="2400" dirty="0"/>
              <a:t>	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</a:t>
            </a:r>
            <a:r>
              <a:rPr lang="en-US" sz="2400" dirty="0" err="1"/>
              <a:t>Attribut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bib/book/@price</a:t>
            </a:r>
            <a:r>
              <a:rPr lang="en-US" sz="2400" dirty="0"/>
              <a:t>	</a:t>
            </a:r>
            <a:r>
              <a:rPr lang="en-US" sz="2400" dirty="0" err="1"/>
              <a:t>passt</a:t>
            </a:r>
            <a:r>
              <a:rPr lang="en-US" sz="2400" dirty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Attribute in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r>
              <a:rPr lang="en-US" sz="2400" dirty="0"/>
              <a:t>,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bib/book/[@price&lt;</a:t>
            </a:r>
            <a:r>
              <a:rPr lang="de-DE" sz="2400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sz="2400" dirty="0">
                <a:solidFill>
                  <a:schemeClr val="accent2"/>
                </a:solidFill>
              </a:rPr>
              <a:t>55</a:t>
            </a:r>
            <a:r>
              <a:rPr lang="de-DE" altLang="ja-JP" sz="2400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sz="2400" dirty="0">
                <a:solidFill>
                  <a:schemeClr val="accent2"/>
                </a:solidFill>
              </a:rPr>
              <a:t>]/author/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dirty="0" err="1"/>
              <a:t>passt</a:t>
            </a:r>
            <a:r>
              <a:rPr lang="en-US" sz="2400" dirty="0"/>
              <a:t> auf 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DF416-EAE4-5641-9B15-4D4DECF3BEF1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251520" y="238125"/>
            <a:ext cx="8378130" cy="61753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Semistrukturierte</a:t>
            </a:r>
            <a:r>
              <a:rPr lang="en-US" dirty="0"/>
              <a:t> </a:t>
            </a:r>
            <a:r>
              <a:rPr lang="en-US" dirty="0" err="1"/>
              <a:t>Datenbanken</a:t>
            </a:r>
            <a:endParaRPr lang="en-US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/>
                  <a:t>XPath Implementierung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" name="Gruppierung 2"/>
          <p:cNvGrpSpPr>
            <a:grpSpLocks/>
          </p:cNvGrpSpPr>
          <p:nvPr/>
        </p:nvGrpSpPr>
        <p:grpSpPr bwMode="auto">
          <a:xfrm>
            <a:off x="900113" y="2781300"/>
            <a:ext cx="8147050" cy="3430588"/>
            <a:chOff x="900113" y="2781300"/>
            <a:chExt cx="8147050" cy="3430588"/>
          </a:xfrm>
        </p:grpSpPr>
        <p:grpSp>
          <p:nvGrpSpPr>
            <p:cNvPr id="34834" name="Gruppieren 33"/>
            <p:cNvGrpSpPr>
              <a:grpSpLocks/>
            </p:cNvGrpSpPr>
            <p:nvPr/>
          </p:nvGrpSpPr>
          <p:grpSpPr bwMode="auto">
            <a:xfrm>
              <a:off x="5953128" y="2781300"/>
              <a:ext cx="2571717" cy="2185988"/>
              <a:chOff x="5953125" y="2781566"/>
              <a:chExt cx="2571811" cy="2186459"/>
            </a:xfrm>
          </p:grpSpPr>
          <p:cxnSp>
            <p:nvCxnSpPr>
              <p:cNvPr id="34836" name="Gerade Verbindung 10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5839171" y="3769101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7" name="Rechteck 11"/>
              <p:cNvSpPr>
                <a:spLocks noChangeArrowheads="1"/>
              </p:cNvSpPr>
              <p:nvPr/>
            </p:nvSpPr>
            <p:spPr bwMode="gray">
              <a:xfrm>
                <a:off x="6084204" y="2781566"/>
                <a:ext cx="2440732" cy="30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r>
                  <a:rPr lang="de-DE" sz="2000" b="1"/>
                  <a:t>Volltextindizierung</a:t>
                </a:r>
                <a:endParaRPr lang="de-DE" sz="2000" b="1" dirty="0"/>
              </a:p>
            </p:txBody>
          </p:sp>
          <p:pic>
            <p:nvPicPr>
              <p:cNvPr id="34838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53125" y="46752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/>
              <p:cNvSpPr/>
              <p:nvPr/>
            </p:nvSpPr>
            <p:spPr bwMode="gray">
              <a:xfrm>
                <a:off x="6055526" y="3930980"/>
                <a:ext cx="910836" cy="9108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342900" h="2921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0" name="Textplatzhalter 2"/>
            <p:cNvSpPr txBox="1">
              <a:spLocks/>
            </p:cNvSpPr>
            <p:nvPr/>
          </p:nvSpPr>
          <p:spPr bwMode="gray">
            <a:xfrm>
              <a:off x="900113" y="5876925"/>
              <a:ext cx="8147050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n-US" sz="1800" dirty="0" err="1"/>
                <a:t>Im</a:t>
              </a:r>
              <a:r>
                <a:rPr lang="en-US" sz="1800" dirty="0"/>
                <a:t> </a:t>
              </a:r>
              <a:r>
                <a:rPr lang="en-US" sz="1800" dirty="0" err="1"/>
                <a:t>nächsten</a:t>
              </a:r>
              <a:r>
                <a:rPr lang="en-US" sz="1800" dirty="0"/>
                <a:t> </a:t>
              </a:r>
              <a:r>
                <a:rPr lang="en-US" sz="1800" dirty="0" err="1"/>
                <a:t>Teil</a:t>
              </a:r>
              <a:r>
                <a:rPr lang="en-US" sz="1800" dirty="0"/>
                <a:t> </a:t>
              </a:r>
              <a:r>
                <a:rPr lang="en-US" sz="1800" dirty="0" err="1"/>
                <a:t>werden</a:t>
              </a:r>
              <a:r>
                <a:rPr lang="en-US" sz="1800" dirty="0"/>
                <a:t> </a:t>
              </a:r>
              <a:r>
                <a:rPr lang="en-US" sz="1800" dirty="0" err="1"/>
                <a:t>wir</a:t>
              </a:r>
              <a:r>
                <a:rPr lang="en-US" sz="1800" dirty="0"/>
                <a:t> </a:t>
              </a:r>
              <a:r>
                <a:rPr lang="en-US" sz="1800" dirty="0" err="1"/>
                <a:t>uns</a:t>
              </a:r>
              <a:r>
                <a:rPr lang="en-US" sz="1800" dirty="0"/>
                <a:t> die </a:t>
              </a:r>
              <a:r>
                <a:rPr lang="en-US" sz="1800" dirty="0" err="1"/>
                <a:t>letzten</a:t>
              </a:r>
              <a:r>
                <a:rPr lang="en-US" sz="1800" dirty="0"/>
                <a:t> 2 </a:t>
              </a:r>
              <a:r>
                <a:rPr lang="en-US" sz="1800" dirty="0" err="1"/>
                <a:t>Themen</a:t>
              </a:r>
              <a:r>
                <a:rPr lang="en-US" sz="1800" dirty="0"/>
                <a:t> </a:t>
              </a:r>
              <a:r>
                <a:rPr lang="en-US" sz="1800" dirty="0" err="1"/>
                <a:t>erarbeiten</a:t>
              </a:r>
              <a:endParaRPr lang="en-US" sz="1800" dirty="0"/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Unser </a:t>
            </a:r>
            <a:r>
              <a:rPr lang="en-US" dirty="0" err="1"/>
              <a:t>Beispieldokument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einmal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5BDA-F019-2C48-8757-5E63B8EB5764}" type="slidenum">
              <a:rPr lang="de-DE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04250" y="6308725"/>
            <a:ext cx="520700" cy="2889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6E039ED2-4D67-B249-8485-824A71BAD41E}" type="slidenum">
              <a:rPr lang="de-DE" sz="1400" smtClean="0">
                <a:solidFill>
                  <a:schemeClr val="bg2"/>
                </a:solidFill>
                <a:latin typeface="+mn-lt"/>
              </a:rPr>
              <a:pPr algn="l" eaLnBrk="1" hangingPunct="1">
                <a:defRPr/>
              </a:pPr>
              <a:t>19</a:t>
            </a:fld>
            <a:endParaRPr lang="de-DE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Speicher- und Zugriffstechniken für XML</a:t>
            </a: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534400" cy="4627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>
                <a:ea typeface="ＭＳ Ｐゴシック" charset="0"/>
              </a:rPr>
              <a:t>Verwendung </a:t>
            </a:r>
            <a:r>
              <a:rPr lang="de-DE" sz="2800" dirty="0">
                <a:solidFill>
                  <a:srgbClr val="081BFF"/>
                </a:solidFill>
                <a:ea typeface="ＭＳ Ｐゴシック" charset="0"/>
              </a:rPr>
              <a:t>bestehender Techniken</a:t>
            </a:r>
          </a:p>
          <a:p>
            <a:pPr lvl="1">
              <a:defRPr/>
            </a:pPr>
            <a:r>
              <a:rPr lang="de-DE" sz="2000" dirty="0">
                <a:ea typeface="ＭＳ Ｐゴシック" charset="0"/>
              </a:rPr>
              <a:t>Abbildung auf relationale Datenbanken</a:t>
            </a:r>
          </a:p>
          <a:p>
            <a:pPr lvl="2">
              <a:defRPr/>
            </a:pPr>
            <a:r>
              <a:rPr lang="de-DE" sz="2000" dirty="0">
                <a:ea typeface="ＭＳ Ｐゴシック" charset="0"/>
              </a:rPr>
              <a:t>Verwendung des physischen Datenmodells</a:t>
            </a:r>
          </a:p>
          <a:p>
            <a:pPr lvl="2">
              <a:defRPr/>
            </a:pPr>
            <a:r>
              <a:rPr lang="de-DE" sz="2000" dirty="0">
                <a:ea typeface="ＭＳ Ｐゴシック" charset="0"/>
              </a:rPr>
              <a:t>Verwendung der Zugriffsoperatoren und deren Optimierungstechniken</a:t>
            </a:r>
          </a:p>
          <a:p>
            <a:pPr lvl="1">
              <a:defRPr/>
            </a:pPr>
            <a:r>
              <a:rPr lang="de-DE" sz="2000" dirty="0">
                <a:ea typeface="ＭＳ Ｐゴシック" charset="0"/>
              </a:rPr>
              <a:t>Abbildung des XML-Datenmodells auf relationale Schemata notwendig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>
                <a:ea typeface="ＭＳ Ｐゴシック" charset="0"/>
              </a:rPr>
              <a:t>Entwicklung </a:t>
            </a:r>
            <a:r>
              <a:rPr lang="de-DE" sz="2800" dirty="0">
                <a:solidFill>
                  <a:srgbClr val="081BFF"/>
                </a:solidFill>
                <a:ea typeface="ＭＳ Ｐゴシック" charset="0"/>
              </a:rPr>
              <a:t>neuer Techniken</a:t>
            </a:r>
          </a:p>
          <a:p>
            <a:pPr lvl="1">
              <a:defRPr/>
            </a:pPr>
            <a:r>
              <a:rPr lang="de-DE" dirty="0">
                <a:ea typeface="ＭＳ Ｐゴシック" charset="0"/>
              </a:rPr>
              <a:t>Neues physisches Datenmodell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Dokument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F32C-4D31-344B-BE13-FBCCB20253D9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42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20A5-AC5D-6D4E-9448-B8FB0D08FEC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XML-</a:t>
            </a:r>
            <a:r>
              <a:rPr lang="en-US" dirty="0" err="1">
                <a:cs typeface="+mj-cs"/>
              </a:rPr>
              <a:t>Daten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Relationalen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Datenbanken</a:t>
            </a:r>
            <a:endParaRPr lang="en-US" dirty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355725"/>
            <a:ext cx="7180171" cy="9664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Verwendung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generischen</a:t>
            </a:r>
            <a:r>
              <a:rPr lang="en-US" dirty="0">
                <a:cs typeface="+mn-cs"/>
              </a:rPr>
              <a:t> Schemas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D. </a:t>
            </a:r>
            <a:r>
              <a:rPr lang="en-US" sz="1400" dirty="0" err="1">
                <a:solidFill>
                  <a:srgbClr val="0000FF"/>
                </a:solidFill>
              </a:rPr>
              <a:t>Florescu</a:t>
            </a:r>
            <a:r>
              <a:rPr lang="en-US" sz="1400" dirty="0">
                <a:solidFill>
                  <a:srgbClr val="0000FF"/>
                </a:solidFill>
              </a:rPr>
              <a:t>, D. </a:t>
            </a:r>
            <a:r>
              <a:rPr lang="en-US" sz="1400" dirty="0" err="1">
                <a:solidFill>
                  <a:srgbClr val="0000FF"/>
                </a:solidFill>
              </a:rPr>
              <a:t>Kossmann</a:t>
            </a:r>
            <a:r>
              <a:rPr lang="en-US" sz="1400" dirty="0">
                <a:solidFill>
                  <a:srgbClr val="0000FF"/>
                </a:solidFill>
              </a:rPr>
              <a:t>,  Storing and Querying XML Data using an RDBMS,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Bulletin of the Technical Committee on Data Engineering,  22(3):27-34, September </a:t>
            </a:r>
            <a:r>
              <a:rPr lang="en-US" sz="1400" b="1" dirty="0">
                <a:solidFill>
                  <a:srgbClr val="FF0000"/>
                </a:solidFill>
              </a:rPr>
              <a:t>1999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3050" y="2420938"/>
            <a:ext cx="7904728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cs typeface="+mn-cs"/>
              </a:rPr>
              <a:t>Verwendung</a:t>
            </a:r>
            <a:r>
              <a:rPr lang="en-US" dirty="0">
                <a:cs typeface="+mn-cs"/>
              </a:rPr>
              <a:t> von DTDs </a:t>
            </a:r>
            <a:r>
              <a:rPr lang="en-US" dirty="0" err="1">
                <a:cs typeface="+mn-cs"/>
              </a:rPr>
              <a:t>zur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Herleitung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eines</a:t>
            </a:r>
            <a:r>
              <a:rPr lang="en-US" dirty="0">
                <a:cs typeface="+mn-cs"/>
              </a:rPr>
              <a:t> Schemas</a:t>
            </a:r>
          </a:p>
          <a:p>
            <a:pPr marL="457200" lvl="3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J. </a:t>
            </a:r>
            <a:r>
              <a:rPr lang="en-US" sz="1400" dirty="0" err="1">
                <a:solidFill>
                  <a:srgbClr val="0000FF"/>
                </a:solidFill>
              </a:rPr>
              <a:t>Shanmugasundaram</a:t>
            </a:r>
            <a:r>
              <a:rPr lang="en-US" sz="1400" dirty="0">
                <a:solidFill>
                  <a:srgbClr val="0000FF"/>
                </a:solidFill>
              </a:rPr>
              <a:t>, K. </a:t>
            </a:r>
            <a:r>
              <a:rPr lang="en-US" sz="1400" dirty="0" err="1">
                <a:solidFill>
                  <a:srgbClr val="0000FF"/>
                </a:solidFill>
              </a:rPr>
              <a:t>Tufte</a:t>
            </a:r>
            <a:r>
              <a:rPr lang="en-US" sz="1400" dirty="0">
                <a:solidFill>
                  <a:srgbClr val="0000FF"/>
                </a:solidFill>
              </a:rPr>
              <a:t>, C. Zhang, H. Gang, DJ. DeWitt, and JF. </a:t>
            </a:r>
            <a:r>
              <a:rPr lang="en-US" sz="1400" dirty="0" err="1">
                <a:solidFill>
                  <a:srgbClr val="0000FF"/>
                </a:solidFill>
              </a:rPr>
              <a:t>Naughton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Relational databases for querying xml documents: Limitations and opportunities.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Proceedings of the 25th International Conference on Very Large Data Bases, </a:t>
            </a:r>
            <a:r>
              <a:rPr lang="en-US" sz="1400" b="1" dirty="0">
                <a:solidFill>
                  <a:srgbClr val="FF0000"/>
                </a:solidFill>
              </a:rPr>
              <a:t>1999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  <a:endParaRPr lang="en-US" sz="1400" dirty="0"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3050" y="3716338"/>
            <a:ext cx="7237879" cy="9664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buFontTx/>
              <a:buChar char="•"/>
              <a:defRPr/>
            </a:pPr>
            <a:r>
              <a:rPr lang="en-US" sz="2600" dirty="0" err="1"/>
              <a:t>Herleitung</a:t>
            </a:r>
            <a:r>
              <a:rPr lang="en-US" sz="2600" dirty="0"/>
              <a:t> </a:t>
            </a:r>
            <a:r>
              <a:rPr lang="en-US" sz="2600" dirty="0" err="1"/>
              <a:t>eines</a:t>
            </a:r>
            <a:r>
              <a:rPr lang="en-US" sz="2600" dirty="0"/>
              <a:t> Schemas </a:t>
            </a:r>
            <a:r>
              <a:rPr lang="en-US" sz="2600" dirty="0" err="1"/>
              <a:t>aus</a:t>
            </a:r>
            <a:r>
              <a:rPr lang="en-US" sz="2600" dirty="0"/>
              <a:t> </a:t>
            </a:r>
            <a:r>
              <a:rPr lang="en-US" sz="2600" dirty="0" err="1"/>
              <a:t>gegebenen</a:t>
            </a:r>
            <a:r>
              <a:rPr lang="en-US" sz="2600" dirty="0"/>
              <a:t> </a:t>
            </a:r>
            <a:r>
              <a:rPr lang="en-US" sz="2600" dirty="0" err="1"/>
              <a:t>Daten</a:t>
            </a:r>
            <a:endParaRPr lang="en-US" sz="2600" dirty="0"/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A. Deutsch, M. Fernandez, D. </a:t>
            </a:r>
            <a:r>
              <a:rPr lang="en-US" sz="1400" dirty="0" err="1">
                <a:solidFill>
                  <a:srgbClr val="0000FF"/>
                </a:solidFill>
              </a:rPr>
              <a:t>Suciu</a:t>
            </a:r>
            <a:r>
              <a:rPr lang="en-US" sz="1400" dirty="0">
                <a:solidFill>
                  <a:srgbClr val="0000FF"/>
                </a:solidFill>
              </a:rPr>
              <a:t>, Storing </a:t>
            </a:r>
            <a:r>
              <a:rPr lang="en-US" sz="1400" dirty="0" err="1">
                <a:solidFill>
                  <a:srgbClr val="0000FF"/>
                </a:solidFill>
              </a:rPr>
              <a:t>semistructured</a:t>
            </a:r>
            <a:r>
              <a:rPr lang="en-US" sz="1400" dirty="0">
                <a:solidFill>
                  <a:srgbClr val="0000FF"/>
                </a:solidFill>
              </a:rPr>
              <a:t> data with STORED,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ACM SIGMOD Record 28 (2), 431-442, </a:t>
            </a:r>
            <a:r>
              <a:rPr lang="en-US" sz="1400" b="1" dirty="0">
                <a:solidFill>
                  <a:srgbClr val="FF0000"/>
                </a:solidFill>
              </a:rPr>
              <a:t>1999</a:t>
            </a:r>
            <a:r>
              <a:rPr lang="en-US" sz="1400" dirty="0">
                <a:solidFill>
                  <a:schemeClr val="accent2"/>
                </a:solidFill>
              </a:rPr>
              <a:t>.</a:t>
            </a:r>
            <a:endParaRPr lang="en-US" sz="1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3050" y="4740275"/>
            <a:ext cx="6122189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cs typeface="+mn-cs"/>
              </a:rPr>
              <a:t>Verwendung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sog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Pfad</a:t>
            </a:r>
            <a:r>
              <a:rPr lang="en-US" dirty="0">
                <a:cs typeface="+mn-cs"/>
              </a:rPr>
              <a:t>-Relation</a:t>
            </a:r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>
                <a:solidFill>
                  <a:srgbClr val="0000FF"/>
                </a:solidFill>
              </a:rPr>
              <a:t>M. Yoshikawa, T. </a:t>
            </a:r>
            <a:r>
              <a:rPr lang="en-US" sz="1400" dirty="0" err="1">
                <a:solidFill>
                  <a:srgbClr val="0000FF"/>
                </a:solidFill>
              </a:rPr>
              <a:t>Amagasa</a:t>
            </a:r>
            <a:r>
              <a:rPr lang="en-US" sz="1400" dirty="0">
                <a:solidFill>
                  <a:srgbClr val="0000FF"/>
                </a:solidFill>
              </a:rPr>
              <a:t>, S. </a:t>
            </a:r>
            <a:r>
              <a:rPr lang="en-US" sz="1400" dirty="0" err="1">
                <a:solidFill>
                  <a:srgbClr val="0000FF"/>
                </a:solidFill>
              </a:rPr>
              <a:t>Takeyuki</a:t>
            </a:r>
            <a:r>
              <a:rPr lang="en-US" sz="1400" dirty="0">
                <a:solidFill>
                  <a:srgbClr val="0000FF"/>
                </a:solidFill>
              </a:rPr>
              <a:t>, S. </a:t>
            </a:r>
            <a:r>
              <a:rPr lang="en-US" sz="1400" dirty="0" err="1">
                <a:solidFill>
                  <a:srgbClr val="0000FF"/>
                </a:solidFill>
              </a:rPr>
              <a:t>Uemura</a:t>
            </a:r>
            <a:r>
              <a:rPr lang="en-US" sz="1400" dirty="0">
                <a:solidFill>
                  <a:srgbClr val="0000FF"/>
                </a:solidFill>
              </a:rPr>
              <a:t>, 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 err="1">
                <a:solidFill>
                  <a:srgbClr val="0000FF"/>
                </a:solidFill>
              </a:rPr>
              <a:t>XRel</a:t>
            </a:r>
            <a:r>
              <a:rPr lang="en-US" sz="1400" dirty="0">
                <a:solidFill>
                  <a:srgbClr val="0000FF"/>
                </a:solidFill>
              </a:rPr>
              <a:t>: A Path-Based Approach to Storage and Retrieval of XML Documents 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>
                <a:solidFill>
                  <a:srgbClr val="0000FF"/>
                </a:solidFill>
              </a:rPr>
              <a:t>using Relational Databases, ACM TOIT Volume 1 (1), 110-141, </a:t>
            </a:r>
            <a:r>
              <a:rPr lang="en-US" sz="1400" b="1" dirty="0">
                <a:solidFill>
                  <a:srgbClr val="FF0000"/>
                </a:solidFill>
              </a:rPr>
              <a:t>2001</a:t>
            </a:r>
            <a:r>
              <a:rPr lang="en-US" sz="1400" dirty="0">
                <a:solidFill>
                  <a:schemeClr val="accent2"/>
                </a:solidFill>
              </a:rPr>
              <a:t>. </a:t>
            </a:r>
            <a:endParaRPr lang="en-US" sz="1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238"/>
            <a:ext cx="1008063" cy="196850"/>
          </a:xfrm>
        </p:spPr>
        <p:txBody>
          <a:bodyPr/>
          <a:lstStyle/>
          <a:p>
            <a:pPr>
              <a:defRPr/>
            </a:pPr>
            <a:fld id="{7BDBFA5D-9702-BB4A-A02B-1F30977F91E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6322" name="Oval 2"/>
          <p:cNvSpPr>
            <a:spLocks noChangeAspect="1" noChangeArrowheads="1"/>
          </p:cNvSpPr>
          <p:nvPr/>
        </p:nvSpPr>
        <p:spPr bwMode="auto">
          <a:xfrm>
            <a:off x="1800225" y="2636838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&amp;o1</a:t>
            </a:r>
          </a:p>
        </p:txBody>
      </p:sp>
      <p:sp>
        <p:nvSpPr>
          <p:cNvPr id="56323" name="Oval 3"/>
          <p:cNvSpPr>
            <a:spLocks noChangeAspect="1" noChangeArrowheads="1"/>
          </p:cNvSpPr>
          <p:nvPr/>
        </p:nvSpPr>
        <p:spPr bwMode="auto">
          <a:xfrm>
            <a:off x="544513" y="4946650"/>
            <a:ext cx="836612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&amp;o3</a:t>
            </a:r>
          </a:p>
        </p:txBody>
      </p:sp>
      <p:sp>
        <p:nvSpPr>
          <p:cNvPr id="56324" name="Oval 4"/>
          <p:cNvSpPr>
            <a:spLocks noChangeAspect="1" noChangeArrowheads="1"/>
          </p:cNvSpPr>
          <p:nvPr/>
        </p:nvSpPr>
        <p:spPr bwMode="auto">
          <a:xfrm>
            <a:off x="1800225" y="37909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CC3300"/>
                </a:solidFill>
                <a:latin typeface="Arial" charset="0"/>
                <a:cs typeface="+mn-cs"/>
              </a:rPr>
              <a:t>&amp;o2</a:t>
            </a:r>
          </a:p>
        </p:txBody>
      </p:sp>
      <p:sp>
        <p:nvSpPr>
          <p:cNvPr id="56325" name="Oval 5"/>
          <p:cNvSpPr>
            <a:spLocks noChangeAspect="1" noChangeArrowheads="1"/>
          </p:cNvSpPr>
          <p:nvPr/>
        </p:nvSpPr>
        <p:spPr bwMode="auto">
          <a:xfrm>
            <a:off x="18002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&amp;o4</a:t>
            </a:r>
          </a:p>
        </p:txBody>
      </p:sp>
      <p:sp>
        <p:nvSpPr>
          <p:cNvPr id="56326" name="Oval 6"/>
          <p:cNvSpPr>
            <a:spLocks noChangeAspect="1" noChangeArrowheads="1"/>
          </p:cNvSpPr>
          <p:nvPr/>
        </p:nvSpPr>
        <p:spPr bwMode="auto">
          <a:xfrm>
            <a:off x="30829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&amp;o5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230438" y="316071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1100138" y="4235450"/>
            <a:ext cx="830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216150" y="43307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516188" y="4262438"/>
            <a:ext cx="7889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054100" y="3302000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98475" y="43767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236663" y="4471988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406650" y="4459288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513138" y="4281488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year</a:t>
            </a:r>
          </a:p>
        </p:txBody>
      </p:sp>
      <p:sp>
        <p:nvSpPr>
          <p:cNvPr id="56336" name="Oval 16"/>
          <p:cNvSpPr>
            <a:spLocks noChangeAspect="1" noChangeArrowheads="1"/>
          </p:cNvSpPr>
          <p:nvPr/>
        </p:nvSpPr>
        <p:spPr bwMode="auto">
          <a:xfrm>
            <a:off x="4241800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&amp;o6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611438" y="4152900"/>
            <a:ext cx="1931987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55588" y="5702300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The Calculus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463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2385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4446588" y="57023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1986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title"/>
          </p:nvPr>
        </p:nvSpPr>
        <p:spPr>
          <a:xfrm>
            <a:off x="441325" y="260350"/>
            <a:ext cx="8016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</a:t>
            </a:r>
            <a:endParaRPr lang="en-US" dirty="0">
              <a:cs typeface="+mj-cs"/>
            </a:endParaRPr>
          </a:p>
        </p:txBody>
      </p: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5322888" y="1819275"/>
            <a:ext cx="3062287" cy="4362450"/>
            <a:chOff x="3353" y="1101"/>
            <a:chExt cx="1929" cy="2748"/>
          </a:xfrm>
        </p:grpSpPr>
        <p:graphicFrame>
          <p:nvGraphicFramePr>
            <p:cNvPr id="39962" name="Object 25"/>
            <p:cNvGraphicFramePr>
              <a:graphicFrameLocks noChangeAspect="1"/>
            </p:cNvGraphicFramePr>
            <p:nvPr/>
          </p:nvGraphicFramePr>
          <p:xfrm>
            <a:off x="3462" y="1346"/>
            <a:ext cx="1663" cy="1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" name="Dokument" r:id="rId3" imgW="5946512" imgH="2277264" progId="Word.Document.8">
                    <p:embed/>
                  </p:oleObj>
                </mc:Choice>
                <mc:Fallback>
                  <p:oleObj name="Dokument" r:id="rId3" imgW="5946512" imgH="2277264" progId="Word.Document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2" y="1346"/>
                          <a:ext cx="1663" cy="1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3" name="Object 26"/>
            <p:cNvGraphicFramePr>
              <a:graphicFrameLocks noChangeAspect="1"/>
            </p:cNvGraphicFramePr>
            <p:nvPr/>
          </p:nvGraphicFramePr>
          <p:xfrm>
            <a:off x="3353" y="2811"/>
            <a:ext cx="1929" cy="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5" name="Dokument" r:id="rId5" imgW="6683433" imgH="1806633" progId="Word.Document.8">
                    <p:embed/>
                  </p:oleObj>
                </mc:Choice>
                <mc:Fallback>
                  <p:oleObj name="Dokument" r:id="rId5" imgW="6683433" imgH="1806633" progId="Word.Document.8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" y="2811"/>
                          <a:ext cx="1929" cy="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3548" y="1101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Ref</a:t>
              </a: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3557" y="260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Val</a:t>
              </a: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55650" y="1341438"/>
            <a:ext cx="3744913" cy="904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  <p:sp>
        <p:nvSpPr>
          <p:cNvPr id="39961" name="Textfeld 2"/>
          <p:cNvSpPr txBox="1">
            <a:spLocks noChangeArrowheads="1"/>
          </p:cNvSpPr>
          <p:nvPr/>
        </p:nvSpPr>
        <p:spPr bwMode="auto">
          <a:xfrm>
            <a:off x="3403600" y="63087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/>
              <a:t>[Florescu, Kossman,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XML in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ternären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Relationen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195513" y="2235200"/>
            <a:ext cx="63373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787900" y="1125538"/>
            <a:ext cx="3744913" cy="90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6734-18E7-CE41-B287-19FD0E47B6E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Relation?</a:t>
            </a:r>
            <a:endParaRPr lang="en-US" dirty="0">
              <a:cs typeface="+mj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In der Praxis </a:t>
            </a:r>
            <a:r>
              <a:rPr lang="en-US" dirty="0" err="1">
                <a:cs typeface="+mn-cs"/>
              </a:rPr>
              <a:t>werden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mehrere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Tabellen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benötigt</a:t>
            </a:r>
            <a:r>
              <a:rPr lang="en-US" dirty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err="1">
                <a:cs typeface="+mn-cs"/>
              </a:rPr>
              <a:t>Sonst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Tabellen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zu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groß</a:t>
            </a:r>
            <a:endParaRPr lang="en-US" dirty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>
                <a:cs typeface="+mn-cs"/>
              </a:rPr>
              <a:t>Sonst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Datentypen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nicht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unterstützt</a:t>
            </a:r>
            <a:endParaRPr lang="en-US" dirty="0">
              <a:cs typeface="+mn-cs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71550" y="2840038"/>
            <a:ext cx="3744913" cy="267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RefTag1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RefTag2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</p:txBody>
      </p:sp>
      <p:sp>
        <p:nvSpPr>
          <p:cNvPr id="2" name="Explosion 1 1"/>
          <p:cNvSpPr/>
          <p:nvPr/>
        </p:nvSpPr>
        <p:spPr>
          <a:xfrm>
            <a:off x="5292725" y="2781300"/>
            <a:ext cx="3382963" cy="309562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Quintessenz: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Abbildung auf SQL</a:t>
            </a:r>
          </a:p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nicht trivial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DTDs </a:t>
            </a:r>
            <a:r>
              <a:rPr lang="en-US" sz="3600" dirty="0" err="1"/>
              <a:t>zur</a:t>
            </a:r>
            <a:r>
              <a:rPr lang="en-US" sz="3600" dirty="0"/>
              <a:t> </a:t>
            </a:r>
            <a:r>
              <a:rPr lang="en-US" sz="3600" dirty="0" err="1"/>
              <a:t>Herleitung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Schemas</a:t>
            </a:r>
            <a:endParaRPr lang="en-US" dirty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5353050" cy="259238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DTD (</a:t>
            </a:r>
            <a:r>
              <a:rPr lang="en-US" sz="2800" dirty="0" err="1">
                <a:cs typeface="+mn-cs"/>
              </a:rPr>
              <a:t>Kontextfreie</a:t>
            </a:r>
            <a:r>
              <a:rPr lang="en-US" sz="2800" dirty="0">
                <a:cs typeface="+mn-cs"/>
              </a:rPr>
              <a:t> Grammatik)</a:t>
            </a: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Relationales</a:t>
            </a:r>
            <a:r>
              <a:rPr lang="en-US" sz="2800" dirty="0">
                <a:cs typeface="+mn-cs"/>
              </a:rPr>
              <a:t> Schema: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23900" y="1811338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042988" y="3716338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2555776" y="6093296"/>
            <a:ext cx="5292725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Siehe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auch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: V.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Christophides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Abiteboul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Cluet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M. Scholl,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From structured documents to novel query facilities,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ACM SIGMOD Record 23 (2), 313-324,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1994</a:t>
            </a:r>
          </a:p>
        </p:txBody>
      </p:sp>
      <p:sp>
        <p:nvSpPr>
          <p:cNvPr id="43015" name="Textfeld 3"/>
          <p:cNvSpPr txBox="1">
            <a:spLocks noChangeArrowheads="1"/>
          </p:cNvSpPr>
          <p:nvPr/>
        </p:nvSpPr>
        <p:spPr bwMode="auto">
          <a:xfrm>
            <a:off x="611188" y="5610225"/>
            <a:ext cx="3506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err="1">
                <a:solidFill>
                  <a:srgbClr val="000000"/>
                </a:solidFill>
              </a:rPr>
              <a:t>Shanmugasundaram</a:t>
            </a:r>
            <a:r>
              <a:rPr lang="en-US" sz="1400" dirty="0">
                <a:solidFill>
                  <a:srgbClr val="000000"/>
                </a:solidFill>
              </a:rPr>
              <a:t> et al. 1999 </a:t>
            </a:r>
            <a:r>
              <a:rPr lang="en-US" sz="1400" dirty="0" err="1">
                <a:solidFill>
                  <a:srgbClr val="000000"/>
                </a:solidFill>
              </a:rPr>
              <a:t>siehe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oben</a:t>
            </a:r>
            <a:r>
              <a:rPr lang="en-US" sz="1400" dirty="0">
                <a:solidFill>
                  <a:srgbClr val="000000"/>
                </a:solidFill>
              </a:rPr>
              <a:t>]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53718-29CA-4C40-B527-74B3E2E3159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Aus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j-cs"/>
              </a:rPr>
              <a:t> DTD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hergeleitetes</a:t>
            </a:r>
            <a:r>
              <a:rPr lang="en-US" sz="2800" dirty="0">
                <a:solidFill>
                  <a:srgbClr val="FFFFFF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019550" y="2311400"/>
            <a:ext cx="5232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19550" y="981075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4BFC-107A-FB4F-81DA-269637EE122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432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Daten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hergeleitetes</a:t>
            </a:r>
            <a:r>
              <a:rPr lang="en-US" dirty="0">
                <a:cs typeface="+mj-cs"/>
              </a:rPr>
              <a:t> Schema</a:t>
            </a:r>
          </a:p>
        </p:txBody>
      </p:sp>
      <p:sp>
        <p:nvSpPr>
          <p:cNvPr id="54328" name="Text Box 56"/>
          <p:cNvSpPr txBox="1"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chemeClr val="accent2"/>
              </a:solidFill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>
                <a:latin typeface="Arial" charset="0"/>
              </a:rPr>
              <a:t>(</a:t>
            </a:r>
            <a:r>
              <a:rPr lang="en-US" sz="2200" dirty="0" err="1">
                <a:latin typeface="Arial" charset="0"/>
              </a:rPr>
              <a:t>Große</a:t>
            </a:r>
            <a:r>
              <a:rPr lang="en-US" sz="2200" dirty="0">
                <a:latin typeface="Arial" charset="0"/>
              </a:rPr>
              <a:t>) XML </a:t>
            </a:r>
            <a:r>
              <a:rPr lang="en-US" sz="2200" dirty="0" err="1">
                <a:latin typeface="Arial" charset="0"/>
              </a:rPr>
              <a:t>Dokumente</a:t>
            </a:r>
            <a:endParaRPr lang="en-US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err="1">
                <a:latin typeface="Arial" charset="0"/>
              </a:rPr>
              <a:t>Kein</a:t>
            </a:r>
            <a:r>
              <a:rPr lang="en-US" sz="2200" dirty="0">
                <a:latin typeface="Arial" charset="0"/>
              </a:rPr>
              <a:t> Schema </a:t>
            </a:r>
            <a:r>
              <a:rPr lang="en-US" sz="2200" dirty="0" err="1">
                <a:latin typeface="Arial" charset="0"/>
              </a:rPr>
              <a:t>bzw</a:t>
            </a:r>
            <a:r>
              <a:rPr lang="en-US" sz="2200" dirty="0">
                <a:latin typeface="Arial" charset="0"/>
              </a:rPr>
              <a:t>. DTD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Arial" charset="0"/>
                <a:cs typeface="+mn-cs"/>
              </a:rPr>
              <a:t>Problem: </a:t>
            </a:r>
            <a:r>
              <a:rPr lang="en-US" sz="2400" dirty="0" err="1">
                <a:latin typeface="Arial" charset="0"/>
                <a:cs typeface="+mn-cs"/>
              </a:rPr>
              <a:t>Finde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ein</a:t>
            </a:r>
            <a:r>
              <a:rPr lang="en-US" sz="2400" dirty="0">
                <a:latin typeface="Arial" charset="0"/>
                <a:cs typeface="+mn-cs"/>
              </a:rPr>
              <a:t> “</a:t>
            </a:r>
            <a:r>
              <a:rPr lang="en-US" sz="2400" dirty="0" err="1">
                <a:latin typeface="Arial" charset="0"/>
                <a:cs typeface="+mn-cs"/>
              </a:rPr>
              <a:t>gutes</a:t>
            </a:r>
            <a:r>
              <a:rPr lang="en-US" sz="2400" dirty="0">
                <a:latin typeface="Arial" charset="0"/>
                <a:cs typeface="+mn-cs"/>
              </a:rPr>
              <a:t>” </a:t>
            </a:r>
            <a:r>
              <a:rPr lang="en-US" sz="2400" dirty="0" err="1">
                <a:latin typeface="Arial" charset="0"/>
                <a:cs typeface="+mn-cs"/>
              </a:rPr>
              <a:t>relationales</a:t>
            </a:r>
            <a:r>
              <a:rPr lang="en-US" sz="2400" dirty="0">
                <a:latin typeface="Arial" charset="0"/>
                <a:cs typeface="+mn-cs"/>
              </a:rPr>
              <a:t> Schema</a:t>
            </a:r>
          </a:p>
          <a:p>
            <a:pPr>
              <a:spcBef>
                <a:spcPct val="0"/>
              </a:spcBef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Arial" charset="0"/>
                <a:cs typeface="+mn-cs"/>
              </a:rPr>
              <a:t>NB: </a:t>
            </a:r>
            <a:r>
              <a:rPr lang="en-US" sz="2400" dirty="0" err="1">
                <a:latin typeface="Arial" charset="0"/>
                <a:cs typeface="+mn-cs"/>
              </a:rPr>
              <a:t>Selbst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wenn</a:t>
            </a:r>
            <a:r>
              <a:rPr lang="en-US" sz="2400" dirty="0">
                <a:latin typeface="Arial" charset="0"/>
                <a:cs typeface="+mn-cs"/>
              </a:rPr>
              <a:t> DTD </a:t>
            </a:r>
            <a:r>
              <a:rPr lang="en-US" sz="2400" dirty="0" err="1">
                <a:latin typeface="Arial" charset="0"/>
                <a:cs typeface="+mn-cs"/>
              </a:rPr>
              <a:t>gegeben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ist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kann</a:t>
            </a:r>
            <a:r>
              <a:rPr lang="en-US" sz="2400" dirty="0">
                <a:latin typeface="Arial" charset="0"/>
                <a:cs typeface="+mn-cs"/>
              </a:rPr>
              <a:t> die </a:t>
            </a:r>
            <a:r>
              <a:rPr lang="en-US" sz="2400" dirty="0" err="1">
                <a:latin typeface="Arial" charset="0"/>
                <a:cs typeface="+mn-cs"/>
              </a:rPr>
              <a:t>Ausdrucksstärke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zu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gering</a:t>
            </a:r>
            <a:r>
              <a:rPr lang="en-US" sz="2400" dirty="0">
                <a:latin typeface="Arial" charset="0"/>
                <a:cs typeface="+mn-cs"/>
              </a:rPr>
              <a:t> </a:t>
            </a:r>
            <a:r>
              <a:rPr lang="en-US" sz="2400" dirty="0" err="1">
                <a:latin typeface="Arial" charset="0"/>
                <a:cs typeface="+mn-cs"/>
              </a:rPr>
              <a:t>sein</a:t>
            </a:r>
            <a:r>
              <a:rPr lang="en-US" sz="2400" dirty="0">
                <a:latin typeface="Arial" charset="0"/>
                <a:cs typeface="+mn-cs"/>
              </a:rPr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>
                <a:latin typeface="Arial" charset="0"/>
              </a:rPr>
              <a:t>Z.B. </a:t>
            </a:r>
            <a:r>
              <a:rPr lang="en-US" sz="2000" dirty="0" err="1">
                <a:latin typeface="Arial" charset="0"/>
              </a:rPr>
              <a:t>wenn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eine</a:t>
            </a:r>
            <a:r>
              <a:rPr lang="en-US" sz="2000" dirty="0">
                <a:latin typeface="Arial" charset="0"/>
              </a:rPr>
              <a:t> Person 1-3 </a:t>
            </a:r>
            <a:r>
              <a:rPr lang="en-US" sz="2000" dirty="0" err="1">
                <a:latin typeface="Arial" charset="0"/>
              </a:rPr>
              <a:t>Telefonnummer</a:t>
            </a:r>
            <a:r>
              <a:rPr lang="en-US" sz="2000" dirty="0">
                <a:latin typeface="Arial" charset="0"/>
              </a:rPr>
              <a:t> hat, </a:t>
            </a:r>
            <a:r>
              <a:rPr lang="en-US" sz="2000" dirty="0" err="1">
                <a:latin typeface="Arial" charset="0"/>
              </a:rPr>
              <a:t>steht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trotzdem</a:t>
            </a:r>
            <a:r>
              <a:rPr lang="en-US" sz="2000" dirty="0">
                <a:latin typeface="Arial" charset="0"/>
              </a:rPr>
              <a:t>:  </a:t>
            </a:r>
            <a:r>
              <a:rPr lang="en-US" sz="2000" dirty="0">
                <a:solidFill>
                  <a:srgbClr val="006600"/>
                </a:solidFill>
                <a:latin typeface="Arial" charset="0"/>
              </a:rPr>
              <a:t>phone</a:t>
            </a:r>
            <a:r>
              <a:rPr lang="en-US" sz="2000" dirty="0">
                <a:latin typeface="Arial" charset="0"/>
              </a:rPr>
              <a:t>*</a:t>
            </a:r>
          </a:p>
        </p:txBody>
      </p:sp>
      <p:sp>
        <p:nvSpPr>
          <p:cNvPr id="45060" name="Rechteck 1"/>
          <p:cNvSpPr>
            <a:spLocks noChangeArrowheads="1"/>
          </p:cNvSpPr>
          <p:nvPr/>
        </p:nvSpPr>
        <p:spPr bwMode="auto">
          <a:xfrm>
            <a:off x="3184525" y="6361113"/>
            <a:ext cx="290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[Deutsch, Fernandez, </a:t>
            </a:r>
            <a:r>
              <a:rPr lang="en-US" sz="1400" dirty="0" err="1">
                <a:latin typeface="Arial" charset="0"/>
              </a:rPr>
              <a:t>Suciu</a:t>
            </a:r>
            <a:r>
              <a:rPr lang="en-US" sz="1400" dirty="0">
                <a:latin typeface="Arial" charset="0"/>
              </a:rPr>
              <a:t> 1999]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A773E-153C-7D42-97A8-4A9070F8C8D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11138"/>
            <a:ext cx="833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hergeleitetes</a:t>
            </a:r>
            <a:r>
              <a:rPr lang="en-US" dirty="0"/>
              <a:t> Schema</a:t>
            </a:r>
            <a:endParaRPr lang="en-US" dirty="0">
              <a:cs typeface="+mj-cs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52425" y="2093913"/>
            <a:ext cx="4973638" cy="2232025"/>
            <a:chOff x="93" y="1260"/>
            <a:chExt cx="3133" cy="1406"/>
          </a:xfrm>
        </p:grpSpPr>
        <p:sp>
          <p:nvSpPr>
            <p:cNvPr id="67588" name="Freeform 4"/>
            <p:cNvSpPr>
              <a:spLocks/>
            </p:cNvSpPr>
            <p:nvPr/>
          </p:nvSpPr>
          <p:spPr bwMode="auto">
            <a:xfrm>
              <a:off x="772" y="1269"/>
              <a:ext cx="1105" cy="420"/>
            </a:xfrm>
            <a:custGeom>
              <a:avLst/>
              <a:gdLst>
                <a:gd name="T0" fmla="*/ 1105 w 1105"/>
                <a:gd name="T1" fmla="*/ 0 h 420"/>
                <a:gd name="T2" fmla="*/ 0 w 1105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5" h="420">
                  <a:moveTo>
                    <a:pt x="1105" y="0"/>
                  </a:moveTo>
                  <a:lnTo>
                    <a:pt x="0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1671" y="1260"/>
              <a:ext cx="20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1869" y="1260"/>
              <a:ext cx="317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1869" y="1269"/>
              <a:ext cx="831" cy="420"/>
            </a:xfrm>
            <a:custGeom>
              <a:avLst/>
              <a:gdLst>
                <a:gd name="T0" fmla="*/ 0 w 831"/>
                <a:gd name="T1" fmla="*/ 0 h 420"/>
                <a:gd name="T2" fmla="*/ 831 w 831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1" h="420">
                  <a:moveTo>
                    <a:pt x="0" y="0"/>
                  </a:moveTo>
                  <a:lnTo>
                    <a:pt x="831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411" y="1689"/>
              <a:ext cx="378" cy="480"/>
            </a:xfrm>
            <a:custGeom>
              <a:avLst/>
              <a:gdLst>
                <a:gd name="T0" fmla="*/ 378 w 378"/>
                <a:gd name="T1" fmla="*/ 0 h 480"/>
                <a:gd name="T2" fmla="*/ 0 w 37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480">
                  <a:moveTo>
                    <a:pt x="37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781" y="1689"/>
              <a:ext cx="8" cy="480"/>
            </a:xfrm>
            <a:custGeom>
              <a:avLst/>
              <a:gdLst>
                <a:gd name="T0" fmla="*/ 8 w 8"/>
                <a:gd name="T1" fmla="*/ 0 h 480"/>
                <a:gd name="T2" fmla="*/ 0 w 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80">
                  <a:moveTo>
                    <a:pt x="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806" y="1689"/>
              <a:ext cx="300" cy="480"/>
            </a:xfrm>
            <a:custGeom>
              <a:avLst/>
              <a:gdLst>
                <a:gd name="T0" fmla="*/ 0 w 300"/>
                <a:gd name="T1" fmla="*/ 0 h 480"/>
                <a:gd name="T2" fmla="*/ 300 w 30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480">
                  <a:moveTo>
                    <a:pt x="0" y="0"/>
                  </a:moveTo>
                  <a:lnTo>
                    <a:pt x="30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415" y="1689"/>
              <a:ext cx="274" cy="480"/>
            </a:xfrm>
            <a:custGeom>
              <a:avLst/>
              <a:gdLst>
                <a:gd name="T0" fmla="*/ 274 w 274"/>
                <a:gd name="T1" fmla="*/ 0 h 480"/>
                <a:gd name="T2" fmla="*/ 0 w 274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" h="480">
                  <a:moveTo>
                    <a:pt x="274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1655" y="1697"/>
              <a:ext cx="34" cy="472"/>
            </a:xfrm>
            <a:custGeom>
              <a:avLst/>
              <a:gdLst>
                <a:gd name="T0" fmla="*/ 34 w 34"/>
                <a:gd name="T1" fmla="*/ 0 h 472"/>
                <a:gd name="T2" fmla="*/ 0 w 34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472">
                  <a:moveTo>
                    <a:pt x="34" y="0"/>
                  </a:moveTo>
                  <a:lnTo>
                    <a:pt x="0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1697" y="1714"/>
              <a:ext cx="214" cy="455"/>
            </a:xfrm>
            <a:custGeom>
              <a:avLst/>
              <a:gdLst>
                <a:gd name="T0" fmla="*/ 0 w 214"/>
                <a:gd name="T1" fmla="*/ 0 h 455"/>
                <a:gd name="T2" fmla="*/ 214 w 214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" h="455">
                  <a:moveTo>
                    <a:pt x="0" y="0"/>
                  </a:moveTo>
                  <a:lnTo>
                    <a:pt x="214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2177" y="168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2177" y="169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2691" y="1714"/>
              <a:ext cx="60" cy="455"/>
            </a:xfrm>
            <a:custGeom>
              <a:avLst/>
              <a:gdLst>
                <a:gd name="T0" fmla="*/ 0 w 60"/>
                <a:gd name="T1" fmla="*/ 0 h 455"/>
                <a:gd name="T2" fmla="*/ 60 w 60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455">
                  <a:moveTo>
                    <a:pt x="0" y="0"/>
                  </a:moveTo>
                  <a:lnTo>
                    <a:pt x="60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2691" y="1689"/>
              <a:ext cx="420" cy="480"/>
            </a:xfrm>
            <a:custGeom>
              <a:avLst/>
              <a:gdLst>
                <a:gd name="T0" fmla="*/ 0 w 420"/>
                <a:gd name="T1" fmla="*/ 0 h 480"/>
                <a:gd name="T2" fmla="*/ 420 w 42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0" h="480">
                  <a:moveTo>
                    <a:pt x="0" y="0"/>
                  </a:moveTo>
                  <a:lnTo>
                    <a:pt x="42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781" y="216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781" y="217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1415" y="2177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1415" y="2185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2742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742" y="2193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420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137" y="2193"/>
              <a:ext cx="283" cy="473"/>
            </a:xfrm>
            <a:custGeom>
              <a:avLst/>
              <a:gdLst>
                <a:gd name="T0" fmla="*/ 283 w 283"/>
                <a:gd name="T1" fmla="*/ 0 h 473"/>
                <a:gd name="T2" fmla="*/ 0 w 283"/>
                <a:gd name="T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3" h="473">
                  <a:moveTo>
                    <a:pt x="283" y="0"/>
                  </a:moveTo>
                  <a:lnTo>
                    <a:pt x="0" y="47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800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1391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1827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2263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4" name="Text Box 30"/>
            <p:cNvSpPr txBox="1">
              <a:spLocks noChangeArrowheads="1"/>
            </p:cNvSpPr>
            <p:nvPr/>
          </p:nvSpPr>
          <p:spPr bwMode="auto">
            <a:xfrm>
              <a:off x="93" y="1714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5" name="Text Box 31"/>
            <p:cNvSpPr txBox="1">
              <a:spLocks noChangeArrowheads="1"/>
            </p:cNvSpPr>
            <p:nvPr/>
          </p:nvSpPr>
          <p:spPr bwMode="auto">
            <a:xfrm>
              <a:off x="42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6" name="Text Box 32"/>
            <p:cNvSpPr txBox="1">
              <a:spLocks noChangeArrowheads="1"/>
            </p:cNvSpPr>
            <p:nvPr/>
          </p:nvSpPr>
          <p:spPr bwMode="auto">
            <a:xfrm>
              <a:off x="108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183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241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879" y="171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1486" y="187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2242" y="187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2886" y="1796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1651" y="1712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year</a:t>
              </a:r>
            </a:p>
          </p:txBody>
        </p:sp>
        <p:sp>
          <p:nvSpPr>
            <p:cNvPr id="67624" name="Text Box 40"/>
            <p:cNvSpPr txBox="1">
              <a:spLocks noChangeArrowheads="1"/>
            </p:cNvSpPr>
            <p:nvPr/>
          </p:nvSpPr>
          <p:spPr bwMode="auto">
            <a:xfrm>
              <a:off x="124" y="226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5" name="Text Box 41"/>
            <p:cNvSpPr txBox="1">
              <a:spLocks noChangeArrowheads="1"/>
            </p:cNvSpPr>
            <p:nvPr/>
          </p:nvSpPr>
          <p:spPr bwMode="auto">
            <a:xfrm>
              <a:off x="623" y="228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1225" y="229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7" name="Text Box 43"/>
            <p:cNvSpPr txBox="1">
              <a:spLocks noChangeArrowheads="1"/>
            </p:cNvSpPr>
            <p:nvPr/>
          </p:nvSpPr>
          <p:spPr bwMode="auto">
            <a:xfrm>
              <a:off x="2539" y="2269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2888" y="229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29" name="Text Box 45"/>
            <p:cNvSpPr txBox="1">
              <a:spLocks noChangeArrowheads="1"/>
            </p:cNvSpPr>
            <p:nvPr/>
          </p:nvSpPr>
          <p:spPr bwMode="auto">
            <a:xfrm>
              <a:off x="1639" y="228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0" name="Text Box 46"/>
            <p:cNvSpPr txBox="1">
              <a:spLocks noChangeArrowheads="1"/>
            </p:cNvSpPr>
            <p:nvPr/>
          </p:nvSpPr>
          <p:spPr bwMode="auto">
            <a:xfrm>
              <a:off x="903" y="225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1" name="Text Box 47"/>
            <p:cNvSpPr txBox="1">
              <a:spLocks noChangeArrowheads="1"/>
            </p:cNvSpPr>
            <p:nvPr/>
          </p:nvSpPr>
          <p:spPr bwMode="auto">
            <a:xfrm>
              <a:off x="416" y="230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5724128" y="2060848"/>
            <a:ext cx="2232248" cy="3628752"/>
            <a:chOff x="5724128" y="2060848"/>
            <a:chExt cx="2232248" cy="3628752"/>
          </a:xfrm>
        </p:grpSpPr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5724128" y="2060848"/>
              <a:ext cx="2231507" cy="3628752"/>
              <a:chOff x="3446" y="1227"/>
              <a:chExt cx="1438" cy="2357"/>
            </a:xfrm>
          </p:grpSpPr>
          <p:graphicFrame>
            <p:nvGraphicFramePr>
              <p:cNvPr id="46085" name="Object 49"/>
              <p:cNvGraphicFramePr>
                <a:graphicFrameLocks noChangeAspect="1"/>
              </p:cNvGraphicFramePr>
              <p:nvPr/>
            </p:nvGraphicFramePr>
            <p:xfrm>
              <a:off x="3446" y="3097"/>
              <a:ext cx="1062" cy="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43" name="Document" r:id="rId3" imgW="3451995" imgH="784544" progId="Word.Document.8">
                      <p:embed/>
                    </p:oleObj>
                  </mc:Choice>
                  <mc:Fallback>
                    <p:oleObj name="Document" r:id="rId3" imgW="3451995" imgH="784544" progId="Word.Document.8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6" y="3097"/>
                            <a:ext cx="1062" cy="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1875162"/>
                  </p:ext>
                </p:extLst>
              </p:nvPr>
            </p:nvGraphicFramePr>
            <p:xfrm>
              <a:off x="3492" y="1555"/>
              <a:ext cx="1392" cy="1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44" name="Dokument" r:id="rId5" imgW="6413500" imgH="2578100" progId="Word.Document.8">
                      <p:embed/>
                    </p:oleObj>
                  </mc:Choice>
                  <mc:Fallback>
                    <p:oleObj name="Dokument" r:id="rId5" imgW="6413500" imgH="2578100" progId="Word.Document.8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2" y="1555"/>
                            <a:ext cx="1392" cy="1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35" name="Text Box 51"/>
              <p:cNvSpPr txBox="1">
                <a:spLocks noChangeArrowheads="1"/>
              </p:cNvSpPr>
              <p:nvPr/>
            </p:nvSpPr>
            <p:spPr bwMode="auto">
              <a:xfrm>
                <a:off x="3447" y="1227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 dirty="0">
                    <a:latin typeface="Arial" charset="0"/>
                    <a:cs typeface="+mn-cs"/>
                  </a:rPr>
                  <a:t>Paper1</a:t>
                </a: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67636" name="Text Box 52"/>
              <p:cNvSpPr txBox="1">
                <a:spLocks noChangeArrowheads="1"/>
              </p:cNvSpPr>
              <p:nvPr/>
            </p:nvSpPr>
            <p:spPr bwMode="auto">
              <a:xfrm>
                <a:off x="3447" y="2784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latin typeface="Arial" charset="0"/>
                    <a:cs typeface="+mn-cs"/>
                  </a:rPr>
                  <a:t>Paper2</a:t>
                </a:r>
                <a:endParaRPr lang="en-US">
                  <a:latin typeface="Arial" charset="0"/>
                  <a:cs typeface="+mn-cs"/>
                </a:endParaRPr>
              </a:p>
            </p:txBody>
          </p:sp>
        </p:grpSp>
        <p:cxnSp>
          <p:nvCxnSpPr>
            <p:cNvPr id="3" name="Gerade Verbindung 2"/>
            <p:cNvCxnSpPr/>
            <p:nvPr/>
          </p:nvCxnSpPr>
          <p:spPr>
            <a:xfrm>
              <a:off x="7956376" y="2564904"/>
              <a:ext cx="0" cy="158417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FD2F7-A92E-0A45-A896-86234138C03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Daten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hergeleitetes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XPath: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58983" y="3182084"/>
            <a:ext cx="536575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+mn-cs"/>
              </a:rPr>
              <a:t>/paper[year=</a:t>
            </a:r>
            <a:r>
              <a:rPr lang="de-DE" sz="2000" dirty="0">
                <a:latin typeface="Arial"/>
                <a:cs typeface="+mn-cs"/>
              </a:rPr>
              <a:t>'</a:t>
            </a:r>
            <a:r>
              <a:rPr lang="en-US" sz="2000" dirty="0">
                <a:cs typeface="+mn-cs"/>
              </a:rPr>
              <a:t>1986</a:t>
            </a:r>
            <a:r>
              <a:rPr lang="de-DE" altLang="ja-JP" sz="2000" dirty="0">
                <a:latin typeface="Arial"/>
                <a:cs typeface="+mn-cs"/>
              </a:rPr>
              <a:t>'</a:t>
            </a:r>
            <a:r>
              <a:rPr lang="en-US" sz="20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07904" y="1147464"/>
            <a:ext cx="513506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atin typeface="Arial" charset="0"/>
                <a:cs typeface="+mn-cs"/>
              </a:rPr>
              <a:t>Paper1</a:t>
            </a:r>
            <a:r>
              <a:rPr lang="en-US" sz="2000" dirty="0">
                <a:latin typeface="Arial" charset="0"/>
                <a:cs typeface="+mn-cs"/>
              </a:rPr>
              <a:t>(author, fn1, ln1, fn2, ln2, title, year )</a:t>
            </a:r>
          </a:p>
          <a:p>
            <a:pPr eaLnBrk="0" hangingPunct="0">
              <a:defRPr/>
            </a:pPr>
            <a:r>
              <a:rPr lang="en-US" sz="2000" b="1" dirty="0">
                <a:latin typeface="Arial" charset="0"/>
                <a:cs typeface="+mn-cs"/>
              </a:rPr>
              <a:t>Paper2</a:t>
            </a:r>
            <a:r>
              <a:rPr lang="en-US" sz="2000" dirty="0">
                <a:latin typeface="Arial" charset="0"/>
                <a:cs typeface="+mn-cs"/>
              </a:rPr>
              <a:t>( author, title )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5BA4E-EE55-1941-BF5C-EEA360B457F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Speicherung</a:t>
            </a:r>
            <a:r>
              <a:rPr lang="en-US" dirty="0">
                <a:cs typeface="+mn-cs"/>
              </a:rPr>
              <a:t> von </a:t>
            </a:r>
            <a:r>
              <a:rPr lang="en-US" dirty="0" err="1">
                <a:cs typeface="+mn-cs"/>
              </a:rPr>
              <a:t>Pfaden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als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Zeichenketten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Xpath-Ausdrücke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werden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durch</a:t>
            </a:r>
            <a:r>
              <a:rPr lang="en-US" dirty="0">
                <a:cs typeface="+mn-cs"/>
              </a:rPr>
              <a:t> SQL </a:t>
            </a:r>
            <a:r>
              <a:rPr lang="en-US" b="1" dirty="0">
                <a:cs typeface="+mn-cs"/>
              </a:rPr>
              <a:t>like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umgesetzt</a:t>
            </a:r>
            <a:r>
              <a:rPr lang="en-US" dirty="0">
                <a:cs typeface="+mn-cs"/>
              </a:rPr>
              <a:t> (</a:t>
            </a:r>
            <a:r>
              <a:rPr lang="en-US" dirty="0" err="1">
                <a:cs typeface="+mn-cs"/>
              </a:rPr>
              <a:t>vgl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auch</a:t>
            </a:r>
            <a:r>
              <a:rPr lang="en-US" dirty="0">
                <a:cs typeface="+mn-cs"/>
              </a:rPr>
              <a:t> </a:t>
            </a:r>
            <a:r>
              <a:rPr lang="en-US" b="1" dirty="0">
                <a:cs typeface="+mn-cs"/>
              </a:rPr>
              <a:t>contains</a:t>
            </a:r>
            <a:r>
              <a:rPr lang="en-US" dirty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/>
              <a:t>Das Prozentzeichen '%' steht für eine beliebige Zeichenkette mit 0 oder mehr Zeichen</a:t>
            </a:r>
          </a:p>
          <a:p>
            <a:pPr marL="457200" lvl="1" indent="0">
              <a:buFontTx/>
              <a:buNone/>
              <a:defRPr/>
            </a:pPr>
            <a:r>
              <a:rPr lang="de-DE" sz="2000" b="1" dirty="0">
                <a:latin typeface="Courier New"/>
              </a:rPr>
              <a:t>SELECT</a:t>
            </a:r>
            <a:r>
              <a:rPr lang="de-DE" sz="2000" dirty="0">
                <a:latin typeface="Courier New"/>
              </a:rPr>
              <a:t> * </a:t>
            </a:r>
            <a:r>
              <a:rPr lang="de-DE" sz="2000" b="1" dirty="0">
                <a:latin typeface="Courier New"/>
              </a:rPr>
              <a:t>FROM</a:t>
            </a:r>
            <a:r>
              <a:rPr lang="de-DE" sz="2000" dirty="0">
                <a:latin typeface="Courier New"/>
              </a:rPr>
              <a:t> Versicherungsnehmer</a:t>
            </a:r>
          </a:p>
          <a:p>
            <a:pPr marL="457200" lvl="1" indent="0">
              <a:buFontTx/>
              <a:buNone/>
              <a:defRPr/>
            </a:pPr>
            <a:r>
              <a:rPr lang="de-DE" sz="2000" dirty="0">
                <a:latin typeface="Courier New"/>
              </a:rPr>
              <a:t> </a:t>
            </a:r>
            <a:r>
              <a:rPr lang="de-DE" sz="2000" b="1" dirty="0">
                <a:latin typeface="Courier New"/>
              </a:rPr>
              <a:t>WHERE</a:t>
            </a:r>
            <a:r>
              <a:rPr lang="de-DE" sz="2000" dirty="0">
                <a:latin typeface="Courier New"/>
              </a:rPr>
              <a:t> Ort </a:t>
            </a:r>
            <a:r>
              <a:rPr lang="de-DE" sz="2000" b="1" dirty="0">
                <a:latin typeface="Courier New"/>
              </a:rPr>
              <a:t>LIKE</a:t>
            </a:r>
            <a:r>
              <a:rPr lang="de-DE" sz="2000" dirty="0">
                <a:latin typeface="Courier New"/>
              </a:rPr>
              <a:t> '%alt%';</a:t>
            </a:r>
            <a:endParaRPr lang="en-US" sz="2000" dirty="0">
              <a:latin typeface="Courier New"/>
              <a:cs typeface="+mn-cs"/>
            </a:endParaRPr>
          </a:p>
          <a:p>
            <a:pPr eaLnBrk="1" hangingPunct="1">
              <a:defRPr/>
            </a:pPr>
            <a:r>
              <a:rPr lang="de-DE" dirty="0"/>
              <a:t>Der Unterstrich '_' steht für ein beliebiges einzelnes Zeichen, das an der betreffenden Stelle vorkommen soll. </a:t>
            </a:r>
          </a:p>
        </p:txBody>
      </p:sp>
      <p:sp>
        <p:nvSpPr>
          <p:cNvPr id="48132" name="Rechteck 1"/>
          <p:cNvSpPr>
            <a:spLocks noChangeArrowheads="1"/>
          </p:cNvSpPr>
          <p:nvPr/>
        </p:nvSpPr>
        <p:spPr bwMode="auto">
          <a:xfrm>
            <a:off x="2430798" y="6309320"/>
            <a:ext cx="4229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[M. Yoshikawa, </a:t>
            </a:r>
            <a:r>
              <a:rPr lang="en-US" sz="1400" dirty="0" err="1"/>
              <a:t>T.Amagasa</a:t>
            </a:r>
            <a:r>
              <a:rPr lang="en-US" sz="1400" dirty="0"/>
              <a:t>, </a:t>
            </a:r>
            <a:r>
              <a:rPr lang="en-US" sz="1400" dirty="0" err="1"/>
              <a:t>T.Shimura</a:t>
            </a:r>
            <a:r>
              <a:rPr lang="en-US" sz="1400" dirty="0"/>
              <a:t>, </a:t>
            </a:r>
            <a:r>
              <a:rPr lang="en-US" sz="1400" dirty="0" err="1"/>
              <a:t>S.Uemura</a:t>
            </a:r>
            <a:r>
              <a:rPr lang="en-US" sz="1400" dirty="0"/>
              <a:t> 2001]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>
                <a:cs typeface="+mj-cs"/>
              </a:rPr>
              <a:t>Semistrukturierte Datenbanken: Überblick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n-cs"/>
              </a:rPr>
              <a:t>Datenspezifikationssprache XML</a:t>
            </a:r>
          </a:p>
          <a:p>
            <a:pPr lvl="1" eaLnBrk="1" hangingPunct="1">
              <a:defRPr/>
            </a:pPr>
            <a:r>
              <a:rPr lang="de-DE" dirty="0"/>
              <a:t>Gedacht zur Datenkommunikation </a:t>
            </a:r>
            <a:br>
              <a:rPr lang="de-DE" dirty="0"/>
            </a:br>
            <a:r>
              <a:rPr lang="de-DE" dirty="0"/>
              <a:t>und –</a:t>
            </a:r>
            <a:r>
              <a:rPr lang="de-DE" dirty="0" err="1"/>
              <a:t>integration</a:t>
            </a:r>
            <a:endParaRPr lang="de-DE" dirty="0"/>
          </a:p>
          <a:p>
            <a:pPr lvl="1" eaLnBrk="1" hangingPunct="1">
              <a:defRPr/>
            </a:pPr>
            <a:r>
              <a:rPr lang="de-DE" dirty="0"/>
              <a:t>Begriff des XML-“Dokuments“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Strukturprüfung möglich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(DTD, XML-Schema)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Repräsentation von XML-Daten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in SQL möglich?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Anfragesprache </a:t>
            </a:r>
            <a:r>
              <a:rPr lang="de-DE" b="1" dirty="0" err="1">
                <a:cs typeface="+mn-cs"/>
              </a:rPr>
              <a:t>XPath</a:t>
            </a:r>
            <a:endParaRPr lang="de-DE" b="1" dirty="0">
              <a:cs typeface="+mn-cs"/>
            </a:endParaRPr>
          </a:p>
          <a:p>
            <a:pPr lvl="1" eaLnBrk="1" hangingPunct="1">
              <a:defRPr/>
            </a:pPr>
            <a:r>
              <a:rPr lang="en-US" dirty="0"/>
              <a:t>W3C-Standard: http://www.w3.org/TR/</a:t>
            </a:r>
            <a:r>
              <a:rPr lang="en-US" dirty="0" err="1"/>
              <a:t>xpath</a:t>
            </a:r>
            <a:r>
              <a:rPr lang="en-US" dirty="0"/>
              <a:t> (11/99)</a:t>
            </a:r>
            <a:endParaRPr lang="de-DE" dirty="0">
              <a:cs typeface="+mn-cs"/>
            </a:endParaRP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Übersetzung nach SQL möglich?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Einige Aspekte der optimierten Anfragebeantwortung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6F70B-FB08-3442-B7AA-79B6F37A6ED1}" type="slidenum">
              <a:rPr lang="de-DE"/>
              <a:pPr>
                <a:defRPr/>
              </a:pPr>
              <a:t>3</a:t>
            </a:fld>
            <a:endParaRPr lang="de-DE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0"/>
            <a:ext cx="2066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4" descr="DataInteg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94" y="2636912"/>
            <a:ext cx="179971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686321" y="1720612"/>
            <a:ext cx="802432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BE979-7457-D942-85C9-C76EAB4EA47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graphicFrame>
        <p:nvGraphicFramePr>
          <p:cNvPr id="63568" name="Group 80"/>
          <p:cNvGraphicFramePr>
            <a:graphicFrameLocks noGrp="1"/>
          </p:cNvGraphicFramePr>
          <p:nvPr/>
        </p:nvGraphicFramePr>
        <p:xfrm>
          <a:off x="1524000" y="1341438"/>
          <a:ext cx="6096000" cy="403860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Pathexpr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/bib/book/publisher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304800" y="1417638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Path</a:t>
            </a:r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1258888" y="5516563"/>
            <a:ext cx="6845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vorkommenden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Annahme</a:t>
            </a:r>
            <a:r>
              <a:rPr lang="en-US" dirty="0">
                <a:solidFill>
                  <a:srgbClr val="CC0000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Nicht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zu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viele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verschiedene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Pfadbezeichner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notwendig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0E4F6-B043-AE42-BC99-1889F2E1E5E2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graphicFrame>
        <p:nvGraphicFramePr>
          <p:cNvPr id="64643" name="Group 131"/>
          <p:cNvGraphicFramePr>
            <a:graphicFrameLocks noGrp="1"/>
          </p:cNvGraphicFramePr>
          <p:nvPr/>
        </p:nvGraphicFramePr>
        <p:xfrm>
          <a:off x="2057400" y="1641475"/>
          <a:ext cx="3886200" cy="33528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ParentID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138113" y="1412875"/>
            <a:ext cx="153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Element</a:t>
            </a:r>
          </a:p>
        </p:txBody>
      </p:sp>
      <p:sp>
        <p:nvSpPr>
          <p:cNvPr id="64735" name="Text Box 223"/>
          <p:cNvSpPr txBox="1">
            <a:spLocks noChangeArrowheads="1"/>
          </p:cNvSpPr>
          <p:nvPr/>
        </p:nvSpPr>
        <p:spPr bwMode="auto">
          <a:xfrm>
            <a:off x="1757363" y="5451475"/>
            <a:ext cx="623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(Baum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Höhe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h hat max. 2</a:t>
            </a:r>
            <a:r>
              <a:rPr lang="en-US" baseline="30000" dirty="0">
                <a:solidFill>
                  <a:srgbClr val="CC0000"/>
                </a:solidFill>
                <a:cs typeface="+mn-cs"/>
              </a:rPr>
              <a:t>h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Blätter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CA1DA-F4EB-C141-83C5-952B0EF8219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Pfad</a:t>
            </a:r>
            <a:r>
              <a:rPr lang="en-US" dirty="0">
                <a:cs typeface="+mj-cs"/>
              </a:rPr>
              <a:t>-Relations-</a:t>
            </a:r>
            <a:r>
              <a:rPr lang="en-US" dirty="0" err="1">
                <a:cs typeface="+mj-cs"/>
              </a:rPr>
              <a:t>Methode</a:t>
            </a:r>
            <a:endParaRPr lang="en-US" dirty="0">
              <a:cs typeface="+mj-cs"/>
            </a:endParaRPr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609600" y="1701800"/>
            <a:ext cx="10866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Val</a:t>
            </a:r>
            <a:br>
              <a:rPr lang="en-US" sz="3200" dirty="0">
                <a:cs typeface="+mn-cs"/>
              </a:rPr>
            </a:br>
            <a:r>
              <a:rPr lang="en-US" sz="3200" dirty="0">
                <a:cs typeface="+mn-cs"/>
              </a:rPr>
              <a:t>text()</a:t>
            </a:r>
          </a:p>
        </p:txBody>
      </p:sp>
      <p:graphicFrame>
        <p:nvGraphicFramePr>
          <p:cNvPr id="6560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26630"/>
              </p:ext>
            </p:extLst>
          </p:nvPr>
        </p:nvGraphicFramePr>
        <p:xfrm>
          <a:off x="2590800" y="1628775"/>
          <a:ext cx="4343400" cy="3352800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Wallace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The Best Cooking Book 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644" name="Text Box 108"/>
          <p:cNvSpPr txBox="1">
            <a:spLocks noChangeArrowheads="1"/>
          </p:cNvSpPr>
          <p:nvPr/>
        </p:nvSpPr>
        <p:spPr bwMode="auto">
          <a:xfrm>
            <a:off x="2514600" y="5133975"/>
            <a:ext cx="42962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Blatt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und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Attribut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0"/>
            <a:ext cx="1028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15E-7B27-0A48-86AA-0A9B404B197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j-cs"/>
              </a:rPr>
              <a:t>Pfad</a:t>
            </a:r>
            <a:r>
              <a:rPr lang="en-US" dirty="0">
                <a:solidFill>
                  <a:srgbClr val="FFFFFF"/>
                </a:solidFill>
                <a:latin typeface="Chalkduster"/>
                <a:cs typeface="+mj-cs"/>
              </a:rPr>
              <a:t>-Relations-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j-cs"/>
              </a:rPr>
              <a:t>Methode</a:t>
            </a:r>
            <a:r>
              <a:rPr lang="en-US" dirty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dirty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wie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oben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vereinbart</a:t>
            </a: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86038" y="2133600"/>
            <a:ext cx="5154612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/bib/paper[year=</a:t>
            </a:r>
            <a:r>
              <a:rPr lang="de-DE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1986</a:t>
            </a:r>
            <a:r>
              <a:rPr lang="de-DE" altLang="ja-JP" sz="2800" dirty="0">
                <a:latin typeface="Arial"/>
                <a:cs typeface="+mn-cs"/>
              </a:rPr>
              <a:t>'</a:t>
            </a:r>
            <a:r>
              <a:rPr lang="en-US" sz="2800" dirty="0">
                <a:cs typeface="+mn-cs"/>
              </a:rPr>
              <a:t>]//figure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D7EDD3B-CD0B-0C4C-9FD0-E9DCA2B772FB}" type="slidenum">
              <a:rPr lang="en-US" sz="1400">
                <a:latin typeface="+mn-lt"/>
              </a:rPr>
              <a:pPr eaLnBrk="1" hangingPunct="1">
                <a:defRPr/>
              </a:pPr>
              <a:t>34</a:t>
            </a:fld>
            <a:endParaRPr lang="en-US" sz="1400">
              <a:latin typeface="+mn-lt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183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err="1"/>
              <a:t>XPath</a:t>
            </a:r>
            <a:r>
              <a:rPr lang="de-DE" sz="3600" dirty="0"/>
              <a:t> vs. </a:t>
            </a:r>
            <a:r>
              <a:rPr lang="de-DE" sz="3600" dirty="0" err="1"/>
              <a:t>XQuery</a:t>
            </a:r>
            <a:endParaRPr lang="en-US" sz="3600" dirty="0">
              <a:latin typeface="+mn-lt"/>
              <a:ea typeface="ＭＳ Ｐゴシック" charset="0"/>
            </a:endParaRPr>
          </a:p>
        </p:txBody>
      </p:sp>
      <p:pic>
        <p:nvPicPr>
          <p:cNvPr id="1105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8440"/>
            <a:ext cx="1984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17"/>
          <p:cNvSpPr txBox="1">
            <a:spLocks noChangeArrowheads="1"/>
          </p:cNvSpPr>
          <p:nvPr/>
        </p:nvSpPr>
        <p:spPr bwMode="auto">
          <a:xfrm>
            <a:off x="932664" y="4042477"/>
            <a:ext cx="4181442" cy="1902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>
                <a:solidFill>
                  <a:srgbClr val="00B050"/>
                </a:solidFill>
                <a:latin typeface="+mn-lt"/>
              </a:rPr>
              <a:t>Finde das Publikationsjahr aller Bücher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>
                <a:solidFill>
                  <a:srgbClr val="00B050"/>
                </a:solidFill>
                <a:latin typeface="+mn-lt"/>
              </a:rPr>
              <a:t>über </a:t>
            </a:r>
            <a:r>
              <a:rPr lang="de-DE" altLang="ja-JP" sz="2800" dirty="0">
                <a:solidFill>
                  <a:srgbClr val="00B050"/>
                </a:solidFill>
                <a:latin typeface="+mn-lt"/>
              </a:rPr>
              <a:t>“XML” geschrieben von “Jane </a:t>
            </a:r>
            <a:r>
              <a:rPr lang="de-DE" altLang="ja-JP" sz="2800" dirty="0" err="1">
                <a:solidFill>
                  <a:srgbClr val="00B050"/>
                </a:solidFill>
                <a:latin typeface="+mn-lt"/>
              </a:rPr>
              <a:t>Doe</a:t>
            </a:r>
            <a:r>
              <a:rPr lang="de-DE" altLang="ja-JP" sz="2800" dirty="0">
                <a:solidFill>
                  <a:srgbClr val="00B050"/>
                </a:solidFill>
                <a:latin typeface="+mn-lt"/>
              </a:rPr>
              <a:t>”.</a:t>
            </a:r>
            <a:endParaRPr lang="de-DE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0598" name="Text Box 18"/>
          <p:cNvSpPr txBox="1">
            <a:spLocks noChangeArrowheads="1"/>
          </p:cNvSpPr>
          <p:nvPr/>
        </p:nvSpPr>
        <p:spPr bwMode="auto">
          <a:xfrm>
            <a:off x="467544" y="1488749"/>
            <a:ext cx="764381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 charset="0"/>
              <a:buChar char="•"/>
              <a:defRPr/>
            </a:pPr>
            <a:r>
              <a:rPr lang="de-DE" sz="3200" dirty="0">
                <a:solidFill>
                  <a:srgbClr val="0B05FF"/>
                </a:solidFill>
              </a:rPr>
              <a:t>13 Navigationsmöglichkeiten </a:t>
            </a:r>
            <a:r>
              <a:rPr lang="de-DE" sz="3200" dirty="0"/>
              <a:t>in </a:t>
            </a:r>
            <a:r>
              <a:rPr lang="de-DE" sz="3200" dirty="0" err="1"/>
              <a:t>XPath</a:t>
            </a:r>
            <a:r>
              <a:rPr lang="de-DE" sz="3200" dirty="0"/>
              <a:t>: </a:t>
            </a:r>
            <a:br>
              <a:rPr lang="de-DE" sz="3200" dirty="0"/>
            </a:br>
            <a:r>
              <a:rPr lang="de-DE" sz="3200" dirty="0"/>
              <a:t>nicht nur Nachfolger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 charset="0"/>
              <a:buChar char="•"/>
              <a:defRPr/>
            </a:pPr>
            <a:r>
              <a:rPr lang="de-DE" sz="3200" dirty="0" err="1"/>
              <a:t>XQuery</a:t>
            </a:r>
            <a:r>
              <a:rPr lang="de-DE" sz="3200" dirty="0"/>
              <a:t>: Nicht nur Pfad-, </a:t>
            </a:r>
            <a:br>
              <a:rPr lang="de-DE" sz="3200" dirty="0"/>
            </a:br>
            <a:r>
              <a:rPr lang="de-DE" sz="3200" dirty="0"/>
              <a:t>sondern </a:t>
            </a:r>
            <a:r>
              <a:rPr lang="de-DE" sz="3200" dirty="0">
                <a:solidFill>
                  <a:srgbClr val="0B05FF"/>
                </a:solidFill>
              </a:rPr>
              <a:t>Zweig-basierte Anfragen</a:t>
            </a:r>
            <a:r>
              <a:rPr lang="de-DE" sz="3200" dirty="0">
                <a:latin typeface="+mn-lt"/>
              </a:rPr>
              <a:t>:</a:t>
            </a:r>
            <a:endParaRPr lang="de-DE" dirty="0">
              <a:latin typeface="+mn-lt"/>
            </a:endParaRPr>
          </a:p>
        </p:txBody>
      </p:sp>
      <p:grpSp>
        <p:nvGrpSpPr>
          <p:cNvPr id="110599" name="Gruppierung 16"/>
          <p:cNvGrpSpPr>
            <a:grpSpLocks/>
          </p:cNvGrpSpPr>
          <p:nvPr/>
        </p:nvGrpSpPr>
        <p:grpSpPr bwMode="auto">
          <a:xfrm>
            <a:off x="6633319" y="3789040"/>
            <a:ext cx="77788" cy="381000"/>
            <a:chOff x="152400" y="3429000"/>
            <a:chExt cx="76994" cy="381000"/>
          </a:xfrm>
        </p:grpSpPr>
        <p:cxnSp>
          <p:nvCxnSpPr>
            <p:cNvPr id="110600" name="Gerade Verbindung 13"/>
            <p:cNvCxnSpPr>
              <a:cxnSpLocks noChangeShapeType="1"/>
            </p:cNvCxnSpPr>
            <p:nvPr/>
          </p:nvCxnSpPr>
          <p:spPr bwMode="auto">
            <a:xfrm rot="5400000">
              <a:off x="-37306" y="3619500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01" name="Gerade Verbindung 15"/>
            <p:cNvCxnSpPr>
              <a:cxnSpLocks noChangeShapeType="1"/>
            </p:cNvCxnSpPr>
            <p:nvPr/>
          </p:nvCxnSpPr>
          <p:spPr bwMode="auto">
            <a:xfrm rot="5400000">
              <a:off x="38894" y="3618706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6001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2200"/>
            <a:ext cx="1008063" cy="1968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3CDD921-184C-E24C-9300-73BF2A7DAEC4}" type="slidenum">
              <a:rPr lang="en-US" sz="1400">
                <a:latin typeface="+mn-lt"/>
              </a:rPr>
              <a:pPr eaLnBrk="1" hangingPunct="1">
                <a:defRPr/>
              </a:pPr>
              <a:t>35</a:t>
            </a:fld>
            <a:endParaRPr lang="en-US" sz="1400">
              <a:latin typeface="+mn-lt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Frühere Ansätze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649" y="1124744"/>
            <a:ext cx="8345487" cy="4608513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ea typeface="ＭＳ Ｐゴシック" charset="0"/>
              </a:rPr>
              <a:t>Basierend auf </a:t>
            </a:r>
            <a:r>
              <a:rPr lang="de-DE" dirty="0">
                <a:solidFill>
                  <a:srgbClr val="0B05FF"/>
                </a:solidFill>
                <a:ea typeface="ＭＳ Ｐゴシック" charset="0"/>
              </a:rPr>
              <a:t>binären </a:t>
            </a:r>
            <a:r>
              <a:rPr lang="de-DE" dirty="0" err="1">
                <a:solidFill>
                  <a:srgbClr val="0B05FF"/>
                </a:solidFill>
                <a:ea typeface="ＭＳ Ｐゴシック" charset="0"/>
              </a:rPr>
              <a:t>Joins</a:t>
            </a:r>
            <a:r>
              <a:rPr lang="de-DE" dirty="0">
                <a:solidFill>
                  <a:srgbClr val="0B05FF"/>
                </a:solidFill>
                <a:ea typeface="ＭＳ Ｐゴシック" charset="0"/>
              </a:rPr>
              <a:t> </a:t>
            </a:r>
            <a:r>
              <a:rPr lang="de-DE" sz="2400" dirty="0">
                <a:solidFill>
                  <a:srgbClr val="0B05FF"/>
                </a:solidFill>
                <a:ea typeface="ＭＳ Ｐゴシック" charset="0"/>
              </a:rPr>
              <a:t>[Zhang</a:t>
            </a:r>
            <a:r>
              <a:rPr lang="de-DE" altLang="ja-JP" sz="2400" dirty="0">
                <a:solidFill>
                  <a:srgbClr val="0B05FF"/>
                </a:solidFill>
                <a:ea typeface="ＭＳ Ｐゴシック" charset="0"/>
              </a:rPr>
              <a:t> 01, Al-Khalifa 02]</a:t>
            </a:r>
            <a:r>
              <a:rPr lang="de-DE" altLang="ja-JP" sz="2400" dirty="0"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de-DE" dirty="0">
                <a:ea typeface="ＭＳ Ｐゴシック" charset="0"/>
              </a:rPr>
              <a:t>Umfassende SQL-Optimierung nötig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Zwischenresultate können groß sein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SQL-Maschinen überfordert</a:t>
            </a:r>
          </a:p>
          <a:p>
            <a:pPr lvl="1" eaLnBrk="1" hangingPunct="1"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595102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[Al-Khalifa 02] </a:t>
            </a:r>
            <a:r>
              <a:rPr lang="de-DE" sz="1200" dirty="0" err="1">
                <a:solidFill>
                  <a:srgbClr val="0000FF"/>
                </a:solidFill>
              </a:rPr>
              <a:t>Shurug</a:t>
            </a:r>
            <a:r>
              <a:rPr lang="de-DE" sz="1200" dirty="0">
                <a:solidFill>
                  <a:srgbClr val="0000FF"/>
                </a:solidFill>
              </a:rPr>
              <a:t> Al-</a:t>
            </a:r>
            <a:r>
              <a:rPr lang="de-DE" sz="1200" dirty="0" err="1">
                <a:solidFill>
                  <a:srgbClr val="0000FF"/>
                </a:solidFill>
              </a:rPr>
              <a:t>khalifa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Jignesh</a:t>
            </a:r>
            <a:r>
              <a:rPr lang="de-DE" sz="1200" dirty="0">
                <a:solidFill>
                  <a:srgbClr val="0000FF"/>
                </a:solidFill>
              </a:rPr>
              <a:t> M. Patel, H. V. </a:t>
            </a:r>
            <a:r>
              <a:rPr lang="de-DE" sz="1200" dirty="0" err="1">
                <a:solidFill>
                  <a:srgbClr val="0000FF"/>
                </a:solidFill>
              </a:rPr>
              <a:t>Jagadish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Divesh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Srivastava</a:t>
            </a:r>
            <a:r>
              <a:rPr lang="de-DE" sz="1200" dirty="0">
                <a:solidFill>
                  <a:srgbClr val="0000FF"/>
                </a:solidFill>
              </a:rPr>
              <a:t>, Nick </a:t>
            </a:r>
            <a:r>
              <a:rPr lang="de-DE" sz="1200" dirty="0" err="1">
                <a:solidFill>
                  <a:srgbClr val="0000FF"/>
                </a:solidFill>
              </a:rPr>
              <a:t>Koudas</a:t>
            </a:r>
            <a:r>
              <a:rPr lang="de-DE" sz="1200" dirty="0">
                <a:solidFill>
                  <a:srgbClr val="0000FF"/>
                </a:solidFill>
              </a:rPr>
              <a:t> &amp; </a:t>
            </a:r>
            <a:r>
              <a:rPr lang="de-DE" sz="1200" dirty="0" err="1">
                <a:solidFill>
                  <a:srgbClr val="0000FF"/>
                </a:solidFill>
              </a:rPr>
              <a:t>Yuqing</a:t>
            </a:r>
            <a:r>
              <a:rPr lang="de-DE" sz="1200" dirty="0">
                <a:solidFill>
                  <a:srgbClr val="0000FF"/>
                </a:solidFill>
              </a:rPr>
              <a:t> Wu.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joins</a:t>
            </a:r>
            <a:r>
              <a:rPr lang="de-DE" sz="1200" dirty="0">
                <a:solidFill>
                  <a:srgbClr val="0000FF"/>
                </a:solidFill>
              </a:rPr>
              <a:t>: A Primitive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XML Query Pattern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ICDE, </a:t>
            </a:r>
            <a:r>
              <a:rPr lang="de-DE" sz="1200" dirty="0" err="1">
                <a:solidFill>
                  <a:srgbClr val="0000FF"/>
                </a:solidFill>
              </a:rPr>
              <a:t>pages</a:t>
            </a:r>
            <a:r>
              <a:rPr lang="de-DE" sz="1200" dirty="0">
                <a:solidFill>
                  <a:srgbClr val="0000FF"/>
                </a:solidFill>
              </a:rPr>
              <a:t> 141–152, </a:t>
            </a:r>
            <a:r>
              <a:rPr lang="de-DE" sz="1200" b="1" dirty="0">
                <a:solidFill>
                  <a:srgbClr val="FF0000"/>
                </a:solidFill>
              </a:rPr>
              <a:t>2002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9752" y="5316565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[Zhang 01] C. Zhang, J. </a:t>
            </a:r>
            <a:r>
              <a:rPr lang="de-DE" sz="1200" dirty="0" err="1">
                <a:solidFill>
                  <a:srgbClr val="0000FF"/>
                </a:solidFill>
              </a:rPr>
              <a:t>Naughton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DeWitt</a:t>
            </a:r>
            <a:r>
              <a:rPr lang="de-DE" sz="1200" dirty="0">
                <a:solidFill>
                  <a:srgbClr val="0000FF"/>
                </a:solidFill>
              </a:rPr>
              <a:t>, Q. Luo, G. </a:t>
            </a:r>
            <a:r>
              <a:rPr lang="de-DE" sz="1200" dirty="0" err="1">
                <a:solidFill>
                  <a:srgbClr val="0000FF"/>
                </a:solidFill>
              </a:rPr>
              <a:t>Lohman</a:t>
            </a:r>
            <a:r>
              <a:rPr lang="de-DE" sz="1200" dirty="0">
                <a:solidFill>
                  <a:srgbClr val="0000FF"/>
                </a:solidFill>
              </a:rPr>
              <a:t>, On </a:t>
            </a:r>
            <a:r>
              <a:rPr lang="de-DE" sz="1200" dirty="0" err="1">
                <a:solidFill>
                  <a:srgbClr val="0000FF"/>
                </a:solidFill>
              </a:rPr>
              <a:t>Supporting</a:t>
            </a:r>
            <a:r>
              <a:rPr lang="de-DE" sz="1200" dirty="0">
                <a:solidFill>
                  <a:srgbClr val="0000FF"/>
                </a:solidFill>
              </a:rPr>
              <a:t> Containment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 in Relational Database Management Systems, In SIGMOD 2001, pp. 425-436, </a:t>
            </a:r>
            <a:r>
              <a:rPr lang="de-DE" sz="1200" b="1" dirty="0">
                <a:solidFill>
                  <a:srgbClr val="FF0000"/>
                </a:solidFill>
              </a:rPr>
              <a:t>2001</a:t>
            </a:r>
            <a:endParaRPr lang="de-DE" sz="1200" dirty="0">
              <a:solidFill>
                <a:srgbClr val="0000FF"/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3185"/>
            <a:ext cx="160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4336" y="3441135"/>
            <a:ext cx="509626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- ((book </a:t>
            </a:r>
            <a:r>
              <a:rPr lang="de-DE"/>
              <a:t>⋈</a:t>
            </a:r>
            <a:r>
              <a:rPr lang="de-DE">
                <a:latin typeface="+mn-lt"/>
              </a:rPr>
              <a:t> title) </a:t>
            </a:r>
            <a:r>
              <a:rPr lang="de-DE"/>
              <a:t>⋈</a:t>
            </a:r>
            <a:r>
              <a:rPr lang="de-DE">
                <a:latin typeface="+mn-lt"/>
              </a:rPr>
              <a:t> XML) </a:t>
            </a:r>
            <a:r>
              <a:rPr lang="de-DE"/>
              <a:t>⋈</a:t>
            </a:r>
            <a:r>
              <a:rPr lang="de-DE">
                <a:latin typeface="+mn-lt"/>
              </a:rPr>
              <a:t> (year </a:t>
            </a:r>
            <a:r>
              <a:rPr lang="de-DE"/>
              <a:t>⋈</a:t>
            </a:r>
            <a:r>
              <a:rPr lang="de-DE">
                <a:latin typeface="+mn-lt"/>
              </a:rPr>
              <a:t> 2000)</a:t>
            </a:r>
          </a:p>
          <a:p>
            <a:pPr eaLnBrk="1" hangingPunct="1">
              <a:buFontTx/>
              <a:buChar char="-"/>
            </a:pPr>
            <a:r>
              <a:rPr lang="de-DE">
                <a:latin typeface="+mn-lt"/>
              </a:rPr>
              <a:t> (((book </a:t>
            </a:r>
            <a:r>
              <a:rPr lang="de-DE"/>
              <a:t>⋈</a:t>
            </a:r>
            <a:r>
              <a:rPr lang="de-DE">
                <a:latin typeface="+mn-lt"/>
              </a:rPr>
              <a:t> year) </a:t>
            </a:r>
            <a:r>
              <a:rPr lang="de-DE"/>
              <a:t>⋈</a:t>
            </a:r>
            <a:r>
              <a:rPr lang="de-DE">
                <a:latin typeface="+mn-lt"/>
              </a:rPr>
              <a:t> 2000) </a:t>
            </a:r>
            <a:r>
              <a:rPr lang="de-DE"/>
              <a:t>⋈</a:t>
            </a:r>
            <a:r>
              <a:rPr lang="de-DE">
                <a:latin typeface="+mn-lt"/>
              </a:rPr>
              <a:t> title) </a:t>
            </a:r>
            <a:r>
              <a:rPr lang="de-DE"/>
              <a:t>⋈</a:t>
            </a:r>
            <a:r>
              <a:rPr lang="de-DE">
                <a:latin typeface="+mn-lt"/>
              </a:rPr>
              <a:t> XML</a:t>
            </a:r>
          </a:p>
          <a:p>
            <a:pPr eaLnBrk="1" hangingPunct="1"/>
            <a:r>
              <a:rPr lang="de-DE">
                <a:latin typeface="+mn-lt"/>
              </a:rPr>
              <a:t>Viele andere Möglichkeiten…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16217" y="2787953"/>
            <a:ext cx="648071" cy="653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3715" y="2132856"/>
            <a:ext cx="130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Join </a:t>
            </a:r>
            <a:r>
              <a:rPr lang="en-US" sz="2400" dirty="0" err="1">
                <a:solidFill>
                  <a:srgbClr val="FF0000"/>
                </a:solidFill>
              </a:rPr>
              <a:t>mit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Values-</a:t>
            </a:r>
            <a:r>
              <a:rPr lang="en-US" sz="2400" dirty="0" err="1">
                <a:solidFill>
                  <a:srgbClr val="FF0000"/>
                </a:solidFill>
              </a:rPr>
              <a:t>Tabelle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0EC0DE2-2527-5C41-8796-AEEB00BB691C}" type="slidenum">
              <a:rPr lang="en-US" altLang="zh-TW" sz="1400">
                <a:latin typeface="+mn-lt"/>
              </a:rPr>
              <a:pPr eaLnBrk="1" hangingPunct="1">
                <a:defRPr/>
              </a:pPr>
              <a:t>36</a:t>
            </a:fld>
            <a:endParaRPr lang="en-US" altLang="zh-TW" sz="1400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Binäre strukturelle Joins</a:t>
            </a:r>
            <a:endParaRPr lang="de-DE" altLang="zh-TW"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oup 20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17790" name="Text Box 6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17791" name="Text Box 7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17792" name="Text Box 8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17793" name="Text Box 9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17794" name="Text Box 10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17795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796" name="Line 16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7" name="Line 17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8" name="Line 18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9" name="Line 19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7765" name="Text Box 21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17766" name="Text Box 22"/>
          <p:cNvSpPr txBox="1">
            <a:spLocks noChangeArrowheads="1"/>
          </p:cNvSpPr>
          <p:nvPr/>
        </p:nvSpPr>
        <p:spPr bwMode="auto">
          <a:xfrm>
            <a:off x="533400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author-fn</a:t>
            </a:r>
          </a:p>
        </p:txBody>
      </p:sp>
      <p:sp>
        <p:nvSpPr>
          <p:cNvPr id="117767" name="Text Box 23"/>
          <p:cNvSpPr txBox="1">
            <a:spLocks noChangeArrowheads="1"/>
          </p:cNvSpPr>
          <p:nvPr/>
        </p:nvSpPr>
        <p:spPr bwMode="auto">
          <a:xfrm>
            <a:off x="677863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fn-jane</a:t>
            </a:r>
          </a:p>
        </p:txBody>
      </p:sp>
      <p:sp>
        <p:nvSpPr>
          <p:cNvPr id="117768" name="Text Box 24"/>
          <p:cNvSpPr txBox="1">
            <a:spLocks noChangeArrowheads="1"/>
          </p:cNvSpPr>
          <p:nvPr/>
        </p:nvSpPr>
        <p:spPr bwMode="auto">
          <a:xfrm>
            <a:off x="4206875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author-ln</a:t>
            </a:r>
          </a:p>
        </p:txBody>
      </p:sp>
      <p:sp>
        <p:nvSpPr>
          <p:cNvPr id="117769" name="Text Box 25"/>
          <p:cNvSpPr txBox="1">
            <a:spLocks noChangeArrowheads="1"/>
          </p:cNvSpPr>
          <p:nvPr/>
        </p:nvSpPr>
        <p:spPr bwMode="auto">
          <a:xfrm>
            <a:off x="4279900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ln-doe</a:t>
            </a:r>
          </a:p>
        </p:txBody>
      </p:sp>
      <p:sp>
        <p:nvSpPr>
          <p:cNvPr id="117770" name="Line 26"/>
          <p:cNvSpPr>
            <a:spLocks noChangeShapeType="1"/>
          </p:cNvSpPr>
          <p:nvPr/>
        </p:nvSpPr>
        <p:spPr bwMode="auto">
          <a:xfrm>
            <a:off x="2197100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1" name="Line 27"/>
          <p:cNvSpPr>
            <a:spLocks noChangeShapeType="1"/>
          </p:cNvSpPr>
          <p:nvPr/>
        </p:nvSpPr>
        <p:spPr bwMode="auto">
          <a:xfrm>
            <a:off x="2125663" y="59483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2" name="Line 28"/>
          <p:cNvSpPr>
            <a:spLocks noChangeShapeType="1"/>
          </p:cNvSpPr>
          <p:nvPr/>
        </p:nvSpPr>
        <p:spPr bwMode="auto">
          <a:xfrm>
            <a:off x="5868988" y="5516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3" name="Line 29"/>
          <p:cNvSpPr>
            <a:spLocks noChangeShapeType="1"/>
          </p:cNvSpPr>
          <p:nvPr/>
        </p:nvSpPr>
        <p:spPr bwMode="auto">
          <a:xfrm>
            <a:off x="5868318" y="58769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 rot="1503349">
            <a:off x="4086225" y="2776538"/>
            <a:ext cx="420688" cy="12017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 rot="1503349">
            <a:off x="4787900" y="2781300"/>
            <a:ext cx="420688" cy="1201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 rot="632879">
            <a:off x="5508625" y="2794000"/>
            <a:ext cx="565150" cy="1066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2987675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3</a:t>
            </a:r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385127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550862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987675" y="5734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283075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 rot="-650947">
            <a:off x="4932363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 rot="-2652188">
            <a:off x="5795963" y="2713038"/>
            <a:ext cx="431800" cy="1223962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6732588" y="529431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3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5075238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011863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731918" y="5654675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800080"/>
                </a:solidFill>
                <a:latin typeface="+mn-lt"/>
              </a:rPr>
              <a:t>2</a:t>
            </a:r>
          </a:p>
        </p:txBody>
      </p:sp>
      <p:sp>
        <p:nvSpPr>
          <p:cNvPr id="117788" name="Text Box 46"/>
          <p:cNvSpPr txBox="1">
            <a:spLocks noChangeArrowheads="1"/>
          </p:cNvSpPr>
          <p:nvPr/>
        </p:nvSpPr>
        <p:spPr bwMode="auto">
          <a:xfrm>
            <a:off x="1619250" y="40767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17789" name="Text Box 47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2556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0" grpId="1" animBg="1"/>
      <p:bldP spid="25631" grpId="0" animBg="1"/>
      <p:bldP spid="25631" grpId="1" animBg="1"/>
      <p:bldP spid="25632" grpId="0" animBg="1"/>
      <p:bldP spid="25632" grpId="1" animBg="1"/>
      <p:bldP spid="25633" grpId="0"/>
      <p:bldP spid="25634" grpId="0" animBg="1"/>
      <p:bldP spid="25634" grpId="1" animBg="1"/>
      <p:bldP spid="25636" grpId="0" animBg="1"/>
      <p:bldP spid="25636" grpId="1" animBg="1"/>
      <p:bldP spid="25637" grpId="0"/>
      <p:bldP spid="25638" grpId="0" animBg="1"/>
      <p:bldP spid="25638" grpId="1" animBg="1"/>
      <p:bldP spid="25639" grpId="0" animBg="1"/>
      <p:bldP spid="25639" grpId="1" animBg="1"/>
      <p:bldP spid="25640" grpId="0" animBg="1"/>
      <p:bldP spid="25640" grpId="1" animBg="1"/>
      <p:bldP spid="25641" grpId="0"/>
      <p:bldP spid="25643" grpId="0" animBg="1"/>
      <p:bldP spid="25644" grpId="0" animBg="1"/>
      <p:bldP spid="256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en-US" dirty="0"/>
              <a:t>BLAS: An Efficient </a:t>
            </a:r>
            <a:r>
              <a:rPr lang="en-US" dirty="0" err="1"/>
              <a:t>XPath</a:t>
            </a:r>
            <a:r>
              <a:rPr lang="en-US" dirty="0"/>
              <a:t> Processing System</a:t>
            </a:r>
            <a:endParaRPr lang="el-GR" i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067175"/>
          </a:xfrm>
        </p:spPr>
        <p:txBody>
          <a:bodyPr/>
          <a:lstStyle/>
          <a:p>
            <a:pPr>
              <a:defRPr/>
            </a:pPr>
            <a:r>
              <a:rPr lang="de-DE" sz="2000" b="1" dirty="0"/>
              <a:t>B</a:t>
            </a:r>
            <a:r>
              <a:rPr lang="de-DE" sz="2000" dirty="0"/>
              <a:t>i-</a:t>
            </a:r>
            <a:r>
              <a:rPr lang="de-DE" sz="2000" b="1" dirty="0" err="1"/>
              <a:t>LA</a:t>
            </a:r>
            <a:r>
              <a:rPr lang="de-DE" sz="2000" dirty="0" err="1"/>
              <a:t>beling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XPath</a:t>
            </a:r>
            <a:r>
              <a:rPr lang="de-DE" sz="2000" dirty="0"/>
              <a:t> </a:t>
            </a:r>
            <a:r>
              <a:rPr lang="de-DE" sz="2000" dirty="0" err="1"/>
              <a:t>processing</a:t>
            </a:r>
            <a:r>
              <a:rPr lang="de-DE" sz="2000" dirty="0"/>
              <a:t> </a:t>
            </a:r>
            <a:r>
              <a:rPr lang="de-DE" sz="2000" b="1" dirty="0"/>
              <a:t>S</a:t>
            </a:r>
            <a:r>
              <a:rPr lang="de-DE" sz="2000" dirty="0"/>
              <a:t>ystem</a:t>
            </a:r>
            <a:endParaRPr lang="en-US" sz="2000" dirty="0"/>
          </a:p>
          <a:p>
            <a:pPr lvl="1">
              <a:defRPr/>
            </a:pPr>
            <a:r>
              <a:rPr lang="en-US" sz="2000" dirty="0">
                <a:solidFill>
                  <a:srgbClr val="0B05FF"/>
                </a:solidFill>
                <a:sym typeface="Wingdings" charset="0"/>
              </a:rPr>
              <a:t>D-</a:t>
            </a:r>
            <a:r>
              <a:rPr lang="en-US" sz="2000" dirty="0" err="1">
                <a:solidFill>
                  <a:srgbClr val="0B05FF"/>
                </a:solidFill>
                <a:sym typeface="Wingdings" charset="0"/>
              </a:rPr>
              <a:t>Beschriftung</a:t>
            </a:r>
            <a:endParaRPr lang="en-US" sz="2000" dirty="0">
              <a:solidFill>
                <a:srgbClr val="0B05FF"/>
              </a:solidFill>
              <a:sym typeface="Wingdings" charset="0"/>
            </a:endParaRPr>
          </a:p>
          <a:p>
            <a:pPr lvl="2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&lt;Start, End,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Ebene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&gt; </a:t>
            </a:r>
            <a:r>
              <a:rPr lang="en-US" sz="2000" dirty="0">
                <a:sym typeface="Wingdings" charset="0"/>
              </a:rPr>
              <a:t>(</a:t>
            </a:r>
            <a:r>
              <a:rPr lang="en-US" sz="2000" dirty="0" err="1">
                <a:sym typeface="Wingdings" charset="0"/>
              </a:rPr>
              <a:t>minimale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Angaben</a:t>
            </a:r>
            <a:r>
              <a:rPr lang="en-US" sz="2000" dirty="0">
                <a:sym typeface="Wingdings" charset="0"/>
              </a:rPr>
              <a:t>)</a:t>
            </a:r>
          </a:p>
          <a:p>
            <a:pPr lvl="2">
              <a:defRPr/>
            </a:pPr>
            <a:r>
              <a:rPr lang="en-US" sz="2000" dirty="0" err="1">
                <a:sym typeface="Wingdings" charset="0"/>
              </a:rPr>
              <a:t>Aufbau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eines</a:t>
            </a:r>
            <a:r>
              <a:rPr lang="en-US" sz="2000" dirty="0">
                <a:sym typeface="Wingdings" charset="0"/>
              </a:rPr>
              <a:t> B-</a:t>
            </a:r>
            <a:r>
              <a:rPr lang="en-US" sz="2000" dirty="0" err="1">
                <a:sym typeface="Wingdings" charset="0"/>
              </a:rPr>
              <a:t>Baums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zur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Unterstützung</a:t>
            </a:r>
            <a:r>
              <a:rPr lang="en-US" sz="2000" dirty="0">
                <a:sym typeface="Wingdings" charset="0"/>
              </a:rPr>
              <a:t> von</a:t>
            </a:r>
            <a:br>
              <a:rPr lang="en-US" sz="2000" dirty="0">
                <a:sym typeface="Wingdings" charset="0"/>
              </a:rPr>
            </a:br>
            <a:r>
              <a:rPr lang="en-US" sz="2000" dirty="0" err="1">
                <a:sym typeface="Wingdings" charset="0"/>
              </a:rPr>
              <a:t>Vorgänger</a:t>
            </a:r>
            <a:r>
              <a:rPr lang="en-US" sz="2000" dirty="0">
                <a:sym typeface="Wingdings" charset="0"/>
              </a:rPr>
              <a:t>/</a:t>
            </a:r>
            <a:r>
              <a:rPr lang="en-US" sz="2000" dirty="0" err="1">
                <a:sym typeface="Wingdings" charset="0"/>
              </a:rPr>
              <a:t>Nachfolger-Anfragen</a:t>
            </a:r>
            <a:endParaRPr lang="en-US" sz="2000" dirty="0">
              <a:sym typeface="Wingdings" charset="0"/>
            </a:endParaRPr>
          </a:p>
        </p:txBody>
      </p:sp>
      <p:sp>
        <p:nvSpPr>
          <p:cNvPr id="83972" name="Rechteck 1"/>
          <p:cNvSpPr>
            <a:spLocks noChangeArrowheads="1"/>
          </p:cNvSpPr>
          <p:nvPr/>
        </p:nvSpPr>
        <p:spPr bwMode="auto">
          <a:xfrm>
            <a:off x="2195513" y="59499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BLAS: An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XPath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processing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system</a:t>
            </a:r>
            <a:r>
              <a:rPr lang="de-DE" sz="1200" dirty="0">
                <a:solidFill>
                  <a:srgbClr val="0000FF"/>
                </a:solidFill>
              </a:rPr>
              <a:t>, Y. Chen, S.B. Davidson, Y. Zheng,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SIGMOD '04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2004 ACM SIGMOD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International Conference on Management of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, 47-58, </a:t>
            </a:r>
            <a:r>
              <a:rPr lang="de-DE" sz="1200" b="1" dirty="0">
                <a:solidFill>
                  <a:srgbClr val="FF0000"/>
                </a:solidFill>
              </a:rPr>
              <a:t>2004 </a:t>
            </a:r>
          </a:p>
        </p:txBody>
      </p:sp>
      <p:sp>
        <p:nvSpPr>
          <p:cNvPr id="83971" name="Rechteck 2"/>
          <p:cNvSpPr>
            <a:spLocks noChangeArrowheads="1"/>
          </p:cNvSpPr>
          <p:nvPr/>
        </p:nvSpPr>
        <p:spPr bwMode="auto">
          <a:xfrm>
            <a:off x="2218826" y="5445224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J.-K. Min, M.-J. Park,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C.-W. Chung. XPRESS: A </a:t>
            </a:r>
            <a:r>
              <a:rPr lang="de-DE" sz="1200" dirty="0" err="1">
                <a:solidFill>
                  <a:srgbClr val="0000FF"/>
                </a:solidFill>
              </a:rPr>
              <a:t>queryable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compression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XML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SIGMOD, </a:t>
            </a:r>
            <a:r>
              <a:rPr lang="de-DE" sz="1200" b="1" dirty="0">
                <a:solidFill>
                  <a:srgbClr val="FF0000"/>
                </a:solidFill>
              </a:rPr>
              <a:t>2003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2996952"/>
            <a:ext cx="8686800" cy="21949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en-US" sz="2000" dirty="0">
                <a:solidFill>
                  <a:srgbClr val="0B05FF"/>
                </a:solidFill>
                <a:sym typeface="Wingdings" charset="0"/>
              </a:rPr>
              <a:t>P-</a:t>
            </a:r>
            <a:r>
              <a:rPr lang="en-US" sz="2000" dirty="0" err="1">
                <a:solidFill>
                  <a:srgbClr val="0B05FF"/>
                </a:solidFill>
                <a:sym typeface="Wingdings" charset="0"/>
              </a:rPr>
              <a:t>Beschriftung</a:t>
            </a:r>
            <a:endParaRPr lang="en-US" sz="2000" dirty="0">
              <a:solidFill>
                <a:srgbClr val="0B05FF"/>
              </a:solidFill>
              <a:sym typeface="Wingdings" charset="0"/>
            </a:endParaRPr>
          </a:p>
          <a:p>
            <a:pPr lvl="2">
              <a:defRPr/>
            </a:pPr>
            <a:r>
              <a:rPr lang="en-US" sz="2000" dirty="0" err="1">
                <a:sym typeface="Wingdings" charset="0"/>
              </a:rPr>
              <a:t>basiert</a:t>
            </a:r>
            <a:r>
              <a:rPr lang="en-US" sz="2000" dirty="0">
                <a:sym typeface="Wingdings" charset="0"/>
              </a:rPr>
              <a:t> auf XPRESS  </a:t>
            </a:r>
            <a:r>
              <a:rPr lang="en-US" sz="2000" dirty="0" err="1">
                <a:sym typeface="Wingdings" charset="0"/>
              </a:rPr>
              <a:t>eine</a:t>
            </a:r>
            <a:r>
              <a:rPr lang="en-US" sz="2000" dirty="0">
                <a:sym typeface="Wingdings" charset="0"/>
              </a:rPr>
              <a:t> XML </a:t>
            </a:r>
            <a:r>
              <a:rPr lang="en-US" sz="2000" dirty="0" err="1">
                <a:sym typeface="Wingdings" charset="0"/>
              </a:rPr>
              <a:t>Datenkompressionstechnik</a:t>
            </a:r>
            <a:r>
              <a:rPr lang="en-US" sz="2000" dirty="0">
                <a:sym typeface="Wingdings" charset="0"/>
              </a:rPr>
              <a:t>, die </a:t>
            </a:r>
            <a:r>
              <a:rPr lang="en-US" sz="2000" dirty="0" err="1">
                <a:sym typeface="Wingdings" charset="0"/>
              </a:rPr>
              <a:t>eine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arithmetische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Kodierung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für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Pfadbezeichner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verwendet</a:t>
            </a:r>
            <a:r>
              <a:rPr lang="en-US" sz="2000" dirty="0">
                <a:sym typeface="Wingdings" charset="0"/>
              </a:rPr>
              <a:t> </a:t>
            </a:r>
          </a:p>
          <a:p>
            <a:pPr lvl="1">
              <a:defRPr/>
            </a:pPr>
            <a:r>
              <a:rPr lang="en-US" sz="2000" dirty="0" err="1">
                <a:sym typeface="Wingdings" charset="0"/>
              </a:rPr>
              <a:t>Anfragebeantwortung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über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komprimierten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Dokumenten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unter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 err="1">
                <a:sym typeface="Wingdings" charset="0"/>
              </a:rPr>
              <a:t>Verwendung</a:t>
            </a:r>
            <a:r>
              <a:rPr lang="en-US" sz="2000" dirty="0">
                <a:sym typeface="Wingdings" charset="0"/>
              </a:rPr>
              <a:t> der D- und P-</a:t>
            </a:r>
            <a:r>
              <a:rPr lang="en-US" sz="2000" dirty="0" err="1">
                <a:sym typeface="Wingdings" charset="0"/>
              </a:rPr>
              <a:t>Beschriftungen</a:t>
            </a:r>
            <a:endParaRPr lang="en-US" sz="2000" dirty="0"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>
              <a:defRPr/>
            </a:pPr>
            <a:r>
              <a:rPr lang="de-DE" altLang="zh-CN">
                <a:ea typeface="SimSun" charset="0"/>
                <a:cs typeface="SimSun" charset="0"/>
              </a:rPr>
              <a:t>D-Beschriftung: Dynamische Intervallkodierung</a:t>
            </a:r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125538"/>
            <a:ext cx="3944938" cy="4684712"/>
          </a:xfrm>
        </p:spPr>
        <p:txBody>
          <a:bodyPr/>
          <a:lstStyle/>
          <a:p>
            <a:pPr>
              <a:defRPr/>
            </a:pPr>
            <a:r>
              <a:rPr lang="de-DE" altLang="zh-CN" sz="2600" dirty="0">
                <a:ea typeface="SimSun" charset="0"/>
                <a:cs typeface="SimSun" charset="0"/>
              </a:rPr>
              <a:t>Beschriftung </a:t>
            </a:r>
            <a:br>
              <a:rPr lang="de-DE" altLang="zh-CN" sz="2600" dirty="0">
                <a:ea typeface="SimSun" charset="0"/>
                <a:cs typeface="SimSun" charset="0"/>
              </a:rPr>
            </a:br>
            <a:r>
              <a:rPr lang="de-DE" altLang="zh-CN" sz="26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&lt;Start, Ende, Ebene&gt; </a:t>
            </a:r>
            <a:br>
              <a:rPr lang="de-DE" altLang="zh-CN" sz="2600" dirty="0">
                <a:ea typeface="SimSun" charset="0"/>
                <a:cs typeface="SimSun" charset="0"/>
              </a:rPr>
            </a:br>
            <a:r>
              <a:rPr lang="de-DE" altLang="zh-CN" sz="2600" dirty="0">
                <a:ea typeface="SimSun" charset="0"/>
                <a:cs typeface="SimSun" charset="0"/>
              </a:rPr>
              <a:t>kann verwendet werden, um Vorgänger-Nachfolger-Beziehungen in einem Baum zu entdecken</a:t>
            </a:r>
          </a:p>
        </p:txBody>
      </p:sp>
      <p:grpSp>
        <p:nvGrpSpPr>
          <p:cNvPr id="55299" name="Group 37"/>
          <p:cNvGrpSpPr>
            <a:grpSpLocks/>
          </p:cNvGrpSpPr>
          <p:nvPr/>
        </p:nvGrpSpPr>
        <p:grpSpPr bwMode="auto">
          <a:xfrm>
            <a:off x="274067" y="1124744"/>
            <a:ext cx="4216400" cy="4176712"/>
            <a:chOff x="288" y="1009"/>
            <a:chExt cx="2656" cy="2631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1344" y="1390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748" y="1764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17" y="100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books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417" y="137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6" y="179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921" y="179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573" y="1164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008" y="1554"/>
              <a:ext cx="572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1580" y="1554"/>
              <a:ext cx="484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091" y="225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1232" y="1973"/>
              <a:ext cx="888" cy="2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875" y="2247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1673" y="2459"/>
              <a:ext cx="448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481" y="270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978" y="2701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figure</a:t>
              </a: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2120" y="2876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881" y="3089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description</a:t>
              </a: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2120" y="2459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88" y="2002"/>
              <a:ext cx="7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0B05FF"/>
                  </a:solidFill>
                  <a:latin typeface="Times New Roman" charset="0"/>
                </a:rPr>
                <a:t>“The lord of the rings …”</a:t>
              </a: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912" y="2454"/>
              <a:ext cx="71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“Locating middle-earth”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1373" y="2913"/>
              <a:ext cx="60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“A hall fit for a king”</a:t>
              </a: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1824" y="3310"/>
              <a:ext cx="9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“King Theoden's </a:t>
              </a:r>
            </a:p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golden hall”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1646" y="1129"/>
              <a:ext cx="7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(1, 20000, 1)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1721" y="1426"/>
              <a:ext cx="7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Times New Roman" charset="0"/>
                </a:rPr>
                <a:t>(6, 1200, 2)</a:t>
              </a: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84" y="1654"/>
              <a:ext cx="5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(10,80,3)</a:t>
              </a: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2181" y="1695"/>
              <a:ext cx="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(81, 250,3)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2572" y="2556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2578" y="174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2524" y="103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120" y="1981"/>
              <a:ext cx="0" cy="2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2198" y="2161"/>
              <a:ext cx="7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(100, 200,4)</a:t>
              </a:r>
            </a:p>
          </p:txBody>
        </p:sp>
      </p:grpSp>
      <p:sp>
        <p:nvSpPr>
          <p:cNvPr id="55301" name="Rechteck 1"/>
          <p:cNvSpPr>
            <a:spLocks noChangeArrowheads="1"/>
          </p:cNvSpPr>
          <p:nvPr/>
        </p:nvSpPr>
        <p:spPr bwMode="auto">
          <a:xfrm>
            <a:off x="2483768" y="6381328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noProof="1">
                <a:solidFill>
                  <a:srgbClr val="0000FF"/>
                </a:solidFill>
              </a:rPr>
              <a:t>J. Celko. Trees, Databases and SQL. DBMS, 7(10):48–57, </a:t>
            </a:r>
            <a:r>
              <a:rPr lang="en-US" sz="1200" b="1" noProof="1">
                <a:solidFill>
                  <a:srgbClr val="FF0000"/>
                </a:solidFill>
              </a:rPr>
              <a:t>1994</a:t>
            </a:r>
            <a:endParaRPr lang="en-US" sz="1200" noProof="1">
              <a:solidFill>
                <a:srgbClr val="0000FF"/>
              </a:solidFill>
            </a:endParaRP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CABA5-1C8E-2049-8B2B-B08D9BE7D23D}" type="slidenum">
              <a:rPr lang="de-DE"/>
              <a:pPr>
                <a:defRPr/>
              </a:pPr>
              <a:t>38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2483768" y="57349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D. </a:t>
            </a:r>
            <a:r>
              <a:rPr lang="en-US" sz="1200" dirty="0" err="1">
                <a:solidFill>
                  <a:srgbClr val="0B05FF"/>
                </a:solidFill>
              </a:rPr>
              <a:t>DeHaan</a:t>
            </a:r>
            <a:r>
              <a:rPr lang="en-US" sz="1200" dirty="0">
                <a:solidFill>
                  <a:srgbClr val="0B05FF"/>
                </a:solidFill>
              </a:rPr>
              <a:t>, D. </a:t>
            </a:r>
            <a:r>
              <a:rPr lang="en-US" sz="1200" dirty="0" err="1">
                <a:solidFill>
                  <a:srgbClr val="0B05FF"/>
                </a:solidFill>
              </a:rPr>
              <a:t>Toman</a:t>
            </a:r>
            <a:r>
              <a:rPr lang="en-US" sz="1200" dirty="0">
                <a:solidFill>
                  <a:srgbClr val="0B05FF"/>
                </a:solidFill>
              </a:rPr>
              <a:t>, M. </a:t>
            </a:r>
            <a:r>
              <a:rPr lang="en-US" sz="1200" dirty="0" err="1">
                <a:solidFill>
                  <a:srgbClr val="0B05FF"/>
                </a:solidFill>
              </a:rPr>
              <a:t>Consens</a:t>
            </a:r>
            <a:r>
              <a:rPr lang="en-US" sz="1200" dirty="0">
                <a:solidFill>
                  <a:srgbClr val="0B05FF"/>
                </a:solidFill>
              </a:rPr>
              <a:t>, and M.T. </a:t>
            </a:r>
            <a:r>
              <a:rPr lang="en-US" sz="1200" dirty="0" err="1">
                <a:solidFill>
                  <a:srgbClr val="0B05FF"/>
                </a:solidFill>
              </a:rPr>
              <a:t>Ozsu</a:t>
            </a:r>
            <a:r>
              <a:rPr lang="en-US" sz="1200" dirty="0">
                <a:solidFill>
                  <a:srgbClr val="0B05FF"/>
                </a:solidFill>
              </a:rPr>
              <a:t>. A comprehensive XQuery to SQL translation using dynamic interval encoding. In Proceedings of SIGMOD,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2094285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195388"/>
            <a:ext cx="8857555" cy="5257800"/>
          </a:xfrm>
        </p:spPr>
        <p:txBody>
          <a:bodyPr/>
          <a:lstStyle/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Intervalle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zur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Nachfolgeranzeige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: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&lt;Start,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Ende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Ebene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</a:p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Tripel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wird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für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jeden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XML-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vergeben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(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≤ 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)</a:t>
            </a: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m.d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Kind von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+1 = m.d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</a:p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Verwendung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mit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Tag-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basierter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SQL-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Tabellen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-</a:t>
            </a:r>
            <a:br>
              <a:rPr lang="en-US" altLang="zh-CN" dirty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repräsentation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51454"/>
              </p:ext>
            </p:extLst>
          </p:nvPr>
        </p:nvGraphicFramePr>
        <p:xfrm>
          <a:off x="3312416" y="3893994"/>
          <a:ext cx="457200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33" name="VISIO" r:id="rId3" imgW="3632200" imgH="2120900" progId="Visio.Drawing.6">
                  <p:embed/>
                </p:oleObj>
              </mc:Choice>
              <mc:Fallback>
                <p:oleObj name="VISIO" r:id="rId3" imgW="3632200" imgH="21209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416" y="3893994"/>
                        <a:ext cx="457200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9370-2ECD-F143-B777-53C147C0886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5364" name="Bild 4" descr="xml_at_wo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223963"/>
            <a:ext cx="91868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66" name="Rechteck 6"/>
          <p:cNvSpPr>
            <a:spLocks noChangeArrowheads="1"/>
          </p:cNvSpPr>
          <p:nvPr/>
        </p:nvSpPr>
        <p:spPr bwMode="auto">
          <a:xfrm>
            <a:off x="899592" y="4725144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 err="1"/>
              <a:t>Acknowledgment</a:t>
            </a:r>
            <a:r>
              <a:rPr lang="de-DE" dirty="0"/>
              <a:t>: </a:t>
            </a:r>
            <a:r>
              <a:rPr lang="de-DE" dirty="0" err="1"/>
              <a:t>XPath</a:t>
            </a:r>
            <a:r>
              <a:rPr lang="de-DE" dirty="0"/>
              <a:t>-Präsentationen basieren auf Darstellungen von Dan </a:t>
            </a:r>
            <a:r>
              <a:rPr lang="de-DE" dirty="0" err="1"/>
              <a:t>Suciu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Univ. Washington</a:t>
            </a:r>
          </a:p>
          <a:p>
            <a:r>
              <a:rPr lang="de-DE" dirty="0">
                <a:hlinkClick r:id="rId3"/>
              </a:rPr>
              <a:t>http://www.cs.washington.edu/homes/suciu/COURSES/590DS</a:t>
            </a:r>
            <a:endParaRPr lang="de-D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9150"/>
            <a:ext cx="5884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AA4CCD2-A671-4C4A-A803-1BC8A203DCF4}" type="slidenum">
              <a:rPr lang="en-US" altLang="zh-TW" sz="1400">
                <a:latin typeface="+mn-lt"/>
              </a:rPr>
              <a:pPr eaLnBrk="1" hangingPunct="1">
                <a:defRPr/>
              </a:pPr>
              <a:t>40</a:t>
            </a:fld>
            <a:endParaRPr lang="en-US" altLang="zh-TW" sz="1400"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+mn-lt"/>
                <a:ea typeface="ＭＳ Ｐゴシック" charset="0"/>
              </a:rPr>
              <a:t>XB-Tree: </a:t>
            </a:r>
            <a:r>
              <a:rPr lang="en-US" altLang="zh-TW" dirty="0" err="1">
                <a:latin typeface="+mn-lt"/>
                <a:ea typeface="ＭＳ Ｐゴシック" charset="0"/>
              </a:rPr>
              <a:t>Nachfolger</a:t>
            </a:r>
            <a:r>
              <a:rPr lang="en-US" altLang="zh-TW" dirty="0">
                <a:latin typeface="+mn-lt"/>
                <a:ea typeface="ＭＳ Ｐゴシック" charset="0"/>
              </a:rPr>
              <a:t> und </a:t>
            </a:r>
            <a:r>
              <a:rPr lang="en-US" altLang="zh-TW" dirty="0" err="1">
                <a:latin typeface="+mn-lt"/>
                <a:ea typeface="ＭＳ Ｐゴシック" charset="0"/>
              </a:rPr>
              <a:t>Vorgängernavigation</a:t>
            </a:r>
            <a:endParaRPr lang="en-US" altLang="zh-TW" dirty="0">
              <a:latin typeface="+mn-lt"/>
              <a:ea typeface="ＭＳ Ｐゴシック" charset="0"/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341438"/>
            <a:ext cx="73787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dirty="0">
                <a:ea typeface="ＭＳ Ｐゴシック" charset="0"/>
              </a:rPr>
              <a:t>Verwendung von Indexen zur Effizienzsteigerung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dirty="0">
                <a:ea typeface="ＭＳ Ｐゴシック" charset="0"/>
              </a:rPr>
              <a:t>XB-Bäume sind wie B-Bäume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dirty="0">
                <a:ea typeface="ＭＳ Ｐゴシック" charset="0"/>
              </a:rPr>
              <a:t>Interne Knoten haben die Form [L:R], sortiert nach 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dirty="0">
                <a:ea typeface="ＭＳ Ｐゴシック" charset="0"/>
              </a:rPr>
              <a:t>Eltern-Intervall enthält Kinder-Intervalle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5724525" y="4438650"/>
            <a:ext cx="287338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084888" y="4510088"/>
            <a:ext cx="285750" cy="12239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364163" y="3575050"/>
            <a:ext cx="719137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867400" y="3575050"/>
            <a:ext cx="187325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219700" y="3286125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(     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867400" y="41497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(     )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292725" y="2638425"/>
            <a:ext cx="3529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(10,45) </a:t>
            </a:r>
            <a:r>
              <a:rPr lang="en-US" altLang="zh-TW" sz="2000" b="1" dirty="0" err="1">
                <a:solidFill>
                  <a:srgbClr val="008000"/>
                </a:solidFill>
                <a:latin typeface="+mn-lt"/>
              </a:rPr>
              <a:t>Finde</a:t>
            </a: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TW" sz="2000" b="1" dirty="0" err="1">
                <a:solidFill>
                  <a:srgbClr val="008000"/>
                </a:solidFill>
                <a:latin typeface="+mn-lt"/>
              </a:rPr>
              <a:t>Vorgänger</a:t>
            </a:r>
            <a:endParaRPr lang="en-US" altLang="zh-TW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5292725" y="2998788"/>
            <a:ext cx="287338" cy="3603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3851275" y="3575050"/>
            <a:ext cx="1152525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3348038" y="4438650"/>
            <a:ext cx="360362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2916238" y="5157788"/>
            <a:ext cx="792162" cy="217487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2916238" y="5375275"/>
            <a:ext cx="792162" cy="215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4211638" y="5157788"/>
            <a:ext cx="792162" cy="288925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580063" y="2847975"/>
            <a:ext cx="3529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(</a:t>
            </a:r>
            <a:r>
              <a:rPr lang="en-US" altLang="zh-TW" sz="2000" b="1" dirty="0">
                <a:solidFill>
                  <a:srgbClr val="FF9933"/>
                </a:solidFill>
                <a:latin typeface="+mn-lt"/>
              </a:rPr>
              <a:t>10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,45) </a:t>
            </a:r>
            <a:r>
              <a:rPr lang="en-US" altLang="zh-TW" sz="2000" b="1" dirty="0" err="1">
                <a:solidFill>
                  <a:srgbClr val="800080"/>
                </a:solidFill>
                <a:latin typeface="+mn-lt"/>
              </a:rPr>
              <a:t>Finde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 </a:t>
            </a:r>
            <a:r>
              <a:rPr lang="en-US" altLang="zh-TW" sz="2000" b="1" dirty="0" err="1">
                <a:solidFill>
                  <a:srgbClr val="800080"/>
                </a:solidFill>
                <a:latin typeface="+mn-lt"/>
              </a:rPr>
              <a:t>Nachfolger</a:t>
            </a:r>
            <a:endParaRPr lang="en-US" altLang="zh-TW" sz="2000" b="1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5292725" y="3141663"/>
            <a:ext cx="647700" cy="21590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4500563" y="3502025"/>
            <a:ext cx="792162" cy="720725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643438" y="4365625"/>
            <a:ext cx="215900" cy="10096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5508625" y="51577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5508625" y="53736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4284663" y="5373688"/>
            <a:ext cx="719137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73388"/>
            <a:ext cx="2483546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8"/>
          <p:cNvSpPr txBox="1">
            <a:spLocks noChangeArrowheads="1"/>
          </p:cNvSpPr>
          <p:nvPr/>
        </p:nvSpPr>
        <p:spPr bwMode="auto">
          <a:xfrm>
            <a:off x="2124075" y="6207125"/>
            <a:ext cx="4456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Vergleiche hierzu: An Evaluation of XML Indexes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</a:p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H. Li. M.L. Lee. W. Hsu. </a:t>
            </a:r>
            <a:r>
              <a:rPr lang="de-DE" sz="1200" dirty="0" err="1">
                <a:solidFill>
                  <a:srgbClr val="0000FF"/>
                </a:solidFill>
              </a:rPr>
              <a:t>Ch</a:t>
            </a:r>
            <a:r>
              <a:rPr lang="de-DE" sz="1200" dirty="0">
                <a:solidFill>
                  <a:srgbClr val="0000FF"/>
                </a:solidFill>
              </a:rPr>
              <a:t>. Chen, </a:t>
            </a:r>
            <a:r>
              <a:rPr lang="da-DK" sz="1200" dirty="0" err="1">
                <a:solidFill>
                  <a:srgbClr val="0000FF"/>
                </a:solidFill>
              </a:rPr>
              <a:t>SIGMODRecord</a:t>
            </a:r>
            <a:r>
              <a:rPr lang="da-DK" sz="1200" dirty="0">
                <a:solidFill>
                  <a:srgbClr val="0000FF"/>
                </a:solidFill>
              </a:rPr>
              <a:t>, 33(3), Sept. </a:t>
            </a:r>
            <a:r>
              <a:rPr lang="da-DK" sz="1200" b="1" dirty="0">
                <a:solidFill>
                  <a:srgbClr val="FF0000"/>
                </a:solidFill>
              </a:rPr>
              <a:t>2004</a:t>
            </a:r>
            <a:endParaRPr lang="da-DK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53" grpId="0" animBg="1"/>
      <p:bldP spid="57354" grpId="0"/>
      <p:bldP spid="57355" grpId="0"/>
      <p:bldP spid="57356" grpId="0"/>
      <p:bldP spid="57356" grpId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59" grpId="1" animBg="1"/>
      <p:bldP spid="57360" grpId="0" animBg="1"/>
      <p:bldP spid="57360" grpId="1" animBg="1"/>
      <p:bldP spid="57361" grpId="0" animBg="1"/>
      <p:bldP spid="57361" grpId="1" animBg="1"/>
      <p:bldP spid="57362" grpId="0" animBg="1"/>
      <p:bldP spid="57362" grpId="1" animBg="1"/>
      <p:bldP spid="57364" grpId="0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Zugriff über B-Baum: </a:t>
            </a:r>
            <a:r>
              <a:rPr lang="de-DE" dirty="0" err="1"/>
              <a:t>Clustered</a:t>
            </a:r>
            <a:r>
              <a:rPr lang="de-DE" dirty="0"/>
              <a:t> Index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/>
              <a:t>Blattknoten sind normalerweise nicht in sequentieller Reihenfolge auf der Festplatte gespeichert</a:t>
            </a:r>
          </a:p>
          <a:p>
            <a:pPr>
              <a:defRPr/>
            </a:pPr>
            <a:r>
              <a:rPr lang="de-DE" sz="2800" dirty="0"/>
              <a:t>Dieses muss explizit angefordert werden </a:t>
            </a:r>
            <a:br>
              <a:rPr lang="de-DE" sz="2800" dirty="0"/>
            </a:br>
            <a:r>
              <a:rPr lang="de-DE" sz="2800" dirty="0"/>
              <a:t>(</a:t>
            </a:r>
            <a:r>
              <a:rPr lang="de-DE" sz="2800" dirty="0">
                <a:sym typeface="Wingdings"/>
              </a:rPr>
              <a:t> </a:t>
            </a:r>
            <a:r>
              <a:rPr lang="de-DE" sz="2800" dirty="0" err="1">
                <a:sym typeface="Wingdings"/>
              </a:rPr>
              <a:t>clustered</a:t>
            </a:r>
            <a:r>
              <a:rPr lang="de-DE" sz="2800" dirty="0">
                <a:sym typeface="Wingdings"/>
              </a:rPr>
              <a:t> </a:t>
            </a:r>
            <a:r>
              <a:rPr lang="de-DE" sz="2800" dirty="0" err="1">
                <a:sym typeface="Wingdings"/>
              </a:rPr>
              <a:t>index</a:t>
            </a:r>
            <a:r>
              <a:rPr lang="de-DE" sz="2800" dirty="0">
                <a:sym typeface="Wingdings"/>
              </a:rPr>
              <a:t>)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267744" y="5374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  <a:latin typeface="+mn-lt"/>
              </a:rPr>
              <a:t>Ning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Zhang,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Varun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Kacholia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&amp; M. Tamer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Özsu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A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Succinct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Physical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Storage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Scheme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for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Efficient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Evaluation of Path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Queries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in XML. In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Proc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ICDE,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pages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54–63, </a:t>
            </a:r>
            <a:r>
              <a:rPr lang="de-DE" sz="1200" b="1" dirty="0">
                <a:solidFill>
                  <a:srgbClr val="FF0000"/>
                </a:solidFill>
                <a:latin typeface="+mn-lt"/>
              </a:rPr>
              <a:t>2004</a:t>
            </a:r>
            <a:endParaRPr lang="de-DE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Bayer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M. </a:t>
            </a:r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Organization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Maintenance of Large </a:t>
            </a:r>
            <a:r>
              <a:rPr lang="de-DE" sz="1200" dirty="0" err="1">
                <a:solidFill>
                  <a:srgbClr val="0000FF"/>
                </a:solidFill>
              </a:rPr>
              <a:t>Ordered</a:t>
            </a:r>
            <a:r>
              <a:rPr lang="de-DE" sz="1200" dirty="0">
                <a:solidFill>
                  <a:srgbClr val="0000FF"/>
                </a:solidFill>
              </a:rPr>
              <a:t> Indexes,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, vol. 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52416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Beispieldokument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D999-2729-9E45-82EC-994F90C0363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87043" name="Rechteck 5"/>
          <p:cNvSpPr>
            <a:spLocks noChangeArrowheads="1"/>
          </p:cNvSpPr>
          <p:nvPr/>
        </p:nvSpPr>
        <p:spPr bwMode="auto">
          <a:xfrm>
            <a:off x="827088" y="1196975"/>
            <a:ext cx="7489825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proteinDatabase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proteinEntry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&lt;protein&gt;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&lt;Name&gt; </a:t>
            </a:r>
            <a:r>
              <a:rPr lang="en-US" sz="1400" b="1" dirty="0">
                <a:latin typeface="Courier New" charset="0"/>
              </a:rPr>
              <a:t>cytochrome c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&lt;/name&gt;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&lt;classification&gt;</a:t>
            </a:r>
          </a:p>
          <a:p>
            <a:r>
              <a:rPr lang="en-US" sz="1400" b="1" dirty="0">
                <a:latin typeface="Courier New" charset="0"/>
              </a:rPr>
              <a:t>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&lt;superfamily&gt;</a:t>
            </a:r>
            <a:r>
              <a:rPr lang="en-US" sz="1400" b="1" dirty="0">
                <a:latin typeface="Courier New" charset="0"/>
              </a:rPr>
              <a:t>cytochrome c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&lt;/superfamily&gt;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&lt;/classification&gt;</a:t>
            </a:r>
            <a:r>
              <a:rPr lang="en-US" sz="1400" b="1" dirty="0">
                <a:latin typeface="Courier New" charset="0"/>
              </a:rPr>
              <a:t>…</a:t>
            </a:r>
          </a:p>
          <a:p>
            <a:r>
              <a:rPr lang="en-US" sz="1400" b="1" dirty="0">
                <a:latin typeface="Courier New" charset="0"/>
              </a:rPr>
              <a:t>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&lt;/protein&gt;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&lt;reference&gt;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refinfo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Courier New" charset="0"/>
              </a:rPr>
              <a:t>title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=</a:t>
            </a:r>
            <a:r>
              <a:rPr lang="en-US" sz="1400" b="1" dirty="0">
                <a:latin typeface="Courier New" charset="0"/>
              </a:rPr>
              <a:t>“The human somatic cytochrome c gene”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&lt;authors&gt;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       &lt;author&gt;</a:t>
            </a:r>
            <a:r>
              <a:rPr lang="en-US" sz="1400" b="1" dirty="0">
                <a:latin typeface="Courier New" charset="0"/>
              </a:rPr>
              <a:t>Evans, M.J.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&lt;/author&gt;</a:t>
            </a:r>
            <a:r>
              <a:rPr lang="en-US" sz="1400" b="1" dirty="0">
                <a:latin typeface="Courier New" charset="0"/>
              </a:rPr>
              <a:t>…</a:t>
            </a:r>
          </a:p>
          <a:p>
            <a:r>
              <a:rPr lang="en-US" sz="1400" b="1" dirty="0">
                <a:latin typeface="Courier New" charset="0"/>
              </a:rPr>
              <a:t> 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&lt;/authors&gt;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    &lt;year&gt;</a:t>
            </a:r>
            <a:r>
              <a:rPr lang="en-US" sz="1400" b="1" dirty="0">
                <a:latin typeface="Courier New" charset="0"/>
              </a:rPr>
              <a:t>2001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&lt;/year&gt;</a:t>
            </a:r>
          </a:p>
          <a:p>
            <a:r>
              <a:rPr lang="en-US" sz="1400" b="1" dirty="0">
                <a:latin typeface="Courier New" charset="0"/>
              </a:rPr>
              <a:t>	     …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refinfo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…</a:t>
            </a:r>
          </a:p>
          <a:p>
            <a:r>
              <a:rPr lang="en-US" sz="1400" b="1" dirty="0">
                <a:latin typeface="Courier New" charset="0"/>
              </a:rPr>
              <a:t>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&lt;/reference&gt;</a:t>
            </a:r>
          </a:p>
          <a:p>
            <a:r>
              <a:rPr lang="en-US" sz="1400" b="1" dirty="0">
                <a:latin typeface="Courier New" charset="0"/>
              </a:rPr>
              <a:t>      …</a:t>
            </a:r>
          </a:p>
          <a:p>
            <a:r>
              <a:rPr lang="en-US" sz="1400" b="1" dirty="0">
                <a:latin typeface="Courier New" charset="0"/>
              </a:rPr>
              <a:t>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proteinEntry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…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proteinDatabase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42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flipH="1">
            <a:off x="4067947" y="2555905"/>
            <a:ext cx="4062181" cy="632664"/>
            <a:chOff x="6894216" y="2735911"/>
            <a:chExt cx="703460" cy="542866"/>
          </a:xfrm>
        </p:grpSpPr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H="1">
              <a:off x="6894216" y="2735911"/>
              <a:ext cx="703460" cy="542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H="1">
              <a:off x="7144759" y="2756119"/>
              <a:ext cx="450850" cy="514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>
              <a:defRPr/>
            </a:pPr>
            <a:r>
              <a:rPr lang="de-DE" dirty="0"/>
              <a:t>Graphische Darstellung eines kleinen Teils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C65D1-186F-6A4A-9120-D780C20789B3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grpSp>
        <p:nvGrpSpPr>
          <p:cNvPr id="88067" name="Gruppierung 42"/>
          <p:cNvGrpSpPr>
            <a:grpSpLocks/>
          </p:cNvGrpSpPr>
          <p:nvPr/>
        </p:nvGrpSpPr>
        <p:grpSpPr bwMode="auto">
          <a:xfrm>
            <a:off x="1718320" y="1989138"/>
            <a:ext cx="4917430" cy="3417332"/>
            <a:chOff x="-116830" y="1752600"/>
            <a:chExt cx="4917430" cy="3417332"/>
          </a:xfrm>
        </p:grpSpPr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2514600" y="1981200"/>
              <a:ext cx="2286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B05FF"/>
                  </a:solidFill>
                  <a:ea typeface="SimSun" charset="0"/>
                  <a:cs typeface="SimSun" charset="0"/>
                </a:rPr>
                <a:t>proteinDatabase</a:t>
              </a:r>
              <a:endParaRPr lang="en-CA">
                <a:solidFill>
                  <a:srgbClr val="0B05FF"/>
                </a:solidFill>
              </a:endParaRPr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2304802" y="2688406"/>
              <a:ext cx="2286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B05FF"/>
                  </a:solidFill>
                  <a:ea typeface="SimSun" charset="0"/>
                  <a:cs typeface="SimSun" charset="0"/>
                </a:rPr>
                <a:t>proteinEntry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192162" y="3815382"/>
              <a:ext cx="1752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superfamily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595688" y="4424362"/>
              <a:ext cx="990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year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3389858" y="4776787"/>
              <a:ext cx="1219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 “</a:t>
              </a:r>
              <a:r>
                <a:rPr lang="zh-CN" altLang="en-US" dirty="0">
                  <a:ea typeface="SimSun" charset="0"/>
                  <a:cs typeface="SimSun" charset="0"/>
                </a:rPr>
                <a:t>2001</a:t>
              </a:r>
              <a:r>
                <a:rPr lang="de-DE" altLang="zh-CN" dirty="0">
                  <a:ea typeface="SimSun" charset="0"/>
                  <a:cs typeface="SimSun" charset="0"/>
                </a:rPr>
                <a:t>“</a:t>
              </a:r>
              <a:endParaRPr lang="en-CA" dirty="0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224088" y="1752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147888" y="2209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224088" y="2362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147888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8079" name="Group 26"/>
            <p:cNvGrpSpPr>
              <a:grpSpLocks/>
            </p:cNvGrpSpPr>
            <p:nvPr/>
          </p:nvGrpSpPr>
          <p:grpSpPr bwMode="auto">
            <a:xfrm>
              <a:off x="1538288" y="2943225"/>
              <a:ext cx="657225" cy="561975"/>
              <a:chOff x="1056" y="1854"/>
              <a:chExt cx="414" cy="354"/>
            </a:xfrm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0" name="Group 30"/>
            <p:cNvGrpSpPr>
              <a:grpSpLocks/>
            </p:cNvGrpSpPr>
            <p:nvPr/>
          </p:nvGrpSpPr>
          <p:grpSpPr bwMode="auto">
            <a:xfrm>
              <a:off x="2300288" y="2957513"/>
              <a:ext cx="576262" cy="600075"/>
              <a:chOff x="1536" y="1863"/>
              <a:chExt cx="363" cy="378"/>
            </a:xfrm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1" name="Group 19"/>
            <p:cNvGrpSpPr>
              <a:grpSpLocks/>
            </p:cNvGrpSpPr>
            <p:nvPr/>
          </p:nvGrpSpPr>
          <p:grpSpPr bwMode="auto">
            <a:xfrm>
              <a:off x="1538288" y="3505200"/>
              <a:ext cx="152400" cy="609600"/>
              <a:chOff x="1056" y="2208"/>
              <a:chExt cx="96" cy="384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2" name="Group 20"/>
            <p:cNvGrpSpPr>
              <a:grpSpLocks/>
            </p:cNvGrpSpPr>
            <p:nvPr/>
          </p:nvGrpSpPr>
          <p:grpSpPr bwMode="auto">
            <a:xfrm>
              <a:off x="2728913" y="3548063"/>
              <a:ext cx="152400" cy="609600"/>
              <a:chOff x="1056" y="2208"/>
              <a:chExt cx="96" cy="384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3" name="Group 27"/>
            <p:cNvGrpSpPr>
              <a:grpSpLocks/>
            </p:cNvGrpSpPr>
            <p:nvPr/>
          </p:nvGrpSpPr>
          <p:grpSpPr bwMode="auto">
            <a:xfrm>
              <a:off x="2133600" y="4129088"/>
              <a:ext cx="657225" cy="561975"/>
              <a:chOff x="1056" y="1854"/>
              <a:chExt cx="414" cy="354"/>
            </a:xfrm>
          </p:grpSpPr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8" name="Oval 2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4" name="Group 31"/>
            <p:cNvGrpSpPr>
              <a:grpSpLocks/>
            </p:cNvGrpSpPr>
            <p:nvPr/>
          </p:nvGrpSpPr>
          <p:grpSpPr bwMode="auto">
            <a:xfrm>
              <a:off x="2833688" y="4124325"/>
              <a:ext cx="576262" cy="600075"/>
              <a:chOff x="1536" y="1863"/>
              <a:chExt cx="363" cy="378"/>
            </a:xfrm>
          </p:grpSpPr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800350" y="4171950"/>
              <a:ext cx="7938" cy="820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2909888" y="3200400"/>
              <a:ext cx="1447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B05FF"/>
                  </a:solidFill>
                  <a:ea typeface="SimSun" charset="0"/>
                  <a:cs typeface="SimSun" charset="0"/>
                </a:rPr>
                <a:t>reference</a:t>
              </a:r>
              <a:endParaRPr lang="en-CA">
                <a:solidFill>
                  <a:srgbClr val="0B05FF"/>
                </a:solidFill>
              </a:endParaRPr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609600" y="2971800"/>
              <a:ext cx="1143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protein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909888" y="3886200"/>
              <a:ext cx="1447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>
                  <a:solidFill>
                    <a:srgbClr val="0B05FF"/>
                  </a:solidFill>
                  <a:ea typeface="SimSun" charset="0"/>
                  <a:cs typeface="SimSun" charset="0"/>
                </a:rPr>
                <a:t>refinfo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-116830" y="4175422"/>
              <a:ext cx="213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“ cytochrome c”</a:t>
              </a:r>
              <a:endParaRPr lang="en-CA" dirty="0"/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1309688" y="44196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author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1905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“ Evans, M.J.”</a:t>
              </a:r>
              <a:endParaRPr lang="en-CA" dirty="0"/>
            </a:p>
          </p:txBody>
        </p:sp>
        <p:sp>
          <p:nvSpPr>
            <p:cNvPr id="42" name="Text Box 60"/>
            <p:cNvSpPr txBox="1">
              <a:spLocks noChangeArrowheads="1"/>
            </p:cNvSpPr>
            <p:nvPr/>
          </p:nvSpPr>
          <p:spPr bwMode="auto">
            <a:xfrm>
              <a:off x="2757488" y="4704630"/>
              <a:ext cx="609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>
                  <a:solidFill>
                    <a:srgbClr val="00B050"/>
                  </a:solidFill>
                  <a:ea typeface="SimSun" charset="0"/>
                  <a:cs typeface="SimSun" charset="0"/>
                </a:rPr>
                <a:t>@title</a:t>
              </a:r>
              <a:endParaRPr lang="en-CA" sz="1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4" name="Oval 33"/>
          <p:cNvSpPr>
            <a:spLocks noChangeArrowheads="1"/>
          </p:cNvSpPr>
          <p:nvPr/>
        </p:nvSpPr>
        <p:spPr bwMode="auto">
          <a:xfrm>
            <a:off x="4564063" y="5221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962400" y="550703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“</a:t>
            </a:r>
            <a:r>
              <a:rPr lang="de-DE" altLang="zh-CN" dirty="0">
                <a:ea typeface="SimSun" charset="0"/>
                <a:cs typeface="SimSun" charset="0"/>
              </a:rPr>
              <a:t> The human...</a:t>
            </a:r>
            <a:r>
              <a:rPr lang="en-US" altLang="zh-CN" dirty="0">
                <a:ea typeface="SimSun" charset="0"/>
                <a:cs typeface="SimSun" charset="0"/>
              </a:rPr>
              <a:t> ”</a:t>
            </a:r>
            <a:endParaRPr lang="en-CA" dirty="0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H="1">
            <a:off x="3292476" y="2564904"/>
            <a:ext cx="703460" cy="542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H="1">
            <a:off x="3587750" y="2585112"/>
            <a:ext cx="450850" cy="514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10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>
                <a:ea typeface="SimSun" charset="0"/>
                <a:cs typeface="SimSun" charset="0"/>
              </a:rPr>
              <a:t>Beispiel</a:t>
            </a: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grpSp>
        <p:nvGrpSpPr>
          <p:cNvPr id="393279" name="Group 63"/>
          <p:cNvGrpSpPr>
            <a:grpSpLocks/>
          </p:cNvGrpSpPr>
          <p:nvPr/>
        </p:nvGrpSpPr>
        <p:grpSpPr bwMode="auto">
          <a:xfrm>
            <a:off x="4191000" y="1371600"/>
            <a:ext cx="4800600" cy="914400"/>
            <a:chOff x="2640" y="864"/>
            <a:chExt cx="3024" cy="576"/>
          </a:xfrm>
        </p:grpSpPr>
        <p:sp>
          <p:nvSpPr>
            <p:cNvPr id="393267" name="Text Box 51"/>
            <p:cNvSpPr txBox="1">
              <a:spLocks noChangeArrowheads="1"/>
            </p:cNvSpPr>
            <p:nvPr/>
          </p:nvSpPr>
          <p:spPr bwMode="auto">
            <a:xfrm>
              <a:off x="2640" y="864"/>
              <a:ext cx="30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>
                  <a:ea typeface="SimSun" charset="0"/>
                  <a:cs typeface="SimSun" charset="0"/>
                </a:rPr>
                <a:t>Anfrage</a:t>
              </a:r>
              <a:r>
                <a:rPr lang="en-US" altLang="zh-CN" dirty="0">
                  <a:ea typeface="SimSun" charset="0"/>
                  <a:cs typeface="SimSun" charset="0"/>
                </a:rPr>
                <a:t>: 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proteinDatabase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/@title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393268" name="Line 52"/>
            <p:cNvSpPr>
              <a:spLocks noChangeShapeType="1"/>
            </p:cNvSpPr>
            <p:nvPr/>
          </p:nvSpPr>
          <p:spPr bwMode="auto">
            <a:xfrm>
              <a:off x="3936" y="11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3281" name="Group 65"/>
          <p:cNvGrpSpPr>
            <a:grpSpLocks/>
          </p:cNvGrpSpPr>
          <p:nvPr/>
        </p:nvGrpSpPr>
        <p:grpSpPr bwMode="auto">
          <a:xfrm>
            <a:off x="4876800" y="3505200"/>
            <a:ext cx="3810000" cy="1320800"/>
            <a:chOff x="3072" y="2208"/>
            <a:chExt cx="2400" cy="832"/>
          </a:xfrm>
        </p:grpSpPr>
        <p:sp>
          <p:nvSpPr>
            <p:cNvPr id="393269" name="Text Box 53"/>
            <p:cNvSpPr txBox="1">
              <a:spLocks noChangeArrowheads="1"/>
            </p:cNvSpPr>
            <p:nvPr/>
          </p:nvSpPr>
          <p:spPr bwMode="auto">
            <a:xfrm>
              <a:off x="3072" y="2208"/>
              <a:ext cx="24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>
                  <a:ea typeface="SimSun" charset="0"/>
                  <a:cs typeface="SimSun" charset="0"/>
                </a:rPr>
                <a:t>Seien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zwei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Relationen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, die die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jeweiligen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repräsentieren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,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dann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D-join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ausführen</a:t>
              </a:r>
              <a:endParaRPr lang="en-CA" sz="1600" dirty="0"/>
            </a:p>
          </p:txBody>
        </p:sp>
        <p:sp>
          <p:nvSpPr>
            <p:cNvPr id="393271" name="Line 55"/>
            <p:cNvSpPr>
              <a:spLocks noChangeShapeType="1"/>
            </p:cNvSpPr>
            <p:nvPr/>
          </p:nvSpPr>
          <p:spPr bwMode="auto">
            <a:xfrm>
              <a:off x="3969" y="27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73" name="Text Box 57"/>
          <p:cNvSpPr txBox="1">
            <a:spLocks noChangeArrowheads="1"/>
          </p:cNvSpPr>
          <p:nvPr/>
        </p:nvSpPr>
        <p:spPr bwMode="auto">
          <a:xfrm>
            <a:off x="5037039" y="5027760"/>
            <a:ext cx="391338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ea typeface="SimSun" charset="0"/>
                <a:cs typeface="SimSun" charset="0"/>
              </a:rPr>
              <a:t>select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refinfo.title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ea typeface="SimSun" charset="0"/>
                <a:cs typeface="SimSun" charset="0"/>
              </a:rPr>
              <a:t>from </a:t>
            </a:r>
            <a:r>
              <a:rPr lang="en-US" altLang="zh-CN" sz="1600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600" dirty="0">
                <a:ea typeface="SimSun" charset="0"/>
                <a:cs typeface="SimSun" charset="0"/>
              </a:rPr>
              <a:t> </a:t>
            </a:r>
            <a:r>
              <a:rPr lang="en-US" altLang="zh-CN" sz="1600" dirty="0" err="1">
                <a:ea typeface="SimSun" charset="0"/>
                <a:cs typeface="SimSun" charset="0"/>
              </a:rPr>
              <a:t>pDB</a:t>
            </a:r>
            <a:r>
              <a:rPr lang="en-US" altLang="zh-CN" sz="1600" dirty="0">
                <a:ea typeface="SimSun" charset="0"/>
                <a:cs typeface="SimSun" charset="0"/>
              </a:rPr>
              <a:t>,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ea typeface="SimSun" charset="0"/>
                <a:cs typeface="SimSun" charset="0"/>
              </a:rPr>
              <a:t>where </a:t>
            </a:r>
            <a:r>
              <a:rPr lang="en-US" altLang="zh-CN" sz="1600" dirty="0" err="1">
                <a:ea typeface="SimSun" charset="0"/>
                <a:cs typeface="SimSun" charset="0"/>
              </a:rPr>
              <a:t>pDB.start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refinfo.start</a:t>
            </a:r>
            <a:r>
              <a:rPr lang="en-US" altLang="zh-CN" sz="1600" dirty="0">
                <a:ea typeface="SimSun" charset="0"/>
                <a:cs typeface="SimSun" charset="0"/>
              </a:rPr>
              <a:t> and</a:t>
            </a:r>
            <a:br>
              <a:rPr lang="en-US" altLang="zh-CN" sz="1600" dirty="0">
                <a:ea typeface="SimSun" charset="0"/>
                <a:cs typeface="SimSun" charset="0"/>
              </a:rPr>
            </a:br>
            <a:r>
              <a:rPr lang="en-US" altLang="zh-CN" sz="1600" dirty="0">
                <a:ea typeface="SimSun" charset="0"/>
                <a:cs typeface="SimSun" charset="0"/>
              </a:rPr>
              <a:t>           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refinfo.end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pDB.end</a:t>
            </a:r>
            <a:endParaRPr lang="en-CA" sz="1600" dirty="0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grpSp>
        <p:nvGrpSpPr>
          <p:cNvPr id="393280" name="Group 64"/>
          <p:cNvGrpSpPr>
            <a:grpSpLocks/>
          </p:cNvGrpSpPr>
          <p:nvPr/>
        </p:nvGrpSpPr>
        <p:grpSpPr bwMode="auto">
          <a:xfrm>
            <a:off x="4876800" y="2286000"/>
            <a:ext cx="3810000" cy="1143000"/>
            <a:chOff x="3072" y="1440"/>
            <a:chExt cx="2400" cy="720"/>
          </a:xfrm>
        </p:grpSpPr>
        <p:sp>
          <p:nvSpPr>
            <p:cNvPr id="393277" name="Text Box 61"/>
            <p:cNvSpPr txBox="1">
              <a:spLocks noChangeArrowheads="1"/>
            </p:cNvSpPr>
            <p:nvPr/>
          </p:nvSpPr>
          <p:spPr bwMode="auto">
            <a:xfrm>
              <a:off x="3072" y="1440"/>
              <a:ext cx="24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>
                  <a:ea typeface="SimSun" charset="0"/>
                  <a:cs typeface="SimSun" charset="0"/>
                </a:rPr>
                <a:t>Suche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alle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br>
                <a:rPr lang="en-US" altLang="zh-CN" sz="1600" dirty="0">
                  <a:ea typeface="SimSun" charset="0"/>
                  <a:cs typeface="SimSun" charset="0"/>
                </a:rPr>
              </a:br>
              <a:r>
                <a:rPr lang="en-US" altLang="zh-CN" sz="16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endParaRPr lang="en-CA" sz="1600" dirty="0"/>
            </a:p>
          </p:txBody>
        </p:sp>
        <p:sp>
          <p:nvSpPr>
            <p:cNvPr id="393278" name="Line 62"/>
            <p:cNvSpPr>
              <a:spLocks noChangeShapeType="1"/>
            </p:cNvSpPr>
            <p:nvPr/>
          </p:nvSpPr>
          <p:spPr bwMode="auto">
            <a:xfrm>
              <a:off x="3936" y="182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de-DE" altLang="zh-CN" dirty="0">
                <a:ea typeface="SimSun" charset="0"/>
                <a:cs typeface="SimSun" charset="0"/>
              </a:rPr>
              <a:t>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The 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1331640" y="12687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XML-Dokument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524125" y="4815084"/>
            <a:ext cx="226988" cy="7011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33600" y="5589240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Ergebnis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3" grpId="0" autoUpdateAnimBg="0"/>
      <p:bldP spid="5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19200"/>
            <a:ext cx="8136904" cy="4876800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Kind-Navigation </a:t>
            </a:r>
            <a:r>
              <a:rPr lang="en-US" altLang="zh-CN" sz="2800" dirty="0" err="1">
                <a:ea typeface="SimSun" charset="0"/>
                <a:cs typeface="SimSun" charset="0"/>
              </a:rPr>
              <a:t>sollte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ebenfalls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effizient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implementiert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werden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Beispiel</a:t>
            </a:r>
            <a:r>
              <a:rPr lang="en-US" altLang="zh-CN" dirty="0">
                <a:ea typeface="SimSun" charset="0"/>
                <a:cs typeface="SimSun" charset="0"/>
              </a:rPr>
              <a:t>  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Bisher</a:t>
            </a:r>
            <a:r>
              <a:rPr lang="en-US" altLang="zh-CN" sz="2800" dirty="0">
                <a:ea typeface="SimSun" charset="0"/>
                <a:cs typeface="SimSun" charset="0"/>
              </a:rPr>
              <a:t>: 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Extrem</a:t>
            </a:r>
            <a:r>
              <a:rPr lang="en-US" altLang="zh-CN" sz="2800" dirty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viele</a:t>
            </a:r>
            <a:r>
              <a:rPr lang="en-US" altLang="zh-CN" sz="2800" dirty="0">
                <a:solidFill>
                  <a:srgbClr val="FF0000"/>
                </a:solidFill>
                <a:ea typeface="SimSun" charset="0"/>
                <a:cs typeface="SimSun" charset="0"/>
              </a:rPr>
              <a:t> Joins 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bei</a:t>
            </a:r>
            <a:r>
              <a:rPr lang="en-US" altLang="zh-CN" sz="2800" dirty="0">
                <a:solidFill>
                  <a:srgbClr val="FF0000"/>
                </a:solidFill>
                <a:ea typeface="SimSun" charset="0"/>
                <a:cs typeface="SimSun" charset="0"/>
              </a:rPr>
              <a:t> naiver SQL-</a:t>
            </a:r>
            <a:r>
              <a:rPr lang="en-US" altLang="zh-CN" sz="2800" dirty="0" err="1">
                <a:solidFill>
                  <a:srgbClr val="FF0000"/>
                </a:solidFill>
                <a:ea typeface="SimSun" charset="0"/>
                <a:cs typeface="SimSun" charset="0"/>
              </a:rPr>
              <a:t>Codierung</a:t>
            </a:r>
            <a:endParaRPr lang="en-US" altLang="zh-CN" sz="2800" dirty="0">
              <a:solidFill>
                <a:srgbClr val="FF0000"/>
              </a:solidFill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Aufgabe</a:t>
            </a:r>
            <a:r>
              <a:rPr lang="en-US" altLang="zh-CN" sz="2800" dirty="0">
                <a:ea typeface="SimSun" charset="0"/>
                <a:cs typeface="SimSun" charset="0"/>
              </a:rPr>
              <a:t>:  </a:t>
            </a:r>
            <a:r>
              <a:rPr lang="en-US" altLang="zh-CN" sz="2800" dirty="0" err="1">
                <a:ea typeface="SimSun" charset="0"/>
                <a:cs typeface="SimSun" charset="0"/>
              </a:rPr>
              <a:t>Verbesserung</a:t>
            </a:r>
            <a:r>
              <a:rPr lang="en-US" altLang="zh-CN" sz="2800" dirty="0">
                <a:ea typeface="SimSun" charset="0"/>
                <a:cs typeface="SimSun" charset="0"/>
              </a:rPr>
              <a:t> der “/”-</a:t>
            </a:r>
            <a:r>
              <a:rPr lang="en-US" altLang="zh-CN" sz="2800" dirty="0" err="1">
                <a:ea typeface="SimSun" charset="0"/>
                <a:cs typeface="SimSun" charset="0"/>
              </a:rPr>
              <a:t>Auswertung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für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Pfade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Fokus</a:t>
            </a:r>
            <a:r>
              <a:rPr lang="en-US" altLang="zh-CN" sz="2800" dirty="0">
                <a:ea typeface="SimSun" charset="0"/>
                <a:cs typeface="SimSun" charset="0"/>
              </a:rPr>
              <a:t> auf 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sz="2800" dirty="0" err="1">
                <a:solidFill>
                  <a:srgbClr val="0000FF"/>
                </a:solidFill>
                <a:ea typeface="SimSun" charset="0"/>
                <a:cs typeface="SimSun" charset="0"/>
              </a:rPr>
              <a:t>Pfadanfragen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: </a:t>
            </a:r>
          </a:p>
          <a:p>
            <a:pPr lvl="1"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Beispiel</a:t>
            </a:r>
            <a:r>
              <a:rPr lang="en-US" altLang="zh-CN" sz="2800" dirty="0">
                <a:ea typeface="SimSun" charset="0"/>
                <a:cs typeface="SimSun" charset="0"/>
              </a:rPr>
              <a:t>: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//protein/name</a:t>
            </a:r>
            <a:endParaRPr lang="en-US" altLang="zh-CN" sz="3000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3">
              <a:buFontTx/>
              <a:buNone/>
              <a:defRPr/>
            </a:pP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823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3672309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Die </a:t>
            </a:r>
            <a:r>
              <a:rPr lang="en-US" altLang="zh-CN" dirty="0" err="1">
                <a:ea typeface="SimSun" charset="0"/>
                <a:cs typeface="SimSun" charset="0"/>
              </a:rPr>
              <a:t>Auswertung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Pfadausdrucks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(</a:t>
            </a:r>
            <a:r>
              <a:rPr lang="en-US" altLang="zh-CN" dirty="0" err="1">
                <a:ea typeface="SimSun" charset="0"/>
                <a:cs typeface="SimSun" charset="0"/>
              </a:rPr>
              <a:t>geschrieben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[P]</a:t>
            </a:r>
            <a:r>
              <a:rPr lang="en-US" altLang="zh-CN" dirty="0">
                <a:ea typeface="SimSun" charset="0"/>
                <a:cs typeface="SimSun" charset="0"/>
              </a:rPr>
              <a:t>) </a:t>
            </a:r>
            <a:r>
              <a:rPr lang="en-US" altLang="zh-CN" dirty="0" err="1">
                <a:ea typeface="SimSun" charset="0"/>
                <a:cs typeface="SimSun" charset="0"/>
              </a:rPr>
              <a:t>gibt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Sequenz</a:t>
            </a:r>
            <a:r>
              <a:rPr lang="en-US" altLang="zh-CN" dirty="0">
                <a:ea typeface="SimSun" charset="0"/>
                <a:cs typeface="SimSun" charset="0"/>
              </a:rPr>
              <a:t> (</a:t>
            </a:r>
            <a:r>
              <a:rPr lang="en-US" altLang="zh-CN" dirty="0" err="1">
                <a:ea typeface="SimSun" charset="0"/>
                <a:cs typeface="SimSun" charset="0"/>
              </a:rPr>
              <a:t>Menge</a:t>
            </a:r>
            <a:r>
              <a:rPr lang="en-US" altLang="zh-CN" dirty="0">
                <a:ea typeface="SimSun" charset="0"/>
                <a:cs typeface="SimSun" charset="0"/>
              </a:rPr>
              <a:t>) von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in </a:t>
            </a:r>
            <a:r>
              <a:rPr lang="en-US" altLang="zh-CN" dirty="0" err="1">
                <a:ea typeface="SimSun" charset="0"/>
                <a:cs typeface="SimSun" charset="0"/>
              </a:rPr>
              <a:t>einem</a:t>
            </a:r>
            <a:r>
              <a:rPr lang="en-US" altLang="zh-CN" dirty="0">
                <a:ea typeface="SimSun" charset="0"/>
                <a:cs typeface="SimSun" charset="0"/>
              </a:rPr>
              <a:t> XML-Baum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zurück</a:t>
            </a:r>
            <a:r>
              <a:rPr lang="en-US" altLang="zh-CN" dirty="0">
                <a:ea typeface="SimSun" charset="0"/>
                <a:cs typeface="SimSun" charset="0"/>
              </a:rPr>
              <a:t>, die </a:t>
            </a:r>
            <a:r>
              <a:rPr lang="en-US" altLang="zh-CN" dirty="0" err="1">
                <a:ea typeface="SimSun" charset="0"/>
                <a:cs typeface="SimSun" charset="0"/>
              </a:rPr>
              <a:t>über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von der </a:t>
            </a:r>
            <a:r>
              <a:rPr lang="en-US" altLang="zh-CN" dirty="0" err="1">
                <a:ea typeface="SimSun" charset="0"/>
                <a:cs typeface="SimSun" charset="0"/>
              </a:rPr>
              <a:t>Wurzel</a:t>
            </a:r>
            <a:r>
              <a:rPr lang="en-US" altLang="zh-CN" dirty="0">
                <a:ea typeface="SimSun" charset="0"/>
                <a:cs typeface="SimSun" charset="0"/>
              </a:rPr>
              <a:t> des </a:t>
            </a:r>
            <a:r>
              <a:rPr lang="en-US" altLang="zh-CN" dirty="0" err="1">
                <a:ea typeface="SimSun" charset="0"/>
                <a:cs typeface="SimSun" charset="0"/>
              </a:rPr>
              <a:t>Baums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erreichbar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sind</a:t>
            </a:r>
            <a:r>
              <a:rPr lang="en-US" altLang="zh-CN" dirty="0">
                <a:ea typeface="SimSun" charset="0"/>
                <a:cs typeface="SimSun" charset="0"/>
              </a:rPr>
              <a:t>. </a:t>
            </a:r>
          </a:p>
          <a:p>
            <a:pPr>
              <a:defRPr/>
            </a:pP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Pfadausdruck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und 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Anfrage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werden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synonym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verwendet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P ⊑ Q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⊆ [Q] 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Enthaltensein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, Containment)</a:t>
            </a: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Disjoint(P, Q) 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∩ [Q] = ∅ 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>
                <a:ea typeface="SimSun" charset="0"/>
                <a:cs typeface="SimSun" charset="0"/>
                <a:sym typeface="WP MathA" charset="0"/>
              </a:rPr>
              <a:t>Disjunktheit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Definitionen / Notation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011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3650"/>
            <a:ext cx="8305800" cy="4541614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dirty="0" err="1">
                <a:solidFill>
                  <a:srgbClr val="FF0000"/>
                </a:solidFill>
                <a:ea typeface="SimSun" charset="0"/>
                <a:cs typeface="SimSun" charset="0"/>
              </a:rPr>
              <a:t>Pfadausdruck</a:t>
            </a:r>
            <a:r>
              <a:rPr lang="en-US" altLang="zh-CN" dirty="0">
                <a:ea typeface="SimSun" charset="0"/>
                <a:cs typeface="SimSun" charset="0"/>
              </a:rPr>
              <a:t>: </a:t>
            </a:r>
            <a:r>
              <a:rPr lang="en-US" altLang="zh-CN" dirty="0" err="1">
                <a:ea typeface="SimSun" charset="0"/>
                <a:cs typeface="SimSun" charset="0"/>
              </a:rPr>
              <a:t>Ein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Pfadausdruck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mit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Folge</a:t>
            </a:r>
            <a:r>
              <a:rPr lang="en-US" altLang="zh-CN" dirty="0">
                <a:ea typeface="SimSun" charset="0"/>
                <a:cs typeface="SimSun" charset="0"/>
              </a:rPr>
              <a:t> von Kind-</a:t>
            </a:r>
            <a:r>
              <a:rPr lang="en-US" altLang="zh-CN" dirty="0" err="1">
                <a:ea typeface="SimSun" charset="0"/>
                <a:cs typeface="SimSun" charset="0"/>
              </a:rPr>
              <a:t>Schritten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>
                <a:ea typeface="SimSun" charset="0"/>
                <a:cs typeface="SimSun" charset="0"/>
              </a:rPr>
              <a:t>, </a:t>
            </a:r>
            <a:r>
              <a:rPr lang="en-US" altLang="zh-CN" dirty="0" err="1">
                <a:ea typeface="SimSun" charset="0"/>
                <a:cs typeface="SimSun" charset="0"/>
              </a:rPr>
              <a:t>ggf</a:t>
            </a:r>
            <a:r>
              <a:rPr lang="en-US" altLang="zh-CN" dirty="0">
                <a:ea typeface="SimSun" charset="0"/>
                <a:cs typeface="SimSun" charset="0"/>
              </a:rPr>
              <a:t>. </a:t>
            </a:r>
            <a:r>
              <a:rPr lang="en-US" altLang="zh-CN" dirty="0" err="1">
                <a:ea typeface="SimSun" charset="0"/>
                <a:cs typeface="SimSun" charset="0"/>
              </a:rPr>
              <a:t>mit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einem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Nachfolger-Schritt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//</a:t>
            </a:r>
            <a:r>
              <a:rPr lang="en-US" altLang="zh-CN" dirty="0">
                <a:ea typeface="SimSun" charset="0"/>
                <a:cs typeface="SimSun" charset="0"/>
              </a:rPr>
              <a:t> am </a:t>
            </a:r>
            <a:r>
              <a:rPr lang="en-US" altLang="zh-CN" dirty="0" err="1">
                <a:ea typeface="SimSun" charset="0"/>
                <a:cs typeface="SimSun" charset="0"/>
              </a:rPr>
              <a:t>Anfang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Beispiele</a:t>
            </a:r>
            <a:r>
              <a:rPr lang="en-US" altLang="zh-CN" dirty="0">
                <a:ea typeface="SimSun" charset="0"/>
                <a:cs typeface="SimSun" charset="0"/>
              </a:rPr>
              <a:t>:</a:t>
            </a:r>
          </a:p>
          <a:p>
            <a:pPr lvl="1">
              <a:defRPr/>
            </a:pP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  <a:r>
              <a:rPr lang="en-US" altLang="zh-CN" dirty="0">
                <a:ea typeface="SimSun" charset="0"/>
                <a:cs typeface="SimSun" charset="0"/>
              </a:rPr>
              <a:t>  </a:t>
            </a:r>
          </a:p>
          <a:p>
            <a:pPr lvl="1">
              <a:defRPr/>
            </a:pP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SP(n) </a:t>
            </a:r>
            <a:r>
              <a:rPr lang="en-US" altLang="zh-CN" dirty="0">
                <a:ea typeface="SimSun" charset="0"/>
                <a:cs typeface="SimSun" charset="0"/>
              </a:rPr>
              <a:t>: der </a:t>
            </a:r>
            <a:r>
              <a:rPr lang="en-US" altLang="zh-CN" dirty="0" err="1">
                <a:ea typeface="SimSun" charset="0"/>
                <a:cs typeface="SimSun" charset="0"/>
              </a:rPr>
              <a:t>eindeutige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einfache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Pfad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>
                <a:ea typeface="SimSun" charset="0"/>
                <a:cs typeface="SimSun" charset="0"/>
              </a:rPr>
              <a:t> von der </a:t>
            </a:r>
            <a:r>
              <a:rPr lang="en-US" altLang="zh-CN" dirty="0" err="1">
                <a:ea typeface="SimSun" charset="0"/>
                <a:cs typeface="SimSun" charset="0"/>
              </a:rPr>
              <a:t>Wurzel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bis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zum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im</a:t>
            </a:r>
            <a:r>
              <a:rPr lang="en-US" altLang="zh-CN" dirty="0">
                <a:ea typeface="SimSun" charset="0"/>
                <a:cs typeface="SimSun" charset="0"/>
              </a:rPr>
              <a:t> XML Baum(SP = source path)</a:t>
            </a:r>
          </a:p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Die </a:t>
            </a:r>
            <a:r>
              <a:rPr lang="en-US" altLang="zh-CN" dirty="0" err="1">
                <a:ea typeface="SimSun" charset="0"/>
                <a:cs typeface="SimSun" charset="0"/>
              </a:rPr>
              <a:t>Auswertung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eines</a:t>
            </a:r>
            <a:r>
              <a:rPr lang="en-US" altLang="zh-CN" dirty="0">
                <a:ea typeface="SimSun" charset="0"/>
                <a:cs typeface="SimSun" charset="0"/>
              </a:rPr>
              <a:t> Suffix-</a:t>
            </a:r>
            <a:r>
              <a:rPr lang="en-US" altLang="zh-CN" dirty="0" err="1">
                <a:ea typeface="SimSun" charset="0"/>
                <a:cs typeface="SimSun" charset="0"/>
              </a:rPr>
              <a:t>Pfadausdrucks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</a:rPr>
              <a:t> die </a:t>
            </a:r>
            <a:r>
              <a:rPr lang="en-US" altLang="zh-CN" dirty="0" err="1">
                <a:ea typeface="SimSun" charset="0"/>
                <a:cs typeface="SimSun" charset="0"/>
              </a:rPr>
              <a:t>Bestimmung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aller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, so </a:t>
            </a:r>
            <a:r>
              <a:rPr lang="en-US" altLang="zh-CN" dirty="0" err="1">
                <a:ea typeface="SimSun" charset="0"/>
                <a:cs typeface="SimSun" charset="0"/>
              </a:rPr>
              <a:t>dass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SP(n) ⊑ Q</a:t>
            </a:r>
            <a:endParaRPr lang="en-CA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Definitionen (Forts.)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477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558212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Weise </a:t>
            </a:r>
            <a:r>
              <a:rPr lang="en-US" altLang="zh-CN" sz="2800" dirty="0" err="1">
                <a:ea typeface="SimSun" charset="0"/>
                <a:cs typeface="SimSun" charset="0"/>
              </a:rPr>
              <a:t>jedem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Knoten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n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eine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Zahl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zu</a:t>
            </a:r>
            <a:r>
              <a:rPr lang="en-US" altLang="zh-CN" sz="2800" dirty="0">
                <a:ea typeface="SimSun" charset="0"/>
                <a:cs typeface="SimSun" charset="0"/>
              </a:rPr>
              <a:t> und </a:t>
            </a:r>
            <a:r>
              <a:rPr lang="en-US" altLang="zh-CN" sz="2800" dirty="0" err="1">
                <a:ea typeface="SimSun" charset="0"/>
                <a:cs typeface="SimSun" charset="0"/>
              </a:rPr>
              <a:t>jedem</a:t>
            </a:r>
            <a:r>
              <a:rPr lang="en-US" altLang="zh-CN" sz="2800" dirty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>
                <a:ea typeface="SimSun" charset="0"/>
                <a:cs typeface="SimSun" charset="0"/>
              </a:rPr>
              <a:t>Pfad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ein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Intervall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[p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,p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sz="2800" dirty="0">
                <a:ea typeface="SimSun" charset="0"/>
                <a:cs typeface="SimSun" charset="0"/>
              </a:rPr>
              <a:t>, so </a:t>
            </a:r>
            <a:r>
              <a:rPr lang="en-US" altLang="zh-CN" sz="2800" dirty="0" err="1">
                <a:ea typeface="SimSun" charset="0"/>
                <a:cs typeface="SimSun" charset="0"/>
              </a:rPr>
              <a:t>dass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für</a:t>
            </a:r>
            <a:r>
              <a:rPr lang="en-US" altLang="zh-CN" sz="2800" dirty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>
                <a:ea typeface="SimSun" charset="0"/>
                <a:cs typeface="SimSun" charset="0"/>
              </a:rPr>
              <a:t>Pfade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ea typeface="SimSun" charset="0"/>
                <a:cs typeface="SimSun" charset="0"/>
              </a:rPr>
              <a:t> und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sz="2800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sz="2800" dirty="0">
                <a:ea typeface="SimSun" charset="0"/>
                <a:cs typeface="SimSun" charset="0"/>
              </a:rPr>
              <a:t> gilt:</a:t>
            </a:r>
            <a:endParaRPr lang="en-US" altLang="zh-CN" sz="28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⊑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dirty="0">
                <a:ea typeface="SimSun" charset="0"/>
                <a:cs typeface="SimSun" charset="0"/>
              </a:rPr>
              <a:t> (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ea typeface="SimSun" charset="0"/>
                <a:cs typeface="SimSun" charset="0"/>
              </a:rPr>
              <a:t> in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enthalten</a:t>
            </a:r>
            <a:r>
              <a:rPr lang="en-US" altLang="zh-CN" dirty="0">
                <a:ea typeface="SimSun" charset="0"/>
                <a:cs typeface="SimSun" charset="0"/>
              </a:rPr>
              <a:t>)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ea typeface="SimSun" charset="0"/>
                <a:cs typeface="SimSun" charset="0"/>
              </a:rPr>
              <a:t>falls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und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200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</a:p>
          <a:p>
            <a:pPr lvl="1">
              <a:lnSpc>
                <a:spcPct val="90000"/>
              </a:lnSpc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Ein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Knoten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ist</a:t>
            </a:r>
            <a:r>
              <a:rPr lang="en-US" altLang="zh-CN" dirty="0">
                <a:ea typeface="SimSun" charset="0"/>
                <a:cs typeface="SimSun" charset="0"/>
              </a:rPr>
              <a:t> in </a:t>
            </a:r>
            <a:r>
              <a:rPr lang="en-US" altLang="zh-CN" dirty="0" err="1">
                <a:ea typeface="SimSun" charset="0"/>
                <a:cs typeface="SimSun" charset="0"/>
              </a:rPr>
              <a:t>einem</a:t>
            </a:r>
            <a:r>
              <a:rPr lang="en-US" altLang="zh-CN" dirty="0">
                <a:ea typeface="SimSun" charset="0"/>
                <a:cs typeface="SimSun" charset="0"/>
              </a:rPr>
              <a:t> Suffix-</a:t>
            </a:r>
            <a:r>
              <a:rPr lang="en-US" altLang="zh-CN" dirty="0" err="1">
                <a:ea typeface="SimSun" charset="0"/>
                <a:cs typeface="SimSun" charset="0"/>
              </a:rPr>
              <a:t>Pfad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enthalten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ea typeface="SimSun" charset="0"/>
                <a:cs typeface="SimSun" charset="0"/>
              </a:rPr>
              <a:t>falls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SP(n).p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endParaRPr lang="en-US" altLang="zh-CN" sz="2000" baseline="-25000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Sei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ein</a:t>
            </a:r>
            <a:r>
              <a:rPr lang="en-US" altLang="zh-CN" dirty="0">
                <a:ea typeface="SimSun" charset="0"/>
                <a:cs typeface="SimSun" charset="0"/>
              </a:rPr>
              <a:t> Suffix-</a:t>
            </a:r>
            <a:r>
              <a:rPr lang="en-US" altLang="zh-CN" dirty="0" err="1">
                <a:ea typeface="SimSun" charset="0"/>
                <a:cs typeface="SimSun" charset="0"/>
              </a:rPr>
              <a:t>Pfad</a:t>
            </a:r>
            <a:r>
              <a:rPr lang="en-US" altLang="zh-CN" dirty="0">
                <a:ea typeface="SimSun" charset="0"/>
                <a:cs typeface="SimSun" charset="0"/>
              </a:rPr>
              <a:t>, </a:t>
            </a:r>
            <a:r>
              <a:rPr lang="en-US" altLang="zh-CN" dirty="0" err="1">
                <a:ea typeface="SimSun" charset="0"/>
                <a:cs typeface="SimSun" charset="0"/>
              </a:rPr>
              <a:t>dann</a:t>
            </a:r>
            <a:r>
              <a:rPr lang="en-US" altLang="zh-CN" dirty="0">
                <a:ea typeface="SimSun" charset="0"/>
                <a:cs typeface="SimSun" charset="0"/>
              </a:rPr>
              <a:t> gilt</a:t>
            </a:r>
            <a:br>
              <a:rPr lang="en-US" altLang="zh-CN" dirty="0">
                <a:ea typeface="SimSun" charset="0"/>
                <a:cs typeface="SimSun" charset="0"/>
              </a:rPr>
            </a:b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[Q] = {n | 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}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dirty="0" err="1">
                <a:ea typeface="SimSun" charset="0"/>
                <a:cs typeface="SimSun" charset="0"/>
              </a:rPr>
              <a:t>wobei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=SP(n).p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altLang="zh-CN" sz="2000" dirty="0">
              <a:solidFill>
                <a:srgbClr val="0000FF"/>
              </a:solidFill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</a:t>
            </a:r>
            <a:r>
              <a:rPr lang="en-US" dirty="0" err="1"/>
              <a:t>Beschriftungen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5" name="Right Triangle 4"/>
          <p:cNvSpPr/>
          <p:nvPr/>
        </p:nvSpPr>
        <p:spPr>
          <a:xfrm rot="8100000">
            <a:off x="2710905" y="2476302"/>
            <a:ext cx="3744416" cy="374441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062"/>
          <p:cNvSpPr>
            <a:spLocks/>
          </p:cNvSpPr>
          <p:nvPr/>
        </p:nvSpPr>
        <p:spPr bwMode="auto">
          <a:xfrm>
            <a:off x="7347799" y="1700808"/>
            <a:ext cx="1022966" cy="2659712"/>
          </a:xfrm>
          <a:prstGeom prst="rightBrace">
            <a:avLst>
              <a:gd name="adj1" fmla="val 21667"/>
              <a:gd name="adj2" fmla="val 46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995936" y="357301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0505" y="422564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1920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84928" y="4223234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1105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0"/>
            <a:endCxn id="7" idx="4"/>
          </p:cNvCxnSpPr>
          <p:nvPr/>
        </p:nvCxnSpPr>
        <p:spPr>
          <a:xfrm flipV="1">
            <a:off x="3592513" y="3717032"/>
            <a:ext cx="475431" cy="5086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7" idx="4"/>
          </p:cNvCxnSpPr>
          <p:nvPr/>
        </p:nvCxnSpPr>
        <p:spPr>
          <a:xfrm flipV="1">
            <a:off x="3923928" y="3717032"/>
            <a:ext cx="144016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7" idx="4"/>
          </p:cNvCxnSpPr>
          <p:nvPr/>
        </p:nvCxnSpPr>
        <p:spPr>
          <a:xfrm flipH="1" flipV="1">
            <a:off x="4067944" y="3717032"/>
            <a:ext cx="188992" cy="506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  <a:endCxn id="7" idx="4"/>
          </p:cNvCxnSpPr>
          <p:nvPr/>
        </p:nvCxnSpPr>
        <p:spPr>
          <a:xfrm flipH="1" flipV="1">
            <a:off x="4067944" y="3717032"/>
            <a:ext cx="515169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519531" y="1628800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32455" y="1768839"/>
            <a:ext cx="562030" cy="1799338"/>
          </a:xfrm>
          <a:custGeom>
            <a:avLst/>
            <a:gdLst>
              <a:gd name="connsiteX0" fmla="*/ 562030 w 562030"/>
              <a:gd name="connsiteY0" fmla="*/ 0 h 1795072"/>
              <a:gd name="connsiteX1" fmla="*/ 483332 w 562030"/>
              <a:gd name="connsiteY1" fmla="*/ 221105 h 1795072"/>
              <a:gd name="connsiteX2" fmla="*/ 558283 w 562030"/>
              <a:gd name="connsiteY2" fmla="*/ 427220 h 1795072"/>
              <a:gd name="connsiteX3" fmla="*/ 472089 w 562030"/>
              <a:gd name="connsiteY3" fmla="*/ 648325 h 1795072"/>
              <a:gd name="connsiteX4" fmla="*/ 550788 w 562030"/>
              <a:gd name="connsiteY4" fmla="*/ 828207 h 1795072"/>
              <a:gd name="connsiteX5" fmla="*/ 378401 w 562030"/>
              <a:gd name="connsiteY5" fmla="*/ 1030574 h 1795072"/>
              <a:gd name="connsiteX6" fmla="*/ 382148 w 562030"/>
              <a:gd name="connsiteY6" fmla="*/ 1225446 h 1795072"/>
              <a:gd name="connsiteX7" fmla="*/ 217256 w 562030"/>
              <a:gd name="connsiteY7" fmla="*/ 1367853 h 1795072"/>
              <a:gd name="connsiteX8" fmla="*/ 273470 w 562030"/>
              <a:gd name="connsiteY8" fmla="*/ 1514007 h 1795072"/>
              <a:gd name="connsiteX9" fmla="*/ 11142 w 562030"/>
              <a:gd name="connsiteY9" fmla="*/ 1622686 h 1795072"/>
              <a:gd name="connsiteX10" fmla="*/ 44870 w 562030"/>
              <a:gd name="connsiteY10" fmla="*/ 1795072 h 17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030" h="1795072">
                <a:moveTo>
                  <a:pt x="562030" y="0"/>
                </a:moveTo>
                <a:cubicBezTo>
                  <a:pt x="522993" y="74951"/>
                  <a:pt x="483956" y="149902"/>
                  <a:pt x="483332" y="221105"/>
                </a:cubicBezTo>
                <a:cubicBezTo>
                  <a:pt x="482707" y="292308"/>
                  <a:pt x="560157" y="356017"/>
                  <a:pt x="558283" y="427220"/>
                </a:cubicBezTo>
                <a:cubicBezTo>
                  <a:pt x="556409" y="498423"/>
                  <a:pt x="473338" y="581494"/>
                  <a:pt x="472089" y="648325"/>
                </a:cubicBezTo>
                <a:cubicBezTo>
                  <a:pt x="470840" y="715156"/>
                  <a:pt x="566403" y="764499"/>
                  <a:pt x="550788" y="828207"/>
                </a:cubicBezTo>
                <a:cubicBezTo>
                  <a:pt x="535173" y="891915"/>
                  <a:pt x="406508" y="964368"/>
                  <a:pt x="378401" y="1030574"/>
                </a:cubicBezTo>
                <a:cubicBezTo>
                  <a:pt x="350294" y="1096781"/>
                  <a:pt x="409006" y="1169233"/>
                  <a:pt x="382148" y="1225446"/>
                </a:cubicBezTo>
                <a:cubicBezTo>
                  <a:pt x="355290" y="1281659"/>
                  <a:pt x="235369" y="1319760"/>
                  <a:pt x="217256" y="1367853"/>
                </a:cubicBezTo>
                <a:cubicBezTo>
                  <a:pt x="199143" y="1415946"/>
                  <a:pt x="307822" y="1471535"/>
                  <a:pt x="273470" y="1514007"/>
                </a:cubicBezTo>
                <a:cubicBezTo>
                  <a:pt x="239118" y="1556479"/>
                  <a:pt x="49242" y="1575842"/>
                  <a:pt x="11142" y="1622686"/>
                </a:cubicBezTo>
                <a:cubicBezTo>
                  <a:pt x="-26958" y="1669530"/>
                  <a:pt x="44870" y="1795072"/>
                  <a:pt x="44870" y="17950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731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87835" y="437588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p=1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0815" y="436346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p=max =: 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80190" y="437143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2449" y="437588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2346" y="43651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p+𝛥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1357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97670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3850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18175" y="2718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3677" y="1563329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verschiedene Tags 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230815" y="474887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zh-CN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baseline="3000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8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Datenmodell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XPath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006600"/>
                  </a:solidFill>
                </a:rPr>
                <a:t>bib</a:t>
              </a: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publisher</a:t>
            </a: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author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31" name="Rechteck 1"/>
          <p:cNvSpPr>
            <a:spLocks noChangeArrowheads="1"/>
          </p:cNvSpPr>
          <p:nvPr/>
        </p:nvSpPr>
        <p:spPr bwMode="auto">
          <a:xfrm>
            <a:off x="5819476" y="3677444"/>
            <a:ext cx="1127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endParaRPr lang="de-DE" dirty="0"/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384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/>
              <a:t>P-</a:t>
            </a:r>
            <a:r>
              <a:rPr lang="en-US" dirty="0" err="1"/>
              <a:t>Beschriftung</a:t>
            </a:r>
            <a:r>
              <a:rPr lang="en-US" dirty="0"/>
              <a:t> </a:t>
            </a:r>
            <a:r>
              <a:rPr lang="en-US" dirty="0" err="1"/>
              <a:t>Beispiel</a:t>
            </a:r>
            <a:endParaRPr lang="el-GR" i="1" dirty="0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686800" cy="313657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400" dirty="0"/>
              <a:t>Annahme: Längster Pfad: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h=</a:t>
            </a:r>
            <a:r>
              <a:rPr lang="de-DE" sz="2400" dirty="0">
                <a:solidFill>
                  <a:srgbClr val="3C8C93"/>
                </a:solidFill>
              </a:rPr>
              <a:t>6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Sei die Maxanzahl </a:t>
            </a:r>
            <a:r>
              <a:rPr lang="de-DE" altLang="zh-CN" sz="24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sz="2400" dirty="0"/>
              <a:t> der Auszeichner (Tags) auf </a:t>
            </a:r>
            <a:r>
              <a:rPr lang="de-DE" sz="2400" dirty="0">
                <a:solidFill>
                  <a:srgbClr val="3C8C93"/>
                </a:solidFill>
              </a:rPr>
              <a:t>99 </a:t>
            </a:r>
            <a:r>
              <a:rPr lang="de-DE" sz="2400" dirty="0"/>
              <a:t>festgelegt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Wähle maximalen p-Wert </a:t>
            </a:r>
            <a:r>
              <a:rPr lang="el-GR" sz="2400" dirty="0">
                <a:solidFill>
                  <a:srgbClr val="3C8C93"/>
                </a:solidFill>
              </a:rPr>
              <a:t>m = </a:t>
            </a:r>
            <a:r>
              <a:rPr lang="de-DE" sz="2400" dirty="0">
                <a:solidFill>
                  <a:srgbClr val="3C8C93"/>
                </a:solidFill>
              </a:rPr>
              <a:t>100</a:t>
            </a:r>
            <a:r>
              <a:rPr lang="de-DE" sz="2400" baseline="30000" dirty="0">
                <a:solidFill>
                  <a:srgbClr val="3C8C93"/>
                </a:solidFill>
              </a:rPr>
              <a:t>6</a:t>
            </a:r>
            <a:r>
              <a:rPr lang="de-DE" sz="2400" dirty="0">
                <a:solidFill>
                  <a:srgbClr val="3C8C93"/>
                </a:solidFill>
              </a:rPr>
              <a:t> = </a:t>
            </a:r>
            <a:r>
              <a:rPr lang="el-GR" sz="2400" dirty="0">
                <a:solidFill>
                  <a:srgbClr val="3C8C93"/>
                </a:solidFill>
              </a:rPr>
              <a:t>10</a:t>
            </a:r>
            <a:r>
              <a:rPr lang="el-GR" sz="2400" baseline="30000" dirty="0">
                <a:solidFill>
                  <a:srgbClr val="3C8C93"/>
                </a:solidFill>
              </a:rPr>
              <a:t>12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br>
              <a:rPr lang="de-DE" sz="2400" dirty="0">
                <a:solidFill>
                  <a:srgbClr val="3C8C93"/>
                </a:solidFill>
              </a:rPr>
            </a:br>
            <a:r>
              <a:rPr lang="de-DE" sz="2400" dirty="0"/>
              <a:t>(wir wollen, dass </a:t>
            </a:r>
            <a:r>
              <a:rPr lang="de-DE" altLang="zh-CN" sz="2400" dirty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sz="2400" baseline="30000" dirty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400" dirty="0">
                <a:ea typeface="SimSun" charset="0"/>
                <a:cs typeface="SimSun" charset="0"/>
              </a:rPr>
              <a:t> )</a:t>
            </a:r>
            <a:endParaRPr lang="en-US" sz="2400" dirty="0">
              <a:solidFill>
                <a:srgbClr val="3C8C93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Jedem Auszeichner (Tag) wird ein Bereich </a:t>
            </a:r>
            <a:r>
              <a:rPr lang="de-DE" sz="2400" dirty="0" err="1">
                <a:solidFill>
                  <a:srgbClr val="3C8C93"/>
                </a:solidFill>
              </a:rPr>
              <a:t>r</a:t>
            </a:r>
            <a:r>
              <a:rPr lang="de-DE" sz="2400" dirty="0"/>
              <a:t> zugewiesen: </a:t>
            </a:r>
            <a:br>
              <a:rPr lang="de-DE" sz="2400" dirty="0"/>
            </a:b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= 1/(99+1)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P-Beschriftung für jeden S</a:t>
            </a:r>
            <a:r>
              <a:rPr lang="el-GR" sz="2400" dirty="0"/>
              <a:t>uffix</a:t>
            </a:r>
            <a:r>
              <a:rPr lang="de-DE" sz="2400" dirty="0"/>
              <a:t>-Pfad bestimmen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Beispiel </a:t>
            </a:r>
            <a:r>
              <a:rPr lang="el-GR" sz="2400" dirty="0">
                <a:solidFill>
                  <a:srgbClr val="0000FF"/>
                </a:solidFill>
              </a:rPr>
              <a:t>P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el-GR" sz="2400" dirty="0">
                <a:solidFill>
                  <a:srgbClr val="0000FF"/>
                </a:solidFill>
              </a:rPr>
              <a:t>= /</a:t>
            </a:r>
            <a:r>
              <a:rPr lang="el-GR" sz="2400" dirty="0" err="1">
                <a:solidFill>
                  <a:srgbClr val="0000FF"/>
                </a:solidFill>
              </a:rPr>
              <a:t>ProteinDatabase</a:t>
            </a:r>
            <a:r>
              <a:rPr lang="el-GR" sz="2400" dirty="0">
                <a:solidFill>
                  <a:srgbClr val="0000FF"/>
                </a:solidFill>
              </a:rPr>
              <a:t>/</a:t>
            </a:r>
            <a:r>
              <a:rPr lang="el-GR" sz="2400" dirty="0" err="1">
                <a:solidFill>
                  <a:srgbClr val="0000FF"/>
                </a:solidFill>
              </a:rPr>
              <a:t>ProteinEntry</a:t>
            </a:r>
            <a:r>
              <a:rPr lang="el-GR" sz="2400" dirty="0">
                <a:solidFill>
                  <a:srgbClr val="0000FF"/>
                </a:solidFill>
              </a:rPr>
              <a:t>/</a:t>
            </a:r>
            <a:r>
              <a:rPr lang="el-GR" sz="2400" dirty="0" err="1">
                <a:solidFill>
                  <a:srgbClr val="0000FF"/>
                </a:solidFill>
              </a:rPr>
              <a:t>protein</a:t>
            </a:r>
            <a:r>
              <a:rPr lang="el-GR" sz="2400" dirty="0">
                <a:solidFill>
                  <a:srgbClr val="0000FF"/>
                </a:solidFill>
              </a:rPr>
              <a:t>/</a:t>
            </a:r>
            <a:r>
              <a:rPr lang="el-GR" sz="2400" dirty="0" err="1">
                <a:solidFill>
                  <a:srgbClr val="0000FF"/>
                </a:solidFill>
              </a:rPr>
              <a:t>nam</a:t>
            </a:r>
            <a:r>
              <a:rPr lang="de-DE" sz="2400" dirty="0" err="1">
                <a:solidFill>
                  <a:srgbClr val="0000FF"/>
                </a:solidFill>
              </a:rPr>
              <a:t>e</a:t>
            </a:r>
            <a:endParaRPr lang="de-DE" sz="2400" dirty="0">
              <a:solidFill>
                <a:srgbClr val="0000FF"/>
              </a:solidFill>
            </a:endParaRPr>
          </a:p>
        </p:txBody>
      </p:sp>
      <p:pic>
        <p:nvPicPr>
          <p:cNvPr id="921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42" y="4477345"/>
            <a:ext cx="8758238" cy="1831975"/>
          </a:xfrm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554262" y="4385865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Ordnung der Tags für Partitionierung wie in 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052"/>
          <p:cNvGrpSpPr>
            <a:grpSpLocks/>
          </p:cNvGrpSpPr>
          <p:nvPr/>
        </p:nvGrpSpPr>
        <p:grpSpPr bwMode="auto">
          <a:xfrm>
            <a:off x="1066800" y="5937250"/>
            <a:ext cx="7486650" cy="598488"/>
            <a:chOff x="680" y="3559"/>
            <a:chExt cx="4716" cy="377"/>
          </a:xfrm>
        </p:grpSpPr>
        <p:sp>
          <p:nvSpPr>
            <p:cNvPr id="395269" name="Text Box 2053"/>
            <p:cNvSpPr txBox="1">
              <a:spLocks noChangeArrowheads="1"/>
            </p:cNvSpPr>
            <p:nvPr/>
          </p:nvSpPr>
          <p:spPr bwMode="auto">
            <a:xfrm>
              <a:off x="680" y="368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5270" name="Text Box 2054"/>
            <p:cNvSpPr txBox="1">
              <a:spLocks noChangeArrowheads="1"/>
            </p:cNvSpPr>
            <p:nvPr/>
          </p:nvSpPr>
          <p:spPr bwMode="auto">
            <a:xfrm>
              <a:off x="4704" y="3655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12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71" name="Rectangle 2055"/>
            <p:cNvSpPr>
              <a:spLocks noChangeArrowheads="1"/>
            </p:cNvSpPr>
            <p:nvPr/>
          </p:nvSpPr>
          <p:spPr bwMode="auto">
            <a:xfrm>
              <a:off x="720" y="3559"/>
              <a:ext cx="446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5320" name="Group 2104"/>
          <p:cNvGrpSpPr>
            <a:grpSpLocks/>
          </p:cNvGrpSpPr>
          <p:nvPr/>
        </p:nvGrpSpPr>
        <p:grpSpPr bwMode="auto">
          <a:xfrm>
            <a:off x="1066800" y="5127625"/>
            <a:ext cx="6019800" cy="1470025"/>
            <a:chOff x="672" y="3042"/>
            <a:chExt cx="3792" cy="926"/>
          </a:xfrm>
        </p:grpSpPr>
        <p:sp>
          <p:nvSpPr>
            <p:cNvPr id="395273" name="Text Box 2057"/>
            <p:cNvSpPr txBox="1">
              <a:spLocks noChangeArrowheads="1"/>
            </p:cNvSpPr>
            <p:nvPr/>
          </p:nvSpPr>
          <p:spPr bwMode="auto">
            <a:xfrm>
              <a:off x="901" y="3140"/>
              <a:ext cx="14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</a:t>
              </a:r>
            </a:p>
          </p:txBody>
        </p:sp>
        <p:sp>
          <p:nvSpPr>
            <p:cNvPr id="395274" name="Text Box 2058"/>
            <p:cNvSpPr txBox="1">
              <a:spLocks noChangeArrowheads="1"/>
            </p:cNvSpPr>
            <p:nvPr/>
          </p:nvSpPr>
          <p:spPr bwMode="auto">
            <a:xfrm>
              <a:off x="1200" y="3042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Database</a:t>
              </a:r>
            </a:p>
          </p:txBody>
        </p:sp>
        <p:sp>
          <p:nvSpPr>
            <p:cNvPr id="395275" name="Text Box 2059"/>
            <p:cNvSpPr txBox="1">
              <a:spLocks noChangeArrowheads="1"/>
            </p:cNvSpPr>
            <p:nvPr/>
          </p:nvSpPr>
          <p:spPr bwMode="auto">
            <a:xfrm>
              <a:off x="2186" y="3042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Entry</a:t>
              </a:r>
            </a:p>
          </p:txBody>
        </p:sp>
        <p:sp>
          <p:nvSpPr>
            <p:cNvPr id="395276" name="AutoShape 2060"/>
            <p:cNvSpPr>
              <a:spLocks/>
            </p:cNvSpPr>
            <p:nvPr/>
          </p:nvSpPr>
          <p:spPr bwMode="auto">
            <a:xfrm rot="-5400000">
              <a:off x="936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7" name="AutoShape 2061"/>
            <p:cNvSpPr>
              <a:spLocks/>
            </p:cNvSpPr>
            <p:nvPr/>
          </p:nvSpPr>
          <p:spPr bwMode="auto">
            <a:xfrm rot="-5400000">
              <a:off x="1572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8" name="AutoShape 2062"/>
            <p:cNvSpPr>
              <a:spLocks/>
            </p:cNvSpPr>
            <p:nvPr/>
          </p:nvSpPr>
          <p:spPr bwMode="auto">
            <a:xfrm rot="-5400000">
              <a:off x="2130" y="3063"/>
              <a:ext cx="240" cy="624"/>
            </a:xfrm>
            <a:prstGeom prst="rightBrace">
              <a:avLst>
                <a:gd name="adj1" fmla="val 21667"/>
                <a:gd name="adj2" fmla="val 46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9" name="Text Box 2063"/>
            <p:cNvSpPr txBox="1">
              <a:spLocks noChangeArrowheads="1"/>
            </p:cNvSpPr>
            <p:nvPr/>
          </p:nvSpPr>
          <p:spPr bwMode="auto">
            <a:xfrm>
              <a:off x="1096" y="371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0" name="Text Box 2064"/>
            <p:cNvSpPr txBox="1">
              <a:spLocks noChangeArrowheads="1"/>
            </p:cNvSpPr>
            <p:nvPr/>
          </p:nvSpPr>
          <p:spPr bwMode="auto">
            <a:xfrm>
              <a:off x="1640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2*10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1" name="Text Box 2065"/>
            <p:cNvSpPr txBox="1">
              <a:spLocks noChangeArrowheads="1"/>
            </p:cNvSpPr>
            <p:nvPr/>
          </p:nvSpPr>
          <p:spPr bwMode="auto">
            <a:xfrm>
              <a:off x="2312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3*10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2" name="Text Box 2066"/>
            <p:cNvSpPr txBox="1">
              <a:spLocks noChangeArrowheads="1"/>
            </p:cNvSpPr>
            <p:nvPr/>
          </p:nvSpPr>
          <p:spPr bwMode="auto">
            <a:xfrm>
              <a:off x="2671" y="3126"/>
              <a:ext cx="46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>
                  <a:ea typeface="SimSun" charset="0"/>
                  <a:cs typeface="SimSun" charset="0"/>
                </a:rPr>
                <a:t>//protein</a:t>
              </a:r>
            </a:p>
          </p:txBody>
        </p:sp>
        <p:sp>
          <p:nvSpPr>
            <p:cNvPr id="395283" name="AutoShape 2067"/>
            <p:cNvSpPr>
              <a:spLocks/>
            </p:cNvSpPr>
            <p:nvPr/>
          </p:nvSpPr>
          <p:spPr bwMode="auto">
            <a:xfrm rot="-5400000">
              <a:off x="2831" y="3117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4" name="Text Box 2068"/>
            <p:cNvSpPr txBox="1">
              <a:spLocks noChangeArrowheads="1"/>
            </p:cNvSpPr>
            <p:nvPr/>
          </p:nvSpPr>
          <p:spPr bwMode="auto">
            <a:xfrm>
              <a:off x="293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4*10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5" name="Text Box 2069"/>
            <p:cNvSpPr txBox="1">
              <a:spLocks noChangeArrowheads="1"/>
            </p:cNvSpPr>
            <p:nvPr/>
          </p:nvSpPr>
          <p:spPr bwMode="auto">
            <a:xfrm>
              <a:off x="4204" y="3255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286" name="AutoShape 2070"/>
            <p:cNvSpPr>
              <a:spLocks/>
            </p:cNvSpPr>
            <p:nvPr/>
          </p:nvSpPr>
          <p:spPr bwMode="auto">
            <a:xfrm rot="-5400000">
              <a:off x="3459" y="3121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7" name="Text Box 2071"/>
            <p:cNvSpPr txBox="1">
              <a:spLocks noChangeArrowheads="1"/>
            </p:cNvSpPr>
            <p:nvPr/>
          </p:nvSpPr>
          <p:spPr bwMode="auto">
            <a:xfrm>
              <a:off x="3346" y="3135"/>
              <a:ext cx="4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//name</a:t>
              </a:r>
            </a:p>
          </p:txBody>
        </p:sp>
        <p:sp>
          <p:nvSpPr>
            <p:cNvPr id="395288" name="Text Box 2072"/>
            <p:cNvSpPr txBox="1">
              <a:spLocks noChangeArrowheads="1"/>
            </p:cNvSpPr>
            <p:nvPr/>
          </p:nvSpPr>
          <p:spPr bwMode="auto">
            <a:xfrm>
              <a:off x="356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5*10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</p:grpSp>
      <p:grpSp>
        <p:nvGrpSpPr>
          <p:cNvPr id="395323" name="Group 2107"/>
          <p:cNvGrpSpPr>
            <a:grpSpLocks/>
          </p:cNvGrpSpPr>
          <p:nvPr/>
        </p:nvGrpSpPr>
        <p:grpSpPr bwMode="auto">
          <a:xfrm>
            <a:off x="3971925" y="1670050"/>
            <a:ext cx="4492625" cy="1219200"/>
            <a:chOff x="2502" y="864"/>
            <a:chExt cx="2830" cy="768"/>
          </a:xfrm>
        </p:grpSpPr>
        <p:sp>
          <p:nvSpPr>
            <p:cNvPr id="395311" name="Text Box 2095"/>
            <p:cNvSpPr txBox="1">
              <a:spLocks noChangeArrowheads="1"/>
            </p:cNvSpPr>
            <p:nvPr/>
          </p:nvSpPr>
          <p:spPr bwMode="auto">
            <a:xfrm>
              <a:off x="4812" y="1400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>
                  <a:ea typeface="SimSun" charset="0"/>
                  <a:cs typeface="SimSun" charset="0"/>
                </a:rPr>
                <a:t>4.04*10</a:t>
              </a:r>
              <a:r>
                <a:rPr lang="zh-CN" altLang="en-US" sz="1200" baseline="30000">
                  <a:ea typeface="SimSun" charset="0"/>
                  <a:cs typeface="SimSun" charset="0"/>
                </a:rPr>
                <a:t>10</a:t>
              </a:r>
              <a:endParaRPr lang="zh-CN" altLang="en-US" sz="1400" baseline="30000">
                <a:ea typeface="SimSun" charset="0"/>
                <a:cs typeface="SimSun" charset="0"/>
              </a:endParaRPr>
            </a:p>
          </p:txBody>
        </p:sp>
        <p:sp>
          <p:nvSpPr>
            <p:cNvPr id="395307" name="AutoShape 2091"/>
            <p:cNvSpPr>
              <a:spLocks/>
            </p:cNvSpPr>
            <p:nvPr/>
          </p:nvSpPr>
          <p:spPr bwMode="auto">
            <a:xfrm rot="-5400000">
              <a:off x="2781" y="1041"/>
              <a:ext cx="72" cy="34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8" name="AutoShape 2092"/>
            <p:cNvSpPr>
              <a:spLocks noChangeArrowheads="1"/>
            </p:cNvSpPr>
            <p:nvPr/>
          </p:nvSpPr>
          <p:spPr bwMode="auto">
            <a:xfrm>
              <a:off x="2502" y="864"/>
              <a:ext cx="2784" cy="768"/>
            </a:xfrm>
            <a:prstGeom prst="wedgeRoundRectCallout">
              <a:avLst>
                <a:gd name="adj1" fmla="val -574"/>
                <a:gd name="adj2" fmla="val 9453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309" name="Rectangle 2093"/>
            <p:cNvSpPr>
              <a:spLocks noChangeArrowheads="1"/>
            </p:cNvSpPr>
            <p:nvPr/>
          </p:nvSpPr>
          <p:spPr bwMode="auto">
            <a:xfrm>
              <a:off x="2646" y="1320"/>
              <a:ext cx="2448" cy="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0" name="Text Box 2094"/>
            <p:cNvSpPr txBox="1">
              <a:spLocks noChangeArrowheads="1"/>
            </p:cNvSpPr>
            <p:nvPr/>
          </p:nvSpPr>
          <p:spPr bwMode="auto">
            <a:xfrm>
              <a:off x="2562" y="1382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ea typeface="SimSun" charset="0"/>
                  <a:cs typeface="SimSun" charset="0"/>
                </a:rPr>
                <a:t>4.03*10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</a:p>
          </p:txBody>
        </p:sp>
        <p:sp>
          <p:nvSpPr>
            <p:cNvPr id="395312" name="Text Box 2096"/>
            <p:cNvSpPr txBox="1">
              <a:spLocks noChangeArrowheads="1"/>
            </p:cNvSpPr>
            <p:nvPr/>
          </p:nvSpPr>
          <p:spPr bwMode="auto">
            <a:xfrm>
              <a:off x="2609" y="960"/>
              <a:ext cx="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ea typeface="SimSun" charset="0"/>
                  <a:cs typeface="SimSun" charset="0"/>
                </a:rPr>
                <a:t>/protein/name</a:t>
              </a:r>
            </a:p>
          </p:txBody>
        </p:sp>
        <p:sp>
          <p:nvSpPr>
            <p:cNvPr id="395313" name="Text Box 2097"/>
            <p:cNvSpPr txBox="1">
              <a:spLocks noChangeArrowheads="1"/>
            </p:cNvSpPr>
            <p:nvPr/>
          </p:nvSpPr>
          <p:spPr bwMode="auto">
            <a:xfrm>
              <a:off x="2977" y="1361"/>
              <a:ext cx="67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a typeface="SimSun" charset="0"/>
                  <a:cs typeface="SimSun" charset="0"/>
                </a:rPr>
                <a:t> </a:t>
              </a:r>
              <a:r>
                <a:rPr lang="zh-CN" altLang="en-US" sz="1200" dirty="0">
                  <a:ea typeface="SimSun" charset="0"/>
                  <a:cs typeface="SimSun" charset="0"/>
                </a:rPr>
                <a:t>4.0301*10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400" dirty="0">
                <a:ea typeface="SimSun" charset="0"/>
                <a:cs typeface="SimSun" charset="0"/>
              </a:endParaRPr>
            </a:p>
          </p:txBody>
        </p:sp>
        <p:sp>
          <p:nvSpPr>
            <p:cNvPr id="395314" name="Text Box 2098"/>
            <p:cNvSpPr txBox="1">
              <a:spLocks noChangeArrowheads="1"/>
            </p:cNvSpPr>
            <p:nvPr/>
          </p:nvSpPr>
          <p:spPr bwMode="auto">
            <a:xfrm>
              <a:off x="3442" y="1017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</p:grpSp>
      <p:grpSp>
        <p:nvGrpSpPr>
          <p:cNvPr id="395321" name="Group 2105"/>
          <p:cNvGrpSpPr>
            <a:grpSpLocks/>
          </p:cNvGrpSpPr>
          <p:nvPr/>
        </p:nvGrpSpPr>
        <p:grpSpPr bwMode="auto">
          <a:xfrm>
            <a:off x="2171700" y="3346450"/>
            <a:ext cx="6737350" cy="1371600"/>
            <a:chOff x="1368" y="1920"/>
            <a:chExt cx="4244" cy="864"/>
          </a:xfrm>
        </p:grpSpPr>
        <p:sp>
          <p:nvSpPr>
            <p:cNvPr id="395291" name="AutoShape 2075"/>
            <p:cNvSpPr>
              <a:spLocks noChangeArrowheads="1"/>
            </p:cNvSpPr>
            <p:nvPr/>
          </p:nvSpPr>
          <p:spPr bwMode="auto">
            <a:xfrm>
              <a:off x="1368" y="1920"/>
              <a:ext cx="4176" cy="864"/>
            </a:xfrm>
            <a:prstGeom prst="wedgeRoundRectCallout">
              <a:avLst>
                <a:gd name="adj1" fmla="val 4167"/>
                <a:gd name="adj2" fmla="val 9317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292" name="Text Box 2076"/>
            <p:cNvSpPr txBox="1">
              <a:spLocks noChangeArrowheads="1"/>
            </p:cNvSpPr>
            <p:nvPr/>
          </p:nvSpPr>
          <p:spPr bwMode="auto">
            <a:xfrm>
              <a:off x="1383" y="2562"/>
              <a:ext cx="35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4*10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3" name="Text Box 2077"/>
            <p:cNvSpPr txBox="1">
              <a:spLocks noChangeArrowheads="1"/>
            </p:cNvSpPr>
            <p:nvPr/>
          </p:nvSpPr>
          <p:spPr bwMode="auto">
            <a:xfrm>
              <a:off x="5016" y="2496"/>
              <a:ext cx="5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5*10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4" name="Text Box 2078"/>
            <p:cNvSpPr txBox="1">
              <a:spLocks noChangeArrowheads="1"/>
            </p:cNvSpPr>
            <p:nvPr/>
          </p:nvSpPr>
          <p:spPr bwMode="auto">
            <a:xfrm>
              <a:off x="1610" y="2063"/>
              <a:ext cx="36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295" name="Text Box 2079"/>
            <p:cNvSpPr txBox="1">
              <a:spLocks noChangeArrowheads="1"/>
            </p:cNvSpPr>
            <p:nvPr/>
          </p:nvSpPr>
          <p:spPr bwMode="auto">
            <a:xfrm>
              <a:off x="2517" y="2017"/>
              <a:ext cx="100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>
                  <a:ea typeface="SimSun" charset="0"/>
                  <a:cs typeface="SimSun" charset="0"/>
                </a:rPr>
                <a:t>//proteinEntry/name</a:t>
              </a:r>
            </a:p>
          </p:txBody>
        </p:sp>
        <p:sp>
          <p:nvSpPr>
            <p:cNvPr id="395296" name="Text Box 2080"/>
            <p:cNvSpPr txBox="1">
              <a:spLocks noChangeArrowheads="1"/>
            </p:cNvSpPr>
            <p:nvPr/>
          </p:nvSpPr>
          <p:spPr bwMode="auto">
            <a:xfrm>
              <a:off x="3424" y="2017"/>
              <a:ext cx="68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//protein/name</a:t>
              </a:r>
            </a:p>
          </p:txBody>
        </p:sp>
        <p:sp>
          <p:nvSpPr>
            <p:cNvPr id="395298" name="Rectangle 2082"/>
            <p:cNvSpPr>
              <a:spLocks noChangeArrowheads="1"/>
            </p:cNvSpPr>
            <p:nvPr/>
          </p:nvSpPr>
          <p:spPr bwMode="auto">
            <a:xfrm>
              <a:off x="1464" y="2400"/>
              <a:ext cx="398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99" name="AutoShape 2083"/>
            <p:cNvSpPr>
              <a:spLocks/>
            </p:cNvSpPr>
            <p:nvPr/>
          </p:nvSpPr>
          <p:spPr bwMode="auto">
            <a:xfrm rot="-5400000">
              <a:off x="169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0" name="AutoShape 2084"/>
            <p:cNvSpPr>
              <a:spLocks/>
            </p:cNvSpPr>
            <p:nvPr/>
          </p:nvSpPr>
          <p:spPr bwMode="auto">
            <a:xfrm rot="16200000">
              <a:off x="2259" y="1973"/>
              <a:ext cx="105" cy="557"/>
            </a:xfrm>
            <a:prstGeom prst="rightBrace">
              <a:avLst>
                <a:gd name="adj1" fmla="val 24175"/>
                <a:gd name="adj2" fmla="val 52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1" name="AutoShape 2085"/>
            <p:cNvSpPr>
              <a:spLocks/>
            </p:cNvSpPr>
            <p:nvPr/>
          </p:nvSpPr>
          <p:spPr bwMode="auto">
            <a:xfrm rot="-5400000">
              <a:off x="282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2" name="Text Box 2086"/>
            <p:cNvSpPr txBox="1">
              <a:spLocks noChangeArrowheads="1"/>
            </p:cNvSpPr>
            <p:nvPr/>
          </p:nvSpPr>
          <p:spPr bwMode="auto">
            <a:xfrm>
              <a:off x="1632" y="2544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4.01*10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3" name="Text Box 2087"/>
            <p:cNvSpPr txBox="1">
              <a:spLocks noChangeArrowheads="1"/>
            </p:cNvSpPr>
            <p:nvPr/>
          </p:nvSpPr>
          <p:spPr bwMode="auto">
            <a:xfrm>
              <a:off x="2353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4.02*10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4" name="Text Box 2088"/>
            <p:cNvSpPr txBox="1">
              <a:spLocks noChangeArrowheads="1"/>
            </p:cNvSpPr>
            <p:nvPr/>
          </p:nvSpPr>
          <p:spPr bwMode="auto">
            <a:xfrm>
              <a:off x="2929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4.03*10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5" name="Text Box 2089"/>
            <p:cNvSpPr txBox="1">
              <a:spLocks noChangeArrowheads="1"/>
            </p:cNvSpPr>
            <p:nvPr/>
          </p:nvSpPr>
          <p:spPr bwMode="auto">
            <a:xfrm>
              <a:off x="4128" y="216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316" name="AutoShape 2100"/>
            <p:cNvSpPr>
              <a:spLocks/>
            </p:cNvSpPr>
            <p:nvPr/>
          </p:nvSpPr>
          <p:spPr bwMode="auto">
            <a:xfrm rot="-5400000">
              <a:off x="3418" y="198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8" name="Text Box 2102"/>
            <p:cNvSpPr txBox="1">
              <a:spLocks noChangeArrowheads="1"/>
            </p:cNvSpPr>
            <p:nvPr/>
          </p:nvSpPr>
          <p:spPr bwMode="auto">
            <a:xfrm>
              <a:off x="1837" y="1928"/>
              <a:ext cx="8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</a:t>
              </a:r>
              <a:r>
                <a:rPr lang="en-US" altLang="zh-CN" sz="11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319" name="Text Box 2103"/>
            <p:cNvSpPr txBox="1">
              <a:spLocks noChangeArrowheads="1"/>
            </p:cNvSpPr>
            <p:nvPr/>
          </p:nvSpPr>
          <p:spPr bwMode="auto">
            <a:xfrm>
              <a:off x="3641" y="2496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4.04*10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</p:grpSp>
      <p:sp>
        <p:nvSpPr>
          <p:cNvPr id="395324" name="Text Box 2108"/>
          <p:cNvSpPr txBox="1">
            <a:spLocks noChangeArrowheads="1"/>
          </p:cNvSpPr>
          <p:nvPr/>
        </p:nvSpPr>
        <p:spPr bwMode="auto">
          <a:xfrm>
            <a:off x="228600" y="1441450"/>
            <a:ext cx="2971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Anfrage</a:t>
            </a:r>
            <a:r>
              <a:rPr lang="en-US" altLang="zh-CN" dirty="0">
                <a:ea typeface="SimSun" charset="0"/>
                <a:cs typeface="SimSun" charset="0"/>
              </a:rPr>
              <a:t>: 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m=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10</a:t>
            </a:r>
            <a:r>
              <a:rPr lang="zh-CN" altLang="en-US" sz="2000" baseline="30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12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99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>
                <a:ea typeface="SimSun" charset="0"/>
                <a:cs typeface="SimSun" charset="0"/>
              </a:rPr>
              <a:t>Auszeichner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 err="1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= 0.01</a:t>
            </a:r>
            <a:endParaRPr lang="en-CA" dirty="0">
              <a:solidFill>
                <a:srgbClr val="3C8C93"/>
              </a:solidFill>
            </a:endParaRPr>
          </a:p>
        </p:txBody>
      </p:sp>
      <p:sp>
        <p:nvSpPr>
          <p:cNvPr id="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P-Beschriftungen (Beispiel)</a:t>
            </a:r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8305800" cy="5791200"/>
          </a:xfrm>
        </p:spPr>
        <p:txBody>
          <a:bodyPr/>
          <a:lstStyle/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Seien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>
                <a:ea typeface="SimSun" charset="0"/>
                <a:cs typeface="SimSun" charset="0"/>
              </a:rPr>
              <a:t> Auszeichner gegeben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(t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,t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,….,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)</a:t>
            </a:r>
            <a:r>
              <a:rPr lang="de-DE" altLang="zh-CN" sz="2000" dirty="0">
                <a:ea typeface="SimSun" charset="0"/>
                <a:cs typeface="SimSun" charset="0"/>
              </a:rPr>
              <a:t>. 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Weise “</a:t>
            </a:r>
            <a:r>
              <a:rPr lang="de-DE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>
                <a:ea typeface="SimSun" charset="0"/>
                <a:cs typeface="SimSun" charset="0"/>
              </a:rPr>
              <a:t>” einen Wert </a:t>
            </a:r>
            <a:r>
              <a:rPr lang="de-DE" altLang="zh-CN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ea typeface="SimSun" charset="0"/>
                <a:cs typeface="SimSun" charset="0"/>
              </a:rPr>
              <a:t> und jedem Auszeichner </a:t>
            </a:r>
            <a:r>
              <a:rPr lang="de-DE" altLang="zh-CN" sz="2000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einen Wert </a:t>
            </a:r>
            <a:r>
              <a:rPr lang="de-DE" altLang="zh-CN" sz="2000" dirty="0" err="1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zu, so dass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+…….+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= 1</a:t>
            </a:r>
            <a:r>
              <a:rPr lang="de-DE" altLang="zh-CN" sz="2000" dirty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Setze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= 1/(n+1)</a:t>
            </a:r>
            <a:r>
              <a:rPr lang="de-DE" altLang="zh-CN" sz="2000" dirty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Definiere den Wertebereich der Zahlen in P-Beschriftungen als Integer in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[0, m-1]</a:t>
            </a:r>
            <a:r>
              <a:rPr lang="de-DE" altLang="zh-CN" sz="2000" dirty="0">
                <a:ea typeface="SimSun" charset="0"/>
                <a:cs typeface="SimSun" charset="0"/>
              </a:rPr>
              <a:t>,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m</a:t>
            </a:r>
            <a:r>
              <a:rPr lang="de-DE" altLang="zh-CN" sz="2000" dirty="0">
                <a:ea typeface="SimSun" charset="0"/>
                <a:cs typeface="SimSun" charset="0"/>
              </a:rPr>
              <a:t> wird gewählt, so dass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sz="2000" baseline="30000" dirty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>
                <a:ea typeface="SimSun" charset="0"/>
                <a:cs typeface="SimSun" charset="0"/>
              </a:rPr>
              <a:t> ,  wobei </a:t>
            </a:r>
            <a:r>
              <a:rPr lang="de-DE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>
                <a:ea typeface="SimSun" charset="0"/>
                <a:cs typeface="SimSun" charset="0"/>
              </a:rPr>
              <a:t> der längste Pfad im XML-Baum ist</a:t>
            </a:r>
          </a:p>
          <a:p>
            <a:pPr lvl="1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P-Beschriftung wie folgt:</a:t>
            </a:r>
          </a:p>
          <a:p>
            <a:pPr lvl="2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Pfad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>
                <a:ea typeface="SimSun" charset="0"/>
                <a:cs typeface="SimSun" charset="0"/>
              </a:rPr>
              <a:t> ist ein Intervall (P-label) von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>
                <a:ea typeface="SimSun" charset="0"/>
                <a:cs typeface="SimSun" charset="0"/>
              </a:rPr>
              <a:t> zugeordnet</a:t>
            </a:r>
          </a:p>
          <a:p>
            <a:pPr lvl="2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Partitionierung des Intervalls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>
                <a:ea typeface="SimSun" charset="0"/>
                <a:cs typeface="SimSun" charset="0"/>
              </a:rPr>
              <a:t> in der Ordnung der Auszeichnungen proportional zum Abschnitt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von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, für jeden Pfad 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und jeden Abschnitt des Kind-Nachfolgers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ea typeface="SimSun" charset="0"/>
                <a:cs typeface="SimSun" charset="0"/>
              </a:rPr>
              <a:t>.</a:t>
            </a:r>
          </a:p>
          <a:p>
            <a:pPr lvl="2">
              <a:defRPr/>
            </a:pPr>
            <a:r>
              <a:rPr lang="de-DE" altLang="zh-CN" sz="2000" dirty="0">
                <a:ea typeface="SimSun" charset="0"/>
                <a:cs typeface="SimSun" charset="0"/>
              </a:rPr>
              <a:t>Wir </a:t>
            </a:r>
            <a:r>
              <a:rPr lang="de-DE" altLang="zh-CN" sz="2000" dirty="0" err="1">
                <a:ea typeface="SimSun" charset="0"/>
                <a:cs typeface="SimSun" charset="0"/>
              </a:rPr>
              <a:t>allozieren</a:t>
            </a:r>
            <a:r>
              <a:rPr lang="de-DE" altLang="zh-CN" sz="2000" dirty="0">
                <a:ea typeface="SimSun" charset="0"/>
                <a:cs typeface="SimSun" charset="0"/>
              </a:rPr>
              <a:t> das Intervall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&lt;0, m*r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-1&gt;</a:t>
            </a:r>
            <a:r>
              <a:rPr lang="de-DE" altLang="zh-CN" sz="2000" dirty="0">
                <a:ea typeface="SimSun" charset="0"/>
                <a:cs typeface="SimSun" charset="0"/>
              </a:rPr>
              <a:t> für “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>
                <a:ea typeface="SimSun" charset="0"/>
                <a:cs typeface="SimSun" charset="0"/>
              </a:rPr>
              <a:t>” und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&lt;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, p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&gt;</a:t>
            </a:r>
            <a:r>
              <a:rPr lang="de-DE" altLang="zh-CN" sz="2000" dirty="0">
                <a:ea typeface="SimSun" charset="0"/>
                <a:cs typeface="SimSun" charset="0"/>
              </a:rPr>
              <a:t> für jedes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, so dass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(p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 - 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)/m=</a:t>
            </a:r>
            <a:r>
              <a:rPr lang="de-DE" altLang="zh-CN" sz="2000" dirty="0" err="1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>
                <a:ea typeface="SimSun" charset="0"/>
                <a:cs typeface="SimSun" charset="0"/>
              </a:rPr>
              <a:t> und 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>
                <a:solidFill>
                  <a:srgbClr val="4597A0"/>
                </a:solidFill>
                <a:ea typeface="SimSun" charset="0"/>
                <a:cs typeface="SimSun" charset="0"/>
              </a:rPr>
              <a:t>/m = r</a:t>
            </a:r>
            <a:r>
              <a:rPr lang="de-DE" altLang="zh-CN" sz="2000" baseline="-25000" dirty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endParaRPr lang="de-DE" sz="2000" baseline="-25000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Zum Nachvollziehen zuhause: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>
                <a:ea typeface="SimSun" charset="0"/>
                <a:cs typeface="SimSun" charset="0"/>
              </a:rPr>
              <a:t>Zweiganfragen (TWIG-Patterns)</a:t>
            </a: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1462088" y="34813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6" name="Text Box 50"/>
          <p:cNvSpPr txBox="1">
            <a:spLocks noChangeArrowheads="1"/>
          </p:cNvSpPr>
          <p:nvPr/>
        </p:nvSpPr>
        <p:spPr bwMode="auto">
          <a:xfrm>
            <a:off x="2338388" y="41433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de-DE" altLang="zh-CN" dirty="0">
                <a:ea typeface="SimSun" charset="0"/>
                <a:cs typeface="SimSun" charset="0"/>
              </a:rPr>
              <a:t>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The 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196752"/>
            <a:ext cx="581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Beispielanfrage (ähnlich zu vorigen Daten, beachte aber //)</a:t>
            </a:r>
          </a:p>
        </p:txBody>
      </p:sp>
    </p:spTree>
    <p:extLst>
      <p:ext uri="{BB962C8B-B14F-4D97-AF65-F5344CB8AC3E}">
        <p14:creationId xmlns:p14="http://schemas.microsoft.com/office/powerpoint/2010/main" val="3769570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915988"/>
            <a:ext cx="8305800" cy="5257800"/>
          </a:xfrm>
        </p:spPr>
        <p:txBody>
          <a:bodyPr/>
          <a:lstStyle/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Aufspaltung (D-Eliminierung):</a:t>
            </a:r>
          </a:p>
          <a:p>
            <a:pPr lvl="3">
              <a:defRPr/>
            </a:pPr>
            <a:r>
              <a:rPr lang="de-DE" altLang="zh-CN" dirty="0">
                <a:ea typeface="SimSun" charset="0"/>
                <a:cs typeface="SimSun" charset="0"/>
              </a:rPr>
              <a:t>Rekursiver Selbstaufruf;  Unterprozedur Verzweigungselimination (B-Eliminierung)</a:t>
            </a:r>
          </a:p>
          <a:p>
            <a:pPr lvl="3">
              <a:defRPr/>
            </a:pPr>
            <a:endParaRPr lang="de-DE" altLang="zh-CN" dirty="0">
              <a:ea typeface="SimSun" charset="0"/>
              <a:cs typeface="SimSun" charset="0"/>
            </a:endParaRPr>
          </a:p>
          <a:p>
            <a:pPr lvl="2"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 lvl="3">
              <a:defRPr/>
            </a:pPr>
            <a:endParaRPr lang="en-CA" dirty="0"/>
          </a:p>
        </p:txBody>
      </p:sp>
      <p:sp>
        <p:nvSpPr>
          <p:cNvPr id="396294" name="Line 6"/>
          <p:cNvSpPr>
            <a:spLocks noChangeShapeType="1"/>
          </p:cNvSpPr>
          <p:nvPr/>
        </p:nvSpPr>
        <p:spPr bwMode="auto">
          <a:xfrm>
            <a:off x="3962400" y="2101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5" name="Oval 7"/>
          <p:cNvSpPr>
            <a:spLocks noChangeArrowheads="1"/>
          </p:cNvSpPr>
          <p:nvPr/>
        </p:nvSpPr>
        <p:spPr bwMode="auto">
          <a:xfrm>
            <a:off x="3886200" y="2559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>
            <a:off x="3962400" y="2711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7" name="Oval 9"/>
          <p:cNvSpPr>
            <a:spLocks noChangeArrowheads="1"/>
          </p:cNvSpPr>
          <p:nvPr/>
        </p:nvSpPr>
        <p:spPr bwMode="auto">
          <a:xfrm>
            <a:off x="3886200" y="316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102406" name="Group 10"/>
          <p:cNvGrpSpPr>
            <a:grpSpLocks/>
          </p:cNvGrpSpPr>
          <p:nvPr/>
        </p:nvGrpSpPr>
        <p:grpSpPr bwMode="auto">
          <a:xfrm>
            <a:off x="3276600" y="3292475"/>
            <a:ext cx="657225" cy="561975"/>
            <a:chOff x="1056" y="1854"/>
            <a:chExt cx="414" cy="354"/>
          </a:xfrm>
        </p:grpSpPr>
        <p:sp>
          <p:nvSpPr>
            <p:cNvPr id="396299" name="Line 11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0" name="Oval 12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7" name="Group 13"/>
          <p:cNvGrpSpPr>
            <a:grpSpLocks/>
          </p:cNvGrpSpPr>
          <p:nvPr/>
        </p:nvGrpSpPr>
        <p:grpSpPr bwMode="auto">
          <a:xfrm>
            <a:off x="4038600" y="3306763"/>
            <a:ext cx="576263" cy="600075"/>
            <a:chOff x="1536" y="1863"/>
            <a:chExt cx="363" cy="378"/>
          </a:xfrm>
        </p:grpSpPr>
        <p:sp>
          <p:nvSpPr>
            <p:cNvPr id="396302" name="Line 14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3" name="Oval 15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8" name="Group 22"/>
          <p:cNvGrpSpPr>
            <a:grpSpLocks/>
          </p:cNvGrpSpPr>
          <p:nvPr/>
        </p:nvGrpSpPr>
        <p:grpSpPr bwMode="auto">
          <a:xfrm>
            <a:off x="4452938" y="3887788"/>
            <a:ext cx="152400" cy="609600"/>
            <a:chOff x="1056" y="2208"/>
            <a:chExt cx="96" cy="384"/>
          </a:xfrm>
        </p:grpSpPr>
        <p:sp>
          <p:nvSpPr>
            <p:cNvPr id="396311" name="Line 2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2" name="Oval 2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9" name="Group 25"/>
          <p:cNvGrpSpPr>
            <a:grpSpLocks/>
          </p:cNvGrpSpPr>
          <p:nvPr/>
        </p:nvGrpSpPr>
        <p:grpSpPr bwMode="auto">
          <a:xfrm>
            <a:off x="3276600" y="5378450"/>
            <a:ext cx="657225" cy="561975"/>
            <a:chOff x="1056" y="1854"/>
            <a:chExt cx="414" cy="354"/>
          </a:xfrm>
        </p:grpSpPr>
        <p:sp>
          <p:nvSpPr>
            <p:cNvPr id="396314" name="Line 26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5" name="Oval 2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10" name="Group 28"/>
          <p:cNvGrpSpPr>
            <a:grpSpLocks/>
          </p:cNvGrpSpPr>
          <p:nvPr/>
        </p:nvGrpSpPr>
        <p:grpSpPr bwMode="auto">
          <a:xfrm>
            <a:off x="4557713" y="4516438"/>
            <a:ext cx="576262" cy="600075"/>
            <a:chOff x="1536" y="1863"/>
            <a:chExt cx="363" cy="378"/>
          </a:xfrm>
        </p:grpSpPr>
        <p:sp>
          <p:nvSpPr>
            <p:cNvPr id="396317" name="Line 29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8" name="Oval 30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6319" name="Line 31"/>
          <p:cNvSpPr>
            <a:spLocks noChangeShapeType="1"/>
          </p:cNvSpPr>
          <p:nvPr/>
        </p:nvSpPr>
        <p:spPr bwMode="auto">
          <a:xfrm>
            <a:off x="4524375" y="4506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0" name="Oval 32"/>
          <p:cNvSpPr>
            <a:spLocks noChangeArrowheads="1"/>
          </p:cNvSpPr>
          <p:nvPr/>
        </p:nvSpPr>
        <p:spPr bwMode="auto">
          <a:xfrm>
            <a:off x="4448175" y="496411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1" name="Text Box 33"/>
          <p:cNvSpPr txBox="1">
            <a:spLocks noChangeArrowheads="1"/>
          </p:cNvSpPr>
          <p:nvPr/>
        </p:nvSpPr>
        <p:spPr bwMode="auto">
          <a:xfrm>
            <a:off x="4648200" y="35496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6322" name="Text Box 34"/>
          <p:cNvSpPr txBox="1">
            <a:spLocks noChangeArrowheads="1"/>
          </p:cNvSpPr>
          <p:nvPr/>
        </p:nvSpPr>
        <p:spPr bwMode="auto">
          <a:xfrm>
            <a:off x="2133600" y="34734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6323" name="Text Box 35"/>
          <p:cNvSpPr txBox="1">
            <a:spLocks noChangeArrowheads="1"/>
          </p:cNvSpPr>
          <p:nvPr/>
        </p:nvSpPr>
        <p:spPr bwMode="auto">
          <a:xfrm>
            <a:off x="4572000" y="40830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2743200" y="40830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06" name="Oval 18"/>
          <p:cNvSpPr>
            <a:spLocks noChangeArrowheads="1"/>
          </p:cNvSpPr>
          <p:nvPr/>
        </p:nvSpPr>
        <p:spPr bwMode="auto">
          <a:xfrm>
            <a:off x="2667000" y="4540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4" name="Text Box 36"/>
          <p:cNvSpPr txBox="1">
            <a:spLocks noChangeArrowheads="1"/>
          </p:cNvSpPr>
          <p:nvPr/>
        </p:nvSpPr>
        <p:spPr bwMode="auto">
          <a:xfrm>
            <a:off x="2590800" y="40830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6325" name="Text Box 37"/>
          <p:cNvSpPr txBox="1">
            <a:spLocks noChangeArrowheads="1"/>
          </p:cNvSpPr>
          <p:nvPr/>
        </p:nvSpPr>
        <p:spPr bwMode="auto">
          <a:xfrm>
            <a:off x="1600200" y="469265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6" name="Text Box 38"/>
          <p:cNvSpPr txBox="1">
            <a:spLocks noChangeArrowheads="1"/>
          </p:cNvSpPr>
          <p:nvPr/>
        </p:nvSpPr>
        <p:spPr bwMode="auto">
          <a:xfrm>
            <a:off x="2381250" y="5454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author</a:t>
            </a:r>
            <a:endParaRPr lang="en-CA"/>
          </a:p>
        </p:txBody>
      </p:sp>
      <p:sp>
        <p:nvSpPr>
          <p:cNvPr id="396327" name="Text Box 39"/>
          <p:cNvSpPr txBox="1">
            <a:spLocks noChangeArrowheads="1"/>
          </p:cNvSpPr>
          <p:nvPr/>
        </p:nvSpPr>
        <p:spPr bwMode="auto">
          <a:xfrm>
            <a:off x="1924050" y="591185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8" name="Text Box 40"/>
          <p:cNvSpPr txBox="1">
            <a:spLocks noChangeArrowheads="1"/>
          </p:cNvSpPr>
          <p:nvPr/>
        </p:nvSpPr>
        <p:spPr bwMode="auto">
          <a:xfrm>
            <a:off x="3505200" y="5364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6329" name="Text Box 41"/>
          <p:cNvSpPr txBox="1">
            <a:spLocks noChangeArrowheads="1"/>
          </p:cNvSpPr>
          <p:nvPr/>
        </p:nvSpPr>
        <p:spPr bwMode="auto">
          <a:xfrm>
            <a:off x="4467225" y="4745038"/>
            <a:ext cx="60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6331" name="Rectangle 43"/>
          <p:cNvSpPr>
            <a:spLocks noChangeArrowheads="1"/>
          </p:cNvSpPr>
          <p:nvPr/>
        </p:nvSpPr>
        <p:spPr bwMode="auto">
          <a:xfrm>
            <a:off x="1676400" y="393065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CA"/>
          </a:p>
        </p:txBody>
      </p:sp>
      <p:sp>
        <p:nvSpPr>
          <p:cNvPr id="396332" name="Text Box 44"/>
          <p:cNvSpPr txBox="1">
            <a:spLocks noChangeArrowheads="1"/>
          </p:cNvSpPr>
          <p:nvPr/>
        </p:nvSpPr>
        <p:spPr bwMode="auto">
          <a:xfrm>
            <a:off x="1828800" y="4006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Q2</a:t>
            </a:r>
            <a:endParaRPr lang="en-CA" sz="1600"/>
          </a:p>
        </p:txBody>
      </p:sp>
      <p:sp>
        <p:nvSpPr>
          <p:cNvPr id="396333" name="Rectangle 45"/>
          <p:cNvSpPr>
            <a:spLocks noChangeArrowheads="1"/>
          </p:cNvSpPr>
          <p:nvPr/>
        </p:nvSpPr>
        <p:spPr bwMode="auto">
          <a:xfrm>
            <a:off x="1219200" y="1949450"/>
            <a:ext cx="51816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4" name="Text Box 46"/>
          <p:cNvSpPr txBox="1">
            <a:spLocks noChangeArrowheads="1"/>
          </p:cNvSpPr>
          <p:nvPr/>
        </p:nvSpPr>
        <p:spPr bwMode="auto">
          <a:xfrm>
            <a:off x="1371600" y="21780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Q1</a:t>
            </a:r>
            <a:endParaRPr lang="en-CA" sz="1600"/>
          </a:p>
        </p:txBody>
      </p:sp>
      <p:sp>
        <p:nvSpPr>
          <p:cNvPr id="396335" name="Rectangle 47"/>
          <p:cNvSpPr>
            <a:spLocks noChangeArrowheads="1"/>
          </p:cNvSpPr>
          <p:nvPr/>
        </p:nvSpPr>
        <p:spPr bwMode="auto">
          <a:xfrm>
            <a:off x="1690688" y="5302250"/>
            <a:ext cx="2286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6" name="Text Box 48"/>
          <p:cNvSpPr txBox="1">
            <a:spLocks noChangeArrowheads="1"/>
          </p:cNvSpPr>
          <p:nvPr/>
        </p:nvSpPr>
        <p:spPr bwMode="auto">
          <a:xfrm>
            <a:off x="1828800" y="5454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Q3</a:t>
            </a:r>
            <a:endParaRPr lang="en-CA" sz="1600"/>
          </a:p>
        </p:txBody>
      </p:sp>
      <p:sp>
        <p:nvSpPr>
          <p:cNvPr id="396337" name="Text Box 49"/>
          <p:cNvSpPr txBox="1">
            <a:spLocks noChangeArrowheads="1"/>
          </p:cNvSpPr>
          <p:nvPr/>
        </p:nvSpPr>
        <p:spPr bwMode="auto">
          <a:xfrm>
            <a:off x="6629400" y="2968625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Tiefensuche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8" name="Text Box 50"/>
          <p:cNvSpPr txBox="1">
            <a:spLocks noChangeArrowheads="1"/>
          </p:cNvSpPr>
          <p:nvPr/>
        </p:nvSpPr>
        <p:spPr bwMode="auto">
          <a:xfrm>
            <a:off x="6629400" y="3578225"/>
            <a:ext cx="2362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Spalte p//q in p and //q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9" name="Text Box 51"/>
          <p:cNvSpPr txBox="1">
            <a:spLocks noChangeArrowheads="1"/>
          </p:cNvSpPr>
          <p:nvPr/>
        </p:nvSpPr>
        <p:spPr bwMode="auto">
          <a:xfrm>
            <a:off x="2819400" y="42354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superfamily</a:t>
            </a:r>
            <a:endParaRPr lang="en-CA" sz="1600"/>
          </a:p>
        </p:txBody>
      </p:sp>
      <p:sp>
        <p:nvSpPr>
          <p:cNvPr id="396340" name="Text Box 52"/>
          <p:cNvSpPr txBox="1">
            <a:spLocks noChangeArrowheads="1"/>
          </p:cNvSpPr>
          <p:nvPr/>
        </p:nvSpPr>
        <p:spPr bwMode="auto">
          <a:xfrm>
            <a:off x="6553200" y="4035425"/>
            <a:ext cx="2362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Eliminiere Verzweigung falls vorhanden, sonst evaluiere Q mit P-Beschriftungen</a:t>
            </a:r>
            <a:endParaRPr lang="de-DE" sz="16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2" name="Text Box 54"/>
          <p:cNvSpPr txBox="1">
            <a:spLocks noChangeArrowheads="1"/>
          </p:cNvSpPr>
          <p:nvPr/>
        </p:nvSpPr>
        <p:spPr bwMode="auto">
          <a:xfrm>
            <a:off x="6553200" y="5254625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>
                <a:solidFill>
                  <a:srgbClr val="0000FF"/>
                </a:solidFill>
                <a:ea typeface="SimSun" charset="0"/>
                <a:cs typeface="SimSun" charset="0"/>
              </a:rPr>
              <a:t>Join für Zwischenresultate unter Verwendung der D-Beschriftungen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3" name="Text Box 55"/>
          <p:cNvSpPr txBox="1">
            <a:spLocks noChangeArrowheads="1"/>
          </p:cNvSpPr>
          <p:nvPr/>
        </p:nvSpPr>
        <p:spPr bwMode="auto">
          <a:xfrm>
            <a:off x="4038600" y="233045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6344" name="Text Box 56"/>
          <p:cNvSpPr txBox="1">
            <a:spLocks noChangeArrowheads="1"/>
          </p:cNvSpPr>
          <p:nvPr/>
        </p:nvSpPr>
        <p:spPr bwMode="auto">
          <a:xfrm>
            <a:off x="4038600" y="29400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6345" name="Text Box 57"/>
          <p:cNvSpPr txBox="1">
            <a:spLocks noChangeArrowheads="1"/>
          </p:cNvSpPr>
          <p:nvPr/>
        </p:nvSpPr>
        <p:spPr bwMode="auto">
          <a:xfrm>
            <a:off x="4710113" y="515937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46" name="Text Box 58"/>
          <p:cNvSpPr txBox="1">
            <a:spLocks noChangeArrowheads="1"/>
          </p:cNvSpPr>
          <p:nvPr/>
        </p:nvSpPr>
        <p:spPr bwMode="auto">
          <a:xfrm>
            <a:off x="5062538" y="45545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6347" name="Text Box 59"/>
          <p:cNvSpPr txBox="1">
            <a:spLocks noChangeArrowheads="1"/>
          </p:cNvSpPr>
          <p:nvPr/>
        </p:nvSpPr>
        <p:spPr bwMode="auto">
          <a:xfrm>
            <a:off x="6553200" y="194945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p//q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p and //q</a:t>
            </a:r>
            <a:endParaRPr lang="en-CA" dirty="0"/>
          </a:p>
        </p:txBody>
      </p:sp>
      <p:sp>
        <p:nvSpPr>
          <p:cNvPr id="5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752"/>
            <a:ext cx="8305800" cy="5194522"/>
          </a:xfrm>
        </p:spPr>
        <p:txBody>
          <a:bodyPr/>
          <a:lstStyle/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dirty="0">
                <a:ea typeface="SimSun" charset="0"/>
                <a:cs typeface="SimSun" charset="0"/>
              </a:rPr>
              <a:t> (B-</a:t>
            </a:r>
            <a:r>
              <a:rPr lang="en-US" altLang="zh-CN" dirty="0" err="1">
                <a:ea typeface="SimSun" charset="0"/>
                <a:cs typeface="SimSun" charset="0"/>
              </a:rPr>
              <a:t>Eliminierung</a:t>
            </a:r>
            <a:r>
              <a:rPr lang="en-US" altLang="zh-CN" dirty="0">
                <a:ea typeface="SimSun" charset="0"/>
                <a:cs typeface="SimSun" charset="0"/>
              </a:rPr>
              <a:t>) </a:t>
            </a:r>
            <a:endParaRPr lang="en-CA" dirty="0"/>
          </a:p>
        </p:txBody>
      </p:sp>
      <p:grpSp>
        <p:nvGrpSpPr>
          <p:cNvPr id="103426" name="Group 85"/>
          <p:cNvGrpSpPr>
            <a:grpSpLocks/>
          </p:cNvGrpSpPr>
          <p:nvPr/>
        </p:nvGrpSpPr>
        <p:grpSpPr bwMode="auto">
          <a:xfrm>
            <a:off x="304800" y="2276475"/>
            <a:ext cx="8715375" cy="4343400"/>
            <a:chOff x="192" y="912"/>
            <a:chExt cx="5490" cy="2736"/>
          </a:xfrm>
        </p:grpSpPr>
        <p:sp>
          <p:nvSpPr>
            <p:cNvPr id="397316" name="Line 4"/>
            <p:cNvSpPr>
              <a:spLocks noChangeShapeType="1"/>
            </p:cNvSpPr>
            <p:nvPr/>
          </p:nvSpPr>
          <p:spPr bwMode="auto">
            <a:xfrm>
              <a:off x="1392" y="112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1344" y="141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8" name="Line 6"/>
            <p:cNvSpPr>
              <a:spLocks noChangeShapeType="1"/>
            </p:cNvSpPr>
            <p:nvPr/>
          </p:nvSpPr>
          <p:spPr bwMode="auto">
            <a:xfrm>
              <a:off x="1392" y="150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9" name="Oval 7"/>
            <p:cNvSpPr>
              <a:spLocks noChangeArrowheads="1"/>
            </p:cNvSpPr>
            <p:nvPr/>
          </p:nvSpPr>
          <p:spPr bwMode="auto">
            <a:xfrm>
              <a:off x="1344" y="179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3433" name="Group 8"/>
            <p:cNvGrpSpPr>
              <a:grpSpLocks/>
            </p:cNvGrpSpPr>
            <p:nvPr/>
          </p:nvGrpSpPr>
          <p:grpSpPr bwMode="auto">
            <a:xfrm>
              <a:off x="960" y="1872"/>
              <a:ext cx="414" cy="354"/>
              <a:chOff x="1056" y="1854"/>
              <a:chExt cx="414" cy="354"/>
            </a:xfrm>
          </p:grpSpPr>
          <p:sp>
            <p:nvSpPr>
              <p:cNvPr id="397321" name="Line 9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2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4" name="Group 11"/>
            <p:cNvGrpSpPr>
              <a:grpSpLocks/>
            </p:cNvGrpSpPr>
            <p:nvPr/>
          </p:nvGrpSpPr>
          <p:grpSpPr bwMode="auto">
            <a:xfrm>
              <a:off x="1440" y="1881"/>
              <a:ext cx="363" cy="378"/>
              <a:chOff x="1536" y="1863"/>
              <a:chExt cx="363" cy="378"/>
            </a:xfrm>
          </p:grpSpPr>
          <p:sp>
            <p:nvSpPr>
              <p:cNvPr id="397324" name="Line 1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5" name="Oval 1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5" name="Group 17"/>
            <p:cNvGrpSpPr>
              <a:grpSpLocks/>
            </p:cNvGrpSpPr>
            <p:nvPr/>
          </p:nvGrpSpPr>
          <p:grpSpPr bwMode="auto">
            <a:xfrm>
              <a:off x="1701" y="2247"/>
              <a:ext cx="96" cy="384"/>
              <a:chOff x="1056" y="2208"/>
              <a:chExt cx="96" cy="384"/>
            </a:xfrm>
          </p:grpSpPr>
          <p:sp>
            <p:nvSpPr>
              <p:cNvPr id="397330" name="Line 18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1" name="Oval 1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6" name="Group 23"/>
            <p:cNvGrpSpPr>
              <a:grpSpLocks/>
            </p:cNvGrpSpPr>
            <p:nvPr/>
          </p:nvGrpSpPr>
          <p:grpSpPr bwMode="auto">
            <a:xfrm>
              <a:off x="1776" y="2631"/>
              <a:ext cx="363" cy="378"/>
              <a:chOff x="1536" y="1863"/>
              <a:chExt cx="363" cy="378"/>
            </a:xfrm>
          </p:grpSpPr>
          <p:sp>
            <p:nvSpPr>
              <p:cNvPr id="397336" name="Line 24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7" name="Oval 25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7338" name="Line 26"/>
            <p:cNvSpPr>
              <a:spLocks noChangeShapeType="1"/>
            </p:cNvSpPr>
            <p:nvPr/>
          </p:nvSpPr>
          <p:spPr bwMode="auto">
            <a:xfrm>
              <a:off x="1755" y="264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39" name="Oval 27"/>
            <p:cNvSpPr>
              <a:spLocks noChangeArrowheads="1"/>
            </p:cNvSpPr>
            <p:nvPr/>
          </p:nvSpPr>
          <p:spPr bwMode="auto">
            <a:xfrm>
              <a:off x="1707" y="29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0" name="Text Box 28"/>
            <p:cNvSpPr txBox="1">
              <a:spLocks noChangeArrowheads="1"/>
            </p:cNvSpPr>
            <p:nvPr/>
          </p:nvSpPr>
          <p:spPr bwMode="auto">
            <a:xfrm>
              <a:off x="1824" y="203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240" y="198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97342" name="Text Box 30"/>
            <p:cNvSpPr txBox="1">
              <a:spLocks noChangeArrowheads="1"/>
            </p:cNvSpPr>
            <p:nvPr/>
          </p:nvSpPr>
          <p:spPr bwMode="auto">
            <a:xfrm>
              <a:off x="1776" y="230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refinfo</a:t>
              </a:r>
              <a:endParaRPr lang="en-CA"/>
            </a:p>
          </p:txBody>
        </p:sp>
        <p:sp>
          <p:nvSpPr>
            <p:cNvPr id="397345" name="Text Box 33"/>
            <p:cNvSpPr txBox="1">
              <a:spLocks noChangeArrowheads="1"/>
            </p:cNvSpPr>
            <p:nvPr/>
          </p:nvSpPr>
          <p:spPr bwMode="auto">
            <a:xfrm>
              <a:off x="1719" y="2775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@title</a:t>
              </a:r>
              <a:endParaRPr lang="en-CA" sz="1200" dirty="0"/>
            </a:p>
          </p:txBody>
        </p:sp>
        <p:sp>
          <p:nvSpPr>
            <p:cNvPr id="397348" name="Rectangle 36"/>
            <p:cNvSpPr>
              <a:spLocks noChangeArrowheads="1"/>
            </p:cNvSpPr>
            <p:nvPr/>
          </p:nvSpPr>
          <p:spPr bwMode="auto">
            <a:xfrm>
              <a:off x="192" y="912"/>
              <a:ext cx="2448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9" name="Text Box 37"/>
            <p:cNvSpPr txBox="1">
              <a:spLocks noChangeArrowheads="1"/>
            </p:cNvSpPr>
            <p:nvPr/>
          </p:nvSpPr>
          <p:spPr bwMode="auto">
            <a:xfrm>
              <a:off x="240" y="105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>
                  <a:ea typeface="SimSun" charset="0"/>
                  <a:cs typeface="SimSun" charset="0"/>
                </a:rPr>
                <a:t>Q1</a:t>
              </a:r>
              <a:endParaRPr lang="en-CA" sz="1600"/>
            </a:p>
          </p:txBody>
        </p:sp>
        <p:sp>
          <p:nvSpPr>
            <p:cNvPr id="397380" name="Text Box 68"/>
            <p:cNvSpPr txBox="1">
              <a:spLocks noChangeArrowheads="1"/>
            </p:cNvSpPr>
            <p:nvPr/>
          </p:nvSpPr>
          <p:spPr bwMode="auto">
            <a:xfrm>
              <a:off x="1392" y="120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397381" name="Text Box 69"/>
            <p:cNvSpPr txBox="1">
              <a:spLocks noChangeArrowheads="1"/>
            </p:cNvSpPr>
            <p:nvPr/>
          </p:nvSpPr>
          <p:spPr bwMode="auto">
            <a:xfrm>
              <a:off x="1392" y="158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/>
            </a:p>
          </p:txBody>
        </p:sp>
        <p:sp>
          <p:nvSpPr>
            <p:cNvPr id="397384" name="Text Box 72"/>
            <p:cNvSpPr txBox="1">
              <a:spLocks noChangeArrowheads="1"/>
            </p:cNvSpPr>
            <p:nvPr/>
          </p:nvSpPr>
          <p:spPr bwMode="auto">
            <a:xfrm>
              <a:off x="1890" y="307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zh-CN" altLang="en-US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2001</a:t>
              </a:r>
              <a:r>
                <a:rPr lang="zh-CN" altLang="en-US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397385" name="Text Box 73"/>
            <p:cNvSpPr txBox="1">
              <a:spLocks noChangeArrowheads="1"/>
            </p:cNvSpPr>
            <p:nvPr/>
          </p:nvSpPr>
          <p:spPr bwMode="auto">
            <a:xfrm>
              <a:off x="2112" y="269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grpSp>
          <p:nvGrpSpPr>
            <p:cNvPr id="103449" name="Group 83"/>
            <p:cNvGrpSpPr>
              <a:grpSpLocks/>
            </p:cNvGrpSpPr>
            <p:nvPr/>
          </p:nvGrpSpPr>
          <p:grpSpPr bwMode="auto">
            <a:xfrm>
              <a:off x="2994" y="912"/>
              <a:ext cx="2688" cy="2715"/>
              <a:chOff x="2736" y="939"/>
              <a:chExt cx="2688" cy="2688"/>
            </a:xfrm>
          </p:grpSpPr>
          <p:grpSp>
            <p:nvGrpSpPr>
              <p:cNvPr id="103451" name="Group 66"/>
              <p:cNvGrpSpPr>
                <a:grpSpLocks/>
              </p:cNvGrpSpPr>
              <p:nvPr/>
            </p:nvGrpSpPr>
            <p:grpSpPr bwMode="auto">
              <a:xfrm>
                <a:off x="3936" y="1008"/>
                <a:ext cx="96" cy="768"/>
                <a:chOff x="3936" y="864"/>
                <a:chExt cx="96" cy="768"/>
              </a:xfrm>
            </p:grpSpPr>
            <p:sp>
              <p:nvSpPr>
                <p:cNvPr id="397351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86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2" name="Oval 40"/>
                <p:cNvSpPr>
                  <a:spLocks noChangeArrowheads="1"/>
                </p:cNvSpPr>
                <p:nvPr/>
              </p:nvSpPr>
              <p:spPr bwMode="auto">
                <a:xfrm>
                  <a:off x="3936" y="11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3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248"/>
                  <a:ext cx="0" cy="2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4" name="Oval 42"/>
                <p:cNvSpPr>
                  <a:spLocks noChangeArrowheads="1"/>
                </p:cNvSpPr>
                <p:nvPr/>
              </p:nvSpPr>
              <p:spPr bwMode="auto">
                <a:xfrm>
                  <a:off x="3936" y="15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2" name="Group 65"/>
              <p:cNvGrpSpPr>
                <a:grpSpLocks/>
              </p:cNvGrpSpPr>
              <p:nvPr/>
            </p:nvGrpSpPr>
            <p:grpSpPr bwMode="auto">
              <a:xfrm>
                <a:off x="2754" y="1950"/>
                <a:ext cx="1134" cy="399"/>
                <a:chOff x="2754" y="1950"/>
                <a:chExt cx="1134" cy="399"/>
              </a:xfrm>
            </p:grpSpPr>
            <p:grpSp>
              <p:nvGrpSpPr>
                <p:cNvPr id="103479" name="Group 43"/>
                <p:cNvGrpSpPr>
                  <a:grpSpLocks/>
                </p:cNvGrpSpPr>
                <p:nvPr/>
              </p:nvGrpSpPr>
              <p:grpSpPr bwMode="auto">
                <a:xfrm>
                  <a:off x="3474" y="1950"/>
                  <a:ext cx="414" cy="354"/>
                  <a:chOff x="1056" y="1854"/>
                  <a:chExt cx="414" cy="354"/>
                </a:xfrm>
              </p:grpSpPr>
              <p:sp>
                <p:nvSpPr>
                  <p:cNvPr id="397356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4" y="1854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9735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3973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754" y="2064"/>
                  <a:ext cx="720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>
                      <a:ea typeface="SimSun" charset="0"/>
                      <a:cs typeface="SimSun" charset="0"/>
                    </a:rPr>
                    <a:t>protein</a:t>
                  </a:r>
                  <a:endParaRPr lang="en-CA"/>
                </a:p>
              </p:txBody>
            </p:sp>
          </p:grpSp>
          <p:grpSp>
            <p:nvGrpSpPr>
              <p:cNvPr id="103453" name="Group 46"/>
              <p:cNvGrpSpPr>
                <a:grpSpLocks/>
              </p:cNvGrpSpPr>
              <p:nvPr/>
            </p:nvGrpSpPr>
            <p:grpSpPr bwMode="auto">
              <a:xfrm>
                <a:off x="4047" y="1965"/>
                <a:ext cx="363" cy="378"/>
                <a:chOff x="1536" y="1863"/>
                <a:chExt cx="363" cy="378"/>
              </a:xfrm>
            </p:grpSpPr>
            <p:sp>
              <p:nvSpPr>
                <p:cNvPr id="397359" name="Line 47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0" name="Oval 48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4" name="Group 52"/>
              <p:cNvGrpSpPr>
                <a:grpSpLocks/>
              </p:cNvGrpSpPr>
              <p:nvPr/>
            </p:nvGrpSpPr>
            <p:grpSpPr bwMode="auto">
              <a:xfrm>
                <a:off x="4308" y="2331"/>
                <a:ext cx="96" cy="384"/>
                <a:chOff x="1056" y="2208"/>
                <a:chExt cx="96" cy="384"/>
              </a:xfrm>
            </p:grpSpPr>
            <p:sp>
              <p:nvSpPr>
                <p:cNvPr id="39736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6" name="Oval 54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5" name="Group 55"/>
              <p:cNvGrpSpPr>
                <a:grpSpLocks/>
              </p:cNvGrpSpPr>
              <p:nvPr/>
            </p:nvGrpSpPr>
            <p:grpSpPr bwMode="auto">
              <a:xfrm>
                <a:off x="4365" y="2724"/>
                <a:ext cx="363" cy="378"/>
                <a:chOff x="1536" y="1863"/>
                <a:chExt cx="363" cy="378"/>
              </a:xfrm>
            </p:grpSpPr>
            <p:sp>
              <p:nvSpPr>
                <p:cNvPr id="397368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9" name="Oval 57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397370" name="Line 58"/>
              <p:cNvSpPr>
                <a:spLocks noChangeShapeType="1"/>
              </p:cNvSpPr>
              <p:nvPr/>
            </p:nvSpPr>
            <p:spPr bwMode="auto">
              <a:xfrm>
                <a:off x="4353" y="2727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1" name="Oval 59"/>
              <p:cNvSpPr>
                <a:spLocks noChangeArrowheads="1"/>
              </p:cNvSpPr>
              <p:nvPr/>
            </p:nvSpPr>
            <p:spPr bwMode="auto">
              <a:xfrm>
                <a:off x="4305" y="3015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2" name="Text Box 60"/>
              <p:cNvSpPr txBox="1">
                <a:spLocks noChangeArrowheads="1"/>
              </p:cNvSpPr>
              <p:nvPr/>
            </p:nvSpPr>
            <p:spPr bwMode="auto">
              <a:xfrm>
                <a:off x="4368" y="2055"/>
                <a:ext cx="91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reference</a:t>
                </a:r>
                <a:endParaRPr lang="en-CA"/>
              </a:p>
            </p:txBody>
          </p:sp>
          <p:sp>
            <p:nvSpPr>
              <p:cNvPr id="397374" name="Text Box 62"/>
              <p:cNvSpPr txBox="1">
                <a:spLocks noChangeArrowheads="1"/>
              </p:cNvSpPr>
              <p:nvPr/>
            </p:nvSpPr>
            <p:spPr bwMode="auto">
              <a:xfrm>
                <a:off x="4383" y="2388"/>
                <a:ext cx="912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refinfo</a:t>
                </a:r>
                <a:endParaRPr lang="en-CA"/>
              </a:p>
            </p:txBody>
          </p:sp>
          <p:sp>
            <p:nvSpPr>
              <p:cNvPr id="397375" name="Text Box 63"/>
              <p:cNvSpPr txBox="1">
                <a:spLocks noChangeArrowheads="1"/>
              </p:cNvSpPr>
              <p:nvPr/>
            </p:nvSpPr>
            <p:spPr bwMode="auto">
              <a:xfrm>
                <a:off x="4317" y="284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200" dirty="0">
                    <a:ea typeface="SimSun" charset="0"/>
                    <a:cs typeface="SimSun" charset="0"/>
                  </a:rPr>
                  <a:t>@title</a:t>
                </a:r>
                <a:endParaRPr lang="en-CA" sz="1200" dirty="0"/>
              </a:p>
            </p:txBody>
          </p:sp>
          <p:sp>
            <p:nvSpPr>
              <p:cNvPr id="397379" name="Rectangle 67"/>
              <p:cNvSpPr>
                <a:spLocks noChangeArrowheads="1"/>
              </p:cNvSpPr>
              <p:nvPr/>
            </p:nvSpPr>
            <p:spPr bwMode="auto">
              <a:xfrm>
                <a:off x="2736" y="939"/>
                <a:ext cx="2592" cy="26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82" name="Text Box 70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139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proteinDatabase</a:t>
                </a:r>
                <a:endParaRPr lang="en-CA"/>
              </a:p>
            </p:txBody>
          </p:sp>
          <p:sp>
            <p:nvSpPr>
              <p:cNvPr id="397383" name="Text Box 71"/>
              <p:cNvSpPr txBox="1">
                <a:spLocks noChangeArrowheads="1"/>
              </p:cNvSpPr>
              <p:nvPr/>
            </p:nvSpPr>
            <p:spPr bwMode="auto">
              <a:xfrm>
                <a:off x="4032" y="1536"/>
                <a:ext cx="134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proteinEntry</a:t>
                </a:r>
                <a:endParaRPr lang="en-CA"/>
              </a:p>
            </p:txBody>
          </p:sp>
          <p:sp>
            <p:nvSpPr>
              <p:cNvPr id="397386" name="Text Box 74"/>
              <p:cNvSpPr txBox="1">
                <a:spLocks noChangeArrowheads="1"/>
              </p:cNvSpPr>
              <p:nvPr/>
            </p:nvSpPr>
            <p:spPr bwMode="auto">
              <a:xfrm>
                <a:off x="4449" y="3156"/>
                <a:ext cx="76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dirty="0">
                    <a:ea typeface="SimSun" charset="0"/>
                    <a:cs typeface="SimSun" charset="0"/>
                  </a:rPr>
                  <a:t>“</a:t>
                </a:r>
                <a:r>
                  <a:rPr lang="zh-CN" altLang="en-US" dirty="0">
                    <a:solidFill>
                      <a:srgbClr val="0000FF"/>
                    </a:solidFill>
                    <a:ea typeface="SimSun" charset="0"/>
                    <a:cs typeface="SimSun" charset="0"/>
                  </a:rPr>
                  <a:t>2001</a:t>
                </a:r>
                <a:r>
                  <a:rPr lang="zh-CN" altLang="en-US" dirty="0">
                    <a:ea typeface="SimSun" charset="0"/>
                    <a:cs typeface="SimSun" charset="0"/>
                  </a:rPr>
                  <a:t>”</a:t>
                </a:r>
                <a:endParaRPr lang="en-CA" dirty="0"/>
              </a:p>
            </p:txBody>
          </p:sp>
          <p:sp>
            <p:nvSpPr>
              <p:cNvPr id="397387" name="Text Box 75"/>
              <p:cNvSpPr txBox="1">
                <a:spLocks noChangeArrowheads="1"/>
              </p:cNvSpPr>
              <p:nvPr/>
            </p:nvSpPr>
            <p:spPr bwMode="auto">
              <a:xfrm>
                <a:off x="4671" y="2775"/>
                <a:ext cx="62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year</a:t>
                </a:r>
                <a:endParaRPr lang="en-CA"/>
              </a:p>
            </p:txBody>
          </p:sp>
          <p:sp>
            <p:nvSpPr>
              <p:cNvPr id="397388" name="Text Box 76"/>
              <p:cNvSpPr txBox="1">
                <a:spLocks noChangeArrowheads="1"/>
              </p:cNvSpPr>
              <p:nvPr/>
            </p:nvSpPr>
            <p:spPr bwMode="auto">
              <a:xfrm>
                <a:off x="3648" y="1920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89" name="Text Box 77"/>
              <p:cNvSpPr txBox="1">
                <a:spLocks noChangeArrowheads="1"/>
              </p:cNvSpPr>
              <p:nvPr/>
            </p:nvSpPr>
            <p:spPr bwMode="auto">
              <a:xfrm>
                <a:off x="4047" y="1956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90" name="Line 78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1" name="Line 79"/>
              <p:cNvSpPr>
                <a:spLocks noChangeShapeType="1"/>
              </p:cNvSpPr>
              <p:nvPr/>
            </p:nvSpPr>
            <p:spPr bwMode="auto">
              <a:xfrm>
                <a:off x="3984" y="1833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2" name="Text Box 80"/>
              <p:cNvSpPr txBox="1">
                <a:spLocks noChangeArrowheads="1"/>
              </p:cNvSpPr>
              <p:nvPr/>
            </p:nvSpPr>
            <p:spPr bwMode="auto">
              <a:xfrm>
                <a:off x="2784" y="1056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Q4</a:t>
                </a:r>
                <a:endParaRPr lang="en-CA" sz="1600"/>
              </a:p>
            </p:txBody>
          </p:sp>
          <p:sp>
            <p:nvSpPr>
              <p:cNvPr id="397393" name="Text Box 81"/>
              <p:cNvSpPr txBox="1">
                <a:spLocks noChangeArrowheads="1"/>
              </p:cNvSpPr>
              <p:nvPr/>
            </p:nvSpPr>
            <p:spPr bwMode="auto">
              <a:xfrm>
                <a:off x="5040" y="1804"/>
                <a:ext cx="28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Q6</a:t>
                </a:r>
                <a:endParaRPr lang="en-CA" sz="1600"/>
              </a:p>
            </p:txBody>
          </p:sp>
          <p:sp>
            <p:nvSpPr>
              <p:cNvPr id="397394" name="Text Box 82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Q5</a:t>
                </a:r>
                <a:endParaRPr lang="en-CA" sz="1600"/>
              </a:p>
            </p:txBody>
          </p:sp>
        </p:grpSp>
        <p:sp>
          <p:nvSpPr>
            <p:cNvPr id="397396" name="AutoShape 84"/>
            <p:cNvSpPr>
              <a:spLocks noChangeArrowheads="1"/>
            </p:cNvSpPr>
            <p:nvPr/>
          </p:nvSpPr>
          <p:spPr bwMode="auto">
            <a:xfrm>
              <a:off x="2652" y="2160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7398" name="Text Box 86"/>
          <p:cNvSpPr txBox="1">
            <a:spLocks noChangeArrowheads="1"/>
          </p:cNvSpPr>
          <p:nvPr/>
        </p:nvSpPr>
        <p:spPr bwMode="auto">
          <a:xfrm>
            <a:off x="1043608" y="1675656"/>
            <a:ext cx="603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p[q1,q2….qi]/r   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  p, //q1, //q2,…..,//qi, //r</a:t>
            </a:r>
            <a:endParaRPr lang="en-CA" dirty="0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5"/>
          <p:cNvGrpSpPr>
            <a:grpSpLocks/>
          </p:cNvGrpSpPr>
          <p:nvPr/>
        </p:nvGrpSpPr>
        <p:grpSpPr bwMode="auto">
          <a:xfrm>
            <a:off x="4419600" y="2108200"/>
            <a:ext cx="152400" cy="1219200"/>
            <a:chOff x="3936" y="864"/>
            <a:chExt cx="96" cy="768"/>
          </a:xfrm>
        </p:grpSpPr>
        <p:sp>
          <p:nvSpPr>
            <p:cNvPr id="398342" name="Line 6"/>
            <p:cNvSpPr>
              <a:spLocks noChangeShapeType="1"/>
            </p:cNvSpPr>
            <p:nvPr/>
          </p:nvSpPr>
          <p:spPr bwMode="auto">
            <a:xfrm>
              <a:off x="3984" y="8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3" name="Oval 7"/>
            <p:cNvSpPr>
              <a:spLocks noChangeArrowheads="1"/>
            </p:cNvSpPr>
            <p:nvPr/>
          </p:nvSpPr>
          <p:spPr bwMode="auto">
            <a:xfrm>
              <a:off x="3936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4" name="Line 8"/>
            <p:cNvSpPr>
              <a:spLocks noChangeShapeType="1"/>
            </p:cNvSpPr>
            <p:nvPr/>
          </p:nvSpPr>
          <p:spPr bwMode="auto">
            <a:xfrm>
              <a:off x="3984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393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1" name="Group 10"/>
          <p:cNvGrpSpPr>
            <a:grpSpLocks/>
          </p:cNvGrpSpPr>
          <p:nvPr/>
        </p:nvGrpSpPr>
        <p:grpSpPr bwMode="auto">
          <a:xfrm>
            <a:off x="2543175" y="3603625"/>
            <a:ext cx="1800225" cy="638175"/>
            <a:chOff x="2754" y="1950"/>
            <a:chExt cx="1134" cy="402"/>
          </a:xfrm>
        </p:grpSpPr>
        <p:grpSp>
          <p:nvGrpSpPr>
            <p:cNvPr id="104487" name="Group 11"/>
            <p:cNvGrpSpPr>
              <a:grpSpLocks/>
            </p:cNvGrpSpPr>
            <p:nvPr/>
          </p:nvGrpSpPr>
          <p:grpSpPr bwMode="auto">
            <a:xfrm>
              <a:off x="3474" y="1950"/>
              <a:ext cx="414" cy="354"/>
              <a:chOff x="1056" y="1854"/>
              <a:chExt cx="414" cy="354"/>
            </a:xfrm>
          </p:grpSpPr>
          <p:sp>
            <p:nvSpPr>
              <p:cNvPr id="398348" name="Line 12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8349" name="Oval 1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8350" name="Text Box 14"/>
            <p:cNvSpPr txBox="1">
              <a:spLocks noChangeArrowheads="1"/>
            </p:cNvSpPr>
            <p:nvPr/>
          </p:nvSpPr>
          <p:spPr bwMode="auto">
            <a:xfrm>
              <a:off x="2754" y="206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</p:grpSp>
      <p:grpSp>
        <p:nvGrpSpPr>
          <p:cNvPr id="104452" name="Group 15"/>
          <p:cNvGrpSpPr>
            <a:grpSpLocks/>
          </p:cNvGrpSpPr>
          <p:nvPr/>
        </p:nvGrpSpPr>
        <p:grpSpPr bwMode="auto">
          <a:xfrm>
            <a:off x="4595813" y="3417888"/>
            <a:ext cx="576262" cy="600075"/>
            <a:chOff x="1536" y="1863"/>
            <a:chExt cx="363" cy="378"/>
          </a:xfrm>
        </p:grpSpPr>
        <p:sp>
          <p:nvSpPr>
            <p:cNvPr id="398352" name="Line 16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3" name="Oval 17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3" name="Group 18"/>
          <p:cNvGrpSpPr>
            <a:grpSpLocks/>
          </p:cNvGrpSpPr>
          <p:nvPr/>
        </p:nvGrpSpPr>
        <p:grpSpPr bwMode="auto">
          <a:xfrm>
            <a:off x="5010150" y="3998913"/>
            <a:ext cx="152400" cy="609600"/>
            <a:chOff x="1056" y="2208"/>
            <a:chExt cx="96" cy="384"/>
          </a:xfrm>
        </p:grpSpPr>
        <p:sp>
          <p:nvSpPr>
            <p:cNvPr id="398355" name="Line 19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6" name="Oval 20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4" name="Group 21"/>
          <p:cNvGrpSpPr>
            <a:grpSpLocks/>
          </p:cNvGrpSpPr>
          <p:nvPr/>
        </p:nvGrpSpPr>
        <p:grpSpPr bwMode="auto">
          <a:xfrm>
            <a:off x="5443538" y="5089525"/>
            <a:ext cx="576262" cy="600075"/>
            <a:chOff x="1536" y="1863"/>
            <a:chExt cx="363" cy="378"/>
          </a:xfrm>
        </p:grpSpPr>
        <p:sp>
          <p:nvSpPr>
            <p:cNvPr id="398358" name="Line 2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9" name="Oval 2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4781550" y="515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1" name="Oval 25"/>
          <p:cNvSpPr>
            <a:spLocks noChangeArrowheads="1"/>
          </p:cNvSpPr>
          <p:nvPr/>
        </p:nvSpPr>
        <p:spPr bwMode="auto">
          <a:xfrm>
            <a:off x="4705350" y="561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5105400" y="356076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5129213" y="408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8364" name="Text Box 28"/>
          <p:cNvSpPr txBox="1">
            <a:spLocks noChangeArrowheads="1"/>
          </p:cNvSpPr>
          <p:nvPr/>
        </p:nvSpPr>
        <p:spPr bwMode="auto">
          <a:xfrm>
            <a:off x="4724400" y="5314602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8365" name="Rectangle 29"/>
          <p:cNvSpPr>
            <a:spLocks noChangeArrowheads="1"/>
          </p:cNvSpPr>
          <p:nvPr/>
        </p:nvSpPr>
        <p:spPr bwMode="auto">
          <a:xfrm>
            <a:off x="2514600" y="1955800"/>
            <a:ext cx="4114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4572000" y="233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4572000" y="294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5514975" y="56896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5867400" y="50847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962400" y="355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4595813" y="340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>
            <a:off x="2514600" y="3403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4495800" y="341788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2590800" y="21844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6172200" y="3371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Q7</a:t>
            </a:r>
            <a:endParaRPr lang="en-CA" sz="1600"/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2590800" y="3479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>
            <a:off x="4495800" y="4775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257800" y="4775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0" name="Text Box 44"/>
          <p:cNvSpPr txBox="1">
            <a:spLocks noChangeArrowheads="1"/>
          </p:cNvSpPr>
          <p:nvPr/>
        </p:nvSpPr>
        <p:spPr bwMode="auto">
          <a:xfrm>
            <a:off x="4419600" y="4699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Q8</a:t>
            </a:r>
            <a:endParaRPr lang="en-CA" sz="1600"/>
          </a:p>
        </p:txBody>
      </p:sp>
      <p:sp>
        <p:nvSpPr>
          <p:cNvPr id="398381" name="Text Box 45"/>
          <p:cNvSpPr txBox="1">
            <a:spLocks noChangeArrowheads="1"/>
          </p:cNvSpPr>
          <p:nvPr/>
        </p:nvSpPr>
        <p:spPr bwMode="auto">
          <a:xfrm>
            <a:off x="6248400" y="47434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Q9</a:t>
            </a:r>
            <a:endParaRPr lang="en-CA" sz="1600"/>
          </a:p>
        </p:txBody>
      </p:sp>
      <p:sp>
        <p:nvSpPr>
          <p:cNvPr id="398382" name="AutoShape 46"/>
          <p:cNvSpPr>
            <a:spLocks noChangeArrowheads="1"/>
          </p:cNvSpPr>
          <p:nvPr/>
        </p:nvSpPr>
        <p:spPr bwMode="auto">
          <a:xfrm>
            <a:off x="1828800" y="386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3" name="Text Box 47"/>
          <p:cNvSpPr txBox="1">
            <a:spLocks noChangeArrowheads="1"/>
          </p:cNvSpPr>
          <p:nvPr/>
        </p:nvSpPr>
        <p:spPr bwMode="auto">
          <a:xfrm>
            <a:off x="5486400" y="508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4" name="Text Box 48"/>
          <p:cNvSpPr txBox="1">
            <a:spLocks noChangeArrowheads="1"/>
          </p:cNvSpPr>
          <p:nvPr/>
        </p:nvSpPr>
        <p:spPr bwMode="auto">
          <a:xfrm>
            <a:off x="4614863" y="50600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5" name="Rectangle 49"/>
          <p:cNvSpPr>
            <a:spLocks noChangeArrowheads="1"/>
          </p:cNvSpPr>
          <p:nvPr/>
        </p:nvSpPr>
        <p:spPr bwMode="auto">
          <a:xfrm>
            <a:off x="1752600" y="1216025"/>
            <a:ext cx="407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endParaRPr kumimoji="1" lang="en-CA" sz="2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 Beispiel</a:t>
            </a:r>
          </a:p>
        </p:txBody>
      </p:sp>
      <p:sp>
        <p:nvSpPr>
          <p:cNvPr id="4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050"/>
          <p:cNvSpPr>
            <a:spLocks noChangeArrowheads="1"/>
          </p:cNvSpPr>
          <p:nvPr/>
        </p:nvSpPr>
        <p:spPr bwMode="auto">
          <a:xfrm>
            <a:off x="7512050" y="4386263"/>
            <a:ext cx="815975" cy="457200"/>
          </a:xfrm>
          <a:prstGeom prst="rect">
            <a:avLst/>
          </a:prstGeom>
          <a:solidFill>
            <a:srgbClr val="E4C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59" name="Rectangle 2051"/>
          <p:cNvSpPr>
            <a:spLocks noChangeArrowheads="1"/>
          </p:cNvSpPr>
          <p:nvPr/>
        </p:nvSpPr>
        <p:spPr bwMode="auto">
          <a:xfrm>
            <a:off x="1470025" y="4364038"/>
            <a:ext cx="4419600" cy="152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0" name="Rectangle 2052"/>
          <p:cNvSpPr>
            <a:spLocks noChangeArrowheads="1"/>
          </p:cNvSpPr>
          <p:nvPr/>
        </p:nvSpPr>
        <p:spPr bwMode="auto">
          <a:xfrm>
            <a:off x="1447800" y="1676400"/>
            <a:ext cx="6096000" cy="2514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1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BLAS </a:t>
            </a:r>
            <a:r>
              <a:rPr lang="en-US" altLang="zh-CN" dirty="0" err="1">
                <a:ea typeface="SimSun" charset="0"/>
                <a:cs typeface="SimSun" charset="0"/>
              </a:rPr>
              <a:t>Architektur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403462" name="Rectangle 205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>
              <a:ea typeface="SimSun" charset="0"/>
              <a:cs typeface="SimSun" charset="0"/>
            </a:endParaRPr>
          </a:p>
        </p:txBody>
      </p:sp>
      <p:grpSp>
        <p:nvGrpSpPr>
          <p:cNvPr id="98311" name="Group 2055"/>
          <p:cNvGrpSpPr>
            <a:grpSpLocks/>
          </p:cNvGrpSpPr>
          <p:nvPr/>
        </p:nvGrpSpPr>
        <p:grpSpPr bwMode="auto">
          <a:xfrm>
            <a:off x="762000" y="1676400"/>
            <a:ext cx="7543800" cy="4419600"/>
            <a:chOff x="576" y="576"/>
            <a:chExt cx="10800" cy="6840"/>
          </a:xfrm>
        </p:grpSpPr>
        <p:sp>
          <p:nvSpPr>
            <p:cNvPr id="98312" name="Text Box 2056"/>
            <p:cNvSpPr txBox="1"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algn="ctr" eaLnBrk="1" hangingPunct="1"/>
              <a:r>
                <a:rPr lang="en-US" altLang="zh-CN" sz="1000">
                  <a:cs typeface="SimSun" charset="0"/>
                </a:rPr>
                <a:t>Engine</a:t>
              </a:r>
            </a:p>
          </p:txBody>
        </p:sp>
        <p:sp>
          <p:nvSpPr>
            <p:cNvPr id="98313" name="Text Box 2057"/>
            <p:cNvSpPr txBox="1">
              <a:spLocks noChangeArrowheads="1"/>
            </p:cNvSpPr>
            <p:nvPr/>
          </p:nvSpPr>
          <p:spPr bwMode="auto">
            <a:xfrm>
              <a:off x="1800" y="1728"/>
              <a:ext cx="158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decomposition </a:t>
              </a:r>
            </a:p>
            <a:p>
              <a:pPr eaLnBrk="1" hangingPunct="1"/>
              <a:endParaRPr lang="zh-CN" altLang="en-US" sz="1000">
                <a:cs typeface="SimSun" charset="0"/>
              </a:endParaRPr>
            </a:p>
          </p:txBody>
        </p:sp>
        <p:sp>
          <p:nvSpPr>
            <p:cNvPr id="98314" name="AutoShape 2058"/>
            <p:cNvSpPr>
              <a:spLocks noChangeArrowheads="1"/>
            </p:cNvSpPr>
            <p:nvPr/>
          </p:nvSpPr>
          <p:spPr bwMode="auto">
            <a:xfrm>
              <a:off x="1860" y="1740"/>
              <a:ext cx="1296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15" name="Group 2059"/>
            <p:cNvGrpSpPr>
              <a:grpSpLocks/>
            </p:cNvGrpSpPr>
            <p:nvPr/>
          </p:nvGrpSpPr>
          <p:grpSpPr bwMode="auto">
            <a:xfrm>
              <a:off x="5328" y="864"/>
              <a:ext cx="1296" cy="2304"/>
              <a:chOff x="6672" y="864"/>
              <a:chExt cx="1296" cy="2304"/>
            </a:xfrm>
          </p:grpSpPr>
          <p:sp>
            <p:nvSpPr>
              <p:cNvPr id="98391" name="Text Box 2060"/>
              <p:cNvSpPr txBox="1">
                <a:spLocks noChangeArrowheads="1"/>
              </p:cNvSpPr>
              <p:nvPr/>
            </p:nvSpPr>
            <p:spPr bwMode="auto">
              <a:xfrm>
                <a:off x="6672" y="1428"/>
                <a:ext cx="1296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Generator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P-labeling)</a:t>
                </a:r>
              </a:p>
            </p:txBody>
          </p:sp>
          <p:sp>
            <p:nvSpPr>
              <p:cNvPr id="98392" name="AutoShape 2061"/>
              <p:cNvSpPr>
                <a:spLocks noChangeArrowheads="1"/>
              </p:cNvSpPr>
              <p:nvPr/>
            </p:nvSpPr>
            <p:spPr bwMode="auto">
              <a:xfrm>
                <a:off x="6672" y="864"/>
                <a:ext cx="1152" cy="2304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16" name="Text Box 2062"/>
            <p:cNvSpPr txBox="1">
              <a:spLocks noChangeArrowheads="1"/>
            </p:cNvSpPr>
            <p:nvPr/>
          </p:nvSpPr>
          <p:spPr bwMode="auto">
            <a:xfrm>
              <a:off x="600" y="1728"/>
              <a:ext cx="10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XPath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</p:txBody>
        </p:sp>
        <p:sp>
          <p:nvSpPr>
            <p:cNvPr id="98317" name="Text Box 2063"/>
            <p:cNvSpPr txBox="1">
              <a:spLocks noChangeArrowheads="1"/>
            </p:cNvSpPr>
            <p:nvPr/>
          </p:nvSpPr>
          <p:spPr bwMode="auto">
            <a:xfrm>
              <a:off x="3768" y="102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8" name="Text Box 2064"/>
            <p:cNvSpPr txBox="1">
              <a:spLocks noChangeArrowheads="1"/>
            </p:cNvSpPr>
            <p:nvPr/>
          </p:nvSpPr>
          <p:spPr bwMode="auto">
            <a:xfrm>
              <a:off x="3768" y="246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9" name="Text Box 2065"/>
            <p:cNvSpPr txBox="1">
              <a:spLocks noChangeArrowheads="1"/>
            </p:cNvSpPr>
            <p:nvPr/>
          </p:nvSpPr>
          <p:spPr bwMode="auto">
            <a:xfrm>
              <a:off x="3984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sp>
          <p:nvSpPr>
            <p:cNvPr id="98320" name="Text Box 2066"/>
            <p:cNvSpPr txBox="1">
              <a:spLocks noChangeArrowheads="1"/>
            </p:cNvSpPr>
            <p:nvPr/>
          </p:nvSpPr>
          <p:spPr bwMode="auto">
            <a:xfrm>
              <a:off x="6912" y="100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sp>
          <p:nvSpPr>
            <p:cNvPr id="98321" name="Text Box 2067"/>
            <p:cNvSpPr txBox="1">
              <a:spLocks noChangeArrowheads="1"/>
            </p:cNvSpPr>
            <p:nvPr/>
          </p:nvSpPr>
          <p:spPr bwMode="auto">
            <a:xfrm>
              <a:off x="6900" y="244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grpSp>
          <p:nvGrpSpPr>
            <p:cNvPr id="98322" name="Group 2068"/>
            <p:cNvGrpSpPr>
              <a:grpSpLocks/>
            </p:cNvGrpSpPr>
            <p:nvPr/>
          </p:nvGrpSpPr>
          <p:grpSpPr bwMode="auto">
            <a:xfrm>
              <a:off x="8640" y="1152"/>
              <a:ext cx="1452" cy="1728"/>
              <a:chOff x="8352" y="1440"/>
              <a:chExt cx="1452" cy="1728"/>
            </a:xfrm>
          </p:grpSpPr>
          <p:sp>
            <p:nvSpPr>
              <p:cNvPr id="98389" name="Text Box 2069"/>
              <p:cNvSpPr txBox="1">
                <a:spLocks noChangeArrowheads="1"/>
              </p:cNvSpPr>
              <p:nvPr/>
            </p:nvSpPr>
            <p:spPr bwMode="auto">
              <a:xfrm>
                <a:off x="8364" y="1728"/>
                <a:ext cx="144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composition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D-labeling)</a:t>
                </a:r>
              </a:p>
            </p:txBody>
          </p:sp>
          <p:sp>
            <p:nvSpPr>
              <p:cNvPr id="98390" name="AutoShape 2070"/>
              <p:cNvSpPr>
                <a:spLocks noChangeArrowheads="1"/>
              </p:cNvSpPr>
              <p:nvPr/>
            </p:nvSpPr>
            <p:spPr bwMode="auto">
              <a:xfrm>
                <a:off x="8352" y="1440"/>
                <a:ext cx="1296" cy="1728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23" name="AutoShape 2071"/>
            <p:cNvSpPr>
              <a:spLocks noChangeArrowheads="1"/>
            </p:cNvSpPr>
            <p:nvPr/>
          </p:nvSpPr>
          <p:spPr bwMode="auto">
            <a:xfrm>
              <a:off x="1584" y="576"/>
              <a:ext cx="8640" cy="3888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4" name="Text Box 2072"/>
            <p:cNvSpPr txBox="1">
              <a:spLocks noChangeArrowheads="1"/>
            </p:cNvSpPr>
            <p:nvPr/>
          </p:nvSpPr>
          <p:spPr bwMode="auto">
            <a:xfrm>
              <a:off x="1524" y="411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Translator</a:t>
              </a:r>
            </a:p>
          </p:txBody>
        </p:sp>
        <p:sp>
          <p:nvSpPr>
            <p:cNvPr id="98325" name="Text Box 2073"/>
            <p:cNvSpPr txBox="1">
              <a:spLocks noChangeArrowheads="1"/>
            </p:cNvSpPr>
            <p:nvPr/>
          </p:nvSpPr>
          <p:spPr bwMode="auto">
            <a:xfrm>
              <a:off x="5040" y="3312"/>
              <a:ext cx="21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Ancestor-descendant relationship between the results of the suffix path queries</a:t>
              </a:r>
            </a:p>
          </p:txBody>
        </p:sp>
        <p:sp>
          <p:nvSpPr>
            <p:cNvPr id="98326" name="Line 2074"/>
            <p:cNvSpPr>
              <a:spLocks noChangeShapeType="1"/>
            </p:cNvSpPr>
            <p:nvPr/>
          </p:nvSpPr>
          <p:spPr bwMode="auto">
            <a:xfrm>
              <a:off x="1296" y="206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7" name="Line 2075"/>
            <p:cNvSpPr>
              <a:spLocks noChangeShapeType="1"/>
            </p:cNvSpPr>
            <p:nvPr/>
          </p:nvSpPr>
          <p:spPr bwMode="auto">
            <a:xfrm>
              <a:off x="489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8" name="Line 2076"/>
            <p:cNvSpPr>
              <a:spLocks noChangeShapeType="1"/>
            </p:cNvSpPr>
            <p:nvPr/>
          </p:nvSpPr>
          <p:spPr bwMode="auto">
            <a:xfrm>
              <a:off x="489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9" name="Line 2077"/>
            <p:cNvSpPr>
              <a:spLocks noChangeShapeType="1"/>
            </p:cNvSpPr>
            <p:nvPr/>
          </p:nvSpPr>
          <p:spPr bwMode="auto">
            <a:xfrm>
              <a:off x="648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0" name="Line 2078"/>
            <p:cNvSpPr>
              <a:spLocks noChangeShapeType="1"/>
            </p:cNvSpPr>
            <p:nvPr/>
          </p:nvSpPr>
          <p:spPr bwMode="auto">
            <a:xfrm>
              <a:off x="648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1" name="Line 2079"/>
            <p:cNvSpPr>
              <a:spLocks noChangeShapeType="1"/>
            </p:cNvSpPr>
            <p:nvPr/>
          </p:nvSpPr>
          <p:spPr bwMode="auto">
            <a:xfrm>
              <a:off x="345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2" name="Line 2080"/>
            <p:cNvSpPr>
              <a:spLocks noChangeShapeType="1"/>
            </p:cNvSpPr>
            <p:nvPr/>
          </p:nvSpPr>
          <p:spPr bwMode="auto">
            <a:xfrm>
              <a:off x="345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3" name="Line 2081"/>
            <p:cNvSpPr>
              <a:spLocks noChangeShapeType="1"/>
            </p:cNvSpPr>
            <p:nvPr/>
          </p:nvSpPr>
          <p:spPr bwMode="auto">
            <a:xfrm>
              <a:off x="3456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4" name="Line 2082"/>
            <p:cNvSpPr>
              <a:spLocks noChangeShapeType="1"/>
            </p:cNvSpPr>
            <p:nvPr/>
          </p:nvSpPr>
          <p:spPr bwMode="auto">
            <a:xfrm>
              <a:off x="3168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5" name="Line 2083"/>
            <p:cNvSpPr>
              <a:spLocks noChangeShapeType="1"/>
            </p:cNvSpPr>
            <p:nvPr/>
          </p:nvSpPr>
          <p:spPr bwMode="auto">
            <a:xfrm>
              <a:off x="792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6" name="Line 2084"/>
            <p:cNvSpPr>
              <a:spLocks noChangeShapeType="1"/>
            </p:cNvSpPr>
            <p:nvPr/>
          </p:nvSpPr>
          <p:spPr bwMode="auto">
            <a:xfrm>
              <a:off x="792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7" name="Line 2085"/>
            <p:cNvSpPr>
              <a:spLocks noChangeShapeType="1"/>
            </p:cNvSpPr>
            <p:nvPr/>
          </p:nvSpPr>
          <p:spPr bwMode="auto">
            <a:xfrm>
              <a:off x="8352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8" name="Line 2086"/>
            <p:cNvSpPr>
              <a:spLocks noChangeShapeType="1"/>
            </p:cNvSpPr>
            <p:nvPr/>
          </p:nvSpPr>
          <p:spPr bwMode="auto">
            <a:xfrm>
              <a:off x="8352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9" name="Line 2087"/>
            <p:cNvSpPr>
              <a:spLocks noChangeShapeType="1"/>
            </p:cNvSpPr>
            <p:nvPr/>
          </p:nvSpPr>
          <p:spPr bwMode="auto">
            <a:xfrm>
              <a:off x="3312" y="3888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0" name="Line 2088"/>
            <p:cNvSpPr>
              <a:spLocks noChangeShapeType="1"/>
            </p:cNvSpPr>
            <p:nvPr/>
          </p:nvSpPr>
          <p:spPr bwMode="auto">
            <a:xfrm>
              <a:off x="7200" y="388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1" name="Line 2089"/>
            <p:cNvSpPr>
              <a:spLocks noChangeShapeType="1"/>
            </p:cNvSpPr>
            <p:nvPr/>
          </p:nvSpPr>
          <p:spPr bwMode="auto">
            <a:xfrm>
              <a:off x="9936" y="201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2" name="Text Box 2090"/>
            <p:cNvSpPr txBox="1">
              <a:spLocks noChangeArrowheads="1"/>
            </p:cNvSpPr>
            <p:nvPr/>
          </p:nvSpPr>
          <p:spPr bwMode="auto">
            <a:xfrm>
              <a:off x="10500" y="159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zh-CN" altLang="en-US" sz="1000">
                <a:cs typeface="SimSun" charset="0"/>
              </a:endParaRP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 </a:t>
              </a:r>
            </a:p>
          </p:txBody>
        </p:sp>
        <p:sp>
          <p:nvSpPr>
            <p:cNvPr id="98343" name="Text Box 2091"/>
            <p:cNvSpPr txBox="1">
              <a:spLocks noChangeArrowheads="1"/>
            </p:cNvSpPr>
            <p:nvPr/>
          </p:nvSpPr>
          <p:spPr bwMode="auto">
            <a:xfrm>
              <a:off x="576" y="5724"/>
              <a:ext cx="10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XML</a:t>
              </a:r>
            </a:p>
          </p:txBody>
        </p:sp>
        <p:grpSp>
          <p:nvGrpSpPr>
            <p:cNvPr id="98344" name="Group 2092"/>
            <p:cNvGrpSpPr>
              <a:grpSpLocks/>
            </p:cNvGrpSpPr>
            <p:nvPr/>
          </p:nvGrpSpPr>
          <p:grpSpPr bwMode="auto">
            <a:xfrm>
              <a:off x="6024" y="5004"/>
              <a:ext cx="1464" cy="2016"/>
              <a:chOff x="6024" y="5436"/>
              <a:chExt cx="1464" cy="2016"/>
            </a:xfrm>
          </p:grpSpPr>
          <p:sp>
            <p:nvSpPr>
              <p:cNvPr id="98386" name="Text Box 2093"/>
              <p:cNvSpPr txBox="1">
                <a:spLocks noChangeArrowheads="1"/>
              </p:cNvSpPr>
              <p:nvPr/>
            </p:nvSpPr>
            <p:spPr bwMode="auto">
              <a:xfrm>
                <a:off x="6024" y="543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P-labelings</a:t>
                </a:r>
              </a:p>
            </p:txBody>
          </p:sp>
          <p:sp>
            <p:nvSpPr>
              <p:cNvPr id="98387" name="Text Box 2094"/>
              <p:cNvSpPr txBox="1">
                <a:spLocks noChangeArrowheads="1"/>
              </p:cNvSpPr>
              <p:nvPr/>
            </p:nvSpPr>
            <p:spPr bwMode="auto">
              <a:xfrm>
                <a:off x="6024" y="687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D-labelings</a:t>
                </a:r>
              </a:p>
            </p:txBody>
          </p:sp>
          <p:sp>
            <p:nvSpPr>
              <p:cNvPr id="98388" name="Text Box 2095"/>
              <p:cNvSpPr txBox="1">
                <a:spLocks noChangeArrowheads="1"/>
              </p:cNvSpPr>
              <p:nvPr/>
            </p:nvSpPr>
            <p:spPr bwMode="auto">
              <a:xfrm>
                <a:off x="6024" y="6156"/>
                <a:ext cx="1464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Data values</a:t>
                </a:r>
              </a:p>
            </p:txBody>
          </p:sp>
        </p:grpSp>
        <p:sp>
          <p:nvSpPr>
            <p:cNvPr id="98345" name="AutoShape 2096"/>
            <p:cNvSpPr>
              <a:spLocks noChangeArrowheads="1"/>
            </p:cNvSpPr>
            <p:nvPr/>
          </p:nvSpPr>
          <p:spPr bwMode="auto">
            <a:xfrm>
              <a:off x="1584" y="4752"/>
              <a:ext cx="6336" cy="2304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6" name="Line 2097"/>
            <p:cNvSpPr>
              <a:spLocks noChangeShapeType="1"/>
            </p:cNvSpPr>
            <p:nvPr/>
          </p:nvSpPr>
          <p:spPr bwMode="auto">
            <a:xfrm>
              <a:off x="1296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7" name="Line 2098"/>
            <p:cNvSpPr>
              <a:spLocks noChangeShapeType="1"/>
            </p:cNvSpPr>
            <p:nvPr/>
          </p:nvSpPr>
          <p:spPr bwMode="auto">
            <a:xfrm>
              <a:off x="2592" y="590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48" name="Group 2099"/>
            <p:cNvGrpSpPr>
              <a:grpSpLocks/>
            </p:cNvGrpSpPr>
            <p:nvPr/>
          </p:nvGrpSpPr>
          <p:grpSpPr bwMode="auto">
            <a:xfrm>
              <a:off x="7200" y="5184"/>
              <a:ext cx="432" cy="1440"/>
              <a:chOff x="5040" y="1296"/>
              <a:chExt cx="432" cy="1440"/>
            </a:xfrm>
          </p:grpSpPr>
          <p:sp>
            <p:nvSpPr>
              <p:cNvPr id="98383" name="Line 2100"/>
              <p:cNvSpPr>
                <a:spLocks noChangeShapeType="1"/>
              </p:cNvSpPr>
              <p:nvPr/>
            </p:nvSpPr>
            <p:spPr bwMode="auto">
              <a:xfrm>
                <a:off x="5040" y="12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4" name="Line 2101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5" name="Line 2102"/>
              <p:cNvSpPr>
                <a:spLocks noChangeShapeType="1"/>
              </p:cNvSpPr>
              <p:nvPr/>
            </p:nvSpPr>
            <p:spPr bwMode="auto">
              <a:xfrm>
                <a:off x="5040" y="273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49" name="Line 2103"/>
            <p:cNvSpPr>
              <a:spLocks noChangeShapeType="1"/>
            </p:cNvSpPr>
            <p:nvPr/>
          </p:nvSpPr>
          <p:spPr bwMode="auto">
            <a:xfrm>
              <a:off x="7632" y="5184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0" name="Line 2104"/>
            <p:cNvSpPr>
              <a:spLocks noChangeShapeType="1"/>
            </p:cNvSpPr>
            <p:nvPr/>
          </p:nvSpPr>
          <p:spPr bwMode="auto">
            <a:xfrm>
              <a:off x="7632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1" name="Text Box 2105"/>
            <p:cNvSpPr txBox="1">
              <a:spLocks noChangeArrowheads="1"/>
            </p:cNvSpPr>
            <p:nvPr/>
          </p:nvSpPr>
          <p:spPr bwMode="auto">
            <a:xfrm>
              <a:off x="1884" y="5616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SAX 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Parser</a:t>
              </a:r>
            </a:p>
          </p:txBody>
        </p:sp>
        <p:sp>
          <p:nvSpPr>
            <p:cNvPr id="98352" name="AutoShape 2106"/>
            <p:cNvSpPr>
              <a:spLocks noChangeArrowheads="1"/>
            </p:cNvSpPr>
            <p:nvPr/>
          </p:nvSpPr>
          <p:spPr bwMode="auto">
            <a:xfrm>
              <a:off x="1872" y="5628"/>
              <a:ext cx="720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3" name="Text Box 2107"/>
            <p:cNvSpPr txBox="1">
              <a:spLocks noChangeArrowheads="1"/>
            </p:cNvSpPr>
            <p:nvPr/>
          </p:nvSpPr>
          <p:spPr bwMode="auto">
            <a:xfrm>
              <a:off x="2976" y="5724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Events</a:t>
              </a:r>
            </a:p>
          </p:txBody>
        </p:sp>
        <p:grpSp>
          <p:nvGrpSpPr>
            <p:cNvPr id="98354" name="Group 2108"/>
            <p:cNvGrpSpPr>
              <a:grpSpLocks/>
            </p:cNvGrpSpPr>
            <p:nvPr/>
          </p:nvGrpSpPr>
          <p:grpSpPr bwMode="auto">
            <a:xfrm>
              <a:off x="3744" y="4896"/>
              <a:ext cx="2304" cy="2160"/>
              <a:chOff x="3888" y="5328"/>
              <a:chExt cx="2304" cy="2160"/>
            </a:xfrm>
          </p:grpSpPr>
          <p:grpSp>
            <p:nvGrpSpPr>
              <p:cNvPr id="98367" name="Group 2109"/>
              <p:cNvGrpSpPr>
                <a:grpSpLocks/>
              </p:cNvGrpSpPr>
              <p:nvPr/>
            </p:nvGrpSpPr>
            <p:grpSpPr bwMode="auto">
              <a:xfrm>
                <a:off x="4176" y="5328"/>
                <a:ext cx="2016" cy="2160"/>
                <a:chOff x="1872" y="5328"/>
                <a:chExt cx="2016" cy="2160"/>
              </a:xfrm>
            </p:grpSpPr>
            <p:grpSp>
              <p:nvGrpSpPr>
                <p:cNvPr id="98369" name="Group 2110"/>
                <p:cNvGrpSpPr>
                  <a:grpSpLocks/>
                </p:cNvGrpSpPr>
                <p:nvPr/>
              </p:nvGrpSpPr>
              <p:grpSpPr bwMode="auto">
                <a:xfrm>
                  <a:off x="2304" y="5328"/>
                  <a:ext cx="1296" cy="720"/>
                  <a:chOff x="2304" y="5328"/>
                  <a:chExt cx="1296" cy="720"/>
                </a:xfrm>
              </p:grpSpPr>
              <p:sp>
                <p:nvSpPr>
                  <p:cNvPr id="98381" name="Text Box 2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532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P-labeling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82" name="AutoShape 211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5352"/>
                    <a:ext cx="1152" cy="588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8370" name="Group 2113"/>
                <p:cNvGrpSpPr>
                  <a:grpSpLocks/>
                </p:cNvGrpSpPr>
                <p:nvPr/>
              </p:nvGrpSpPr>
              <p:grpSpPr bwMode="auto">
                <a:xfrm>
                  <a:off x="1872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9" name="Line 211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80" name="Line 211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1" name="Line 2116"/>
                <p:cNvSpPr>
                  <a:spLocks noChangeShapeType="1"/>
                </p:cNvSpPr>
                <p:nvPr/>
              </p:nvSpPr>
              <p:spPr bwMode="auto">
                <a:xfrm>
                  <a:off x="1872" y="5616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2" name="Group 2117"/>
                <p:cNvGrpSpPr>
                  <a:grpSpLocks/>
                </p:cNvGrpSpPr>
                <p:nvPr/>
              </p:nvGrpSpPr>
              <p:grpSpPr bwMode="auto">
                <a:xfrm>
                  <a:off x="2304" y="6756"/>
                  <a:ext cx="1296" cy="732"/>
                  <a:chOff x="2304" y="6756"/>
                  <a:chExt cx="1296" cy="732"/>
                </a:xfrm>
              </p:grpSpPr>
              <p:sp>
                <p:nvSpPr>
                  <p:cNvPr id="98377" name="Text Box 2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676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D-labeling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78" name="AutoShape 211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6756"/>
                    <a:ext cx="1152" cy="576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3" name="Line 2120"/>
                <p:cNvSpPr>
                  <a:spLocks noChangeShapeType="1"/>
                </p:cNvSpPr>
                <p:nvPr/>
              </p:nvSpPr>
              <p:spPr bwMode="auto">
                <a:xfrm>
                  <a:off x="1872" y="633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4" name="Group 2121"/>
                <p:cNvGrpSpPr>
                  <a:grpSpLocks/>
                </p:cNvGrpSpPr>
                <p:nvPr/>
              </p:nvGrpSpPr>
              <p:grpSpPr bwMode="auto">
                <a:xfrm>
                  <a:off x="3456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5" name="Line 212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76" name="Line 212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8368" name="Line 2124"/>
              <p:cNvSpPr>
                <a:spLocks noChangeShapeType="1"/>
              </p:cNvSpPr>
              <p:nvPr/>
            </p:nvSpPr>
            <p:spPr bwMode="auto">
              <a:xfrm>
                <a:off x="3888" y="63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5" name="Line 2125"/>
            <p:cNvSpPr>
              <a:spLocks noChangeShapeType="1"/>
            </p:cNvSpPr>
            <p:nvPr/>
          </p:nvSpPr>
          <p:spPr bwMode="auto">
            <a:xfrm>
              <a:off x="3312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6" name="Line 2126"/>
            <p:cNvSpPr>
              <a:spLocks noChangeShapeType="1"/>
            </p:cNvSpPr>
            <p:nvPr/>
          </p:nvSpPr>
          <p:spPr bwMode="auto">
            <a:xfrm>
              <a:off x="8496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7" name="Text Box 2127"/>
            <p:cNvSpPr txBox="1">
              <a:spLocks noChangeArrowheads="1"/>
            </p:cNvSpPr>
            <p:nvPr/>
          </p:nvSpPr>
          <p:spPr bwMode="auto">
            <a:xfrm>
              <a:off x="7056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grpSp>
          <p:nvGrpSpPr>
            <p:cNvPr id="98358" name="Group 2128"/>
            <p:cNvGrpSpPr>
              <a:grpSpLocks/>
            </p:cNvGrpSpPr>
            <p:nvPr/>
          </p:nvGrpSpPr>
          <p:grpSpPr bwMode="auto">
            <a:xfrm>
              <a:off x="8220" y="5184"/>
              <a:ext cx="1212" cy="1296"/>
              <a:chOff x="8220" y="5184"/>
              <a:chExt cx="1212" cy="1296"/>
            </a:xfrm>
          </p:grpSpPr>
          <p:sp>
            <p:nvSpPr>
              <p:cNvPr id="98365" name="Text Box 2129"/>
              <p:cNvSpPr txBox="1">
                <a:spLocks noChangeArrowheads="1"/>
              </p:cNvSpPr>
              <p:nvPr/>
            </p:nvSpPr>
            <p:spPr bwMode="auto">
              <a:xfrm>
                <a:off x="8412" y="5760"/>
                <a:ext cx="10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Storage</a:t>
                </a:r>
              </a:p>
              <a:p>
                <a:pPr eaLnBrk="1" hangingPunct="1"/>
                <a:endParaRPr lang="zh-CN" altLang="en-US" sz="1000">
                  <a:cs typeface="SimSun" charset="0"/>
                </a:endParaRPr>
              </a:p>
            </p:txBody>
          </p:sp>
          <p:sp>
            <p:nvSpPr>
              <p:cNvPr id="98366" name="AutoShape 2130"/>
              <p:cNvSpPr>
                <a:spLocks noChangeArrowheads="1"/>
              </p:cNvSpPr>
              <p:nvPr/>
            </p:nvSpPr>
            <p:spPr bwMode="auto">
              <a:xfrm>
                <a:off x="8220" y="5184"/>
                <a:ext cx="1152" cy="1296"/>
              </a:xfrm>
              <a:prstGeom prst="flowChartMagneticDisk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9" name="Text Box 2131"/>
            <p:cNvSpPr txBox="1">
              <a:spLocks noChangeArrowheads="1"/>
            </p:cNvSpPr>
            <p:nvPr/>
          </p:nvSpPr>
          <p:spPr bwMode="auto">
            <a:xfrm>
              <a:off x="1548" y="669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Data loader</a:t>
              </a:r>
            </a:p>
          </p:txBody>
        </p:sp>
        <p:sp>
          <p:nvSpPr>
            <p:cNvPr id="98360" name="Line 2132"/>
            <p:cNvSpPr>
              <a:spLocks noChangeShapeType="1"/>
            </p:cNvSpPr>
            <p:nvPr/>
          </p:nvSpPr>
          <p:spPr bwMode="auto">
            <a:xfrm>
              <a:off x="10800" y="2448"/>
              <a:ext cx="0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1" name="AutoShape 2133"/>
            <p:cNvSpPr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2" name="Line 2134"/>
            <p:cNvSpPr>
              <a:spLocks noChangeShapeType="1"/>
            </p:cNvSpPr>
            <p:nvPr/>
          </p:nvSpPr>
          <p:spPr bwMode="auto">
            <a:xfrm flipV="1">
              <a:off x="9360" y="5328"/>
              <a:ext cx="86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3" name="Line 2135"/>
            <p:cNvSpPr>
              <a:spLocks noChangeShapeType="1"/>
            </p:cNvSpPr>
            <p:nvPr/>
          </p:nvSpPr>
          <p:spPr bwMode="auto">
            <a:xfrm>
              <a:off x="10800" y="547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4" name="Text Box 2136"/>
            <p:cNvSpPr txBox="1">
              <a:spLocks noChangeArrowheads="1"/>
            </p:cNvSpPr>
            <p:nvPr/>
          </p:nvSpPr>
          <p:spPr bwMode="auto">
            <a:xfrm>
              <a:off x="10368" y="6192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result</a:t>
              </a:r>
            </a:p>
          </p:txBody>
        </p:sp>
      </p:grpSp>
      <p:sp>
        <p:nvSpPr>
          <p:cNvPr id="9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nimBg="1"/>
      <p:bldP spid="403459" grpId="0" animBg="1"/>
      <p:bldP spid="40346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190625"/>
            <a:ext cx="7772400" cy="5334000"/>
          </a:xfrm>
        </p:spPr>
        <p:txBody>
          <a:bodyPr/>
          <a:lstStyle/>
          <a:p>
            <a:pPr>
              <a:defRPr/>
            </a:pPr>
            <a:r>
              <a:rPr lang="de-DE" altLang="zh-CN" dirty="0">
                <a:ea typeface="SimSun" charset="0"/>
                <a:cs typeface="SimSun" charset="0"/>
              </a:rPr>
              <a:t>Übersetzung einer Anfrage nach SQL</a:t>
            </a:r>
          </a:p>
          <a:p>
            <a:pPr lvl="1">
              <a:defRPr/>
            </a:pPr>
            <a:r>
              <a:rPr lang="de-DE" altLang="zh-CN" b="1" dirty="0">
                <a:ea typeface="SimSun" charset="0"/>
                <a:cs typeface="SimSun" charset="0"/>
              </a:rPr>
              <a:t>Anfragedekomposition</a:t>
            </a:r>
          </a:p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Aufspaltung einer Anfrage in eine Menge von Suffix-Pfad-Anfragen unter Speicherung von Vorgänger-Nachfolger-Beziehungen</a:t>
            </a:r>
          </a:p>
          <a:p>
            <a:pPr lvl="1">
              <a:defRPr/>
            </a:pPr>
            <a:r>
              <a:rPr lang="de-DE" altLang="zh-CN" b="1" dirty="0">
                <a:ea typeface="SimSun" charset="0"/>
                <a:cs typeface="SimSun" charset="0"/>
              </a:rPr>
              <a:t>SQL-Generierung</a:t>
            </a:r>
          </a:p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Bestimmung der P-Beschriftung der Anfrage zur Verwendung in einer SQL-Unteranfrage (Bereichsanfrage)</a:t>
            </a:r>
          </a:p>
          <a:p>
            <a:pPr lvl="1">
              <a:defRPr/>
            </a:pPr>
            <a:r>
              <a:rPr lang="de-DE" altLang="zh-CN" b="1" dirty="0">
                <a:ea typeface="SimSun" charset="0"/>
                <a:cs typeface="SimSun" charset="0"/>
              </a:rPr>
              <a:t>SQL-Komposition</a:t>
            </a:r>
          </a:p>
          <a:p>
            <a:pPr lvl="2">
              <a:defRPr/>
            </a:pPr>
            <a:r>
              <a:rPr lang="de-DE" altLang="zh-CN" dirty="0">
                <a:ea typeface="SimSun" charset="0"/>
                <a:cs typeface="SimSun" charset="0"/>
              </a:rPr>
              <a:t>Komposition der Teilanfragen auf Basis der D-Beschriftungen und der Vorgänger-Nachfolger-Beziehung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Aufspaltung von Anfragen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781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030560"/>
            <a:ext cx="9036496" cy="5638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altLang="zh-CN" sz="2400" dirty="0">
                <a:ea typeface="SimSun" charset="0"/>
                <a:cs typeface="SimSun" charset="0"/>
              </a:rPr>
              <a:t>Push up-</a:t>
            </a:r>
            <a:r>
              <a:rPr lang="en-US" altLang="zh-CN" sz="2400" dirty="0" err="1">
                <a:ea typeface="SimSun" charset="0"/>
                <a:cs typeface="SimSun" charset="0"/>
              </a:rPr>
              <a:t>Algorithmus</a:t>
            </a:r>
            <a:r>
              <a:rPr lang="en-US" altLang="zh-CN" sz="2400" dirty="0">
                <a:ea typeface="SimSun" charset="0"/>
                <a:cs typeface="SimSun" charset="0"/>
              </a:rPr>
              <a:t>: </a:t>
            </a:r>
            <a:r>
              <a:rPr lang="en-US" altLang="zh-CN" sz="2400" dirty="0" err="1">
                <a:ea typeface="SimSun" charset="0"/>
                <a:cs typeface="SimSun" charset="0"/>
              </a:rPr>
              <a:t>Optimierung</a:t>
            </a:r>
            <a:r>
              <a:rPr lang="en-US" altLang="zh-CN" sz="2400" dirty="0">
                <a:ea typeface="SimSun" charset="0"/>
                <a:cs typeface="SimSun" charset="0"/>
              </a:rPr>
              <a:t> der </a:t>
            </a:r>
            <a:r>
              <a:rPr lang="en-US" altLang="zh-CN" sz="2400" dirty="0" err="1">
                <a:ea typeface="SimSun" charset="0"/>
                <a:cs typeface="SimSun" charset="0"/>
              </a:rPr>
              <a:t>Verzweigungselimination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dirty="0"/>
          </a:p>
        </p:txBody>
      </p:sp>
      <p:grpSp>
        <p:nvGrpSpPr>
          <p:cNvPr id="105474" name="Group 46"/>
          <p:cNvGrpSpPr>
            <a:grpSpLocks/>
          </p:cNvGrpSpPr>
          <p:nvPr/>
        </p:nvGrpSpPr>
        <p:grpSpPr bwMode="auto">
          <a:xfrm>
            <a:off x="1132384" y="4463752"/>
            <a:ext cx="152400" cy="609600"/>
            <a:chOff x="672" y="2400"/>
            <a:chExt cx="96" cy="384"/>
          </a:xfrm>
        </p:grpSpPr>
        <p:sp>
          <p:nvSpPr>
            <p:cNvPr id="399365" name="Line 5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366" name="Oval 6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1208584" y="50733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1132384" y="5530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73" name="Text Box 13"/>
          <p:cNvSpPr txBox="1">
            <a:spLocks noChangeArrowheads="1"/>
          </p:cNvSpPr>
          <p:nvPr/>
        </p:nvSpPr>
        <p:spPr bwMode="auto">
          <a:xfrm>
            <a:off x="1360984" y="59877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9388" name="Rectangle 28"/>
          <p:cNvSpPr>
            <a:spLocks noChangeArrowheads="1"/>
          </p:cNvSpPr>
          <p:nvPr/>
        </p:nvSpPr>
        <p:spPr bwMode="auto">
          <a:xfrm>
            <a:off x="827584" y="2315864"/>
            <a:ext cx="76962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1284784" y="4692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284784" y="5301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827584" y="4311352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>
            <a:off x="3570784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03784" y="2544464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27584" y="4311352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grpSp>
        <p:nvGrpSpPr>
          <p:cNvPr id="105485" name="Group 47"/>
          <p:cNvGrpSpPr>
            <a:grpSpLocks/>
          </p:cNvGrpSpPr>
          <p:nvPr/>
        </p:nvGrpSpPr>
        <p:grpSpPr bwMode="auto">
          <a:xfrm>
            <a:off x="1132384" y="5682952"/>
            <a:ext cx="152400" cy="609600"/>
            <a:chOff x="672" y="2400"/>
            <a:chExt cx="96" cy="384"/>
          </a:xfrm>
        </p:grpSpPr>
        <p:sp>
          <p:nvSpPr>
            <p:cNvPr id="399408" name="Line 48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09" name="Oval 49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5486" name="Group 50"/>
          <p:cNvGrpSpPr>
            <a:grpSpLocks/>
          </p:cNvGrpSpPr>
          <p:nvPr/>
        </p:nvGrpSpPr>
        <p:grpSpPr bwMode="auto">
          <a:xfrm>
            <a:off x="1284784" y="2482552"/>
            <a:ext cx="152400" cy="609600"/>
            <a:chOff x="672" y="2400"/>
            <a:chExt cx="96" cy="384"/>
          </a:xfrm>
        </p:grpSpPr>
        <p:sp>
          <p:nvSpPr>
            <p:cNvPr id="399411" name="Line 51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12" name="Oval 52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413" name="Line 53"/>
          <p:cNvSpPr>
            <a:spLocks noChangeShapeType="1"/>
          </p:cNvSpPr>
          <p:nvPr/>
        </p:nvSpPr>
        <p:spPr bwMode="auto">
          <a:xfrm>
            <a:off x="1360984" y="30921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4" name="Oval 54"/>
          <p:cNvSpPr>
            <a:spLocks noChangeArrowheads="1"/>
          </p:cNvSpPr>
          <p:nvPr/>
        </p:nvSpPr>
        <p:spPr bwMode="auto">
          <a:xfrm>
            <a:off x="12847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5" name="Text Box 55"/>
          <p:cNvSpPr txBox="1">
            <a:spLocks noChangeArrowheads="1"/>
          </p:cNvSpPr>
          <p:nvPr/>
        </p:nvSpPr>
        <p:spPr bwMode="auto">
          <a:xfrm>
            <a:off x="1437184" y="2711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16" name="Text Box 56"/>
          <p:cNvSpPr txBox="1">
            <a:spLocks noChangeArrowheads="1"/>
          </p:cNvSpPr>
          <p:nvPr/>
        </p:nvSpPr>
        <p:spPr bwMode="auto">
          <a:xfrm>
            <a:off x="1437184" y="3320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18" name="Line 58"/>
          <p:cNvSpPr>
            <a:spLocks noChangeShapeType="1"/>
          </p:cNvSpPr>
          <p:nvPr/>
        </p:nvSpPr>
        <p:spPr bwMode="auto">
          <a:xfrm>
            <a:off x="3723184" y="25206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9" name="Oval 59"/>
          <p:cNvSpPr>
            <a:spLocks noChangeArrowheads="1"/>
          </p:cNvSpPr>
          <p:nvPr/>
        </p:nvSpPr>
        <p:spPr bwMode="auto">
          <a:xfrm>
            <a:off x="3632697" y="27730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0" name="Line 60"/>
          <p:cNvSpPr>
            <a:spLocks noChangeShapeType="1"/>
          </p:cNvSpPr>
          <p:nvPr/>
        </p:nvSpPr>
        <p:spPr bwMode="auto">
          <a:xfrm>
            <a:off x="3723184" y="29397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1" name="Oval 61"/>
          <p:cNvSpPr>
            <a:spLocks noChangeArrowheads="1"/>
          </p:cNvSpPr>
          <p:nvPr/>
        </p:nvSpPr>
        <p:spPr bwMode="auto">
          <a:xfrm>
            <a:off x="3646984" y="3168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2" name="Text Box 62"/>
          <p:cNvSpPr txBox="1">
            <a:spLocks noChangeArrowheads="1"/>
          </p:cNvSpPr>
          <p:nvPr/>
        </p:nvSpPr>
        <p:spPr bwMode="auto">
          <a:xfrm>
            <a:off x="3861297" y="3387427"/>
            <a:ext cx="146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23" name="Text Box 63"/>
          <p:cNvSpPr txBox="1">
            <a:spLocks noChangeArrowheads="1"/>
          </p:cNvSpPr>
          <p:nvPr/>
        </p:nvSpPr>
        <p:spPr bwMode="auto">
          <a:xfrm>
            <a:off x="3799384" y="2330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24" name="Text Box 64"/>
          <p:cNvSpPr txBox="1">
            <a:spLocks noChangeArrowheads="1"/>
          </p:cNvSpPr>
          <p:nvPr/>
        </p:nvSpPr>
        <p:spPr bwMode="auto">
          <a:xfrm>
            <a:off x="3799384" y="2939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26" name="Line 66"/>
          <p:cNvSpPr>
            <a:spLocks noChangeShapeType="1"/>
          </p:cNvSpPr>
          <p:nvPr/>
        </p:nvSpPr>
        <p:spPr bwMode="auto">
          <a:xfrm>
            <a:off x="3713659" y="33350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7" name="Oval 67"/>
          <p:cNvSpPr>
            <a:spLocks noChangeArrowheads="1"/>
          </p:cNvSpPr>
          <p:nvPr/>
        </p:nvSpPr>
        <p:spPr bwMode="auto">
          <a:xfrm>
            <a:off x="36469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9" name="Line 69"/>
          <p:cNvSpPr>
            <a:spLocks noChangeShapeType="1"/>
          </p:cNvSpPr>
          <p:nvPr/>
        </p:nvSpPr>
        <p:spPr bwMode="auto">
          <a:xfrm flipH="1">
            <a:off x="3723184" y="3701752"/>
            <a:ext cx="142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0" name="Oval 70"/>
          <p:cNvSpPr>
            <a:spLocks noChangeArrowheads="1"/>
          </p:cNvSpPr>
          <p:nvPr/>
        </p:nvSpPr>
        <p:spPr bwMode="auto">
          <a:xfrm>
            <a:off x="3661272" y="397797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1" name="Text Box 71"/>
          <p:cNvSpPr txBox="1">
            <a:spLocks noChangeArrowheads="1"/>
          </p:cNvSpPr>
          <p:nvPr/>
        </p:nvSpPr>
        <p:spPr bwMode="auto">
          <a:xfrm>
            <a:off x="3875584" y="3806527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32" name="Line 72"/>
          <p:cNvSpPr>
            <a:spLocks noChangeShapeType="1"/>
          </p:cNvSpPr>
          <p:nvPr/>
        </p:nvSpPr>
        <p:spPr bwMode="auto">
          <a:xfrm>
            <a:off x="3723184" y="43494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3" name="Oval 73"/>
          <p:cNvSpPr>
            <a:spLocks noChangeArrowheads="1"/>
          </p:cNvSpPr>
          <p:nvPr/>
        </p:nvSpPr>
        <p:spPr bwMode="auto">
          <a:xfrm>
            <a:off x="3632697" y="46018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4" name="Line 74"/>
          <p:cNvSpPr>
            <a:spLocks noChangeShapeType="1"/>
          </p:cNvSpPr>
          <p:nvPr/>
        </p:nvSpPr>
        <p:spPr bwMode="auto">
          <a:xfrm>
            <a:off x="3723184" y="47685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5" name="Oval 75"/>
          <p:cNvSpPr>
            <a:spLocks noChangeArrowheads="1"/>
          </p:cNvSpPr>
          <p:nvPr/>
        </p:nvSpPr>
        <p:spPr bwMode="auto">
          <a:xfrm>
            <a:off x="3646984" y="4997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6" name="Text Box 76"/>
          <p:cNvSpPr txBox="1">
            <a:spLocks noChangeArrowheads="1"/>
          </p:cNvSpPr>
          <p:nvPr/>
        </p:nvSpPr>
        <p:spPr bwMode="auto">
          <a:xfrm>
            <a:off x="3861297" y="52162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37" name="Text Box 77"/>
          <p:cNvSpPr txBox="1">
            <a:spLocks noChangeArrowheads="1"/>
          </p:cNvSpPr>
          <p:nvPr/>
        </p:nvSpPr>
        <p:spPr bwMode="auto">
          <a:xfrm>
            <a:off x="3799384" y="4311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38" name="Text Box 78"/>
          <p:cNvSpPr txBox="1">
            <a:spLocks noChangeArrowheads="1"/>
          </p:cNvSpPr>
          <p:nvPr/>
        </p:nvSpPr>
        <p:spPr bwMode="auto">
          <a:xfrm>
            <a:off x="3799384" y="47685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39" name="Line 79"/>
          <p:cNvSpPr>
            <a:spLocks noChangeShapeType="1"/>
          </p:cNvSpPr>
          <p:nvPr/>
        </p:nvSpPr>
        <p:spPr bwMode="auto">
          <a:xfrm>
            <a:off x="3713659" y="51638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0" name="Oval 80"/>
          <p:cNvSpPr>
            <a:spLocks noChangeArrowheads="1"/>
          </p:cNvSpPr>
          <p:nvPr/>
        </p:nvSpPr>
        <p:spPr bwMode="auto">
          <a:xfrm>
            <a:off x="3646984" y="5378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2" name="Line 82"/>
          <p:cNvSpPr>
            <a:spLocks noChangeShapeType="1"/>
          </p:cNvSpPr>
          <p:nvPr/>
        </p:nvSpPr>
        <p:spPr bwMode="auto">
          <a:xfrm flipH="1">
            <a:off x="3723184" y="55305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3" name="Oval 83"/>
          <p:cNvSpPr>
            <a:spLocks noChangeArrowheads="1"/>
          </p:cNvSpPr>
          <p:nvPr/>
        </p:nvSpPr>
        <p:spPr bwMode="auto">
          <a:xfrm>
            <a:off x="3661272" y="57734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4" name="Text Box 84"/>
          <p:cNvSpPr txBox="1">
            <a:spLocks noChangeArrowheads="1"/>
          </p:cNvSpPr>
          <p:nvPr/>
        </p:nvSpPr>
        <p:spPr bwMode="auto">
          <a:xfrm>
            <a:off x="3875584" y="55305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45" name="Line 85"/>
          <p:cNvSpPr>
            <a:spLocks noChangeShapeType="1"/>
          </p:cNvSpPr>
          <p:nvPr/>
        </p:nvSpPr>
        <p:spPr bwMode="auto">
          <a:xfrm flipH="1">
            <a:off x="3708897" y="59258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6" name="Oval 86"/>
          <p:cNvSpPr>
            <a:spLocks noChangeArrowheads="1"/>
          </p:cNvSpPr>
          <p:nvPr/>
        </p:nvSpPr>
        <p:spPr bwMode="auto">
          <a:xfrm>
            <a:off x="3646984" y="616872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7" name="Text Box 87"/>
          <p:cNvSpPr txBox="1">
            <a:spLocks noChangeArrowheads="1"/>
          </p:cNvSpPr>
          <p:nvPr/>
        </p:nvSpPr>
        <p:spPr bwMode="auto">
          <a:xfrm>
            <a:off x="3875584" y="5987752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@title</a:t>
            </a:r>
            <a:endParaRPr lang="en-CA" dirty="0"/>
          </a:p>
        </p:txBody>
      </p:sp>
      <p:sp>
        <p:nvSpPr>
          <p:cNvPr id="399448" name="Line 88"/>
          <p:cNvSpPr>
            <a:spLocks noChangeShapeType="1"/>
          </p:cNvSpPr>
          <p:nvPr/>
        </p:nvSpPr>
        <p:spPr bwMode="auto">
          <a:xfrm>
            <a:off x="6080622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9" name="Line 89"/>
          <p:cNvSpPr>
            <a:spLocks noChangeShapeType="1"/>
          </p:cNvSpPr>
          <p:nvPr/>
        </p:nvSpPr>
        <p:spPr bwMode="auto">
          <a:xfrm>
            <a:off x="6313984" y="33588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0" name="Oval 90"/>
          <p:cNvSpPr>
            <a:spLocks noChangeArrowheads="1"/>
          </p:cNvSpPr>
          <p:nvPr/>
        </p:nvSpPr>
        <p:spPr bwMode="auto">
          <a:xfrm>
            <a:off x="6223497" y="36112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1" name="Line 91"/>
          <p:cNvSpPr>
            <a:spLocks noChangeShapeType="1"/>
          </p:cNvSpPr>
          <p:nvPr/>
        </p:nvSpPr>
        <p:spPr bwMode="auto">
          <a:xfrm>
            <a:off x="6313984" y="37779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2" name="Oval 92"/>
          <p:cNvSpPr>
            <a:spLocks noChangeArrowheads="1"/>
          </p:cNvSpPr>
          <p:nvPr/>
        </p:nvSpPr>
        <p:spPr bwMode="auto">
          <a:xfrm>
            <a:off x="6237784" y="4006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3" name="Text Box 93"/>
          <p:cNvSpPr txBox="1">
            <a:spLocks noChangeArrowheads="1"/>
          </p:cNvSpPr>
          <p:nvPr/>
        </p:nvSpPr>
        <p:spPr bwMode="auto">
          <a:xfrm>
            <a:off x="6452097" y="42256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54" name="Text Box 94"/>
          <p:cNvSpPr txBox="1">
            <a:spLocks noChangeArrowheads="1"/>
          </p:cNvSpPr>
          <p:nvPr/>
        </p:nvSpPr>
        <p:spPr bwMode="auto">
          <a:xfrm>
            <a:off x="6390184" y="33207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55" name="Text Box 95"/>
          <p:cNvSpPr txBox="1">
            <a:spLocks noChangeArrowheads="1"/>
          </p:cNvSpPr>
          <p:nvPr/>
        </p:nvSpPr>
        <p:spPr bwMode="auto">
          <a:xfrm>
            <a:off x="6390184" y="3777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56" name="Line 96"/>
          <p:cNvSpPr>
            <a:spLocks noChangeShapeType="1"/>
          </p:cNvSpPr>
          <p:nvPr/>
        </p:nvSpPr>
        <p:spPr bwMode="auto">
          <a:xfrm>
            <a:off x="6304459" y="41732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7" name="Oval 97"/>
          <p:cNvSpPr>
            <a:spLocks noChangeArrowheads="1"/>
          </p:cNvSpPr>
          <p:nvPr/>
        </p:nvSpPr>
        <p:spPr bwMode="auto">
          <a:xfrm>
            <a:off x="6237784" y="4387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8" name="Line 98"/>
          <p:cNvSpPr>
            <a:spLocks noChangeShapeType="1"/>
          </p:cNvSpPr>
          <p:nvPr/>
        </p:nvSpPr>
        <p:spPr bwMode="auto">
          <a:xfrm flipH="1">
            <a:off x="6313984" y="45399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9" name="Oval 99"/>
          <p:cNvSpPr>
            <a:spLocks noChangeArrowheads="1"/>
          </p:cNvSpPr>
          <p:nvPr/>
        </p:nvSpPr>
        <p:spPr bwMode="auto">
          <a:xfrm>
            <a:off x="6252072" y="47828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0" name="Text Box 100"/>
          <p:cNvSpPr txBox="1">
            <a:spLocks noChangeArrowheads="1"/>
          </p:cNvSpPr>
          <p:nvPr/>
        </p:nvSpPr>
        <p:spPr bwMode="auto">
          <a:xfrm>
            <a:off x="6466384" y="4539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61" name="Line 101"/>
          <p:cNvSpPr>
            <a:spLocks noChangeShapeType="1"/>
          </p:cNvSpPr>
          <p:nvPr/>
        </p:nvSpPr>
        <p:spPr bwMode="auto">
          <a:xfrm flipH="1">
            <a:off x="6299697" y="49352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2" name="Oval 102"/>
          <p:cNvSpPr>
            <a:spLocks noChangeArrowheads="1"/>
          </p:cNvSpPr>
          <p:nvPr/>
        </p:nvSpPr>
        <p:spPr bwMode="auto">
          <a:xfrm>
            <a:off x="6237784" y="517812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3" name="Text Box 103"/>
          <p:cNvSpPr txBox="1">
            <a:spLocks noChangeArrowheads="1"/>
          </p:cNvSpPr>
          <p:nvPr/>
        </p:nvSpPr>
        <p:spPr bwMode="auto">
          <a:xfrm>
            <a:off x="6466384" y="4920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9465" name="Text Box 105"/>
          <p:cNvSpPr txBox="1">
            <a:spLocks noChangeArrowheads="1"/>
          </p:cNvSpPr>
          <p:nvPr/>
        </p:nvSpPr>
        <p:spPr bwMode="auto">
          <a:xfrm>
            <a:off x="6161584" y="5454352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9466" name="Text Box 106"/>
          <p:cNvSpPr txBox="1">
            <a:spLocks noChangeArrowheads="1"/>
          </p:cNvSpPr>
          <p:nvPr/>
        </p:nvSpPr>
        <p:spPr bwMode="auto">
          <a:xfrm>
            <a:off x="755576" y="1807989"/>
            <a:ext cx="737686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err="1">
                <a:ea typeface="SimSun" charset="0"/>
                <a:cs typeface="SimSun" charset="0"/>
              </a:rPr>
              <a:t>zerlege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p[q1,q2,….,qi]/r</a:t>
            </a:r>
            <a:r>
              <a:rPr lang="en-US" altLang="zh-CN" sz="2000" dirty="0">
                <a:ea typeface="SimSun" charset="0"/>
                <a:cs typeface="SimSun" charset="0"/>
              </a:rPr>
              <a:t>   </a:t>
            </a:r>
            <a:r>
              <a:rPr lang="en-US" altLang="zh-CN" sz="2000" dirty="0">
                <a:ea typeface="SimSun" charset="0"/>
                <a:cs typeface="SimSun" charset="0"/>
                <a:sym typeface="Wingdings" charset="0"/>
              </a:rPr>
              <a:t> 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p, p/q1, p/q2, …..p/qi, p/r</a:t>
            </a:r>
            <a:endParaRPr lang="en-CA" sz="2000" dirty="0">
              <a:solidFill>
                <a:srgbClr val="3C8C93"/>
              </a:solidFill>
            </a:endParaRPr>
          </a:p>
        </p:txBody>
      </p:sp>
      <p:sp>
        <p:nvSpPr>
          <p:cNvPr id="399467" name="Text Box 107"/>
          <p:cNvSpPr txBox="1">
            <a:spLocks noChangeArrowheads="1"/>
          </p:cNvSpPr>
          <p:nvPr/>
        </p:nvSpPr>
        <p:spPr bwMode="auto">
          <a:xfrm>
            <a:off x="755576" y="1516722"/>
            <a:ext cx="647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ea typeface="SimSun" charset="0"/>
                <a:cs typeface="SimSun" charset="0"/>
              </a:rPr>
              <a:t>Da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p/qi</a:t>
            </a:r>
            <a:r>
              <a:rPr lang="en-US" altLang="zh-CN" sz="2000" dirty="0">
                <a:ea typeface="SimSun" charset="0"/>
                <a:cs typeface="SimSun" charset="0"/>
              </a:rPr>
              <a:t> 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p/r </a:t>
            </a:r>
            <a:r>
              <a:rPr lang="en-US" altLang="zh-CN" sz="2000" dirty="0" err="1">
                <a:ea typeface="SimSun" charset="0"/>
                <a:cs typeface="SimSun" charset="0"/>
              </a:rPr>
              <a:t>spezieller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err="1">
                <a:ea typeface="SimSun" charset="0"/>
                <a:cs typeface="SimSun" charset="0"/>
              </a:rPr>
              <a:t>als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//qi</a:t>
            </a:r>
            <a:r>
              <a:rPr lang="en-US" altLang="zh-CN" sz="2000" dirty="0">
                <a:ea typeface="SimSun" charset="0"/>
                <a:cs typeface="SimSun" charset="0"/>
              </a:rPr>
              <a:t> 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//r</a:t>
            </a:r>
            <a:r>
              <a:rPr lang="en-US" altLang="zh-CN" sz="2000" dirty="0">
                <a:ea typeface="SimSun" charset="0"/>
                <a:cs typeface="SimSun" charset="0"/>
              </a:rPr>
              <a:t>,</a:t>
            </a:r>
            <a:endParaRPr lang="en-CA" sz="2000" dirty="0"/>
          </a:p>
        </p:txBody>
      </p:sp>
      <p:sp>
        <p:nvSpPr>
          <p:cNvPr id="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Verfeinerung 1: Vermeidung von </a:t>
            </a:r>
            <a:r>
              <a:rPr lang="de-DE" dirty="0" err="1"/>
              <a:t>Joins</a:t>
            </a:r>
            <a:endParaRPr lang="de-DE" dirty="0"/>
          </a:p>
        </p:txBody>
      </p: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Datenmodell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XPath: </a:t>
            </a:r>
            <a:r>
              <a:rPr lang="en-US" dirty="0" err="1"/>
              <a:t>Duale</a:t>
            </a:r>
            <a:r>
              <a:rPr lang="en-US" dirty="0"/>
              <a:t> </a:t>
            </a:r>
            <a:r>
              <a:rPr lang="en-US" dirty="0" err="1"/>
              <a:t>Sicht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006600"/>
                </a:solidFill>
              </a:endParaRP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31" name="Rechteck 1"/>
          <p:cNvSpPr>
            <a:spLocks noChangeArrowheads="1"/>
          </p:cNvSpPr>
          <p:nvPr/>
        </p:nvSpPr>
        <p:spPr bwMode="auto">
          <a:xfrm>
            <a:off x="6372225" y="4508500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endParaRPr lang="de-DE" dirty="0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5651500" y="400526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4533489" y="213116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bib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698" y="301942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book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31310" y="299573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book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2313" y="394628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publisher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7750" y="396714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author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360" y="396347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  <a:cs typeface="Arial" charset="0"/>
              </a:rPr>
              <a:t>price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587750" y="508583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81BFF"/>
                </a:solidFill>
              </a:rPr>
              <a:t>text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88742" y="508583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81BFF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647555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1190625"/>
            <a:ext cx="8964488" cy="5334000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Entfaltungsalgorithmus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als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Nachfolger-Eliminierung</a:t>
            </a:r>
            <a:r>
              <a:rPr lang="en-US" altLang="zh-CN" sz="2800" dirty="0">
                <a:ea typeface="SimSun" charset="0"/>
                <a:cs typeface="SimSun" charset="0"/>
              </a:rPr>
              <a:t> (</a:t>
            </a:r>
            <a:r>
              <a:rPr lang="en-US" altLang="zh-CN" sz="2800" dirty="0" err="1">
                <a:ea typeface="SimSun" charset="0"/>
                <a:cs typeface="SimSun" charset="0"/>
              </a:rPr>
              <a:t>Enfaltungs</a:t>
            </a:r>
            <a:r>
              <a:rPr lang="en-US" altLang="zh-CN" sz="2800" dirty="0">
                <a:ea typeface="SimSun" charset="0"/>
                <a:cs typeface="SimSun" charset="0"/>
              </a:rPr>
              <a:t>-D-</a:t>
            </a:r>
            <a:r>
              <a:rPr lang="en-US" altLang="zh-CN" sz="2800" dirty="0" err="1">
                <a:ea typeface="SimSun" charset="0"/>
                <a:cs typeface="SimSun" charset="0"/>
              </a:rPr>
              <a:t>Eliminierung</a:t>
            </a:r>
            <a:r>
              <a:rPr lang="en-US" altLang="zh-CN" sz="2800" dirty="0">
                <a:ea typeface="SimSun" charset="0"/>
                <a:cs typeface="SimSun" charset="0"/>
              </a:rPr>
              <a:t>)</a:t>
            </a: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Ein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>
                <a:ea typeface="SimSun" charset="0"/>
                <a:cs typeface="SimSun" charset="0"/>
              </a:rPr>
              <a:t>Beispiel</a:t>
            </a:r>
            <a:r>
              <a:rPr lang="en-US" altLang="zh-CN" sz="2800" dirty="0">
                <a:ea typeface="SimSun" charset="0"/>
                <a:cs typeface="SimSun" charset="0"/>
              </a:rPr>
              <a:t>: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>
              <a:solidFill>
                <a:srgbClr val="0000FF"/>
              </a:solidFill>
              <a:latin typeface="CMMI9" charset="0"/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</a:t>
            </a:r>
            <a:r>
              <a:rPr lang="en-US" altLang="zh-CN" sz="1800" b="1" dirty="0">
                <a:ea typeface="SimSun" charset="0"/>
                <a:cs typeface="SimSun" charset="0"/>
              </a:rPr>
              <a:t>=/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//superfamily=“cytochrome c”</a:t>
            </a:r>
            <a:endParaRPr lang="en-CA" sz="1800" b="1" dirty="0">
              <a:solidFill>
                <a:srgbClr val="0000FF"/>
              </a:solidFill>
              <a:cs typeface="Times New Roma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>
              <a:latin typeface="CMMI9" charset="0"/>
              <a:ea typeface="SimSun" charset="0"/>
              <a:cs typeface="SimSun" charset="0"/>
            </a:endParaRPr>
          </a:p>
          <a:p>
            <a:pPr marL="231775" lvl="2" indent="-41275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21 </a:t>
            </a:r>
            <a:r>
              <a:rPr lang="en-US" altLang="zh-CN" sz="1800" b="1" dirty="0">
                <a:ea typeface="SimSun" charset="0"/>
                <a:cs typeface="SimSun" charset="0"/>
              </a:rPr>
              <a:t>= 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1800" b="1" dirty="0">
                <a:solidFill>
                  <a:srgbClr val="00B050"/>
                </a:solidFill>
                <a:ea typeface="SimSun" charset="0"/>
                <a:cs typeface="SimSun" charset="0"/>
              </a:rPr>
              <a:t>classification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/superfamily=“cytochrome c” ,</a:t>
            </a:r>
            <a:endParaRPr lang="en-CA" altLang="zh-CN" sz="1800" b="1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sz="1800" b="1" dirty="0">
              <a:solidFill>
                <a:srgbClr val="0000FF"/>
              </a:solidFill>
            </a:endParaRPr>
          </a:p>
        </p:txBody>
      </p:sp>
      <p:sp>
        <p:nvSpPr>
          <p:cNvPr id="400389" name="AutoShape 1029"/>
          <p:cNvSpPr>
            <a:spLocks noChangeArrowheads="1"/>
          </p:cNvSpPr>
          <p:nvPr/>
        </p:nvSpPr>
        <p:spPr bwMode="auto">
          <a:xfrm>
            <a:off x="5436096" y="4395192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00391" name="Text Box 1031"/>
          <p:cNvSpPr txBox="1">
            <a:spLocks noChangeArrowheads="1"/>
          </p:cNvSpPr>
          <p:nvPr/>
        </p:nvSpPr>
        <p:spPr bwMode="auto">
          <a:xfrm>
            <a:off x="1981200" y="2486025"/>
            <a:ext cx="55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p//q</a:t>
            </a:r>
            <a:r>
              <a:rPr lang="en-US" altLang="zh-CN" dirty="0">
                <a:ea typeface="SimSun" charset="0"/>
                <a:cs typeface="SimSun" charset="0"/>
              </a:rPr>
              <a:t>    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   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p/r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1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/q,  p/r</a:t>
            </a:r>
            <a:r>
              <a:rPr lang="en-US" altLang="zh-CN" baseline="-25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2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/q, ….., p/</a:t>
            </a:r>
            <a:r>
              <a:rPr lang="en-US" altLang="zh-CN" dirty="0" err="1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r</a:t>
            </a:r>
            <a:r>
              <a:rPr lang="en-US" altLang="zh-CN" baseline="-25000" dirty="0" err="1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i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 </a:t>
            </a:r>
            <a:endParaRPr lang="en-CA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Verfeinerung 2: Vermeidung von </a:t>
            </a:r>
            <a:r>
              <a:rPr lang="de-DE" dirty="0" err="1"/>
              <a:t>Joins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de-DE" dirty="0"/>
              <a:t>Weitere Arbeiten: Anfrageoptimierung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000" dirty="0"/>
              <a:t>Automatische Selektion von Indizierungstechniken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4A000-700B-794D-991C-00FCFED01823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sp>
        <p:nvSpPr>
          <p:cNvPr id="130052" name="Rechteck 4"/>
          <p:cNvSpPr>
            <a:spLocks noChangeArrowheads="1"/>
          </p:cNvSpPr>
          <p:nvPr/>
        </p:nvSpPr>
        <p:spPr bwMode="auto">
          <a:xfrm>
            <a:off x="900113" y="1628800"/>
            <a:ext cx="727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Beda Christoph Hammerschmidt, </a:t>
            </a:r>
            <a:r>
              <a:rPr lang="de-DE" sz="1000" dirty="0" err="1">
                <a:solidFill>
                  <a:srgbClr val="0000FF"/>
                </a:solidFill>
              </a:rPr>
              <a:t>KeyX</a:t>
            </a:r>
            <a:r>
              <a:rPr lang="de-DE" sz="1000" dirty="0">
                <a:solidFill>
                  <a:srgbClr val="0000FF"/>
                </a:solidFill>
              </a:rPr>
              <a:t>: </a:t>
            </a:r>
            <a:r>
              <a:rPr lang="de-DE" sz="1000" dirty="0" err="1">
                <a:solidFill>
                  <a:srgbClr val="0000FF"/>
                </a:solidFill>
              </a:rPr>
              <a:t>Selective</a:t>
            </a:r>
            <a:r>
              <a:rPr lang="de-DE" sz="1000" dirty="0">
                <a:solidFill>
                  <a:srgbClr val="0000FF"/>
                </a:solidFill>
              </a:rPr>
              <a:t> Key-</a:t>
            </a:r>
            <a:r>
              <a:rPr lang="de-DE" sz="1000" dirty="0" err="1">
                <a:solidFill>
                  <a:srgbClr val="0000FF"/>
                </a:solidFill>
              </a:rPr>
              <a:t>Oriented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Indexing</a:t>
            </a:r>
            <a:r>
              <a:rPr lang="de-DE" sz="1000" dirty="0">
                <a:solidFill>
                  <a:srgbClr val="0000FF"/>
                </a:solidFill>
              </a:rPr>
              <a:t> in Native XML-Databases, Dissertation, </a:t>
            </a:r>
            <a:r>
              <a:rPr lang="de-DE" sz="1000" b="1" dirty="0">
                <a:solidFill>
                  <a:srgbClr val="0000FF"/>
                </a:solidFill>
              </a:rPr>
              <a:t>IFIS Universität Lübeck</a:t>
            </a:r>
            <a:r>
              <a:rPr lang="de-DE" sz="1000" dirty="0">
                <a:solidFill>
                  <a:srgbClr val="0000FF"/>
                </a:solidFill>
              </a:rPr>
              <a:t>, Akademische Verlagsgesellschaft Aka GmbH, DISDBIS 93, </a:t>
            </a:r>
            <a:r>
              <a:rPr lang="de-DE" sz="1000" b="1" dirty="0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2103239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Christian Mathis, </a:t>
            </a:r>
            <a:r>
              <a:rPr lang="de-DE" sz="1000" dirty="0" err="1">
                <a:solidFill>
                  <a:srgbClr val="0000FF"/>
                </a:solidFill>
              </a:rPr>
              <a:t>Storing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Indexing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and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Querying</a:t>
            </a:r>
            <a:r>
              <a:rPr lang="de-DE" sz="1000" dirty="0">
                <a:solidFill>
                  <a:srgbClr val="0000FF"/>
                </a:solidFill>
              </a:rPr>
              <a:t> XML </a:t>
            </a:r>
            <a:r>
              <a:rPr lang="de-DE" sz="1000" dirty="0" err="1">
                <a:solidFill>
                  <a:srgbClr val="0000FF"/>
                </a:solidFill>
              </a:rPr>
              <a:t>Documents</a:t>
            </a:r>
            <a:r>
              <a:rPr lang="de-DE" sz="1000" dirty="0">
                <a:solidFill>
                  <a:srgbClr val="0000FF"/>
                </a:solidFill>
              </a:rPr>
              <a:t> in Native XML Database Management Systems, Dissertation, Universität Kaiserslautern, </a:t>
            </a:r>
            <a:r>
              <a:rPr lang="de-DE" sz="1000" b="1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30053" name="Rechteck 5"/>
          <p:cNvSpPr>
            <a:spLocks noChangeArrowheads="1"/>
          </p:cNvSpPr>
          <p:nvPr/>
        </p:nvSpPr>
        <p:spPr bwMode="auto">
          <a:xfrm>
            <a:off x="900113" y="3356992"/>
            <a:ext cx="7560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000" dirty="0" err="1">
                <a:solidFill>
                  <a:srgbClr val="0000FF"/>
                </a:solidFill>
              </a:rPr>
              <a:t>Jinghua</a:t>
            </a:r>
            <a:r>
              <a:rPr lang="de-DE" sz="1000" dirty="0">
                <a:solidFill>
                  <a:srgbClr val="0000FF"/>
                </a:solidFill>
              </a:rPr>
              <a:t> Groppe, </a:t>
            </a:r>
            <a:r>
              <a:rPr lang="de-DE" sz="1000" dirty="0" err="1">
                <a:solidFill>
                  <a:srgbClr val="0000FF"/>
                </a:solidFill>
              </a:rPr>
              <a:t>Speeding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up</a:t>
            </a:r>
            <a:r>
              <a:rPr lang="de-DE" sz="1000" dirty="0">
                <a:solidFill>
                  <a:srgbClr val="0000FF"/>
                </a:solidFill>
              </a:rPr>
              <a:t> XML </a:t>
            </a:r>
            <a:r>
              <a:rPr lang="de-DE" sz="1000" dirty="0" err="1">
                <a:solidFill>
                  <a:srgbClr val="0000FF"/>
                </a:solidFill>
              </a:rPr>
              <a:t>Quering</a:t>
            </a:r>
            <a:r>
              <a:rPr lang="de-DE" sz="1000" dirty="0">
                <a:solidFill>
                  <a:srgbClr val="0000FF"/>
                </a:solidFill>
              </a:rPr>
              <a:t>: </a:t>
            </a:r>
            <a:r>
              <a:rPr lang="de-DE" sz="1000" dirty="0" err="1">
                <a:solidFill>
                  <a:srgbClr val="0000FF"/>
                </a:solidFill>
              </a:rPr>
              <a:t>Satisfiability</a:t>
            </a:r>
            <a:r>
              <a:rPr lang="de-DE" sz="1000" dirty="0">
                <a:solidFill>
                  <a:srgbClr val="0000FF"/>
                </a:solidFill>
              </a:rPr>
              <a:t> Test &amp; Containment Test of </a:t>
            </a:r>
            <a:r>
              <a:rPr lang="de-DE" sz="1000" dirty="0" err="1">
                <a:solidFill>
                  <a:srgbClr val="0000FF"/>
                </a:solidFill>
              </a:rPr>
              <a:t>XPath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Queries</a:t>
            </a:r>
            <a:r>
              <a:rPr lang="de-DE" sz="1000" dirty="0">
                <a:solidFill>
                  <a:srgbClr val="0000FF"/>
                </a:solidFill>
              </a:rPr>
              <a:t> in </a:t>
            </a:r>
            <a:r>
              <a:rPr lang="de-DE" sz="1000" dirty="0" err="1">
                <a:solidFill>
                  <a:srgbClr val="0000FF"/>
                </a:solidFill>
              </a:rPr>
              <a:t>the</a:t>
            </a:r>
            <a:r>
              <a:rPr lang="de-DE" sz="1000" dirty="0">
                <a:solidFill>
                  <a:srgbClr val="0000FF"/>
                </a:solidFill>
              </a:rPr>
              <a:t> Presence of XML Schema </a:t>
            </a:r>
            <a:r>
              <a:rPr lang="de-DE" sz="1000" dirty="0" err="1">
                <a:solidFill>
                  <a:srgbClr val="0000FF"/>
                </a:solidFill>
              </a:rPr>
              <a:t>Definitions</a:t>
            </a:r>
            <a:r>
              <a:rPr lang="de-DE" sz="1000" dirty="0">
                <a:solidFill>
                  <a:srgbClr val="0000FF"/>
                </a:solidFill>
              </a:rPr>
              <a:t>, Dissertation, </a:t>
            </a:r>
            <a:r>
              <a:rPr lang="de-DE" sz="1000" b="1" dirty="0">
                <a:solidFill>
                  <a:srgbClr val="0000FF"/>
                </a:solidFill>
              </a:rPr>
              <a:t>IFIS Universität Lübeck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dissertation.de</a:t>
            </a:r>
            <a:r>
              <a:rPr lang="de-DE" sz="1000" dirty="0">
                <a:solidFill>
                  <a:srgbClr val="0000FF"/>
                </a:solidFill>
              </a:rPr>
              <a:t>: Verlag im Internet GmbH, </a:t>
            </a:r>
            <a:r>
              <a:rPr lang="de-DE" sz="10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67544" y="2636912"/>
            <a:ext cx="8229600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000" dirty="0"/>
              <a:t>Erfüllbarkeits- und </a:t>
            </a:r>
            <a:r>
              <a:rPr lang="de-DE" sz="2000" dirty="0" err="1"/>
              <a:t>Enthaltenseins</a:t>
            </a:r>
            <a:r>
              <a:rPr lang="de-DE" sz="2000" dirty="0"/>
              <a:t>-Tests unter Berücksichtigung von XML-Schema-Spezifikationen</a:t>
            </a:r>
          </a:p>
          <a:p>
            <a:pPr marL="0" indent="0">
              <a:buFontTx/>
              <a:buNone/>
              <a:defRPr/>
            </a:pP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9474134" y="1730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67544" y="4027353"/>
            <a:ext cx="8229600" cy="17279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000" kern="0" dirty="0"/>
              <a:t>Neue Optimierungstechniken für XML-Anfragen bei Datenverteilung in großen Sensornetzwerken (Kommunikation energieaufwändig)</a:t>
            </a:r>
          </a:p>
          <a:p>
            <a:pPr>
              <a:defRPr/>
            </a:pPr>
            <a:r>
              <a:rPr lang="de-DE" sz="2000" kern="0" dirty="0"/>
              <a:t>Caches in der Nähe von Datenquellen zur Vermeidung von Kommunikation und Verifikation der Cache-Kohärenz bei nicht-zuverlässigen Kommunikationskanälen</a:t>
            </a:r>
          </a:p>
        </p:txBody>
      </p:sp>
      <p:sp>
        <p:nvSpPr>
          <p:cNvPr id="11" name="Rechteck 4"/>
          <p:cNvSpPr>
            <a:spLocks noChangeArrowheads="1"/>
          </p:cNvSpPr>
          <p:nvPr/>
        </p:nvSpPr>
        <p:spPr bwMode="auto">
          <a:xfrm>
            <a:off x="2278088" y="5755322"/>
            <a:ext cx="44641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Nils Höller, </a:t>
            </a:r>
            <a:r>
              <a:rPr lang="de-DE" sz="1000" dirty="0" err="1">
                <a:solidFill>
                  <a:srgbClr val="0000FF"/>
                </a:solidFill>
              </a:rPr>
              <a:t>Efficient</a:t>
            </a:r>
            <a:r>
              <a:rPr lang="de-DE" sz="1000" dirty="0">
                <a:solidFill>
                  <a:srgbClr val="0000FF"/>
                </a:solidFill>
              </a:rPr>
              <a:t> XML Data Management </a:t>
            </a:r>
            <a:r>
              <a:rPr lang="de-DE" sz="1000" dirty="0" err="1">
                <a:solidFill>
                  <a:srgbClr val="0000FF"/>
                </a:solidFill>
              </a:rPr>
              <a:t>and</a:t>
            </a:r>
            <a:r>
              <a:rPr lang="de-DE" sz="1000" dirty="0">
                <a:solidFill>
                  <a:srgbClr val="0000FF"/>
                </a:solidFill>
              </a:rPr>
              <a:t> Query Evaluation in </a:t>
            </a:r>
            <a:br>
              <a:rPr lang="de-DE" sz="1000" dirty="0">
                <a:solidFill>
                  <a:srgbClr val="0000FF"/>
                </a:solidFill>
              </a:rPr>
            </a:br>
            <a:r>
              <a:rPr lang="de-DE" sz="1000" dirty="0">
                <a:solidFill>
                  <a:srgbClr val="0000FF"/>
                </a:solidFill>
              </a:rPr>
              <a:t>Wireless Sensor Networks, Dissertation </a:t>
            </a:r>
            <a:r>
              <a:rPr lang="de-DE" sz="1000" b="1" dirty="0">
                <a:solidFill>
                  <a:srgbClr val="0000FF"/>
                </a:solidFill>
              </a:rPr>
              <a:t>IFIS Universität Lübeck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b="1" dirty="0">
                <a:solidFill>
                  <a:srgbClr val="FF0000"/>
                </a:solidFill>
              </a:rPr>
              <a:t>2010</a:t>
            </a:r>
            <a:r>
              <a:rPr lang="de-DE" sz="1000" dirty="0">
                <a:solidFill>
                  <a:schemeClr val="accent2"/>
                </a:solidFill>
              </a:rPr>
              <a:t> </a:t>
            </a:r>
            <a:br>
              <a:rPr lang="de-DE" sz="1000" dirty="0">
                <a:solidFill>
                  <a:schemeClr val="accent2"/>
                </a:solidFill>
              </a:rPr>
            </a:br>
            <a:r>
              <a:rPr lang="de-DE" sz="1000" dirty="0">
                <a:solidFill>
                  <a:srgbClr val="0000FF"/>
                </a:solidFill>
              </a:rPr>
              <a:t>(vgl. auch das IFIS/ITM-Projekt </a:t>
            </a:r>
            <a:r>
              <a:rPr lang="de-DE" sz="1000" dirty="0" err="1">
                <a:solidFill>
                  <a:srgbClr val="0000FF"/>
                </a:solidFill>
              </a:rPr>
              <a:t>AESOP‘s</a:t>
            </a:r>
            <a:r>
              <a:rPr lang="de-DE" sz="1000" dirty="0">
                <a:solidFill>
                  <a:srgbClr val="0000FF"/>
                </a:solidFill>
              </a:rPr>
              <a:t> TALE)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XPath</a:t>
                </a:r>
                <a:r>
                  <a:rPr lang="de-DE" sz="2000" dirty="0"/>
                  <a:t>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4834" name="Gruppieren 33"/>
          <p:cNvGrpSpPr>
            <a:grpSpLocks/>
          </p:cNvGrpSpPr>
          <p:nvPr/>
        </p:nvGrpSpPr>
        <p:grpSpPr bwMode="auto">
          <a:xfrm>
            <a:off x="5953128" y="2781300"/>
            <a:ext cx="2571717" cy="2185988"/>
            <a:chOff x="5953125" y="2781566"/>
            <a:chExt cx="2571811" cy="2186459"/>
          </a:xfrm>
        </p:grpSpPr>
        <p:cxnSp>
          <p:nvCxnSpPr>
            <p:cNvPr id="34836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7" name="Rechteck 11"/>
            <p:cNvSpPr>
              <a:spLocks noChangeArrowheads="1"/>
            </p:cNvSpPr>
            <p:nvPr/>
          </p:nvSpPr>
          <p:spPr bwMode="gray">
            <a:xfrm>
              <a:off x="6084204" y="2781566"/>
              <a:ext cx="2440732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r>
                <a:rPr lang="de-DE" sz="2000" b="1"/>
                <a:t>Volltextindizierung</a:t>
              </a:r>
              <a:endParaRPr lang="de-DE" sz="2000" b="1" dirty="0"/>
            </a:p>
          </p:txBody>
        </p:sp>
        <p:pic>
          <p:nvPicPr>
            <p:cNvPr id="34838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5" name="Textplatzhalter 2"/>
          <p:cNvSpPr txBox="1">
            <a:spLocks/>
          </p:cNvSpPr>
          <p:nvPr/>
        </p:nvSpPr>
        <p:spPr bwMode="gray">
          <a:xfrm>
            <a:off x="312738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/>
              <a:t>Semistrukturierte</a:t>
            </a:r>
            <a:r>
              <a:rPr lang="en-US" sz="2400" dirty="0"/>
              <a:t> </a:t>
            </a:r>
            <a:r>
              <a:rPr lang="en-US" sz="2400" dirty="0" err="1"/>
              <a:t>Datenbanken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63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Text als unstrukturierte Daten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32441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ea typeface="ＭＳ Ｐゴシック" charset="0"/>
              </a:rPr>
              <a:t>Welche Stücke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//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drama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author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='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shakespeare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']</a:t>
            </a:r>
            <a:r>
              <a:rPr lang="de-DE" sz="2400" dirty="0">
                <a:ea typeface="ＭＳ Ｐゴシック" charset="0"/>
              </a:rPr>
              <a:t> enthalten die Worte </a:t>
            </a:r>
            <a:r>
              <a:rPr lang="de-DE" sz="2400" b="1" dirty="0">
                <a:ea typeface="ＭＳ Ｐゴシック" charset="0"/>
              </a:rPr>
              <a:t>Brutus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dirty="0">
                <a:ea typeface="ＭＳ Ｐゴシック" charset="0"/>
              </a:rPr>
              <a:t>Caesar</a:t>
            </a:r>
            <a:r>
              <a:rPr lang="de-DE" sz="2400" dirty="0">
                <a:ea typeface="ＭＳ Ｐゴシック" charset="0"/>
              </a:rPr>
              <a:t> aber NICHT </a:t>
            </a:r>
            <a:r>
              <a:rPr lang="de-DE" sz="2400" b="1" dirty="0" err="1">
                <a:ea typeface="ＭＳ Ｐゴシック" charset="0"/>
              </a:rPr>
              <a:t>Calpurnia</a:t>
            </a:r>
            <a:r>
              <a:rPr lang="de-DE" sz="2400" dirty="0">
                <a:ea typeface="ＭＳ Ｐゴシック" charset="0"/>
              </a:rPr>
              <a:t>?</a:t>
            </a:r>
          </a:p>
          <a:p>
            <a:pPr eaLnBrk="1" hangingPunct="1"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//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drama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[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author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='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shakespeare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and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,'Brutus') &amp;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'Caesar')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and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not(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'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Calpurnia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'))]</a:t>
            </a:r>
            <a:endParaRPr lang="de-DE" sz="2400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Verwendung z.B. von </a:t>
            </a:r>
            <a:r>
              <a:rPr lang="de-DE" sz="2400" b="1" dirty="0"/>
              <a:t>Knuth-Morris-Pratt-Algorithmus, </a:t>
            </a:r>
            <a:r>
              <a:rPr lang="de-DE" sz="2400" dirty="0">
                <a:ea typeface="ＭＳ Ｐゴシック" charset="0"/>
              </a:rPr>
              <a:t> um alle Stücke von Shakespeare mit </a:t>
            </a:r>
            <a:r>
              <a:rPr lang="de-DE" sz="2400" b="1" dirty="0">
                <a:ea typeface="ＭＳ Ｐゴシック" charset="0"/>
              </a:rPr>
              <a:t>Brutus</a:t>
            </a:r>
            <a:r>
              <a:rPr lang="de-DE" sz="2400" dirty="0">
                <a:ea typeface="ＭＳ Ｐゴシック" charset="0"/>
              </a:rPr>
              <a:t> und </a:t>
            </a:r>
            <a:r>
              <a:rPr lang="de-DE" sz="2400" b="1" dirty="0">
                <a:ea typeface="ＭＳ Ｐゴシック" charset="0"/>
              </a:rPr>
              <a:t>Caesar</a:t>
            </a:r>
            <a:r>
              <a:rPr lang="de-DE" sz="2400" dirty="0">
                <a:ea typeface="ＭＳ Ｐゴシック" charset="0"/>
              </a:rPr>
              <a:t> zu finden, um dann solche mit </a:t>
            </a:r>
            <a:r>
              <a:rPr lang="de-DE" sz="2400" b="1" dirty="0" err="1">
                <a:ea typeface="ＭＳ Ｐゴシック" charset="0"/>
              </a:rPr>
              <a:t>Calpurnia</a:t>
            </a:r>
            <a:r>
              <a:rPr lang="de-DE" sz="2400" dirty="0">
                <a:ea typeface="ＭＳ Ｐゴシック" charset="0"/>
              </a:rPr>
              <a:t> zu entfernen?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Langsam (für große Korpora)</a:t>
            </a:r>
          </a:p>
          <a:p>
            <a:pPr lvl="1" eaLnBrk="1" hangingPunct="1">
              <a:defRPr/>
            </a:pPr>
            <a:r>
              <a:rPr lang="de-DE" sz="2000" u="sng" dirty="0">
                <a:ea typeface="ＭＳ Ｐゴシック" charset="0"/>
              </a:rPr>
              <a:t>NICHT</a:t>
            </a:r>
            <a:r>
              <a:rPr lang="de-DE" sz="2000" dirty="0">
                <a:ea typeface="ＭＳ Ｐゴシック" charset="0"/>
              </a:rPr>
              <a:t> </a:t>
            </a:r>
            <a:r>
              <a:rPr lang="de-DE" sz="2000" b="1" dirty="0" err="1">
                <a:ea typeface="ＭＳ Ｐゴシック" charset="0"/>
              </a:rPr>
              <a:t>Calpurnia</a:t>
            </a:r>
            <a:r>
              <a:rPr lang="de-DE" sz="2000" dirty="0">
                <a:ea typeface="ＭＳ Ｐゴシック" charset="0"/>
              </a:rPr>
              <a:t> ist keinesfalls einfacher zu behandeln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Andere Operationen (z.B. Finde das Wort </a:t>
            </a:r>
            <a:r>
              <a:rPr lang="de-DE" sz="2000" b="1" dirty="0" err="1">
                <a:ea typeface="ＭＳ Ｐゴシック" charset="0"/>
              </a:rPr>
              <a:t>romans</a:t>
            </a:r>
            <a:r>
              <a:rPr lang="de-DE" sz="2000" b="1" dirty="0">
                <a:ea typeface="ＭＳ Ｐゴシック" charset="0"/>
              </a:rPr>
              <a:t> </a:t>
            </a:r>
            <a:r>
              <a:rPr lang="de-DE" sz="2000" dirty="0">
                <a:ea typeface="ＭＳ Ｐゴシック" charset="0"/>
              </a:rPr>
              <a:t>in der Nähe von</a:t>
            </a:r>
            <a:r>
              <a:rPr lang="de-DE" sz="2000" b="1" dirty="0">
                <a:ea typeface="ＭＳ Ｐゴシック" charset="0"/>
              </a:rPr>
              <a:t> </a:t>
            </a:r>
            <a:r>
              <a:rPr lang="de-DE" sz="2000" b="1" dirty="0" err="1">
                <a:ea typeface="ＭＳ Ｐゴシック" charset="0"/>
              </a:rPr>
              <a:t>countrymen</a:t>
            </a:r>
            <a:r>
              <a:rPr lang="de-DE" sz="2000" dirty="0">
                <a:ea typeface="ＭＳ Ｐゴシック" charset="0"/>
              </a:rPr>
              <a:t>) sind nicht einfach umsetzbar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Ggf. Bewertung von Ergebnissen gewünscht</a:t>
            </a:r>
          </a:p>
        </p:txBody>
      </p:sp>
    </p:spTree>
    <p:extLst>
      <p:ext uri="{BB962C8B-B14F-4D97-AF65-F5344CB8AC3E}">
        <p14:creationId xmlns:p14="http://schemas.microsoft.com/office/powerpoint/2010/main" val="3031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572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9CB3297-3E2E-EA42-9C34-7A0C8228B80A}" type="slidenum">
              <a:rPr lang="en-US" sz="1200"/>
              <a:pPr>
                <a:defRPr/>
              </a:pPr>
              <a:t>64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Invertierter Index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>
                <a:ea typeface="ＭＳ Ｐゴシック" charset="0"/>
              </a:rPr>
              <a:t>Für jeden Term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de-DE" sz="2800" dirty="0">
                <a:ea typeface="ＭＳ Ｐゴシック" charset="0"/>
              </a:rPr>
              <a:t>, müssen wir eine Liste aller Dokumente, die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de-DE" sz="2800" dirty="0">
                <a:ea typeface="ＭＳ Ｐゴシック" charset="0"/>
              </a:rPr>
              <a:t> enthalten, speichern</a:t>
            </a:r>
          </a:p>
          <a:p>
            <a:pPr eaLnBrk="1" hangingPunct="1">
              <a:defRPr/>
            </a:pPr>
            <a:r>
              <a:rPr lang="de-DE" sz="2800" dirty="0">
                <a:ea typeface="ＭＳ Ｐゴシック" charset="0"/>
              </a:rPr>
              <a:t>Sollen wir ein Feld oder eine Liste verwenden?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21357" y="3068960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Brutus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1357" y="3602360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Calpurnia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357" y="4135760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Caesar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297757" y="31451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297757" y="36785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7417" name="Group 26"/>
          <p:cNvGrpSpPr>
            <a:grpSpLocks/>
          </p:cNvGrpSpPr>
          <p:nvPr/>
        </p:nvGrpSpPr>
        <p:grpSpPr bwMode="auto">
          <a:xfrm>
            <a:off x="3516957" y="4211960"/>
            <a:ext cx="4876800" cy="304800"/>
            <a:chOff x="2064" y="2448"/>
            <a:chExt cx="3072" cy="192"/>
          </a:xfrm>
        </p:grpSpPr>
        <p:sp>
          <p:nvSpPr>
            <p:cNvPr id="1745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5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grpSp>
        <p:nvGrpSpPr>
          <p:cNvPr id="17418" name="Group 51"/>
          <p:cNvGrpSpPr>
            <a:grpSpLocks/>
          </p:cNvGrpSpPr>
          <p:nvPr/>
        </p:nvGrpSpPr>
        <p:grpSpPr bwMode="auto">
          <a:xfrm>
            <a:off x="3516957" y="3602360"/>
            <a:ext cx="4943475" cy="457200"/>
            <a:chOff x="2064" y="2688"/>
            <a:chExt cx="3114" cy="288"/>
          </a:xfrm>
        </p:grpSpPr>
        <p:grpSp>
          <p:nvGrpSpPr>
            <p:cNvPr id="17438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1744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3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</a:t>
              </a:r>
            </a:p>
          </p:txBody>
        </p:sp>
        <p:sp>
          <p:nvSpPr>
            <p:cNvPr id="1744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4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</a:t>
              </a:r>
            </a:p>
          </p:txBody>
        </p:sp>
        <p:sp>
          <p:nvSpPr>
            <p:cNvPr id="1744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5</a:t>
              </a:r>
            </a:p>
          </p:txBody>
        </p:sp>
        <p:sp>
          <p:nvSpPr>
            <p:cNvPr id="1744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4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13</a:t>
              </a:r>
            </a:p>
          </p:txBody>
        </p:sp>
        <p:sp>
          <p:nvSpPr>
            <p:cNvPr id="1744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21</a:t>
              </a:r>
            </a:p>
          </p:txBody>
        </p:sp>
        <p:sp>
          <p:nvSpPr>
            <p:cNvPr id="1744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34</a:t>
              </a:r>
            </a:p>
          </p:txBody>
        </p:sp>
      </p:grpSp>
      <p:grpSp>
        <p:nvGrpSpPr>
          <p:cNvPr id="17419" name="Group 52"/>
          <p:cNvGrpSpPr>
            <a:grpSpLocks/>
          </p:cNvGrpSpPr>
          <p:nvPr/>
        </p:nvGrpSpPr>
        <p:grpSpPr bwMode="auto">
          <a:xfrm>
            <a:off x="3516957" y="3068960"/>
            <a:ext cx="4876801" cy="457200"/>
            <a:chOff x="2064" y="2400"/>
            <a:chExt cx="3072" cy="288"/>
          </a:xfrm>
        </p:grpSpPr>
        <p:grpSp>
          <p:nvGrpSpPr>
            <p:cNvPr id="17424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1743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2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2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4</a:t>
              </a:r>
            </a:p>
          </p:txBody>
        </p:sp>
        <p:sp>
          <p:nvSpPr>
            <p:cNvPr id="1742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2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16</a:t>
              </a:r>
            </a:p>
          </p:txBody>
        </p:sp>
        <p:sp>
          <p:nvSpPr>
            <p:cNvPr id="1742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32</a:t>
              </a:r>
            </a:p>
          </p:txBody>
        </p:sp>
        <p:sp>
          <p:nvSpPr>
            <p:cNvPr id="1743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64</a:t>
              </a:r>
            </a:p>
          </p:txBody>
        </p:sp>
        <p:sp>
          <p:nvSpPr>
            <p:cNvPr id="1743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128</a:t>
              </a:r>
            </a:p>
          </p:txBody>
        </p:sp>
        <p:sp>
          <p:nvSpPr>
            <p:cNvPr id="1743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i="1">
                <a:latin typeface="Arial" charset="0"/>
              </a:endParaRPr>
            </a:p>
          </p:txBody>
        </p:sp>
      </p:grpSp>
      <p:sp>
        <p:nvSpPr>
          <p:cNvPr id="17420" name="Text Box 48"/>
          <p:cNvSpPr txBox="1">
            <a:spLocks noChangeArrowheads="1"/>
          </p:cNvSpPr>
          <p:nvPr/>
        </p:nvSpPr>
        <p:spPr bwMode="auto">
          <a:xfrm>
            <a:off x="3516957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7421" name="AutoShape 49"/>
          <p:cNvSpPr>
            <a:spLocks noChangeArrowheads="1"/>
          </p:cNvSpPr>
          <p:nvPr/>
        </p:nvSpPr>
        <p:spPr bwMode="auto">
          <a:xfrm>
            <a:off x="2297757" y="42119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22" name="Text Box 50"/>
          <p:cNvSpPr txBox="1">
            <a:spLocks noChangeArrowheads="1"/>
          </p:cNvSpPr>
          <p:nvPr/>
        </p:nvSpPr>
        <p:spPr bwMode="auto">
          <a:xfrm>
            <a:off x="4136082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2297756" y="4897760"/>
            <a:ext cx="5874643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>
                <a:latin typeface="+mn-lt"/>
              </a:rPr>
              <a:t>Was machen wir, wenn das Wort </a:t>
            </a:r>
            <a:r>
              <a:rPr lang="de-DE" b="1" i="1">
                <a:latin typeface="+mn-lt"/>
              </a:rPr>
              <a:t>Caesar</a:t>
            </a:r>
            <a:r>
              <a:rPr lang="de-DE" i="1">
                <a:latin typeface="+mn-lt"/>
              </a:rPr>
              <a:t> zu Dokument 14 hinzugefügt wird? </a:t>
            </a:r>
          </a:p>
        </p:txBody>
      </p:sp>
      <p:sp>
        <p:nvSpPr>
          <p:cNvPr id="50" name="Rechteck 49"/>
          <p:cNvSpPr/>
          <p:nvPr/>
        </p:nvSpPr>
        <p:spPr>
          <a:xfrm>
            <a:off x="2123728" y="6237312"/>
            <a:ext cx="48965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err="1">
                <a:solidFill>
                  <a:srgbClr val="0000FF"/>
                </a:solidFill>
              </a:rPr>
              <a:t>Luhn</a:t>
            </a:r>
            <a:r>
              <a:rPr lang="de-DE" sz="1050" dirty="0">
                <a:solidFill>
                  <a:srgbClr val="0000FF"/>
                </a:solidFill>
              </a:rPr>
              <a:t>, H. P., Auto-</a:t>
            </a:r>
            <a:r>
              <a:rPr lang="de-DE" sz="1050" dirty="0" err="1">
                <a:solidFill>
                  <a:srgbClr val="0000FF"/>
                </a:solidFill>
              </a:rPr>
              <a:t>encoding</a:t>
            </a:r>
            <a:r>
              <a:rPr lang="de-DE" sz="1050" dirty="0">
                <a:solidFill>
                  <a:srgbClr val="0000FF"/>
                </a:solidFill>
              </a:rPr>
              <a:t> of </a:t>
            </a:r>
            <a:r>
              <a:rPr lang="de-DE" sz="1050" dirty="0" err="1">
                <a:solidFill>
                  <a:srgbClr val="0000FF"/>
                </a:solidFill>
              </a:rPr>
              <a:t>documents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for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information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retrieval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systems</a:t>
            </a:r>
            <a:r>
              <a:rPr lang="de-DE" sz="1050" dirty="0">
                <a:solidFill>
                  <a:srgbClr val="0000FF"/>
                </a:solidFill>
              </a:rPr>
              <a:t>. In M. Boaz, </a:t>
            </a:r>
            <a:r>
              <a:rPr lang="de-DE" sz="1050" i="1" dirty="0">
                <a:solidFill>
                  <a:srgbClr val="0000FF"/>
                </a:solidFill>
              </a:rPr>
              <a:t>Modern Trends in </a:t>
            </a:r>
            <a:r>
              <a:rPr lang="de-DE" sz="1050" i="1" dirty="0" err="1">
                <a:solidFill>
                  <a:srgbClr val="0000FF"/>
                </a:solidFill>
              </a:rPr>
              <a:t>Documentation</a:t>
            </a:r>
            <a:r>
              <a:rPr lang="de-DE" sz="1050" dirty="0">
                <a:solidFill>
                  <a:srgbClr val="0000FF"/>
                </a:solidFill>
              </a:rPr>
              <a:t> (pp. 45-58). London: Pergamon Press, </a:t>
            </a:r>
            <a:r>
              <a:rPr lang="de-DE" sz="105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8312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838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7E5A83B-680D-B345-ADD4-CE9040F7CF24}" type="slidenum">
              <a:rPr lang="en-US" sz="1400"/>
              <a:pPr>
                <a:defRPr/>
              </a:pPr>
              <a:t>65</a:t>
            </a:fld>
            <a:endParaRPr lang="en-US" sz="14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Invertierter Index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>
                <a:ea typeface="ＭＳ Ｐゴシック" charset="0"/>
              </a:rPr>
              <a:t>Verkettete Listen i.a. bevorzugt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Dynamische Speicherallokation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Einfügung von Termen in Dokument leicht </a:t>
            </a:r>
          </a:p>
          <a:p>
            <a:pPr lvl="1" eaLnBrk="1" hangingPunct="1">
              <a:defRPr/>
            </a:pPr>
            <a:r>
              <a:rPr lang="de-DE" dirty="0">
                <a:ea typeface="ＭＳ Ｐゴシック" charset="0"/>
              </a:rPr>
              <a:t>Zeiger evtl. speicheraufwändig</a:t>
            </a:r>
          </a:p>
        </p:txBody>
      </p:sp>
      <p:grpSp>
        <p:nvGrpSpPr>
          <p:cNvPr id="18436" name="Group 49"/>
          <p:cNvGrpSpPr>
            <a:grpSpLocks/>
          </p:cNvGrpSpPr>
          <p:nvPr/>
        </p:nvGrpSpPr>
        <p:grpSpPr bwMode="auto">
          <a:xfrm>
            <a:off x="762000" y="3335290"/>
            <a:ext cx="2819401" cy="1533526"/>
            <a:chOff x="528" y="2634"/>
            <a:chExt cx="1776" cy="966"/>
          </a:xfrm>
        </p:grpSpPr>
        <p:sp>
          <p:nvSpPr>
            <p:cNvPr id="18478" name="Text Box 4"/>
            <p:cNvSpPr txBox="1">
              <a:spLocks noChangeArrowheads="1"/>
            </p:cNvSpPr>
            <p:nvPr/>
          </p:nvSpPr>
          <p:spPr bwMode="auto">
            <a:xfrm>
              <a:off x="528" y="2634"/>
              <a:ext cx="74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Brutus</a:t>
              </a:r>
            </a:p>
          </p:txBody>
        </p:sp>
        <p:sp>
          <p:nvSpPr>
            <p:cNvPr id="18479" name="Text Box 5"/>
            <p:cNvSpPr txBox="1">
              <a:spLocks noChangeArrowheads="1"/>
            </p:cNvSpPr>
            <p:nvPr/>
          </p:nvSpPr>
          <p:spPr bwMode="auto">
            <a:xfrm>
              <a:off x="528" y="2970"/>
              <a:ext cx="101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Calpurnia</a:t>
              </a:r>
            </a:p>
          </p:txBody>
        </p:sp>
        <p:sp>
          <p:nvSpPr>
            <p:cNvPr id="18480" name="Text Box 6"/>
            <p:cNvSpPr txBox="1">
              <a:spLocks noChangeArrowheads="1"/>
            </p:cNvSpPr>
            <p:nvPr/>
          </p:nvSpPr>
          <p:spPr bwMode="auto">
            <a:xfrm>
              <a:off x="528" y="3306"/>
              <a:ext cx="7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Caesar</a:t>
              </a:r>
            </a:p>
          </p:txBody>
        </p:sp>
        <p:sp>
          <p:nvSpPr>
            <p:cNvPr id="18481" name="AutoShape 7"/>
            <p:cNvSpPr>
              <a:spLocks noChangeArrowheads="1"/>
            </p:cNvSpPr>
            <p:nvPr/>
          </p:nvSpPr>
          <p:spPr bwMode="auto">
            <a:xfrm>
              <a:off x="1584" y="2682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2" name="AutoShape 8"/>
            <p:cNvSpPr>
              <a:spLocks noChangeArrowheads="1"/>
            </p:cNvSpPr>
            <p:nvPr/>
          </p:nvSpPr>
          <p:spPr bwMode="auto">
            <a:xfrm>
              <a:off x="1584" y="3018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3" name="AutoShape 9"/>
            <p:cNvSpPr>
              <a:spLocks noChangeArrowheads="1"/>
            </p:cNvSpPr>
            <p:nvPr/>
          </p:nvSpPr>
          <p:spPr bwMode="auto">
            <a:xfrm>
              <a:off x="1584" y="3354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7131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43608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4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5029200" y="32590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638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6400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32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72390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64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8077200" y="3259088"/>
            <a:ext cx="703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128</a:t>
            </a: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43815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45" name="Text Box 19"/>
          <p:cNvSpPr txBox="1">
            <a:spLocks noChangeArrowheads="1"/>
          </p:cNvSpPr>
          <p:nvPr/>
        </p:nvSpPr>
        <p:spPr bwMode="auto">
          <a:xfrm>
            <a:off x="50292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</a:t>
            </a:r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5659438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5</a:t>
            </a:r>
          </a:p>
        </p:txBody>
      </p:sp>
      <p:sp>
        <p:nvSpPr>
          <p:cNvPr id="18447" name="Text Box 21"/>
          <p:cNvSpPr txBox="1">
            <a:spLocks noChangeArrowheads="1"/>
          </p:cNvSpPr>
          <p:nvPr/>
        </p:nvSpPr>
        <p:spPr bwMode="auto">
          <a:xfrm>
            <a:off x="6265863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8" name="Text Box 22"/>
          <p:cNvSpPr txBox="1">
            <a:spLocks noChangeArrowheads="1"/>
          </p:cNvSpPr>
          <p:nvPr/>
        </p:nvSpPr>
        <p:spPr bwMode="auto">
          <a:xfrm>
            <a:off x="6858000" y="37924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49" name="Text Box 23"/>
          <p:cNvSpPr txBox="1">
            <a:spLocks noChangeArrowheads="1"/>
          </p:cNvSpPr>
          <p:nvPr/>
        </p:nvSpPr>
        <p:spPr bwMode="auto">
          <a:xfrm>
            <a:off x="7620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21</a:t>
            </a:r>
          </a:p>
        </p:txBody>
      </p:sp>
      <p:sp>
        <p:nvSpPr>
          <p:cNvPr id="18450" name="Text Box 24"/>
          <p:cNvSpPr txBox="1">
            <a:spLocks noChangeArrowheads="1"/>
          </p:cNvSpPr>
          <p:nvPr/>
        </p:nvSpPr>
        <p:spPr bwMode="auto">
          <a:xfrm>
            <a:off x="8382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34</a:t>
            </a:r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3733800" y="43258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52" name="Text Box 26"/>
          <p:cNvSpPr txBox="1">
            <a:spLocks noChangeArrowheads="1"/>
          </p:cNvSpPr>
          <p:nvPr/>
        </p:nvSpPr>
        <p:spPr bwMode="auto">
          <a:xfrm>
            <a:off x="4603750" y="4325888"/>
            <a:ext cx="577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cxnSp>
        <p:nvCxnSpPr>
          <p:cNvPr id="18453" name="AutoShape 28"/>
          <p:cNvCxnSpPr>
            <a:cxnSpLocks noChangeShapeType="1"/>
            <a:stCxn id="18437" idx="3"/>
            <a:endCxn id="18438" idx="1"/>
          </p:cNvCxnSpPr>
          <p:nvPr/>
        </p:nvCxnSpPr>
        <p:spPr bwMode="auto">
          <a:xfrm>
            <a:off x="4076700" y="3492451"/>
            <a:ext cx="2841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29"/>
          <p:cNvCxnSpPr>
            <a:cxnSpLocks noChangeShapeType="1"/>
            <a:stCxn id="18438" idx="3"/>
            <a:endCxn id="18439" idx="1"/>
          </p:cNvCxnSpPr>
          <p:nvPr/>
        </p:nvCxnSpPr>
        <p:spPr bwMode="auto">
          <a:xfrm>
            <a:off x="4724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AutoShape 30"/>
          <p:cNvCxnSpPr>
            <a:cxnSpLocks noChangeShapeType="1"/>
            <a:stCxn id="18439" idx="3"/>
            <a:endCxn id="18440" idx="1"/>
          </p:cNvCxnSpPr>
          <p:nvPr/>
        </p:nvCxnSpPr>
        <p:spPr bwMode="auto">
          <a:xfrm>
            <a:off x="5392738" y="3492451"/>
            <a:ext cx="246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AutoShape 31"/>
          <p:cNvCxnSpPr>
            <a:cxnSpLocks noChangeShapeType="1"/>
            <a:stCxn id="18440" idx="3"/>
            <a:endCxn id="18441" idx="1"/>
          </p:cNvCxnSpPr>
          <p:nvPr/>
        </p:nvCxnSpPr>
        <p:spPr bwMode="auto">
          <a:xfrm>
            <a:off x="6172200" y="34924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33"/>
          <p:cNvCxnSpPr>
            <a:cxnSpLocks noChangeShapeType="1"/>
            <a:stCxn id="18441" idx="3"/>
            <a:endCxn id="18442" idx="1"/>
          </p:cNvCxnSpPr>
          <p:nvPr/>
        </p:nvCxnSpPr>
        <p:spPr bwMode="auto">
          <a:xfrm>
            <a:off x="69342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AutoShape 34"/>
          <p:cNvCxnSpPr>
            <a:cxnSpLocks noChangeShapeType="1"/>
            <a:stCxn id="18442" idx="3"/>
            <a:endCxn id="18443" idx="1"/>
          </p:cNvCxnSpPr>
          <p:nvPr/>
        </p:nvCxnSpPr>
        <p:spPr bwMode="auto">
          <a:xfrm>
            <a:off x="7772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59" name="Text Box 36"/>
          <p:cNvSpPr txBox="1">
            <a:spLocks noChangeArrowheads="1"/>
          </p:cNvSpPr>
          <p:nvPr/>
        </p:nvSpPr>
        <p:spPr bwMode="auto">
          <a:xfrm>
            <a:off x="37338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</a:t>
            </a:r>
          </a:p>
        </p:txBody>
      </p:sp>
      <p:cxnSp>
        <p:nvCxnSpPr>
          <p:cNvPr id="18460" name="AutoShape 37"/>
          <p:cNvCxnSpPr>
            <a:cxnSpLocks noChangeShapeType="1"/>
            <a:stCxn id="18459" idx="3"/>
            <a:endCxn id="18444" idx="1"/>
          </p:cNvCxnSpPr>
          <p:nvPr/>
        </p:nvCxnSpPr>
        <p:spPr bwMode="auto">
          <a:xfrm>
            <a:off x="40973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1" name="AutoShape 38"/>
          <p:cNvCxnSpPr>
            <a:cxnSpLocks noChangeShapeType="1"/>
            <a:stCxn id="18444" idx="3"/>
            <a:endCxn id="18445" idx="1"/>
          </p:cNvCxnSpPr>
          <p:nvPr/>
        </p:nvCxnSpPr>
        <p:spPr bwMode="auto">
          <a:xfrm>
            <a:off x="47450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AutoShape 39"/>
          <p:cNvCxnSpPr>
            <a:cxnSpLocks noChangeShapeType="1"/>
            <a:stCxn id="18445" idx="3"/>
            <a:endCxn id="18446" idx="1"/>
          </p:cNvCxnSpPr>
          <p:nvPr/>
        </p:nvCxnSpPr>
        <p:spPr bwMode="auto">
          <a:xfrm>
            <a:off x="5392738" y="4025851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AutoShape 40"/>
          <p:cNvCxnSpPr>
            <a:cxnSpLocks noChangeShapeType="1"/>
            <a:stCxn id="18446" idx="3"/>
            <a:endCxn id="18447" idx="1"/>
          </p:cNvCxnSpPr>
          <p:nvPr/>
        </p:nvCxnSpPr>
        <p:spPr bwMode="auto">
          <a:xfrm>
            <a:off x="6022975" y="4025851"/>
            <a:ext cx="2428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4" name="AutoShape 41"/>
          <p:cNvCxnSpPr>
            <a:cxnSpLocks noChangeShapeType="1"/>
            <a:stCxn id="18447" idx="3"/>
            <a:endCxn id="18448" idx="1"/>
          </p:cNvCxnSpPr>
          <p:nvPr/>
        </p:nvCxnSpPr>
        <p:spPr bwMode="auto">
          <a:xfrm>
            <a:off x="6629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AutoShape 42"/>
          <p:cNvCxnSpPr>
            <a:cxnSpLocks noChangeShapeType="1"/>
            <a:stCxn id="18448" idx="3"/>
            <a:endCxn id="18449" idx="1"/>
          </p:cNvCxnSpPr>
          <p:nvPr/>
        </p:nvCxnSpPr>
        <p:spPr bwMode="auto">
          <a:xfrm>
            <a:off x="7467600" y="4025851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AutoShape 43"/>
          <p:cNvCxnSpPr>
            <a:cxnSpLocks noChangeShapeType="1"/>
            <a:stCxn id="18449" idx="3"/>
            <a:endCxn id="18450" idx="1"/>
          </p:cNvCxnSpPr>
          <p:nvPr/>
        </p:nvCxnSpPr>
        <p:spPr bwMode="auto">
          <a:xfrm>
            <a:off x="8153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45"/>
          <p:cNvCxnSpPr>
            <a:cxnSpLocks noChangeShapeType="1"/>
            <a:stCxn id="18451" idx="3"/>
            <a:endCxn id="18452" idx="1"/>
          </p:cNvCxnSpPr>
          <p:nvPr/>
        </p:nvCxnSpPr>
        <p:spPr bwMode="auto">
          <a:xfrm>
            <a:off x="4343400" y="4559251"/>
            <a:ext cx="260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75" name="AutoShape 46"/>
          <p:cNvSpPr>
            <a:spLocks/>
          </p:cNvSpPr>
          <p:nvPr/>
        </p:nvSpPr>
        <p:spPr bwMode="auto">
          <a:xfrm>
            <a:off x="304800" y="3344814"/>
            <a:ext cx="228600" cy="1524001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6" name="Text Box 47"/>
          <p:cNvSpPr txBox="1">
            <a:spLocks noChangeArrowheads="1"/>
          </p:cNvSpPr>
          <p:nvPr/>
        </p:nvSpPr>
        <p:spPr bwMode="auto">
          <a:xfrm>
            <a:off x="441325" y="5286327"/>
            <a:ext cx="1642603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Verzeichnis</a:t>
            </a:r>
          </a:p>
        </p:txBody>
      </p:sp>
      <p:cxnSp>
        <p:nvCxnSpPr>
          <p:cNvPr id="18477" name="AutoShape 48"/>
          <p:cNvCxnSpPr>
            <a:cxnSpLocks noChangeShapeType="1"/>
            <a:stCxn id="18476" idx="1"/>
            <a:endCxn id="18475" idx="1"/>
          </p:cNvCxnSpPr>
          <p:nvPr/>
        </p:nvCxnSpPr>
        <p:spPr bwMode="auto">
          <a:xfrm rot="10800000">
            <a:off x="304801" y="4106816"/>
            <a:ext cx="136525" cy="1410345"/>
          </a:xfrm>
          <a:prstGeom prst="curvedConnector3">
            <a:avLst>
              <a:gd name="adj1" fmla="val 2674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73" name="AutoShape 51"/>
          <p:cNvSpPr>
            <a:spLocks/>
          </p:cNvSpPr>
          <p:nvPr/>
        </p:nvSpPr>
        <p:spPr bwMode="auto">
          <a:xfrm rot="16200000">
            <a:off x="6153150" y="2373267"/>
            <a:ext cx="342900" cy="5334001"/>
          </a:xfrm>
          <a:prstGeom prst="leftBrace">
            <a:avLst>
              <a:gd name="adj1" fmla="val 12963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74" name="Text Box 52"/>
          <p:cNvSpPr txBox="1">
            <a:spLocks noChangeArrowheads="1"/>
          </p:cNvSpPr>
          <p:nvPr/>
        </p:nvSpPr>
        <p:spPr bwMode="auto">
          <a:xfrm>
            <a:off x="5638800" y="5210130"/>
            <a:ext cx="1967615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Postings-Liste</a:t>
            </a:r>
          </a:p>
        </p:txBody>
      </p: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5780112"/>
            <a:ext cx="5132171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+mn-lt"/>
              </a:rPr>
              <a:t>Sortiert nach docID (später mehr dazu)</a:t>
            </a:r>
          </a:p>
        </p:txBody>
      </p:sp>
      <p:sp>
        <p:nvSpPr>
          <p:cNvPr id="18471" name="Rectangle 73"/>
          <p:cNvSpPr>
            <a:spLocks noChangeArrowheads="1"/>
          </p:cNvSpPr>
          <p:nvPr/>
        </p:nvSpPr>
        <p:spPr bwMode="auto">
          <a:xfrm>
            <a:off x="7467600" y="2420888"/>
            <a:ext cx="1143000" cy="406400"/>
          </a:xfrm>
          <a:prstGeom prst="rect">
            <a:avLst/>
          </a:prstGeom>
          <a:solidFill>
            <a:srgbClr val="00A000"/>
          </a:solidFill>
          <a:ln w="9525">
            <a:solidFill>
              <a:srgbClr val="00A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Posting</a:t>
            </a:r>
          </a:p>
        </p:txBody>
      </p:sp>
      <p:sp>
        <p:nvSpPr>
          <p:cNvPr id="18472" name="Line 75"/>
          <p:cNvSpPr>
            <a:spLocks noChangeShapeType="1"/>
          </p:cNvSpPr>
          <p:nvPr/>
        </p:nvSpPr>
        <p:spPr bwMode="auto">
          <a:xfrm flipH="1">
            <a:off x="7620000" y="287808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0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BC1E926-85C5-A940-9390-AD62AC5C35B1}" type="slidenum">
              <a:rPr lang="en-US" sz="1200"/>
              <a:pPr>
                <a:defRPr/>
              </a:pPr>
              <a:t>66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Antworten im Kontext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44488"/>
            <a:ext cx="80772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400" dirty="0">
                <a:ea typeface="ＭＳ Ｐゴシック" charset="0"/>
              </a:rPr>
              <a:t>Antony and Cleopatra, Act III, Scene ii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Agrippa [Aside to DOMITIUS ENOBARBUS]: Why, </a:t>
            </a:r>
            <a:r>
              <a:rPr lang="en-US" sz="1800" dirty="0" err="1">
                <a:ea typeface="ＭＳ Ｐゴシック" charset="0"/>
              </a:rPr>
              <a:t>Enobarbus</a:t>
            </a:r>
            <a:r>
              <a:rPr lang="en-US" sz="1800" dirty="0">
                <a:ea typeface="ＭＳ Ｐゴシック" charset="0"/>
              </a:rPr>
              <a:t>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When Antony found Julius </a:t>
            </a:r>
            <a:r>
              <a:rPr lang="en-US" sz="1800" b="1" dirty="0">
                <a:ea typeface="ＭＳ Ｐゴシック" charset="0"/>
              </a:rPr>
              <a:t>Caesar</a:t>
            </a:r>
            <a:r>
              <a:rPr lang="en-US" sz="1800" dirty="0">
                <a:ea typeface="ＭＳ Ｐゴシック" charset="0"/>
              </a:rPr>
              <a:t> dead,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He cried almost to roaring; and he wept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When at Philippi he found </a:t>
            </a:r>
            <a:r>
              <a:rPr lang="en-US" sz="1800" b="1" dirty="0">
                <a:ea typeface="ＭＳ Ｐゴシック" charset="0"/>
              </a:rPr>
              <a:t>Brutus</a:t>
            </a:r>
            <a:r>
              <a:rPr lang="en-US" sz="1800" dirty="0">
                <a:ea typeface="ＭＳ Ｐゴシック" charset="0"/>
              </a:rPr>
              <a:t> slain.</a:t>
            </a: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sz="3400" dirty="0">
                <a:ea typeface="ＭＳ Ｐゴシック" charset="0"/>
              </a:rPr>
              <a:t>Hamlet, Act III, Scene ii</a:t>
            </a:r>
            <a:endParaRPr lang="en-US" sz="1700" dirty="0">
              <a:ea typeface="ＭＳ Ｐゴシック" charset="0"/>
            </a:endParaRP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Lord Polonius: I did enact Julius </a:t>
            </a:r>
            <a:r>
              <a:rPr lang="en-US" sz="1800" b="1" dirty="0">
                <a:ea typeface="ＭＳ Ｐゴシック" charset="0"/>
              </a:rPr>
              <a:t>Caesar</a:t>
            </a:r>
            <a:r>
              <a:rPr lang="en-US" sz="1800" dirty="0">
                <a:ea typeface="ＭＳ Ｐゴシック" charset="0"/>
              </a:rPr>
              <a:t> I was killed </a:t>
            </a:r>
            <a:r>
              <a:rPr lang="en-US" sz="1800" dirty="0" err="1"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' the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Capitol; </a:t>
            </a:r>
            <a:r>
              <a:rPr lang="en-US" sz="1800" b="1" dirty="0">
                <a:ea typeface="ＭＳ Ｐゴシック" charset="0"/>
              </a:rPr>
              <a:t>Brutus</a:t>
            </a:r>
            <a:r>
              <a:rPr lang="en-US" sz="1800" dirty="0">
                <a:ea typeface="ＭＳ Ｐゴシック" charset="0"/>
              </a:rPr>
              <a:t> killed me.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347864" y="3164776"/>
            <a:ext cx="4450447" cy="12003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+mn-lt"/>
              </a:rPr>
              <a:t>Lineare Suche des Teilausschnitts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könnte schon zu langsam sein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  <a:sym typeface="Wingdings"/>
              </a:rPr>
              <a:t> Positionen auch abspeichern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2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5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18755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Semistrukturierte Datenbanken und Volltextindizierung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6027592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9484C50-5C36-5D4E-B2C3-22DD1890B476}" type="slidenum">
              <a:rPr lang="en-US" sz="1400" i="0">
                <a:latin typeface="+mn-lt"/>
              </a:rPr>
              <a:pPr>
                <a:defRPr/>
              </a:pPr>
              <a:t>68</a:t>
            </a:fld>
            <a:endParaRPr lang="en-US" sz="1400" i="0" dirty="0">
              <a:latin typeface="+mn-lt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290464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200">
                <a:ea typeface="ＭＳ Ｐゴシック" charset="0"/>
              </a:rPr>
              <a:t>Geg.: Sequenz von Paaren (Token, DocID).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78386" y="3969925"/>
            <a:ext cx="1928733" cy="1200329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+mn-lt"/>
              </a:rPr>
              <a:t>I did enact Julius</a:t>
            </a:r>
          </a:p>
          <a:p>
            <a:pPr algn="ctr"/>
            <a:r>
              <a:rPr lang="en-US" dirty="0">
                <a:latin typeface="+mn-lt"/>
              </a:rPr>
              <a:t>Caesar I was killed </a:t>
            </a:r>
          </a:p>
          <a:p>
            <a:pPr algn="ctr"/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' the Capitol; </a:t>
            </a:r>
          </a:p>
          <a:p>
            <a:pPr algn="ctr"/>
            <a:r>
              <a:rPr lang="en-US" dirty="0">
                <a:latin typeface="+mn-lt"/>
              </a:rPr>
              <a:t>Brutus killed me.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501" y="2982119"/>
            <a:ext cx="91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Doc 1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765316" y="3982154"/>
            <a:ext cx="2262158" cy="1200329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So let it be with</a:t>
            </a:r>
          </a:p>
          <a:p>
            <a:pPr algn="ctr"/>
            <a:r>
              <a:rPr lang="en-US">
                <a:latin typeface="+mn-lt"/>
              </a:rPr>
              <a:t>Caesar. The noble</a:t>
            </a:r>
          </a:p>
          <a:p>
            <a:pPr algn="ctr"/>
            <a:r>
              <a:rPr lang="en-US">
                <a:latin typeface="+mn-lt"/>
              </a:rPr>
              <a:t>Brutus hath told you</a:t>
            </a:r>
          </a:p>
          <a:p>
            <a:pPr algn="ctr"/>
            <a:r>
              <a:rPr lang="en-US">
                <a:latin typeface="+mn-lt"/>
              </a:rPr>
              <a:t>Caesar was ambitious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19301" y="2982119"/>
            <a:ext cx="91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Doc 2</a:t>
            </a:r>
          </a:p>
        </p:txBody>
      </p:sp>
      <p:graphicFrame>
        <p:nvGraphicFramePr>
          <p:cNvPr id="20487" name="Object 2"/>
          <p:cNvGraphicFramePr>
            <a:graphicFrameLocks noChangeAspect="1"/>
          </p:cNvGraphicFramePr>
          <p:nvPr>
            <p:extLst/>
          </p:nvPr>
        </p:nvGraphicFramePr>
        <p:xfrm>
          <a:off x="7524501" y="1124744"/>
          <a:ext cx="1223963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60" name="Arbeitsblatt" r:id="rId3" imgW="1460500" imgH="6362700" progId="Excel.Sheet.8">
                  <p:embed/>
                </p:oleObj>
              </mc:Choice>
              <mc:Fallback>
                <p:oleObj name="Arbeitsblatt" r:id="rId3" imgW="1460500" imgH="6362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501" y="1124744"/>
                        <a:ext cx="1223963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000501" y="3286919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Indexierungsschritte</a:t>
            </a:r>
          </a:p>
        </p:txBody>
      </p:sp>
    </p:spTree>
    <p:extLst>
      <p:ext uri="{BB962C8B-B14F-4D97-AF65-F5344CB8AC3E}">
        <p14:creationId xmlns:p14="http://schemas.microsoft.com/office/powerpoint/2010/main" val="4941580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57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39BA88D-9E70-DF4A-A307-89545B759143}" type="slidenum">
              <a:rPr lang="en-US" sz="1400" i="0">
                <a:latin typeface="+mn-lt"/>
              </a:rPr>
              <a:pPr>
                <a:defRPr/>
              </a:pPr>
              <a:t>69</a:t>
            </a:fld>
            <a:endParaRPr lang="en-US" sz="1400" i="0" dirty="0">
              <a:latin typeface="+mn-lt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050904" cy="609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3400">
                <a:ea typeface="ＭＳ Ｐゴシック" charset="0"/>
              </a:rPr>
              <a:t>Sortierung nach Term</a:t>
            </a:r>
            <a:r>
              <a:rPr lang="de-DE" sz="2200">
                <a:ea typeface="ＭＳ Ｐゴシック" charset="0"/>
              </a:rPr>
              <a:t> </a:t>
            </a: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>
            <p:extLst/>
          </p:nvPr>
        </p:nvGraphicFramePr>
        <p:xfrm>
          <a:off x="7328520" y="1169119"/>
          <a:ext cx="1223963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97" name="Worksheet" r:id="rId3" imgW="1460500" imgH="7010400" progId="Excel.Sheet.8">
                  <p:embed/>
                </p:oleObj>
              </mc:Choice>
              <mc:Fallback>
                <p:oleObj name="Worksheet" r:id="rId3" imgW="1460500" imgH="7010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520" y="1169119"/>
                        <a:ext cx="1223963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71320" y="3477344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</a:rPr>
              <a:t> </a:t>
            </a:r>
          </a:p>
        </p:txBody>
      </p:sp>
      <p:graphicFrame>
        <p:nvGraphicFramePr>
          <p:cNvPr id="21510" name="Object 3"/>
          <p:cNvGraphicFramePr>
            <a:graphicFrameLocks noChangeAspect="1"/>
          </p:cNvGraphicFramePr>
          <p:nvPr>
            <p:extLst/>
          </p:nvPr>
        </p:nvGraphicFramePr>
        <p:xfrm>
          <a:off x="5652120" y="1169119"/>
          <a:ext cx="1223963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98" name="Arbeitsblatt" r:id="rId5" imgW="1460500" imgH="6337300" progId="Excel.Sheet.8">
                  <p:embed/>
                </p:oleObj>
              </mc:Choice>
              <mc:Fallback>
                <p:oleObj name="Arbeitsblatt" r:id="rId5" imgW="1460500" imgH="633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169119"/>
                        <a:ext cx="1223963" cy="535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134714" y="2281119"/>
            <a:ext cx="2550235" cy="781288"/>
          </a:xfrm>
          <a:prstGeom prst="upArrowCallout">
            <a:avLst>
              <a:gd name="adj1" fmla="val 105235"/>
              <a:gd name="adj2" fmla="val 105235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800" dirty="0">
                <a:latin typeface="+mn-lt"/>
              </a:rPr>
              <a:t>Hoher Aufwand</a:t>
            </a:r>
          </a:p>
        </p:txBody>
      </p:sp>
      <p:sp>
        <p:nvSpPr>
          <p:cNvPr id="21512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>
                <a:solidFill>
                  <a:schemeClr val="tx2"/>
                </a:solidFill>
                <a:latin typeface="+mn-lt"/>
              </a:rPr>
              <a:t>Indizierungsschritte</a:t>
            </a:r>
          </a:p>
        </p:txBody>
      </p:sp>
    </p:spTree>
    <p:extLst>
      <p:ext uri="{BB962C8B-B14F-4D97-AF65-F5344CB8AC3E}">
        <p14:creationId xmlns:p14="http://schemas.microsoft.com/office/powerpoint/2010/main" val="994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Dokumenttypdefinitionen (DTDs)</a:t>
            </a:r>
            <a:endParaRPr lang="de-DE" sz="2800" dirty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7394973" cy="38595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Beschreibung von akzeptierten Strukturen (optional)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Kontextfreie Grammatik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Siehe auch XML-Schema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(ausdrucksmächtiger als DTDs,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z.B. Minimal- und Maximalangaben von Nachfolgern)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95610" y="2492896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6381328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81BFF"/>
                </a:solidFill>
              </a:rPr>
              <a:t>https://www.w3.org/QA/</a:t>
            </a:r>
            <a:r>
              <a:rPr lang="en-US" sz="1200" b="1" dirty="0">
                <a:solidFill>
                  <a:srgbClr val="FF0000"/>
                </a:solidFill>
              </a:rPr>
              <a:t>2002</a:t>
            </a:r>
            <a:r>
              <a:rPr lang="en-US" sz="1200" dirty="0">
                <a:solidFill>
                  <a:srgbClr val="081BFF"/>
                </a:solidFill>
              </a:rPr>
              <a:t>/04/valid-</a:t>
            </a:r>
            <a:r>
              <a:rPr lang="en-US" sz="1200" dirty="0" err="1">
                <a:solidFill>
                  <a:srgbClr val="081BFF"/>
                </a:solidFill>
              </a:rPr>
              <a:t>dtd</a:t>
            </a:r>
            <a:r>
              <a:rPr lang="en-US" sz="1200" dirty="0">
                <a:solidFill>
                  <a:srgbClr val="081BFF"/>
                </a:solidFill>
              </a:rPr>
              <a:t>-</a:t>
            </a:r>
            <a:r>
              <a:rPr lang="en-US" sz="1200" dirty="0" err="1">
                <a:solidFill>
                  <a:srgbClr val="081BFF"/>
                </a:solidFill>
              </a:rPr>
              <a:t>list.html</a:t>
            </a:r>
            <a:endParaRPr lang="en-US" sz="1200" dirty="0">
              <a:solidFill>
                <a:srgbClr val="081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64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096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BB17938-57B3-D24F-95E2-77E6164F21AD}" type="slidenum">
              <a:rPr lang="en-US" sz="1200" i="0">
                <a:latin typeface="+mn-lt"/>
              </a:rPr>
              <a:pPr>
                <a:defRPr/>
              </a:pPr>
              <a:t>70</a:t>
            </a:fld>
            <a:endParaRPr lang="en-US" sz="1200" i="0" dirty="0">
              <a:latin typeface="+mn-lt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218976"/>
            <a:ext cx="4343400" cy="21380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ea typeface="ＭＳ Ｐゴシック" charset="0"/>
              </a:rPr>
              <a:t>Mehrfacheinträge für Terme aus einem Dokument werden verschmolzen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ea typeface="ＭＳ Ｐゴシック" charset="0"/>
              </a:rPr>
              <a:t>Anzahlinformation wird hinzugefügt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>
            <p:extLst/>
          </p:nvPr>
        </p:nvGraphicFramePr>
        <p:xfrm>
          <a:off x="6959725" y="1218977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21" name="Worksheet" r:id="rId3" imgW="1854200" imgH="4876800" progId="Excel.Sheet.8">
                  <p:embed/>
                </p:oleObj>
              </mc:Choice>
              <mc:Fallback>
                <p:oleObj name="Worksheet" r:id="rId3" imgW="1854200" imgH="4876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725" y="1218977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123112" y="3200177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27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</a:rPr>
              <a:t> </a:t>
            </a:r>
          </a:p>
        </p:txBody>
      </p:sp>
      <p:graphicFrame>
        <p:nvGraphicFramePr>
          <p:cNvPr id="22534" name="Object 3"/>
          <p:cNvGraphicFramePr>
            <a:graphicFrameLocks noChangeAspect="1"/>
          </p:cNvGraphicFramePr>
          <p:nvPr>
            <p:extLst/>
          </p:nvPr>
        </p:nvGraphicFramePr>
        <p:xfrm>
          <a:off x="4670550" y="1196752"/>
          <a:ext cx="1223962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22" name="Arbeitsblatt" r:id="rId5" imgW="1460500" imgH="7010400" progId="Excel.Sheet.8">
                  <p:embed/>
                </p:oleObj>
              </mc:Choice>
              <mc:Fallback>
                <p:oleObj name="Arbeitsblatt" r:id="rId5" imgW="1460500" imgH="7010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550" y="1196752"/>
                        <a:ext cx="1223962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962709" y="3644096"/>
            <a:ext cx="2727798" cy="965121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>
                <a:latin typeface="+mn-lt"/>
              </a:rPr>
              <a:t>Warum Anzahl?</a:t>
            </a:r>
          </a:p>
          <a:p>
            <a:pPr algn="ctr"/>
            <a:r>
              <a:rPr lang="de-DE" dirty="0">
                <a:latin typeface="+mn-lt"/>
              </a:rPr>
              <a:t>Bewertung von Antworten.</a:t>
            </a:r>
          </a:p>
        </p:txBody>
      </p:sp>
      <p:sp>
        <p:nvSpPr>
          <p:cNvPr id="22536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>
                <a:solidFill>
                  <a:schemeClr val="tx2"/>
                </a:solidFill>
                <a:latin typeface="+mn-lt"/>
              </a:rPr>
              <a:t>Indizierungsschritte</a:t>
            </a:r>
          </a:p>
        </p:txBody>
      </p:sp>
    </p:spTree>
    <p:extLst>
      <p:ext uri="{BB962C8B-B14F-4D97-AF65-F5344CB8AC3E}">
        <p14:creationId xmlns:p14="http://schemas.microsoft.com/office/powerpoint/2010/main" val="7271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80508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Umsetzung in SQL?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4964296" y="1025103"/>
            <a:ext cx="3801591" cy="5356225"/>
            <a:chOff x="5148064" y="764704"/>
            <a:chExt cx="3801591" cy="5356225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5148064" y="764704"/>
            <a:ext cx="1223963" cy="535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45" name="Arbeitsblatt" r:id="rId4" imgW="1460500" imgH="6337300" progId="Excel.Sheet.8">
                    <p:embed/>
                  </p:oleObj>
                </mc:Choice>
                <mc:Fallback>
                  <p:oleObj name="Arbeitsblatt" r:id="rId4" imgW="1460500" imgH="6337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764704"/>
                          <a:ext cx="1223963" cy="53562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7092280" y="949672"/>
            <a:ext cx="1857375" cy="492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46" name="Worksheet" r:id="rId6" imgW="1854200" imgH="4876800" progId="Excel.Sheet.8">
                    <p:embed/>
                  </p:oleObj>
                </mc:Choice>
                <mc:Fallback>
                  <p:oleObj name="Worksheet" r:id="rId6" imgW="1854200" imgH="48768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0" y="949672"/>
                          <a:ext cx="1857375" cy="4927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372200" y="2930872"/>
              <a:ext cx="6858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4932040" y="539388"/>
            <a:ext cx="131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  <a:latin typeface="Chalkduster"/>
              </a:rPr>
              <a:t>TermDoc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14175"/>
      </p:ext>
    </p:extLst>
  </p:cSld>
  <p:clrMapOvr>
    <a:masterClrMapping/>
  </p:clrMapOvr>
  <p:transition spd="slow">
    <p:push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1AE2602-BB42-CB4C-9A48-5657E9F202F6}" type="slidenum">
              <a:rPr lang="en-US" sz="1200"/>
              <a:pPr>
                <a:defRPr/>
              </a:pPr>
              <a:t>72</a:t>
            </a:fld>
            <a:endParaRPr lang="en-US" sz="1200" dirty="0"/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32"/>
            <a:ext cx="8077200" cy="99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>
                <a:ea typeface="ＭＳ Ｐゴシック" charset="0"/>
              </a:rPr>
              <a:t>Das Ergebnis wird in eine Verzeichnis- und eine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 err="1">
                <a:ea typeface="ＭＳ Ｐゴシック" charset="0"/>
              </a:rPr>
              <a:t>Postings</a:t>
            </a:r>
            <a:r>
              <a:rPr lang="de-DE" dirty="0">
                <a:ea typeface="ＭＳ Ｐゴシック" charset="0"/>
              </a:rPr>
              <a:t>-Tabelle unterteilt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>
            <p:extLst/>
          </p:nvPr>
        </p:nvGraphicFramePr>
        <p:xfrm>
          <a:off x="7391400" y="1270943"/>
          <a:ext cx="1223963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82" name="Worksheet" r:id="rId3" imgW="1460500" imgH="5562600" progId="Excel.Sheet.8">
                  <p:embed/>
                </p:oleObj>
              </mc:Choice>
              <mc:Fallback>
                <p:oleObj name="Worksheet" r:id="rId3" imgW="1460500" imgH="5562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270943"/>
                        <a:ext cx="1223963" cy="470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638800" y="3426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5638800" y="1521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5638800" y="1674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5638800" y="1826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5638800" y="19789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638800" y="21313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5638800" y="22837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638800" y="2283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5638800" y="2512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638800" y="2664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5638800" y="2817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638800" y="2969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638800" y="31219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5638800" y="3274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5638800" y="3579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638800" y="37315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5638800" y="38839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638800" y="40363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5638800" y="4188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638800" y="4341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638800" y="4341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638800" y="4493568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5638800" y="4722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5638800" y="48745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5638800" y="50269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771800" y="3198168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2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Lucida Grande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23584" name="Object 4"/>
          <p:cNvGraphicFramePr>
            <a:graphicFrameLocks noChangeAspect="1"/>
          </p:cNvGraphicFramePr>
          <p:nvPr>
            <p:extLst/>
          </p:nvPr>
        </p:nvGraphicFramePr>
        <p:xfrm>
          <a:off x="733425" y="1166168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83" name="Arbeitsblatt" r:id="rId5" imgW="2184400" imgH="5765800" progId="Excel.Sheet.8">
                  <p:embed/>
                </p:oleObj>
              </mc:Choice>
              <mc:Fallback>
                <p:oleObj name="Arbeitsblatt" r:id="rId5" imgW="2184400" imgH="576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166168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5638800" y="48745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3456501" y="1412776"/>
          <a:ext cx="2483651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84" name="Arbeitsblatt" r:id="rId7" imgW="2971800" imgH="4394200" progId="Excel.Sheet.8">
                  <p:embed/>
                </p:oleObj>
              </mc:Choice>
              <mc:Fallback>
                <p:oleObj name="Arbeitsblatt" r:id="rId7" imgW="2971800" imgH="4394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6501" y="1412776"/>
                        <a:ext cx="2483651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66096" y="5353411"/>
            <a:ext cx="2932406" cy="965121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>
                <a:latin typeface="+mn-lt"/>
              </a:rPr>
              <a:t>Warum N </a:t>
            </a:r>
            <a:r>
              <a:rPr lang="de-DE" dirty="0" err="1">
                <a:latin typeface="+mn-lt"/>
              </a:rPr>
              <a:t>docs</a:t>
            </a:r>
            <a:r>
              <a:rPr lang="de-DE" dirty="0">
                <a:latin typeface="+mn-lt"/>
              </a:rPr>
              <a:t> und </a:t>
            </a:r>
            <a:r>
              <a:rPr lang="de-DE" dirty="0" err="1">
                <a:latin typeface="+mn-lt"/>
              </a:rPr>
              <a:t>Coll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freq</a:t>
            </a:r>
            <a:r>
              <a:rPr lang="de-DE" dirty="0">
                <a:latin typeface="+mn-lt"/>
              </a:rPr>
              <a:t>?</a:t>
            </a:r>
          </a:p>
          <a:p>
            <a:pPr algn="ctr"/>
            <a:r>
              <a:rPr lang="de-DE" dirty="0">
                <a:latin typeface="+mn-lt"/>
              </a:rPr>
              <a:t>Bewertung von Antworten.</a:t>
            </a:r>
          </a:p>
        </p:txBody>
      </p:sp>
    </p:spTree>
    <p:extLst>
      <p:ext uri="{BB962C8B-B14F-4D97-AF65-F5344CB8AC3E}">
        <p14:creationId xmlns:p14="http://schemas.microsoft.com/office/powerpoint/2010/main" val="9448517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BB45F07-2252-C342-BFE5-B0AC35817EB1}" type="slidenum">
              <a:rPr lang="en-US" sz="1400" i="0">
                <a:latin typeface="+mn-lt"/>
              </a:rPr>
              <a:pPr>
                <a:defRPr/>
              </a:pPr>
              <a:t>73</a:t>
            </a:fld>
            <a:endParaRPr lang="en-US" sz="1400" i="0" dirty="0">
              <a:latin typeface="+mn-lt"/>
            </a:endParaRPr>
          </a:p>
        </p:txBody>
      </p:sp>
      <p:sp>
        <p:nvSpPr>
          <p:cNvPr id="3686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Anfrageverarbeitung: UND</a:t>
            </a:r>
          </a:p>
        </p:txBody>
      </p:sp>
      <p:sp>
        <p:nvSpPr>
          <p:cNvPr id="36868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>
                <a:ea typeface="ＭＳ Ｐゴシック" charset="0"/>
              </a:rPr>
              <a:t>Betrachten wir folgende Anfrage: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de-DE" sz="2000" b="1">
                <a:ea typeface="ＭＳ Ｐゴシック" charset="0"/>
              </a:rPr>
              <a:t>Brutus</a:t>
            </a:r>
            <a:r>
              <a:rPr lang="de-DE" sz="2000">
                <a:ea typeface="ＭＳ Ｐゴシック" charset="0"/>
              </a:rPr>
              <a:t> UND </a:t>
            </a:r>
            <a:r>
              <a:rPr lang="de-DE" sz="2000" b="1">
                <a:ea typeface="ＭＳ Ｐゴシック" charset="0"/>
              </a:rPr>
              <a:t>Caesar</a:t>
            </a:r>
            <a:endParaRPr lang="de-DE" sz="200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de-DE" sz="2000">
                <a:ea typeface="ＭＳ Ｐゴシック" charset="0"/>
              </a:rPr>
              <a:t>Suche </a:t>
            </a:r>
            <a:r>
              <a:rPr lang="de-DE" sz="2000" b="1">
                <a:ea typeface="ＭＳ Ｐゴシック" charset="0"/>
              </a:rPr>
              <a:t>Brutus</a:t>
            </a:r>
            <a:r>
              <a:rPr lang="de-DE" sz="2000"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>
                <a:ea typeface="ＭＳ Ｐゴシック" charset="0"/>
              </a:rPr>
              <a:t>Hole die zugeordnete Postings-Liste</a:t>
            </a:r>
          </a:p>
          <a:p>
            <a:pPr lvl="1" eaLnBrk="1" hangingPunct="1">
              <a:defRPr/>
            </a:pPr>
            <a:r>
              <a:rPr lang="de-DE" sz="2000">
                <a:ea typeface="ＭＳ Ｐゴシック" charset="0"/>
              </a:rPr>
              <a:t>Suche </a:t>
            </a:r>
            <a:r>
              <a:rPr lang="de-DE" sz="2000" b="1">
                <a:ea typeface="ＭＳ Ｐゴシック" charset="0"/>
              </a:rPr>
              <a:t>Caesar</a:t>
            </a:r>
            <a:r>
              <a:rPr lang="de-DE" sz="2000"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>
                <a:ea typeface="ＭＳ Ｐゴシック" charset="0"/>
              </a:rPr>
              <a:t>Hole die Postings-Liste</a:t>
            </a:r>
          </a:p>
          <a:p>
            <a:pPr lvl="1" eaLnBrk="1" hangingPunct="1">
              <a:defRPr/>
            </a:pPr>
            <a:r>
              <a:rPr lang="de-DE" sz="2000">
                <a:ea typeface="ＭＳ Ｐゴシック" charset="0"/>
              </a:rPr>
              <a:t>“Verschmelze” die Listen</a:t>
            </a:r>
          </a:p>
        </p:txBody>
      </p:sp>
      <p:sp>
        <p:nvSpPr>
          <p:cNvPr id="26628" name="Text Box 2058"/>
          <p:cNvSpPr txBox="1">
            <a:spLocks noChangeArrowheads="1"/>
          </p:cNvSpPr>
          <p:nvPr/>
        </p:nvSpPr>
        <p:spPr bwMode="auto">
          <a:xfrm>
            <a:off x="6878638" y="4509120"/>
            <a:ext cx="65915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128</a:t>
            </a:r>
          </a:p>
        </p:txBody>
      </p:sp>
      <p:sp>
        <p:nvSpPr>
          <p:cNvPr id="26629" name="Text Box 2065"/>
          <p:cNvSpPr txBox="1">
            <a:spLocks noChangeArrowheads="1"/>
          </p:cNvSpPr>
          <p:nvPr/>
        </p:nvSpPr>
        <p:spPr bwMode="auto">
          <a:xfrm>
            <a:off x="7183438" y="5042520"/>
            <a:ext cx="5052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34</a:t>
            </a:r>
          </a:p>
        </p:txBody>
      </p:sp>
      <p:grpSp>
        <p:nvGrpSpPr>
          <p:cNvPr id="26630" name="Group 2083"/>
          <p:cNvGrpSpPr>
            <a:grpSpLocks/>
          </p:cNvGrpSpPr>
          <p:nvPr/>
        </p:nvGrpSpPr>
        <p:grpSpPr bwMode="auto">
          <a:xfrm>
            <a:off x="2514600" y="4509125"/>
            <a:ext cx="647700" cy="461963"/>
            <a:chOff x="1584" y="3162"/>
            <a:chExt cx="408" cy="291"/>
          </a:xfrm>
        </p:grpSpPr>
        <p:sp>
          <p:nvSpPr>
            <p:cNvPr id="26670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6671" name="AutoShape 2066"/>
            <p:cNvCxnSpPr>
              <a:cxnSpLocks noChangeShapeType="1"/>
              <a:stCxn id="26670" idx="3"/>
              <a:endCxn id="26668" idx="1"/>
            </p:cNvCxnSpPr>
            <p:nvPr/>
          </p:nvCxnSpPr>
          <p:spPr bwMode="auto">
            <a:xfrm>
              <a:off x="1800" y="330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1" name="Group 2084"/>
          <p:cNvGrpSpPr>
            <a:grpSpLocks/>
          </p:cNvGrpSpPr>
          <p:nvPr/>
        </p:nvGrpSpPr>
        <p:grpSpPr bwMode="auto">
          <a:xfrm>
            <a:off x="3162300" y="4509125"/>
            <a:ext cx="668338" cy="461963"/>
            <a:chOff x="1992" y="3162"/>
            <a:chExt cx="421" cy="291"/>
          </a:xfrm>
        </p:grpSpPr>
        <p:sp>
          <p:nvSpPr>
            <p:cNvPr id="26668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1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cxnSp>
          <p:nvCxnSpPr>
            <p:cNvPr id="26669" name="AutoShape 2067"/>
            <p:cNvCxnSpPr>
              <a:cxnSpLocks noChangeShapeType="1"/>
              <a:stCxn id="26668" idx="3"/>
              <a:endCxn id="26666" idx="1"/>
            </p:cNvCxnSpPr>
            <p:nvPr/>
          </p:nvCxnSpPr>
          <p:spPr bwMode="auto">
            <a:xfrm>
              <a:off x="2213" y="3308"/>
              <a:ext cx="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2" name="Group 2085"/>
          <p:cNvGrpSpPr>
            <a:grpSpLocks/>
          </p:cNvGrpSpPr>
          <p:nvPr/>
        </p:nvGrpSpPr>
        <p:grpSpPr bwMode="auto">
          <a:xfrm>
            <a:off x="3830638" y="4509125"/>
            <a:ext cx="609600" cy="461963"/>
            <a:chOff x="2413" y="3162"/>
            <a:chExt cx="384" cy="291"/>
          </a:xfrm>
        </p:grpSpPr>
        <p:sp>
          <p:nvSpPr>
            <p:cNvPr id="26666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6667" name="AutoShape 2068"/>
            <p:cNvCxnSpPr>
              <a:cxnSpLocks noChangeShapeType="1"/>
              <a:stCxn id="26666" idx="3"/>
              <a:endCxn id="26664" idx="1"/>
            </p:cNvCxnSpPr>
            <p:nvPr/>
          </p:nvCxnSpPr>
          <p:spPr bwMode="auto">
            <a:xfrm>
              <a:off x="2629" y="3308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3" name="Group 2086"/>
          <p:cNvGrpSpPr>
            <a:grpSpLocks/>
          </p:cNvGrpSpPr>
          <p:nvPr/>
        </p:nvGrpSpPr>
        <p:grpSpPr bwMode="auto">
          <a:xfrm>
            <a:off x="4440238" y="4509125"/>
            <a:ext cx="762000" cy="461963"/>
            <a:chOff x="2797" y="3162"/>
            <a:chExt cx="480" cy="291"/>
          </a:xfrm>
        </p:grpSpPr>
        <p:sp>
          <p:nvSpPr>
            <p:cNvPr id="26664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16</a:t>
              </a:r>
            </a:p>
          </p:txBody>
        </p:sp>
        <p:cxnSp>
          <p:nvCxnSpPr>
            <p:cNvPr id="26665" name="AutoShape 2069"/>
            <p:cNvCxnSpPr>
              <a:cxnSpLocks noChangeShapeType="1"/>
              <a:stCxn id="26664" idx="3"/>
              <a:endCxn id="26662" idx="1"/>
            </p:cNvCxnSpPr>
            <p:nvPr/>
          </p:nvCxnSpPr>
          <p:spPr bwMode="auto">
            <a:xfrm>
              <a:off x="3112" y="3308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4" name="Group 2087"/>
          <p:cNvGrpSpPr>
            <a:grpSpLocks/>
          </p:cNvGrpSpPr>
          <p:nvPr/>
        </p:nvGrpSpPr>
        <p:grpSpPr bwMode="auto">
          <a:xfrm>
            <a:off x="5202238" y="4509125"/>
            <a:ext cx="838200" cy="461963"/>
            <a:chOff x="3277" y="3162"/>
            <a:chExt cx="528" cy="291"/>
          </a:xfrm>
        </p:grpSpPr>
        <p:sp>
          <p:nvSpPr>
            <p:cNvPr id="26662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32</a:t>
              </a:r>
            </a:p>
          </p:txBody>
        </p:sp>
        <p:cxnSp>
          <p:nvCxnSpPr>
            <p:cNvPr id="26663" name="AutoShape 2070"/>
            <p:cNvCxnSpPr>
              <a:cxnSpLocks noChangeShapeType="1"/>
              <a:stCxn id="26662" idx="3"/>
              <a:endCxn id="26660" idx="1"/>
            </p:cNvCxnSpPr>
            <p:nvPr/>
          </p:nvCxnSpPr>
          <p:spPr bwMode="auto">
            <a:xfrm>
              <a:off x="3592" y="3308"/>
              <a:ext cx="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5" name="Group 2088"/>
          <p:cNvGrpSpPr>
            <a:grpSpLocks/>
          </p:cNvGrpSpPr>
          <p:nvPr/>
        </p:nvGrpSpPr>
        <p:grpSpPr bwMode="auto">
          <a:xfrm>
            <a:off x="6040438" y="4509125"/>
            <a:ext cx="838200" cy="461963"/>
            <a:chOff x="3805" y="3162"/>
            <a:chExt cx="528" cy="291"/>
          </a:xfrm>
        </p:grpSpPr>
        <p:sp>
          <p:nvSpPr>
            <p:cNvPr id="26660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1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64</a:t>
              </a:r>
            </a:p>
          </p:txBody>
        </p:sp>
        <p:cxnSp>
          <p:nvCxnSpPr>
            <p:cNvPr id="26661" name="AutoShape 2071"/>
            <p:cNvCxnSpPr>
              <a:cxnSpLocks noChangeShapeType="1"/>
              <a:stCxn id="26660" idx="3"/>
              <a:endCxn id="26628" idx="1"/>
            </p:cNvCxnSpPr>
            <p:nvPr/>
          </p:nvCxnSpPr>
          <p:spPr bwMode="auto">
            <a:xfrm flipV="1">
              <a:off x="4123" y="3307"/>
              <a:ext cx="2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6" name="Group 2089"/>
          <p:cNvGrpSpPr>
            <a:grpSpLocks/>
          </p:cNvGrpSpPr>
          <p:nvPr/>
        </p:nvGrpSpPr>
        <p:grpSpPr bwMode="auto">
          <a:xfrm>
            <a:off x="2535238" y="5042526"/>
            <a:ext cx="647700" cy="461963"/>
            <a:chOff x="1597" y="3498"/>
            <a:chExt cx="408" cy="291"/>
          </a:xfrm>
        </p:grpSpPr>
        <p:sp>
          <p:nvSpPr>
            <p:cNvPr id="26658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cxnSp>
          <p:nvCxnSpPr>
            <p:cNvPr id="26659" name="AutoShape 2073"/>
            <p:cNvCxnSpPr>
              <a:cxnSpLocks noChangeShapeType="1"/>
              <a:stCxn id="26658" idx="3"/>
              <a:endCxn id="26656" idx="1"/>
            </p:cNvCxnSpPr>
            <p:nvPr/>
          </p:nvCxnSpPr>
          <p:spPr bwMode="auto">
            <a:xfrm>
              <a:off x="1813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7" name="Group 2090"/>
          <p:cNvGrpSpPr>
            <a:grpSpLocks/>
          </p:cNvGrpSpPr>
          <p:nvPr/>
        </p:nvGrpSpPr>
        <p:grpSpPr bwMode="auto">
          <a:xfrm>
            <a:off x="3182938" y="5042526"/>
            <a:ext cx="647700" cy="461963"/>
            <a:chOff x="2005" y="3498"/>
            <a:chExt cx="408" cy="291"/>
          </a:xfrm>
        </p:grpSpPr>
        <p:sp>
          <p:nvSpPr>
            <p:cNvPr id="26656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6657" name="AutoShape 2074"/>
            <p:cNvCxnSpPr>
              <a:cxnSpLocks noChangeShapeType="1"/>
              <a:stCxn id="26656" idx="3"/>
              <a:endCxn id="26654" idx="1"/>
            </p:cNvCxnSpPr>
            <p:nvPr/>
          </p:nvCxnSpPr>
          <p:spPr bwMode="auto">
            <a:xfrm>
              <a:off x="2221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8" name="Group 2091"/>
          <p:cNvGrpSpPr>
            <a:grpSpLocks/>
          </p:cNvGrpSpPr>
          <p:nvPr/>
        </p:nvGrpSpPr>
        <p:grpSpPr bwMode="auto">
          <a:xfrm>
            <a:off x="3830638" y="5042526"/>
            <a:ext cx="630237" cy="461963"/>
            <a:chOff x="2413" y="3498"/>
            <a:chExt cx="397" cy="291"/>
          </a:xfrm>
        </p:grpSpPr>
        <p:sp>
          <p:nvSpPr>
            <p:cNvPr id="26654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cxnSp>
          <p:nvCxnSpPr>
            <p:cNvPr id="26655" name="AutoShape 2075"/>
            <p:cNvCxnSpPr>
              <a:cxnSpLocks noChangeShapeType="1"/>
              <a:stCxn id="26654" idx="3"/>
              <a:endCxn id="26652" idx="1"/>
            </p:cNvCxnSpPr>
            <p:nvPr/>
          </p:nvCxnSpPr>
          <p:spPr bwMode="auto">
            <a:xfrm>
              <a:off x="2629" y="3644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9" name="Group 2092"/>
          <p:cNvGrpSpPr>
            <a:grpSpLocks/>
          </p:cNvGrpSpPr>
          <p:nvPr/>
        </p:nvGrpSpPr>
        <p:grpSpPr bwMode="auto">
          <a:xfrm>
            <a:off x="4460875" y="5042526"/>
            <a:ext cx="606425" cy="461963"/>
            <a:chOff x="2810" y="3498"/>
            <a:chExt cx="382" cy="291"/>
          </a:xfrm>
        </p:grpSpPr>
        <p:sp>
          <p:nvSpPr>
            <p:cNvPr id="26652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cxnSp>
          <p:nvCxnSpPr>
            <p:cNvPr id="26653" name="AutoShape 2076"/>
            <p:cNvCxnSpPr>
              <a:cxnSpLocks noChangeShapeType="1"/>
              <a:stCxn id="26652" idx="3"/>
              <a:endCxn id="26650" idx="1"/>
            </p:cNvCxnSpPr>
            <p:nvPr/>
          </p:nvCxnSpPr>
          <p:spPr bwMode="auto">
            <a:xfrm>
              <a:off x="3026" y="3644"/>
              <a:ext cx="1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0" name="Group 2093"/>
          <p:cNvGrpSpPr>
            <a:grpSpLocks/>
          </p:cNvGrpSpPr>
          <p:nvPr/>
        </p:nvGrpSpPr>
        <p:grpSpPr bwMode="auto">
          <a:xfrm>
            <a:off x="5067300" y="5042526"/>
            <a:ext cx="592138" cy="461963"/>
            <a:chOff x="3192" y="3498"/>
            <a:chExt cx="373" cy="291"/>
          </a:xfrm>
        </p:grpSpPr>
        <p:sp>
          <p:nvSpPr>
            <p:cNvPr id="26650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6651" name="AutoShape 2077"/>
            <p:cNvCxnSpPr>
              <a:cxnSpLocks noChangeShapeType="1"/>
              <a:stCxn id="26650" idx="3"/>
              <a:endCxn id="26648" idx="1"/>
            </p:cNvCxnSpPr>
            <p:nvPr/>
          </p:nvCxnSpPr>
          <p:spPr bwMode="auto">
            <a:xfrm>
              <a:off x="3408" y="3644"/>
              <a:ext cx="15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1" name="Group 2094"/>
          <p:cNvGrpSpPr>
            <a:grpSpLocks/>
          </p:cNvGrpSpPr>
          <p:nvPr/>
        </p:nvGrpSpPr>
        <p:grpSpPr bwMode="auto">
          <a:xfrm>
            <a:off x="5659438" y="5042520"/>
            <a:ext cx="762000" cy="466725"/>
            <a:chOff x="3565" y="3498"/>
            <a:chExt cx="480" cy="294"/>
          </a:xfrm>
        </p:grpSpPr>
        <p:sp>
          <p:nvSpPr>
            <p:cNvPr id="26648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13</a:t>
              </a:r>
            </a:p>
          </p:txBody>
        </p:sp>
        <p:cxnSp>
          <p:nvCxnSpPr>
            <p:cNvPr id="26649" name="AutoShape 2078"/>
            <p:cNvCxnSpPr>
              <a:cxnSpLocks noChangeShapeType="1"/>
              <a:stCxn id="26648" idx="3"/>
              <a:endCxn id="26646" idx="1"/>
            </p:cNvCxnSpPr>
            <p:nvPr/>
          </p:nvCxnSpPr>
          <p:spPr bwMode="auto">
            <a:xfrm flipV="1">
              <a:off x="3901" y="3644"/>
              <a:ext cx="14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2" name="Group 2095"/>
          <p:cNvGrpSpPr>
            <a:grpSpLocks/>
          </p:cNvGrpSpPr>
          <p:nvPr/>
        </p:nvGrpSpPr>
        <p:grpSpPr bwMode="auto">
          <a:xfrm>
            <a:off x="6421438" y="5042526"/>
            <a:ext cx="762000" cy="461963"/>
            <a:chOff x="4045" y="3498"/>
            <a:chExt cx="480" cy="291"/>
          </a:xfrm>
        </p:grpSpPr>
        <p:sp>
          <p:nvSpPr>
            <p:cNvPr id="26646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21</a:t>
              </a:r>
            </a:p>
          </p:txBody>
        </p:sp>
        <p:cxnSp>
          <p:nvCxnSpPr>
            <p:cNvPr id="26647" name="AutoShape 2079"/>
            <p:cNvCxnSpPr>
              <a:cxnSpLocks noChangeShapeType="1"/>
              <a:stCxn id="26646" idx="3"/>
              <a:endCxn id="26629" idx="1"/>
            </p:cNvCxnSpPr>
            <p:nvPr/>
          </p:nvCxnSpPr>
          <p:spPr bwMode="auto">
            <a:xfrm flipV="1">
              <a:off x="4360" y="3643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43" name="Text Box 2080"/>
          <p:cNvSpPr txBox="1">
            <a:spLocks noChangeArrowheads="1"/>
          </p:cNvSpPr>
          <p:nvPr/>
        </p:nvSpPr>
        <p:spPr bwMode="auto">
          <a:xfrm>
            <a:off x="7772400" y="452817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+mn-lt"/>
              </a:rPr>
              <a:t>Brutus</a:t>
            </a:r>
          </a:p>
        </p:txBody>
      </p:sp>
      <p:sp>
        <p:nvSpPr>
          <p:cNvPr id="26644" name="Text Box 2081"/>
          <p:cNvSpPr txBox="1">
            <a:spLocks noChangeArrowheads="1"/>
          </p:cNvSpPr>
          <p:nvPr/>
        </p:nvSpPr>
        <p:spPr bwMode="auto">
          <a:xfrm>
            <a:off x="7772400" y="498537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+mn-lt"/>
              </a:rPr>
              <a:t>Caesar</a:t>
            </a:r>
          </a:p>
        </p:txBody>
      </p:sp>
      <p:sp>
        <p:nvSpPr>
          <p:cNvPr id="26645" name="AutoShape 2082"/>
          <p:cNvSpPr>
            <a:spLocks noChangeArrowheads="1"/>
          </p:cNvSpPr>
          <p:nvPr/>
        </p:nvSpPr>
        <p:spPr bwMode="auto">
          <a:xfrm rot="10800000">
            <a:off x="1765935" y="4670926"/>
            <a:ext cx="368618" cy="733663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444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74</a:t>
            </a:fld>
            <a:endParaRPr lang="en-US" sz="1400" i="0" dirty="0">
              <a:latin typeface="+mn-lt"/>
            </a:endParaRPr>
          </a:p>
        </p:txBody>
      </p:sp>
      <p:grpSp>
        <p:nvGrpSpPr>
          <p:cNvPr id="27650" name="Group 99"/>
          <p:cNvGrpSpPr>
            <a:grpSpLocks/>
          </p:cNvGrpSpPr>
          <p:nvPr/>
        </p:nvGrpSpPr>
        <p:grpSpPr bwMode="auto">
          <a:xfrm>
            <a:off x="2514600" y="1988843"/>
            <a:ext cx="5173663" cy="1004888"/>
            <a:chOff x="1584" y="3264"/>
            <a:chExt cx="3259" cy="633"/>
          </a:xfrm>
        </p:grpSpPr>
        <p:sp>
          <p:nvSpPr>
            <p:cNvPr id="27703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18" cy="291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B2B2B2"/>
                  </a:solidFill>
                  <a:latin typeface="+mn-lt"/>
                </a:rPr>
                <a:t>34</a:t>
              </a:r>
            </a:p>
          </p:txBody>
        </p:sp>
        <p:grpSp>
          <p:nvGrpSpPr>
            <p:cNvPr id="27704" name="Group 96"/>
            <p:cNvGrpSpPr>
              <a:grpSpLocks/>
            </p:cNvGrpSpPr>
            <p:nvPr/>
          </p:nvGrpSpPr>
          <p:grpSpPr bwMode="auto">
            <a:xfrm>
              <a:off x="1584" y="3264"/>
              <a:ext cx="3151" cy="297"/>
              <a:chOff x="1584" y="3060"/>
              <a:chExt cx="3151" cy="297"/>
            </a:xfrm>
          </p:grpSpPr>
          <p:sp>
            <p:nvSpPr>
              <p:cNvPr id="27725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15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128</a:t>
                </a:r>
              </a:p>
            </p:txBody>
          </p:sp>
          <p:grpSp>
            <p:nvGrpSpPr>
              <p:cNvPr id="27726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1"/>
                <a:chOff x="1584" y="3162"/>
                <a:chExt cx="408" cy="291"/>
              </a:xfrm>
            </p:grpSpPr>
            <p:sp>
              <p:nvSpPr>
                <p:cNvPr id="2774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16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2</a:t>
                  </a:r>
                </a:p>
              </p:txBody>
            </p:sp>
            <p:cxnSp>
              <p:nvCxnSpPr>
                <p:cNvPr id="27743" name="AutoShape 57"/>
                <p:cNvCxnSpPr>
                  <a:cxnSpLocks noChangeShapeType="1"/>
                  <a:stCxn id="27742" idx="3"/>
                  <a:endCxn id="27740" idx="1"/>
                </p:cNvCxnSpPr>
                <p:nvPr/>
              </p:nvCxnSpPr>
              <p:spPr bwMode="auto">
                <a:xfrm>
                  <a:off x="1800" y="3308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7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1"/>
                <a:chOff x="1992" y="3162"/>
                <a:chExt cx="421" cy="291"/>
              </a:xfrm>
            </p:grpSpPr>
            <p:sp>
              <p:nvSpPr>
                <p:cNvPr id="2774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1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4</a:t>
                  </a:r>
                </a:p>
              </p:txBody>
            </p:sp>
            <p:cxnSp>
              <p:nvCxnSpPr>
                <p:cNvPr id="27741" name="AutoShape 60"/>
                <p:cNvCxnSpPr>
                  <a:cxnSpLocks noChangeShapeType="1"/>
                  <a:stCxn id="27740" idx="3"/>
                  <a:endCxn id="27738" idx="1"/>
                </p:cNvCxnSpPr>
                <p:nvPr/>
              </p:nvCxnSpPr>
              <p:spPr bwMode="auto">
                <a:xfrm>
                  <a:off x="2213" y="3308"/>
                  <a:ext cx="20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8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1"/>
                <a:chOff x="2413" y="3162"/>
                <a:chExt cx="384" cy="291"/>
              </a:xfrm>
            </p:grpSpPr>
            <p:sp>
              <p:nvSpPr>
                <p:cNvPr id="2773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16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8</a:t>
                  </a:r>
                </a:p>
              </p:txBody>
            </p:sp>
            <p:cxnSp>
              <p:nvCxnSpPr>
                <p:cNvPr id="27739" name="AutoShape 63"/>
                <p:cNvCxnSpPr>
                  <a:cxnSpLocks noChangeShapeType="1"/>
                  <a:stCxn id="27738" idx="3"/>
                  <a:endCxn id="27736" idx="1"/>
                </p:cNvCxnSpPr>
                <p:nvPr/>
              </p:nvCxnSpPr>
              <p:spPr bwMode="auto">
                <a:xfrm>
                  <a:off x="2629" y="3308"/>
                  <a:ext cx="1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9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1"/>
                <a:chOff x="2797" y="3162"/>
                <a:chExt cx="480" cy="291"/>
              </a:xfrm>
            </p:grpSpPr>
            <p:sp>
              <p:nvSpPr>
                <p:cNvPr id="2773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15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16</a:t>
                  </a:r>
                </a:p>
              </p:txBody>
            </p:sp>
            <p:cxnSp>
              <p:nvCxnSpPr>
                <p:cNvPr id="27737" name="AutoShape 66"/>
                <p:cNvCxnSpPr>
                  <a:cxnSpLocks noChangeShapeType="1"/>
                  <a:stCxn id="27736" idx="3"/>
                  <a:endCxn id="27734" idx="1"/>
                </p:cNvCxnSpPr>
                <p:nvPr/>
              </p:nvCxnSpPr>
              <p:spPr bwMode="auto">
                <a:xfrm>
                  <a:off x="3112" y="3308"/>
                  <a:ext cx="165" cy="6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30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1"/>
                <a:chOff x="3277" y="3162"/>
                <a:chExt cx="528" cy="291"/>
              </a:xfrm>
            </p:grpSpPr>
            <p:sp>
              <p:nvSpPr>
                <p:cNvPr id="2773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15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32</a:t>
                  </a:r>
                </a:p>
              </p:txBody>
            </p:sp>
            <p:cxnSp>
              <p:nvCxnSpPr>
                <p:cNvPr id="27735" name="AutoShape 69"/>
                <p:cNvCxnSpPr>
                  <a:cxnSpLocks noChangeShapeType="1"/>
                  <a:stCxn id="27734" idx="3"/>
                  <a:endCxn id="27732" idx="1"/>
                </p:cNvCxnSpPr>
                <p:nvPr/>
              </p:nvCxnSpPr>
              <p:spPr bwMode="auto">
                <a:xfrm>
                  <a:off x="3592" y="3308"/>
                  <a:ext cx="21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31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15" cy="291"/>
                <a:chOff x="3805" y="3162"/>
                <a:chExt cx="515" cy="291"/>
              </a:xfrm>
            </p:grpSpPr>
            <p:sp>
              <p:nvSpPr>
                <p:cNvPr id="2773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18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64</a:t>
                  </a:r>
                </a:p>
              </p:txBody>
            </p:sp>
            <p:cxnSp>
              <p:nvCxnSpPr>
                <p:cNvPr id="27733" name="AutoShape 72"/>
                <p:cNvCxnSpPr>
                  <a:cxnSpLocks noChangeShapeType="1"/>
                  <a:stCxn id="27732" idx="3"/>
                  <a:endCxn id="27725" idx="1"/>
                </p:cNvCxnSpPr>
                <p:nvPr/>
              </p:nvCxnSpPr>
              <p:spPr bwMode="auto">
                <a:xfrm flipV="1">
                  <a:off x="4123" y="3302"/>
                  <a:ext cx="197" cy="6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7705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1"/>
              <a:chOff x="1597" y="3498"/>
              <a:chExt cx="408" cy="291"/>
            </a:xfrm>
          </p:grpSpPr>
          <p:sp>
            <p:nvSpPr>
              <p:cNvPr id="27723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1</a:t>
                </a:r>
              </a:p>
            </p:txBody>
          </p:sp>
          <p:cxnSp>
            <p:nvCxnSpPr>
              <p:cNvPr id="27724" name="AutoShape 75"/>
              <p:cNvCxnSpPr>
                <a:cxnSpLocks noChangeShapeType="1"/>
                <a:stCxn id="27723" idx="3"/>
                <a:endCxn id="27721" idx="1"/>
              </p:cNvCxnSpPr>
              <p:nvPr/>
            </p:nvCxnSpPr>
            <p:spPr bwMode="auto">
              <a:xfrm>
                <a:off x="1813" y="3644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6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1"/>
              <a:chOff x="2005" y="3498"/>
              <a:chExt cx="408" cy="291"/>
            </a:xfrm>
          </p:grpSpPr>
          <p:sp>
            <p:nvSpPr>
              <p:cNvPr id="27721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2</a:t>
                </a:r>
              </a:p>
            </p:txBody>
          </p:sp>
          <p:cxnSp>
            <p:nvCxnSpPr>
              <p:cNvPr id="27722" name="AutoShape 78"/>
              <p:cNvCxnSpPr>
                <a:cxnSpLocks noChangeShapeType="1"/>
                <a:stCxn id="27721" idx="3"/>
                <a:endCxn id="27719" idx="1"/>
              </p:cNvCxnSpPr>
              <p:nvPr/>
            </p:nvCxnSpPr>
            <p:spPr bwMode="auto">
              <a:xfrm>
                <a:off x="2221" y="3644"/>
                <a:ext cx="192" cy="6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7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1"/>
              <a:chOff x="2413" y="3498"/>
              <a:chExt cx="397" cy="291"/>
            </a:xfrm>
          </p:grpSpPr>
          <p:sp>
            <p:nvSpPr>
              <p:cNvPr id="27719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3</a:t>
                </a:r>
              </a:p>
            </p:txBody>
          </p:sp>
          <p:cxnSp>
            <p:nvCxnSpPr>
              <p:cNvPr id="27720" name="AutoShape 81"/>
              <p:cNvCxnSpPr>
                <a:cxnSpLocks noChangeShapeType="1"/>
                <a:stCxn id="27719" idx="3"/>
                <a:endCxn id="27717" idx="1"/>
              </p:cNvCxnSpPr>
              <p:nvPr/>
            </p:nvCxnSpPr>
            <p:spPr bwMode="auto">
              <a:xfrm flipV="1">
                <a:off x="2629" y="3638"/>
                <a:ext cx="181" cy="6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8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1"/>
              <a:chOff x="2810" y="3498"/>
              <a:chExt cx="382" cy="291"/>
            </a:xfrm>
          </p:grpSpPr>
          <p:sp>
            <p:nvSpPr>
              <p:cNvPr id="27717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5</a:t>
                </a:r>
              </a:p>
            </p:txBody>
          </p:sp>
          <p:cxnSp>
            <p:nvCxnSpPr>
              <p:cNvPr id="27718" name="AutoShape 84"/>
              <p:cNvCxnSpPr>
                <a:cxnSpLocks noChangeShapeType="1"/>
                <a:stCxn id="27717" idx="3"/>
                <a:endCxn id="27715" idx="1"/>
              </p:cNvCxnSpPr>
              <p:nvPr/>
            </p:nvCxnSpPr>
            <p:spPr bwMode="auto">
              <a:xfrm>
                <a:off x="3026" y="3644"/>
                <a:ext cx="166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9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1"/>
              <a:chOff x="3192" y="3498"/>
              <a:chExt cx="373" cy="291"/>
            </a:xfrm>
          </p:grpSpPr>
          <p:sp>
            <p:nvSpPr>
              <p:cNvPr id="27715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8</a:t>
                </a:r>
              </a:p>
            </p:txBody>
          </p:sp>
          <p:cxnSp>
            <p:nvCxnSpPr>
              <p:cNvPr id="27716" name="AutoShape 87"/>
              <p:cNvCxnSpPr>
                <a:cxnSpLocks noChangeShapeType="1"/>
                <a:stCxn id="27715" idx="3"/>
                <a:endCxn id="27710" idx="1"/>
              </p:cNvCxnSpPr>
              <p:nvPr/>
            </p:nvCxnSpPr>
            <p:spPr bwMode="auto">
              <a:xfrm>
                <a:off x="3408" y="3644"/>
                <a:ext cx="157" cy="1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710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B2B2B2"/>
                  </a:solidFill>
                  <a:latin typeface="+mn-lt"/>
                </a:rPr>
                <a:t>13</a:t>
              </a:r>
            </a:p>
          </p:txBody>
        </p:sp>
        <p:cxnSp>
          <p:nvCxnSpPr>
            <p:cNvPr id="27711" name="AutoShape 90"/>
            <p:cNvCxnSpPr>
              <a:cxnSpLocks noChangeShapeType="1"/>
              <a:stCxn id="27710" idx="3"/>
              <a:endCxn id="27713" idx="1"/>
            </p:cNvCxnSpPr>
            <p:nvPr/>
          </p:nvCxnSpPr>
          <p:spPr bwMode="auto">
            <a:xfrm flipV="1">
              <a:off x="3936" y="3746"/>
              <a:ext cx="109" cy="1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712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1"/>
              <a:chOff x="4045" y="3498"/>
              <a:chExt cx="480" cy="291"/>
            </a:xfrm>
          </p:grpSpPr>
          <p:sp>
            <p:nvSpPr>
              <p:cNvPr id="27713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15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21</a:t>
                </a:r>
              </a:p>
            </p:txBody>
          </p:sp>
          <p:cxnSp>
            <p:nvCxnSpPr>
              <p:cNvPr id="27714" name="AutoShape 93"/>
              <p:cNvCxnSpPr>
                <a:cxnSpLocks noChangeShapeType="1"/>
                <a:stCxn id="27713" idx="3"/>
                <a:endCxn id="27703" idx="1"/>
              </p:cNvCxnSpPr>
              <p:nvPr/>
            </p:nvCxnSpPr>
            <p:spPr bwMode="auto">
              <a:xfrm>
                <a:off x="4360" y="3644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latin typeface="+mn-lt"/>
                <a:ea typeface="ＭＳ Ｐゴシック" charset="0"/>
              </a:rPr>
              <a:t>Die Verschmelzung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Gehe mit zwei Zeigern durch die </a:t>
            </a:r>
            <a:r>
              <a:rPr lang="de-DE" sz="2400" dirty="0" err="1">
                <a:ea typeface="ＭＳ Ｐゴシック" charset="0"/>
              </a:rPr>
              <a:t>Postings</a:t>
            </a:r>
            <a:r>
              <a:rPr lang="de-DE" sz="2400" dirty="0">
                <a:ea typeface="ＭＳ Ｐゴシック" charset="0"/>
              </a:rPr>
              <a:t>-Listen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57911" y="1988840"/>
            <a:ext cx="738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2522240"/>
            <a:ext cx="5052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1988845"/>
            <a:ext cx="647700" cy="461963"/>
            <a:chOff x="1584" y="3162"/>
            <a:chExt cx="408" cy="291"/>
          </a:xfrm>
        </p:grpSpPr>
        <p:sp>
          <p:nvSpPr>
            <p:cNvPr id="27701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7702" name="AutoShape 8"/>
            <p:cNvCxnSpPr>
              <a:cxnSpLocks noChangeShapeType="1"/>
              <a:stCxn id="27701" idx="3"/>
              <a:endCxn id="27699" idx="1"/>
            </p:cNvCxnSpPr>
            <p:nvPr/>
          </p:nvCxnSpPr>
          <p:spPr bwMode="auto">
            <a:xfrm>
              <a:off x="1800" y="330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1988845"/>
            <a:ext cx="668338" cy="461963"/>
            <a:chOff x="1992" y="3162"/>
            <a:chExt cx="421" cy="291"/>
          </a:xfrm>
        </p:grpSpPr>
        <p:sp>
          <p:nvSpPr>
            <p:cNvPr id="27699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1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cxnSp>
          <p:nvCxnSpPr>
            <p:cNvPr id="27700" name="AutoShape 11"/>
            <p:cNvCxnSpPr>
              <a:cxnSpLocks noChangeShapeType="1"/>
              <a:stCxn id="27699" idx="3"/>
              <a:endCxn id="27697" idx="1"/>
            </p:cNvCxnSpPr>
            <p:nvPr/>
          </p:nvCxnSpPr>
          <p:spPr bwMode="auto">
            <a:xfrm>
              <a:off x="2213" y="3308"/>
              <a:ext cx="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1988845"/>
            <a:ext cx="609600" cy="461963"/>
            <a:chOff x="2413" y="3162"/>
            <a:chExt cx="384" cy="291"/>
          </a:xfrm>
        </p:grpSpPr>
        <p:sp>
          <p:nvSpPr>
            <p:cNvPr id="27697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7698" name="AutoShape 14"/>
            <p:cNvCxnSpPr>
              <a:cxnSpLocks noChangeShapeType="1"/>
              <a:stCxn id="27697" idx="3"/>
              <a:endCxn id="27695" idx="1"/>
            </p:cNvCxnSpPr>
            <p:nvPr/>
          </p:nvCxnSpPr>
          <p:spPr bwMode="auto">
            <a:xfrm>
              <a:off x="2629" y="3308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1988845"/>
            <a:ext cx="762000" cy="461963"/>
            <a:chOff x="2797" y="3162"/>
            <a:chExt cx="480" cy="291"/>
          </a:xfrm>
        </p:grpSpPr>
        <p:sp>
          <p:nvSpPr>
            <p:cNvPr id="27695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16</a:t>
              </a:r>
            </a:p>
          </p:txBody>
        </p:sp>
        <p:cxnSp>
          <p:nvCxnSpPr>
            <p:cNvPr id="27696" name="AutoShape 17"/>
            <p:cNvCxnSpPr>
              <a:cxnSpLocks noChangeShapeType="1"/>
              <a:stCxn id="27695" idx="3"/>
              <a:endCxn id="27693" idx="1"/>
            </p:cNvCxnSpPr>
            <p:nvPr/>
          </p:nvCxnSpPr>
          <p:spPr bwMode="auto">
            <a:xfrm>
              <a:off x="3112" y="3308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1988845"/>
            <a:ext cx="838200" cy="461963"/>
            <a:chOff x="3277" y="3162"/>
            <a:chExt cx="528" cy="291"/>
          </a:xfrm>
        </p:grpSpPr>
        <p:sp>
          <p:nvSpPr>
            <p:cNvPr id="27693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32</a:t>
              </a:r>
            </a:p>
          </p:txBody>
        </p:sp>
        <p:cxnSp>
          <p:nvCxnSpPr>
            <p:cNvPr id="27694" name="AutoShape 20"/>
            <p:cNvCxnSpPr>
              <a:cxnSpLocks noChangeShapeType="1"/>
              <a:stCxn id="27693" idx="3"/>
              <a:endCxn id="27691" idx="1"/>
            </p:cNvCxnSpPr>
            <p:nvPr/>
          </p:nvCxnSpPr>
          <p:spPr bwMode="auto">
            <a:xfrm>
              <a:off x="3592" y="3308"/>
              <a:ext cx="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42" y="1988845"/>
            <a:ext cx="817563" cy="461963"/>
            <a:chOff x="3805" y="3162"/>
            <a:chExt cx="515" cy="291"/>
          </a:xfrm>
        </p:grpSpPr>
        <p:sp>
          <p:nvSpPr>
            <p:cNvPr id="27691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1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64</a:t>
              </a:r>
            </a:p>
          </p:txBody>
        </p:sp>
        <p:cxnSp>
          <p:nvCxnSpPr>
            <p:cNvPr id="27692" name="AutoShape 23"/>
            <p:cNvCxnSpPr>
              <a:cxnSpLocks noChangeShapeType="1"/>
              <a:stCxn id="27691" idx="3"/>
              <a:endCxn id="1211396" idx="1"/>
            </p:cNvCxnSpPr>
            <p:nvPr/>
          </p:nvCxnSpPr>
          <p:spPr bwMode="auto">
            <a:xfrm>
              <a:off x="4123" y="3308"/>
              <a:ext cx="19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2522246"/>
            <a:ext cx="647700" cy="461963"/>
            <a:chOff x="1597" y="3498"/>
            <a:chExt cx="408" cy="291"/>
          </a:xfrm>
        </p:grpSpPr>
        <p:sp>
          <p:nvSpPr>
            <p:cNvPr id="27689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cxnSp>
          <p:nvCxnSpPr>
            <p:cNvPr id="27690" name="AutoShape 26"/>
            <p:cNvCxnSpPr>
              <a:cxnSpLocks noChangeShapeType="1"/>
              <a:stCxn id="27689" idx="3"/>
              <a:endCxn id="27687" idx="1"/>
            </p:cNvCxnSpPr>
            <p:nvPr/>
          </p:nvCxnSpPr>
          <p:spPr bwMode="auto">
            <a:xfrm>
              <a:off x="1813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2522246"/>
            <a:ext cx="647700" cy="461963"/>
            <a:chOff x="2005" y="3498"/>
            <a:chExt cx="408" cy="291"/>
          </a:xfrm>
        </p:grpSpPr>
        <p:sp>
          <p:nvSpPr>
            <p:cNvPr id="27687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7688" name="AutoShape 29"/>
            <p:cNvCxnSpPr>
              <a:cxnSpLocks noChangeShapeType="1"/>
              <a:stCxn id="27687" idx="3"/>
              <a:endCxn id="27685" idx="1"/>
            </p:cNvCxnSpPr>
            <p:nvPr/>
          </p:nvCxnSpPr>
          <p:spPr bwMode="auto">
            <a:xfrm>
              <a:off x="2221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2522246"/>
            <a:ext cx="630237" cy="461963"/>
            <a:chOff x="2413" y="3498"/>
            <a:chExt cx="397" cy="291"/>
          </a:xfrm>
        </p:grpSpPr>
        <p:sp>
          <p:nvSpPr>
            <p:cNvPr id="27685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cxnSp>
          <p:nvCxnSpPr>
            <p:cNvPr id="27686" name="AutoShape 32"/>
            <p:cNvCxnSpPr>
              <a:cxnSpLocks noChangeShapeType="1"/>
              <a:stCxn id="27685" idx="3"/>
              <a:endCxn id="27683" idx="1"/>
            </p:cNvCxnSpPr>
            <p:nvPr/>
          </p:nvCxnSpPr>
          <p:spPr bwMode="auto">
            <a:xfrm>
              <a:off x="2629" y="3644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2522246"/>
            <a:ext cx="606425" cy="461963"/>
            <a:chOff x="2810" y="3498"/>
            <a:chExt cx="382" cy="291"/>
          </a:xfrm>
        </p:grpSpPr>
        <p:sp>
          <p:nvSpPr>
            <p:cNvPr id="27683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cxnSp>
          <p:nvCxnSpPr>
            <p:cNvPr id="27684" name="AutoShape 35"/>
            <p:cNvCxnSpPr>
              <a:cxnSpLocks noChangeShapeType="1"/>
              <a:stCxn id="27683" idx="3"/>
              <a:endCxn id="27681" idx="1"/>
            </p:cNvCxnSpPr>
            <p:nvPr/>
          </p:nvCxnSpPr>
          <p:spPr bwMode="auto">
            <a:xfrm>
              <a:off x="3026" y="3644"/>
              <a:ext cx="1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2522246"/>
            <a:ext cx="592138" cy="461963"/>
            <a:chOff x="3192" y="3498"/>
            <a:chExt cx="373" cy="291"/>
          </a:xfrm>
        </p:grpSpPr>
        <p:sp>
          <p:nvSpPr>
            <p:cNvPr id="27681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7682" name="AutoShape 38"/>
            <p:cNvCxnSpPr>
              <a:cxnSpLocks noChangeShapeType="1"/>
              <a:stCxn id="27681" idx="3"/>
              <a:endCxn id="27679" idx="1"/>
            </p:cNvCxnSpPr>
            <p:nvPr/>
          </p:nvCxnSpPr>
          <p:spPr bwMode="auto">
            <a:xfrm>
              <a:off x="3408" y="3644"/>
              <a:ext cx="15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2522240"/>
            <a:ext cx="762000" cy="466725"/>
            <a:chOff x="3565" y="2496"/>
            <a:chExt cx="480" cy="294"/>
          </a:xfrm>
        </p:grpSpPr>
        <p:sp>
          <p:nvSpPr>
            <p:cNvPr id="27679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13</a:t>
              </a:r>
            </a:p>
          </p:txBody>
        </p:sp>
        <p:cxnSp>
          <p:nvCxnSpPr>
            <p:cNvPr id="27680" name="AutoShape 41"/>
            <p:cNvCxnSpPr>
              <a:cxnSpLocks noChangeShapeType="1"/>
              <a:stCxn id="27679" idx="3"/>
              <a:endCxn id="27677" idx="1"/>
            </p:cNvCxnSpPr>
            <p:nvPr/>
          </p:nvCxnSpPr>
          <p:spPr bwMode="auto">
            <a:xfrm flipV="1">
              <a:off x="3936" y="2642"/>
              <a:ext cx="10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2522246"/>
            <a:ext cx="762000" cy="461963"/>
            <a:chOff x="4045" y="3498"/>
            <a:chExt cx="480" cy="291"/>
          </a:xfrm>
        </p:grpSpPr>
        <p:sp>
          <p:nvSpPr>
            <p:cNvPr id="27677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21</a:t>
              </a:r>
            </a:p>
          </p:txBody>
        </p:sp>
        <p:cxnSp>
          <p:nvCxnSpPr>
            <p:cNvPr id="27678" name="AutoShape 44"/>
            <p:cNvCxnSpPr>
              <a:cxnSpLocks noChangeShapeType="1"/>
              <a:stCxn id="27677" idx="3"/>
              <a:endCxn id="1211397" idx="1"/>
            </p:cNvCxnSpPr>
            <p:nvPr/>
          </p:nvCxnSpPr>
          <p:spPr bwMode="auto">
            <a:xfrm flipV="1">
              <a:off x="4360" y="3643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68" name="Group 52"/>
          <p:cNvGrpSpPr>
            <a:grpSpLocks/>
          </p:cNvGrpSpPr>
          <p:nvPr/>
        </p:nvGrpSpPr>
        <p:grpSpPr bwMode="auto">
          <a:xfrm>
            <a:off x="7772400" y="1998367"/>
            <a:ext cx="1108075" cy="919163"/>
            <a:chOff x="4896" y="2172"/>
            <a:chExt cx="698" cy="579"/>
          </a:xfrm>
        </p:grpSpPr>
        <p:sp>
          <p:nvSpPr>
            <p:cNvPr id="27675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+mn-lt"/>
                </a:rPr>
                <a:t>Brutus</a:t>
              </a:r>
            </a:p>
          </p:txBody>
        </p:sp>
        <p:sp>
          <p:nvSpPr>
            <p:cNvPr id="27676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6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+mn-lt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765935" y="2150646"/>
            <a:ext cx="368618" cy="733663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2293640"/>
            <a:ext cx="34255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2303170"/>
            <a:ext cx="606425" cy="461963"/>
            <a:chOff x="373" y="3360"/>
            <a:chExt cx="382" cy="291"/>
          </a:xfrm>
        </p:grpSpPr>
        <p:cxnSp>
          <p:nvCxnSpPr>
            <p:cNvPr id="27673" name="AutoShape 50"/>
            <p:cNvCxnSpPr>
              <a:cxnSpLocks noChangeShapeType="1"/>
            </p:cNvCxnSpPr>
            <p:nvPr/>
          </p:nvCxnSpPr>
          <p:spPr bwMode="auto">
            <a:xfrm>
              <a:off x="373" y="352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4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827584" y="3380800"/>
            <a:ext cx="669136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A50021"/>
                </a:solidFill>
                <a:latin typeface="+mn-lt"/>
              </a:rPr>
              <a:t>Falls die Listen die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Länge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 x und y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haben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dauert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 die </a:t>
            </a:r>
            <a:br>
              <a:rPr lang="en-US" dirty="0">
                <a:solidFill>
                  <a:srgbClr val="A50021"/>
                </a:solidFill>
                <a:latin typeface="+mn-lt"/>
              </a:rPr>
            </a:br>
            <a:r>
              <a:rPr lang="en-US" dirty="0" err="1">
                <a:solidFill>
                  <a:srgbClr val="A50021"/>
                </a:solidFill>
                <a:latin typeface="+mn-lt"/>
              </a:rPr>
              <a:t>Verschmelzung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 O(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x+y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) 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Schritte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.</a:t>
            </a:r>
          </a:p>
          <a:p>
            <a:pPr eaLnBrk="1" hangingPunct="1"/>
            <a:r>
              <a:rPr lang="en-US" u="sng" dirty="0" err="1">
                <a:solidFill>
                  <a:srgbClr val="006600"/>
                </a:solidFill>
                <a:latin typeface="+mn-lt"/>
              </a:rPr>
              <a:t>Notwendig</a:t>
            </a:r>
            <a:r>
              <a:rPr lang="en-US" u="sng" dirty="0">
                <a:solidFill>
                  <a:srgbClr val="006600"/>
                </a:solidFill>
                <a:latin typeface="+mn-lt"/>
              </a:rPr>
              <a:t>: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 Postings </a:t>
            </a:r>
            <a:r>
              <a:rPr lang="en-US" dirty="0" err="1">
                <a:solidFill>
                  <a:srgbClr val="006600"/>
                </a:solidFill>
                <a:latin typeface="+mn-lt"/>
              </a:rPr>
              <a:t>nach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+mn-lt"/>
              </a:rPr>
              <a:t>docID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+mn-lt"/>
              </a:rPr>
              <a:t>sortiert</a:t>
            </a:r>
            <a:endParaRPr lang="en-US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82122" y="5229200"/>
            <a:ext cx="66743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Knuth, D. E. Kap. 6.5. “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Retrieval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on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Secondary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Keys". The Art of Computer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Programming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, </a:t>
            </a:r>
            <a:br>
              <a:rPr lang="de-DE" sz="1400" dirty="0">
                <a:solidFill>
                  <a:srgbClr val="5253FF"/>
                </a:solidFill>
                <a:latin typeface="+mn-lt"/>
              </a:rPr>
            </a:br>
            <a:r>
              <a:rPr lang="de-DE" sz="1400" dirty="0">
                <a:solidFill>
                  <a:srgbClr val="5253FF"/>
                </a:solidFill>
                <a:latin typeface="+mn-lt"/>
              </a:rPr>
              <a:t>Reading, Massachusetts: Addison-Wesley, </a:t>
            </a:r>
            <a:r>
              <a:rPr lang="de-DE" sz="1400" b="1" dirty="0">
                <a:solidFill>
                  <a:srgbClr val="FF0000"/>
                </a:solidFill>
                <a:latin typeface="+mn-lt"/>
              </a:rPr>
              <a:t>1973</a:t>
            </a:r>
            <a:endParaRPr lang="de-DE" sz="1400" dirty="0">
              <a:solidFill>
                <a:schemeClr val="accent2"/>
              </a:solidFill>
              <a:latin typeface="+mn-lt"/>
            </a:endParaRPr>
          </a:p>
          <a:p>
            <a:endParaRPr lang="de-DE" sz="1400" dirty="0">
              <a:solidFill>
                <a:schemeClr val="accent2"/>
              </a:solidFill>
              <a:latin typeface="+mn-lt"/>
            </a:endParaRPr>
          </a:p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Andere Methode: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Signature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Files z.B. mit Bloom Filter (später vertieft)</a:t>
            </a:r>
          </a:p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Bloom, Burton H., Space/Time Trade-offs in Hash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Coding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with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Allowable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Errors, </a:t>
            </a:r>
          </a:p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Communications of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the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ACM 13 (7), 422–426, </a:t>
            </a:r>
            <a:r>
              <a:rPr lang="de-DE" sz="1400" b="1" dirty="0">
                <a:solidFill>
                  <a:srgbClr val="FF0000"/>
                </a:solidFill>
                <a:latin typeface="+mn-lt"/>
              </a:rPr>
              <a:t>1970</a:t>
            </a:r>
          </a:p>
        </p:txBody>
      </p:sp>
    </p:spTree>
    <p:extLst>
      <p:ext uri="{BB962C8B-B14F-4D97-AF65-F5344CB8AC3E}">
        <p14:creationId xmlns:p14="http://schemas.microsoft.com/office/powerpoint/2010/main" val="13605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 dirty="0" err="1"/>
                <a:t>Phrasale</a:t>
              </a:r>
              <a:r>
                <a:rPr lang="de-DE" sz="2000" b="1" dirty="0"/>
                <a:t> Anfragen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semistrukturierten Datenbanken zur Volltextsuche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76456" y="6345451"/>
            <a:ext cx="381000" cy="2519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75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25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Phrasale Anfragen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a typeface="ＭＳ Ｐゴシック" charset="0"/>
              </a:rPr>
              <a:t>Gesucht sind Antworten auf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“</a:t>
            </a:r>
            <a:r>
              <a:rPr lang="de-DE" b="1" dirty="0" err="1">
                <a:ea typeface="ＭＳ Ｐゴシック" charset="0"/>
              </a:rPr>
              <a:t>stanford</a:t>
            </a:r>
            <a:r>
              <a:rPr lang="de-DE" b="1" dirty="0">
                <a:ea typeface="ＭＳ Ｐゴシック" charset="0"/>
              </a:rPr>
              <a:t> </a:t>
            </a:r>
            <a:r>
              <a:rPr lang="de-DE" b="1" dirty="0" err="1">
                <a:ea typeface="ＭＳ Ｐゴシック" charset="0"/>
              </a:rPr>
              <a:t>university</a:t>
            </a:r>
            <a:r>
              <a:rPr lang="de-DE" b="1" dirty="0">
                <a:ea typeface="ＭＳ Ｐゴシック" charset="0"/>
              </a:rPr>
              <a:t>” </a:t>
            </a:r>
            <a:r>
              <a:rPr lang="de-DE" dirty="0">
                <a:ea typeface="ＭＳ Ｐゴシック" charset="0"/>
              </a:rPr>
              <a:t>– als eine Phrase</a:t>
            </a:r>
            <a:endParaRPr lang="de-DE" b="1" dirty="0">
              <a:ea typeface="ＭＳ Ｐゴシック" charset="0"/>
            </a:endParaRPr>
          </a:p>
          <a:p>
            <a:pPr>
              <a:defRPr/>
            </a:pPr>
            <a:r>
              <a:rPr lang="de-DE" dirty="0">
                <a:ea typeface="ＭＳ Ｐゴシック" charset="0"/>
              </a:rPr>
              <a:t>Der Satz “I </a:t>
            </a:r>
            <a:r>
              <a:rPr lang="de-DE" dirty="0" err="1">
                <a:ea typeface="ＭＳ Ｐゴシック" charset="0"/>
              </a:rPr>
              <a:t>went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to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university</a:t>
            </a:r>
            <a:r>
              <a:rPr lang="de-DE" dirty="0">
                <a:ea typeface="ＭＳ Ｐゴシック" charset="0"/>
              </a:rPr>
              <a:t> at Stanford” stellt keinen Treffer dar</a:t>
            </a:r>
          </a:p>
          <a:p>
            <a:pPr lvl="1">
              <a:defRPr/>
            </a:pPr>
            <a:r>
              <a:rPr lang="de-DE" dirty="0">
                <a:ea typeface="ＭＳ Ｐゴシック" charset="0"/>
              </a:rPr>
              <a:t>Das Konzept der Phrasenanfrage wird von Nutzern gut verstanden und einigermaßen häufig verwendet</a:t>
            </a:r>
          </a:p>
          <a:p>
            <a:pPr>
              <a:defRPr/>
            </a:pPr>
            <a:r>
              <a:rPr lang="de-DE" dirty="0">
                <a:ea typeface="ＭＳ Ｐゴシック" charset="0"/>
              </a:rPr>
              <a:t>Es reicht nicht, nur &lt;Term : </a:t>
            </a:r>
            <a:r>
              <a:rPr lang="de-DE" dirty="0" err="1">
                <a:ea typeface="ＭＳ Ｐゴシック" charset="0"/>
              </a:rPr>
              <a:t>docID</a:t>
            </a:r>
            <a:r>
              <a:rPr lang="de-DE" dirty="0">
                <a:ea typeface="ＭＳ Ｐゴシック" charset="0"/>
              </a:rPr>
              <a:t>&gt;-Einträge zu speichern</a:t>
            </a:r>
          </a:p>
          <a:p>
            <a:pPr>
              <a:buFont typeface="Wingdings" charset="0"/>
              <a:buNone/>
              <a:defRPr/>
            </a:pPr>
            <a:endParaRPr lang="de-DE" dirty="0">
              <a:ea typeface="ＭＳ Ｐゴシック" charset="0"/>
            </a:endParaRPr>
          </a:p>
          <a:p>
            <a:pPr>
              <a:defRPr/>
            </a:pPr>
            <a:endParaRPr lang="de-DE" b="1" dirty="0"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76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0856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88640"/>
            <a:ext cx="8496175" cy="503238"/>
          </a:xfrm>
        </p:spPr>
        <p:txBody>
          <a:bodyPr/>
          <a:lstStyle/>
          <a:p>
            <a:pPr>
              <a:defRPr/>
            </a:pPr>
            <a:r>
              <a:rPr lang="de-DE" sz="4000">
                <a:latin typeface="+mn-lt"/>
                <a:ea typeface="ＭＳ Ｐゴシック" charset="0"/>
              </a:rPr>
              <a:t>Erster Versuch: Zweiwort-Indexe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pPr>
              <a:defRPr/>
            </a:pPr>
            <a:r>
              <a:rPr lang="de-DE" sz="2800">
                <a:ea typeface="ＭＳ Ｐゴシック" charset="0"/>
              </a:rPr>
              <a:t>Indexiere jedes aufeinanderfolgende Paar von Termen im Text als Phrase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Beispieltext: “Friends, Romans, Countrymen”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Zweiworte:</a:t>
            </a:r>
          </a:p>
          <a:p>
            <a:pPr lvl="1">
              <a:defRPr/>
            </a:pPr>
            <a:r>
              <a:rPr lang="de-DE" b="1">
                <a:ea typeface="ＭＳ Ｐゴシック" charset="0"/>
              </a:rPr>
              <a:t>friends romans</a:t>
            </a:r>
          </a:p>
          <a:p>
            <a:pPr lvl="1">
              <a:defRPr/>
            </a:pPr>
            <a:r>
              <a:rPr lang="de-DE" b="1">
                <a:ea typeface="ＭＳ Ｐゴシック" charset="0"/>
              </a:rPr>
              <a:t>romans countrymen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Jedes dieser Zweiworte wird nun ein Eintrag im Verzeichnis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Zweiwort Phrasenanfragen können nun einfach behandelt werden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77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9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Längere Phrasenanfragen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968552"/>
          </a:xfrm>
        </p:spPr>
        <p:txBody>
          <a:bodyPr/>
          <a:lstStyle/>
          <a:p>
            <a:pPr>
              <a:defRPr/>
            </a:pPr>
            <a:r>
              <a:rPr lang="de-DE" sz="2800">
                <a:ea typeface="ＭＳ Ｐゴシック" charset="0"/>
              </a:rPr>
              <a:t>Beispiel:</a:t>
            </a:r>
          </a:p>
          <a:p>
            <a:pPr marL="457200" lvl="1" indent="0">
              <a:buNone/>
              <a:defRPr/>
            </a:pPr>
            <a:r>
              <a:rPr lang="de-DE" b="1">
                <a:ea typeface="ＭＳ Ｐゴシック" charset="0"/>
              </a:rPr>
              <a:t>stanford university palo alto </a:t>
            </a:r>
          </a:p>
          <a:p>
            <a:pPr>
              <a:defRPr/>
            </a:pPr>
            <a:r>
              <a:rPr lang="de-DE" sz="2800">
                <a:ea typeface="ＭＳ Ｐゴシック" charset="0"/>
              </a:rPr>
              <a:t>Behandlung als boolesche Kombination von Zweiwortanfragen:</a:t>
            </a:r>
          </a:p>
          <a:p>
            <a:pPr marL="444500" lvl="1" indent="0">
              <a:buFont typeface="Wingdings" charset="0"/>
              <a:buNone/>
              <a:defRPr/>
            </a:pPr>
            <a:r>
              <a:rPr lang="de-DE" b="1">
                <a:ea typeface="ＭＳ Ｐゴシック" charset="0"/>
              </a:rPr>
              <a:t>stanford university </a:t>
            </a:r>
            <a:r>
              <a:rPr lang="de-DE">
                <a:ea typeface="ＭＳ Ｐゴシック" charset="0"/>
              </a:rPr>
              <a:t>UND</a:t>
            </a:r>
            <a:r>
              <a:rPr lang="de-DE" b="1">
                <a:ea typeface="ＭＳ Ｐゴシック" charset="0"/>
              </a:rPr>
              <a:t> university palo </a:t>
            </a:r>
            <a:br>
              <a:rPr lang="de-DE" b="1">
                <a:ea typeface="ＭＳ Ｐゴシック" charset="0"/>
              </a:rPr>
            </a:br>
            <a:r>
              <a:rPr lang="de-DE">
                <a:ea typeface="ＭＳ Ｐゴシック" charset="0"/>
              </a:rPr>
              <a:t>UND</a:t>
            </a:r>
            <a:r>
              <a:rPr lang="de-DE" b="1">
                <a:ea typeface="ＭＳ Ｐゴシック" charset="0"/>
              </a:rPr>
              <a:t> palo alto</a:t>
            </a:r>
          </a:p>
          <a:p>
            <a:pPr marL="501650" indent="-457200">
              <a:defRPr/>
            </a:pPr>
            <a:endParaRPr lang="de-DE" sz="2800">
              <a:ea typeface="ＭＳ Ｐゴシック" charset="0"/>
            </a:endParaRPr>
          </a:p>
          <a:p>
            <a:pPr marL="501650" indent="-457200">
              <a:defRPr/>
            </a:pPr>
            <a:endParaRPr lang="de-DE" sz="2800">
              <a:ea typeface="ＭＳ Ｐゴシック" charset="0"/>
            </a:endParaRPr>
          </a:p>
          <a:p>
            <a:pPr marL="501650" indent="-457200">
              <a:defRPr/>
            </a:pPr>
            <a:r>
              <a:rPr lang="de-DE" sz="2800">
                <a:ea typeface="ＭＳ Ｐゴシック" charset="0"/>
              </a:rPr>
              <a:t>Nachbetrachtung der gefundenen Dokumente notwendig</a:t>
            </a:r>
          </a:p>
        </p:txBody>
      </p:sp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3645853" y="3933057"/>
            <a:ext cx="3662451" cy="551498"/>
          </a:xfrm>
          <a:prstGeom prst="upArrowCallout">
            <a:avLst>
              <a:gd name="adj1" fmla="val 147800"/>
              <a:gd name="adj2" fmla="val 1478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>
                <a:latin typeface="+mn-lt"/>
              </a:rPr>
              <a:t>Falsch-positive Lösungen möglich!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78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6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>
                <a:solidFill>
                  <a:schemeClr val="bg1"/>
                </a:solidFill>
                <a:latin typeface="Chalkduster"/>
              </a:rPr>
              <a:t>Können wir den nachträglichen Dokumentenabgleich zur Vermeidung von falsch-positiven Ergebnissen vermeiden?</a:t>
            </a:r>
            <a:br>
              <a:rPr lang="de-DE" sz="2400">
                <a:solidFill>
                  <a:schemeClr val="bg1"/>
                </a:solidFill>
                <a:latin typeface="Chalkduster"/>
              </a:rPr>
            </a:br>
            <a:br>
              <a:rPr lang="de-DE" sz="2400">
                <a:solidFill>
                  <a:schemeClr val="bg1"/>
                </a:solidFill>
                <a:latin typeface="Chalkduster"/>
              </a:rPr>
            </a:br>
            <a:endParaRPr lang="de-DE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8018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Ausdrücke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1995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 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1998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/bib/paper/year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  empty     (</a:t>
            </a:r>
            <a:r>
              <a:rPr lang="en-US" sz="2800" dirty="0" err="1"/>
              <a:t>keine</a:t>
            </a:r>
            <a:r>
              <a:rPr lang="en-US" sz="2800" dirty="0"/>
              <a:t> </a:t>
            </a:r>
            <a:r>
              <a:rPr lang="en-US" sz="2800" dirty="0" err="1"/>
              <a:t>Papiere</a:t>
            </a:r>
            <a:r>
              <a:rPr lang="en-US" sz="2800"/>
              <a:t> in der bib)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8C86D-0A1C-2049-B005-0C6D477127C2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Positionsbezogene Indexe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ea typeface="ＭＳ Ｐゴシック" charset="0"/>
              </a:rPr>
              <a:t>Speichere für jeden Term folgende Einträge: &lt;Anzahl der Dokumente, die Term enthalten;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>
                <a:ea typeface="ＭＳ Ｐゴシック" charset="0"/>
              </a:rPr>
              <a:t>Doc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: Position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, Position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 … 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>
                <a:ea typeface="ＭＳ Ｐゴシック" charset="0"/>
              </a:rPr>
              <a:t>Doc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: Position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, Position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 … 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>
                <a:ea typeface="ＭＳ Ｐゴシック" charset="0"/>
              </a:rPr>
              <a:t>…&gt;</a:t>
            </a:r>
          </a:p>
          <a:p>
            <a:pPr>
              <a:defRPr/>
            </a:pPr>
            <a:r>
              <a:rPr lang="de-DE" dirty="0" err="1">
                <a:ea typeface="ＭＳ Ｐゴシック" charset="0"/>
              </a:rPr>
              <a:t>Position</a:t>
            </a:r>
            <a:r>
              <a:rPr lang="de-DE" baseline="-25000" dirty="0" err="1">
                <a:ea typeface="ＭＳ Ｐゴシック" charset="0"/>
              </a:rPr>
              <a:t>i</a:t>
            </a:r>
            <a:r>
              <a:rPr lang="de-DE" dirty="0">
                <a:ea typeface="ＭＳ Ｐゴシック" charset="0"/>
              </a:rPr>
              <a:t> kann Offset sein oder </a:t>
            </a:r>
            <a:r>
              <a:rPr lang="de-DE" u="sng" dirty="0">
                <a:ea typeface="ＭＳ Ｐゴシック" charset="0"/>
              </a:rPr>
              <a:t>Wortnummer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80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759546"/>
      </p:ext>
    </p:extLst>
  </p:cSld>
  <p:clrMapOvr>
    <a:masterClrMapping/>
  </p:clrMapOvr>
  <p:transition spd="slow">
    <p:push dir="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Beispiel: Positionsbezogener Index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Datenkomprimierung möglich</a:t>
            </a:r>
          </a:p>
          <a:p>
            <a:pPr>
              <a:defRPr/>
            </a:pPr>
            <a:r>
              <a:rPr lang="de-DE" dirty="0">
                <a:ea typeface="ＭＳ Ｐゴシック" charset="0"/>
              </a:rPr>
              <a:t>Allerdings erhöht sich der Speicherverbrauch substantiell</a:t>
            </a:r>
          </a:p>
          <a:p>
            <a:pPr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5410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&lt;</a:t>
            </a:r>
            <a:r>
              <a:rPr lang="en-US" sz="2800" b="1">
                <a:latin typeface="+mn-lt"/>
              </a:rPr>
              <a:t>be</a:t>
            </a:r>
            <a:r>
              <a:rPr lang="en-US" sz="2800">
                <a:latin typeface="+mn-lt"/>
              </a:rPr>
              <a:t>: 993427;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1</a:t>
            </a:r>
            <a:r>
              <a:rPr lang="en-US" sz="2800">
                <a:latin typeface="+mn-lt"/>
              </a:rPr>
              <a:t>: 7, 18, 33, 72, 86, 231;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2</a:t>
            </a:r>
            <a:r>
              <a:rPr lang="en-US" sz="2800">
                <a:latin typeface="+mn-lt"/>
              </a:rPr>
              <a:t>: 3, 149;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4</a:t>
            </a:r>
            <a:r>
              <a:rPr lang="en-US" sz="2800">
                <a:latin typeface="+mn-lt"/>
              </a:rPr>
              <a:t>: 17, 191, 291, 430, 434;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5</a:t>
            </a:r>
            <a:r>
              <a:rPr lang="en-US" sz="2800">
                <a:latin typeface="+mn-lt"/>
              </a:rPr>
              <a:t>: 363, 367, …&gt;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4800600" y="2438400"/>
            <a:ext cx="4113213" cy="1371600"/>
          </a:xfrm>
          <a:prstGeom prst="leftArrowCallout">
            <a:avLst>
              <a:gd name="adj1" fmla="val 25000"/>
              <a:gd name="adj2" fmla="val 25000"/>
              <a:gd name="adj3" fmla="val 49981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+mn-lt"/>
              </a:rPr>
              <a:t>Welche</a:t>
            </a:r>
            <a:r>
              <a:rPr lang="en-US" dirty="0">
                <a:latin typeface="+mn-lt"/>
              </a:rPr>
              <a:t> der </a:t>
            </a:r>
            <a:r>
              <a:rPr lang="en-US" dirty="0" err="1">
                <a:latin typeface="+mn-lt"/>
              </a:rPr>
              <a:t>Dokumente</a:t>
            </a:r>
            <a:br>
              <a:rPr lang="en-US" dirty="0">
                <a:latin typeface="+mn-lt"/>
              </a:rPr>
            </a:br>
            <a:r>
              <a:rPr lang="en-US" dirty="0">
                <a:solidFill>
                  <a:srgbClr val="A40508"/>
                </a:solidFill>
                <a:latin typeface="+mn-lt"/>
              </a:rPr>
              <a:t>1,2,4,5</a:t>
            </a:r>
          </a:p>
          <a:p>
            <a:pPr algn="ctr"/>
            <a:r>
              <a:rPr lang="en-US" dirty="0" err="1">
                <a:latin typeface="+mn-lt"/>
              </a:rPr>
              <a:t>enthalten</a:t>
            </a:r>
            <a:r>
              <a:rPr lang="en-US" dirty="0">
                <a:latin typeface="+mn-lt"/>
              </a:rPr>
              <a:t> “</a:t>
            </a:r>
            <a:r>
              <a:rPr lang="en-US" altLang="ja-JP" b="1" dirty="0">
                <a:latin typeface="+mn-lt"/>
              </a:rPr>
              <a:t>to be</a:t>
            </a:r>
          </a:p>
          <a:p>
            <a:pPr algn="ctr"/>
            <a:r>
              <a:rPr lang="en-US" b="1" dirty="0">
                <a:latin typeface="+mn-lt"/>
              </a:rPr>
              <a:t>or not to be</a:t>
            </a:r>
            <a:r>
              <a:rPr lang="en-US" dirty="0">
                <a:latin typeface="+mn-lt"/>
              </a:rPr>
              <a:t>”?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81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7030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+mn-lt"/>
                <a:ea typeface="ＭＳ Ｐゴシック" charset="0"/>
              </a:rPr>
              <a:t>Verarbeitung einer Phrasenanfrage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800" dirty="0">
                <a:ea typeface="ＭＳ Ｐゴシック" charset="0"/>
              </a:rPr>
              <a:t>Extrahiere die Einträge im invertierten Index für </a:t>
            </a:r>
            <a:r>
              <a:rPr lang="de-DE" sz="2800" b="1" dirty="0" err="1">
                <a:ea typeface="ＭＳ Ｐゴシック" charset="0"/>
              </a:rPr>
              <a:t>to</a:t>
            </a:r>
            <a:r>
              <a:rPr lang="de-DE" sz="2800" b="1" dirty="0">
                <a:ea typeface="ＭＳ Ｐゴシック" charset="0"/>
              </a:rPr>
              <a:t>, </a:t>
            </a:r>
            <a:r>
              <a:rPr lang="de-DE" sz="2800" b="1" dirty="0" err="1">
                <a:ea typeface="ＭＳ Ｐゴシック" charset="0"/>
              </a:rPr>
              <a:t>be</a:t>
            </a:r>
            <a:r>
              <a:rPr lang="de-DE" sz="2800" b="1" dirty="0">
                <a:ea typeface="ＭＳ Ｐゴシック" charset="0"/>
              </a:rPr>
              <a:t>, </a:t>
            </a:r>
            <a:r>
              <a:rPr lang="de-DE" sz="2800" b="1" dirty="0" err="1">
                <a:ea typeface="ＭＳ Ｐゴシック" charset="0"/>
              </a:rPr>
              <a:t>or</a:t>
            </a:r>
            <a:r>
              <a:rPr lang="de-DE" sz="2800" b="1" dirty="0">
                <a:ea typeface="ＭＳ Ｐゴシック" charset="0"/>
              </a:rPr>
              <a:t>, not.</a:t>
            </a:r>
          </a:p>
          <a:p>
            <a:pPr>
              <a:lnSpc>
                <a:spcPct val="90000"/>
              </a:lnSpc>
              <a:defRPr/>
            </a:pPr>
            <a:r>
              <a:rPr lang="de-DE" sz="2800" dirty="0">
                <a:ea typeface="ＭＳ Ｐゴシック" charset="0"/>
              </a:rPr>
              <a:t>Verschmelze die </a:t>
            </a:r>
            <a:r>
              <a:rPr lang="de-DE" sz="2800" dirty="0" err="1">
                <a:ea typeface="ＭＳ Ｐゴシック" charset="0"/>
              </a:rPr>
              <a:t>Dok</a:t>
            </a:r>
            <a:r>
              <a:rPr lang="de-DE" sz="2800" dirty="0">
                <a:ea typeface="ＭＳ Ｐゴシック" charset="0"/>
              </a:rPr>
              <a:t>-Positions-Listen um alle Positionen zu finden mit </a:t>
            </a:r>
            <a:br>
              <a:rPr lang="de-DE" sz="2800" dirty="0">
                <a:ea typeface="ＭＳ Ｐゴシック" charset="0"/>
              </a:rPr>
            </a:br>
            <a:r>
              <a:rPr lang="de-DE" sz="2800" dirty="0">
                <a:ea typeface="ＭＳ Ｐゴシック" charset="0"/>
              </a:rPr>
              <a:t>“</a:t>
            </a:r>
            <a:r>
              <a:rPr lang="de-DE" sz="2800" b="1" dirty="0" err="1">
                <a:ea typeface="ＭＳ Ｐゴシック" charset="0"/>
              </a:rPr>
              <a:t>to</a:t>
            </a:r>
            <a:r>
              <a:rPr lang="de-DE" sz="2800" b="1" dirty="0">
                <a:ea typeface="ＭＳ Ｐゴシック" charset="0"/>
              </a:rPr>
              <a:t> </a:t>
            </a:r>
            <a:r>
              <a:rPr lang="de-DE" sz="2800" b="1" dirty="0" err="1">
                <a:ea typeface="ＭＳ Ｐゴシック" charset="0"/>
              </a:rPr>
              <a:t>be</a:t>
            </a:r>
            <a:r>
              <a:rPr lang="de-DE" sz="2800" b="1" dirty="0">
                <a:ea typeface="ＭＳ Ｐゴシック" charset="0"/>
              </a:rPr>
              <a:t> </a:t>
            </a:r>
            <a:r>
              <a:rPr lang="de-DE" sz="2800" b="1" dirty="0" err="1">
                <a:ea typeface="ＭＳ Ｐゴシック" charset="0"/>
              </a:rPr>
              <a:t>or</a:t>
            </a:r>
            <a:r>
              <a:rPr lang="de-DE" sz="2800" b="1" dirty="0">
                <a:ea typeface="ＭＳ Ｐゴシック" charset="0"/>
              </a:rPr>
              <a:t> not </a:t>
            </a:r>
            <a:r>
              <a:rPr lang="de-DE" sz="2800" b="1" dirty="0" err="1">
                <a:ea typeface="ＭＳ Ｐゴシック" charset="0"/>
              </a:rPr>
              <a:t>to</a:t>
            </a:r>
            <a:r>
              <a:rPr lang="de-DE" sz="2800" b="1" dirty="0">
                <a:ea typeface="ＭＳ Ｐゴシック" charset="0"/>
              </a:rPr>
              <a:t> </a:t>
            </a:r>
            <a:r>
              <a:rPr lang="de-DE" sz="2800" b="1" dirty="0" err="1">
                <a:ea typeface="ＭＳ Ｐゴシック" charset="0"/>
              </a:rPr>
              <a:t>be</a:t>
            </a:r>
            <a:r>
              <a:rPr lang="de-DE" sz="2800" dirty="0">
                <a:ea typeface="ＭＳ Ｐゴシック" charset="0"/>
              </a:rPr>
              <a:t>”.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dirty="0" err="1">
                <a:ea typeface="ＭＳ Ｐゴシック" charset="0"/>
              </a:rPr>
              <a:t>to</a:t>
            </a:r>
            <a:r>
              <a:rPr lang="de-DE" dirty="0">
                <a:ea typeface="ＭＳ Ｐゴシック" charset="0"/>
              </a:rPr>
              <a:t>: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dirty="0">
                <a:ea typeface="ＭＳ Ｐゴシック" charset="0"/>
              </a:rPr>
              <a:t>2:1,17,74,222,551; </a:t>
            </a:r>
            <a:r>
              <a:rPr lang="de-DE" sz="2000" dirty="0">
                <a:solidFill>
                  <a:srgbClr val="990033"/>
                </a:solidFill>
                <a:ea typeface="ＭＳ Ｐゴシック" charset="0"/>
              </a:rPr>
              <a:t>4:8,16,190,429,433;</a:t>
            </a:r>
            <a:r>
              <a:rPr lang="de-DE" sz="2000" dirty="0">
                <a:ea typeface="ＭＳ Ｐゴシック" charset="0"/>
              </a:rPr>
              <a:t> 7:13,23,191; ...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dirty="0" err="1">
                <a:ea typeface="ＭＳ Ｐゴシック" charset="0"/>
              </a:rPr>
              <a:t>be</a:t>
            </a:r>
            <a:r>
              <a:rPr lang="de-DE" dirty="0">
                <a:ea typeface="ＭＳ Ｐゴシック" charset="0"/>
              </a:rPr>
              <a:t>: 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dirty="0">
                <a:ea typeface="ＭＳ Ｐゴシック" charset="0"/>
              </a:rPr>
              <a:t>1:17,19; </a:t>
            </a:r>
            <a:r>
              <a:rPr lang="de-DE" sz="2000" dirty="0">
                <a:solidFill>
                  <a:srgbClr val="990033"/>
                </a:solidFill>
                <a:ea typeface="ＭＳ Ｐゴシック" charset="0"/>
              </a:rPr>
              <a:t>4:17,191,291,430,434;</a:t>
            </a:r>
            <a:r>
              <a:rPr lang="de-DE" sz="2000" dirty="0">
                <a:ea typeface="ＭＳ Ｐゴシック" charset="0"/>
              </a:rPr>
              <a:t> 5:14,19,101; ...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800" dirty="0">
                <a:ea typeface="ＭＳ Ｐゴシック" charset="0"/>
              </a:rPr>
              <a:t>Auch anwendbar für Suchen mit “In der Nähe von”-Operatoren</a:t>
            </a:r>
            <a:endParaRPr lang="de-DE" sz="2800" b="1" dirty="0"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82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7679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Finde alle Dokumente, die ein Wort enthalten, das mit “</a:t>
            </a:r>
            <a:r>
              <a:rPr lang="de-DE" sz="2400" dirty="0" err="1">
                <a:solidFill>
                  <a:schemeClr val="bg1"/>
                </a:solidFill>
                <a:latin typeface="Chalkduster"/>
              </a:rPr>
              <a:t>mon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” </a:t>
            </a:r>
            <a:r>
              <a:rPr lang="de-DE" sz="2400" dirty="0">
                <a:solidFill>
                  <a:srgbClr val="FFFF00"/>
                </a:solidFill>
                <a:latin typeface="Chalkduster"/>
              </a:rPr>
              <a:t>beginnt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können wir das realisieren?</a:t>
            </a: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78436"/>
      </p:ext>
    </p:extLst>
  </p:cSld>
  <p:clrMapOvr>
    <a:masterClrMapping/>
  </p:clrMapOvr>
  <p:transition spd="slow">
    <p:push dir="u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Platzhalter-Anfragen: *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88504"/>
            <a:ext cx="8278688" cy="4876800"/>
          </a:xfrm>
        </p:spPr>
        <p:txBody>
          <a:bodyPr/>
          <a:lstStyle/>
          <a:p>
            <a:pPr>
              <a:defRPr/>
            </a:pPr>
            <a:r>
              <a:rPr lang="de-DE" altLang="zh-CN" sz="2800" b="1" dirty="0" err="1">
                <a:ea typeface="宋体" charset="0"/>
                <a:cs typeface="宋体" charset="0"/>
              </a:rPr>
              <a:t>mon</a:t>
            </a:r>
            <a:r>
              <a:rPr lang="de-DE" altLang="zh-CN" sz="2800" b="1" dirty="0">
                <a:ea typeface="宋体" charset="0"/>
                <a:cs typeface="宋体" charset="0"/>
              </a:rPr>
              <a:t>*:</a:t>
            </a:r>
            <a:r>
              <a:rPr lang="de-DE" altLang="zh-CN" sz="2800" dirty="0">
                <a:ea typeface="宋体" charset="0"/>
                <a:cs typeface="宋体" charset="0"/>
              </a:rPr>
              <a:t> Finde alle Dokumente, die ein Wort enthalten, das mit “</a:t>
            </a:r>
            <a:r>
              <a:rPr lang="de-DE" altLang="zh-CN" sz="2800" dirty="0" err="1">
                <a:ea typeface="宋体" charset="0"/>
                <a:cs typeface="宋体" charset="0"/>
              </a:rPr>
              <a:t>mon</a:t>
            </a:r>
            <a:r>
              <a:rPr lang="de-DE" altLang="zh-CN" sz="2800" dirty="0">
                <a:ea typeface="宋体" charset="0"/>
                <a:cs typeface="宋体" charset="0"/>
              </a:rPr>
              <a:t>” beginnt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Verwendung eines B-Baums mit Eintragungen in lexikographischer Ordnung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Finde alle Worte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w</a:t>
            </a:r>
            <a:r>
              <a:rPr lang="de-DE" altLang="zh-CN" sz="2800" dirty="0">
                <a:ea typeface="宋体" charset="0"/>
                <a:cs typeface="宋体" charset="0"/>
              </a:rPr>
              <a:t>, so dass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mon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>
                <a:ea typeface="ＭＳ Ｐゴシック" charset="0"/>
                <a:cs typeface="Times New Roman" charset="0"/>
              </a:rPr>
              <a:t>≤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w</a:t>
            </a:r>
            <a:r>
              <a:rPr lang="de-DE" altLang="zh-CN" sz="2800" b="1" dirty="0">
                <a:ea typeface="宋体" charset="0"/>
                <a:cs typeface="宋体" charset="0"/>
              </a:rPr>
              <a:t> &lt;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moo</a:t>
            </a:r>
            <a:endParaRPr lang="de-DE" altLang="zh-CN" sz="2800" b="1" dirty="0">
              <a:ea typeface="宋体" charset="0"/>
              <a:cs typeface="宋体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84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818369"/>
      </p:ext>
    </p:extLst>
  </p:cSld>
  <p:clrMapOvr>
    <a:masterClrMapping/>
  </p:clrMapOvr>
  <p:transition spd="slow">
    <p:push dir="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Finde alle Dokumente, die ein Wort enthalten, das mit “</a:t>
            </a:r>
            <a:r>
              <a:rPr lang="de-DE" sz="2400" dirty="0" err="1">
                <a:solidFill>
                  <a:schemeClr val="bg1"/>
                </a:solidFill>
                <a:latin typeface="Chalkduster"/>
              </a:rPr>
              <a:t>mon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” </a:t>
            </a:r>
            <a:r>
              <a:rPr lang="de-DE" sz="2400" dirty="0">
                <a:solidFill>
                  <a:srgbClr val="FFFF00"/>
                </a:solidFill>
                <a:latin typeface="Chalkduster"/>
              </a:rPr>
              <a:t>endet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können wir das realisieren?</a:t>
            </a: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601277"/>
      </p:ext>
    </p:extLst>
  </p:cSld>
  <p:clrMapOvr>
    <a:masterClrMapping/>
  </p:clrMapOvr>
  <p:transition spd="slow">
    <p:push dir="u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Platzhalter-Anfragen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b="1">
                <a:ea typeface="宋体" charset="0"/>
                <a:cs typeface="宋体" charset="0"/>
              </a:rPr>
              <a:t>*mon: </a:t>
            </a:r>
            <a:r>
              <a:rPr lang="de-DE" altLang="zh-CN" sz="2800">
                <a:ea typeface="宋体" charset="0"/>
                <a:cs typeface="宋体" charset="0"/>
              </a:rPr>
              <a:t>Finde Worte, die mit mon enden</a:t>
            </a:r>
          </a:p>
          <a:p>
            <a:pPr>
              <a:defRPr/>
            </a:pPr>
            <a:r>
              <a:rPr lang="de-DE" altLang="zh-CN" sz="2800">
                <a:ea typeface="宋体" charset="0"/>
                <a:cs typeface="宋体" charset="0"/>
              </a:rPr>
              <a:t>Mögliche Lösung: </a:t>
            </a:r>
          </a:p>
          <a:p>
            <a:pPr lvl="1">
              <a:defRPr/>
            </a:pPr>
            <a:r>
              <a:rPr lang="de-DE" altLang="zh-CN">
                <a:ea typeface="宋体" charset="0"/>
                <a:cs typeface="宋体" charset="0"/>
              </a:rPr>
              <a:t>Erstelle B-Baum für Terme rückwärts geschrieben</a:t>
            </a:r>
          </a:p>
          <a:p>
            <a:pPr lvl="1">
              <a:defRPr/>
            </a:pPr>
            <a:r>
              <a:rPr lang="de-DE" altLang="zh-CN">
                <a:ea typeface="宋体" charset="0"/>
                <a:cs typeface="宋体" charset="0"/>
              </a:rPr>
              <a:t>Realisierung der Anfrage als Bereichsanfrage: </a:t>
            </a:r>
            <a:r>
              <a:rPr lang="de-DE" altLang="zh-CN" b="1">
                <a:ea typeface="宋体" charset="0"/>
                <a:cs typeface="宋体" charset="0"/>
              </a:rPr>
              <a:t>nom ≤ w &lt; non</a:t>
            </a:r>
            <a:r>
              <a:rPr lang="de-DE" altLang="zh-CN">
                <a:ea typeface="宋体" charset="0"/>
                <a:cs typeface="宋体" charset="0"/>
              </a:rPr>
              <a:t>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>
                <a:latin typeface="+mn-lt"/>
              </a:rPr>
              <a:pPr>
                <a:defRPr/>
              </a:pPr>
              <a:t>86</a:t>
            </a:fld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186127"/>
      </p:ext>
    </p:extLst>
  </p:cSld>
  <p:clrMapOvr>
    <a:masterClrMapping/>
  </p:clrMapOvr>
  <p:transition spd="slow">
    <p:push dir="d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Wie können wir alle Terme (und damit Dokumente) finden, die auf </a:t>
            </a:r>
            <a:r>
              <a:rPr lang="de-DE" sz="4000" dirty="0">
                <a:solidFill>
                  <a:schemeClr val="bg1"/>
                </a:solidFill>
                <a:latin typeface="Chalkduster"/>
              </a:rPr>
              <a:t>pro*</a:t>
            </a:r>
            <a:r>
              <a:rPr lang="de-DE" sz="4000" dirty="0" err="1">
                <a:solidFill>
                  <a:schemeClr val="bg1"/>
                </a:solidFill>
                <a:latin typeface="Chalkduster"/>
              </a:rPr>
              <a:t>cent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 passen?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solidFill>
                  <a:schemeClr val="bg1"/>
                </a:solidFill>
                <a:latin typeface="Chalkduster"/>
              </a:rPr>
              <a:t>Was machen wir bei 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se*</a:t>
            </a:r>
            <a:r>
              <a:rPr lang="de-DE" sz="3600" dirty="0" err="1">
                <a:solidFill>
                  <a:schemeClr val="bg1"/>
                </a:solidFill>
                <a:latin typeface="Chalkduster"/>
              </a:rPr>
              <a:t>ate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de-DE" sz="3600" dirty="0">
                <a:solidFill>
                  <a:srgbClr val="FFFF00"/>
                </a:solidFill>
                <a:latin typeface="Chalkduster"/>
              </a:rPr>
              <a:t>AND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de-DE" sz="3600" dirty="0" err="1">
                <a:solidFill>
                  <a:schemeClr val="bg1"/>
                </a:solidFill>
                <a:latin typeface="Chalkduster"/>
              </a:rPr>
              <a:t>fil</a:t>
            </a:r>
            <a:r>
              <a:rPr lang="de-DE" sz="3600" dirty="0">
                <a:solidFill>
                  <a:schemeClr val="bg1"/>
                </a:solidFill>
                <a:latin typeface="Chalkduster"/>
              </a:rPr>
              <a:t>*er</a:t>
            </a:r>
            <a:r>
              <a:rPr lang="de-DE" sz="2400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marL="0" indent="0" eaLnBrk="1" hangingPunct="1">
              <a:buNone/>
              <a:defRPr/>
            </a:pPr>
            <a:endParaRPr lang="de-DE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br>
              <a:rPr lang="de-DE" sz="2400" dirty="0">
                <a:solidFill>
                  <a:schemeClr val="bg1"/>
                </a:solidFill>
                <a:latin typeface="Chalkduster"/>
              </a:rPr>
            </a:br>
            <a:endParaRPr lang="de-DE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2727"/>
      </p:ext>
    </p:extLst>
  </p:cSld>
  <p:clrMapOvr>
    <a:masterClrMapping/>
  </p:clrMapOvr>
  <p:transition spd="slow">
    <p:push dir="u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>
                <a:latin typeface="+mn-lt"/>
                <a:ea typeface="宋体" charset="0"/>
                <a:cs typeface="宋体" charset="0"/>
              </a:rPr>
              <a:t>*’ne ans Ende rotieren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dirty="0">
                <a:ea typeface="宋体" charset="0"/>
                <a:cs typeface="宋体" charset="0"/>
              </a:rPr>
              <a:t>Was machen wir bei multiplen Platzhaltern?</a:t>
            </a:r>
          </a:p>
          <a:p>
            <a:pPr>
              <a:defRPr/>
            </a:pPr>
            <a:r>
              <a:rPr lang="de-DE" altLang="zh-CN" dirty="0">
                <a:ea typeface="宋体" charset="0"/>
                <a:cs typeface="宋体" charset="0"/>
              </a:rPr>
              <a:t>Neuer Ansatz: </a:t>
            </a:r>
          </a:p>
          <a:p>
            <a:pPr marL="457200" lvl="1" indent="0">
              <a:buNone/>
              <a:defRPr/>
            </a:pPr>
            <a:r>
              <a:rPr lang="de-DE" altLang="zh-CN" dirty="0">
                <a:ea typeface="宋体" charset="0"/>
                <a:cs typeface="宋体" charset="0"/>
              </a:rPr>
              <a:t>Transformiere Anfrage, so dass Platzhalter am Ende der Anfrage auftreten</a:t>
            </a:r>
          </a:p>
          <a:p>
            <a:pPr marL="457200" lvl="1" indent="0">
              <a:buNone/>
              <a:defRPr/>
            </a:pPr>
            <a:r>
              <a:rPr lang="de-DE" altLang="zh-CN" dirty="0">
                <a:ea typeface="宋体" charset="0"/>
                <a:cs typeface="宋体" charset="0"/>
                <a:sym typeface="Wingdings"/>
              </a:rPr>
              <a:t></a:t>
            </a:r>
            <a:r>
              <a:rPr lang="de-DE" altLang="zh-CN" dirty="0">
                <a:ea typeface="宋体" charset="0"/>
                <a:cs typeface="宋体" charset="0"/>
              </a:rPr>
              <a:t> “</a:t>
            </a:r>
            <a:r>
              <a:rPr lang="de-DE" altLang="zh-CN" dirty="0" err="1">
                <a:ea typeface="宋体" charset="0"/>
                <a:cs typeface="宋体" charset="0"/>
              </a:rPr>
              <a:t>Permuterm</a:t>
            </a:r>
            <a:r>
              <a:rPr lang="de-DE" altLang="zh-CN" dirty="0">
                <a:ea typeface="宋体" charset="0"/>
                <a:cs typeface="宋体" charset="0"/>
              </a:rPr>
              <a:t>”-Index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88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519407"/>
      </p:ext>
    </p:extLst>
  </p:cSld>
  <p:clrMapOvr>
    <a:masterClrMapping/>
  </p:clrMapOvr>
  <p:transition spd="slow">
    <p:push dir="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Permuterm-Index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Für Term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hello</a:t>
            </a:r>
            <a:r>
              <a:rPr lang="de-DE" altLang="zh-CN" sz="2800" dirty="0">
                <a:ea typeface="宋体" charset="0"/>
                <a:cs typeface="宋体" charset="0"/>
              </a:rPr>
              <a:t> erstelle Indexeinträge:</a:t>
            </a:r>
          </a:p>
          <a:p>
            <a:pPr lvl="1">
              <a:defRPr/>
            </a:pPr>
            <a:r>
              <a:rPr lang="de-DE" altLang="zh-CN" b="1" dirty="0" err="1">
                <a:ea typeface="宋体" charset="0"/>
                <a:cs typeface="宋体" charset="0"/>
              </a:rPr>
              <a:t>hello</a:t>
            </a:r>
            <a:r>
              <a:rPr lang="de-DE" altLang="zh-CN" b="1" dirty="0">
                <a:ea typeface="宋体" charset="0"/>
                <a:cs typeface="宋体" charset="0"/>
              </a:rPr>
              <a:t>$, </a:t>
            </a:r>
            <a:r>
              <a:rPr lang="de-DE" altLang="zh-CN" b="1" dirty="0" err="1">
                <a:ea typeface="宋体" charset="0"/>
                <a:cs typeface="宋体" charset="0"/>
              </a:rPr>
              <a:t>ello$h</a:t>
            </a:r>
            <a:r>
              <a:rPr lang="de-DE" altLang="zh-CN" b="1" dirty="0">
                <a:ea typeface="宋体" charset="0"/>
                <a:cs typeface="宋体" charset="0"/>
              </a:rPr>
              <a:t>, </a:t>
            </a:r>
            <a:r>
              <a:rPr lang="de-DE" altLang="zh-CN" b="1" dirty="0" err="1">
                <a:ea typeface="宋体" charset="0"/>
                <a:cs typeface="宋体" charset="0"/>
              </a:rPr>
              <a:t>llo$he</a:t>
            </a:r>
            <a:r>
              <a:rPr lang="de-DE" altLang="zh-CN" b="1" dirty="0">
                <a:ea typeface="宋体" charset="0"/>
                <a:cs typeface="宋体" charset="0"/>
              </a:rPr>
              <a:t>, </a:t>
            </a:r>
            <a:r>
              <a:rPr lang="de-DE" altLang="zh-CN" b="1" dirty="0" err="1">
                <a:ea typeface="宋体" charset="0"/>
                <a:cs typeface="宋体" charset="0"/>
              </a:rPr>
              <a:t>lo$hel</a:t>
            </a:r>
            <a:r>
              <a:rPr lang="de-DE" altLang="zh-CN" b="1" dirty="0">
                <a:ea typeface="宋体" charset="0"/>
                <a:cs typeface="宋体" charset="0"/>
              </a:rPr>
              <a:t>, </a:t>
            </a:r>
            <a:r>
              <a:rPr lang="de-DE" altLang="zh-CN" b="1" dirty="0" err="1">
                <a:ea typeface="宋体" charset="0"/>
                <a:cs typeface="宋体" charset="0"/>
              </a:rPr>
              <a:t>o$hell</a:t>
            </a:r>
            <a:r>
              <a:rPr lang="de-DE" altLang="zh-CN" b="1" dirty="0">
                <a:ea typeface="宋体" charset="0"/>
                <a:cs typeface="宋体" charset="0"/>
              </a:rPr>
              <a:t>, $</a:t>
            </a:r>
            <a:r>
              <a:rPr lang="de-DE" altLang="zh-CN" b="1" dirty="0" err="1">
                <a:ea typeface="宋体" charset="0"/>
                <a:cs typeface="宋体" charset="0"/>
              </a:rPr>
              <a:t>hello</a:t>
            </a:r>
            <a:endParaRPr lang="de-DE" altLang="zh-CN" b="1" dirty="0">
              <a:ea typeface="宋体" charset="0"/>
              <a:cs typeface="宋体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de-DE" altLang="zh-CN" dirty="0">
                <a:ea typeface="宋体" charset="0"/>
                <a:cs typeface="宋体" charset="0"/>
              </a:rPr>
              <a:t>Wobei $ ein spezielles Symbol ist</a:t>
            </a:r>
          </a:p>
          <a:p>
            <a:pPr lvl="1">
              <a:buFont typeface="Wingdings" charset="0"/>
              <a:buNone/>
              <a:defRPr/>
            </a:pPr>
            <a:endParaRPr lang="de-DE" altLang="zh-CN" b="1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Behandlung von Anfragen:</a:t>
            </a:r>
          </a:p>
          <a:p>
            <a:pPr lvl="1">
              <a:defRPr/>
            </a:pPr>
            <a:r>
              <a:rPr lang="de-DE" altLang="zh-CN" b="1" dirty="0">
                <a:ea typeface="宋体" charset="0"/>
                <a:cs typeface="宋体" charset="0"/>
              </a:rPr>
              <a:t>X</a:t>
            </a:r>
            <a:r>
              <a:rPr lang="de-DE" altLang="zh-CN" dirty="0">
                <a:ea typeface="宋体" charset="0"/>
                <a:cs typeface="宋体" charset="0"/>
              </a:rPr>
              <a:t>  suche unter </a:t>
            </a:r>
            <a:r>
              <a:rPr lang="de-DE" altLang="zh-CN" b="1" dirty="0">
                <a:ea typeface="宋体" charset="0"/>
                <a:cs typeface="宋体" charset="0"/>
              </a:rPr>
              <a:t>X$		X*  </a:t>
            </a:r>
            <a:r>
              <a:rPr lang="de-DE" altLang="zh-CN" dirty="0">
                <a:ea typeface="宋体" charset="0"/>
                <a:cs typeface="宋体" charset="0"/>
              </a:rPr>
              <a:t>suche unter </a:t>
            </a:r>
            <a:r>
              <a:rPr lang="de-DE" altLang="zh-CN" b="1" dirty="0">
                <a:ea typeface="宋体" charset="0"/>
                <a:cs typeface="宋体" charset="0"/>
              </a:rPr>
              <a:t>$X*</a:t>
            </a:r>
          </a:p>
          <a:p>
            <a:pPr lvl="1">
              <a:defRPr/>
            </a:pPr>
            <a:r>
              <a:rPr lang="de-DE" altLang="zh-CN" b="1" dirty="0">
                <a:ea typeface="宋体" charset="0"/>
                <a:cs typeface="宋体" charset="0"/>
              </a:rPr>
              <a:t>*X </a:t>
            </a:r>
            <a:r>
              <a:rPr lang="de-DE" altLang="zh-CN" dirty="0">
                <a:ea typeface="宋体" charset="0"/>
                <a:cs typeface="宋体" charset="0"/>
              </a:rPr>
              <a:t>suche unter </a:t>
            </a:r>
            <a:r>
              <a:rPr lang="de-DE" altLang="zh-CN" b="1" dirty="0">
                <a:ea typeface="宋体" charset="0"/>
                <a:cs typeface="宋体" charset="0"/>
              </a:rPr>
              <a:t>X$*</a:t>
            </a:r>
            <a:r>
              <a:rPr lang="de-DE" altLang="zh-CN" dirty="0">
                <a:ea typeface="宋体" charset="0"/>
                <a:cs typeface="宋体" charset="0"/>
              </a:rPr>
              <a:t>		</a:t>
            </a:r>
            <a:r>
              <a:rPr lang="de-DE" altLang="zh-CN" b="1" dirty="0">
                <a:ea typeface="宋体" charset="0"/>
                <a:cs typeface="宋体" charset="0"/>
              </a:rPr>
              <a:t>*X*</a:t>
            </a:r>
            <a:r>
              <a:rPr lang="de-DE" altLang="zh-CN" dirty="0">
                <a:ea typeface="宋体" charset="0"/>
                <a:cs typeface="宋体" charset="0"/>
              </a:rPr>
              <a:t> suche unter </a:t>
            </a:r>
            <a:r>
              <a:rPr lang="de-DE" altLang="zh-CN" b="1" dirty="0">
                <a:ea typeface="宋体" charset="0"/>
                <a:cs typeface="宋体" charset="0"/>
              </a:rPr>
              <a:t>X*</a:t>
            </a:r>
          </a:p>
          <a:p>
            <a:pPr lvl="1">
              <a:defRPr/>
            </a:pPr>
            <a:r>
              <a:rPr lang="de-DE" altLang="zh-CN" b="1" dirty="0">
                <a:ea typeface="宋体" charset="0"/>
                <a:cs typeface="宋体" charset="0"/>
              </a:rPr>
              <a:t>X*Y</a:t>
            </a:r>
            <a:r>
              <a:rPr lang="de-DE" altLang="zh-CN" dirty="0">
                <a:ea typeface="宋体" charset="0"/>
                <a:cs typeface="宋体" charset="0"/>
              </a:rPr>
              <a:t> suche unter </a:t>
            </a:r>
            <a:r>
              <a:rPr lang="de-DE" altLang="zh-CN" b="1" dirty="0">
                <a:ea typeface="宋体" charset="0"/>
                <a:cs typeface="宋体" charset="0"/>
              </a:rPr>
              <a:t>Y$X*</a:t>
            </a:r>
            <a:r>
              <a:rPr lang="de-DE" altLang="zh-CN" dirty="0">
                <a:ea typeface="宋体" charset="0"/>
                <a:cs typeface="宋体" charset="0"/>
              </a:rPr>
              <a:t>		</a:t>
            </a:r>
            <a:br>
              <a:rPr lang="de-DE" altLang="zh-CN" dirty="0">
                <a:ea typeface="宋体" charset="0"/>
                <a:cs typeface="宋体" charset="0"/>
              </a:rPr>
            </a:br>
            <a:endParaRPr lang="de-DE" altLang="zh-CN" dirty="0">
              <a:ea typeface="宋体" charset="0"/>
              <a:cs typeface="宋体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69120" y="4869160"/>
            <a:ext cx="2082800" cy="1414463"/>
            <a:chOff x="2004" y="3072"/>
            <a:chExt cx="1312" cy="891"/>
          </a:xfrm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2004" y="3381"/>
              <a:ext cx="1312" cy="5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altLang="zh-CN">
                  <a:latin typeface="+mn-lt"/>
                  <a:cs typeface="宋体" charset="0"/>
                </a:rPr>
                <a:t>Anfrage = </a:t>
              </a:r>
              <a:r>
                <a:rPr lang="de-DE" altLang="zh-CN" b="1">
                  <a:latin typeface="+mn-lt"/>
                  <a:cs typeface="宋体" charset="0"/>
                </a:rPr>
                <a:t>hel*o</a:t>
              </a:r>
            </a:p>
            <a:p>
              <a:pPr algn="ctr"/>
              <a:r>
                <a:rPr lang="de-DE" altLang="zh-CN" b="1">
                  <a:latin typeface="+mn-lt"/>
                  <a:cs typeface="宋体" charset="0"/>
                </a:rPr>
                <a:t>X=hel, Y=o</a:t>
              </a:r>
            </a:p>
            <a:p>
              <a:pPr algn="ctr"/>
              <a:r>
                <a:rPr lang="de-DE" altLang="zh-CN">
                  <a:latin typeface="+mn-lt"/>
                  <a:cs typeface="宋体" charset="0"/>
                </a:rPr>
                <a:t>Suche unter </a:t>
              </a:r>
              <a:r>
                <a:rPr lang="de-DE" altLang="zh-CN" b="1">
                  <a:latin typeface="+mn-lt"/>
                  <a:cs typeface="宋体" charset="0"/>
                </a:rPr>
                <a:t>o$hel*</a:t>
              </a:r>
              <a:endParaRPr lang="de-DE" altLang="zh-CN">
                <a:latin typeface="+mn-lt"/>
                <a:cs typeface="宋体" charset="0"/>
              </a:endParaRPr>
            </a:p>
          </p:txBody>
        </p:sp>
        <p:sp>
          <p:nvSpPr>
            <p:cNvPr id="45061" name="AutoShape 5"/>
            <p:cNvSpPr>
              <a:spLocks noChangeArrowheads="1"/>
            </p:cNvSpPr>
            <p:nvPr/>
          </p:nvSpPr>
          <p:spPr bwMode="auto">
            <a:xfrm>
              <a:off x="2256" y="3072"/>
              <a:ext cx="336" cy="32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89</a:t>
            </a:fld>
            <a:endParaRPr lang="en-US" sz="1400" i="0" dirty="0"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139952" y="6237312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Herbert Marvin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Ohlman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100" b="1" dirty="0">
                <a:solidFill>
                  <a:srgbClr val="FF0000"/>
                </a:solidFill>
                <a:latin typeface="+mn-lt"/>
              </a:rPr>
              <a:t>1957</a:t>
            </a:r>
          </a:p>
          <a:p>
            <a:r>
              <a:rPr lang="de-DE" sz="1100" dirty="0">
                <a:solidFill>
                  <a:srgbClr val="0000FF"/>
                </a:solidFill>
              </a:rPr>
              <a:t>Hans Peter </a:t>
            </a:r>
            <a:r>
              <a:rPr lang="de-DE" sz="1100" dirty="0" err="1">
                <a:solidFill>
                  <a:srgbClr val="0000FF"/>
                </a:solidFill>
              </a:rPr>
              <a:t>Luhn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b="1" dirty="0">
                <a:solidFill>
                  <a:srgbClr val="FF0000"/>
                </a:solidFill>
              </a:rPr>
              <a:t>1960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9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/>
              <a:t>Hülloperator</a:t>
            </a:r>
            <a:r>
              <a:rPr lang="en-US" dirty="0"/>
              <a:t> //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//author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/>
              <a:t>: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Serge </a:t>
            </a:r>
            <a:r>
              <a:rPr lang="en-US" sz="2400" dirty="0" err="1"/>
              <a:t>Abiteboul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               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Victor </a:t>
            </a:r>
            <a:r>
              <a:rPr lang="en-US" sz="2400" dirty="0" err="1"/>
              <a:t>Vianu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Jeffrey D. Ullman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/bib//first-name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/>
              <a:t>: 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88E86-1F65-B342-A9E5-EF5A037BBF46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br>
              <a:rPr lang="de-DE" sz="280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>
                <a:solidFill>
                  <a:schemeClr val="bg1"/>
                </a:solidFill>
                <a:latin typeface="Chalkduster"/>
              </a:rPr>
              <a:t>Wie behandeln wir X*Y*Z?</a:t>
            </a:r>
          </a:p>
          <a:p>
            <a:pPr marL="0" indent="0" eaLnBrk="1" hangingPunct="1">
              <a:buNone/>
              <a:defRPr/>
            </a:pPr>
            <a:br>
              <a:rPr lang="de-DE" sz="2400">
                <a:solidFill>
                  <a:schemeClr val="bg1"/>
                </a:solidFill>
                <a:latin typeface="Chalkduster"/>
              </a:rPr>
            </a:br>
            <a:endParaRPr lang="de-DE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93372"/>
      </p:ext>
    </p:extLst>
  </p:cSld>
  <p:clrMapOvr>
    <a:masterClrMapping/>
  </p:clrMapOvr>
  <p:transition spd="slow">
    <p:push dir="u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Permuterm-Anfrageverarbeitung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Rotiere Anfrageplatzhalter nach rechts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Verwende B-Baum-Zugriff wie bekannt</a:t>
            </a:r>
          </a:p>
          <a:p>
            <a:pPr>
              <a:defRPr/>
            </a:pPr>
            <a:r>
              <a:rPr lang="de-DE" altLang="zh-CN" sz="2800" dirty="0" err="1">
                <a:ea typeface="宋体" charset="0"/>
                <a:cs typeface="宋体" charset="0"/>
              </a:rPr>
              <a:t>Permuterm</a:t>
            </a:r>
            <a:r>
              <a:rPr lang="de-DE" altLang="zh-CN" sz="2800" dirty="0">
                <a:ea typeface="宋体" charset="0"/>
                <a:cs typeface="宋体" charset="0"/>
              </a:rPr>
              <a:t>-Problem: </a:t>
            </a:r>
            <a:r>
              <a:rPr lang="de-DE" altLang="zh-CN" sz="2800" dirty="0">
                <a:ea typeface="ＭＳ Ｐゴシック" charset="0"/>
                <a:cs typeface="Times New Roman" charset="0"/>
              </a:rPr>
              <a:t>≈</a:t>
            </a:r>
            <a:r>
              <a:rPr lang="de-DE" altLang="zh-CN" sz="2800" dirty="0">
                <a:ea typeface="宋体" charset="0"/>
                <a:cs typeface="宋体" charset="0"/>
              </a:rPr>
              <a:t> </a:t>
            </a:r>
            <a:r>
              <a:rPr lang="de-DE" altLang="zh-CN" sz="2800">
                <a:ea typeface="宋体" charset="0"/>
                <a:cs typeface="宋体" charset="0"/>
              </a:rPr>
              <a:t>Vervierfachung der </a:t>
            </a:r>
            <a:r>
              <a:rPr lang="de-DE" altLang="zh-CN" sz="2800" dirty="0">
                <a:ea typeface="宋体" charset="0"/>
                <a:cs typeface="宋体" charset="0"/>
              </a:rPr>
              <a:t>zu speichernden Daten im “Lexikon”</a:t>
            </a:r>
          </a:p>
        </p:txBody>
      </p:sp>
      <p:sp>
        <p:nvSpPr>
          <p:cNvPr id="46083" name="AutoShape 1028"/>
          <p:cNvSpPr>
            <a:spLocks noChangeArrowheads="1"/>
          </p:cNvSpPr>
          <p:nvPr/>
        </p:nvSpPr>
        <p:spPr bwMode="auto">
          <a:xfrm>
            <a:off x="3396515" y="3590608"/>
            <a:ext cx="3874980" cy="551498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zh-CN" dirty="0">
                <a:latin typeface="+mn-lt"/>
                <a:cs typeface="宋体" charset="0"/>
              </a:rPr>
              <a:t>Empirisches Resultat für das Englische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91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636456"/>
      </p:ext>
    </p:extLst>
  </p:cSld>
  <p:clrMapOvr>
    <a:masterClrMapping/>
  </p:clrMapOvr>
  <p:transition spd="slow">
    <p:push dir="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Bigramm-Indexe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Bestimme alle </a:t>
            </a:r>
            <a:r>
              <a:rPr lang="de-DE" altLang="zh-CN" sz="2800" dirty="0" err="1">
                <a:ea typeface="宋体" charset="0"/>
                <a:cs typeface="宋体" charset="0"/>
              </a:rPr>
              <a:t>n</a:t>
            </a:r>
            <a:r>
              <a:rPr lang="de-DE" altLang="zh-CN" sz="2800" dirty="0">
                <a:ea typeface="宋体" charset="0"/>
                <a:cs typeface="宋体" charset="0"/>
              </a:rPr>
              <a:t>-Gramme (Sequenz von </a:t>
            </a:r>
            <a:r>
              <a:rPr lang="de-DE" altLang="zh-CN" sz="2800" dirty="0" err="1">
                <a:ea typeface="宋体" charset="0"/>
                <a:cs typeface="宋体" charset="0"/>
              </a:rPr>
              <a:t>n</a:t>
            </a:r>
            <a:r>
              <a:rPr lang="de-DE" altLang="zh-CN" sz="2800" dirty="0">
                <a:ea typeface="宋体" charset="0"/>
                <a:cs typeface="宋体" charset="0"/>
              </a:rPr>
              <a:t> Zeichen), die in den Termen vorkommen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Beispieltext “</a:t>
            </a:r>
            <a:r>
              <a:rPr lang="de-DE" altLang="zh-CN" sz="2800" b="1" dirty="0">
                <a:ea typeface="宋体" charset="0"/>
                <a:cs typeface="宋体" charset="0"/>
              </a:rPr>
              <a:t>April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is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the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cruelest</a:t>
            </a:r>
            <a:r>
              <a:rPr lang="de-DE" altLang="zh-CN" sz="2800" b="1" dirty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>
                <a:ea typeface="宋体" charset="0"/>
                <a:cs typeface="宋体" charset="0"/>
              </a:rPr>
              <a:t>month</a:t>
            </a:r>
            <a:r>
              <a:rPr lang="de-DE" altLang="zh-CN" sz="2800" dirty="0">
                <a:ea typeface="宋体" charset="0"/>
                <a:cs typeface="宋体" charset="0"/>
              </a:rPr>
              <a:t>” </a:t>
            </a:r>
            <a:br>
              <a:rPr lang="de-DE" altLang="zh-CN" sz="2800" dirty="0">
                <a:ea typeface="宋体" charset="0"/>
                <a:cs typeface="宋体" charset="0"/>
              </a:rPr>
            </a:br>
            <a:r>
              <a:rPr lang="de-DE" altLang="zh-CN" sz="2800" dirty="0">
                <a:ea typeface="宋体" charset="0"/>
                <a:cs typeface="宋体" charset="0"/>
              </a:rPr>
              <a:t>Wir erhalten folgende 2-Gramme (</a:t>
            </a:r>
            <a:r>
              <a:rPr lang="de-DE" altLang="zh-CN" sz="2800" dirty="0" err="1">
                <a:ea typeface="宋体" charset="0"/>
                <a:cs typeface="宋体" charset="0"/>
              </a:rPr>
              <a:t>Bigramme</a:t>
            </a:r>
            <a:r>
              <a:rPr lang="de-DE" altLang="zh-CN" sz="2800" dirty="0">
                <a:ea typeface="宋体" charset="0"/>
                <a:cs typeface="宋体" charset="0"/>
              </a:rPr>
              <a:t>)</a:t>
            </a:r>
          </a:p>
          <a:p>
            <a:pPr lvl="2">
              <a:defRPr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>
              <a:defRPr/>
            </a:pPr>
            <a:endParaRPr lang="de-DE" altLang="zh-CN" sz="2800" dirty="0">
              <a:ea typeface="宋体" charset="0"/>
              <a:cs typeface="宋体" charset="0"/>
            </a:endParaRPr>
          </a:p>
          <a:p>
            <a:pPr lvl="2">
              <a:defRPr/>
            </a:pPr>
            <a:endParaRPr lang="de-DE" altLang="zh-CN" sz="2000" dirty="0">
              <a:ea typeface="宋体" charset="0"/>
              <a:cs typeface="宋体" charset="0"/>
            </a:endParaRPr>
          </a:p>
          <a:p>
            <a:pPr lvl="1">
              <a:defRPr/>
            </a:pPr>
            <a:r>
              <a:rPr lang="de-DE" altLang="zh-CN" dirty="0">
                <a:ea typeface="宋体" charset="0"/>
                <a:cs typeface="宋体" charset="0"/>
              </a:rPr>
              <a:t>$ ist ein besonderes Abgrenzungssymbol</a:t>
            </a:r>
          </a:p>
          <a:p>
            <a:pPr>
              <a:defRPr/>
            </a:pPr>
            <a:r>
              <a:rPr lang="de-DE" altLang="zh-CN" sz="2800" dirty="0">
                <a:ea typeface="宋体" charset="0"/>
                <a:cs typeface="宋体" charset="0"/>
              </a:rPr>
              <a:t>Aufbau eines invertierten Index für </a:t>
            </a:r>
            <a:r>
              <a:rPr lang="de-DE" altLang="zh-CN" sz="2800" dirty="0" err="1">
                <a:ea typeface="宋体" charset="0"/>
                <a:cs typeface="宋体" charset="0"/>
              </a:rPr>
              <a:t>Bigramme</a:t>
            </a:r>
            <a:r>
              <a:rPr lang="de-DE" altLang="zh-CN" sz="2800" dirty="0">
                <a:ea typeface="宋体" charset="0"/>
                <a:cs typeface="宋体" charset="0"/>
              </a:rPr>
              <a:t> auf Verzeichnisterme, in </a:t>
            </a:r>
            <a:r>
              <a:rPr lang="de-DE" altLang="zh-CN" sz="2800">
                <a:ea typeface="宋体" charset="0"/>
                <a:cs typeface="宋体" charset="0"/>
              </a:rPr>
              <a:t>denen das </a:t>
            </a:r>
            <a:r>
              <a:rPr lang="de-DE" altLang="zh-CN" sz="2800" dirty="0" err="1">
                <a:ea typeface="宋体" charset="0"/>
                <a:cs typeface="宋体" charset="0"/>
              </a:rPr>
              <a:t>Bigramm</a:t>
            </a:r>
            <a:r>
              <a:rPr lang="de-DE" altLang="zh-CN" sz="2800" dirty="0">
                <a:ea typeface="宋体" charset="0"/>
                <a:cs typeface="宋体" charset="0"/>
              </a:rPr>
              <a:t> vorkommt</a:t>
            </a:r>
            <a:endParaRPr lang="de-DE" altLang="zh-CN" sz="2800" u="sng" dirty="0">
              <a:ea typeface="宋体" charset="0"/>
              <a:cs typeface="宋体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043608" y="3326755"/>
            <a:ext cx="5339923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>
                <a:latin typeface="+mn-lt"/>
                <a:cs typeface="宋体" charset="0"/>
              </a:rPr>
              <a:t>$</a:t>
            </a:r>
            <a:r>
              <a:rPr lang="en-US" altLang="zh-CN" dirty="0" err="1">
                <a:latin typeface="+mn-lt"/>
                <a:cs typeface="宋体" charset="0"/>
              </a:rPr>
              <a:t>a,ap,pr,ri,il,l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i,is,s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t,th,he,e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c,cr,ru</a:t>
            </a:r>
            <a:r>
              <a:rPr lang="en-US" altLang="zh-CN" dirty="0">
                <a:latin typeface="+mn-lt"/>
                <a:cs typeface="宋体" charset="0"/>
              </a:rPr>
              <a:t>,</a:t>
            </a:r>
          </a:p>
          <a:p>
            <a:pPr eaLnBrk="1" hangingPunct="1"/>
            <a:r>
              <a:rPr lang="en-US" altLang="zh-CN" dirty="0" err="1">
                <a:latin typeface="+mn-lt"/>
                <a:cs typeface="宋体" charset="0"/>
              </a:rPr>
              <a:t>ue,el,le,es,st,t</a:t>
            </a:r>
            <a:r>
              <a:rPr lang="en-US" altLang="zh-CN" dirty="0">
                <a:latin typeface="+mn-lt"/>
                <a:cs typeface="宋体" charset="0"/>
              </a:rPr>
              <a:t>$, $</a:t>
            </a:r>
            <a:r>
              <a:rPr lang="en-US" altLang="zh-CN" dirty="0" err="1">
                <a:latin typeface="+mn-lt"/>
                <a:cs typeface="宋体" charset="0"/>
              </a:rPr>
              <a:t>m,mo,on,nt,h</a:t>
            </a:r>
            <a:r>
              <a:rPr lang="en-US" altLang="zh-CN" dirty="0">
                <a:latin typeface="+mn-lt"/>
                <a:cs typeface="宋体" charset="0"/>
              </a:rPr>
              <a:t>$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92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8468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Beispiel: Bigramm-Index</a:t>
            </a: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239838" y="3657600"/>
            <a:ext cx="63350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mo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239838" y="4191000"/>
            <a:ext cx="54373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on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297238" y="3657600"/>
            <a:ext cx="11498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among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1239838" y="3038475"/>
            <a:ext cx="62017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$m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282950" y="3038475"/>
            <a:ext cx="91563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mace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3282950" y="4257675"/>
            <a:ext cx="11498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among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4876800" y="3657600"/>
            <a:ext cx="141577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amortize</a:t>
            </a:r>
          </a:p>
        </p:txBody>
      </p:sp>
      <p:cxnSp>
        <p:nvCxnSpPr>
          <p:cNvPr id="48140" name="AutoShape 13"/>
          <p:cNvCxnSpPr>
            <a:cxnSpLocks noChangeShapeType="1"/>
            <a:stCxn id="48134" idx="3"/>
            <a:endCxn id="48139" idx="1"/>
          </p:cNvCxnSpPr>
          <p:nvPr/>
        </p:nvCxnSpPr>
        <p:spPr bwMode="auto">
          <a:xfrm>
            <a:off x="4447091" y="3888433"/>
            <a:ext cx="42970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4706938" y="3038475"/>
            <a:ext cx="132600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madden</a:t>
            </a:r>
          </a:p>
        </p:txBody>
      </p:sp>
      <p:cxnSp>
        <p:nvCxnSpPr>
          <p:cNvPr id="48142" name="AutoShape 15"/>
          <p:cNvCxnSpPr>
            <a:cxnSpLocks noChangeShapeType="1"/>
            <a:stCxn id="48137" idx="3"/>
            <a:endCxn id="48141" idx="1"/>
          </p:cNvCxnSpPr>
          <p:nvPr/>
        </p:nvCxnSpPr>
        <p:spPr bwMode="auto">
          <a:xfrm>
            <a:off x="4198585" y="3269308"/>
            <a:ext cx="50835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6096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>
            <a:off x="64008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6237312" y="4495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4883150" y="4257675"/>
            <a:ext cx="12105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dirty="0">
                <a:latin typeface="+mn-lt"/>
                <a:cs typeface="宋体" charset="0"/>
              </a:rPr>
              <a:t>sponge</a:t>
            </a:r>
          </a:p>
        </p:txBody>
      </p:sp>
      <p:cxnSp>
        <p:nvCxnSpPr>
          <p:cNvPr id="48147" name="AutoShape 20"/>
          <p:cNvCxnSpPr>
            <a:cxnSpLocks noChangeShapeType="1"/>
            <a:stCxn id="48138" idx="3"/>
            <a:endCxn id="48146" idx="1"/>
          </p:cNvCxnSpPr>
          <p:nvPr/>
        </p:nvCxnSpPr>
        <p:spPr bwMode="auto">
          <a:xfrm>
            <a:off x="4432803" y="4488508"/>
            <a:ext cx="4503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93</a:t>
            </a:fld>
            <a:endParaRPr lang="en-US" sz="1400" i="0" dirty="0">
              <a:latin typeface="+mn-lt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2051720" y="3212976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>
            <a:off x="2051720" y="3746376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2051720" y="4279777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9473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latin typeface="+mn-lt"/>
                <a:ea typeface="宋体" charset="0"/>
                <a:cs typeface="宋体" charset="0"/>
              </a:rPr>
              <a:t>Verarbeitung von n-Gramm-Platzhaltern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Anfrage </a:t>
            </a:r>
            <a:r>
              <a:rPr lang="de-DE" altLang="zh-CN" sz="2400" b="1" dirty="0" err="1">
                <a:ea typeface="宋体" charset="0"/>
                <a:cs typeface="宋体" charset="0"/>
              </a:rPr>
              <a:t>mon</a:t>
            </a:r>
            <a:r>
              <a:rPr lang="de-DE" altLang="zh-CN" sz="2400" b="1" dirty="0">
                <a:ea typeface="宋体" charset="0"/>
                <a:cs typeface="宋体" charset="0"/>
              </a:rPr>
              <a:t>*</a:t>
            </a:r>
            <a:r>
              <a:rPr lang="de-DE" altLang="zh-CN" sz="2400" dirty="0">
                <a:ea typeface="宋体" charset="0"/>
                <a:cs typeface="宋体" charset="0"/>
              </a:rPr>
              <a:t> kann als</a:t>
            </a:r>
          </a:p>
          <a:p>
            <a:pPr lvl="1">
              <a:defRPr/>
            </a:pPr>
            <a:r>
              <a:rPr lang="de-DE" altLang="zh-CN" sz="2000" b="1" dirty="0">
                <a:ea typeface="宋体" charset="0"/>
                <a:cs typeface="宋体" charset="0"/>
              </a:rPr>
              <a:t>$m </a:t>
            </a:r>
            <a:r>
              <a:rPr lang="de-DE" altLang="zh-CN" sz="2000" dirty="0">
                <a:ea typeface="宋体" charset="0"/>
                <a:cs typeface="宋体" charset="0"/>
              </a:rPr>
              <a:t>AND</a:t>
            </a:r>
            <a:r>
              <a:rPr lang="de-DE" altLang="zh-CN" sz="2000" b="1" dirty="0">
                <a:ea typeface="宋体" charset="0"/>
                <a:cs typeface="宋体" charset="0"/>
              </a:rPr>
              <a:t> </a:t>
            </a:r>
            <a:r>
              <a:rPr lang="de-DE" altLang="zh-CN" sz="2000" b="1" dirty="0" err="1">
                <a:ea typeface="宋体" charset="0"/>
                <a:cs typeface="宋体" charset="0"/>
              </a:rPr>
              <a:t>mo</a:t>
            </a:r>
            <a:r>
              <a:rPr lang="de-DE" altLang="zh-CN" sz="2000" b="1" dirty="0">
                <a:ea typeface="宋体" charset="0"/>
                <a:cs typeface="宋体" charset="0"/>
              </a:rPr>
              <a:t> </a:t>
            </a:r>
            <a:r>
              <a:rPr lang="de-DE" altLang="zh-CN" sz="2000" dirty="0">
                <a:ea typeface="宋体" charset="0"/>
                <a:cs typeface="宋体" charset="0"/>
              </a:rPr>
              <a:t>AND</a:t>
            </a:r>
            <a:r>
              <a:rPr lang="de-DE" altLang="zh-CN" sz="2000" b="1" dirty="0">
                <a:ea typeface="宋体" charset="0"/>
                <a:cs typeface="宋体" charset="0"/>
              </a:rPr>
              <a:t> on</a:t>
            </a:r>
            <a:r>
              <a:rPr lang="de-DE" altLang="zh-CN" sz="2000" dirty="0">
                <a:ea typeface="宋体" charset="0"/>
                <a:cs typeface="宋体" charset="0"/>
              </a:rPr>
              <a:t> formuliert werden</a:t>
            </a:r>
            <a:endParaRPr lang="de-DE" altLang="zh-CN" sz="2000" b="1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Schnell und speichereffizient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Hole Terme und gleiche die UND-Version der Platzhalteranfrage ab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Leider kriegen wir z.B. auch </a:t>
            </a:r>
            <a:r>
              <a:rPr lang="de-DE" altLang="zh-CN" sz="2400" b="1" dirty="0" err="1">
                <a:ea typeface="宋体" charset="0"/>
                <a:cs typeface="宋体" charset="0"/>
              </a:rPr>
              <a:t>moon</a:t>
            </a:r>
            <a:r>
              <a:rPr lang="de-DE" altLang="zh-CN" sz="2400" dirty="0">
                <a:ea typeface="宋体" charset="0"/>
                <a:cs typeface="宋体" charset="0"/>
              </a:rPr>
              <a:t> zu fassen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Nachverarbeitung notwendig</a:t>
            </a: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Überlebende Terme führen dann über den Term-Dokument-Index zum Dokument (und ggf. zur Position darin zur Hervorhebung)</a:t>
            </a:r>
          </a:p>
          <a:p>
            <a:pPr>
              <a:defRPr/>
            </a:pPr>
            <a:endParaRPr lang="de-DE" altLang="zh-CN" sz="2400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400" dirty="0">
                <a:ea typeface="宋体" charset="0"/>
                <a:cs typeface="宋体" charset="0"/>
              </a:rPr>
              <a:t>Suche nach ungefähr passenden Texten? Plagiate?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94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1444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BLAST: Basic Local Alignment Search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Annahme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 Falls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Sequenzen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Übereinstimmung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großer</a:t>
            </a:r>
            <a:r>
              <a:rPr lang="en-US" dirty="0"/>
              <a:t> </a:t>
            </a:r>
            <a:r>
              <a:rPr lang="en-US" dirty="0" err="1"/>
              <a:t>Wahrscheinlichkeit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>
                <a:solidFill>
                  <a:srgbClr val="081BFF"/>
                </a:solidFill>
              </a:rPr>
              <a:t>Teilzeichenkette</a:t>
            </a:r>
            <a:r>
              <a:rPr lang="en-US" dirty="0">
                <a:solidFill>
                  <a:srgbClr val="081BFF"/>
                </a:solidFill>
              </a:rPr>
              <a:t>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identisch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Seed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52" y="2967578"/>
            <a:ext cx="6211292" cy="2991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800" y="617474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C09FF"/>
                </a:solidFill>
              </a:rPr>
              <a:t>Altschul</a:t>
            </a:r>
            <a:r>
              <a:rPr lang="en-US" sz="1200" dirty="0">
                <a:solidFill>
                  <a:srgbClr val="1C09FF"/>
                </a:solidFill>
              </a:rPr>
              <a:t>, Gish, Miller, Myers, </a:t>
            </a:r>
            <a:r>
              <a:rPr lang="en-US" sz="1200" dirty="0" err="1">
                <a:solidFill>
                  <a:srgbClr val="1C09FF"/>
                </a:solidFill>
              </a:rPr>
              <a:t>Lipman</a:t>
            </a:r>
            <a:r>
              <a:rPr lang="en-US" sz="1200" dirty="0">
                <a:solidFill>
                  <a:srgbClr val="1C09FF"/>
                </a:solidFill>
              </a:rPr>
              <a:t>: „Basic Local Alignment Search Tool“, J </a:t>
            </a:r>
            <a:r>
              <a:rPr lang="en-US" sz="1200" dirty="0" err="1">
                <a:solidFill>
                  <a:srgbClr val="1C09FF"/>
                </a:solidFill>
              </a:rPr>
              <a:t>Mol</a:t>
            </a:r>
            <a:r>
              <a:rPr lang="en-US" sz="1200" dirty="0">
                <a:solidFill>
                  <a:srgbClr val="1C09FF"/>
                </a:solidFill>
              </a:rPr>
              <a:t> Bio, </a:t>
            </a:r>
            <a:r>
              <a:rPr lang="en-US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2931426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BLAST-Algorithmus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Gegeben sei eine Anfragesequenz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und eine Sequenzdatenbank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D={d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Berechne Teilsequenzen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der Länge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400" dirty="0"/>
              <a:t> </a:t>
            </a:r>
          </a:p>
          <a:p>
            <a:pPr marL="857250" lvl="1" indent="-457200"/>
            <a:r>
              <a:rPr lang="de-DE" sz="2200" dirty="0"/>
              <a:t>Auch Q-Gramme genannt (</a:t>
            </a:r>
            <a:r>
              <a:rPr lang="de-DE" sz="2200" dirty="0" err="1"/>
              <a:t>wieviele</a:t>
            </a:r>
            <a:r>
              <a:rPr lang="de-DE" sz="2200" dirty="0"/>
              <a:t>?)</a:t>
            </a:r>
          </a:p>
          <a:p>
            <a:pPr marL="857250" lvl="1" indent="-457200"/>
            <a:r>
              <a:rPr lang="de-DE" sz="2200" dirty="0"/>
              <a:t>Füge evtl. Q-Gramme mit Änderungen hinzu, um die Anzahl der Passungen zu erhöhen (mit geringerer Bewertung)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Finde alle approximativen Vorkommen aller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in allen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sz="2400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000" dirty="0"/>
              <a:t>Lückenfreie Ausrichtung (initiale Treffer) mit Bewertung</a:t>
            </a:r>
            <a:endParaRPr lang="de-DE" sz="2000" baseline="-250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Erweitere </a:t>
            </a:r>
            <a:r>
              <a:rPr lang="de-DE" sz="2400" dirty="0" err="1"/>
              <a:t>Seeds</a:t>
            </a:r>
            <a:r>
              <a:rPr lang="de-DE" sz="2400" dirty="0"/>
              <a:t> nach links und rechts 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de-DE" sz="2400" dirty="0"/>
              <a:t> und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dj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1"/>
            <a:r>
              <a:rPr lang="de-DE" sz="1800" dirty="0"/>
              <a:t>Dynamische Programmierung</a:t>
            </a:r>
          </a:p>
          <a:p>
            <a:pPr marL="685800" lvl="1"/>
            <a:r>
              <a:rPr lang="de-DE" sz="1800" dirty="0"/>
              <a:t>Ergänzung des Bewertungsmaßes der initialen Treffer</a:t>
            </a:r>
          </a:p>
          <a:p>
            <a:pPr marL="685800" lvl="1"/>
            <a:r>
              <a:rPr lang="de-DE" sz="1800" dirty="0"/>
              <a:t>Schwellwert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596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5" y="1196975"/>
            <a:ext cx="793681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97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1979712" y="1412776"/>
            <a:ext cx="2808312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86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Eigenschaften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Finden von initialen Treffern aufwendig</a:t>
            </a:r>
          </a:p>
          <a:p>
            <a:pPr lvl="1"/>
            <a:r>
              <a:rPr lang="de-DE" sz="2000" dirty="0"/>
              <a:t>Vorberechnung der Q-Gramme  aller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pPr lvl="1"/>
            <a:r>
              <a:rPr lang="de-DE" sz="2000" dirty="0"/>
              <a:t>Aufbau des invertierten Index</a:t>
            </a:r>
          </a:p>
          <a:p>
            <a:pPr lvl="1"/>
            <a:r>
              <a:rPr lang="de-DE" sz="2000" dirty="0"/>
              <a:t>Gegeben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, berechne alle Q-Gramme </a:t>
            </a:r>
            <a:br>
              <a:rPr lang="de-DE" sz="2000" dirty="0"/>
            </a:br>
            <a:r>
              <a:rPr lang="de-DE" sz="2000" dirty="0"/>
              <a:t>(evtl. mit Editieroperationen, falls initiale Treffermenge zu klein)</a:t>
            </a:r>
          </a:p>
          <a:p>
            <a:endParaRPr lang="de-DE" sz="2400" dirty="0"/>
          </a:p>
          <a:p>
            <a:r>
              <a:rPr lang="de-DE" sz="2400" dirty="0"/>
              <a:t>Geeignet zur Tippfehlerkorrektur </a:t>
            </a:r>
            <a:br>
              <a:rPr lang="de-DE" sz="2400" dirty="0"/>
            </a:br>
            <a:r>
              <a:rPr lang="de-DE" sz="2400" dirty="0"/>
              <a:t>für Zugriff auf Volltextindex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665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252164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dirty="0"/>
              <a:t>Zusammenfassung</a:t>
            </a:r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XPath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4834" name="Gruppieren 33"/>
          <p:cNvGrpSpPr>
            <a:grpSpLocks/>
          </p:cNvGrpSpPr>
          <p:nvPr/>
        </p:nvGrpSpPr>
        <p:grpSpPr bwMode="auto">
          <a:xfrm>
            <a:off x="5953128" y="2781300"/>
            <a:ext cx="2571717" cy="2185988"/>
            <a:chOff x="5953125" y="2781566"/>
            <a:chExt cx="2571811" cy="2186459"/>
          </a:xfrm>
        </p:grpSpPr>
        <p:cxnSp>
          <p:nvCxnSpPr>
            <p:cNvPr id="34836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7" name="Rechteck 11"/>
            <p:cNvSpPr>
              <a:spLocks noChangeArrowheads="1"/>
            </p:cNvSpPr>
            <p:nvPr/>
          </p:nvSpPr>
          <p:spPr bwMode="gray">
            <a:xfrm>
              <a:off x="6084204" y="2781566"/>
              <a:ext cx="2440732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r>
                <a:rPr lang="de-DE" sz="2000"/>
                <a:t>Volltextindizierung</a:t>
              </a:r>
              <a:endParaRPr lang="de-DE" sz="2000" dirty="0"/>
            </a:p>
          </p:txBody>
        </p:sp>
        <p:pic>
          <p:nvPicPr>
            <p:cNvPr id="34838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19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4965</Words>
  <Application>Microsoft Macintosh PowerPoint</Application>
  <PresentationFormat>On-screen Show (4:3)</PresentationFormat>
  <Paragraphs>1246</Paragraphs>
  <Slides>99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99</vt:i4>
      </vt:variant>
    </vt:vector>
  </HeadingPairs>
  <TitlesOfParts>
    <vt:vector size="122" baseType="lpstr">
      <vt:lpstr>ＭＳ Ｐゴシック</vt:lpstr>
      <vt:lpstr>宋体</vt:lpstr>
      <vt:lpstr>宋体</vt:lpstr>
      <vt:lpstr>Arial</vt:lpstr>
      <vt:lpstr>Calibri</vt:lpstr>
      <vt:lpstr>Chalkduster</vt:lpstr>
      <vt:lpstr>CMMI9</vt:lpstr>
      <vt:lpstr>CMR6</vt:lpstr>
      <vt:lpstr>Courier New</vt:lpstr>
      <vt:lpstr>Lucida Grande</vt:lpstr>
      <vt:lpstr>Monotype Sorts</vt:lpstr>
      <vt:lpstr>Myriad Pro</vt:lpstr>
      <vt:lpstr>Symbol</vt:lpstr>
      <vt:lpstr>Times</vt:lpstr>
      <vt:lpstr>Times New Roman</vt:lpstr>
      <vt:lpstr>Wingdings</vt:lpstr>
      <vt:lpstr>WP MathA</vt:lpstr>
      <vt:lpstr>7_Standarddesign</vt:lpstr>
      <vt:lpstr>Dokument</vt:lpstr>
      <vt:lpstr>Document</vt:lpstr>
      <vt:lpstr>VISIO</vt:lpstr>
      <vt:lpstr>Arbeitsblatt</vt:lpstr>
      <vt:lpstr>Worksheet</vt:lpstr>
      <vt:lpstr>Non-Standard-Datenbanken und Data Mining</vt:lpstr>
      <vt:lpstr>Beispiel für ein Dokument</vt:lpstr>
      <vt:lpstr>Semistrukturierte Datenbanken: Überblick</vt:lpstr>
      <vt:lpstr>PowerPoint Presentation</vt:lpstr>
      <vt:lpstr>Datenmodell für XPath</vt:lpstr>
      <vt:lpstr>Datenmodell für XPath: Duale Sicht</vt:lpstr>
      <vt:lpstr>Dokumenttypdefinitionen (DTDs)</vt:lpstr>
      <vt:lpstr>XPath: Einfache Ausdrücke</vt:lpstr>
      <vt:lpstr>XPath: Hülloperator //</vt:lpstr>
      <vt:lpstr>XPath: Platzhalter</vt:lpstr>
      <vt:lpstr>XPath: Attributknoten</vt:lpstr>
      <vt:lpstr>XPath: Qualifizierung</vt:lpstr>
      <vt:lpstr>XPath: Funktionen</vt:lpstr>
      <vt:lpstr>XPath: Weitere Qualifizierungen</vt:lpstr>
      <vt:lpstr>XPath: Weitere Qualifizierungen</vt:lpstr>
      <vt:lpstr>XPath: Zusammenfassung</vt:lpstr>
      <vt:lpstr>Semistrukturierte Datenbanken</vt:lpstr>
      <vt:lpstr>Unser Beispieldokument noch einmal</vt:lpstr>
      <vt:lpstr>Speicher- und Zugriffstechniken für XML</vt:lpstr>
      <vt:lpstr>XML-Daten in Relationalen Datenbanken</vt:lpstr>
      <vt:lpstr>Generisches Schema: Ternäre Relation</vt:lpstr>
      <vt:lpstr>XML in ternären Relationen: Aufgabe</vt:lpstr>
      <vt:lpstr>Generisches Schema: Ternäre Relation?</vt:lpstr>
      <vt:lpstr>DTDs zur Herleitung eines Schemas</vt:lpstr>
      <vt:lpstr>Aus DTD hergeleitetes Schema: Aufgabe</vt:lpstr>
      <vt:lpstr>Aus Daten hergeleitetes Schema</vt:lpstr>
      <vt:lpstr>Aus Daten hergeleitetes Schema</vt:lpstr>
      <vt:lpstr>Aus Daten hergeleitetes Schema: Aufgabe</vt:lpstr>
      <vt:lpstr>Pfad-Relations-Methode</vt:lpstr>
      <vt:lpstr>Pfad-Relations-Methode</vt:lpstr>
      <vt:lpstr>Pfad-Relations-Methode</vt:lpstr>
      <vt:lpstr>Pfad-Relations-Methode</vt:lpstr>
      <vt:lpstr>Pfad-Relations-Methode: Aufgabe</vt:lpstr>
      <vt:lpstr>XPath vs. XQuery</vt:lpstr>
      <vt:lpstr>Frühere Ansätze</vt:lpstr>
      <vt:lpstr>Binäre strukturelle Joins</vt:lpstr>
      <vt:lpstr>BLAS: An Efficient XPath Processing System</vt:lpstr>
      <vt:lpstr>D-Beschriftung: Dynamische Intervallkodierung</vt:lpstr>
      <vt:lpstr>D-Beschriftungen</vt:lpstr>
      <vt:lpstr>XB-Tree: Nachfolger und Vorgängernavigation</vt:lpstr>
      <vt:lpstr>Zugriff über B-Baum: Clustered Index</vt:lpstr>
      <vt:lpstr>Ein Beispieldokument</vt:lpstr>
      <vt:lpstr>Graphische Darstellung eines kleinen Teils</vt:lpstr>
      <vt:lpstr>PowerPoint Presentation</vt:lpstr>
      <vt:lpstr>P-Beschriftungen</vt:lpstr>
      <vt:lpstr>Definitionen / Notation</vt:lpstr>
      <vt:lpstr>Definitionen (Forts.)</vt:lpstr>
      <vt:lpstr>P-Beschriftungen</vt:lpstr>
      <vt:lpstr>P-Beschriftungen</vt:lpstr>
      <vt:lpstr>P-Beschriftung Beispiel</vt:lpstr>
      <vt:lpstr>P-Beschriftungen (Beispiel)</vt:lpstr>
      <vt:lpstr>Zum Nachvollziehen zuhause:</vt:lpstr>
      <vt:lpstr>PowerPoint Presentation</vt:lpstr>
      <vt:lpstr>Ein Beispiel</vt:lpstr>
      <vt:lpstr>Ein Beispiel</vt:lpstr>
      <vt:lpstr>Ein Beispiel</vt:lpstr>
      <vt:lpstr>BLAS Architektur</vt:lpstr>
      <vt:lpstr>Aufspaltung von Anfragen</vt:lpstr>
      <vt:lpstr>BLAS: Verfeinerung 1: Vermeidung von Joins</vt:lpstr>
      <vt:lpstr>BLAS: Verfeinerung 2: Vermeidung von Joins</vt:lpstr>
      <vt:lpstr>Weitere Arbeiten: Anfrageoptimierung</vt:lpstr>
      <vt:lpstr>Non-Standard-Datenbanken</vt:lpstr>
      <vt:lpstr>Text als unstrukturierte Daten</vt:lpstr>
      <vt:lpstr>Invertierter Index</vt:lpstr>
      <vt:lpstr>Invertierter Index</vt:lpstr>
      <vt:lpstr>Antworten im Kontext</vt:lpstr>
      <vt:lpstr>Non-Standard-Datenbanken und Data Mining</vt:lpstr>
      <vt:lpstr>Indexierungsschritte</vt:lpstr>
      <vt:lpstr> </vt:lpstr>
      <vt:lpstr> </vt:lpstr>
      <vt:lpstr>Umsetzung in SQL?</vt:lpstr>
      <vt:lpstr> </vt:lpstr>
      <vt:lpstr>Anfrageverarbeitung: UND</vt:lpstr>
      <vt:lpstr>Die Verschmelzung</vt:lpstr>
      <vt:lpstr>Non-Standard-Datenbanken</vt:lpstr>
      <vt:lpstr>Phrasale Anfragen</vt:lpstr>
      <vt:lpstr>Erster Versuch: Zweiwort-Indexe</vt:lpstr>
      <vt:lpstr>Längere Phrasenanfragen</vt:lpstr>
      <vt:lpstr>Denkaufgabe:   </vt:lpstr>
      <vt:lpstr>Positionsbezogene Indexe</vt:lpstr>
      <vt:lpstr>Beispiel: Positionsbezogener Index</vt:lpstr>
      <vt:lpstr>Verarbeitung einer Phrasenanfrage</vt:lpstr>
      <vt:lpstr>Denkaufgabe:   </vt:lpstr>
      <vt:lpstr>Platzhalter-Anfragen: *</vt:lpstr>
      <vt:lpstr>Denkaufgabe:   </vt:lpstr>
      <vt:lpstr>Platzhalter-Anfragen</vt:lpstr>
      <vt:lpstr>Denkaufgabe:   </vt:lpstr>
      <vt:lpstr>*’ne ans Ende rotieren</vt:lpstr>
      <vt:lpstr>Permuterm-Index</vt:lpstr>
      <vt:lpstr>Denkaufgabe:   </vt:lpstr>
      <vt:lpstr>Permuterm-Anfrageverarbeitung</vt:lpstr>
      <vt:lpstr>Bigramm-Indexe</vt:lpstr>
      <vt:lpstr>Beispiel: Bigramm-Index</vt:lpstr>
      <vt:lpstr>Verarbeitung von n-Gramm-Platzhaltern</vt:lpstr>
      <vt:lpstr>BLAST: Basic Local Alignment Search Tool</vt:lpstr>
      <vt:lpstr>BLAST-Algorithmus</vt:lpstr>
      <vt:lpstr>Beispiel</vt:lpstr>
      <vt:lpstr>Eigenschaften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1113</cp:revision>
  <cp:lastPrinted>2018-10-12T14:07:50Z</cp:lastPrinted>
  <dcterms:created xsi:type="dcterms:W3CDTF">2010-04-27T12:26:40Z</dcterms:created>
  <dcterms:modified xsi:type="dcterms:W3CDTF">2018-10-21T16:08:40Z</dcterms:modified>
</cp:coreProperties>
</file>