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63"/>
  </p:notesMasterIdLst>
  <p:handoutMasterIdLst>
    <p:handoutMasterId r:id="rId64"/>
  </p:handoutMasterIdLst>
  <p:sldIdLst>
    <p:sldId id="273" r:id="rId2"/>
    <p:sldId id="537" r:id="rId3"/>
    <p:sldId id="617" r:id="rId4"/>
    <p:sldId id="618" r:id="rId5"/>
    <p:sldId id="619" r:id="rId6"/>
    <p:sldId id="715" r:id="rId7"/>
    <p:sldId id="717" r:id="rId8"/>
    <p:sldId id="718" r:id="rId9"/>
    <p:sldId id="720" r:id="rId10"/>
    <p:sldId id="719" r:id="rId11"/>
    <p:sldId id="721" r:id="rId12"/>
    <p:sldId id="722" r:id="rId13"/>
    <p:sldId id="723" r:id="rId14"/>
    <p:sldId id="651" r:id="rId15"/>
    <p:sldId id="546" r:id="rId16"/>
    <p:sldId id="642" r:id="rId17"/>
    <p:sldId id="644" r:id="rId18"/>
    <p:sldId id="645" r:id="rId19"/>
    <p:sldId id="646" r:id="rId20"/>
    <p:sldId id="647" r:id="rId21"/>
    <p:sldId id="648" r:id="rId22"/>
    <p:sldId id="649" r:id="rId23"/>
    <p:sldId id="650" r:id="rId24"/>
    <p:sldId id="652" r:id="rId25"/>
    <p:sldId id="653" r:id="rId26"/>
    <p:sldId id="654" r:id="rId27"/>
    <p:sldId id="655" r:id="rId28"/>
    <p:sldId id="691" r:id="rId29"/>
    <p:sldId id="656" r:id="rId30"/>
    <p:sldId id="692" r:id="rId31"/>
    <p:sldId id="659" r:id="rId32"/>
    <p:sldId id="661" r:id="rId33"/>
    <p:sldId id="660" r:id="rId34"/>
    <p:sldId id="662" r:id="rId35"/>
    <p:sldId id="664" r:id="rId36"/>
    <p:sldId id="663" r:id="rId37"/>
    <p:sldId id="665" r:id="rId38"/>
    <p:sldId id="641" r:id="rId39"/>
    <p:sldId id="666" r:id="rId40"/>
    <p:sldId id="690" r:id="rId41"/>
    <p:sldId id="689" r:id="rId42"/>
    <p:sldId id="668" r:id="rId43"/>
    <p:sldId id="687" r:id="rId44"/>
    <p:sldId id="693" r:id="rId45"/>
    <p:sldId id="700" r:id="rId46"/>
    <p:sldId id="701" r:id="rId47"/>
    <p:sldId id="705" r:id="rId48"/>
    <p:sldId id="706" r:id="rId49"/>
    <p:sldId id="708" r:id="rId50"/>
    <p:sldId id="710" r:id="rId51"/>
    <p:sldId id="711" r:id="rId52"/>
    <p:sldId id="702" r:id="rId53"/>
    <p:sldId id="680" r:id="rId54"/>
    <p:sldId id="681" r:id="rId55"/>
    <p:sldId id="682" r:id="rId56"/>
    <p:sldId id="673" r:id="rId57"/>
    <p:sldId id="683" r:id="rId58"/>
    <p:sldId id="686" r:id="rId59"/>
    <p:sldId id="684" r:id="rId60"/>
    <p:sldId id="685" r:id="rId61"/>
    <p:sldId id="679" r:id="rId62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707FD"/>
    <a:srgbClr val="00394A"/>
    <a:srgbClr val="003241"/>
    <a:srgbClr val="DAD9D3"/>
    <a:srgbClr val="B2B1A9"/>
    <a:srgbClr val="004B5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647" autoAdjust="0"/>
    <p:restoredTop sz="94617" autoAdjust="0"/>
  </p:normalViewPr>
  <p:slideViewPr>
    <p:cSldViewPr>
      <p:cViewPr varScale="1">
        <p:scale>
          <a:sx n="84" d="100"/>
          <a:sy n="84" d="100"/>
        </p:scale>
        <p:origin x="1592" y="17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2168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76120B9-8230-544D-8B1C-CF8614484872}" type="datetimeFigureOut">
              <a:rPr lang="de-DE"/>
              <a:pPr>
                <a:defRPr/>
              </a:pPr>
              <a:t>29.10.18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005DD81C-45EC-584C-B523-9280BF5878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237426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B182E4AE-5668-124F-9B5E-901F5F72967B}" type="datetimeFigureOut">
              <a:rPr lang="de-DE"/>
              <a:pPr>
                <a:defRPr/>
              </a:pPr>
              <a:t>29.10.18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0B9E877-0E43-B249-88D5-7B9AFED89A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1026279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A8B246-3330-9542-98E8-0D009F9309E6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017333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noProof="0"/>
              <a:t>Mastertitelformat bearbeiten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4E55964-1ACB-E742-83A7-6D5C6D2D6D17}" type="slidenum">
              <a:rPr lang="de-DE"/>
              <a:pPr>
                <a:defRPr/>
              </a:pPr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782105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4_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238539"/>
            <a:ext cx="8497092" cy="616455"/>
          </a:xfrm>
        </p:spPr>
        <p:txBody>
          <a:bodyPr anchor="ctr">
            <a:noAutofit/>
          </a:bodyPr>
          <a:lstStyle>
            <a:lvl1pPr>
              <a:lnSpc>
                <a:spcPct val="100000"/>
              </a:lnSpc>
              <a:defRPr/>
            </a:lvl1pPr>
          </a:lstStyle>
          <a:p>
            <a:r>
              <a:rPr lang="de-DE"/>
              <a:t>Titelmasterformat durch Klicken bearbeiten</a:t>
            </a:r>
            <a:endParaRPr lang="de-DE" dirty="0"/>
          </a:p>
        </p:txBody>
      </p:sp>
      <p:sp>
        <p:nvSpPr>
          <p:cNvPr id="9" name="Textplatzhalter 7"/>
          <p:cNvSpPr>
            <a:spLocks noGrp="1"/>
          </p:cNvSpPr>
          <p:nvPr>
            <p:ph type="body" sz="quarter" idx="13"/>
          </p:nvPr>
        </p:nvSpPr>
        <p:spPr>
          <a:xfrm>
            <a:off x="323850" y="854994"/>
            <a:ext cx="8496300" cy="336244"/>
          </a:xfrm>
        </p:spPr>
        <p:txBody>
          <a:bodyPr lIns="0" tIns="0" rIns="0" bIns="0">
            <a:noAutofit/>
          </a:bodyPr>
          <a:lstStyle>
            <a:lvl1pPr>
              <a:buNone/>
              <a:defRPr sz="2000"/>
            </a:lvl1pPr>
          </a:lstStyle>
          <a:p>
            <a:pPr lvl="0"/>
            <a:r>
              <a:rPr lang="de-DE"/>
              <a:t>Textmasterformate durch Klicken bearbeiten</a:t>
            </a:r>
          </a:p>
        </p:txBody>
      </p:sp>
      <p:sp>
        <p:nvSpPr>
          <p:cNvPr id="4" name="Datumsplatzhalter 2"/>
          <p:cNvSpPr>
            <a:spLocks noGrp="1"/>
          </p:cNvSpPr>
          <p:nvPr>
            <p:ph type="dt" sz="half" idx="1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CF5F6B-0EF4-0A45-A5AE-A60FF9680772}" type="datetime1">
              <a:rPr lang="de-DE"/>
              <a:pPr>
                <a:defRPr/>
              </a:pPr>
              <a:t>29.10.18</a:t>
            </a:fld>
            <a:endParaRPr lang="de-DE" dirty="0"/>
          </a:p>
        </p:txBody>
      </p:sp>
      <p:sp>
        <p:nvSpPr>
          <p:cNvPr id="5" name="Fußzeilenplatzhalter 3"/>
          <p:cNvSpPr>
            <a:spLocks noGrp="1"/>
          </p:cNvSpPr>
          <p:nvPr>
            <p:ph type="ftr" sz="quarter" idx="15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de-DE"/>
              <a:t>Christian Matzat 14.Februar 2012</a:t>
            </a:r>
            <a:endParaRPr lang="de-DE" dirty="0"/>
          </a:p>
        </p:txBody>
      </p:sp>
      <p:sp>
        <p:nvSpPr>
          <p:cNvPr id="6" name="Foliennummernplatzhalter 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18BC72-DE70-DA4A-8022-86E03E264BEA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8091071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emf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7596E9E2-63BE-0548-850C-820607A00EB7}" type="slidenum">
              <a:rPr lang="de-DE"/>
              <a:pPr>
                <a:defRPr/>
              </a:pPr>
              <a:t>‹#›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  <a:effectLst/>
          <a:extLst/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noProof="0"/>
              <a:t>Textmasterformate durch Klicken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83" r:id="rId1"/>
    <p:sldLayoutId id="2147484184" r:id="rId2"/>
    <p:sldLayoutId id="2147484186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340768"/>
            <a:ext cx="7772400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b="1" dirty="0"/>
              <a:t>Non-Standard-Datenbanken</a:t>
            </a:r>
            <a:br>
              <a:rPr lang="de-DE" b="1" dirty="0"/>
            </a:br>
            <a:r>
              <a:rPr lang="de-DE" b="1" dirty="0"/>
              <a:t>und Data Mining</a:t>
            </a:r>
            <a:endParaRPr lang="de-DE" dirty="0">
              <a:cs typeface="+mj-cs"/>
            </a:endParaRP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827088" y="2708275"/>
            <a:ext cx="7632700" cy="3384550"/>
          </a:xfrm>
        </p:spPr>
        <p:txBody>
          <a:bodyPr/>
          <a:lstStyle/>
          <a:p>
            <a:pPr eaLnBrk="1" hangingPunct="1">
              <a:defRPr/>
            </a:pPr>
            <a:r>
              <a:rPr lang="de-DE" dirty="0">
                <a:cs typeface="+mn-cs"/>
              </a:rPr>
              <a:t>Multidimensionale Indizierung</a:t>
            </a: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endParaRPr lang="de-DE" dirty="0">
              <a:cs typeface="+mn-cs"/>
            </a:endParaRPr>
          </a:p>
          <a:p>
            <a:pPr eaLnBrk="1" hangingPunct="1">
              <a:defRPr/>
            </a:pPr>
            <a:r>
              <a:rPr lang="de-DE" dirty="0">
                <a:cs typeface="+mn-cs"/>
              </a:rPr>
              <a:t>Prof. Dr. Ralf Möller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Universität zu Lübeck</a:t>
            </a:r>
          </a:p>
          <a:p>
            <a:pPr eaLnBrk="1" hangingPunct="1">
              <a:defRPr/>
            </a:pPr>
            <a:r>
              <a:rPr lang="de-DE" b="1" dirty="0">
                <a:cs typeface="+mn-cs"/>
              </a:rPr>
              <a:t>Institut für Informationssysteme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E507-7C34-8440-B421-5B17A19D2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 (generelle Aspekte)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FCAB398-2649-934A-B7E0-0FC66B7936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81B1DE0-19D2-4740-94B8-F552A719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A1774BB-D312-C544-AEEC-F087AA61691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9784" y="1095391"/>
            <a:ext cx="9144000" cy="5172042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D857ABE-CA53-B443-9120-B55D59FE58BB}"/>
              </a:ext>
            </a:extLst>
          </p:cNvPr>
          <p:cNvSpPr/>
          <p:nvPr/>
        </p:nvSpPr>
        <p:spPr>
          <a:xfrm>
            <a:off x="3798168" y="25400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707FD"/>
                </a:solidFill>
              </a:rPr>
              <a:t>Analyses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of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genetic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data</a:t>
            </a:r>
            <a:r>
              <a:rPr lang="de-DE" sz="1200" dirty="0">
                <a:solidFill>
                  <a:srgbClr val="0707FD"/>
                </a:solidFill>
              </a:rPr>
              <a:t>: an </a:t>
            </a:r>
            <a:r>
              <a:rPr lang="de-DE" sz="1200" dirty="0" err="1">
                <a:solidFill>
                  <a:srgbClr val="0707FD"/>
                </a:solidFill>
              </a:rPr>
              <a:t>overview</a:t>
            </a:r>
            <a:r>
              <a:rPr lang="de-DE" sz="1200" dirty="0">
                <a:solidFill>
                  <a:srgbClr val="0707FD"/>
                </a:solidFill>
              </a:rPr>
              <a:t>, T. </a:t>
            </a:r>
            <a:r>
              <a:rPr lang="de-DE" sz="1200" dirty="0" err="1">
                <a:solidFill>
                  <a:srgbClr val="0707FD"/>
                </a:solidFill>
              </a:rPr>
              <a:t>Jombart</a:t>
            </a:r>
            <a:r>
              <a:rPr lang="de-DE" sz="1200" dirty="0">
                <a:solidFill>
                  <a:srgbClr val="0707FD"/>
                </a:solidFill>
              </a:rPr>
              <a:t>, Imperial College London (2010)</a:t>
            </a:r>
          </a:p>
        </p:txBody>
      </p:sp>
    </p:spTree>
    <p:extLst>
      <p:ext uri="{BB962C8B-B14F-4D97-AF65-F5344CB8AC3E}">
        <p14:creationId xmlns:p14="http://schemas.microsoft.com/office/powerpoint/2010/main" val="2589696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77E7C7-D6A8-894A-B393-E754EB5E43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Geometric</a:t>
            </a:r>
            <a:r>
              <a:rPr lang="de-DE" dirty="0"/>
              <a:t> Approach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A58A14-91D5-9844-B8FE-0C84B54FA7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8ED9646-3180-4841-8409-352DF43439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6A6E086-6991-DE4B-8BCB-E92240F8821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169551"/>
            <a:ext cx="7787208" cy="483133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CAF0563-3E03-1144-AF21-5A3CE3548255}"/>
              </a:ext>
            </a:extLst>
          </p:cNvPr>
          <p:cNvSpPr/>
          <p:nvPr/>
        </p:nvSpPr>
        <p:spPr>
          <a:xfrm>
            <a:off x="2987824" y="6069196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 err="1">
                <a:solidFill>
                  <a:srgbClr val="0707FD"/>
                </a:solidFill>
              </a:rPr>
              <a:t>Principal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component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analysis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of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genetic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data</a:t>
            </a:r>
            <a:endParaRPr lang="de-DE" sz="1100" dirty="0">
              <a:solidFill>
                <a:srgbClr val="0707FD"/>
              </a:solidFill>
            </a:endParaRPr>
          </a:p>
          <a:p>
            <a:r>
              <a:rPr lang="de-DE" sz="1100" dirty="0">
                <a:solidFill>
                  <a:srgbClr val="0707FD"/>
                </a:solidFill>
              </a:rPr>
              <a:t>David Reich, Alkes L Price &amp; Nick Patterson</a:t>
            </a:r>
          </a:p>
          <a:p>
            <a:r>
              <a:rPr lang="de-DE" sz="1100" dirty="0">
                <a:solidFill>
                  <a:srgbClr val="0707FD"/>
                </a:solidFill>
              </a:rPr>
              <a:t>Nature </a:t>
            </a:r>
            <a:r>
              <a:rPr lang="de-DE" sz="1100" dirty="0" err="1">
                <a:solidFill>
                  <a:srgbClr val="0707FD"/>
                </a:solidFill>
              </a:rPr>
              <a:t>Genetics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volume</a:t>
            </a:r>
            <a:r>
              <a:rPr lang="de-DE" sz="1100" dirty="0">
                <a:solidFill>
                  <a:srgbClr val="0707FD"/>
                </a:solidFill>
              </a:rPr>
              <a:t> 40, </a:t>
            </a:r>
            <a:r>
              <a:rPr lang="de-DE" sz="1100" dirty="0" err="1">
                <a:solidFill>
                  <a:srgbClr val="0707FD"/>
                </a:solidFill>
              </a:rPr>
              <a:t>pages</a:t>
            </a:r>
            <a:r>
              <a:rPr lang="de-DE" sz="1100" dirty="0">
                <a:solidFill>
                  <a:srgbClr val="0707FD"/>
                </a:solidFill>
              </a:rPr>
              <a:t> 491–492, </a:t>
            </a:r>
            <a:r>
              <a:rPr lang="de-DE" sz="1100" b="1" dirty="0">
                <a:solidFill>
                  <a:srgbClr val="FF0000"/>
                </a:solidFill>
              </a:rPr>
              <a:t>2008</a:t>
            </a:r>
            <a:r>
              <a:rPr lang="de-DE" sz="1100" dirty="0">
                <a:solidFill>
                  <a:srgbClr val="0707FD"/>
                </a:solidFill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0E97577-029C-2049-AEA1-2B130811A175}"/>
              </a:ext>
            </a:extLst>
          </p:cNvPr>
          <p:cNvSpPr/>
          <p:nvPr/>
        </p:nvSpPr>
        <p:spPr>
          <a:xfrm>
            <a:off x="3798168" y="25400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707FD"/>
                </a:solidFill>
              </a:rPr>
              <a:t>Analyses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of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genetic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data</a:t>
            </a:r>
            <a:r>
              <a:rPr lang="de-DE" sz="1200" dirty="0">
                <a:solidFill>
                  <a:srgbClr val="0707FD"/>
                </a:solidFill>
              </a:rPr>
              <a:t>: an </a:t>
            </a:r>
            <a:r>
              <a:rPr lang="de-DE" sz="1200" dirty="0" err="1">
                <a:solidFill>
                  <a:srgbClr val="0707FD"/>
                </a:solidFill>
              </a:rPr>
              <a:t>overview</a:t>
            </a:r>
            <a:r>
              <a:rPr lang="de-DE" sz="1200" dirty="0">
                <a:solidFill>
                  <a:srgbClr val="0707FD"/>
                </a:solidFill>
              </a:rPr>
              <a:t>, T. </a:t>
            </a:r>
            <a:r>
              <a:rPr lang="de-DE" sz="1200" dirty="0" err="1">
                <a:solidFill>
                  <a:srgbClr val="0707FD"/>
                </a:solidFill>
              </a:rPr>
              <a:t>Jombart</a:t>
            </a:r>
            <a:r>
              <a:rPr lang="de-DE" sz="1200" dirty="0">
                <a:solidFill>
                  <a:srgbClr val="0707FD"/>
                </a:solidFill>
              </a:rPr>
              <a:t>, Imperial College London (2010)</a:t>
            </a:r>
          </a:p>
        </p:txBody>
      </p:sp>
    </p:spTree>
    <p:extLst>
      <p:ext uri="{BB962C8B-B14F-4D97-AF65-F5344CB8AC3E}">
        <p14:creationId xmlns:p14="http://schemas.microsoft.com/office/powerpoint/2010/main" val="292262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2C2A70-31B4-9341-B75B-A21D835CAC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Multivariate 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43DDB-DD08-6E42-AAF2-C361438438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5BC001-51A4-3546-8B89-8D1CB3E663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CDA880-5B93-3143-ADA0-82B86E29832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926" y="1048853"/>
            <a:ext cx="8675687" cy="4760294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B52327-4DAE-1E49-A51B-7081BE4F6B0B}"/>
              </a:ext>
            </a:extLst>
          </p:cNvPr>
          <p:cNvSpPr/>
          <p:nvPr/>
        </p:nvSpPr>
        <p:spPr>
          <a:xfrm>
            <a:off x="3798168" y="25400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707FD"/>
                </a:solidFill>
              </a:rPr>
              <a:t>Analyses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of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genetic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data</a:t>
            </a:r>
            <a:r>
              <a:rPr lang="de-DE" sz="1200" dirty="0">
                <a:solidFill>
                  <a:srgbClr val="0707FD"/>
                </a:solidFill>
              </a:rPr>
              <a:t>: an </a:t>
            </a:r>
            <a:r>
              <a:rPr lang="de-DE" sz="1200" dirty="0" err="1">
                <a:solidFill>
                  <a:srgbClr val="0707FD"/>
                </a:solidFill>
              </a:rPr>
              <a:t>overview</a:t>
            </a:r>
            <a:r>
              <a:rPr lang="de-DE" sz="1200" dirty="0">
                <a:solidFill>
                  <a:srgbClr val="0707FD"/>
                </a:solidFill>
              </a:rPr>
              <a:t>, T. </a:t>
            </a:r>
            <a:r>
              <a:rPr lang="de-DE" sz="1200" dirty="0" err="1">
                <a:solidFill>
                  <a:srgbClr val="0707FD"/>
                </a:solidFill>
              </a:rPr>
              <a:t>Jombart</a:t>
            </a:r>
            <a:r>
              <a:rPr lang="de-DE" sz="1200" dirty="0">
                <a:solidFill>
                  <a:srgbClr val="0707FD"/>
                </a:solidFill>
              </a:rPr>
              <a:t>, Imperial College London (2010)</a:t>
            </a:r>
          </a:p>
        </p:txBody>
      </p:sp>
    </p:spTree>
    <p:extLst>
      <p:ext uri="{BB962C8B-B14F-4D97-AF65-F5344CB8AC3E}">
        <p14:creationId xmlns:p14="http://schemas.microsoft.com/office/powerpoint/2010/main" val="22328268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0F3476-0380-3B49-B130-C30D242AC5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Ausgabe der Multivariaten Analyse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2B8CD9-48EB-ED4E-A785-28746C2CA1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E75D986-4FAB-384B-9ED9-CFAE2384F9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AA99A3A-5BF8-154C-BDF4-1167AF8310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067" y="1120033"/>
            <a:ext cx="7790483" cy="553034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D968984F-A946-2546-A0AD-CC1FBBBE8A6B}"/>
              </a:ext>
            </a:extLst>
          </p:cNvPr>
          <p:cNvSpPr/>
          <p:nvPr/>
        </p:nvSpPr>
        <p:spPr>
          <a:xfrm>
            <a:off x="3798168" y="25400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707FD"/>
                </a:solidFill>
              </a:rPr>
              <a:t>Analyses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of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genetic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data</a:t>
            </a:r>
            <a:r>
              <a:rPr lang="de-DE" sz="1200" dirty="0">
                <a:solidFill>
                  <a:srgbClr val="0707FD"/>
                </a:solidFill>
              </a:rPr>
              <a:t>: an </a:t>
            </a:r>
            <a:r>
              <a:rPr lang="de-DE" sz="1200" dirty="0" err="1">
                <a:solidFill>
                  <a:srgbClr val="0707FD"/>
                </a:solidFill>
              </a:rPr>
              <a:t>overview</a:t>
            </a:r>
            <a:r>
              <a:rPr lang="de-DE" sz="1200" dirty="0">
                <a:solidFill>
                  <a:srgbClr val="0707FD"/>
                </a:solidFill>
              </a:rPr>
              <a:t>, T. </a:t>
            </a:r>
            <a:r>
              <a:rPr lang="de-DE" sz="1200" dirty="0" err="1">
                <a:solidFill>
                  <a:srgbClr val="0707FD"/>
                </a:solidFill>
              </a:rPr>
              <a:t>Jombart</a:t>
            </a:r>
            <a:r>
              <a:rPr lang="de-DE" sz="1200" dirty="0">
                <a:solidFill>
                  <a:srgbClr val="0707FD"/>
                </a:solidFill>
              </a:rPr>
              <a:t>, Imperial College London (2010)</a:t>
            </a:r>
          </a:p>
        </p:txBody>
      </p:sp>
    </p:spTree>
    <p:extLst>
      <p:ext uri="{BB962C8B-B14F-4D97-AF65-F5344CB8AC3E}">
        <p14:creationId xmlns:p14="http://schemas.microsoft.com/office/powerpoint/2010/main" val="23489342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Danksagung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Die nachfolgenden Präsentationen sind motiviert durch Materialen einer Vorlesung von Jens Teubner</a:t>
            </a:r>
          </a:p>
          <a:p>
            <a:pPr marL="0" indent="0">
              <a:buNone/>
            </a:pPr>
            <a:r>
              <a:rPr lang="de-DE" dirty="0"/>
              <a:t>Insbesondere die Bilder habe ich übernommen</a:t>
            </a:r>
          </a:p>
          <a:p>
            <a:pPr marL="0" indent="0">
              <a:buNone/>
            </a:pPr>
            <a:r>
              <a:rPr lang="de-DE" dirty="0"/>
              <a:t>Ich bedanke mich für die Bereitstellung des Materials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62056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15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ＭＳ Ｐゴシック" charset="0"/>
              </a:rPr>
              <a:t>Indexe </a:t>
            </a:r>
            <a:r>
              <a:rPr lang="de-DE">
                <a:latin typeface="+mn-lt"/>
                <a:ea typeface="ＭＳ Ｐゴシック" charset="0"/>
              </a:rPr>
              <a:t>für mehr </a:t>
            </a:r>
            <a:r>
              <a:rPr lang="de-DE" dirty="0">
                <a:latin typeface="+mn-lt"/>
                <a:ea typeface="ＭＳ Ｐゴシック" charset="0"/>
              </a:rPr>
              <a:t>Dimensionen ...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457200" y="3789040"/>
            <a:ext cx="8229600" cy="237681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Anfrage beinhaltet Bereichsprädikat definiert über </a:t>
            </a:r>
            <a:br>
              <a:rPr lang="de-DE" sz="2400" dirty="0">
                <a:ea typeface="ＭＳ Ｐゴシック" charset="0"/>
              </a:rPr>
            </a:br>
            <a:r>
              <a:rPr lang="de-DE" sz="2400" dirty="0">
                <a:ea typeface="ＭＳ Ｐゴシック" charset="0"/>
              </a:rPr>
              <a:t>zwei Dimensionen, die nicht Primärschlüssel sind</a:t>
            </a:r>
          </a:p>
          <a:p>
            <a:pPr eaLnBrk="1" hangingPunct="1">
              <a:defRPr/>
            </a:pPr>
            <a:r>
              <a:rPr lang="de-DE" sz="2400" dirty="0">
                <a:ea typeface="ＭＳ Ｐゴシック" charset="0"/>
              </a:rPr>
              <a:t>Typische Anwendungsfälle mit multidimensionalen Daten: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Online Analytical Processing (OLAP)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Geographische Informationssysteme</a:t>
            </a:r>
          </a:p>
          <a:p>
            <a:pPr lvl="1" eaLnBrk="1" hangingPunct="1">
              <a:defRPr/>
            </a:pPr>
            <a:r>
              <a:rPr lang="de-DE" sz="2000" dirty="0">
                <a:ea typeface="ＭＳ Ｐゴシック" charset="0"/>
              </a:rPr>
              <a:t>Information-</a:t>
            </a:r>
            <a:r>
              <a:rPr lang="de-DE" sz="2000" dirty="0" err="1">
                <a:ea typeface="ＭＳ Ｐゴシック" charset="0"/>
              </a:rPr>
              <a:t>Retrieval</a:t>
            </a:r>
            <a:r>
              <a:rPr lang="de-DE" sz="2000" dirty="0">
                <a:ea typeface="ＭＳ Ｐゴシック" charset="0"/>
              </a:rPr>
              <a:t> und Multimedia-Systeme (Dokumentsuche)</a:t>
            </a:r>
          </a:p>
        </p:txBody>
      </p:sp>
      <p:pic>
        <p:nvPicPr>
          <p:cNvPr id="3" name="Bild 2" descr="Screen Shot 2014-11-16 at 20.39.3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1310784"/>
            <a:ext cx="7092280" cy="19021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381328"/>
            <a:ext cx="457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200"/>
              <a:pPr>
                <a:defRPr/>
              </a:pPr>
              <a:t>16</a:t>
            </a:fld>
            <a:endParaRPr lang="en-US" sz="120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ＭＳ Ｐゴシック" charset="0"/>
              </a:rPr>
              <a:t>... weitere Herausforderungen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400" dirty="0">
                <a:ea typeface="ＭＳ Ｐゴシック" charset="0"/>
              </a:rPr>
              <a:t>Anfragen und Daten können Punkte oder Regionen sein</a:t>
            </a: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endParaRPr lang="de-DE" sz="24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de-DE" sz="2400" dirty="0">
                <a:ea typeface="ＭＳ Ｐゴシック" charset="0"/>
              </a:rPr>
              <a:t>... und es gibt noch viele weitere interessante Anfragetypen für multidimensionale Daten </a:t>
            </a:r>
          </a:p>
          <a:p>
            <a:pPr marL="0" indent="0" eaLnBrk="1" hangingPunct="1">
              <a:buNone/>
              <a:defRPr/>
            </a:pPr>
            <a:endParaRPr lang="de-DE" sz="1800" dirty="0">
              <a:ea typeface="ＭＳ Ｐゴシック" charset="0"/>
            </a:endParaRPr>
          </a:p>
          <a:p>
            <a:pPr marL="0" indent="0" eaLnBrk="1" hangingPunct="1">
              <a:buNone/>
              <a:defRPr/>
            </a:pPr>
            <a:r>
              <a:rPr lang="de-DE" sz="1800" dirty="0">
                <a:ea typeface="ＭＳ Ｐゴシック" charset="0"/>
              </a:rPr>
              <a:t>NB: Anfragen mit Gleichheit lassen sich in eindimensionale Anfragen zerlegen</a:t>
            </a:r>
            <a:endParaRPr lang="de-DE" sz="2400" dirty="0">
              <a:ea typeface="ＭＳ Ｐゴシック" charset="0"/>
            </a:endParaRPr>
          </a:p>
        </p:txBody>
      </p:sp>
      <p:grpSp>
        <p:nvGrpSpPr>
          <p:cNvPr id="5" name="Gruppierung 4"/>
          <p:cNvGrpSpPr/>
          <p:nvPr/>
        </p:nvGrpSpPr>
        <p:grpSpPr>
          <a:xfrm>
            <a:off x="899592" y="1772816"/>
            <a:ext cx="4507144" cy="2448272"/>
            <a:chOff x="899592" y="1772816"/>
            <a:chExt cx="4968552" cy="2698908"/>
          </a:xfrm>
        </p:grpSpPr>
        <p:pic>
          <p:nvPicPr>
            <p:cNvPr id="2" name="Bild 1" descr="Screen Shot 2014-11-16 at 20.45.38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9592" y="1772816"/>
              <a:ext cx="4608512" cy="2698908"/>
            </a:xfrm>
            <a:prstGeom prst="rect">
              <a:avLst/>
            </a:prstGeom>
          </p:spPr>
        </p:pic>
        <p:sp>
          <p:nvSpPr>
            <p:cNvPr id="3" name="Rechteck 2"/>
            <p:cNvSpPr/>
            <p:nvPr/>
          </p:nvSpPr>
          <p:spPr>
            <a:xfrm>
              <a:off x="4788024" y="3140968"/>
              <a:ext cx="1080120" cy="576064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p:sp>
        <p:nvSpPr>
          <p:cNvPr id="4" name="Textfeld 3"/>
          <p:cNvSpPr txBox="1"/>
          <p:nvPr/>
        </p:nvSpPr>
        <p:spPr>
          <a:xfrm>
            <a:off x="3059832" y="4293096"/>
            <a:ext cx="3493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K-Nächste-Nachbarn-Suche (</a:t>
            </a:r>
            <a:r>
              <a:rPr lang="de-DE" dirty="0" err="1"/>
              <a:t>k</a:t>
            </a:r>
            <a:r>
              <a:rPr lang="de-DE" dirty="0"/>
              <a:t>-NN)</a:t>
            </a:r>
          </a:p>
        </p:txBody>
      </p:sp>
      <p:sp>
        <p:nvSpPr>
          <p:cNvPr id="8" name="Textfeld 7"/>
          <p:cNvSpPr txBox="1"/>
          <p:nvPr/>
        </p:nvSpPr>
        <p:spPr>
          <a:xfrm>
            <a:off x="4499992" y="3140968"/>
            <a:ext cx="38010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Regionen-</a:t>
            </a:r>
            <a:r>
              <a:rPr lang="de-DE" dirty="0" err="1"/>
              <a:t>Enthaltensein</a:t>
            </a:r>
            <a:r>
              <a:rPr lang="de-DE" dirty="0"/>
              <a:t> oder -Schnitt</a:t>
            </a:r>
          </a:p>
        </p:txBody>
      </p:sp>
    </p:spTree>
    <p:extLst>
      <p:ext uri="{BB962C8B-B14F-4D97-AF65-F5344CB8AC3E}">
        <p14:creationId xmlns:p14="http://schemas.microsoft.com/office/powerpoint/2010/main" val="34225147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96175" cy="503238"/>
          </a:xfrm>
        </p:spPr>
        <p:txBody>
          <a:bodyPr/>
          <a:lstStyle/>
          <a:p>
            <a:r>
              <a:rPr lang="de-DE" dirty="0"/>
              <a:t>Können wir nicht einfach B</a:t>
            </a:r>
            <a:r>
              <a:rPr lang="de-DE" baseline="30000" dirty="0"/>
              <a:t>+</a:t>
            </a:r>
            <a:r>
              <a:rPr lang="de-DE" dirty="0"/>
              <a:t>-Bäume verwenden?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Vielleicht zwei B</a:t>
            </a:r>
            <a:r>
              <a:rPr lang="de-DE" baseline="30000" dirty="0"/>
              <a:t>+</a:t>
            </a:r>
            <a:r>
              <a:rPr lang="de-DE" dirty="0"/>
              <a:t>-Bäume für ZIPCODE und REVENUE?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Man kann </a:t>
            </a:r>
            <a:r>
              <a:rPr lang="de-DE" b="1" dirty="0"/>
              <a:t>pro Dimension </a:t>
            </a:r>
            <a:r>
              <a:rPr lang="de-DE" dirty="0"/>
              <a:t>nur über </a:t>
            </a:r>
            <a:r>
              <a:rPr lang="de-DE" b="1" dirty="0"/>
              <a:t>einen</a:t>
            </a:r>
            <a:r>
              <a:rPr lang="de-DE" dirty="0"/>
              <a:t> Index laufen und hat viele </a:t>
            </a:r>
            <a:r>
              <a:rPr lang="de-DE" b="1" dirty="0"/>
              <a:t>falsche Treffer </a:t>
            </a:r>
          </a:p>
          <a:p>
            <a:pPr marL="0" indent="0">
              <a:buNone/>
            </a:pPr>
            <a:endParaRPr lang="de-DE" b="1" dirty="0"/>
          </a:p>
          <a:p>
            <a:pPr marL="0" indent="0">
              <a:buNone/>
            </a:pPr>
            <a:r>
              <a:rPr lang="de-DE" sz="2000" dirty="0"/>
              <a:t>Einige Datenbanken (z.B. DB2) bieten Konjunktion über Indexeinträge als Nicht-Standard-Erweiterung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28433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  <p:pic>
        <p:nvPicPr>
          <p:cNvPr id="8" name="Bild 7" descr="Screen Shot 2014-11-16 at 20.59.4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1700808"/>
            <a:ext cx="7848872" cy="2426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49394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2" y="260350"/>
            <a:ext cx="8496175" cy="503238"/>
          </a:xfrm>
        </p:spPr>
        <p:txBody>
          <a:bodyPr/>
          <a:lstStyle/>
          <a:p>
            <a:r>
              <a:rPr lang="de-DE" dirty="0"/>
              <a:t>Oder zusammengesetzte Schlüssel?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507288" cy="4968875"/>
          </a:xfrm>
        </p:spPr>
        <p:txBody>
          <a:bodyPr/>
          <a:lstStyle/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400" dirty="0"/>
          </a:p>
          <a:p>
            <a:pPr marL="0" indent="0">
              <a:buNone/>
            </a:pPr>
            <a:endParaRPr lang="de-DE" sz="2000" b="1" dirty="0"/>
          </a:p>
          <a:p>
            <a:pPr marL="0" indent="0">
              <a:buNone/>
            </a:pPr>
            <a:r>
              <a:rPr lang="de-DE" sz="2000" b="1" dirty="0"/>
              <a:t>Gleiche Situation!</a:t>
            </a:r>
            <a:r>
              <a:rPr lang="de-DE" sz="2000" dirty="0"/>
              <a:t> </a:t>
            </a:r>
            <a:br>
              <a:rPr lang="de-DE" sz="2000" dirty="0"/>
            </a:br>
            <a:r>
              <a:rPr lang="de-DE" sz="2000" dirty="0"/>
              <a:t>Indizes über zusammengesetzte Schlüssel sind </a:t>
            </a:r>
            <a:r>
              <a:rPr lang="de-DE" sz="2000" b="1" dirty="0"/>
              <a:t>nicht symmetrisch</a:t>
            </a:r>
            <a:r>
              <a:rPr lang="de-DE" sz="2000" dirty="0"/>
              <a:t>. </a:t>
            </a:r>
            <a:br>
              <a:rPr lang="de-DE" sz="2000" dirty="0"/>
            </a:br>
            <a:r>
              <a:rPr lang="de-DE" sz="2000" dirty="0"/>
              <a:t>Das Hauptattribut dominiert die Organisation des B</a:t>
            </a:r>
            <a:r>
              <a:rPr lang="de-DE" sz="2000" baseline="30000" dirty="0"/>
              <a:t>+</a:t>
            </a:r>
            <a:r>
              <a:rPr lang="de-DE" sz="2000" dirty="0"/>
              <a:t>-Baums</a:t>
            </a:r>
            <a:endParaRPr lang="de-DE" sz="2000" b="1" dirty="0"/>
          </a:p>
          <a:p>
            <a:pPr marL="0" indent="0">
              <a:buNone/>
            </a:pPr>
            <a:endParaRPr lang="de-DE" sz="1600" dirty="0"/>
          </a:p>
          <a:p>
            <a:pPr marL="0" indent="0">
              <a:buNone/>
            </a:pPr>
            <a:r>
              <a:rPr lang="de-DE" sz="1600" dirty="0"/>
              <a:t>Immerhin kann man ggf. auf dem Index arbeiten und irrelevante Einträge eliminieren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>
          <a:xfrm>
            <a:off x="8028433" y="6400800"/>
            <a:ext cx="1008063" cy="196850"/>
          </a:xfrm>
        </p:spPr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pic>
        <p:nvPicPr>
          <p:cNvPr id="5" name="Bild 4" descr="Screen Shot 2014-11-16 at 21.05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196752"/>
            <a:ext cx="7308304" cy="3226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3108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Multidimensionale Indexstrukturen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435280" cy="4968875"/>
          </a:xfrm>
        </p:spPr>
        <p:txBody>
          <a:bodyPr/>
          <a:lstStyle/>
          <a:p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-Bäume unterstützen nur </a:t>
            </a:r>
            <a:r>
              <a:rPr lang="de-DE" b="1" dirty="0"/>
              <a:t>eindimensionale</a:t>
            </a:r>
            <a:r>
              <a:rPr lang="de-DE" dirty="0"/>
              <a:t> Anfragen</a:t>
            </a:r>
            <a:r>
              <a:rPr lang="de-DE" baseline="30000" dirty="0"/>
              <a:t>1</a:t>
            </a:r>
          </a:p>
          <a:p>
            <a:r>
              <a:rPr lang="de-DE" dirty="0"/>
              <a:t>Wir suchen multidimensionale Indexstrukturen mit folgenden Eigenschaften</a:t>
            </a:r>
          </a:p>
          <a:p>
            <a:pPr lvl="1"/>
            <a:r>
              <a:rPr lang="de-DE" dirty="0"/>
              <a:t>Symmetrie in allen Dimensionen</a:t>
            </a:r>
          </a:p>
          <a:p>
            <a:pPr lvl="1"/>
            <a:r>
              <a:rPr lang="de-DE" dirty="0"/>
              <a:t>Raumorientierte Gruppierung von Daten</a:t>
            </a:r>
          </a:p>
          <a:p>
            <a:pPr lvl="1"/>
            <a:r>
              <a:rPr lang="de-DE" dirty="0"/>
              <a:t>Dynamisch in Bezug auf Schreiboperationen</a:t>
            </a:r>
          </a:p>
          <a:p>
            <a:pPr lvl="1"/>
            <a:r>
              <a:rPr lang="de-DE" dirty="0"/>
              <a:t>Unterstützung von häufigen Anfragen</a:t>
            </a:r>
          </a:p>
          <a:p>
            <a:r>
              <a:rPr lang="de-DE" dirty="0"/>
              <a:t>Erst Hauptspeicherdatenstrukturen, </a:t>
            </a:r>
            <a:br>
              <a:rPr lang="de-DE" dirty="0"/>
            </a:br>
            <a:r>
              <a:rPr lang="de-DE" dirty="0"/>
              <a:t>dann Erweiterungen für Sekundärspeicherbetrieb</a:t>
            </a:r>
          </a:p>
          <a:p>
            <a:pPr marL="0" indent="0">
              <a:buNone/>
            </a:pPr>
            <a:endParaRPr lang="de-DE" sz="1800" dirty="0"/>
          </a:p>
          <a:p>
            <a:pPr marL="0" indent="0">
              <a:buNone/>
            </a:pPr>
            <a:endParaRPr lang="de-DE" sz="1800" baseline="30000" dirty="0"/>
          </a:p>
          <a:p>
            <a:pPr marL="0" indent="0">
              <a:buNone/>
            </a:pPr>
            <a:r>
              <a:rPr lang="de-DE" sz="1800" baseline="30000" dirty="0"/>
              <a:t>1</a:t>
            </a:r>
            <a:r>
              <a:rPr lang="de-DE" sz="1800" dirty="0"/>
              <a:t> Am Ende betrachten wir mit UB-Bäumen noch eine elegante Kodierung, die auch bei B-Bäumen mehrdimensionale Anfragen recht gut unterstützt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cxnSp>
        <p:nvCxnSpPr>
          <p:cNvPr id="5" name="Gerade Verbindung 4"/>
          <p:cNvCxnSpPr/>
          <p:nvPr/>
        </p:nvCxnSpPr>
        <p:spPr>
          <a:xfrm>
            <a:off x="539552" y="5661248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622744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66751" y="2036630"/>
            <a:ext cx="2316162" cy="2282959"/>
            <a:chOff x="665225" y="2036690"/>
            <a:chExt cx="2317886" cy="2283635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65225" y="2036690"/>
              <a:ext cx="2317886" cy="2152034"/>
              <a:chOff x="1564741" y="3216108"/>
              <a:chExt cx="2317886" cy="2152034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5" y="4234896"/>
                <a:ext cx="0" cy="797421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64741" y="3216108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dirty="0"/>
                  <a:t>Indizierung für</a:t>
                </a:r>
                <a:br>
                  <a:rPr lang="de-DE" sz="2000" dirty="0"/>
                </a:br>
                <a:r>
                  <a:rPr lang="de-DE" sz="2000" dirty="0"/>
                  <a:t>Hauptspeicher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467544" y="238125"/>
            <a:ext cx="8162105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Übersicht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Indizierung: k-d-B-Bäume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Multidimensionale</a:t>
              </a:r>
              <a:br>
                <a:rPr lang="de-DE" sz="2000" dirty="0"/>
              </a:br>
              <a:r>
                <a:rPr lang="de-DE" sz="2000" noProof="1">
                  <a:cs typeface="Arial" charset="0"/>
                </a:rPr>
                <a:t>Indizierung: R-Bäume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 &amp; </a:t>
                </a:r>
                <a:br>
                  <a:rPr lang="de-DE" sz="2000" dirty="0"/>
                </a:br>
                <a:r>
                  <a:rPr lang="de-DE" sz="2000" dirty="0"/>
                  <a:t>Information </a:t>
                </a:r>
                <a:r>
                  <a:rPr lang="de-DE" sz="2000" dirty="0" err="1"/>
                  <a:t>Retrieval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92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„Binärer“ </a:t>
            </a:r>
            <a:r>
              <a:rPr lang="de-DE" dirty="0" err="1"/>
              <a:t>Suchbaum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Für </a:t>
            </a:r>
            <a:r>
              <a:rPr lang="de-DE" sz="2400" i="1" dirty="0" err="1"/>
              <a:t>k</a:t>
            </a:r>
            <a:r>
              <a:rPr lang="de-DE" sz="2400" dirty="0"/>
              <a:t> Dimensionen wird aus dem Binärbaum ein 2</a:t>
            </a:r>
            <a:r>
              <a:rPr lang="de-DE" sz="2400" i="1" baseline="30000" dirty="0"/>
              <a:t>k</a:t>
            </a:r>
            <a:r>
              <a:rPr lang="de-DE" sz="2400" dirty="0"/>
              <a:t>-ärer 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pic>
        <p:nvPicPr>
          <p:cNvPr id="6" name="Bild 5" descr="Screen Shot 2014-11-16 at 21.50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3826299" cy="4536504"/>
          </a:xfrm>
          <a:prstGeom prst="rect">
            <a:avLst/>
          </a:prstGeom>
        </p:spPr>
      </p:pic>
      <p:sp>
        <p:nvSpPr>
          <p:cNvPr id="7" name="Textfeld 6"/>
          <p:cNvSpPr txBox="1"/>
          <p:nvPr/>
        </p:nvSpPr>
        <p:spPr>
          <a:xfrm>
            <a:off x="4572000" y="1772816"/>
            <a:ext cx="4392488" cy="30367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/>
              <a:t>Jeder Datenpunkt </a:t>
            </a:r>
            <a:r>
              <a:rPr lang="de-DE" sz="2000" b="1" dirty="0"/>
              <a:t>partitioniert</a:t>
            </a:r>
            <a:r>
              <a:rPr lang="de-DE" sz="2000" dirty="0"/>
              <a:t> den </a:t>
            </a:r>
            <a:br>
              <a:rPr lang="de-DE" sz="2000" dirty="0"/>
            </a:br>
            <a:r>
              <a:rPr lang="de-DE" sz="2000" dirty="0"/>
              <a:t>Datenraum in 2</a:t>
            </a:r>
            <a:r>
              <a:rPr lang="de-DE" sz="2000" i="1" baseline="30000" dirty="0"/>
              <a:t>k</a:t>
            </a:r>
            <a:r>
              <a:rPr lang="de-DE" sz="2000" dirty="0"/>
              <a:t> </a:t>
            </a:r>
            <a:r>
              <a:rPr lang="de-DE" sz="2000" b="1" dirty="0"/>
              <a:t>disjunkte</a:t>
            </a:r>
            <a:r>
              <a:rPr lang="de-DE" sz="2000" dirty="0"/>
              <a:t> Regionen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/>
              <a:t>In einem Knoten zeigt jede Region auf einen neuen Knoten (zur Partitionierung) oder auf einen speziellen </a:t>
            </a:r>
            <a:r>
              <a:rPr lang="de-DE" sz="2000" b="1" dirty="0"/>
              <a:t>Null</a:t>
            </a:r>
            <a:r>
              <a:rPr lang="de-DE" sz="2000" dirty="0"/>
              <a:t>zeiger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sz="2000" dirty="0"/>
              <a:t>Eine solche Datenstruktur heißt</a:t>
            </a:r>
            <a:br>
              <a:rPr lang="de-DE" sz="2000" dirty="0"/>
            </a:br>
            <a:r>
              <a:rPr lang="de-DE" sz="2000" b="1" dirty="0"/>
              <a:t>Punkt-Quad-Baum</a:t>
            </a:r>
          </a:p>
        </p:txBody>
      </p:sp>
      <p:sp>
        <p:nvSpPr>
          <p:cNvPr id="9" name="Rectangle 8"/>
          <p:cNvSpPr/>
          <p:nvPr/>
        </p:nvSpPr>
        <p:spPr>
          <a:xfrm>
            <a:off x="2699792" y="6237312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 err="1">
                <a:solidFill>
                  <a:srgbClr val="0707FD"/>
                </a:solidFill>
              </a:rPr>
              <a:t>Finkel</a:t>
            </a:r>
            <a:r>
              <a:rPr lang="en-US" sz="1200" dirty="0">
                <a:solidFill>
                  <a:srgbClr val="0707FD"/>
                </a:solidFill>
              </a:rPr>
              <a:t> and Bentley. Quad Trees: A Data Structure for Retrieval </a:t>
            </a:r>
            <a:br>
              <a:rPr lang="en-US" sz="1200" dirty="0">
                <a:solidFill>
                  <a:srgbClr val="0707FD"/>
                </a:solidFill>
              </a:rPr>
            </a:br>
            <a:r>
              <a:rPr lang="en-US" sz="1200" dirty="0">
                <a:solidFill>
                  <a:srgbClr val="0707FD"/>
                </a:solidFill>
              </a:rPr>
              <a:t>on Composite Keys. </a:t>
            </a:r>
            <a:r>
              <a:rPr lang="en-US" sz="1200" dirty="0" err="1">
                <a:solidFill>
                  <a:srgbClr val="0707FD"/>
                </a:solidFill>
              </a:rPr>
              <a:t>Acta</a:t>
            </a:r>
            <a:r>
              <a:rPr lang="en-US" sz="1200" dirty="0">
                <a:solidFill>
                  <a:srgbClr val="0707FD"/>
                </a:solidFill>
              </a:rPr>
              <a:t> </a:t>
            </a:r>
            <a:r>
              <a:rPr lang="en-US" sz="1200" dirty="0" err="1">
                <a:solidFill>
                  <a:srgbClr val="0707FD"/>
                </a:solidFill>
              </a:rPr>
              <a:t>Informatica</a:t>
            </a:r>
            <a:r>
              <a:rPr lang="en-US" sz="1200" dirty="0">
                <a:solidFill>
                  <a:srgbClr val="0707FD"/>
                </a:solidFill>
              </a:rPr>
              <a:t>, vol. 4, </a:t>
            </a:r>
            <a:r>
              <a:rPr lang="en-US" sz="1200" b="1" dirty="0">
                <a:solidFill>
                  <a:srgbClr val="FF0000"/>
                </a:solidFill>
              </a:rPr>
              <a:t>1974</a:t>
            </a:r>
          </a:p>
        </p:txBody>
      </p:sp>
    </p:spTree>
    <p:extLst>
      <p:ext uri="{BB962C8B-B14F-4D97-AF65-F5344CB8AC3E}">
        <p14:creationId xmlns:p14="http://schemas.microsoft.com/office/powerpoint/2010/main" val="21851930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Suche in einem Punkt-Quad-Baum</a:t>
            </a:r>
          </a:p>
        </p:txBody>
      </p:sp>
      <p:pic>
        <p:nvPicPr>
          <p:cNvPr id="5" name="Inhaltsplatzhalter 4" descr="Screen Shot 2014-11-16 at 21.59.29.png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91" r="5091"/>
          <a:stretch>
            <a:fillRect/>
          </a:stretch>
        </p:blipFill>
        <p:spPr/>
      </p:pic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339443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Einfügen in einen Punkt-Quad-Baum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363272" cy="4968875"/>
          </a:xfrm>
        </p:spPr>
        <p:txBody>
          <a:bodyPr/>
          <a:lstStyle/>
          <a:p>
            <a:pPr marL="0" indent="0">
              <a:buNone/>
            </a:pPr>
            <a:r>
              <a:rPr lang="de-DE" b="1" dirty="0"/>
              <a:t>Einfügen</a:t>
            </a:r>
            <a:r>
              <a:rPr lang="de-DE" dirty="0"/>
              <a:t> eines Punktes </a:t>
            </a:r>
            <a:r>
              <a:rPr lang="de-DE" i="1" dirty="0" err="1">
                <a:solidFill>
                  <a:schemeClr val="accent1">
                    <a:lumMod val="50000"/>
                  </a:schemeClr>
                </a:solidFill>
              </a:rPr>
              <a:t>qnew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/>
              <a:t>in einen Quad-Baum funktioniert wie das Einfügen in einen Binärbaum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b="1" dirty="0"/>
              <a:t>Traversiere</a:t>
            </a:r>
            <a:r>
              <a:rPr lang="de-DE" sz="2200" dirty="0"/>
              <a:t> den Baum, so als suche man nach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qnew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bis eine Partition 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mit einem </a:t>
            </a:r>
            <a:r>
              <a:rPr lang="de-DE" sz="2200" b="1" dirty="0"/>
              <a:t>Null</a:t>
            </a:r>
            <a:r>
              <a:rPr lang="de-DE" sz="2200" dirty="0"/>
              <a:t>zeiger erreicht ist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dirty="0"/>
              <a:t>Erzeuge </a:t>
            </a:r>
            <a:r>
              <a:rPr lang="de-DE" sz="2200" b="1" dirty="0"/>
              <a:t>neuen Knoten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'</a:t>
            </a:r>
            <a:r>
              <a:rPr lang="de-DE" sz="2200" dirty="0"/>
              <a:t>, der die Region 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aufspannt und durch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qnew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partitioniert wird (mit </a:t>
            </a:r>
            <a:r>
              <a:rPr lang="de-DE" sz="2200" b="1" dirty="0"/>
              <a:t>Null</a:t>
            </a:r>
            <a:r>
              <a:rPr lang="de-DE" sz="2200" dirty="0"/>
              <a:t> für alle Subpartitionen)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sz="2200" dirty="0"/>
              <a:t>Lasse 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sz="22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200" dirty="0"/>
              <a:t>auf </a:t>
            </a:r>
            <a:r>
              <a:rPr lang="de-DE" sz="2200" i="1" dirty="0" err="1">
                <a:solidFill>
                  <a:schemeClr val="accent1">
                    <a:lumMod val="50000"/>
                  </a:schemeClr>
                </a:solidFill>
              </a:rPr>
              <a:t>n</a:t>
            </a:r>
            <a:r>
              <a:rPr lang="de-DE" sz="2200" i="1" dirty="0">
                <a:solidFill>
                  <a:schemeClr val="accent1">
                    <a:lumMod val="50000"/>
                  </a:schemeClr>
                </a:solidFill>
              </a:rPr>
              <a:t>'</a:t>
            </a:r>
            <a:r>
              <a:rPr lang="de-DE" sz="2200" dirty="0"/>
              <a:t> zeigen </a:t>
            </a:r>
          </a:p>
          <a:p>
            <a:pPr marL="0" indent="0">
              <a:buNone/>
            </a:pPr>
            <a:r>
              <a:rPr lang="de-DE" dirty="0"/>
              <a:t>Leider bleibt der Baum </a:t>
            </a:r>
            <a:r>
              <a:rPr lang="de-DE" b="1" dirty="0"/>
              <a:t>nicht immer balanciert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pic>
        <p:nvPicPr>
          <p:cNvPr id="5" name="Bild 4" descr="Screen Shot 2014-11-16 at 22.00.2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653136"/>
            <a:ext cx="9144000" cy="1551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49363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Bereichsanfragen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Um eine Bereichsanfrage</a:t>
            </a:r>
            <a:r>
              <a:rPr lang="de-DE" baseline="30000" dirty="0"/>
              <a:t>2</a:t>
            </a:r>
            <a:r>
              <a:rPr lang="de-DE" dirty="0"/>
              <a:t> zu evaluieren, müssen ggf. mehrere Regionen verfolgt werden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pic>
        <p:nvPicPr>
          <p:cNvPr id="5" name="Bild 4" descr="Screen Shot 2014-11-16 at 22.09.4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5616" y="2168545"/>
            <a:ext cx="6732240" cy="333669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467544" y="5733256"/>
            <a:ext cx="701666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aseline="30000" dirty="0"/>
              <a:t>2</a:t>
            </a:r>
            <a:r>
              <a:rPr lang="de-DE" dirty="0"/>
              <a:t> Wir betrachten rechteckige Regionen, bei allgemeinen Regionen sind </a:t>
            </a:r>
            <a:br>
              <a:rPr lang="de-DE"/>
            </a:br>
            <a:r>
              <a:rPr lang="de-DE"/>
              <a:t>Umschließungsboxen </a:t>
            </a:r>
            <a:r>
              <a:rPr lang="de-DE" dirty="0"/>
              <a:t>zu bilden und die Antworten nachzuarbeiten</a:t>
            </a:r>
          </a:p>
        </p:txBody>
      </p:sp>
      <p:cxnSp>
        <p:nvCxnSpPr>
          <p:cNvPr id="8" name="Gerade Verbindung 7"/>
          <p:cNvCxnSpPr/>
          <p:nvPr/>
        </p:nvCxnSpPr>
        <p:spPr>
          <a:xfrm>
            <a:off x="539552" y="5733256"/>
            <a:ext cx="3528392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13035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Punkt-Quad-Bäume – 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Punkt-Quad-Bäume</a:t>
            </a:r>
            <a:endParaRPr lang="de-DE" dirty="0">
              <a:solidFill>
                <a:srgbClr val="FF0000"/>
              </a:solidFill>
            </a:endParaRPr>
          </a:p>
          <a:p>
            <a:pPr>
              <a:buFont typeface="Wingdings" charset="2"/>
              <a:buChar char="ü"/>
            </a:pPr>
            <a:r>
              <a:rPr lang="de-DE" dirty="0"/>
              <a:t>sind </a:t>
            </a:r>
            <a:r>
              <a:rPr lang="de-DE" b="1" dirty="0">
                <a:solidFill>
                  <a:srgbClr val="008000"/>
                </a:solidFill>
              </a:rPr>
              <a:t>symmetrisch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in Bezug auf alle Dimensionen</a:t>
            </a:r>
          </a:p>
          <a:p>
            <a:pPr>
              <a:buFont typeface="Wingdings" charset="2"/>
              <a:buChar char="ü"/>
            </a:pPr>
            <a:r>
              <a:rPr lang="de-DE" dirty="0"/>
              <a:t>und unterstützen </a:t>
            </a:r>
            <a:r>
              <a:rPr lang="de-DE" b="1" dirty="0">
                <a:solidFill>
                  <a:srgbClr val="008000"/>
                </a:solidFill>
              </a:rPr>
              <a:t>Punkt-</a:t>
            </a:r>
            <a:r>
              <a:rPr lang="de-DE" dirty="0"/>
              <a:t> und </a:t>
            </a:r>
            <a:r>
              <a:rPr lang="de-DE" b="1" dirty="0">
                <a:solidFill>
                  <a:srgbClr val="008000"/>
                </a:solidFill>
              </a:rPr>
              <a:t>Regionen-</a:t>
            </a:r>
            <a:r>
              <a:rPr lang="de-DE" dirty="0"/>
              <a:t>Anfragen </a:t>
            </a:r>
          </a:p>
          <a:p>
            <a:pPr marL="0" indent="0">
              <a:buNone/>
            </a:pPr>
            <a:r>
              <a:rPr lang="de-DE" dirty="0"/>
              <a:t>Aber</a:t>
            </a:r>
          </a:p>
          <a:p>
            <a:pPr>
              <a:buFont typeface="Symbol" charset="2"/>
              <a:buChar char="-"/>
            </a:pPr>
            <a:r>
              <a:rPr lang="de-DE" dirty="0"/>
              <a:t>die Form hängt von der </a:t>
            </a:r>
            <a:r>
              <a:rPr lang="de-DE" b="1" dirty="0" err="1">
                <a:solidFill>
                  <a:srgbClr val="FF0000"/>
                </a:solidFill>
              </a:rPr>
              <a:t>Einfügereihenfolge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ab </a:t>
            </a:r>
            <a:br>
              <a:rPr lang="de-DE" dirty="0"/>
            </a:br>
            <a:r>
              <a:rPr lang="de-DE" dirty="0"/>
              <a:t>(im </a:t>
            </a:r>
            <a:r>
              <a:rPr lang="de-DE" b="1" dirty="0">
                <a:solidFill>
                  <a:srgbClr val="FF0000"/>
                </a:solidFill>
              </a:rPr>
              <a:t>schlimmsten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dirty="0"/>
              <a:t>Fall entsteht eine </a:t>
            </a:r>
            <a:r>
              <a:rPr lang="de-DE" b="1" dirty="0">
                <a:solidFill>
                  <a:srgbClr val="FF0000"/>
                </a:solidFill>
              </a:rPr>
              <a:t>verkettete Liste</a:t>
            </a:r>
            <a:r>
              <a:rPr lang="de-DE" dirty="0"/>
              <a:t>)</a:t>
            </a:r>
          </a:p>
          <a:p>
            <a:pPr>
              <a:buFont typeface="Symbol" charset="2"/>
              <a:buChar char="-"/>
            </a:pPr>
            <a:r>
              <a:rPr lang="de-DE" b="1" dirty="0">
                <a:solidFill>
                  <a:srgbClr val="FF0000"/>
                </a:solidFill>
              </a:rPr>
              <a:t>Null</a:t>
            </a:r>
            <a:r>
              <a:rPr lang="de-DE" dirty="0"/>
              <a:t>zeiger sind speicher</a:t>
            </a:r>
            <a:r>
              <a:rPr lang="de-DE" b="1" dirty="0">
                <a:solidFill>
                  <a:srgbClr val="FF0000"/>
                </a:solidFill>
              </a:rPr>
              <a:t>ineffizient</a:t>
            </a:r>
            <a:r>
              <a:rPr lang="de-DE" dirty="0"/>
              <a:t> (ins. bei großem </a:t>
            </a:r>
            <a:r>
              <a:rPr lang="de-DE" i="1" dirty="0" err="1"/>
              <a:t>k</a:t>
            </a:r>
            <a:r>
              <a:rPr lang="de-DE" dirty="0"/>
              <a:t>)</a:t>
            </a:r>
          </a:p>
          <a:p>
            <a:pPr marL="0" indent="0">
              <a:buNone/>
            </a:pPr>
            <a:r>
              <a:rPr lang="de-DE" dirty="0"/>
              <a:t>Und</a:t>
            </a:r>
          </a:p>
          <a:p>
            <a:pPr>
              <a:buFont typeface="Courier New"/>
              <a:buChar char="o"/>
            </a:pPr>
            <a:r>
              <a:rPr lang="de-DE" dirty="0"/>
              <a:t>nur </a:t>
            </a:r>
            <a:r>
              <a:rPr lang="de-DE" b="1" dirty="0">
                <a:solidFill>
                  <a:srgbClr val="0000FF"/>
                </a:solidFill>
              </a:rPr>
              <a:t>Punktdaten</a:t>
            </a:r>
            <a:r>
              <a:rPr lang="de-DE" dirty="0"/>
              <a:t> können gespeichert werden</a:t>
            </a:r>
          </a:p>
          <a:p>
            <a:pPr marL="0" indent="0">
              <a:buNone/>
            </a:pPr>
            <a:br>
              <a:rPr lang="de-DE" dirty="0"/>
            </a:br>
            <a:r>
              <a:rPr lang="de-DE" dirty="0"/>
              <a:t>NB: Punkt-Quad-Bäume sind für Hauptspeicher gedacht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99522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44008" y="1196975"/>
            <a:ext cx="4042792" cy="4968875"/>
          </a:xfrm>
        </p:spPr>
        <p:txBody>
          <a:bodyPr/>
          <a:lstStyle/>
          <a:p>
            <a:r>
              <a:rPr lang="de-DE" dirty="0"/>
              <a:t>Indiziere </a:t>
            </a:r>
            <a:r>
              <a:rPr lang="de-DE" i="1" dirty="0" err="1"/>
              <a:t>k</a:t>
            </a:r>
            <a:r>
              <a:rPr lang="de-DE" dirty="0"/>
              <a:t>-dimensionale Daten, aber halte den Baum binär</a:t>
            </a:r>
          </a:p>
          <a:p>
            <a:r>
              <a:rPr lang="de-DE" dirty="0"/>
              <a:t>Verwende für jede Baumebene </a:t>
            </a:r>
            <a:r>
              <a:rPr lang="de-DE" i="1" dirty="0"/>
              <a:t>l</a:t>
            </a:r>
            <a:r>
              <a:rPr lang="de-DE" dirty="0"/>
              <a:t> eine andere Dimension </a:t>
            </a:r>
            <a:r>
              <a:rPr lang="de-DE" i="1" dirty="0"/>
              <a:t>d</a:t>
            </a:r>
            <a:r>
              <a:rPr lang="de-DE" i="1" baseline="-25000" dirty="0"/>
              <a:t>l</a:t>
            </a:r>
            <a:r>
              <a:rPr lang="de-DE" dirty="0"/>
              <a:t> als </a:t>
            </a:r>
            <a:r>
              <a:rPr lang="de-DE" dirty="0" err="1"/>
              <a:t>Diskriminator</a:t>
            </a:r>
            <a:r>
              <a:rPr lang="de-DE" dirty="0"/>
              <a:t> zur Partitionierung</a:t>
            </a:r>
          </a:p>
          <a:p>
            <a:pPr lvl="1"/>
            <a:r>
              <a:rPr lang="de-DE" dirty="0"/>
              <a:t>Schema: Round-Robin</a:t>
            </a:r>
          </a:p>
          <a:p>
            <a:r>
              <a:rPr lang="de-DE" dirty="0"/>
              <a:t>Man erhält einen</a:t>
            </a:r>
            <a:br>
              <a:rPr lang="de-DE" dirty="0"/>
            </a:br>
            <a:r>
              <a:rPr lang="de-DE" i="1" dirty="0" err="1"/>
              <a:t>k</a:t>
            </a:r>
            <a:r>
              <a:rPr lang="de-DE" dirty="0"/>
              <a:t>-</a:t>
            </a:r>
            <a:r>
              <a:rPr lang="de-DE" b="1" dirty="0"/>
              <a:t>d-Baum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195736" y="6165304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707FD"/>
                </a:solidFill>
              </a:rPr>
              <a:t>J.L. Bentley, Multidimensional Binary Search </a:t>
            </a:r>
            <a:r>
              <a:rPr lang="de-DE" sz="1200" dirty="0" err="1">
                <a:solidFill>
                  <a:srgbClr val="0707FD"/>
                </a:solidFill>
              </a:rPr>
              <a:t>Trees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Used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for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Associative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Searchingtley</a:t>
            </a:r>
            <a:r>
              <a:rPr lang="de-DE" sz="1200" dirty="0">
                <a:solidFill>
                  <a:srgbClr val="0707FD"/>
                </a:solidFill>
              </a:rPr>
              <a:t>.. </a:t>
            </a:r>
            <a:r>
              <a:rPr lang="de-DE" sz="1200" dirty="0" err="1">
                <a:solidFill>
                  <a:srgbClr val="0707FD"/>
                </a:solidFill>
              </a:rPr>
              <a:t>Comm</a:t>
            </a:r>
            <a:r>
              <a:rPr lang="de-DE" sz="1200" dirty="0">
                <a:solidFill>
                  <a:srgbClr val="0707FD"/>
                </a:solidFill>
              </a:rPr>
              <a:t>. ACM, vol. 18, </a:t>
            </a:r>
            <a:r>
              <a:rPr lang="de-DE" sz="1200" dirty="0" err="1">
                <a:solidFill>
                  <a:srgbClr val="0707FD"/>
                </a:solidFill>
              </a:rPr>
              <a:t>no</a:t>
            </a:r>
            <a:r>
              <a:rPr lang="de-DE" sz="1200" dirty="0">
                <a:solidFill>
                  <a:srgbClr val="0707FD"/>
                </a:solidFill>
              </a:rPr>
              <a:t>. 9, Sept. </a:t>
            </a:r>
            <a:r>
              <a:rPr lang="de-DE" sz="1200" b="1" dirty="0">
                <a:solidFill>
                  <a:srgbClr val="FF0000"/>
                </a:solidFill>
              </a:rPr>
              <a:t>1975</a:t>
            </a:r>
            <a:r>
              <a:rPr lang="de-DE" sz="1200" dirty="0">
                <a:solidFill>
                  <a:schemeClr val="accent2"/>
                </a:solidFill>
              </a:rPr>
              <a:t>.</a:t>
            </a:r>
          </a:p>
        </p:txBody>
      </p:sp>
      <p:pic>
        <p:nvPicPr>
          <p:cNvPr id="6" name="Bild 5" descr="Screen Shot 2014-11-16 at 22.29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124744"/>
            <a:ext cx="4362144" cy="50851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724487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i="1" dirty="0" err="1"/>
              <a:t>k</a:t>
            </a:r>
            <a:r>
              <a:rPr lang="de-DE" dirty="0"/>
              <a:t>-d-Bäume übernehmen die positiven Eigenschaften von Punkt-Quad-Bäumen, sind aber </a:t>
            </a:r>
            <a:r>
              <a:rPr lang="de-DE" b="1" dirty="0"/>
              <a:t>speichereffizienter</a:t>
            </a:r>
          </a:p>
          <a:p>
            <a:pPr marL="0" indent="0">
              <a:buNone/>
            </a:pPr>
            <a:r>
              <a:rPr lang="de-DE" dirty="0"/>
              <a:t>Für eine gegebene Punktmenge kann ein </a:t>
            </a:r>
            <a:r>
              <a:rPr lang="de-DE" b="1" dirty="0"/>
              <a:t>balancierter</a:t>
            </a:r>
            <a:br>
              <a:rPr lang="de-DE" dirty="0"/>
            </a:br>
            <a:r>
              <a:rPr lang="de-DE" i="1" dirty="0" err="1"/>
              <a:t>k</a:t>
            </a:r>
            <a:r>
              <a:rPr lang="de-DE" dirty="0"/>
              <a:t>-d-Baum konstruiert werden</a:t>
            </a:r>
            <a:r>
              <a:rPr lang="de-DE" baseline="30000" dirty="0"/>
              <a:t>3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987824" y="6309320"/>
            <a:ext cx="29546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aseline="30000" dirty="0"/>
              <a:t>3</a:t>
            </a:r>
            <a:r>
              <a:rPr lang="de-DE" dirty="0"/>
              <a:t> v</a:t>
            </a:r>
            <a:r>
              <a:rPr lang="de-DE" baseline="-25000" dirty="0"/>
              <a:t>i</a:t>
            </a:r>
            <a:r>
              <a:rPr lang="de-DE" dirty="0"/>
              <a:t>: Koordinate i von Punkt v</a:t>
            </a:r>
          </a:p>
        </p:txBody>
      </p:sp>
      <p:pic>
        <p:nvPicPr>
          <p:cNvPr id="6" name="Bild 5" descr="Screen Shot 2014-11-16 at 22.35.4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3100344"/>
            <a:ext cx="5182952" cy="3208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2166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Balancierte </a:t>
            </a:r>
            <a:r>
              <a:rPr lang="de-DE" i="1" dirty="0" err="1"/>
              <a:t>k</a:t>
            </a:r>
            <a:r>
              <a:rPr lang="de-DE" dirty="0"/>
              <a:t>-d-Baum-Konstruktion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      Ergebnis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  <p:pic>
        <p:nvPicPr>
          <p:cNvPr id="5" name="Bild 4" descr="Screen Shot 2014-11-16 at 22.39.0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052737"/>
            <a:ext cx="8064896" cy="3426304"/>
          </a:xfrm>
          <a:prstGeom prst="rect">
            <a:avLst/>
          </a:prstGeom>
        </p:spPr>
      </p:pic>
      <p:pic>
        <p:nvPicPr>
          <p:cNvPr id="6" name="Bild 5" descr="Screen Shot 2014-11-16 at 22.39.0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3768" y="4581128"/>
            <a:ext cx="2616582" cy="2060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526434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985387"/>
            <a:ext cx="2316162" cy="2334202"/>
            <a:chOff x="682055" y="1985432"/>
            <a:chExt cx="2317886" cy="2334893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985432"/>
              <a:ext cx="2317886" cy="2203292"/>
              <a:chOff x="1581571" y="3164850"/>
              <a:chExt cx="2317886" cy="220329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4" y="4155132"/>
                <a:ext cx="0" cy="877184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164850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dirty="0"/>
                  <a:t>Indizierung für</a:t>
                </a:r>
                <a:br>
                  <a:rPr lang="de-DE" sz="2000" dirty="0"/>
                </a:br>
                <a:r>
                  <a:rPr lang="de-DE" sz="2000" dirty="0"/>
                  <a:t>Hauptspeicher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 dirty="0"/>
                  <a:t>Multidimensionale</a:t>
                </a:r>
                <a:br>
                  <a:rPr lang="de-DE" sz="2000" b="1" dirty="0"/>
                </a:br>
                <a:r>
                  <a:rPr lang="de-DE" sz="2000" b="1" noProof="1">
                    <a:cs typeface="Arial" charset="0"/>
                  </a:rPr>
                  <a:t>Indizierung: k-d-B-Bäume</a:t>
                </a:r>
                <a:endParaRPr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Multidimensionale</a:t>
              </a:r>
              <a:br>
                <a:rPr lang="de-DE" sz="2000" dirty="0"/>
              </a:br>
              <a:r>
                <a:rPr lang="de-DE" sz="2000" noProof="1">
                  <a:cs typeface="Arial" charset="0"/>
                </a:rPr>
                <a:t>Indizierung: R-Bäume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Multidimensionale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/>
                </a:b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172573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-d-B-Bäume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 err="1"/>
              <a:t>k</a:t>
            </a:r>
            <a:r>
              <a:rPr lang="de-DE" dirty="0"/>
              <a:t>-d-Bäume auf Sekundärspeichern</a:t>
            </a:r>
          </a:p>
          <a:p>
            <a:r>
              <a:rPr lang="de-DE" dirty="0"/>
              <a:t>Verwendung von Seiten als organisatorische Einheiten</a:t>
            </a:r>
          </a:p>
          <a:p>
            <a:pPr lvl="1"/>
            <a:r>
              <a:rPr lang="de-DE" dirty="0"/>
              <a:t>Jeder Knoten in einem </a:t>
            </a:r>
            <a:r>
              <a:rPr lang="de-DE" dirty="0" err="1"/>
              <a:t>k</a:t>
            </a:r>
            <a:r>
              <a:rPr lang="de-DE" dirty="0"/>
              <a:t>-d-B-Baum füllt eine Seite</a:t>
            </a:r>
          </a:p>
          <a:p>
            <a:r>
              <a:rPr lang="de-DE" dirty="0" err="1"/>
              <a:t>k</a:t>
            </a:r>
            <a:r>
              <a:rPr lang="de-DE" dirty="0"/>
              <a:t>-d-Baum-Layout für jede Seite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267744" y="6207695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200" dirty="0">
                <a:solidFill>
                  <a:srgbClr val="0707FD"/>
                </a:solidFill>
              </a:rPr>
              <a:t>John T. Robinson. The K-D-B-</a:t>
            </a:r>
            <a:r>
              <a:rPr lang="de-DE" sz="1200" dirty="0" err="1">
                <a:solidFill>
                  <a:srgbClr val="0707FD"/>
                </a:solidFill>
              </a:rPr>
              <a:t>Tree</a:t>
            </a:r>
            <a:r>
              <a:rPr lang="de-DE" sz="1200" dirty="0">
                <a:solidFill>
                  <a:srgbClr val="0707FD"/>
                </a:solidFill>
              </a:rPr>
              <a:t>: A Search </a:t>
            </a:r>
            <a:r>
              <a:rPr lang="de-DE" sz="1200" dirty="0" err="1">
                <a:solidFill>
                  <a:srgbClr val="0707FD"/>
                </a:solidFill>
              </a:rPr>
              <a:t>Structure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for</a:t>
            </a:r>
            <a:r>
              <a:rPr lang="de-DE" sz="1200" dirty="0">
                <a:solidFill>
                  <a:srgbClr val="0707FD"/>
                </a:solidFill>
              </a:rPr>
              <a:t> Large</a:t>
            </a:r>
          </a:p>
          <a:p>
            <a:r>
              <a:rPr lang="de-DE" sz="1200" dirty="0">
                <a:solidFill>
                  <a:srgbClr val="0707FD"/>
                </a:solidFill>
              </a:rPr>
              <a:t>Multidimensional Dynamic Indexes. SIGMOD </a:t>
            </a:r>
            <a:r>
              <a:rPr lang="de-DE" sz="1200" b="1" dirty="0">
                <a:solidFill>
                  <a:srgbClr val="FF0000"/>
                </a:solidFill>
              </a:rPr>
              <a:t>1981</a:t>
            </a:r>
            <a:r>
              <a:rPr lang="de-DE" sz="1200" dirty="0">
                <a:solidFill>
                  <a:schemeClr val="accent2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596991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Wdhlg</a:t>
            </a:r>
            <a:r>
              <a:rPr lang="de-DE" dirty="0"/>
              <a:t>: Textindizierung, Information </a:t>
            </a:r>
            <a:r>
              <a:rPr lang="de-DE" dirty="0" err="1"/>
              <a:t>Retrieval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>
                <a:solidFill>
                  <a:srgbClr val="00B050"/>
                </a:solidFill>
              </a:rPr>
              <a:t>Annahme</a:t>
            </a:r>
            <a:r>
              <a:rPr lang="en-US" dirty="0">
                <a:solidFill>
                  <a:srgbClr val="00B050"/>
                </a:solidFill>
              </a:rPr>
              <a:t>:</a:t>
            </a:r>
            <a:r>
              <a:rPr lang="en-US" dirty="0"/>
              <a:t> Falls </a:t>
            </a:r>
            <a:r>
              <a:rPr lang="en-US" dirty="0" err="1"/>
              <a:t>zwei</a:t>
            </a:r>
            <a:r>
              <a:rPr lang="en-US" dirty="0"/>
              <a:t> </a:t>
            </a:r>
            <a:r>
              <a:rPr lang="en-US" dirty="0" err="1"/>
              <a:t>Sequenzen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gute</a:t>
            </a:r>
            <a:r>
              <a:rPr lang="en-US" dirty="0"/>
              <a:t> </a:t>
            </a:r>
            <a:r>
              <a:rPr lang="en-US" dirty="0" err="1"/>
              <a:t>lokale</a:t>
            </a:r>
            <a:r>
              <a:rPr lang="en-US" dirty="0"/>
              <a:t> </a:t>
            </a:r>
            <a:r>
              <a:rPr lang="en-US" dirty="0" err="1"/>
              <a:t>Übereinstimmung</a:t>
            </a:r>
            <a:r>
              <a:rPr lang="en-US" dirty="0"/>
              <a:t> </a:t>
            </a:r>
            <a:r>
              <a:rPr lang="en-US" dirty="0" err="1"/>
              <a:t>haben</a:t>
            </a:r>
            <a:r>
              <a:rPr lang="en-US" dirty="0"/>
              <a:t>, </a:t>
            </a:r>
            <a:r>
              <a:rPr lang="en-US" dirty="0" err="1"/>
              <a:t>dann</a:t>
            </a:r>
            <a:r>
              <a:rPr lang="en-US" dirty="0"/>
              <a:t> </a:t>
            </a:r>
            <a:r>
              <a:rPr lang="en-US" dirty="0" err="1"/>
              <a:t>ist</a:t>
            </a:r>
            <a:r>
              <a:rPr lang="en-US" dirty="0"/>
              <a:t> </a:t>
            </a:r>
            <a:r>
              <a:rPr lang="en-US" dirty="0" err="1"/>
              <a:t>mit</a:t>
            </a:r>
            <a:r>
              <a:rPr lang="en-US" dirty="0"/>
              <a:t> </a:t>
            </a:r>
            <a:r>
              <a:rPr lang="en-US" dirty="0" err="1"/>
              <a:t>großer</a:t>
            </a:r>
            <a:r>
              <a:rPr lang="en-US" dirty="0"/>
              <a:t> </a:t>
            </a:r>
            <a:r>
              <a:rPr lang="en-US" dirty="0" err="1"/>
              <a:t>Wahrscheinlichkeit</a:t>
            </a:r>
            <a:r>
              <a:rPr lang="en-US" dirty="0"/>
              <a:t> </a:t>
            </a:r>
            <a:r>
              <a:rPr lang="en-US" dirty="0" err="1"/>
              <a:t>eine</a:t>
            </a:r>
            <a:r>
              <a:rPr lang="en-US" dirty="0"/>
              <a:t> </a:t>
            </a:r>
            <a:r>
              <a:rPr lang="en-US" dirty="0" err="1"/>
              <a:t>kleine</a:t>
            </a:r>
            <a:r>
              <a:rPr lang="en-US" dirty="0"/>
              <a:t> </a:t>
            </a:r>
            <a:r>
              <a:rPr lang="en-US" dirty="0" err="1">
                <a:solidFill>
                  <a:srgbClr val="081BFF"/>
                </a:solidFill>
              </a:rPr>
              <a:t>Teilzeichenkette</a:t>
            </a:r>
            <a:r>
              <a:rPr lang="en-US" dirty="0">
                <a:solidFill>
                  <a:srgbClr val="081BFF"/>
                </a:solidFill>
              </a:rPr>
              <a:t> </a:t>
            </a:r>
            <a:r>
              <a:rPr lang="en-US" dirty="0" err="1"/>
              <a:t>sogar</a:t>
            </a:r>
            <a:r>
              <a:rPr lang="en-US" dirty="0"/>
              <a:t> </a:t>
            </a:r>
            <a:r>
              <a:rPr lang="en-US" dirty="0" err="1"/>
              <a:t>identisch</a:t>
            </a:r>
            <a:r>
              <a:rPr lang="en-US" dirty="0"/>
              <a:t> (</a:t>
            </a:r>
            <a:r>
              <a:rPr lang="en-US" dirty="0">
                <a:solidFill>
                  <a:srgbClr val="FF0000"/>
                </a:solidFill>
              </a:rPr>
              <a:t>Seed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7052" y="2967578"/>
            <a:ext cx="6211292" cy="29912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771800" y="6174740"/>
            <a:ext cx="3600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err="1">
                <a:solidFill>
                  <a:srgbClr val="1C09FF"/>
                </a:solidFill>
              </a:rPr>
              <a:t>Altschul</a:t>
            </a:r>
            <a:r>
              <a:rPr lang="en-US" sz="1200" dirty="0">
                <a:solidFill>
                  <a:srgbClr val="1C09FF"/>
                </a:solidFill>
              </a:rPr>
              <a:t>, Gish, Miller, Myers, </a:t>
            </a:r>
            <a:r>
              <a:rPr lang="en-US" sz="1200" dirty="0" err="1">
                <a:solidFill>
                  <a:srgbClr val="1C09FF"/>
                </a:solidFill>
              </a:rPr>
              <a:t>Lipman</a:t>
            </a:r>
            <a:r>
              <a:rPr lang="en-US" sz="1200" dirty="0">
                <a:solidFill>
                  <a:srgbClr val="1C09FF"/>
                </a:solidFill>
              </a:rPr>
              <a:t>: „Basic Local Alignment Search Tool“, J </a:t>
            </a:r>
            <a:r>
              <a:rPr lang="en-US" sz="1200" dirty="0" err="1">
                <a:solidFill>
                  <a:srgbClr val="1C09FF"/>
                </a:solidFill>
              </a:rPr>
              <a:t>Mol</a:t>
            </a:r>
            <a:r>
              <a:rPr lang="en-US" sz="1200" dirty="0">
                <a:solidFill>
                  <a:srgbClr val="1C09FF"/>
                </a:solidFill>
              </a:rPr>
              <a:t> Bio, </a:t>
            </a:r>
            <a:r>
              <a:rPr lang="en-US" sz="1200" b="1" dirty="0">
                <a:solidFill>
                  <a:srgbClr val="FF0000"/>
                </a:solidFill>
              </a:rPr>
              <a:t>1990</a:t>
            </a:r>
          </a:p>
        </p:txBody>
      </p:sp>
    </p:spTree>
    <p:extLst>
      <p:ext uri="{BB962C8B-B14F-4D97-AF65-F5344CB8AC3E}">
        <p14:creationId xmlns:p14="http://schemas.microsoft.com/office/powerpoint/2010/main" val="298804272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-d-B-Bäume: Zentrale Idee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196975"/>
            <a:ext cx="3096344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/>
              <a:t>Regionenseiten</a:t>
            </a:r>
            <a:endParaRPr lang="de-DE" sz="2000" b="1" dirty="0"/>
          </a:p>
          <a:p>
            <a:r>
              <a:rPr lang="de-DE" sz="2000" dirty="0"/>
              <a:t>enthalten Einträge &lt;</a:t>
            </a:r>
            <a:r>
              <a:rPr lang="de-DE" sz="2000" dirty="0" err="1"/>
              <a:t>region</a:t>
            </a:r>
            <a:r>
              <a:rPr lang="de-DE" sz="2000" dirty="0"/>
              <a:t>, </a:t>
            </a:r>
            <a:r>
              <a:rPr lang="de-DE" sz="2000" dirty="0" err="1"/>
              <a:t>pageID</a:t>
            </a:r>
            <a:r>
              <a:rPr lang="de-DE" sz="2000" dirty="0"/>
              <a:t>&gt;</a:t>
            </a:r>
          </a:p>
          <a:p>
            <a:r>
              <a:rPr lang="de-DE" sz="2000" dirty="0"/>
              <a:t>keine </a:t>
            </a:r>
            <a:r>
              <a:rPr lang="de-DE" sz="2000" b="1" dirty="0"/>
              <a:t>Null</a:t>
            </a:r>
            <a:r>
              <a:rPr lang="de-DE" sz="2000" dirty="0"/>
              <a:t>zeiger</a:t>
            </a:r>
          </a:p>
          <a:p>
            <a:r>
              <a:rPr lang="de-DE" sz="2000" dirty="0"/>
              <a:t>bilden </a:t>
            </a:r>
            <a:r>
              <a:rPr lang="de-DE" sz="2000" b="1" dirty="0"/>
              <a:t>balancierten</a:t>
            </a:r>
            <a:r>
              <a:rPr lang="de-DE" sz="2000" dirty="0"/>
              <a:t> Baum</a:t>
            </a:r>
          </a:p>
          <a:p>
            <a:r>
              <a:rPr lang="de-DE" sz="2000" dirty="0"/>
              <a:t>alle Regionen </a:t>
            </a:r>
            <a:r>
              <a:rPr lang="de-DE" sz="2000" b="1" dirty="0"/>
              <a:t>disjunkt</a:t>
            </a:r>
            <a:r>
              <a:rPr lang="de-DE" sz="2000" dirty="0"/>
              <a:t> und </a:t>
            </a:r>
            <a:r>
              <a:rPr lang="de-DE" sz="2000" b="1" dirty="0"/>
              <a:t>rechteckig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Punktseiten</a:t>
            </a:r>
          </a:p>
          <a:p>
            <a:r>
              <a:rPr lang="de-DE" sz="2000" dirty="0"/>
              <a:t>enthalten Einträge &lt;</a:t>
            </a:r>
            <a:r>
              <a:rPr lang="de-DE" sz="2000" dirty="0" err="1"/>
              <a:t>point</a:t>
            </a:r>
            <a:r>
              <a:rPr lang="de-DE" sz="2000" dirty="0"/>
              <a:t>, </a:t>
            </a:r>
            <a:r>
              <a:rPr lang="de-DE" sz="2000" dirty="0" err="1"/>
              <a:t>rid</a:t>
            </a:r>
            <a:r>
              <a:rPr lang="de-DE" sz="2000" dirty="0"/>
              <a:t>&gt;</a:t>
            </a:r>
          </a:p>
          <a:p>
            <a:r>
              <a:rPr lang="de-DE" sz="2000" dirty="0">
                <a:sym typeface="Wingdings"/>
              </a:rPr>
              <a:t> </a:t>
            </a:r>
            <a:r>
              <a:rPr lang="de-DE" sz="2000" dirty="0"/>
              <a:t>Blattknoten B</a:t>
            </a:r>
            <a:r>
              <a:rPr lang="de-DE" sz="2000" baseline="30000" dirty="0"/>
              <a:t>+</a:t>
            </a:r>
            <a:r>
              <a:rPr lang="de-DE" sz="2000" dirty="0"/>
              <a:t>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  <p:pic>
        <p:nvPicPr>
          <p:cNvPr id="5" name="Bild 4" descr="Screen Shot 2014-11-16 at 22.5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5802588" cy="5157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32170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Operationen auf </a:t>
            </a:r>
            <a:r>
              <a:rPr lang="de-DE" i="1" dirty="0" err="1"/>
              <a:t>k</a:t>
            </a:r>
            <a:r>
              <a:rPr lang="de-DE" dirty="0"/>
              <a:t>-d-B-Bäumen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b="1" dirty="0"/>
              <a:t>Suche</a:t>
            </a:r>
            <a:r>
              <a:rPr lang="de-DE" dirty="0"/>
              <a:t> in einem </a:t>
            </a:r>
            <a:r>
              <a:rPr lang="de-DE" i="1" dirty="0" err="1"/>
              <a:t>k</a:t>
            </a:r>
            <a:r>
              <a:rPr lang="de-DE" dirty="0"/>
              <a:t>-d-B-Baum läuft wie folgt:</a:t>
            </a:r>
          </a:p>
          <a:p>
            <a:pPr lvl="1"/>
            <a:r>
              <a:rPr lang="de-DE" dirty="0"/>
              <a:t>Auf jeder Seite bestimme die Region </a:t>
            </a:r>
            <a:r>
              <a:rPr lang="de-DE" i="1" dirty="0" err="1"/>
              <a:t>R</a:t>
            </a:r>
            <a:r>
              <a:rPr lang="de-DE" i="1" baseline="-25000" dirty="0" err="1"/>
              <a:t>i</a:t>
            </a:r>
            <a:r>
              <a:rPr lang="de-DE" dirty="0"/>
              <a:t>, die Anfragepunkt </a:t>
            </a:r>
            <a:r>
              <a:rPr lang="de-DE" i="1" dirty="0" err="1"/>
              <a:t>q</a:t>
            </a:r>
            <a:r>
              <a:rPr lang="de-DE" dirty="0"/>
              <a:t> enthält (oder sich mit der Anfrageregion </a:t>
            </a:r>
            <a:r>
              <a:rPr lang="de-DE" i="1" dirty="0"/>
              <a:t>Q</a:t>
            </a:r>
            <a:r>
              <a:rPr lang="de-DE" dirty="0"/>
              <a:t> schneidet)</a:t>
            </a:r>
          </a:p>
          <a:p>
            <a:pPr lvl="1"/>
            <a:r>
              <a:rPr lang="de-DE" dirty="0"/>
              <a:t>Für jedes solche </a:t>
            </a:r>
            <a:r>
              <a:rPr lang="de-DE" i="1" dirty="0" err="1"/>
              <a:t>R</a:t>
            </a:r>
            <a:r>
              <a:rPr lang="de-DE" i="1" baseline="-25000" dirty="0" err="1"/>
              <a:t>i</a:t>
            </a:r>
            <a:r>
              <a:rPr lang="de-DE" dirty="0"/>
              <a:t> bestimme die Seite und wende Suche rekursiv an</a:t>
            </a:r>
          </a:p>
          <a:p>
            <a:pPr lvl="1"/>
            <a:r>
              <a:rPr lang="de-DE" dirty="0"/>
              <a:t>Auf Punktseiten hole jeden Punkt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dirty="0"/>
              <a:t>, der auf Anfrage passt, und gebe ihn zurück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34973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Operationen auf </a:t>
            </a:r>
            <a:r>
              <a:rPr lang="de-DE" i="1" dirty="0" err="1"/>
              <a:t>k</a:t>
            </a:r>
            <a:r>
              <a:rPr lang="de-DE" dirty="0"/>
              <a:t>-d-B-Bäumen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Beim </a:t>
            </a:r>
            <a:r>
              <a:rPr lang="de-DE" b="1" dirty="0"/>
              <a:t>Einfügen</a:t>
            </a:r>
            <a:r>
              <a:rPr lang="de-DE" dirty="0"/>
              <a:t> wird der Baum </a:t>
            </a:r>
            <a:r>
              <a:rPr lang="de-DE" b="1" dirty="0"/>
              <a:t>balanciert</a:t>
            </a:r>
            <a:r>
              <a:rPr lang="de-DE" dirty="0"/>
              <a:t> wie beim </a:t>
            </a:r>
            <a:br>
              <a:rPr lang="de-DE" dirty="0"/>
            </a:br>
            <a:r>
              <a:rPr lang="de-DE" b="1" dirty="0"/>
              <a:t>B</a:t>
            </a:r>
            <a:r>
              <a:rPr lang="de-DE" b="1" baseline="30000" dirty="0"/>
              <a:t>+</a:t>
            </a:r>
            <a:r>
              <a:rPr lang="de-DE" b="1" dirty="0"/>
              <a:t>-Baum</a:t>
            </a:r>
          </a:p>
          <a:p>
            <a:pPr lvl="1"/>
            <a:r>
              <a:rPr lang="de-DE" dirty="0"/>
              <a:t>Füge Eintrag &lt;</a:t>
            </a:r>
            <a:r>
              <a:rPr lang="de-DE" dirty="0" err="1"/>
              <a:t>region</a:t>
            </a:r>
            <a:r>
              <a:rPr lang="de-DE" dirty="0"/>
              <a:t>, </a:t>
            </a:r>
            <a:r>
              <a:rPr lang="de-DE" dirty="0" err="1"/>
              <a:t>pageID</a:t>
            </a:r>
            <a:r>
              <a:rPr lang="de-DE" dirty="0"/>
              <a:t>&gt; (&lt;</a:t>
            </a:r>
            <a:r>
              <a:rPr lang="de-DE" dirty="0" err="1"/>
              <a:t>point</a:t>
            </a:r>
            <a:r>
              <a:rPr lang="de-DE" dirty="0"/>
              <a:t>, </a:t>
            </a:r>
            <a:r>
              <a:rPr lang="de-DE" dirty="0" err="1"/>
              <a:t>rid</a:t>
            </a:r>
            <a:r>
              <a:rPr lang="de-DE" dirty="0"/>
              <a:t>&gt;) in eine </a:t>
            </a:r>
            <a:r>
              <a:rPr lang="de-DE" dirty="0" err="1"/>
              <a:t>Regionenseite</a:t>
            </a:r>
            <a:r>
              <a:rPr lang="de-DE" dirty="0"/>
              <a:t> (Punktseite) ein, </a:t>
            </a:r>
            <a:br>
              <a:rPr lang="de-DE" dirty="0"/>
            </a:br>
            <a:r>
              <a:rPr lang="de-DE" dirty="0"/>
              <a:t>sofern </a:t>
            </a:r>
            <a:r>
              <a:rPr lang="de-DE" b="1" dirty="0"/>
              <a:t>genügend Platz </a:t>
            </a:r>
            <a:r>
              <a:rPr lang="de-DE" dirty="0"/>
              <a:t>vorhanden</a:t>
            </a:r>
          </a:p>
          <a:p>
            <a:pPr lvl="1"/>
            <a:r>
              <a:rPr lang="de-DE" b="1" dirty="0"/>
              <a:t>Sonst: Splitte </a:t>
            </a:r>
            <a:r>
              <a:rPr lang="de-DE" dirty="0"/>
              <a:t>Seite auf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3759541"/>
      </p:ext>
    </p:extLst>
  </p:cSld>
  <p:clrMapOvr>
    <a:masterClrMapping/>
  </p:clrMapOvr>
  <p:transition spd="slow">
    <p:push dir="u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Aufsplittung</a:t>
            </a:r>
            <a:r>
              <a:rPr lang="de-DE" dirty="0"/>
              <a:t> einer Punktseite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Aufteilung einer Seite </a:t>
            </a:r>
            <a:r>
              <a:rPr lang="de-DE" i="1" dirty="0"/>
              <a:t>p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/>
              <a:t>Wähle Dimension </a:t>
            </a:r>
            <a:r>
              <a:rPr lang="de-DE" i="1" dirty="0"/>
              <a:t>i</a:t>
            </a:r>
            <a:r>
              <a:rPr lang="de-DE" dirty="0"/>
              <a:t> und eine </a:t>
            </a:r>
            <a:r>
              <a:rPr lang="de-DE" i="1" dirty="0"/>
              <a:t>i</a:t>
            </a:r>
            <a:r>
              <a:rPr lang="de-DE" dirty="0"/>
              <a:t>-Koordinate </a:t>
            </a:r>
            <a:r>
              <a:rPr lang="de-DE" i="1" dirty="0"/>
              <a:t>x</a:t>
            </a:r>
            <a:r>
              <a:rPr lang="de-DE" i="1" baseline="-25000" dirty="0"/>
              <a:t>i</a:t>
            </a:r>
            <a:r>
              <a:rPr lang="de-DE" dirty="0"/>
              <a:t> entlang derer die Aufteilung erfolgen soll, so dass die Teilung zwei nicht übervolle Seiten erzeugt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/>
              <a:t>Schiebe</a:t>
            </a:r>
            <a:r>
              <a:rPr lang="de-DE" dirty="0"/>
              <a:t> Datenpunkte entsprechend auf neue Seiten </a:t>
            </a:r>
            <a:r>
              <a:rPr lang="de-DE" i="1" dirty="0" err="1"/>
              <a:t>p</a:t>
            </a:r>
            <a:r>
              <a:rPr lang="de-DE" i="1" baseline="-25000" dirty="0" err="1"/>
              <a:t>links</a:t>
            </a:r>
            <a:r>
              <a:rPr lang="de-DE" dirty="0"/>
              <a:t> oder </a:t>
            </a:r>
            <a:r>
              <a:rPr lang="de-DE" i="1" dirty="0" err="1"/>
              <a:t>p</a:t>
            </a:r>
            <a:r>
              <a:rPr lang="de-DE" i="1" baseline="-25000" dirty="0" err="1"/>
              <a:t>rechts</a:t>
            </a:r>
            <a:r>
              <a:rPr lang="de-DE" dirty="0"/>
              <a:t> sofern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i="1" dirty="0"/>
              <a:t> &lt; x</a:t>
            </a:r>
            <a:r>
              <a:rPr lang="de-DE" i="1" baseline="-25000" dirty="0"/>
              <a:t>i</a:t>
            </a:r>
            <a:r>
              <a:rPr lang="de-DE" i="1" dirty="0"/>
              <a:t> </a:t>
            </a:r>
            <a:r>
              <a:rPr lang="de-DE" dirty="0"/>
              <a:t>oder </a:t>
            </a:r>
            <a:r>
              <a:rPr lang="de-DE" i="1" dirty="0" err="1"/>
              <a:t>p</a:t>
            </a:r>
            <a:r>
              <a:rPr lang="de-DE" i="1" baseline="-25000" dirty="0" err="1"/>
              <a:t>i</a:t>
            </a:r>
            <a:r>
              <a:rPr lang="de-DE" i="1" dirty="0"/>
              <a:t> ≥ x</a:t>
            </a:r>
            <a:r>
              <a:rPr lang="de-DE" i="1" baseline="-25000" dirty="0"/>
              <a:t>i</a:t>
            </a:r>
            <a:r>
              <a:rPr lang="de-DE" i="1" dirty="0"/>
              <a:t> </a:t>
            </a:r>
          </a:p>
          <a:p>
            <a:pPr marL="857250" lvl="1" indent="-457200">
              <a:buFont typeface="+mj-lt"/>
              <a:buAutoNum type="arabicPeriod"/>
            </a:pPr>
            <a:r>
              <a:rPr lang="de-DE" b="1" dirty="0"/>
              <a:t>Ersetze</a:t>
            </a:r>
            <a:r>
              <a:rPr lang="de-DE" dirty="0"/>
              <a:t> </a:t>
            </a:r>
            <a:r>
              <a:rPr lang="de-DE" i="1" dirty="0"/>
              <a:t>&lt;</a:t>
            </a:r>
            <a:r>
              <a:rPr lang="de-DE" i="1" dirty="0" err="1"/>
              <a:t>region</a:t>
            </a:r>
            <a:r>
              <a:rPr lang="de-DE" i="1" dirty="0"/>
              <a:t>, p&gt; </a:t>
            </a:r>
            <a:r>
              <a:rPr lang="de-DE" dirty="0"/>
              <a:t>auf der </a:t>
            </a:r>
            <a:r>
              <a:rPr lang="de-DE" b="1" dirty="0"/>
              <a:t>Elternseite</a:t>
            </a:r>
            <a:r>
              <a:rPr lang="de-DE" dirty="0"/>
              <a:t> durch </a:t>
            </a:r>
            <a:br>
              <a:rPr lang="de-DE" dirty="0"/>
            </a:br>
            <a:r>
              <a:rPr lang="de-DE" i="1" dirty="0"/>
              <a:t>&lt;linke-region, </a:t>
            </a:r>
            <a:r>
              <a:rPr lang="de-DE" i="1" dirty="0" err="1"/>
              <a:t>p</a:t>
            </a:r>
            <a:r>
              <a:rPr lang="de-DE" i="1" baseline="-25000" dirty="0" err="1"/>
              <a:t>links</a:t>
            </a:r>
            <a:r>
              <a:rPr lang="de-DE" i="1" dirty="0"/>
              <a:t>&gt; </a:t>
            </a:r>
            <a:r>
              <a:rPr lang="de-DE" dirty="0"/>
              <a:t>und </a:t>
            </a:r>
            <a:r>
              <a:rPr lang="de-DE" i="1" dirty="0"/>
              <a:t>&lt;rechte-region, </a:t>
            </a:r>
            <a:r>
              <a:rPr lang="de-DE" i="1" dirty="0" err="1"/>
              <a:t>p</a:t>
            </a:r>
            <a:r>
              <a:rPr lang="de-DE" i="1" baseline="-25000" dirty="0" err="1"/>
              <a:t>rechts</a:t>
            </a:r>
            <a:r>
              <a:rPr lang="de-DE" i="1" dirty="0"/>
              <a:t>&gt;</a:t>
            </a:r>
          </a:p>
          <a:p>
            <a:pPr marL="0" indent="0">
              <a:buNone/>
            </a:pPr>
            <a:r>
              <a:rPr lang="de-DE" dirty="0"/>
              <a:t>Der 3. Schritt kann zu einem </a:t>
            </a:r>
            <a:r>
              <a:rPr lang="de-DE" b="1" dirty="0"/>
              <a:t>Überlauf</a:t>
            </a:r>
            <a:r>
              <a:rPr lang="de-DE" dirty="0"/>
              <a:t> der Elternseite führen und damit zu einem </a:t>
            </a:r>
            <a:r>
              <a:rPr lang="de-DE" b="1" dirty="0"/>
              <a:t>Aufspalten</a:t>
            </a:r>
            <a:r>
              <a:rPr lang="de-DE" dirty="0"/>
              <a:t> einer </a:t>
            </a:r>
            <a:r>
              <a:rPr lang="de-DE" b="1" dirty="0" err="1"/>
              <a:t>Regionenseite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225598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Aufspaltung einer </a:t>
            </a:r>
            <a:r>
              <a:rPr lang="de-DE" dirty="0" err="1"/>
              <a:t>Regionenseite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Aufspaltung einer </a:t>
            </a:r>
            <a:r>
              <a:rPr lang="de-DE" b="1" dirty="0"/>
              <a:t>Punktseite</a:t>
            </a:r>
            <a:r>
              <a:rPr lang="de-DE" dirty="0"/>
              <a:t> und Verschiebung der Datenpunkte ist recht </a:t>
            </a:r>
            <a:r>
              <a:rPr lang="de-DE" b="1" dirty="0"/>
              <a:t>einfach</a:t>
            </a:r>
          </a:p>
          <a:p>
            <a:r>
              <a:rPr lang="de-DE" dirty="0"/>
              <a:t>Im Falle einer </a:t>
            </a:r>
            <a:r>
              <a:rPr lang="de-DE" b="1" dirty="0"/>
              <a:t>Aufspaltung</a:t>
            </a:r>
            <a:r>
              <a:rPr lang="de-DE" dirty="0"/>
              <a:t> können einige </a:t>
            </a:r>
            <a:r>
              <a:rPr lang="de-DE" b="1" dirty="0"/>
              <a:t>Regionen auf beiden </a:t>
            </a:r>
            <a:r>
              <a:rPr lang="de-DE" dirty="0"/>
              <a:t>Seite der Aufteilungslinie liegen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  <a:p>
            <a:r>
              <a:rPr lang="de-DE" dirty="0"/>
              <a:t>Diese Regionen müssen </a:t>
            </a:r>
            <a:r>
              <a:rPr lang="de-DE" b="1" dirty="0"/>
              <a:t>aufgeteilt</a:t>
            </a:r>
            <a:r>
              <a:rPr lang="de-DE" dirty="0"/>
              <a:t> werden</a:t>
            </a:r>
          </a:p>
          <a:p>
            <a:r>
              <a:rPr lang="de-DE" dirty="0"/>
              <a:t>Mögliche Folge: </a:t>
            </a:r>
            <a:r>
              <a:rPr lang="de-DE" b="1" dirty="0"/>
              <a:t>Rekursives Aufteilen nach unten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pic>
        <p:nvPicPr>
          <p:cNvPr id="5" name="Bild 4" descr="Screen Shot 2014-11-16 at 23.46.17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856" y="2996952"/>
            <a:ext cx="2468254" cy="2063130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940152" y="3645024"/>
            <a:ext cx="235994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Aufteilungslinie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(beachte: Aufteilung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 erfolgt abwechselnd,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 horizontaler Split hier </a:t>
            </a:r>
            <a:br>
              <a:rPr lang="de-DE" dirty="0">
                <a:solidFill>
                  <a:srgbClr val="FF0000"/>
                </a:solidFill>
              </a:rPr>
            </a:br>
            <a:r>
              <a:rPr lang="de-DE" dirty="0">
                <a:solidFill>
                  <a:srgbClr val="FF0000"/>
                </a:solidFill>
              </a:rPr>
              <a:t> nicht möglich)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1979712" y="4293096"/>
            <a:ext cx="12494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Aufgeteilte</a:t>
            </a:r>
            <a:br>
              <a:rPr lang="de-DE" dirty="0"/>
            </a:br>
            <a:r>
              <a:rPr lang="de-DE" dirty="0"/>
              <a:t>Region</a:t>
            </a:r>
          </a:p>
        </p:txBody>
      </p:sp>
    </p:spTree>
    <p:extLst>
      <p:ext uri="{BB962C8B-B14F-4D97-AF65-F5344CB8AC3E}">
        <p14:creationId xmlns:p14="http://schemas.microsoft.com/office/powerpoint/2010/main" val="167755436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 noch einmal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940152" y="1196975"/>
            <a:ext cx="3096344" cy="4968875"/>
          </a:xfrm>
        </p:spPr>
        <p:txBody>
          <a:bodyPr/>
          <a:lstStyle/>
          <a:p>
            <a:pPr marL="0" indent="0">
              <a:buNone/>
            </a:pPr>
            <a:r>
              <a:rPr lang="de-DE" sz="2000" b="1" dirty="0" err="1"/>
              <a:t>Regionenseiten</a:t>
            </a:r>
            <a:endParaRPr lang="de-DE" sz="2000" b="1" dirty="0"/>
          </a:p>
          <a:p>
            <a:r>
              <a:rPr lang="de-DE" sz="2000" dirty="0"/>
              <a:t>enthalten Einträge &lt;</a:t>
            </a:r>
            <a:r>
              <a:rPr lang="de-DE" sz="2000" dirty="0" err="1"/>
              <a:t>region</a:t>
            </a:r>
            <a:r>
              <a:rPr lang="de-DE" sz="2000" dirty="0"/>
              <a:t>, </a:t>
            </a:r>
            <a:r>
              <a:rPr lang="de-DE" sz="2000" dirty="0" err="1"/>
              <a:t>pageID</a:t>
            </a:r>
            <a:r>
              <a:rPr lang="de-DE" sz="2000" dirty="0"/>
              <a:t>&gt;</a:t>
            </a:r>
          </a:p>
          <a:p>
            <a:r>
              <a:rPr lang="de-DE" sz="2000" b="1" dirty="0"/>
              <a:t>keine</a:t>
            </a:r>
            <a:r>
              <a:rPr lang="de-DE" sz="2000" dirty="0"/>
              <a:t> </a:t>
            </a:r>
            <a:r>
              <a:rPr lang="de-DE" sz="2000" b="1" dirty="0"/>
              <a:t>Null</a:t>
            </a:r>
            <a:r>
              <a:rPr lang="de-DE" sz="2000" dirty="0"/>
              <a:t>zeiger</a:t>
            </a:r>
          </a:p>
          <a:p>
            <a:r>
              <a:rPr lang="de-DE" sz="2000" dirty="0"/>
              <a:t>bilden </a:t>
            </a:r>
            <a:r>
              <a:rPr lang="de-DE" sz="2000" b="1" dirty="0"/>
              <a:t>balancierten</a:t>
            </a:r>
            <a:r>
              <a:rPr lang="de-DE" sz="2000" dirty="0"/>
              <a:t> Baum</a:t>
            </a:r>
          </a:p>
          <a:p>
            <a:r>
              <a:rPr lang="de-DE" sz="2000" dirty="0"/>
              <a:t>alle Regionen </a:t>
            </a:r>
            <a:r>
              <a:rPr lang="de-DE" sz="2000" b="1" dirty="0"/>
              <a:t>disjunkt</a:t>
            </a:r>
            <a:r>
              <a:rPr lang="de-DE" sz="2000" dirty="0"/>
              <a:t> und </a:t>
            </a:r>
            <a:r>
              <a:rPr lang="de-DE" sz="2000" b="1" dirty="0"/>
              <a:t>rechteckig</a:t>
            </a:r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endParaRPr lang="de-DE" sz="2000" dirty="0"/>
          </a:p>
          <a:p>
            <a:pPr marL="0" indent="0">
              <a:buNone/>
            </a:pPr>
            <a:r>
              <a:rPr lang="de-DE" sz="2000" b="1" dirty="0"/>
              <a:t>Punktseiten</a:t>
            </a:r>
          </a:p>
          <a:p>
            <a:r>
              <a:rPr lang="de-DE" sz="2000" dirty="0"/>
              <a:t>enthalten Einträge &lt;</a:t>
            </a:r>
            <a:r>
              <a:rPr lang="de-DE" sz="2000" dirty="0" err="1"/>
              <a:t>point</a:t>
            </a:r>
            <a:r>
              <a:rPr lang="de-DE" sz="2000" dirty="0"/>
              <a:t>, </a:t>
            </a:r>
            <a:r>
              <a:rPr lang="de-DE" sz="2000" dirty="0" err="1"/>
              <a:t>rid</a:t>
            </a:r>
            <a:r>
              <a:rPr lang="de-DE" sz="2000" dirty="0"/>
              <a:t>&gt;</a:t>
            </a:r>
          </a:p>
          <a:p>
            <a:r>
              <a:rPr lang="de-DE" sz="2000" dirty="0">
                <a:sym typeface="Wingdings"/>
              </a:rPr>
              <a:t> </a:t>
            </a:r>
            <a:r>
              <a:rPr lang="de-DE" sz="2000" dirty="0"/>
              <a:t>Blattknoten B</a:t>
            </a:r>
            <a:r>
              <a:rPr lang="de-DE" sz="2000" baseline="30000" dirty="0"/>
              <a:t>+</a:t>
            </a:r>
            <a:r>
              <a:rPr lang="de-DE" sz="2000" dirty="0"/>
              <a:t>-Baum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  <p:pic>
        <p:nvPicPr>
          <p:cNvPr id="5" name="Bild 4" descr="Screen Shot 2014-11-16 at 22.53.3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496" y="1124744"/>
            <a:ext cx="5802588" cy="5157192"/>
          </a:xfrm>
          <a:prstGeom prst="rect">
            <a:avLst/>
          </a:prstGeom>
        </p:spPr>
      </p:pic>
      <p:cxnSp>
        <p:nvCxnSpPr>
          <p:cNvPr id="7" name="Gerade Verbindung 6"/>
          <p:cNvCxnSpPr/>
          <p:nvPr/>
        </p:nvCxnSpPr>
        <p:spPr>
          <a:xfrm>
            <a:off x="2195736" y="2132856"/>
            <a:ext cx="18002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530776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Beispiel: Aufspaltung von Seite 0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Wurzelseite 0 </a:t>
            </a:r>
            <a:r>
              <a:rPr lang="de-DE" dirty="0">
                <a:sym typeface="Wingdings"/>
              </a:rPr>
              <a:t> Seiten 0 und 6 (neue Wurzel erzeugen)</a:t>
            </a:r>
          </a:p>
          <a:p>
            <a:pPr marL="0" indent="0">
              <a:buNone/>
            </a:pPr>
            <a:r>
              <a:rPr lang="de-DE" dirty="0" err="1"/>
              <a:t>Regionenseite</a:t>
            </a:r>
            <a:r>
              <a:rPr lang="de-DE" dirty="0"/>
              <a:t> 1 </a:t>
            </a:r>
            <a:r>
              <a:rPr lang="de-DE" dirty="0">
                <a:sym typeface="Wingdings"/>
              </a:rPr>
              <a:t> Seiten 1  und 7 </a:t>
            </a:r>
          </a:p>
          <a:p>
            <a:pPr marL="0" indent="0">
              <a:buNone/>
            </a:pPr>
            <a:r>
              <a:rPr lang="de-DE" dirty="0">
                <a:sym typeface="Wingdings"/>
              </a:rPr>
              <a:t>                                      (Punktseiten nicht gezeigt)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  <p:pic>
        <p:nvPicPr>
          <p:cNvPr id="5" name="Bild 4" descr="Screen Shot 2014-11-16 at 23.5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1178578"/>
            <a:ext cx="6588224" cy="361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241109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i="1" dirty="0" err="1"/>
              <a:t>k</a:t>
            </a:r>
            <a:r>
              <a:rPr lang="de-DE" dirty="0"/>
              <a:t>-d-B-Bäume – 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5328369"/>
          </a:xfrm>
        </p:spPr>
        <p:txBody>
          <a:bodyPr/>
          <a:lstStyle/>
          <a:p>
            <a:pPr>
              <a:buFont typeface="Wingdings" charset="2"/>
              <a:buChar char="ü"/>
            </a:pPr>
            <a:r>
              <a:rPr lang="de-DE" b="1" dirty="0">
                <a:solidFill>
                  <a:srgbClr val="008000"/>
                </a:solidFill>
              </a:rPr>
              <a:t>Symmetrie</a:t>
            </a:r>
            <a:r>
              <a:rPr lang="de-DE" dirty="0"/>
              <a:t> in Bezug auf alle Dimensionen</a:t>
            </a:r>
          </a:p>
          <a:p>
            <a:pPr>
              <a:buFont typeface="Wingdings" charset="2"/>
              <a:buChar char="ü"/>
            </a:pPr>
            <a:r>
              <a:rPr lang="de-DE" b="1" dirty="0">
                <a:solidFill>
                  <a:srgbClr val="008000"/>
                </a:solidFill>
              </a:rPr>
              <a:t>Räumliche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Gruppierung von Daten in </a:t>
            </a:r>
            <a:br>
              <a:rPr lang="de-DE" dirty="0"/>
            </a:br>
            <a:r>
              <a:rPr lang="de-DE" b="1" dirty="0">
                <a:solidFill>
                  <a:srgbClr val="008000"/>
                </a:solidFill>
              </a:rPr>
              <a:t>seitenorientierter</a:t>
            </a:r>
            <a:r>
              <a:rPr lang="de-DE" dirty="0"/>
              <a:t> Weise</a:t>
            </a:r>
          </a:p>
          <a:p>
            <a:pPr>
              <a:buFont typeface="Wingdings" charset="2"/>
              <a:buChar char="ü"/>
            </a:pPr>
            <a:r>
              <a:rPr lang="de-DE" b="1" dirty="0">
                <a:solidFill>
                  <a:srgbClr val="008000"/>
                </a:solidFill>
              </a:rPr>
              <a:t>Dynamisch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in Bezug auf </a:t>
            </a:r>
            <a:r>
              <a:rPr lang="de-DE" b="1" dirty="0">
                <a:solidFill>
                  <a:srgbClr val="008000"/>
                </a:solidFill>
              </a:rPr>
              <a:t>Schreib</a:t>
            </a:r>
            <a:r>
              <a:rPr lang="de-DE" dirty="0"/>
              <a:t>operationen</a:t>
            </a:r>
          </a:p>
          <a:p>
            <a:pPr>
              <a:buFont typeface="Wingdings" charset="2"/>
              <a:buChar char="ü"/>
            </a:pPr>
            <a:r>
              <a:rPr lang="de-DE" dirty="0"/>
              <a:t>Unterstützung von </a:t>
            </a:r>
            <a:r>
              <a:rPr lang="de-DE" b="1" dirty="0">
                <a:solidFill>
                  <a:srgbClr val="008000"/>
                </a:solidFill>
              </a:rPr>
              <a:t>Punkt</a:t>
            </a:r>
            <a:r>
              <a:rPr lang="de-DE" dirty="0">
                <a:solidFill>
                  <a:srgbClr val="008000"/>
                </a:solidFill>
              </a:rPr>
              <a:t> </a:t>
            </a:r>
            <a:r>
              <a:rPr lang="de-DE" dirty="0"/>
              <a:t>und </a:t>
            </a:r>
            <a:r>
              <a:rPr lang="de-DE" b="1" dirty="0" err="1">
                <a:solidFill>
                  <a:srgbClr val="008000"/>
                </a:solidFill>
              </a:rPr>
              <a:t>Regionen</a:t>
            </a:r>
            <a:r>
              <a:rPr lang="de-DE" dirty="0" err="1"/>
              <a:t>anfragen</a:t>
            </a:r>
            <a:endParaRPr lang="de-DE" dirty="0"/>
          </a:p>
          <a:p>
            <a:pPr marL="0" indent="0">
              <a:buNone/>
            </a:pPr>
            <a:r>
              <a:rPr lang="de-DE" dirty="0"/>
              <a:t>Aber:</a:t>
            </a:r>
          </a:p>
          <a:p>
            <a:pPr>
              <a:buFont typeface="Courier New"/>
              <a:buChar char="o"/>
            </a:pPr>
            <a:r>
              <a:rPr lang="de-DE" b="1" dirty="0">
                <a:solidFill>
                  <a:srgbClr val="FF0000"/>
                </a:solidFill>
              </a:rPr>
              <a:t>Keine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 err="1">
                <a:solidFill>
                  <a:srgbClr val="FF0000"/>
                </a:solidFill>
              </a:rPr>
              <a:t>Regionendaten</a:t>
            </a:r>
            <a:endParaRPr lang="de-DE" b="1" dirty="0">
              <a:solidFill>
                <a:srgbClr val="FF0000"/>
              </a:solidFill>
            </a:endParaRPr>
          </a:p>
          <a:p>
            <a:pPr>
              <a:buFont typeface="Courier New"/>
              <a:buChar char="o"/>
            </a:pPr>
            <a:r>
              <a:rPr lang="de-DE" b="1" dirty="0">
                <a:solidFill>
                  <a:srgbClr val="FF0000"/>
                </a:solidFill>
              </a:rPr>
              <a:t>Löschoperationen</a:t>
            </a:r>
            <a:r>
              <a:rPr lang="de-DE" dirty="0">
                <a:solidFill>
                  <a:srgbClr val="FF0000"/>
                </a:solidFill>
              </a:rPr>
              <a:t> </a:t>
            </a:r>
            <a:r>
              <a:rPr lang="de-DE" b="1" dirty="0">
                <a:solidFill>
                  <a:srgbClr val="FF0000"/>
                </a:solidFill>
              </a:rPr>
              <a:t>nicht</a:t>
            </a:r>
            <a:r>
              <a:rPr lang="de-DE" dirty="0"/>
              <a:t> (dynamisch) </a:t>
            </a:r>
            <a:r>
              <a:rPr lang="de-DE" b="1" dirty="0">
                <a:solidFill>
                  <a:srgbClr val="FF0000"/>
                </a:solidFill>
              </a:rPr>
              <a:t>unterstützt</a:t>
            </a:r>
          </a:p>
          <a:p>
            <a:pPr marL="0" indent="0">
              <a:buNone/>
            </a:pPr>
            <a:r>
              <a:rPr lang="de-DE" dirty="0"/>
              <a:t>Datenraum wird partitioniert, so dass </a:t>
            </a:r>
          </a:p>
          <a:p>
            <a:r>
              <a:rPr lang="de-DE" dirty="0"/>
              <a:t>jede Region </a:t>
            </a:r>
            <a:r>
              <a:rPr lang="de-DE" b="1" dirty="0"/>
              <a:t>rechteckig</a:t>
            </a:r>
            <a:r>
              <a:rPr lang="de-DE" dirty="0"/>
              <a:t> ist und</a:t>
            </a:r>
          </a:p>
          <a:p>
            <a:r>
              <a:rPr lang="de-DE" dirty="0"/>
              <a:t>sich Regionen </a:t>
            </a:r>
            <a:r>
              <a:rPr lang="de-DE" b="1" dirty="0"/>
              <a:t>nicht überlappen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80920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liennummernplatzhalter 5"/>
          <p:cNvSpPr>
            <a:spLocks noGrp="1"/>
          </p:cNvSpPr>
          <p:nvPr>
            <p:ph type="sldNum" sz="quarter" idx="12"/>
          </p:nvPr>
        </p:nvSpPr>
        <p:spPr>
          <a:xfrm>
            <a:off x="8532440" y="6401432"/>
            <a:ext cx="457200" cy="2286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>
              <a:defRPr/>
            </a:pPr>
            <a:fld id="{6CE21646-B24E-C543-B8A8-6F7C46EFE276}" type="slidenum">
              <a:rPr lang="en-US" sz="1100" i="0"/>
              <a:pPr>
                <a:defRPr/>
              </a:pPr>
              <a:t>38</a:t>
            </a:fld>
            <a:endParaRPr lang="en-US" sz="1100" i="0" dirty="0"/>
          </a:p>
        </p:txBody>
      </p:sp>
      <p:sp>
        <p:nvSpPr>
          <p:cNvPr id="21507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de-DE" dirty="0">
                <a:latin typeface="+mn-lt"/>
                <a:ea typeface="ＭＳ Ｐゴシック" charset="0"/>
              </a:rPr>
              <a:t>R-Bäume für Regionen als Daten</a:t>
            </a:r>
          </a:p>
        </p:txBody>
      </p:sp>
      <p:sp>
        <p:nvSpPr>
          <p:cNvPr id="105475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 eaLnBrk="1" hangingPunct="1">
              <a:buNone/>
              <a:defRPr/>
            </a:pPr>
            <a:r>
              <a:rPr lang="de-DE" sz="2000" dirty="0">
                <a:ea typeface="ＭＳ Ｐゴシック" charset="0"/>
              </a:rPr>
              <a:t>Regionen können sich in dieser Struktur überlappen</a:t>
            </a:r>
          </a:p>
          <a:p>
            <a:pPr eaLnBrk="1" hangingPunct="1">
              <a:defRPr/>
            </a:pPr>
            <a:r>
              <a:rPr lang="de-DE" sz="2000" dirty="0">
                <a:ea typeface="ＭＳ Ｐゴシック" charset="0"/>
              </a:rPr>
              <a:t>Innere Knoten enthalten &lt;</a:t>
            </a:r>
            <a:r>
              <a:rPr lang="de-DE" sz="2000" dirty="0" err="1">
                <a:ea typeface="ＭＳ Ｐゴシック" charset="0"/>
              </a:rPr>
              <a:t>region</a:t>
            </a:r>
            <a:r>
              <a:rPr lang="de-DE" sz="2000" dirty="0">
                <a:ea typeface="ＭＳ Ｐゴシック" charset="0"/>
              </a:rPr>
              <a:t>, </a:t>
            </a:r>
            <a:r>
              <a:rPr lang="de-DE" sz="2000" dirty="0" err="1">
                <a:ea typeface="ＭＳ Ｐゴシック" charset="0"/>
              </a:rPr>
              <a:t>pageID</a:t>
            </a:r>
            <a:r>
              <a:rPr lang="de-DE" sz="2000" dirty="0">
                <a:ea typeface="ＭＳ Ｐゴシック" charset="0"/>
              </a:rPr>
              <a:t>&gt; Einträge, Blattknoten enthalten Einträge der Form &lt;</a:t>
            </a:r>
            <a:r>
              <a:rPr lang="de-DE" sz="2000" dirty="0" err="1">
                <a:ea typeface="ＭＳ Ｐゴシック" charset="0"/>
              </a:rPr>
              <a:t>region</a:t>
            </a:r>
            <a:r>
              <a:rPr lang="de-DE" sz="2000" dirty="0">
                <a:ea typeface="ＭＳ Ｐゴシック" charset="0"/>
              </a:rPr>
              <a:t>, </a:t>
            </a:r>
            <a:r>
              <a:rPr lang="de-DE" sz="2000" dirty="0" err="1">
                <a:ea typeface="ＭＳ Ｐゴシック" charset="0"/>
              </a:rPr>
              <a:t>rid</a:t>
            </a:r>
            <a:r>
              <a:rPr lang="de-DE" sz="2000" dirty="0">
                <a:ea typeface="ＭＳ Ｐゴシック" charset="0"/>
              </a:rPr>
              <a:t>&gt;, wobei </a:t>
            </a:r>
            <a:r>
              <a:rPr lang="de-DE" sz="2000" dirty="0" err="1">
                <a:ea typeface="ＭＳ Ｐゴシック" charset="0"/>
              </a:rPr>
              <a:t>region</a:t>
            </a:r>
            <a:r>
              <a:rPr lang="de-DE" sz="2000" dirty="0">
                <a:ea typeface="ＭＳ Ｐゴシック" charset="0"/>
              </a:rPr>
              <a:t> das </a:t>
            </a:r>
            <a:r>
              <a:rPr lang="de-DE" sz="2000" b="1" dirty="0">
                <a:ea typeface="ＭＳ Ｐゴシック" charset="0"/>
              </a:rPr>
              <a:t>minimale Umgebungsrechteck </a:t>
            </a:r>
            <a:r>
              <a:rPr lang="de-DE" sz="2000" dirty="0">
                <a:ea typeface="ＭＳ Ｐゴシック" charset="0"/>
              </a:rPr>
              <a:t>der Datenelemente, die über den Zeigern erreichbar sind</a:t>
            </a:r>
          </a:p>
          <a:p>
            <a:pPr eaLnBrk="1" hangingPunct="1">
              <a:defRPr/>
            </a:pPr>
            <a:r>
              <a:rPr lang="de-DE" sz="2000" dirty="0">
                <a:ea typeface="ＭＳ Ｐゴシック" charset="0"/>
              </a:rPr>
              <a:t>Jeder Knoten enthält zwischen d und 2d Elemente </a:t>
            </a:r>
            <a:br>
              <a:rPr lang="de-DE" sz="2000" dirty="0">
                <a:ea typeface="ＭＳ Ｐゴシック" charset="0"/>
              </a:rPr>
            </a:br>
            <a:r>
              <a:rPr lang="de-DE" sz="2000" dirty="0">
                <a:ea typeface="ＭＳ Ｐゴシック" charset="0"/>
              </a:rPr>
              <a:t>(</a:t>
            </a:r>
            <a:r>
              <a:rPr lang="de-DE" sz="2000" dirty="0">
                <a:ea typeface="ＭＳ Ｐゴシック" charset="0"/>
                <a:sym typeface="Wingdings"/>
              </a:rPr>
              <a:t> B</a:t>
            </a:r>
            <a:r>
              <a:rPr lang="de-DE" sz="2000" baseline="30000" dirty="0">
                <a:ea typeface="ＭＳ Ｐゴシック" charset="0"/>
                <a:sym typeface="Wingdings"/>
              </a:rPr>
              <a:t>+</a:t>
            </a:r>
            <a:r>
              <a:rPr lang="de-DE" sz="2000" dirty="0">
                <a:ea typeface="ＭＳ Ｐゴシック" charset="0"/>
                <a:sym typeface="Wingdings"/>
              </a:rPr>
              <a:t>-Baum). Die Wurzel kann weniger als d Elemente </a:t>
            </a:r>
            <a:br>
              <a:rPr lang="de-DE" sz="2000" dirty="0">
                <a:ea typeface="ＭＳ Ｐゴシック" charset="0"/>
                <a:sym typeface="Wingdings"/>
              </a:rPr>
            </a:br>
            <a:r>
              <a:rPr lang="de-DE" sz="2000" dirty="0">
                <a:ea typeface="ＭＳ Ｐゴシック" charset="0"/>
                <a:sym typeface="Wingdings"/>
              </a:rPr>
              <a:t>enthalten, sofern weniger als d Elemente im Baum sind.</a:t>
            </a:r>
          </a:p>
          <a:p>
            <a:pPr eaLnBrk="1" hangingPunct="1">
              <a:defRPr/>
            </a:pPr>
            <a:r>
              <a:rPr lang="de-DE" sz="2000" b="1" dirty="0">
                <a:ea typeface="ＭＳ Ｐゴシック" charset="0"/>
              </a:rPr>
              <a:t>Einfüge</a:t>
            </a:r>
            <a:r>
              <a:rPr lang="de-DE" sz="2000" dirty="0">
                <a:ea typeface="ＭＳ Ｐゴシック" charset="0"/>
              </a:rPr>
              <a:t>- und </a:t>
            </a:r>
            <a:r>
              <a:rPr lang="de-DE" sz="2000" b="1" dirty="0">
                <a:ea typeface="ＭＳ Ｐゴシック" charset="0"/>
              </a:rPr>
              <a:t>Löschalgorithmen</a:t>
            </a:r>
            <a:r>
              <a:rPr lang="de-DE" sz="2000" dirty="0">
                <a:ea typeface="ＭＳ Ｐゴシック" charset="0"/>
              </a:rPr>
              <a:t> halten den R-Baum </a:t>
            </a:r>
            <a:r>
              <a:rPr lang="de-DE" sz="2000" b="1" dirty="0">
                <a:ea typeface="ＭＳ Ｐゴシック" charset="0"/>
              </a:rPr>
              <a:t>balanciert</a:t>
            </a:r>
          </a:p>
          <a:p>
            <a:pPr marL="0" indent="0" eaLnBrk="1" hangingPunct="1">
              <a:buNone/>
              <a:defRPr/>
            </a:pPr>
            <a:r>
              <a:rPr lang="de-DE" sz="2000" dirty="0">
                <a:ea typeface="ＭＳ Ｐゴシック" charset="0"/>
              </a:rPr>
              <a:t>Es können sowohl </a:t>
            </a:r>
            <a:r>
              <a:rPr lang="de-DE" sz="2000" b="1" dirty="0">
                <a:ea typeface="ＭＳ Ｐゴシック" charset="0"/>
              </a:rPr>
              <a:t>Punkte</a:t>
            </a:r>
            <a:r>
              <a:rPr lang="de-DE" sz="2000" dirty="0">
                <a:ea typeface="ＭＳ Ｐゴシック" charset="0"/>
              </a:rPr>
              <a:t> als auch </a:t>
            </a:r>
            <a:r>
              <a:rPr lang="de-DE" sz="2000" b="1" dirty="0">
                <a:ea typeface="ＭＳ Ｐゴシック" charset="0"/>
              </a:rPr>
              <a:t>Regionen gespeichert </a:t>
            </a:r>
            <a:r>
              <a:rPr lang="de-DE" sz="2000" dirty="0">
                <a:ea typeface="ＭＳ Ｐゴシック" charset="0"/>
              </a:rPr>
              <a:t>werden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059832" y="6235534"/>
            <a:ext cx="3195105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50" dirty="0">
                <a:solidFill>
                  <a:srgbClr val="0707FD"/>
                </a:solidFill>
              </a:rPr>
              <a:t>Antonin </a:t>
            </a:r>
            <a:r>
              <a:rPr lang="en-US" sz="1050" dirty="0" err="1">
                <a:solidFill>
                  <a:srgbClr val="0707FD"/>
                </a:solidFill>
              </a:rPr>
              <a:t>Guttman</a:t>
            </a:r>
            <a:r>
              <a:rPr lang="en-US" sz="1050" dirty="0">
                <a:solidFill>
                  <a:srgbClr val="0707FD"/>
                </a:solidFill>
              </a:rPr>
              <a:t>. R-Trees: A Dynamic Index Structure</a:t>
            </a:r>
            <a:br>
              <a:rPr lang="en-US" sz="1050" dirty="0">
                <a:solidFill>
                  <a:srgbClr val="0707FD"/>
                </a:solidFill>
              </a:rPr>
            </a:br>
            <a:r>
              <a:rPr lang="en-US" sz="1050" dirty="0">
                <a:solidFill>
                  <a:srgbClr val="0707FD"/>
                </a:solidFill>
              </a:rPr>
              <a:t>for Spatial Searching. SIGMOD </a:t>
            </a:r>
            <a:r>
              <a:rPr lang="en-US" sz="1050" b="1" dirty="0">
                <a:solidFill>
                  <a:srgbClr val="FF0000"/>
                </a:solidFill>
              </a:rPr>
              <a:t>1984</a:t>
            </a:r>
          </a:p>
        </p:txBody>
      </p:sp>
    </p:spTree>
    <p:extLst>
      <p:ext uri="{BB962C8B-B14F-4D97-AF65-F5344CB8AC3E}">
        <p14:creationId xmlns:p14="http://schemas.microsoft.com/office/powerpoint/2010/main" val="884286820"/>
      </p:ext>
    </p:extLst>
  </p:cSld>
  <p:clrMapOvr>
    <a:masterClrMapping/>
  </p:clrMapOvr>
  <p:transition spd="slow">
    <p:push dir="u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R-Baum: Beispiel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  <p:pic>
        <p:nvPicPr>
          <p:cNvPr id="5" name="Bild 4" descr="Screen Shot 2014-11-17 at 00.1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995966" cy="52285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1052736"/>
            <a:ext cx="2952328" cy="43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1628800"/>
            <a:ext cx="1941557" cy="7478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/>
              <a:t>Ordnung: </a:t>
            </a:r>
            <a:r>
              <a:rPr lang="de-DE" i="1" dirty="0"/>
              <a:t>d = 2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err="1"/>
              <a:t>Regionendaten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7931410" y="2636912"/>
            <a:ext cx="155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Innere Knoten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8051211" y="5197080"/>
            <a:ext cx="13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Blattknoten</a:t>
            </a:r>
          </a:p>
        </p:txBody>
      </p:sp>
    </p:spTree>
    <p:extLst>
      <p:ext uri="{BB962C8B-B14F-4D97-AF65-F5344CB8AC3E}">
        <p14:creationId xmlns:p14="http://schemas.microsoft.com/office/powerpoint/2010/main" val="21456481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BLAST: Basic Local Alignment Search Tool</a:t>
            </a:r>
            <a:endParaRPr lang="de-D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sz="2400" dirty="0"/>
              <a:t>Gegeben sei eine Anfragesequenz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 und </a:t>
            </a:r>
            <a:br>
              <a:rPr lang="de-DE" sz="2400" dirty="0"/>
            </a:br>
            <a:r>
              <a:rPr lang="de-DE" sz="2400" dirty="0"/>
              <a:t>eine Sequenzdatenbank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D={d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}</a:t>
            </a:r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Berechne Teilsequenzen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/>
              <a:t> von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dirty="0"/>
              <a:t> der Länge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sz="2400" dirty="0"/>
              <a:t> </a:t>
            </a:r>
          </a:p>
          <a:p>
            <a:pPr marL="857250" lvl="1" indent="-457200"/>
            <a:r>
              <a:rPr lang="de-DE" sz="2200" dirty="0"/>
              <a:t>Auch Q-Gramme genannt (</a:t>
            </a:r>
            <a:r>
              <a:rPr lang="de-DE" sz="2200" dirty="0" err="1"/>
              <a:t>wieviele</a:t>
            </a:r>
            <a:r>
              <a:rPr lang="de-DE" sz="2200" dirty="0"/>
              <a:t>?)</a:t>
            </a:r>
          </a:p>
          <a:p>
            <a:pPr marL="857250" lvl="1" indent="-457200"/>
            <a:r>
              <a:rPr lang="de-DE" sz="2200" dirty="0"/>
              <a:t>Füge evtl. Q-Gramme mit Änderungen hinzu, um die Anzahl der Passungen zu erhöhen (mit geringerer Bewertung)</a:t>
            </a:r>
            <a:endParaRPr lang="de-DE" sz="20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Finde alle Vorkommen aller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i</a:t>
            </a:r>
            <a:r>
              <a:rPr lang="de-DE" sz="2400" dirty="0"/>
              <a:t> in allen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sz="2400" baseline="-25000" dirty="0" err="1">
                <a:solidFill>
                  <a:schemeClr val="accent1">
                    <a:lumMod val="50000"/>
                  </a:schemeClr>
                </a:solidFill>
              </a:rPr>
              <a:t>j</a:t>
            </a:r>
            <a:r>
              <a:rPr lang="de-DE" sz="2400" baseline="-25000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sz="2400" dirty="0"/>
              <a:t>(</a:t>
            </a:r>
            <a:r>
              <a:rPr lang="de-DE" sz="2400" dirty="0" err="1"/>
              <a:t>Seeds</a:t>
            </a:r>
            <a:r>
              <a:rPr lang="de-DE" sz="2400" dirty="0"/>
              <a:t>) </a:t>
            </a:r>
            <a:endParaRPr lang="de-DE" sz="2400" baseline="-25000" dirty="0">
              <a:solidFill>
                <a:schemeClr val="accent1">
                  <a:lumMod val="50000"/>
                </a:schemeClr>
              </a:solidFill>
            </a:endParaRPr>
          </a:p>
          <a:p>
            <a:pPr lvl="1"/>
            <a:r>
              <a:rPr lang="de-DE" sz="2000" dirty="0"/>
              <a:t>Lückenfreie Ausrichtung mit Bewertung</a:t>
            </a:r>
            <a:endParaRPr lang="de-DE" sz="2000" baseline="-25000" dirty="0"/>
          </a:p>
          <a:p>
            <a:pPr marL="457200" indent="-457200">
              <a:buFont typeface="+mj-lt"/>
              <a:buAutoNum type="arabicPeriod"/>
            </a:pPr>
            <a:r>
              <a:rPr lang="de-DE" sz="2400" dirty="0"/>
              <a:t>Erweitere </a:t>
            </a:r>
            <a:r>
              <a:rPr lang="de-DE" sz="2400" dirty="0" err="1"/>
              <a:t>Seeds</a:t>
            </a:r>
            <a:r>
              <a:rPr lang="de-DE" sz="2400" dirty="0"/>
              <a:t> nach links und rechts in </a:t>
            </a:r>
            <a:r>
              <a:rPr lang="de-DE" sz="2400" dirty="0">
                <a:solidFill>
                  <a:schemeClr val="accent1">
                    <a:lumMod val="50000"/>
                  </a:schemeClr>
                </a:solidFill>
              </a:rPr>
              <a:t>si</a:t>
            </a:r>
            <a:r>
              <a:rPr lang="de-DE" sz="2400" dirty="0"/>
              <a:t> und </a:t>
            </a:r>
            <a:r>
              <a:rPr lang="de-DE" sz="2400" dirty="0" err="1">
                <a:solidFill>
                  <a:schemeClr val="accent1">
                    <a:lumMod val="50000"/>
                  </a:schemeClr>
                </a:solidFill>
              </a:rPr>
              <a:t>dj</a:t>
            </a:r>
            <a:endParaRPr lang="de-DE" sz="2400" dirty="0">
              <a:solidFill>
                <a:schemeClr val="accent1">
                  <a:lumMod val="50000"/>
                </a:schemeClr>
              </a:solidFill>
            </a:endParaRPr>
          </a:p>
          <a:p>
            <a:pPr marL="685800" lvl="1"/>
            <a:r>
              <a:rPr lang="de-DE" sz="1800" dirty="0"/>
              <a:t>Ergänzung des Bewertungsmaßes der initialen Treffer</a:t>
            </a:r>
          </a:p>
          <a:p>
            <a:pPr marL="1085850" lvl="2"/>
            <a:r>
              <a:rPr lang="de-DE" sz="1600" dirty="0"/>
              <a:t>Anwendung von dynamischer Programmierung für Variantenanalyse</a:t>
            </a:r>
          </a:p>
          <a:p>
            <a:pPr marL="685800" lvl="1"/>
            <a:r>
              <a:rPr lang="de-DE" sz="1800" dirty="0"/>
              <a:t>Schwellwert </a:t>
            </a:r>
            <a:r>
              <a:rPr lang="de-DE" sz="1800" dirty="0">
                <a:solidFill>
                  <a:schemeClr val="accent1">
                    <a:lumMod val="50000"/>
                  </a:schemeClr>
                </a:solidFill>
              </a:rPr>
              <a:t>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9916268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R-Baum: </a:t>
            </a:r>
            <a:r>
              <a:rPr lang="de-DE" dirty="0" err="1"/>
              <a:t>Regionenanfrage</a:t>
            </a:r>
            <a:r>
              <a:rPr lang="de-DE" dirty="0"/>
              <a:t> (Schnitt)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pic>
        <p:nvPicPr>
          <p:cNvPr id="5" name="Bild 4" descr="Screen Shot 2014-11-17 at 00.10.21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052736"/>
            <a:ext cx="7995966" cy="5228552"/>
          </a:xfrm>
          <a:prstGeom prst="rect">
            <a:avLst/>
          </a:prstGeom>
        </p:spPr>
      </p:pic>
      <p:sp>
        <p:nvSpPr>
          <p:cNvPr id="6" name="Rechteck 5"/>
          <p:cNvSpPr/>
          <p:nvPr/>
        </p:nvSpPr>
        <p:spPr>
          <a:xfrm>
            <a:off x="323528" y="1052736"/>
            <a:ext cx="2952328" cy="432048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Textfeld 6"/>
          <p:cNvSpPr txBox="1"/>
          <p:nvPr/>
        </p:nvSpPr>
        <p:spPr>
          <a:xfrm>
            <a:off x="323528" y="1628800"/>
            <a:ext cx="1941557" cy="747897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/>
              <a:t>Ordnung: </a:t>
            </a:r>
            <a:r>
              <a:rPr lang="de-DE" i="1" dirty="0"/>
              <a:t>d = 2</a:t>
            </a:r>
          </a:p>
          <a:p>
            <a:pPr marL="285750" indent="-285750">
              <a:lnSpc>
                <a:spcPct val="120000"/>
              </a:lnSpc>
              <a:buFont typeface="Arial"/>
              <a:buChar char="•"/>
            </a:pPr>
            <a:r>
              <a:rPr lang="de-DE" dirty="0" err="1"/>
              <a:t>Regionendaten</a:t>
            </a:r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 rot="16200000">
            <a:off x="7931410" y="2636912"/>
            <a:ext cx="1552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Innere Knoten</a:t>
            </a:r>
          </a:p>
        </p:txBody>
      </p:sp>
      <p:sp>
        <p:nvSpPr>
          <p:cNvPr id="9" name="Textfeld 8"/>
          <p:cNvSpPr txBox="1"/>
          <p:nvPr/>
        </p:nvSpPr>
        <p:spPr>
          <a:xfrm rot="16200000">
            <a:off x="8051211" y="5197080"/>
            <a:ext cx="1313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Blattknoten</a:t>
            </a:r>
          </a:p>
        </p:txBody>
      </p:sp>
      <p:sp>
        <p:nvSpPr>
          <p:cNvPr id="3" name="Rechteck 2"/>
          <p:cNvSpPr/>
          <p:nvPr/>
        </p:nvSpPr>
        <p:spPr>
          <a:xfrm>
            <a:off x="467544" y="2780928"/>
            <a:ext cx="7776864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0" name="Rechteck 9"/>
          <p:cNvSpPr/>
          <p:nvPr/>
        </p:nvSpPr>
        <p:spPr>
          <a:xfrm>
            <a:off x="4499992" y="2132856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Rechteck 14"/>
          <p:cNvSpPr/>
          <p:nvPr/>
        </p:nvSpPr>
        <p:spPr>
          <a:xfrm>
            <a:off x="4499992" y="3861048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1" name="Rechteck 10"/>
          <p:cNvSpPr/>
          <p:nvPr/>
        </p:nvSpPr>
        <p:spPr>
          <a:xfrm>
            <a:off x="5436096" y="2780928"/>
            <a:ext cx="2808312" cy="345638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2" name="Rechteck 11"/>
          <p:cNvSpPr/>
          <p:nvPr/>
        </p:nvSpPr>
        <p:spPr>
          <a:xfrm>
            <a:off x="467544" y="4509120"/>
            <a:ext cx="7776864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Rechteck 13"/>
          <p:cNvSpPr/>
          <p:nvPr/>
        </p:nvSpPr>
        <p:spPr>
          <a:xfrm>
            <a:off x="2627784" y="4509120"/>
            <a:ext cx="2880320" cy="172819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Rechteck 15"/>
          <p:cNvSpPr/>
          <p:nvPr/>
        </p:nvSpPr>
        <p:spPr>
          <a:xfrm>
            <a:off x="2627784" y="3861048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Rechteck 16"/>
          <p:cNvSpPr/>
          <p:nvPr/>
        </p:nvSpPr>
        <p:spPr>
          <a:xfrm>
            <a:off x="1691680" y="5589240"/>
            <a:ext cx="504056" cy="432048"/>
          </a:xfrm>
          <a:prstGeom prst="rect">
            <a:avLst/>
          </a:prstGeom>
          <a:solidFill>
            <a:srgbClr val="FF0000">
              <a:alpha val="50000"/>
            </a:srgbClr>
          </a:solidFill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9" name="Textfeld 18"/>
          <p:cNvSpPr txBox="1"/>
          <p:nvPr/>
        </p:nvSpPr>
        <p:spPr>
          <a:xfrm>
            <a:off x="5724128" y="1196752"/>
            <a:ext cx="17748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Anfragerechteck</a:t>
            </a:r>
          </a:p>
        </p:txBody>
      </p:sp>
      <p:cxnSp>
        <p:nvCxnSpPr>
          <p:cNvPr id="21" name="Gerade Verbindung mit Pfeil 20"/>
          <p:cNvCxnSpPr/>
          <p:nvPr/>
        </p:nvCxnSpPr>
        <p:spPr>
          <a:xfrm flipH="1">
            <a:off x="5148064" y="1412776"/>
            <a:ext cx="504056" cy="72008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3" name="Rechteck 22"/>
          <p:cNvSpPr/>
          <p:nvPr/>
        </p:nvSpPr>
        <p:spPr>
          <a:xfrm>
            <a:off x="1547664" y="5648548"/>
            <a:ext cx="312886" cy="104552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4" name="Rechteck 23"/>
          <p:cNvSpPr/>
          <p:nvPr/>
        </p:nvSpPr>
        <p:spPr>
          <a:xfrm>
            <a:off x="1763688" y="5800948"/>
            <a:ext cx="144016" cy="76324"/>
          </a:xfrm>
          <a:prstGeom prst="rect">
            <a:avLst/>
          </a:prstGeom>
          <a:solidFill>
            <a:srgbClr val="008000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5" name="Textfeld 24"/>
          <p:cNvSpPr txBox="1"/>
          <p:nvPr/>
        </p:nvSpPr>
        <p:spPr>
          <a:xfrm>
            <a:off x="2051720" y="6392361"/>
            <a:ext cx="500649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/>
              <a:t>Diese Präsentation enthält Animationen, die in PDF nicht angezeigt werden.</a:t>
            </a:r>
          </a:p>
        </p:txBody>
      </p:sp>
    </p:spTree>
    <p:extLst>
      <p:ext uri="{BB962C8B-B14F-4D97-AF65-F5344CB8AC3E}">
        <p14:creationId xmlns:p14="http://schemas.microsoft.com/office/powerpoint/2010/main" val="4255844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0" grpId="0" animBg="1"/>
      <p:bldP spid="15" grpId="0" animBg="1"/>
      <p:bldP spid="12" grpId="0" animBg="1"/>
      <p:bldP spid="16" grpId="0" animBg="1"/>
      <p:bldP spid="17" grpId="0" animBg="1"/>
      <p:bldP spid="19" grpId="0"/>
      <p:bldP spid="23" grpId="0" animBg="1"/>
      <p:bldP spid="24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R-Baum: Suchen und Einfügen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24744"/>
            <a:ext cx="8435280" cy="4968875"/>
          </a:xfrm>
        </p:spPr>
        <p:txBody>
          <a:bodyPr/>
          <a:lstStyle/>
          <a:p>
            <a:pPr marL="0" indent="0">
              <a:buNone/>
            </a:pPr>
            <a:r>
              <a:rPr lang="de-DE" dirty="0"/>
              <a:t>Während der </a:t>
            </a:r>
            <a:r>
              <a:rPr lang="de-DE" b="1" dirty="0"/>
              <a:t>Suche</a:t>
            </a:r>
            <a:r>
              <a:rPr lang="de-DE" dirty="0"/>
              <a:t> müssen ggf. mehrere Kinder betrachtet werden (gilt für Punkt- </a:t>
            </a:r>
            <a:r>
              <a:rPr lang="de-DE" b="1" dirty="0"/>
              <a:t>und</a:t>
            </a:r>
            <a:r>
              <a:rPr lang="de-DE" dirty="0"/>
              <a:t> </a:t>
            </a:r>
            <a:r>
              <a:rPr lang="de-DE" dirty="0" err="1"/>
              <a:t>Regionenanfragen</a:t>
            </a:r>
            <a:r>
              <a:rPr lang="de-DE" dirty="0"/>
              <a:t>)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b="1" dirty="0"/>
              <a:t>Einfügen</a:t>
            </a:r>
            <a:r>
              <a:rPr lang="de-DE" dirty="0"/>
              <a:t> erfolgt wie in einem B</a:t>
            </a:r>
            <a:r>
              <a:rPr lang="de-DE" baseline="30000" dirty="0"/>
              <a:t>+</a:t>
            </a:r>
            <a:r>
              <a:rPr lang="de-DE" dirty="0"/>
              <a:t>-Baum</a:t>
            </a:r>
          </a:p>
          <a:p>
            <a:pPr marL="514350" indent="-514350">
              <a:buFont typeface="+mj-lt"/>
              <a:buAutoNum type="arabicPeriod"/>
            </a:pPr>
            <a:r>
              <a:rPr lang="de-DE" b="1" dirty="0"/>
              <a:t>Wähle</a:t>
            </a:r>
            <a:r>
              <a:rPr lang="de-DE" dirty="0"/>
              <a:t> richtigen Blattknoten </a:t>
            </a:r>
            <a:r>
              <a:rPr lang="de-DE" i="1" dirty="0" err="1"/>
              <a:t>n</a:t>
            </a:r>
            <a:r>
              <a:rPr lang="de-DE" dirty="0"/>
              <a:t> für die Einfügung</a:t>
            </a:r>
            <a:br>
              <a:rPr lang="de-DE" dirty="0"/>
            </a:br>
            <a:r>
              <a:rPr lang="de-DE" dirty="0"/>
              <a:t>(versuche entstehende neue Rechtecke zu minimieren)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Falls </a:t>
            </a:r>
            <a:r>
              <a:rPr lang="de-DE" i="1" dirty="0" err="1"/>
              <a:t>n</a:t>
            </a:r>
            <a:r>
              <a:rPr lang="de-DE" dirty="0"/>
              <a:t> </a:t>
            </a:r>
            <a:r>
              <a:rPr lang="de-DE" b="1" dirty="0"/>
              <a:t>voll</a:t>
            </a:r>
            <a:r>
              <a:rPr lang="de-DE" dirty="0"/>
              <a:t> ist, </a:t>
            </a:r>
            <a:r>
              <a:rPr lang="de-DE" b="1" dirty="0"/>
              <a:t>spalte</a:t>
            </a:r>
            <a:r>
              <a:rPr lang="de-DE" dirty="0"/>
              <a:t> ihn auf (wir haben </a:t>
            </a:r>
            <a:r>
              <a:rPr lang="de-DE" i="1" dirty="0" err="1"/>
              <a:t>n</a:t>
            </a:r>
            <a:r>
              <a:rPr lang="de-DE" dirty="0"/>
              <a:t> und </a:t>
            </a:r>
            <a:r>
              <a:rPr lang="de-DE" i="1" dirty="0" err="1"/>
              <a:t>n</a:t>
            </a:r>
            <a:r>
              <a:rPr lang="de-DE" i="1" dirty="0"/>
              <a:t>‘</a:t>
            </a:r>
            <a:r>
              <a:rPr lang="de-DE" dirty="0"/>
              <a:t>) und verteile alte Einträge auf </a:t>
            </a:r>
            <a:r>
              <a:rPr lang="de-DE" i="1" dirty="0" err="1"/>
              <a:t>n</a:t>
            </a:r>
            <a:r>
              <a:rPr lang="de-DE" dirty="0"/>
              <a:t> und </a:t>
            </a:r>
            <a:r>
              <a:rPr lang="de-DE" i="1" dirty="0" err="1"/>
              <a:t>n</a:t>
            </a:r>
            <a:r>
              <a:rPr lang="de-DE" i="1" dirty="0"/>
              <a:t>‘</a:t>
            </a:r>
          </a:p>
          <a:p>
            <a:pPr marL="914400" lvl="1" indent="-514350"/>
            <a:r>
              <a:rPr lang="de-DE" dirty="0"/>
              <a:t>Aufspaltungen können nach oben propagieren und erreichen ggf. die Wurzel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Nach dem Einfügung müssen Regionen im Vorgänger-knoten angepasst werden (Umgebungsrechtecke)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261700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Aufspaltung von Knoten im R-Baum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Mehrere Möglichkeiten</a:t>
            </a:r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endParaRPr lang="de-DE" dirty="0"/>
          </a:p>
          <a:p>
            <a:pPr marL="0" indent="0">
              <a:buNone/>
            </a:pPr>
            <a:r>
              <a:rPr lang="de-DE" dirty="0"/>
              <a:t>Heuristik: Minimiere überdeckte Fläche</a:t>
            </a:r>
          </a:p>
          <a:p>
            <a:pPr marL="0" indent="0">
              <a:buNone/>
            </a:pPr>
            <a:r>
              <a:rPr lang="de-DE" dirty="0"/>
              <a:t>Bestimmung der besten Aufteilung i.a. zu kombinatorisch</a:t>
            </a:r>
          </a:p>
          <a:p>
            <a:pPr marL="0" indent="0">
              <a:buNone/>
            </a:pPr>
            <a:r>
              <a:rPr lang="de-DE" dirty="0"/>
              <a:t>Das originale </a:t>
            </a:r>
            <a:r>
              <a:rPr lang="de-DE" dirty="0" err="1"/>
              <a:t>Guttman</a:t>
            </a:r>
            <a:r>
              <a:rPr lang="de-DE" dirty="0"/>
              <a:t>-Papier stellt Approximation vor</a:t>
            </a:r>
          </a:p>
          <a:p>
            <a:r>
              <a:rPr lang="de-DE" dirty="0"/>
              <a:t>Verbessert in Nachfolgepapieren (R</a:t>
            </a:r>
            <a:r>
              <a:rPr lang="de-DE" baseline="30000" dirty="0"/>
              <a:t>*</a:t>
            </a:r>
            <a:r>
              <a:rPr lang="de-DE" dirty="0"/>
              <a:t>-Baum, ...)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pic>
        <p:nvPicPr>
          <p:cNvPr id="5" name="Bild 4" descr="Screen Shot 2014-11-17 at 00.26.5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1763524"/>
            <a:ext cx="4644008" cy="22786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979712" y="4067780"/>
            <a:ext cx="23519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Schlechte Aufspaltung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4572000" y="4067780"/>
            <a:ext cx="1880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Gute Aufspaltung</a:t>
            </a:r>
          </a:p>
        </p:txBody>
      </p:sp>
    </p:spTree>
    <p:extLst>
      <p:ext uri="{BB962C8B-B14F-4D97-AF65-F5344CB8AC3E}">
        <p14:creationId xmlns:p14="http://schemas.microsoft.com/office/powerpoint/2010/main" val="343775621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Löschoperationen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e-DE" dirty="0"/>
              <a:t>R-Baum-</a:t>
            </a:r>
            <a:r>
              <a:rPr lang="de-DE" b="1" dirty="0"/>
              <a:t>Invarianten</a:t>
            </a:r>
            <a:r>
              <a:rPr lang="de-DE" dirty="0"/>
              <a:t> bei jeder Operation </a:t>
            </a:r>
            <a:r>
              <a:rPr lang="de-DE" b="1" dirty="0"/>
              <a:t>beibehalten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Falls ein Knoten </a:t>
            </a:r>
            <a:r>
              <a:rPr lang="de-DE" i="1" dirty="0" err="1"/>
              <a:t>n</a:t>
            </a:r>
            <a:r>
              <a:rPr lang="de-DE" dirty="0"/>
              <a:t> zu leer wird (weniger als </a:t>
            </a:r>
            <a:r>
              <a:rPr lang="de-DE" i="1" dirty="0"/>
              <a:t>d</a:t>
            </a:r>
            <a:r>
              <a:rPr lang="de-DE" dirty="0"/>
              <a:t> Einträge nach einer Löschoperation) wird der Knoten gelöscht</a:t>
            </a:r>
          </a:p>
          <a:p>
            <a:pPr marL="514350" indent="-514350">
              <a:buFont typeface="+mj-lt"/>
              <a:buAutoNum type="arabicPeriod"/>
            </a:pPr>
            <a:r>
              <a:rPr lang="de-DE" dirty="0"/>
              <a:t>Und die Einträge werden auf andere Knoten verteilt</a:t>
            </a:r>
          </a:p>
          <a:p>
            <a:pPr marL="0" indent="0">
              <a:buNone/>
            </a:pPr>
            <a:r>
              <a:rPr lang="de-DE" dirty="0"/>
              <a:t>Der erste Schritt kann zur Löschung des Elternknoten führen</a:t>
            </a:r>
          </a:p>
          <a:p>
            <a:r>
              <a:rPr lang="de-DE" dirty="0"/>
              <a:t>Löschen ist </a:t>
            </a:r>
            <a:r>
              <a:rPr lang="de-DE"/>
              <a:t>eine aufwendige </a:t>
            </a:r>
            <a:r>
              <a:rPr lang="de-DE" dirty="0"/>
              <a:t>Operation in R-Bäumen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735032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985387"/>
            <a:ext cx="2316162" cy="2334202"/>
            <a:chOff x="682055" y="1985432"/>
            <a:chExt cx="2317886" cy="2334893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985432"/>
              <a:ext cx="2317886" cy="2203292"/>
              <a:chOff x="1581571" y="3164850"/>
              <a:chExt cx="2317886" cy="220329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4" y="4155132"/>
                <a:ext cx="0" cy="877184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164850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dirty="0"/>
                  <a:t>Indizierung für</a:t>
                </a:r>
                <a:br>
                  <a:rPr lang="de-DE" sz="2000" dirty="0"/>
                </a:br>
                <a:r>
                  <a:rPr lang="de-DE" sz="2000" dirty="0"/>
                  <a:t>Hauptspeicher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87728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Indizierung: k-d-B- und R-Bäume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dirty="0"/>
                <a:t>Nächste-Nachbarn-</a:t>
              </a:r>
              <a:br>
                <a:rPr lang="de-DE" sz="2000" b="1" dirty="0"/>
              </a:br>
              <a:r>
                <a:rPr lang="de-DE" sz="2000" b="1" dirty="0"/>
                <a:t>Anfragen</a:t>
              </a:r>
              <a:endParaRPr lang="de-DE" sz="2000" b="1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Multidimensionale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/>
                </a:b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3147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274BD1-0946-F94D-B7B3-1BFD913377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K-Nächste-Nachbarn-Anfragen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B34CB-13FC-D047-8008-5B41BD2C05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Sei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</a:t>
            </a:r>
            <a:r>
              <a:rPr lang="de-DE" dirty="0"/>
              <a:t> eine (Grund-)Menge, 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∉ M</a:t>
            </a:r>
            <a:r>
              <a:rPr lang="de-DE" dirty="0"/>
              <a:t> ein Anfragepunkt, </a:t>
            </a:r>
          </a:p>
          <a:p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∈ N</a:t>
            </a:r>
            <a:r>
              <a:rPr lang="de-DE" dirty="0"/>
              <a:t> die </a:t>
            </a:r>
            <a:r>
              <a:rPr lang="de-DE" dirty="0" err="1"/>
              <a:t>gewünschte</a:t>
            </a:r>
            <a:r>
              <a:rPr lang="de-DE" dirty="0"/>
              <a:t> Anzahl gesuchter </a:t>
            </a:r>
            <a:r>
              <a:rPr lang="de-DE" dirty="0" err="1"/>
              <a:t>nächster</a:t>
            </a:r>
            <a:r>
              <a:rPr lang="de-DE" dirty="0"/>
              <a:t> Nachbarn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</a:t>
            </a:r>
            <a:r>
              <a:rPr lang="de-DE" dirty="0"/>
              <a:t> eine Abstandsfunktion</a:t>
            </a:r>
          </a:p>
          <a:p>
            <a:r>
              <a:rPr lang="de-DE" dirty="0"/>
              <a:t>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|M|≥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,</a:t>
            </a:r>
          </a:p>
          <a:p>
            <a:r>
              <a:rPr lang="de-DE" dirty="0"/>
              <a:t>dann ist die 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NN(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qn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 M)</a:t>
            </a:r>
            <a:r>
              <a:rPr lang="de-DE" dirty="0"/>
              <a:t> der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</a:t>
            </a:r>
            <a:r>
              <a:rPr lang="de-DE" dirty="0" err="1"/>
              <a:t>nächsten</a:t>
            </a:r>
            <a:r>
              <a:rPr lang="de-DE" dirty="0"/>
              <a:t> Nachbarn von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/>
              <a:t> definiert </a:t>
            </a:r>
          </a:p>
          <a:p>
            <a:pPr lvl="1"/>
            <a:r>
              <a:rPr lang="de-DE" dirty="0"/>
              <a:t>als diejenige Teilmenge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 ⊆ M</a:t>
            </a:r>
            <a:r>
              <a:rPr lang="de-DE" dirty="0"/>
              <a:t>,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|S| =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k</a:t>
            </a:r>
            <a:r>
              <a:rPr lang="de-DE" dirty="0"/>
              <a:t> </a:t>
            </a:r>
          </a:p>
          <a:p>
            <a:pPr lvl="1"/>
            <a:r>
              <a:rPr lang="de-DE" dirty="0"/>
              <a:t>so dass es keine Menge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S‘ ⊆ M</a:t>
            </a:r>
            <a:r>
              <a:rPr lang="de-DE" dirty="0"/>
              <a:t> mit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S ∩ S‘ = ∅</a:t>
            </a:r>
            <a:r>
              <a:rPr lang="de-DE" dirty="0"/>
              <a:t> gibt, </a:t>
            </a:r>
          </a:p>
          <a:p>
            <a:pPr lvl="1"/>
            <a:r>
              <a:rPr lang="de-DE" dirty="0"/>
              <a:t>so dass ein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 ∈ S</a:t>
            </a:r>
            <a:r>
              <a:rPr lang="de-DE" dirty="0"/>
              <a:t>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p‘ ∈ S‘</a:t>
            </a:r>
            <a:r>
              <a:rPr lang="de-DE" dirty="0"/>
              <a:t> existiert und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d(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p) &gt; d(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q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, p‘)</a:t>
            </a:r>
          </a:p>
          <a:p>
            <a:endParaRPr lang="de-DE" dirty="0"/>
          </a:p>
          <a:p>
            <a:pPr marL="0" indent="0">
              <a:buNone/>
            </a:pPr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4ABC4A4-8183-9B4C-92B3-8B7FCE9C9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ED3BDC81-1218-5D4D-83B9-54B99DE9C5BA}"/>
              </a:ext>
            </a:extLst>
          </p:cNvPr>
          <p:cNvSpPr/>
          <p:nvPr/>
        </p:nvSpPr>
        <p:spPr>
          <a:xfrm>
            <a:off x="2555776" y="6136749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 typeface="+mj-lt"/>
              <a:buAutoNum type="arabicPeriod" startAt="33"/>
            </a:pPr>
            <a:r>
              <a:rPr lang="de-DE" sz="1200" dirty="0">
                <a:solidFill>
                  <a:srgbClr val="0707FD"/>
                </a:solidFill>
                <a:latin typeface="+mj-lt"/>
              </a:rPr>
              <a:t>N.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Roussopoulos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, S. Kelly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and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 F. Vincent, “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Nearest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Neigbor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Queries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,” </a:t>
            </a:r>
            <a:r>
              <a:rPr lang="de-DE" sz="1200" dirty="0" err="1">
                <a:solidFill>
                  <a:srgbClr val="0707FD"/>
                </a:solidFill>
                <a:latin typeface="+mj-lt"/>
              </a:rPr>
              <a:t>Proc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. ACM SIGMOD Conference New York, pp. 71-79, </a:t>
            </a:r>
            <a:r>
              <a:rPr lang="de-DE" sz="1200" b="1" dirty="0">
                <a:solidFill>
                  <a:srgbClr val="FF0000"/>
                </a:solidFill>
                <a:latin typeface="+mj-lt"/>
              </a:rPr>
              <a:t>1995</a:t>
            </a:r>
            <a:r>
              <a:rPr lang="de-DE" sz="1200" dirty="0">
                <a:solidFill>
                  <a:srgbClr val="0707FD"/>
                </a:solidFill>
                <a:latin typeface="+mj-lt"/>
              </a:rPr>
              <a:t>. </a:t>
            </a:r>
            <a:endParaRPr lang="de-DE" sz="1200" dirty="0">
              <a:solidFill>
                <a:srgbClr val="0707FD"/>
              </a:solidFill>
              <a:effectLst/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921574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>
            <a:extLst>
              <a:ext uri="{FF2B5EF4-FFF2-40B4-BE49-F238E27FC236}">
                <a16:creationId xmlns:a16="http://schemas.microsoft.com/office/drawing/2014/main" id="{2BC5A95E-C9E1-4140-B79C-54DD08C9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636912"/>
            <a:ext cx="6815644" cy="259283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4375DE7C-4D1C-4F41-9083-6A1819D66F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MINDIST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71C61F-024E-0A43-993F-977D4E57EC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8313" y="1196752"/>
            <a:ext cx="8229600" cy="2592834"/>
          </a:xfrm>
        </p:spPr>
        <p:txBody>
          <a:bodyPr/>
          <a:lstStyle/>
          <a:p>
            <a:r>
              <a:rPr lang="de-DE" dirty="0"/>
              <a:t>Nehmen wir an, wir haben einen Punkt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p</a:t>
            </a:r>
            <a:r>
              <a:rPr lang="de-DE" dirty="0"/>
              <a:t> und ein Rechteck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R</a:t>
            </a:r>
            <a:r>
              <a:rPr lang="de-DE" dirty="0"/>
              <a:t> definiert durch zwei Punkte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l</a:t>
            </a:r>
            <a:r>
              <a:rPr lang="de-DE" dirty="0"/>
              <a:t> und </a:t>
            </a:r>
            <a:r>
              <a:rPr lang="de-DE" dirty="0" err="1">
                <a:solidFill>
                  <a:schemeClr val="accent1">
                    <a:lumMod val="50000"/>
                  </a:schemeClr>
                </a:solidFill>
              </a:rPr>
              <a:t>u</a:t>
            </a:r>
            <a:r>
              <a:rPr lang="de-DE" dirty="0"/>
              <a:t>, dann seien die </a:t>
            </a:r>
            <a:r>
              <a:rPr lang="de-DE" dirty="0" err="1"/>
              <a:t>Funtionen</a:t>
            </a:r>
            <a:r>
              <a:rPr lang="de-DE" dirty="0"/>
              <a:t> </a:t>
            </a:r>
            <a:r>
              <a:rPr lang="de-DE" dirty="0">
                <a:solidFill>
                  <a:schemeClr val="accent1">
                    <a:lumMod val="50000"/>
                  </a:schemeClr>
                </a:solidFill>
              </a:rPr>
              <a:t>MINDIST(p, R)</a:t>
            </a:r>
            <a:r>
              <a:rPr lang="de-DE" dirty="0"/>
              <a:t> wie folgt definiert: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A883CAA-F4C9-7347-BA88-663BC409D1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93949092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66F8BB-C298-D74B-A919-381CC11B45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</a:t>
            </a:r>
            <a:r>
              <a:rPr lang="de-DE" dirty="0"/>
              <a:t>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Bound</a:t>
            </a:r>
            <a:r>
              <a:rPr lang="de-DE" dirty="0"/>
              <a:t>-Ranking-Search mit R-Baum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E07515B2-8426-8744-AA1F-5CB8ED975DD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420888"/>
            <a:ext cx="8229600" cy="3828785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618077E-0D69-5640-94AB-E84D9EA7A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08E3939-7640-384E-AFC6-AEE901871A5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113" y="1037764"/>
            <a:ext cx="9144000" cy="135109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F88F3366-C28A-1245-BBFC-36E9157EAD5F}"/>
              </a:ext>
            </a:extLst>
          </p:cNvPr>
          <p:cNvSpPr/>
          <p:nvPr/>
        </p:nvSpPr>
        <p:spPr>
          <a:xfrm>
            <a:off x="2483768" y="6146140"/>
            <a:ext cx="4572000" cy="52322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G.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Hjaltason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and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H. Samet, “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Distance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Browsing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in </a:t>
            </a:r>
            <a:r>
              <a:rPr lang="de-DE" sz="1400" dirty="0" err="1">
                <a:solidFill>
                  <a:srgbClr val="0707FD"/>
                </a:solidFill>
                <a:latin typeface="Calibri" panose="020F0502020204030204" pitchFamily="34" charset="0"/>
              </a:rPr>
              <a:t>Spatial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Databases,” </a:t>
            </a:r>
            <a:r>
              <a:rPr lang="de-DE" sz="1400" dirty="0">
                <a:solidFill>
                  <a:srgbClr val="0707FD"/>
                </a:solidFill>
                <a:latin typeface="Calibri,Italic"/>
              </a:rPr>
              <a:t>ACM TODS, 24(2), 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pp. 265- 318, Juni </a:t>
            </a:r>
            <a:r>
              <a:rPr lang="de-DE" sz="1400" b="1" dirty="0">
                <a:solidFill>
                  <a:srgbClr val="FF0000"/>
                </a:solidFill>
                <a:latin typeface="Calibri" panose="020F0502020204030204" pitchFamily="34" charset="0"/>
              </a:rPr>
              <a:t>1999</a:t>
            </a:r>
            <a:r>
              <a:rPr lang="de-DE" sz="1400" dirty="0">
                <a:solidFill>
                  <a:srgbClr val="0707FD"/>
                </a:solidFill>
                <a:latin typeface="Calibri" panose="020F0502020204030204" pitchFamily="34" charset="0"/>
              </a:rPr>
              <a:t> </a:t>
            </a:r>
            <a:endParaRPr lang="de-DE" sz="1400" dirty="0">
              <a:solidFill>
                <a:srgbClr val="0707FD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72777435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1D73F99D-B1BA-2549-B88B-D8DED7AE3D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115616" y="4138294"/>
            <a:ext cx="7073309" cy="2262506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D42565B-5D47-564F-AF17-52A00C9910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DC172114-7FC9-9649-884E-E44861A9FF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124744"/>
            <a:ext cx="8229600" cy="326021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C525CA2-ECF2-5648-8543-6CC68B94C1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33957748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C0374EF4-49AC-6042-B86E-DDEF82A279E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1335714" y="4365408"/>
            <a:ext cx="6548654" cy="203539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9BADDEEE-1B44-134E-9B30-764331DBB0D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32947082-7611-424D-AA27-BDED569DCCE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5536" y="1105166"/>
            <a:ext cx="8229600" cy="3331946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1954134-5AE9-C343-9373-F465E59516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49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71356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Beispiel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3595" y="1196975"/>
            <a:ext cx="7936810" cy="4968875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  <p:sp>
        <p:nvSpPr>
          <p:cNvPr id="3" name="Rectangle 2"/>
          <p:cNvSpPr/>
          <p:nvPr/>
        </p:nvSpPr>
        <p:spPr>
          <a:xfrm>
            <a:off x="1979712" y="1412776"/>
            <a:ext cx="2808312" cy="288032"/>
          </a:xfrm>
          <a:prstGeom prst="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087554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F2064B-B729-994D-AFEE-BAAC86610C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753A3B64-7C37-1C4B-A64F-51F8C99CD1B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052736"/>
            <a:ext cx="8229600" cy="3186878"/>
          </a:xfrm>
        </p:spPr>
      </p:pic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036577B-1467-3546-8E24-3C22DB64B8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50</a:t>
            </a:fld>
            <a:endParaRPr lang="de-DE"/>
          </a:p>
        </p:txBody>
      </p:sp>
      <p:pic>
        <p:nvPicPr>
          <p:cNvPr id="7" name="Content Placeholder 5">
            <a:extLst>
              <a:ext uri="{FF2B5EF4-FFF2-40B4-BE49-F238E27FC236}">
                <a16:creationId xmlns:a16="http://schemas.microsoft.com/office/drawing/2014/main" id="{4697ABC2-FF2A-AA45-B38D-CDA24CEDEB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auto">
          <a:xfrm>
            <a:off x="1155722" y="4239614"/>
            <a:ext cx="6854781" cy="2151617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45431117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02CB97-8331-B54E-ABFD-591E29E92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Branch</a:t>
            </a:r>
            <a:r>
              <a:rPr lang="de-DE" dirty="0"/>
              <a:t>-</a:t>
            </a:r>
            <a:r>
              <a:rPr lang="de-DE" dirty="0" err="1"/>
              <a:t>and</a:t>
            </a:r>
            <a:r>
              <a:rPr lang="de-DE" dirty="0"/>
              <a:t>-</a:t>
            </a:r>
            <a:r>
              <a:rPr lang="de-DE" dirty="0" err="1"/>
              <a:t>Bound</a:t>
            </a:r>
            <a:r>
              <a:rPr lang="de-DE" dirty="0"/>
              <a:t>-</a:t>
            </a:r>
            <a:r>
              <a:rPr lang="de-DE" dirty="0" err="1"/>
              <a:t>Ranked</a:t>
            </a:r>
            <a:r>
              <a:rPr lang="de-DE" dirty="0"/>
              <a:t>-Search (BRS)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D26771-35DC-9A4B-BC41-47FCD7EDA7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algorithm</a:t>
            </a:r>
            <a:r>
              <a:rPr lang="en-US" sz="1100" dirty="0">
                <a:latin typeface="Courier" pitchFamily="2" charset="0"/>
              </a:rPr>
              <a:t> BRS 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, k, type, score, f, filter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 is an R-tree on the dataset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100" dirty="0">
                <a:latin typeface="Courier" pitchFamily="2" charset="0"/>
              </a:rPr>
              <a:t> denotes the number of data points to return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 can be either </a:t>
            </a:r>
            <a:r>
              <a:rPr lang="en-US" sz="1100" b="1" dirty="0">
                <a:latin typeface="Courier" pitchFamily="2" charset="0"/>
              </a:rPr>
              <a:t>min</a:t>
            </a:r>
            <a:r>
              <a:rPr lang="en-US" sz="1100" dirty="0">
                <a:latin typeface="Courier" pitchFamily="2" charset="0"/>
              </a:rPr>
              <a:t> or </a:t>
            </a:r>
            <a:r>
              <a:rPr lang="en-US" sz="1100" b="1" dirty="0">
                <a:latin typeface="Courier" pitchFamily="2" charset="0"/>
              </a:rPr>
              <a:t>max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score</a:t>
            </a:r>
            <a:r>
              <a:rPr lang="en-US" sz="1100" dirty="0">
                <a:latin typeface="Courier" pitchFamily="2" charset="0"/>
              </a:rPr>
              <a:t> computes a score for an </a:t>
            </a:r>
            <a:r>
              <a:rPr lang="en-US" sz="1100" dirty="0" err="1">
                <a:latin typeface="Courier" pitchFamily="2" charset="0"/>
              </a:rPr>
              <a:t>rtree</a:t>
            </a:r>
            <a:r>
              <a:rPr lang="en-US" sz="1100" dirty="0">
                <a:latin typeface="Courier" pitchFamily="2" charset="0"/>
              </a:rPr>
              <a:t> entry (MBR) based on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//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 is a point scoring function</a:t>
            </a:r>
            <a:r>
              <a:rPr lang="de-DE" sz="1100" dirty="0">
                <a:latin typeface="Courier" pitchFamily="2" charset="0"/>
              </a:rPr>
              <a:t>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filter</a:t>
            </a:r>
            <a:r>
              <a:rPr lang="en-US" sz="1100" dirty="0">
                <a:latin typeface="Courier" pitchFamily="2" charset="0"/>
              </a:rPr>
              <a:t> is a filter for the data points (where clause)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let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 = </a:t>
            </a:r>
            <a:r>
              <a:rPr lang="en-US" sz="1100" dirty="0" err="1">
                <a:latin typeface="Courier" pitchFamily="2" charset="0"/>
              </a:rPr>
              <a:t>build_priority_queue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type</a:t>
            </a:r>
            <a:r>
              <a:rPr lang="en-US" sz="1100" dirty="0">
                <a:latin typeface="Courier" pitchFamily="2" charset="0"/>
              </a:rPr>
              <a:t>, {})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= {}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= 0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for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 ∈ root(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r>
              <a:rPr lang="en-US" sz="1100" dirty="0">
                <a:latin typeface="Courier" pitchFamily="2" charset="0"/>
              </a:rPr>
              <a:t>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</a:t>
            </a:r>
            <a:r>
              <a:rPr lang="de-DE" sz="1100" dirty="0" err="1">
                <a:latin typeface="Courier" pitchFamily="2" charset="0"/>
              </a:rPr>
              <a:t>insert</a:t>
            </a:r>
            <a:r>
              <a:rPr lang="de-DE" sz="1100" dirty="0">
                <a:latin typeface="Courier" pitchFamily="2" charset="0"/>
              </a:rPr>
              <a:t>((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, score(</a:t>
            </a:r>
            <a:r>
              <a:rPr lang="de-DE" sz="1100" dirty="0" err="1">
                <a:latin typeface="Courier" pitchFamily="2" charset="0"/>
              </a:rPr>
              <a:t>mbr</a:t>
            </a:r>
            <a:r>
              <a:rPr lang="de-DE" sz="1100" dirty="0">
                <a:latin typeface="Courier" pitchFamily="2" charset="0"/>
              </a:rPr>
              <a:t>(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de-DE" sz="1100" dirty="0">
                <a:latin typeface="Courier" pitchFamily="2" charset="0"/>
              </a:rPr>
              <a:t>), </a:t>
            </a:r>
            <a:r>
              <a:rPr lang="de-DE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de-DE" sz="1100" dirty="0">
                <a:latin typeface="Courier" pitchFamily="2" charset="0"/>
              </a:rPr>
              <a:t>)), </a:t>
            </a:r>
            <a:r>
              <a:rPr lang="de-DE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de-DE" sz="1100" dirty="0">
                <a:latin typeface="Courier" pitchFamily="2" charset="0"/>
              </a:rPr>
              <a:t>)   </a:t>
            </a:r>
          </a:p>
          <a:p>
            <a:pPr marL="0" indent="0">
              <a:buNone/>
            </a:pPr>
            <a:r>
              <a:rPr lang="de-DE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while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&lt;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k</a:t>
            </a:r>
            <a:r>
              <a:rPr lang="en-US" sz="1100" dirty="0">
                <a:latin typeface="Courier" pitchFamily="2" charset="0"/>
              </a:rPr>
              <a:t> and not empty?(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 err="1">
                <a:latin typeface="Courier" pitchFamily="2" charset="0"/>
              </a:rPr>
              <a:t>delete_next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if </a:t>
            </a:r>
            <a:r>
              <a:rPr lang="en-US" sz="1100" dirty="0">
                <a:latin typeface="Courier" pitchFamily="2" charset="0"/>
              </a:rPr>
              <a:t>point?(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  <a:r>
              <a:rPr lang="en-US" sz="1100" dirty="0">
                <a:latin typeface="Courier" pitchFamily="2" charset="0"/>
              </a:rPr>
              <a:t> ∪ {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}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:=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n</a:t>
            </a:r>
            <a:r>
              <a:rPr lang="en-US" sz="1100" dirty="0">
                <a:latin typeface="Courier" pitchFamily="2" charset="0"/>
              </a:rPr>
              <a:t> + 1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</a:t>
            </a:r>
            <a:r>
              <a:rPr lang="en-US" sz="1100" b="1" dirty="0">
                <a:latin typeface="Courier" pitchFamily="2" charset="0"/>
              </a:rPr>
              <a:t>else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</a:t>
            </a:r>
            <a:r>
              <a:rPr lang="en-US" sz="1100" b="1" dirty="0">
                <a:latin typeface="Courier" pitchFamily="2" charset="0"/>
              </a:rPr>
              <a:t>if</a:t>
            </a:r>
            <a:r>
              <a:rPr lang="en-US" sz="1100" dirty="0">
                <a:latin typeface="Courier" pitchFamily="2" charset="0"/>
              </a:rPr>
              <a:t> leaf?(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then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</a:t>
            </a:r>
            <a:r>
              <a:rPr lang="en-US" sz="1100" b="1" dirty="0">
                <a:latin typeface="Courier" pitchFamily="2" charset="0"/>
              </a:rPr>
              <a:t>    for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100" dirty="0">
                <a:latin typeface="Courier" pitchFamily="2" charset="0"/>
              </a:rPr>
              <a:t> ∈ filter(points(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))) </a:t>
            </a:r>
            <a:r>
              <a:rPr lang="en-US" sz="1100" b="1" dirty="0">
                <a:latin typeface="Courier" pitchFamily="2" charset="0"/>
              </a:rPr>
              <a:t>do</a:t>
            </a:r>
            <a:r>
              <a:rPr lang="en-US" sz="1100" dirty="0">
                <a:latin typeface="Courier" pitchFamily="2" charset="0"/>
              </a:rPr>
              <a:t>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      insert((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100" dirty="0">
                <a:latin typeface="Courier" pitchFamily="2" charset="0"/>
              </a:rPr>
              <a:t>, f(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</a:t>
            </a:r>
            <a:r>
              <a:rPr lang="en-US" sz="1100" dirty="0">
                <a:latin typeface="Courier" pitchFamily="2" charset="0"/>
              </a:rPr>
              <a:t>)),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else 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b="1" dirty="0">
                <a:latin typeface="Courier" pitchFamily="2" charset="0"/>
              </a:rPr>
              <a:t>            for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 ∈ children(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object</a:t>
            </a:r>
            <a:r>
              <a:rPr lang="en-US" sz="1100" dirty="0">
                <a:latin typeface="Courier" pitchFamily="2" charset="0"/>
              </a:rPr>
              <a:t>) </a:t>
            </a:r>
            <a:r>
              <a:rPr lang="en-US" sz="1100" b="1" dirty="0">
                <a:latin typeface="Courier" pitchFamily="2" charset="0"/>
              </a:rPr>
              <a:t>do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             insert((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, score(</a:t>
            </a:r>
            <a:r>
              <a:rPr lang="en-US" sz="1100" dirty="0" err="1">
                <a:latin typeface="Courier" pitchFamily="2" charset="0"/>
              </a:rPr>
              <a:t>mbr</a:t>
            </a:r>
            <a:r>
              <a:rPr lang="en-US" sz="1100" dirty="0">
                <a:latin typeface="Courier" pitchFamily="2" charset="0"/>
              </a:rPr>
              <a:t>(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e</a:t>
            </a:r>
            <a:r>
              <a:rPr lang="en-US" sz="1100" dirty="0">
                <a:latin typeface="Courier" pitchFamily="2" charset="0"/>
              </a:rPr>
              <a:t>),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f</a:t>
            </a:r>
            <a:r>
              <a:rPr lang="en-US" sz="1100" dirty="0">
                <a:latin typeface="Courier" pitchFamily="2" charset="0"/>
              </a:rPr>
              <a:t>)), </a:t>
            </a:r>
            <a:r>
              <a:rPr lang="en-US" sz="1100" dirty="0" err="1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pq</a:t>
            </a:r>
            <a:r>
              <a:rPr lang="en-US" sz="1100" dirty="0">
                <a:latin typeface="Courier" pitchFamily="2" charset="0"/>
              </a:rPr>
              <a:t>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   </a:t>
            </a:r>
            <a:r>
              <a:rPr lang="en-US" sz="1100" b="1" dirty="0">
                <a:latin typeface="Courier" pitchFamily="2" charset="0"/>
              </a:rPr>
              <a:t>return</a:t>
            </a:r>
            <a:r>
              <a:rPr lang="en-US" sz="1100" dirty="0">
                <a:latin typeface="Courier" pitchFamily="2" charset="0"/>
              </a:rPr>
              <a:t> </a:t>
            </a:r>
            <a:r>
              <a:rPr lang="en-US" sz="1100" dirty="0">
                <a:solidFill>
                  <a:schemeClr val="accent1">
                    <a:lumMod val="50000"/>
                  </a:schemeClr>
                </a:solidFill>
                <a:latin typeface="Courier" pitchFamily="2" charset="0"/>
              </a:rPr>
              <a:t>result</a:t>
            </a:r>
          </a:p>
          <a:p>
            <a:pPr marL="0" indent="0">
              <a:buNone/>
            </a:pPr>
            <a:endParaRPr lang="en-US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r>
              <a:rPr lang="en-US" sz="1100" dirty="0">
                <a:latin typeface="Courier" pitchFamily="2" charset="0"/>
              </a:rPr>
              <a:t>BRS(data-</a:t>
            </a:r>
            <a:r>
              <a:rPr lang="en-US" sz="1100" dirty="0" err="1">
                <a:latin typeface="Courier" pitchFamily="2" charset="0"/>
              </a:rPr>
              <a:t>rtree</a:t>
            </a:r>
            <a:r>
              <a:rPr lang="en-US" sz="1100" dirty="0">
                <a:latin typeface="Courier" pitchFamily="2" charset="0"/>
              </a:rPr>
              <a:t>, 3, ‘min’, MINDIST, f, identity)</a:t>
            </a:r>
            <a:endParaRPr lang="de-DE" sz="1100" dirty="0"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solidFill>
                <a:schemeClr val="accent1">
                  <a:lumMod val="50000"/>
                </a:schemeClr>
              </a:solidFill>
              <a:latin typeface="Courier" pitchFamily="2" charset="0"/>
            </a:endParaRPr>
          </a:p>
          <a:p>
            <a:pPr marL="0" indent="0">
              <a:buNone/>
            </a:pPr>
            <a:endParaRPr lang="de-DE" sz="1100" dirty="0">
              <a:latin typeface="Courier" pitchFamily="2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3128F03-DC65-4847-B9E0-8A35BC6091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065999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 dirty="0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985387"/>
            <a:ext cx="2316162" cy="2334202"/>
            <a:chOff x="682055" y="1985432"/>
            <a:chExt cx="2317886" cy="2334893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985432"/>
              <a:ext cx="2317886" cy="2203292"/>
              <a:chOff x="1581571" y="3164850"/>
              <a:chExt cx="2317886" cy="2203292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flipV="1">
                <a:off x="2669284" y="4155132"/>
                <a:ext cx="0" cy="877184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164850"/>
                <a:ext cx="2317886" cy="92360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dirty="0"/>
                  <a:t>Indizierung: </a:t>
                </a:r>
                <a:r>
                  <a:rPr lang="de-DE" sz="2000" noProof="1">
                    <a:cs typeface="Arial" charset="0"/>
                  </a:rPr>
                  <a:t>k-d-B- und R-Bäume</a:t>
                </a:r>
                <a:endParaRPr lang="de-DE" sz="2000" dirty="0"/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48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b="1" dirty="0"/>
                  <a:t>Nächste-Nachbarn-</a:t>
                </a:r>
                <a:br>
                  <a:rPr lang="de-DE" sz="2000" b="1" dirty="0"/>
                </a:br>
                <a:r>
                  <a:rPr lang="de-DE" sz="2000" b="1" dirty="0"/>
                  <a:t>Anfragen</a:t>
                </a:r>
                <a:endParaRPr lang="de-DE" sz="2000" b="1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4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dirty="0"/>
                <a:t>UB-Bäume</a:t>
              </a:r>
              <a:br>
                <a:rPr lang="de-DE" sz="2000" dirty="0"/>
              </a:br>
              <a:r>
                <a:rPr lang="de-DE" sz="2000" dirty="0"/>
                <a:t>Z-Ordnungen</a:t>
              </a:r>
              <a:endParaRPr lang="de-DE" sz="2000" noProof="1">
                <a:cs typeface="Arial" charset="0"/>
              </a:endParaRP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Multidimensionale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58759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br>
                  <a:rPr lang="de-DE" sz="2000"/>
                </a:b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443609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Bit-Verschränkung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Zusammengesetzte Schlüssel </a:t>
            </a:r>
            <a:r>
              <a:rPr lang="de-DE" i="1" dirty="0"/>
              <a:t>&lt;a, b&gt; </a:t>
            </a:r>
            <a:r>
              <a:rPr lang="de-DE" dirty="0"/>
              <a:t>wegen Asymmetrie nicht direkt hilfreich für den effizienten Zugriff</a:t>
            </a:r>
          </a:p>
          <a:p>
            <a:r>
              <a:rPr lang="de-DE" dirty="0"/>
              <a:t>Was passiert, wenn die Bits von a und b verschränkt werden (und damit „symmetrischer“)?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53</a:t>
            </a:fld>
            <a:endParaRPr lang="de-DE"/>
          </a:p>
        </p:txBody>
      </p:sp>
      <p:pic>
        <p:nvPicPr>
          <p:cNvPr id="5" name="Bild 4" descr="Screen Shot 2014-11-17 at 06.23.13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573016"/>
            <a:ext cx="7380312" cy="1883102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1259632" y="5661248"/>
            <a:ext cx="27261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&lt;a, b&gt; </a:t>
            </a:r>
            <a:r>
              <a:rPr lang="de-DE" dirty="0"/>
              <a:t>(zusammengesetzt)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508104" y="5661248"/>
            <a:ext cx="20954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i="1" dirty="0"/>
              <a:t>a</a:t>
            </a:r>
            <a:r>
              <a:rPr lang="de-DE" dirty="0"/>
              <a:t> und </a:t>
            </a:r>
            <a:r>
              <a:rPr lang="de-DE" i="1" dirty="0"/>
              <a:t>b</a:t>
            </a:r>
            <a:r>
              <a:rPr lang="de-DE" dirty="0"/>
              <a:t> verschränkt</a:t>
            </a:r>
          </a:p>
        </p:txBody>
      </p:sp>
    </p:spTree>
    <p:extLst>
      <p:ext uri="{BB962C8B-B14F-4D97-AF65-F5344CB8AC3E}">
        <p14:creationId xmlns:p14="http://schemas.microsoft.com/office/powerpoint/2010/main" val="1262462239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Z-Ordnung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4868614"/>
            <a:ext cx="8229600" cy="1440706"/>
          </a:xfrm>
        </p:spPr>
        <p:txBody>
          <a:bodyPr/>
          <a:lstStyle/>
          <a:p>
            <a:r>
              <a:rPr lang="de-DE" sz="2000" dirty="0"/>
              <a:t>Beide Ansätze </a:t>
            </a:r>
            <a:r>
              <a:rPr lang="de-DE" sz="2000" b="1" dirty="0" err="1"/>
              <a:t>linearisieren</a:t>
            </a:r>
            <a:r>
              <a:rPr lang="de-DE" sz="2000" dirty="0"/>
              <a:t> die Koordinaten im Wertebereich nach einer festgelegten Ordnung</a:t>
            </a:r>
          </a:p>
          <a:p>
            <a:r>
              <a:rPr lang="de-DE" sz="2000" dirty="0"/>
              <a:t>Bitverschränkung erzeugt die </a:t>
            </a:r>
            <a:r>
              <a:rPr lang="de-DE" sz="2000" b="1" dirty="0"/>
              <a:t>Z-Ordnung</a:t>
            </a:r>
          </a:p>
          <a:p>
            <a:r>
              <a:rPr lang="de-DE" sz="2000" dirty="0"/>
              <a:t>Durch die Z-Ordnung erfolgt </a:t>
            </a:r>
            <a:r>
              <a:rPr lang="de-DE" sz="2000" b="1" dirty="0"/>
              <a:t>räumliche Gruppierung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54</a:t>
            </a:fld>
            <a:endParaRPr lang="de-DE"/>
          </a:p>
        </p:txBody>
      </p:sp>
      <p:pic>
        <p:nvPicPr>
          <p:cNvPr id="5" name="Bild 4" descr="Screen Shot 2014-11-17 at 06.26.0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124744"/>
            <a:ext cx="7452320" cy="3670766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971600" y="4325034"/>
            <a:ext cx="3018775" cy="400110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de-DE" sz="2000" i="1" dirty="0"/>
              <a:t>&lt;a, b&gt; </a:t>
            </a:r>
            <a:r>
              <a:rPr lang="de-DE" sz="2000" dirty="0"/>
              <a:t>(zusammengesetzt)</a:t>
            </a:r>
          </a:p>
        </p:txBody>
      </p:sp>
      <p:sp>
        <p:nvSpPr>
          <p:cNvPr id="7" name="Textfeld 6"/>
          <p:cNvSpPr txBox="1"/>
          <p:nvPr/>
        </p:nvSpPr>
        <p:spPr>
          <a:xfrm>
            <a:off x="5220072" y="4365104"/>
            <a:ext cx="2664296" cy="400110"/>
          </a:xfrm>
          <a:prstGeom prst="rect">
            <a:avLst/>
          </a:prstGeom>
          <a:solidFill>
            <a:srgbClr val="FFFFFF"/>
          </a:solidFill>
        </p:spPr>
        <p:txBody>
          <a:bodyPr wrap="square" rtlCol="0">
            <a:spAutoFit/>
          </a:bodyPr>
          <a:lstStyle/>
          <a:p>
            <a:r>
              <a:rPr lang="de-DE" sz="2000" i="1" dirty="0"/>
              <a:t>a</a:t>
            </a:r>
            <a:r>
              <a:rPr lang="de-DE" sz="2000" dirty="0"/>
              <a:t> und </a:t>
            </a:r>
            <a:r>
              <a:rPr lang="de-DE" sz="2000" i="1" dirty="0"/>
              <a:t>b</a:t>
            </a:r>
            <a:r>
              <a:rPr lang="de-DE" sz="2000" dirty="0"/>
              <a:t> verschränkt</a:t>
            </a:r>
          </a:p>
        </p:txBody>
      </p:sp>
    </p:spTree>
    <p:extLst>
      <p:ext uri="{BB962C8B-B14F-4D97-AF65-F5344CB8AC3E}">
        <p14:creationId xmlns:p14="http://schemas.microsoft.com/office/powerpoint/2010/main" val="122702686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B</a:t>
            </a:r>
            <a:r>
              <a:rPr lang="de-DE" baseline="30000" dirty="0"/>
              <a:t>+</a:t>
            </a:r>
            <a:r>
              <a:rPr lang="de-DE" dirty="0"/>
              <a:t>-Bäume über Z-Ordnungen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052736"/>
            <a:ext cx="8229600" cy="5472608"/>
          </a:xfrm>
        </p:spPr>
        <p:txBody>
          <a:bodyPr/>
          <a:lstStyle/>
          <a:p>
            <a:r>
              <a:rPr lang="de-DE" dirty="0"/>
              <a:t>Verwendung eines </a:t>
            </a:r>
            <a:r>
              <a:rPr lang="de-DE" b="1" dirty="0"/>
              <a:t>B</a:t>
            </a:r>
            <a:r>
              <a:rPr lang="de-DE" b="1" baseline="30000" dirty="0"/>
              <a:t>+</a:t>
            </a:r>
            <a:r>
              <a:rPr lang="de-DE" b="1" dirty="0"/>
              <a:t>-Baumes </a:t>
            </a:r>
            <a:r>
              <a:rPr lang="de-DE" dirty="0"/>
              <a:t>um Z-Kodes des multidimensionalen Raums zu indizieren</a:t>
            </a:r>
          </a:p>
          <a:p>
            <a:r>
              <a:rPr lang="de-DE" dirty="0"/>
              <a:t>Blatt im B</a:t>
            </a:r>
            <a:r>
              <a:rPr lang="de-DE" baseline="30000" dirty="0"/>
              <a:t>+</a:t>
            </a:r>
            <a:r>
              <a:rPr lang="de-DE" dirty="0"/>
              <a:t>-Baum beschreibt </a:t>
            </a:r>
            <a:r>
              <a:rPr lang="de-DE" b="1" dirty="0"/>
              <a:t>Intervall</a:t>
            </a:r>
            <a:r>
              <a:rPr lang="de-DE" dirty="0"/>
              <a:t> im </a:t>
            </a:r>
            <a:r>
              <a:rPr lang="de-DE" b="1" dirty="0"/>
              <a:t>Z-Raum</a:t>
            </a:r>
          </a:p>
          <a:p>
            <a:r>
              <a:rPr lang="de-DE" dirty="0"/>
              <a:t>Jedes dieser Intervalle beschreibt eine </a:t>
            </a:r>
            <a:r>
              <a:rPr lang="de-DE" b="1" dirty="0"/>
              <a:t>Region</a:t>
            </a:r>
            <a:r>
              <a:rPr lang="de-DE" dirty="0"/>
              <a:t> im multidimensionalen Datenraum</a:t>
            </a:r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 dirty="0"/>
              <a:t>Um alle Datenpunkte für eine Anfrage </a:t>
            </a:r>
            <a:r>
              <a:rPr lang="de-DE" i="1" dirty="0"/>
              <a:t>Q</a:t>
            </a:r>
            <a:r>
              <a:rPr lang="de-DE" dirty="0"/>
              <a:t> zu finden, sollen nur solche Blattseiten betrachtet werden, die Regionen enthalten, die sich mit </a:t>
            </a:r>
            <a:r>
              <a:rPr lang="de-DE" i="1" dirty="0"/>
              <a:t>Q</a:t>
            </a:r>
            <a:r>
              <a:rPr lang="de-DE" dirty="0"/>
              <a:t> </a:t>
            </a:r>
            <a:r>
              <a:rPr lang="de-DE" b="1" dirty="0"/>
              <a:t>schneiden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55</a:t>
            </a:fld>
            <a:endParaRPr lang="de-DE"/>
          </a:p>
        </p:txBody>
      </p:sp>
      <p:pic>
        <p:nvPicPr>
          <p:cNvPr id="5" name="Bild 4" descr="Screen Shot 2014-11-17 at 06.30.29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356992"/>
            <a:ext cx="5508104" cy="1806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4789607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uppierung 7"/>
          <p:cNvGrpSpPr/>
          <p:nvPr/>
        </p:nvGrpSpPr>
        <p:grpSpPr>
          <a:xfrm>
            <a:off x="0" y="0"/>
            <a:ext cx="9218718" cy="6356462"/>
            <a:chOff x="0" y="0"/>
            <a:chExt cx="9218718" cy="6356462"/>
          </a:xfrm>
        </p:grpSpPr>
        <p:pic>
          <p:nvPicPr>
            <p:cNvPr id="6" name="Bild 5" descr="Screen Shot 2014-11-17 at 00.43.10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0"/>
              <a:ext cx="9111214" cy="6356462"/>
            </a:xfrm>
            <a:prstGeom prst="rect">
              <a:avLst/>
            </a:prstGeom>
          </p:spPr>
        </p:pic>
        <p:sp>
          <p:nvSpPr>
            <p:cNvPr id="7" name="Rechteck 6"/>
            <p:cNvSpPr/>
            <p:nvPr/>
          </p:nvSpPr>
          <p:spPr>
            <a:xfrm>
              <a:off x="0" y="0"/>
              <a:ext cx="6084168" cy="1916832"/>
            </a:xfrm>
            <a:prstGeom prst="rect">
              <a:avLst/>
            </a:prstGeom>
            <a:solidFill>
              <a:srgbClr val="FFFFFF"/>
            </a:solidFill>
            <a:ln>
              <a:solidFill>
                <a:srgbClr val="FFFFFF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 dirty="0"/>
            </a:p>
          </p:txBody>
        </p: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UB-Baum-Bereichsanfragen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56</a:t>
            </a:fld>
            <a:endParaRPr lang="de-DE"/>
          </a:p>
        </p:txBody>
      </p:sp>
      <p:sp>
        <p:nvSpPr>
          <p:cNvPr id="9" name="Textfeld 8"/>
          <p:cNvSpPr txBox="1"/>
          <p:nvPr/>
        </p:nvSpPr>
        <p:spPr>
          <a:xfrm>
            <a:off x="508479" y="921494"/>
            <a:ext cx="51205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Nach jeder verarbeiteten Seite erfolgt Index-</a:t>
            </a:r>
            <a:r>
              <a:rPr lang="de-DE" dirty="0" err="1"/>
              <a:t>Rescan</a:t>
            </a:r>
            <a:br>
              <a:rPr lang="de-DE" dirty="0"/>
            </a:br>
            <a:r>
              <a:rPr lang="de-DE" dirty="0"/>
              <a:t>um neue Seite zu finden, die sich mit Anfragerecht-</a:t>
            </a:r>
            <a:br>
              <a:rPr lang="de-DE" dirty="0"/>
            </a:br>
            <a:r>
              <a:rPr lang="de-DE" dirty="0"/>
              <a:t>eck </a:t>
            </a:r>
            <a:r>
              <a:rPr lang="de-DE" i="1" dirty="0"/>
              <a:t>Q</a:t>
            </a:r>
            <a:r>
              <a:rPr lang="de-DE" dirty="0"/>
              <a:t> schneidet</a:t>
            </a:r>
          </a:p>
        </p:txBody>
      </p:sp>
      <p:sp>
        <p:nvSpPr>
          <p:cNvPr id="3" name="Rechteck 2"/>
          <p:cNvSpPr/>
          <p:nvPr/>
        </p:nvSpPr>
        <p:spPr>
          <a:xfrm>
            <a:off x="5580112" y="2996952"/>
            <a:ext cx="1440160" cy="432048"/>
          </a:xfrm>
          <a:prstGeom prst="rect">
            <a:avLst/>
          </a:prstGeom>
          <a:solidFill>
            <a:srgbClr val="FFFFFF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662735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UB-Bäume – Diskussion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UB-Bäume sind dynamisch in Bezug auf Änderungen (bedingt durch die zugrundeliegenden B-Bäume)</a:t>
            </a:r>
          </a:p>
          <a:p>
            <a:r>
              <a:rPr lang="de-DE" dirty="0"/>
              <a:t>Kommerzielle Verwendung im Transbase</a:t>
            </a:r>
            <a:br>
              <a:rPr lang="de-DE" dirty="0"/>
            </a:br>
            <a:r>
              <a:rPr lang="de-DE" dirty="0"/>
              <a:t>Datenbanksystem</a:t>
            </a:r>
          </a:p>
          <a:p>
            <a:r>
              <a:rPr lang="de-DE" dirty="0"/>
              <a:t>Raumfüllende Kurven vieldiskutiert in der Literatur</a:t>
            </a:r>
            <a:br>
              <a:rPr lang="de-DE" dirty="0"/>
            </a:br>
            <a:r>
              <a:rPr lang="de-DE" dirty="0"/>
              <a:t>(z.B. Hilbert-Kurven)</a:t>
            </a:r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57</a:t>
            </a:fld>
            <a:endParaRPr lang="de-DE"/>
          </a:p>
        </p:txBody>
      </p:sp>
      <p:sp>
        <p:nvSpPr>
          <p:cNvPr id="5" name="Rechteck 4"/>
          <p:cNvSpPr/>
          <p:nvPr/>
        </p:nvSpPr>
        <p:spPr>
          <a:xfrm>
            <a:off x="2339752" y="6021288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de-DE" sz="1100" dirty="0">
                <a:solidFill>
                  <a:srgbClr val="0707FD"/>
                </a:solidFill>
              </a:rPr>
              <a:t>F. </a:t>
            </a:r>
            <a:r>
              <a:rPr lang="de-DE" sz="1100" dirty="0" err="1">
                <a:solidFill>
                  <a:srgbClr val="0707FD"/>
                </a:solidFill>
              </a:rPr>
              <a:t>Ramsak</a:t>
            </a:r>
            <a:r>
              <a:rPr lang="de-DE" sz="1100" dirty="0">
                <a:solidFill>
                  <a:srgbClr val="0707FD"/>
                </a:solidFill>
              </a:rPr>
              <a:t>, V. Markl, R. </a:t>
            </a:r>
            <a:r>
              <a:rPr lang="de-DE" sz="1100" dirty="0" err="1">
                <a:solidFill>
                  <a:srgbClr val="0707FD"/>
                </a:solidFill>
              </a:rPr>
              <a:t>Fenk</a:t>
            </a:r>
            <a:r>
              <a:rPr lang="de-DE" sz="1100" dirty="0">
                <a:solidFill>
                  <a:srgbClr val="0707FD"/>
                </a:solidFill>
              </a:rPr>
              <a:t>, M. Zirkel, K. </a:t>
            </a:r>
            <a:r>
              <a:rPr lang="de-DE" sz="1100" dirty="0" err="1">
                <a:solidFill>
                  <a:srgbClr val="0707FD"/>
                </a:solidFill>
              </a:rPr>
              <a:t>Elhardt</a:t>
            </a:r>
            <a:r>
              <a:rPr lang="de-DE" sz="1100" dirty="0">
                <a:solidFill>
                  <a:srgbClr val="0707FD"/>
                </a:solidFill>
              </a:rPr>
              <a:t>, R. Bayer, </a:t>
            </a:r>
            <a:r>
              <a:rPr lang="de-DE" sz="1100" dirty="0" err="1">
                <a:solidFill>
                  <a:srgbClr val="0707FD"/>
                </a:solidFill>
              </a:rPr>
              <a:t>Integrating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the</a:t>
            </a:r>
            <a:r>
              <a:rPr lang="de-DE" sz="1100" dirty="0">
                <a:solidFill>
                  <a:srgbClr val="0707FD"/>
                </a:solidFill>
              </a:rPr>
              <a:t> UB-</a:t>
            </a:r>
            <a:r>
              <a:rPr lang="de-DE" sz="1100" dirty="0" err="1">
                <a:solidFill>
                  <a:srgbClr val="0707FD"/>
                </a:solidFill>
              </a:rPr>
              <a:t>Tree</a:t>
            </a:r>
            <a:r>
              <a:rPr lang="de-DE" sz="1100" dirty="0">
                <a:solidFill>
                  <a:srgbClr val="0707FD"/>
                </a:solidFill>
              </a:rPr>
              <a:t> </a:t>
            </a:r>
            <a:r>
              <a:rPr lang="de-DE" sz="1100" dirty="0" err="1">
                <a:solidFill>
                  <a:srgbClr val="0707FD"/>
                </a:solidFill>
              </a:rPr>
              <a:t>into</a:t>
            </a:r>
            <a:r>
              <a:rPr lang="de-DE" sz="1100" dirty="0">
                <a:solidFill>
                  <a:srgbClr val="0707FD"/>
                </a:solidFill>
              </a:rPr>
              <a:t> a Database System Kernel, In </a:t>
            </a:r>
            <a:r>
              <a:rPr lang="de-DE" sz="1100" dirty="0" err="1">
                <a:solidFill>
                  <a:srgbClr val="0707FD"/>
                </a:solidFill>
              </a:rPr>
              <a:t>Proc</a:t>
            </a:r>
            <a:r>
              <a:rPr lang="de-DE" sz="1100" dirty="0">
                <a:solidFill>
                  <a:srgbClr val="0707FD"/>
                </a:solidFill>
              </a:rPr>
              <a:t>. 26th International Conference on </a:t>
            </a:r>
            <a:r>
              <a:rPr lang="de-DE" sz="1100" dirty="0" err="1">
                <a:solidFill>
                  <a:srgbClr val="0707FD"/>
                </a:solidFill>
              </a:rPr>
              <a:t>Very</a:t>
            </a:r>
            <a:r>
              <a:rPr lang="de-DE" sz="1100" dirty="0">
                <a:solidFill>
                  <a:srgbClr val="0707FD"/>
                </a:solidFill>
              </a:rPr>
              <a:t> Large Data Bases, pp. 263-272, </a:t>
            </a:r>
            <a:r>
              <a:rPr lang="de-DE" sz="1100" b="1" dirty="0">
                <a:solidFill>
                  <a:srgbClr val="FF0000"/>
                </a:solidFill>
              </a:rPr>
              <a:t>2000</a:t>
            </a:r>
          </a:p>
        </p:txBody>
      </p:sp>
      <p:pic>
        <p:nvPicPr>
          <p:cNvPr id="7" name="Bild 6" descr="120px-Hilbert-Curve-2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6256" y="3645024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53628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683568" y="1833547"/>
            <a:ext cx="2316162" cy="2486039"/>
            <a:chOff x="682055" y="1833549"/>
            <a:chExt cx="2317886" cy="2486776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682055" y="1833549"/>
              <a:ext cx="2317886" cy="2355175"/>
              <a:chOff x="1581571" y="3012967"/>
              <a:chExt cx="2317886" cy="2355175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1581571" y="3012967"/>
                <a:ext cx="2317886" cy="5875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Multidimensionale</a:t>
                </a:r>
                <a:br>
                  <a:rPr lang="de-DE" sz="2000" dirty="0"/>
                </a:br>
                <a:r>
                  <a:rPr lang="de-DE" sz="2000" noProof="1">
                    <a:cs typeface="Arial" charset="0"/>
                  </a:rPr>
                  <a:t>Indizierung</a:t>
                </a: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Non-Standard-Datenbanken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2913" y="3392488"/>
            <a:ext cx="3178175" cy="2117725"/>
            <a:chOff x="2983653" y="3392942"/>
            <a:chExt cx="3176694" cy="211800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3653" y="3392942"/>
              <a:ext cx="3176694" cy="1985798"/>
              <a:chOff x="2009786" y="3495043"/>
              <a:chExt cx="3176694" cy="198579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09786" y="3495043"/>
                <a:ext cx="3176694" cy="5874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Codierungstheorie</a:t>
                </a:r>
                <a:br>
                  <a:rPr lang="de-DE" sz="2000" dirty="0"/>
                </a:br>
                <a:r>
                  <a:rPr lang="de-DE" sz="2000" dirty="0"/>
                  <a:t>zur Indizierung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b="1" noProof="1">
                  <a:cs typeface="Arial" charset="0"/>
                </a:rPr>
                <a:t>Fluch der Dimensionalität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glow rad="228600">
                <a:schemeClr val="accent4">
                  <a:satMod val="175000"/>
                  <a:alpha val="40000"/>
                </a:schemeClr>
              </a:glow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40" name="Textplatzhalter 2"/>
          <p:cNvSpPr txBox="1">
            <a:spLocks/>
          </p:cNvSpPr>
          <p:nvPr/>
        </p:nvSpPr>
        <p:spPr bwMode="gray">
          <a:xfrm>
            <a:off x="241300" y="1125538"/>
            <a:ext cx="8147050" cy="334962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  <a:ea typeface="+mn-ea"/>
                <a:cs typeface="ＭＳ Ｐゴシック" charset="0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2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de-DE" sz="2400" dirty="0"/>
              <a:t>Von der Volltextsuche zur multidimensionalen Indizierung</a:t>
            </a:r>
          </a:p>
        </p:txBody>
      </p: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876550" y="1654175"/>
            <a:ext cx="4089400" cy="1462088"/>
            <a:chOff x="2876550" y="1654175"/>
            <a:chExt cx="4089400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3037620" y="1654175"/>
              <a:ext cx="3928330" cy="1370147"/>
              <a:chOff x="2513176" y="3855332"/>
              <a:chExt cx="3928726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138136" y="453926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775964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Volltextindizierung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86571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Anwendungen: Multimedia-Datenbanken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3645024"/>
            <a:ext cx="8229600" cy="2520826"/>
          </a:xfrm>
        </p:spPr>
        <p:txBody>
          <a:bodyPr/>
          <a:lstStyle/>
          <a:p>
            <a:r>
              <a:rPr lang="de-DE" dirty="0"/>
              <a:t>Inhaltsbasierte Suche</a:t>
            </a:r>
          </a:p>
          <a:p>
            <a:r>
              <a:rPr lang="de-DE" dirty="0"/>
              <a:t>Viele Merkmalsvektoren</a:t>
            </a:r>
          </a:p>
          <a:p>
            <a:r>
              <a:rPr lang="de-DE" dirty="0"/>
              <a:t>Hochdimensionale Räume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59</a:t>
            </a:fld>
            <a:endParaRPr lang="de-DE"/>
          </a:p>
        </p:txBody>
      </p:sp>
      <p:pic>
        <p:nvPicPr>
          <p:cNvPr id="5" name="Bild 4" descr="Screen Shot 2014-11-17 at 06.59.05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3525"/>
            <a:ext cx="9144000" cy="23985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4986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790396-F1BA-9E43-9931-A354E1BFBB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PCA mit genetischen Daten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C3830C-B2CE-3C4A-B38A-67E875E489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7DAD16-E202-EF4B-AD5D-9569A2FF0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FA0BE50-38C6-F848-B8A6-725E21D8A2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6737" y="1196752"/>
            <a:ext cx="8778376" cy="467767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A9A7C488-1221-D94B-AF84-8770C255536A}"/>
              </a:ext>
            </a:extLst>
          </p:cNvPr>
          <p:cNvSpPr/>
          <p:nvPr/>
        </p:nvSpPr>
        <p:spPr>
          <a:xfrm>
            <a:off x="3798168" y="25400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707FD"/>
                </a:solidFill>
              </a:rPr>
              <a:t>Analyses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of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genetic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data</a:t>
            </a:r>
            <a:r>
              <a:rPr lang="de-DE" sz="1200" dirty="0">
                <a:solidFill>
                  <a:srgbClr val="0707FD"/>
                </a:solidFill>
              </a:rPr>
              <a:t>: an </a:t>
            </a:r>
            <a:r>
              <a:rPr lang="de-DE" sz="1200" dirty="0" err="1">
                <a:solidFill>
                  <a:srgbClr val="0707FD"/>
                </a:solidFill>
              </a:rPr>
              <a:t>overview</a:t>
            </a:r>
            <a:r>
              <a:rPr lang="de-DE" sz="1200" dirty="0">
                <a:solidFill>
                  <a:srgbClr val="0707FD"/>
                </a:solidFill>
              </a:rPr>
              <a:t>, T. </a:t>
            </a:r>
            <a:r>
              <a:rPr lang="de-DE" sz="1200" dirty="0" err="1">
                <a:solidFill>
                  <a:srgbClr val="0707FD"/>
                </a:solidFill>
              </a:rPr>
              <a:t>Jombart</a:t>
            </a:r>
            <a:r>
              <a:rPr lang="de-DE" sz="1200" dirty="0">
                <a:solidFill>
                  <a:srgbClr val="0707FD"/>
                </a:solidFill>
              </a:rPr>
              <a:t>, Imperial College London (2010)</a:t>
            </a:r>
          </a:p>
        </p:txBody>
      </p:sp>
    </p:spTree>
    <p:extLst>
      <p:ext uri="{BB962C8B-B14F-4D97-AF65-F5344CB8AC3E}">
        <p14:creationId xmlns:p14="http://schemas.microsoft.com/office/powerpoint/2010/main" val="297395354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Fluch der </a:t>
            </a:r>
            <a:r>
              <a:rPr lang="de-DE" dirty="0" err="1"/>
              <a:t>Dimensionalität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5122912" cy="4968875"/>
          </a:xfrm>
        </p:spPr>
        <p:txBody>
          <a:bodyPr/>
          <a:lstStyle/>
          <a:p>
            <a:r>
              <a:rPr lang="de-DE" b="1" dirty="0"/>
              <a:t>Für</a:t>
            </a:r>
            <a:r>
              <a:rPr lang="de-DE" dirty="0"/>
              <a:t> </a:t>
            </a:r>
            <a:r>
              <a:rPr lang="de-DE" b="1" dirty="0"/>
              <a:t>große Werte von </a:t>
            </a:r>
            <a:r>
              <a:rPr lang="de-DE" b="1" i="1" dirty="0" err="1"/>
              <a:t>k</a:t>
            </a:r>
            <a:r>
              <a:rPr lang="de-DE" b="1" dirty="0"/>
              <a:t> </a:t>
            </a:r>
            <a:r>
              <a:rPr lang="de-DE" dirty="0"/>
              <a:t>sind die diskutierten Techniken </a:t>
            </a:r>
            <a:br>
              <a:rPr lang="de-DE" dirty="0"/>
            </a:br>
            <a:r>
              <a:rPr lang="de-DE" b="1" dirty="0"/>
              <a:t>wenig effektiv</a:t>
            </a:r>
          </a:p>
          <a:p>
            <a:pPr lvl="1"/>
            <a:r>
              <a:rPr lang="de-DE" dirty="0"/>
              <a:t>Für </a:t>
            </a:r>
            <a:r>
              <a:rPr lang="de-DE" dirty="0" err="1"/>
              <a:t>k</a:t>
            </a:r>
            <a:r>
              <a:rPr lang="de-DE" dirty="0"/>
              <a:t>=100 ergeben sich 2</a:t>
            </a:r>
            <a:r>
              <a:rPr lang="de-DE" baseline="30000" dirty="0"/>
              <a:t>100</a:t>
            </a:r>
            <a:r>
              <a:rPr lang="de-DE" dirty="0"/>
              <a:t> ≈ 10</a:t>
            </a:r>
            <a:r>
              <a:rPr lang="de-DE" baseline="30000" dirty="0"/>
              <a:t>30</a:t>
            </a:r>
            <a:r>
              <a:rPr lang="de-DE" dirty="0"/>
              <a:t> Partitionen pro Knoten</a:t>
            </a:r>
            <a:br>
              <a:rPr lang="de-DE" dirty="0"/>
            </a:br>
            <a:r>
              <a:rPr lang="de-DE" dirty="0"/>
              <a:t>in einem Punkt-Quad-Baum</a:t>
            </a:r>
          </a:p>
          <a:p>
            <a:pPr lvl="1"/>
            <a:r>
              <a:rPr lang="de-DE" dirty="0"/>
              <a:t>Selbst bei Milliarden von Datenpunkten sind fast alle Partitionen leer</a:t>
            </a:r>
          </a:p>
          <a:p>
            <a:pPr lvl="1"/>
            <a:r>
              <a:rPr lang="de-DE" dirty="0"/>
              <a:t>Betrachten wir eine sehr große Region („Würfel“) mit einer Abdeckung von 95% der Region in jeder Dimension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60</a:t>
            </a:fld>
            <a:endParaRPr lang="de-DE"/>
          </a:p>
        </p:txBody>
      </p:sp>
      <p:pic>
        <p:nvPicPr>
          <p:cNvPr id="5" name="Bild 4" descr="Screen Shot 2014-11-17 at 07.10.56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6136" y="1268760"/>
            <a:ext cx="2807669" cy="3322408"/>
          </a:xfrm>
          <a:prstGeom prst="rect">
            <a:avLst/>
          </a:prstGeom>
        </p:spPr>
      </p:pic>
      <p:sp>
        <p:nvSpPr>
          <p:cNvPr id="6" name="Textfeld 5"/>
          <p:cNvSpPr txBox="1"/>
          <p:nvPr/>
        </p:nvSpPr>
        <p:spPr>
          <a:xfrm>
            <a:off x="5868145" y="4725144"/>
            <a:ext cx="309634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/>
              <a:t>Für </a:t>
            </a:r>
            <a:r>
              <a:rPr lang="de-DE" dirty="0" err="1"/>
              <a:t>k</a:t>
            </a:r>
            <a:r>
              <a:rPr lang="de-DE" dirty="0"/>
              <a:t> = 100 ergibt sich eine</a:t>
            </a:r>
            <a:br>
              <a:rPr lang="de-DE" dirty="0"/>
            </a:br>
            <a:r>
              <a:rPr lang="de-DE" dirty="0"/>
              <a:t>Wahrscheinlichkeit von </a:t>
            </a:r>
          </a:p>
          <a:p>
            <a:r>
              <a:rPr lang="de-DE" dirty="0"/>
              <a:t>0.95</a:t>
            </a:r>
            <a:r>
              <a:rPr lang="de-DE" baseline="30000" dirty="0"/>
              <a:t>100</a:t>
            </a:r>
            <a:r>
              <a:rPr lang="de-DE" dirty="0"/>
              <a:t> ≈ 0,59%,</a:t>
            </a:r>
            <a:br>
              <a:rPr lang="de-DE" dirty="0"/>
            </a:br>
            <a:r>
              <a:rPr lang="de-DE" dirty="0"/>
              <a:t>dass ein Punkt in dieser Region liegt</a:t>
            </a:r>
            <a:r>
              <a:rPr lang="de-DE" baseline="300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01103694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7" name="Gruppieren 37"/>
          <p:cNvGrpSpPr>
            <a:grpSpLocks/>
          </p:cNvGrpSpPr>
          <p:nvPr/>
        </p:nvGrpSpPr>
        <p:grpSpPr bwMode="auto">
          <a:xfrm>
            <a:off x="0" y="2579688"/>
            <a:ext cx="9144000" cy="922337"/>
            <a:chOff x="0" y="4221088"/>
            <a:chExt cx="9144000" cy="922412"/>
          </a:xfrm>
        </p:grpSpPr>
        <p:sp>
          <p:nvSpPr>
            <p:cNvPr id="9253" name="Rechteck 38"/>
            <p:cNvSpPr>
              <a:spLocks noChangeArrowheads="1"/>
            </p:cNvSpPr>
            <p:nvPr/>
          </p:nvSpPr>
          <p:spPr bwMode="gray">
            <a:xfrm flipV="1">
              <a:off x="0" y="4221088"/>
              <a:ext cx="9144000" cy="10707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  <p:sp>
          <p:nvSpPr>
            <p:cNvPr id="9254" name="Rechteck 39"/>
            <p:cNvSpPr>
              <a:spLocks noChangeArrowheads="1"/>
            </p:cNvSpPr>
            <p:nvPr/>
          </p:nvSpPr>
          <p:spPr bwMode="gray">
            <a:xfrm>
              <a:off x="0" y="4328160"/>
              <a:ext cx="9144000" cy="815340"/>
            </a:xfrm>
            <a:prstGeom prst="rect">
              <a:avLst/>
            </a:prstGeom>
            <a:gradFill rotWithShape="1">
              <a:gsLst>
                <a:gs pos="0">
                  <a:srgbClr val="262626">
                    <a:alpha val="44704"/>
                  </a:srgbClr>
                </a:gs>
                <a:gs pos="100000">
                  <a:srgbClr val="C00000">
                    <a:alpha val="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anchor="ctr"/>
            <a:lstStyle/>
            <a:p>
              <a:pPr algn="ctr"/>
              <a:endParaRPr lang="de-DE"/>
            </a:p>
          </p:txBody>
        </p:sp>
      </p:grpSp>
      <p:sp>
        <p:nvSpPr>
          <p:cNvPr id="9" name="Gebogener Pfeil 8"/>
          <p:cNvSpPr/>
          <p:nvPr/>
        </p:nvSpPr>
        <p:spPr bwMode="gray">
          <a:xfrm rot="10800000" flipH="1">
            <a:off x="937260" y="238539"/>
            <a:ext cx="6949440" cy="6949440"/>
          </a:xfrm>
          <a:prstGeom prst="circularArrow">
            <a:avLst>
              <a:gd name="adj1" fmla="val 12500"/>
              <a:gd name="adj2" fmla="val 1142319"/>
              <a:gd name="adj3" fmla="val 20457681"/>
              <a:gd name="adj4" fmla="val 5915659"/>
              <a:gd name="adj5" fmla="val 13954"/>
            </a:avLst>
          </a:prstGeom>
          <a:solidFill>
            <a:schemeClr val="bg1">
              <a:lumMod val="75000"/>
            </a:schemeClr>
          </a:solidFill>
          <a:ln w="12700">
            <a:noFill/>
            <a:round/>
            <a:headEnd/>
            <a:tailEnd/>
          </a:ln>
          <a:effectLst>
            <a:outerShdw blurRad="292100" sx="101000" sy="101000" algn="ctr" rotWithShape="0">
              <a:prstClr val="black">
                <a:alpha val="86000"/>
              </a:prstClr>
            </a:outerShdw>
          </a:effectLst>
          <a:scene3d>
            <a:camera prst="perspectiveBelow" fov="4500000">
              <a:rot lat="3900000" lon="0" rev="21480000"/>
            </a:camera>
            <a:lightRig rig="threePt" dir="t"/>
          </a:scene3d>
          <a:sp3d extrusionH="82550">
            <a:bevelT w="25400" h="25400"/>
          </a:sp3d>
        </p:spPr>
        <p:txBody>
          <a:bodyPr anchor="ctr"/>
          <a:lstStyle/>
          <a:p>
            <a:pPr algn="ctr">
              <a:defRPr/>
            </a:pPr>
            <a:endParaRPr lang="de-DE" dirty="0"/>
          </a:p>
        </p:txBody>
      </p:sp>
      <p:grpSp>
        <p:nvGrpSpPr>
          <p:cNvPr id="9219" name="Gruppieren 31"/>
          <p:cNvGrpSpPr>
            <a:grpSpLocks/>
          </p:cNvGrpSpPr>
          <p:nvPr/>
        </p:nvGrpSpPr>
        <p:grpSpPr bwMode="auto">
          <a:xfrm>
            <a:off x="1187624" y="2204864"/>
            <a:ext cx="1812106" cy="2114722"/>
            <a:chOff x="1186486" y="2204976"/>
            <a:chExt cx="1813455" cy="2115349"/>
          </a:xfrm>
        </p:grpSpPr>
        <p:pic>
          <p:nvPicPr>
            <p:cNvPr id="924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1238250" y="40275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7" name="Gruppieren 41"/>
            <p:cNvGrpSpPr>
              <a:grpSpLocks/>
            </p:cNvGrpSpPr>
            <p:nvPr/>
          </p:nvGrpSpPr>
          <p:grpSpPr bwMode="auto">
            <a:xfrm>
              <a:off x="1186486" y="2204976"/>
              <a:ext cx="1813455" cy="1983748"/>
              <a:chOff x="2086002" y="3384394"/>
              <a:chExt cx="1813455" cy="1983748"/>
            </a:xfrm>
          </p:grpSpPr>
          <p:cxnSp>
            <p:nvCxnSpPr>
              <p:cNvPr id="9248" name="Gerade Verbindung 18"/>
              <p:cNvCxnSpPr>
                <a:cxnSpLocks noChangeShapeType="1"/>
              </p:cNvCxnSpPr>
              <p:nvPr/>
            </p:nvCxnSpPr>
            <p:spPr bwMode="gray">
              <a:xfrm rot="5400000" flipH="1" flipV="1">
                <a:off x="2031456" y="4394488"/>
                <a:ext cx="1275656" cy="0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9" name="Rechteck 19"/>
              <p:cNvSpPr>
                <a:spLocks noChangeArrowheads="1"/>
              </p:cNvSpPr>
              <p:nvPr/>
            </p:nvSpPr>
            <p:spPr bwMode="gray">
              <a:xfrm>
                <a:off x="2086002" y="3384394"/>
                <a:ext cx="1813455" cy="29504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R-Bäume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21" name="Ellipse 20"/>
              <p:cNvSpPr/>
              <p:nvPr/>
            </p:nvSpPr>
            <p:spPr bwMode="gray">
              <a:xfrm>
                <a:off x="2270671" y="4536409"/>
                <a:ext cx="831733" cy="831733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40005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sp>
        <p:nvSpPr>
          <p:cNvPr id="22" name="Titel 21"/>
          <p:cNvSpPr>
            <a:spLocks noGrp="1"/>
          </p:cNvSpPr>
          <p:nvPr>
            <p:ph type="title"/>
          </p:nvPr>
        </p:nvSpPr>
        <p:spPr>
          <a:xfrm>
            <a:off x="133350" y="238125"/>
            <a:ext cx="8496300" cy="617538"/>
          </a:xfrm>
        </p:spPr>
        <p:txBody>
          <a:bodyPr/>
          <a:lstStyle/>
          <a:p>
            <a:pPr>
              <a:defRPr/>
            </a:pPr>
            <a:r>
              <a:rPr lang="de-DE" b="1" dirty="0"/>
              <a:t>Multidimensionale Indizierung: Überblick</a:t>
            </a:r>
          </a:p>
        </p:txBody>
      </p:sp>
      <p:grpSp>
        <p:nvGrpSpPr>
          <p:cNvPr id="9221" name="Gruppieren 32"/>
          <p:cNvGrpSpPr>
            <a:grpSpLocks/>
          </p:cNvGrpSpPr>
          <p:nvPr/>
        </p:nvGrpSpPr>
        <p:grpSpPr bwMode="auto">
          <a:xfrm>
            <a:off x="2987824" y="3645025"/>
            <a:ext cx="3178175" cy="1865189"/>
            <a:chOff x="2988562" y="3645512"/>
            <a:chExt cx="3176694" cy="1865438"/>
          </a:xfrm>
        </p:grpSpPr>
        <p:pic>
          <p:nvPicPr>
            <p:cNvPr id="9239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3152775" y="5218186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40" name="Gruppieren 41"/>
            <p:cNvGrpSpPr>
              <a:grpSpLocks/>
            </p:cNvGrpSpPr>
            <p:nvPr/>
          </p:nvGrpSpPr>
          <p:grpSpPr bwMode="auto">
            <a:xfrm>
              <a:off x="2988562" y="3645512"/>
              <a:ext cx="3176694" cy="1733228"/>
              <a:chOff x="2014695" y="3747613"/>
              <a:chExt cx="3176694" cy="1733228"/>
            </a:xfrm>
          </p:grpSpPr>
          <p:cxnSp>
            <p:nvCxnSpPr>
              <p:cNvPr id="9241" name="Gerade Verbindung 14"/>
              <p:cNvCxnSpPr>
                <a:cxnSpLocks noChangeShapeType="1"/>
              </p:cNvCxnSpPr>
              <p:nvPr/>
            </p:nvCxnSpPr>
            <p:spPr bwMode="gray">
              <a:xfrm flipV="1">
                <a:off x="2692144" y="4107701"/>
                <a:ext cx="0" cy="779448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42" name="Rechteck 15"/>
              <p:cNvSpPr>
                <a:spLocks noChangeArrowheads="1"/>
              </p:cNvSpPr>
              <p:nvPr/>
            </p:nvSpPr>
            <p:spPr bwMode="gray">
              <a:xfrm>
                <a:off x="2014695" y="3747613"/>
                <a:ext cx="3176694" cy="29499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dirty="0"/>
                  <a:t>UB-Bäume</a:t>
                </a:r>
                <a:endParaRPr sz="2000" noProof="1">
                  <a:cs typeface="Arial" charset="0"/>
                </a:endParaRPr>
              </a:p>
            </p:txBody>
          </p:sp>
          <p:sp>
            <p:nvSpPr>
              <p:cNvPr id="17" name="Ellipse 16"/>
              <p:cNvSpPr/>
              <p:nvPr/>
            </p:nvSpPr>
            <p:spPr bwMode="gray">
              <a:xfrm>
                <a:off x="2157973" y="4344609"/>
                <a:ext cx="1136232" cy="113623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571500" h="37465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  <p:grpSp>
        <p:nvGrpSpPr>
          <p:cNvPr id="101381" name="Gruppieren 33"/>
          <p:cNvGrpSpPr>
            <a:grpSpLocks/>
          </p:cNvGrpSpPr>
          <p:nvPr/>
        </p:nvGrpSpPr>
        <p:grpSpPr bwMode="auto">
          <a:xfrm>
            <a:off x="5953126" y="2780929"/>
            <a:ext cx="2723331" cy="2186359"/>
            <a:chOff x="5953125" y="2781195"/>
            <a:chExt cx="2723431" cy="2186830"/>
          </a:xfrm>
        </p:grpSpPr>
        <p:cxnSp>
          <p:nvCxnSpPr>
            <p:cNvPr id="9233" name="Gerade Verbindung 10"/>
            <p:cNvCxnSpPr>
              <a:cxnSpLocks noChangeShapeType="1"/>
            </p:cNvCxnSpPr>
            <p:nvPr/>
          </p:nvCxnSpPr>
          <p:spPr bwMode="gray">
            <a:xfrm flipV="1">
              <a:off x="6477000" y="3371666"/>
              <a:ext cx="18" cy="1035264"/>
            </a:xfrm>
            <a:prstGeom prst="line">
              <a:avLst/>
            </a:prstGeom>
            <a:noFill/>
            <a:ln w="19050">
              <a:solidFill>
                <a:srgbClr val="969696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</p:cxnSp>
        <p:sp>
          <p:nvSpPr>
            <p:cNvPr id="9234" name="Rechteck 11"/>
            <p:cNvSpPr>
              <a:spLocks noChangeArrowheads="1"/>
            </p:cNvSpPr>
            <p:nvPr/>
          </p:nvSpPr>
          <p:spPr bwMode="gray">
            <a:xfrm>
              <a:off x="6084172" y="2781195"/>
              <a:ext cx="2592384" cy="5874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72000" tIns="0" rIns="0" bIns="0">
              <a:spAutoFit/>
            </a:bodyPr>
            <a:lstStyle/>
            <a:p>
              <a:pPr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</a:pPr>
              <a:r>
                <a:rPr lang="de-DE" sz="2000" noProof="1">
                  <a:cs typeface="Arial" charset="0"/>
                </a:rPr>
                <a:t>Fluch der Dimensionalität</a:t>
              </a:r>
            </a:p>
          </p:txBody>
        </p:sp>
        <p:pic>
          <p:nvPicPr>
            <p:cNvPr id="9235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5953125" y="4675261"/>
              <a:ext cx="1123950" cy="2927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3" name="Ellipse 12"/>
            <p:cNvSpPr/>
            <p:nvPr/>
          </p:nvSpPr>
          <p:spPr bwMode="gray">
            <a:xfrm>
              <a:off x="6055526" y="3930980"/>
              <a:ext cx="910836" cy="910836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 w="12700">
              <a:noFill/>
              <a:miter lim="800000"/>
              <a:headEnd/>
              <a:tailEnd/>
            </a:ln>
            <a:effectLst>
              <a:outerShdw blurRad="76200" dir="18900000" sy="23000" kx="-1200000" algn="bl" rotWithShape="0">
                <a:prstClr val="black">
                  <a:alpha val="20000"/>
                </a:prstClr>
              </a:outerShdw>
            </a:effectLst>
            <a:scene3d>
              <a:camera prst="orthographicFront"/>
              <a:lightRig rig="balanced" dir="t"/>
            </a:scene3d>
            <a:sp3d prstMaterial="plastic">
              <a:bevelT w="342900" h="292100"/>
            </a:sp3d>
          </p:spPr>
          <p:txBody>
            <a:bodyPr lIns="0" tIns="108000" rIns="0" bIns="0"/>
            <a:lstStyle/>
            <a:p>
              <a:pPr indent="-190500" algn="ctr">
                <a:lnSpc>
                  <a:spcPct val="95000"/>
                </a:lnSpc>
                <a:spcAft>
                  <a:spcPts val="800"/>
                </a:spcAft>
                <a:buClr>
                  <a:srgbClr val="808080"/>
                </a:buClr>
                <a:defRPr/>
              </a:pPr>
              <a:endParaRPr lang="en-US" sz="1400" noProof="1">
                <a:solidFill>
                  <a:srgbClr val="FFFFFF"/>
                </a:solidFill>
                <a:cs typeface="Arial" charset="0"/>
              </a:endParaRPr>
            </a:p>
          </p:txBody>
        </p:sp>
      </p:grpSp>
      <p:sp>
        <p:nvSpPr>
          <p:cNvPr id="9224" name="Textfeld 6"/>
          <p:cNvSpPr txBox="1">
            <a:spLocks noChangeArrowheads="1"/>
          </p:cNvSpPr>
          <p:nvPr/>
        </p:nvSpPr>
        <p:spPr bwMode="auto">
          <a:xfrm>
            <a:off x="9817100" y="3835400"/>
            <a:ext cx="184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Myriad Pro" charset="0"/>
                <a:ea typeface="ＭＳ Ｐゴシック" charset="0"/>
              </a:defRPr>
            </a:lvl9pPr>
          </a:lstStyle>
          <a:p>
            <a:pPr eaLnBrk="1" hangingPunct="1"/>
            <a:endParaRPr lang="de-DE" sz="1800"/>
          </a:p>
        </p:txBody>
      </p:sp>
      <p:grpSp>
        <p:nvGrpSpPr>
          <p:cNvPr id="9225" name="Gruppierung 5"/>
          <p:cNvGrpSpPr>
            <a:grpSpLocks/>
          </p:cNvGrpSpPr>
          <p:nvPr/>
        </p:nvGrpSpPr>
        <p:grpSpPr bwMode="auto">
          <a:xfrm>
            <a:off x="2699792" y="1654175"/>
            <a:ext cx="3665567" cy="1462088"/>
            <a:chOff x="2699792" y="1654175"/>
            <a:chExt cx="3665567" cy="1462088"/>
          </a:xfrm>
        </p:grpSpPr>
        <p:pic>
          <p:nvPicPr>
            <p:cNvPr id="9226" name="Picture 103"/>
            <p:cNvPicPr>
              <a:picLocks noChangeAspect="1" noChangeArrowheads="1"/>
            </p:cNvPicPr>
            <p:nvPr/>
          </p:nvPicPr>
          <p:blipFill>
            <a:blip r:embed="rId2">
              <a:lum bright="-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gray">
            <a:xfrm>
              <a:off x="2876550" y="2902984"/>
              <a:ext cx="819067" cy="2132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9227" name="Gruppieren 41"/>
            <p:cNvGrpSpPr>
              <a:grpSpLocks/>
            </p:cNvGrpSpPr>
            <p:nvPr/>
          </p:nvGrpSpPr>
          <p:grpSpPr bwMode="auto">
            <a:xfrm>
              <a:off x="2699792" y="1654175"/>
              <a:ext cx="3665567" cy="1370147"/>
              <a:chOff x="2175315" y="3855332"/>
              <a:chExt cx="3665938" cy="1370732"/>
            </a:xfrm>
          </p:grpSpPr>
          <p:cxnSp>
            <p:nvCxnSpPr>
              <p:cNvPr id="9228" name="Gerade Verbindung 22"/>
              <p:cNvCxnSpPr>
                <a:cxnSpLocks noChangeShapeType="1"/>
              </p:cNvCxnSpPr>
              <p:nvPr/>
            </p:nvCxnSpPr>
            <p:spPr bwMode="gray">
              <a:xfrm flipH="1" flipV="1">
                <a:off x="2751436" y="4190140"/>
                <a:ext cx="24528" cy="986956"/>
              </a:xfrm>
              <a:prstGeom prst="line">
                <a:avLst/>
              </a:prstGeom>
              <a:noFill/>
              <a:ln w="19050">
                <a:solidFill>
                  <a:srgbClr val="969696"/>
                </a:solidFill>
                <a:prstDash val="sysDot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</p:cxnSp>
          <p:sp>
            <p:nvSpPr>
              <p:cNvPr id="9229" name="Rechteck 23"/>
              <p:cNvSpPr>
                <a:spLocks noChangeArrowheads="1"/>
              </p:cNvSpPr>
              <p:nvPr/>
            </p:nvSpPr>
            <p:spPr bwMode="gray">
              <a:xfrm>
                <a:off x="2175315" y="3855332"/>
                <a:ext cx="3665938" cy="295079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127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lIns="72000" tIns="0" rIns="0" bIns="0">
                <a:spAutoFit/>
              </a:bodyPr>
              <a:lstStyle/>
              <a:p>
                <a:pPr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</a:pPr>
                <a:r>
                  <a:rPr lang="de-DE" sz="2000" i="1" dirty="0" err="1"/>
                  <a:t>k</a:t>
                </a:r>
                <a:r>
                  <a:rPr lang="de-DE" sz="2000" dirty="0"/>
                  <a:t>-d-Bäume / </a:t>
                </a:r>
                <a:r>
                  <a:rPr lang="de-DE" sz="2000" i="1" dirty="0" err="1"/>
                  <a:t>k</a:t>
                </a:r>
                <a:r>
                  <a:rPr lang="de-DE" sz="2000" dirty="0"/>
                  <a:t>-d-B-Bäume</a:t>
                </a:r>
                <a:endParaRPr lang="de-DE" sz="2000" noProof="1">
                  <a:cs typeface="Arial" charset="0"/>
                </a:endParaRPr>
              </a:p>
            </p:txBody>
          </p:sp>
          <p:sp>
            <p:nvSpPr>
              <p:cNvPr id="37" name="Ellipse 24"/>
              <p:cNvSpPr/>
              <p:nvPr/>
            </p:nvSpPr>
            <p:spPr bwMode="gray">
              <a:xfrm>
                <a:off x="2513176" y="4699812"/>
                <a:ext cx="526252" cy="526252"/>
              </a:xfrm>
              <a:prstGeom prst="ellipse">
                <a:avLst/>
              </a:prstGeom>
              <a:gradFill flip="none" rotWithShape="1">
                <a:gsLst>
                  <a:gs pos="0">
                    <a:schemeClr val="accent1">
                      <a:lumMod val="60000"/>
                      <a:lumOff val="40000"/>
                    </a:schemeClr>
                  </a:gs>
                  <a:gs pos="100000">
                    <a:schemeClr val="accent1"/>
                  </a:gs>
                </a:gsLst>
                <a:lin ang="5400000" scaled="1"/>
                <a:tileRect/>
              </a:gradFill>
              <a:ln w="12700">
                <a:noFill/>
                <a:miter lim="800000"/>
                <a:headEnd/>
                <a:tailEnd/>
              </a:ln>
              <a:effectLst>
                <a:outerShdw blurRad="76200" dir="18900000" sy="23000" kx="-1200000" algn="bl" rotWithShape="0">
                  <a:prstClr val="black">
                    <a:alpha val="20000"/>
                  </a:prstClr>
                </a:outerShdw>
              </a:effectLst>
              <a:scene3d>
                <a:camera prst="orthographicFront"/>
                <a:lightRig rig="balanced" dir="t"/>
              </a:scene3d>
              <a:sp3d prstMaterial="plastic">
                <a:bevelT w="247650" h="241300"/>
              </a:sp3d>
            </p:spPr>
            <p:txBody>
              <a:bodyPr lIns="0" tIns="108000" rIns="0" bIns="0"/>
              <a:lstStyle/>
              <a:p>
                <a:pPr indent="-190500" algn="ctr">
                  <a:lnSpc>
                    <a:spcPct val="95000"/>
                  </a:lnSpc>
                  <a:spcAft>
                    <a:spcPts val="800"/>
                  </a:spcAft>
                  <a:buClr>
                    <a:srgbClr val="808080"/>
                  </a:buClr>
                  <a:defRPr/>
                </a:pPr>
                <a:endParaRPr lang="en-US" sz="1400" noProof="1">
                  <a:solidFill>
                    <a:srgbClr val="FFFFFF"/>
                  </a:solidFill>
                  <a:cs typeface="Arial" charset="0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22822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wheelReverse spokes="1"/>
      </p:transition>
    </mc:Choice>
    <mc:Fallback xmlns="">
      <p:transition xmlns:p14="http://schemas.microsoft.com/office/powerpoint/2010/main"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013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F2892E-AB9E-644D-99F7-42A6FAF942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Single Nucleotide </a:t>
            </a:r>
            <a:r>
              <a:rPr lang="de-DE" dirty="0" err="1"/>
              <a:t>Polymorphism</a:t>
            </a:r>
            <a:r>
              <a:rPr lang="de-DE" dirty="0"/>
              <a:t> (SNP) </a:t>
            </a:r>
            <a:br>
              <a:rPr lang="de-DE" dirty="0"/>
            </a:br>
            <a:endParaRPr lang="de-DE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CE526A8-B023-1E40-8ADD-4A985772D1D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B104DB7-C188-F747-A5F4-E902B98DCB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9CFC89F-B56B-4B46-A10F-BB00E18B4F3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8252" y="1196975"/>
            <a:ext cx="8746489" cy="4073568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398DBC8-AC49-4946-BCC3-109F678BE42E}"/>
              </a:ext>
            </a:extLst>
          </p:cNvPr>
          <p:cNvSpPr/>
          <p:nvPr/>
        </p:nvSpPr>
        <p:spPr>
          <a:xfrm>
            <a:off x="3798168" y="25400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707FD"/>
                </a:solidFill>
              </a:rPr>
              <a:t>Analyses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of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genetic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data</a:t>
            </a:r>
            <a:r>
              <a:rPr lang="de-DE" sz="1200" dirty="0">
                <a:solidFill>
                  <a:srgbClr val="0707FD"/>
                </a:solidFill>
              </a:rPr>
              <a:t>: an </a:t>
            </a:r>
            <a:r>
              <a:rPr lang="de-DE" sz="1200" dirty="0" err="1">
                <a:solidFill>
                  <a:srgbClr val="0707FD"/>
                </a:solidFill>
              </a:rPr>
              <a:t>overview</a:t>
            </a:r>
            <a:r>
              <a:rPr lang="de-DE" sz="1200" dirty="0">
                <a:solidFill>
                  <a:srgbClr val="0707FD"/>
                </a:solidFill>
              </a:rPr>
              <a:t>, T. </a:t>
            </a:r>
            <a:r>
              <a:rPr lang="de-DE" sz="1200" dirty="0" err="1">
                <a:solidFill>
                  <a:srgbClr val="0707FD"/>
                </a:solidFill>
              </a:rPr>
              <a:t>Jombart</a:t>
            </a:r>
            <a:r>
              <a:rPr lang="de-DE" sz="1200" dirty="0">
                <a:solidFill>
                  <a:srgbClr val="0707FD"/>
                </a:solidFill>
              </a:rPr>
              <a:t>, Imperial College London (2010)</a:t>
            </a:r>
          </a:p>
        </p:txBody>
      </p:sp>
    </p:spTree>
    <p:extLst>
      <p:ext uri="{BB962C8B-B14F-4D97-AF65-F5344CB8AC3E}">
        <p14:creationId xmlns:p14="http://schemas.microsoft.com/office/powerpoint/2010/main" val="761897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72207-65A7-0645-B504-A14A2D49F2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 (generelle Aspekte)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4EBF30-35D4-5B42-996B-08A9BBD490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028ED4-7252-944C-9EF8-C7F2116BD6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30F7382-D5EA-1849-958C-582260CB7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13" y="1052736"/>
            <a:ext cx="9144000" cy="5171697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64291E46-6DCF-7944-B09E-458C07ED1221}"/>
              </a:ext>
            </a:extLst>
          </p:cNvPr>
          <p:cNvSpPr/>
          <p:nvPr/>
        </p:nvSpPr>
        <p:spPr>
          <a:xfrm>
            <a:off x="3798168" y="25400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707FD"/>
                </a:solidFill>
              </a:rPr>
              <a:t>Analyses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of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genetic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data</a:t>
            </a:r>
            <a:r>
              <a:rPr lang="de-DE" sz="1200" dirty="0">
                <a:solidFill>
                  <a:srgbClr val="0707FD"/>
                </a:solidFill>
              </a:rPr>
              <a:t>: an </a:t>
            </a:r>
            <a:r>
              <a:rPr lang="de-DE" sz="1200" dirty="0" err="1">
                <a:solidFill>
                  <a:srgbClr val="0707FD"/>
                </a:solidFill>
              </a:rPr>
              <a:t>overview</a:t>
            </a:r>
            <a:r>
              <a:rPr lang="de-DE" sz="1200" dirty="0">
                <a:solidFill>
                  <a:srgbClr val="0707FD"/>
                </a:solidFill>
              </a:rPr>
              <a:t>, T. </a:t>
            </a:r>
            <a:r>
              <a:rPr lang="de-DE" sz="1200" dirty="0" err="1">
                <a:solidFill>
                  <a:srgbClr val="0707FD"/>
                </a:solidFill>
              </a:rPr>
              <a:t>Jombart</a:t>
            </a:r>
            <a:r>
              <a:rPr lang="de-DE" sz="1200" dirty="0">
                <a:solidFill>
                  <a:srgbClr val="0707FD"/>
                </a:solidFill>
              </a:rPr>
              <a:t>, Imperial College London (2010)</a:t>
            </a:r>
          </a:p>
        </p:txBody>
      </p:sp>
    </p:spTree>
    <p:extLst>
      <p:ext uri="{BB962C8B-B14F-4D97-AF65-F5344CB8AC3E}">
        <p14:creationId xmlns:p14="http://schemas.microsoft.com/office/powerpoint/2010/main" val="10412491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77C73-4A96-D74A-9639-F4B0F4DFB1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Daten (generelle Aspekte)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000B44-3ED5-2545-90B6-05B2C0216B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C35055A-51C3-EB41-B307-6EFF0D2539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4E55964-1ACB-E742-83A7-6D5C6D2D6D17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E76ED09-5D3A-834B-8C0B-9925951F9EB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07961"/>
            <a:ext cx="9144000" cy="5286375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E1BCC8D8-1E03-CD41-8F65-F2BBB83615CC}"/>
              </a:ext>
            </a:extLst>
          </p:cNvPr>
          <p:cNvSpPr/>
          <p:nvPr/>
        </p:nvSpPr>
        <p:spPr>
          <a:xfrm>
            <a:off x="3798168" y="25400"/>
            <a:ext cx="531033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e-DE" sz="1200" dirty="0" err="1">
                <a:solidFill>
                  <a:srgbClr val="0707FD"/>
                </a:solidFill>
              </a:rPr>
              <a:t>Analyses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of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genetic</a:t>
            </a:r>
            <a:r>
              <a:rPr lang="de-DE" sz="1200" dirty="0">
                <a:solidFill>
                  <a:srgbClr val="0707FD"/>
                </a:solidFill>
              </a:rPr>
              <a:t> </a:t>
            </a:r>
            <a:r>
              <a:rPr lang="de-DE" sz="1200" dirty="0" err="1">
                <a:solidFill>
                  <a:srgbClr val="0707FD"/>
                </a:solidFill>
              </a:rPr>
              <a:t>data</a:t>
            </a:r>
            <a:r>
              <a:rPr lang="de-DE" sz="1200" dirty="0">
                <a:solidFill>
                  <a:srgbClr val="0707FD"/>
                </a:solidFill>
              </a:rPr>
              <a:t>: an </a:t>
            </a:r>
            <a:r>
              <a:rPr lang="de-DE" sz="1200" dirty="0" err="1">
                <a:solidFill>
                  <a:srgbClr val="0707FD"/>
                </a:solidFill>
              </a:rPr>
              <a:t>overview</a:t>
            </a:r>
            <a:r>
              <a:rPr lang="de-DE" sz="1200" dirty="0">
                <a:solidFill>
                  <a:srgbClr val="0707FD"/>
                </a:solidFill>
              </a:rPr>
              <a:t>, T. </a:t>
            </a:r>
            <a:r>
              <a:rPr lang="de-DE" sz="1200" dirty="0" err="1">
                <a:solidFill>
                  <a:srgbClr val="0707FD"/>
                </a:solidFill>
              </a:rPr>
              <a:t>Jombart</a:t>
            </a:r>
            <a:r>
              <a:rPr lang="de-DE" sz="1200" dirty="0">
                <a:solidFill>
                  <a:srgbClr val="0707FD"/>
                </a:solidFill>
              </a:rPr>
              <a:t>, Imperial College London (2010)</a:t>
            </a:r>
          </a:p>
        </p:txBody>
      </p:sp>
    </p:spTree>
    <p:extLst>
      <p:ext uri="{BB962C8B-B14F-4D97-AF65-F5344CB8AC3E}">
        <p14:creationId xmlns:p14="http://schemas.microsoft.com/office/powerpoint/2010/main" val="1092357187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463</TotalTime>
  <Words>2071</Words>
  <Application>Microsoft Macintosh PowerPoint</Application>
  <PresentationFormat>On-screen Show (4:3)</PresentationFormat>
  <Paragraphs>436</Paragraphs>
  <Slides>61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61</vt:i4>
      </vt:variant>
    </vt:vector>
  </HeadingPairs>
  <TitlesOfParts>
    <vt:vector size="71" baseType="lpstr">
      <vt:lpstr>ＭＳ Ｐゴシック</vt:lpstr>
      <vt:lpstr>Arial</vt:lpstr>
      <vt:lpstr>Calibri</vt:lpstr>
      <vt:lpstr>Calibri,Italic</vt:lpstr>
      <vt:lpstr>Courier</vt:lpstr>
      <vt:lpstr>Courier New</vt:lpstr>
      <vt:lpstr>Myriad Pro</vt:lpstr>
      <vt:lpstr>Symbol</vt:lpstr>
      <vt:lpstr>Wingdings</vt:lpstr>
      <vt:lpstr>7_Standarddesign</vt:lpstr>
      <vt:lpstr>Non-Standard-Datenbanken und Data Mining</vt:lpstr>
      <vt:lpstr>Übersicht</vt:lpstr>
      <vt:lpstr>Wdhlg: Textindizierung, Information Retrieval</vt:lpstr>
      <vt:lpstr>BLAST: Basic Local Alignment Search Tool</vt:lpstr>
      <vt:lpstr>Beispiel</vt:lpstr>
      <vt:lpstr>PCA mit genetischen Daten</vt:lpstr>
      <vt:lpstr>Single Nucleotide Polymorphism (SNP)  </vt:lpstr>
      <vt:lpstr>Daten (generelle Aspekte)</vt:lpstr>
      <vt:lpstr>Daten (generelle Aspekte)</vt:lpstr>
      <vt:lpstr>Daten (generelle Aspekte)</vt:lpstr>
      <vt:lpstr>Geometric Approach</vt:lpstr>
      <vt:lpstr>Multivariate Analyse</vt:lpstr>
      <vt:lpstr>Ausgabe der Multivariaten Analyse</vt:lpstr>
      <vt:lpstr>Danksagung</vt:lpstr>
      <vt:lpstr>Indexe für mehr Dimensionen ...</vt:lpstr>
      <vt:lpstr>... weitere Herausforderungen</vt:lpstr>
      <vt:lpstr>Können wir nicht einfach B+-Bäume verwenden?</vt:lpstr>
      <vt:lpstr>Oder zusammengesetzte Schlüssel?</vt:lpstr>
      <vt:lpstr>Multidimensionale Indexstrukturen</vt:lpstr>
      <vt:lpstr>„Binärer“ Suchbaum</vt:lpstr>
      <vt:lpstr>Suche in einem Punkt-Quad-Baum</vt:lpstr>
      <vt:lpstr>Einfügen in einen Punkt-Quad-Baum</vt:lpstr>
      <vt:lpstr>Bereichsanfragen</vt:lpstr>
      <vt:lpstr>Punkt-Quad-Bäume – Diskussion</vt:lpstr>
      <vt:lpstr>k-d-Bäume</vt:lpstr>
      <vt:lpstr>k-d-Bäume</vt:lpstr>
      <vt:lpstr>Balancierte k-d-Baum-Konstruktion</vt:lpstr>
      <vt:lpstr>Non-Standard-Datenbanken</vt:lpstr>
      <vt:lpstr>k-d-B-Bäume</vt:lpstr>
      <vt:lpstr>k-d-B-Bäume: Zentrale Idee</vt:lpstr>
      <vt:lpstr>Operationen auf k-d-B-Bäumen</vt:lpstr>
      <vt:lpstr>Operationen auf k-d-B-Bäumen</vt:lpstr>
      <vt:lpstr>Aufsplittung einer Punktseite</vt:lpstr>
      <vt:lpstr>Aufspaltung einer Regionenseite</vt:lpstr>
      <vt:lpstr>Beispiel noch einmal</vt:lpstr>
      <vt:lpstr>Beispiel: Aufspaltung von Seite 0</vt:lpstr>
      <vt:lpstr>k-d-B-Bäume – Diskussion</vt:lpstr>
      <vt:lpstr>R-Bäume für Regionen als Daten</vt:lpstr>
      <vt:lpstr>R-Baum: Beispiel</vt:lpstr>
      <vt:lpstr>R-Baum: Regionenanfrage (Schnitt)</vt:lpstr>
      <vt:lpstr>R-Baum: Suchen und Einfügen</vt:lpstr>
      <vt:lpstr>Aufspaltung von Knoten im R-Baum</vt:lpstr>
      <vt:lpstr>Löschoperationen</vt:lpstr>
      <vt:lpstr>Non-Standard-Datenbanken</vt:lpstr>
      <vt:lpstr>K-Nächste-Nachbarn-Anfragen</vt:lpstr>
      <vt:lpstr>MINDIST</vt:lpstr>
      <vt:lpstr>Branch-and-Bound-Ranking-Search mit R-Baum</vt:lpstr>
      <vt:lpstr>PowerPoint Presentation</vt:lpstr>
      <vt:lpstr>PowerPoint Presentation</vt:lpstr>
      <vt:lpstr>PowerPoint Presentation</vt:lpstr>
      <vt:lpstr>Branch-and-Bound-Ranked-Search (BRS)</vt:lpstr>
      <vt:lpstr>Non-Standard-Datenbanken</vt:lpstr>
      <vt:lpstr>Bit-Verschränkung</vt:lpstr>
      <vt:lpstr>Z-Ordnung</vt:lpstr>
      <vt:lpstr>B+-Bäume über Z-Ordnungen</vt:lpstr>
      <vt:lpstr>UB-Baum-Bereichsanfragen</vt:lpstr>
      <vt:lpstr>UB-Bäume – Diskussion</vt:lpstr>
      <vt:lpstr>Non-Standard-Datenbanken</vt:lpstr>
      <vt:lpstr>Anwendungen: Multimedia-Datenbanken</vt:lpstr>
      <vt:lpstr>Fluch der Dimensionalität</vt:lpstr>
      <vt:lpstr>Multidimensionale Indizierung: Überblick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Uli</dc:creator>
  <cp:lastModifiedBy>Ralf Möller</cp:lastModifiedBy>
  <cp:revision>964</cp:revision>
  <dcterms:created xsi:type="dcterms:W3CDTF">2010-04-27T12:26:40Z</dcterms:created>
  <dcterms:modified xsi:type="dcterms:W3CDTF">2018-10-29T09:58:24Z</dcterms:modified>
</cp:coreProperties>
</file>